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49135c9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49135c9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176b9786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0176b9786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 name="Shape 21"/>
        <p:cNvGrpSpPr/>
        <p:nvPr/>
      </p:nvGrpSpPr>
      <p:grpSpPr>
        <a:xfrm>
          <a:off x="0" y="0"/>
          <a:ext cx="0" cy="0"/>
          <a:chOff x="0" y="0"/>
          <a:chExt cx="0" cy="0"/>
        </a:xfrm>
      </p:grpSpPr>
      <p:sp>
        <p:nvSpPr>
          <p:cNvPr id="22" name="Google Shape;22;p4"/>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 name="Google Shape;23;p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4" name="Google Shape;24;p4"/>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 name="Google Shape;25;p4"/>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26" name="Google Shape;26;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7" name="Google Shape;27;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28" name="Shape 28"/>
        <p:cNvGrpSpPr/>
        <p:nvPr/>
      </p:nvGrpSpPr>
      <p:grpSpPr>
        <a:xfrm>
          <a:off x="0" y="0"/>
          <a:ext cx="0" cy="0"/>
          <a:chOff x="0" y="0"/>
          <a:chExt cx="0" cy="0"/>
        </a:xfrm>
      </p:grpSpPr>
      <p:sp>
        <p:nvSpPr>
          <p:cNvPr id="29" name="Google Shape;29;p5"/>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0" name="Google Shape;30;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3" name="Google Shape;33;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 name="Google Shape;36;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 name="Google Shape;39;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Takekuro/Cyclisti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32450"/>
            <a:ext cx="78015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ja"/>
              <a:t>How do annual members and casual users use Cyclistic bikes differently?</a:t>
            </a:r>
            <a:endParaRPr/>
          </a:p>
        </p:txBody>
      </p:sp>
      <p:sp>
        <p:nvSpPr>
          <p:cNvPr id="60" name="Google Shape;60;p13"/>
          <p:cNvSpPr txBox="1"/>
          <p:nvPr>
            <p:ph idx="1" type="subTitle"/>
          </p:nvPr>
        </p:nvSpPr>
        <p:spPr>
          <a:xfrm>
            <a:off x="671250" y="3391601"/>
            <a:ext cx="7801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ja"/>
              <a:t>Nov 2021</a:t>
            </a:r>
            <a:endParaRPr/>
          </a:p>
        </p:txBody>
      </p:sp>
      <p:sp>
        <p:nvSpPr>
          <p:cNvPr id="61" name="Google Shape;61;p13"/>
          <p:cNvSpPr txBox="1"/>
          <p:nvPr/>
        </p:nvSpPr>
        <p:spPr>
          <a:xfrm>
            <a:off x="7885375" y="4774200"/>
            <a:ext cx="1408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ja" sz="1200" u="none" cap="none" strike="noStrike">
                <a:solidFill>
                  <a:schemeClr val="accent2"/>
                </a:solidFill>
                <a:latin typeface="Average"/>
                <a:ea typeface="Average"/>
                <a:cs typeface="Average"/>
                <a:sym typeface="Average"/>
              </a:rPr>
              <a:t>Takehiro Kuroki</a:t>
            </a:r>
            <a:endParaRPr b="0" i="0" sz="1200" u="none" cap="none" strike="noStrike">
              <a:solidFill>
                <a:schemeClr val="accent2"/>
              </a:solidFill>
              <a:latin typeface="Average"/>
              <a:ea typeface="Average"/>
              <a:cs typeface="Average"/>
              <a:sym typeface="Average"/>
            </a:endParaRPr>
          </a:p>
        </p:txBody>
      </p:sp>
      <p:pic>
        <p:nvPicPr>
          <p:cNvPr id="62" name="Google Shape;62;p13"/>
          <p:cNvPicPr preferRelativeResize="0"/>
          <p:nvPr/>
        </p:nvPicPr>
        <p:blipFill>
          <a:blip r:embed="rId3">
            <a:alphaModFix/>
          </a:blip>
          <a:stretch>
            <a:fillRect/>
          </a:stretch>
        </p:blipFill>
        <p:spPr>
          <a:xfrm>
            <a:off x="4086525" y="4057946"/>
            <a:ext cx="970950" cy="977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671250" y="2141250"/>
            <a:ext cx="7852200" cy="92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3600"/>
              <a:buNone/>
            </a:pPr>
            <a:r>
              <a:rPr lang="ja" sz="1600">
                <a:solidFill>
                  <a:schemeClr val="accent3"/>
                </a:solidFill>
                <a:latin typeface="Average"/>
                <a:ea typeface="Average"/>
                <a:cs typeface="Average"/>
                <a:sym typeface="Average"/>
              </a:rPr>
              <a:t>If we wake up in the morning and forget whether it is Friday or Saturday, we will still know that we are going to have roughly the same number of members, but we will not know that for casual users: on a Saturday, there are way more of them, and they ride for much longer (on average about 4 minutes).</a:t>
            </a:r>
            <a:endParaRPr sz="3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671250" y="2141250"/>
            <a:ext cx="7852200" cy="926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SzPts val="3600"/>
              <a:buNone/>
            </a:pPr>
            <a:r>
              <a:rPr lang="ja" sz="1400">
                <a:solidFill>
                  <a:schemeClr val="accent3"/>
                </a:solidFill>
                <a:latin typeface="Average"/>
                <a:ea typeface="Average"/>
                <a:cs typeface="Average"/>
                <a:sym typeface="Average"/>
              </a:rPr>
              <a:t>To give us further insights, we can look at the total number casual users and members who use the bikes for less than 10 minutes (i.e. short-distance), and more than 30 minutes (i.e. long-distance).</a:t>
            </a:r>
            <a:r>
              <a:rPr lang="ja" sz="1400">
                <a:latin typeface="Arial"/>
                <a:ea typeface="Arial"/>
                <a:cs typeface="Arial"/>
                <a:sym typeface="Arial"/>
              </a:rPr>
              <a:t> </a:t>
            </a:r>
            <a:endParaRPr sz="1600">
              <a:solidFill>
                <a:schemeClr val="accent3"/>
              </a:solidFill>
              <a:latin typeface="Average"/>
              <a:ea typeface="Average"/>
              <a:cs typeface="Average"/>
              <a:sym typeface="Average"/>
            </a:endParaRPr>
          </a:p>
        </p:txBody>
      </p:sp>
      <p:sp>
        <p:nvSpPr>
          <p:cNvPr id="132" name="Google Shape;132;p23"/>
          <p:cNvSpPr txBox="1"/>
          <p:nvPr/>
        </p:nvSpPr>
        <p:spPr>
          <a:xfrm>
            <a:off x="1917150" y="941925"/>
            <a:ext cx="5309700" cy="1011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600"/>
              </a:spcAft>
              <a:buClr>
                <a:srgbClr val="000000"/>
              </a:buClr>
              <a:buSzPts val="2500"/>
              <a:buFont typeface="Arial"/>
              <a:buNone/>
            </a:pPr>
            <a:r>
              <a:rPr b="0" i="0" lang="ja" sz="2500" u="none" cap="none" strike="noStrike">
                <a:solidFill>
                  <a:schemeClr val="dk1"/>
                </a:solidFill>
                <a:latin typeface="Oswald"/>
                <a:ea typeface="Oswald"/>
                <a:cs typeface="Oswald"/>
                <a:sym typeface="Oswald"/>
              </a:rPr>
              <a:t>How many are using for short-distance and how many are using for long-distance?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108350" y="-230950"/>
            <a:ext cx="4513500" cy="1675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SzPts val="4200"/>
              <a:buNone/>
            </a:pPr>
            <a:r>
              <a:rPr lang="ja" sz="2100"/>
              <a:t>How many uses are less than 10 min?</a:t>
            </a:r>
            <a:endParaRPr sz="1100">
              <a:solidFill>
                <a:srgbClr val="000000"/>
              </a:solidFill>
              <a:latin typeface="Arial"/>
              <a:ea typeface="Arial"/>
              <a:cs typeface="Arial"/>
              <a:sym typeface="Arial"/>
            </a:endParaRPr>
          </a:p>
        </p:txBody>
      </p:sp>
      <p:sp>
        <p:nvSpPr>
          <p:cNvPr id="138" name="Google Shape;138;p24"/>
          <p:cNvSpPr txBox="1"/>
          <p:nvPr/>
        </p:nvSpPr>
        <p:spPr>
          <a:xfrm>
            <a:off x="325100" y="23506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400"/>
              <a:buFont typeface="Arial"/>
              <a:buNone/>
            </a:pPr>
            <a:r>
              <a:t/>
            </a:r>
            <a:endParaRPr b="0" i="0" sz="1400" u="none" cap="none" strike="noStrike">
              <a:solidFill>
                <a:schemeClr val="accent3"/>
              </a:solidFill>
              <a:latin typeface="Average"/>
              <a:ea typeface="Average"/>
              <a:cs typeface="Average"/>
              <a:sym typeface="Average"/>
            </a:endParaRPr>
          </a:p>
        </p:txBody>
      </p:sp>
      <p:sp>
        <p:nvSpPr>
          <p:cNvPr id="139" name="Google Shape;139;p24"/>
          <p:cNvSpPr txBox="1"/>
          <p:nvPr/>
        </p:nvSpPr>
        <p:spPr>
          <a:xfrm>
            <a:off x="108350" y="1031975"/>
            <a:ext cx="4513500" cy="2998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 Members are all significantly higher than casual users.</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 There are way more members on any weekday than on Saturday/Sunday. (e.g. Wed: 204661; Sun: 145507)</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 Similar to the overall pattern, there are more casual users on Sat/Sun than on any weekday (except Fri where it's as high as Sat).</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160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 About 26% of all rider by casual users are short distance (&lt;10 min). In contrast, almost half (49%) of all rides by members are short distance.</a:t>
            </a:r>
            <a:endParaRPr b="0" i="0" sz="1400" u="none" cap="none" strike="noStrike">
              <a:solidFill>
                <a:schemeClr val="accent3"/>
              </a:solidFill>
              <a:latin typeface="Average"/>
              <a:ea typeface="Average"/>
              <a:cs typeface="Average"/>
              <a:sym typeface="Average"/>
            </a:endParaRPr>
          </a:p>
        </p:txBody>
      </p:sp>
      <p:pic>
        <p:nvPicPr>
          <p:cNvPr id="140" name="Google Shape;140;p24"/>
          <p:cNvPicPr preferRelativeResize="0"/>
          <p:nvPr/>
        </p:nvPicPr>
        <p:blipFill rotWithShape="1">
          <a:blip r:embed="rId3">
            <a:alphaModFix/>
          </a:blip>
          <a:srcRect b="0" l="0" r="0" t="0"/>
          <a:stretch/>
        </p:blipFill>
        <p:spPr>
          <a:xfrm>
            <a:off x="4621850" y="293950"/>
            <a:ext cx="4513500" cy="451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108350" y="-230950"/>
            <a:ext cx="4513500" cy="167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4200"/>
              <a:buNone/>
            </a:pPr>
            <a:r>
              <a:rPr lang="ja" sz="2100"/>
              <a:t>How many uses are more than 30 min?</a:t>
            </a:r>
            <a:endParaRPr sz="2100"/>
          </a:p>
        </p:txBody>
      </p:sp>
      <p:sp>
        <p:nvSpPr>
          <p:cNvPr id="146" name="Google Shape;146;p25"/>
          <p:cNvSpPr txBox="1"/>
          <p:nvPr/>
        </p:nvSpPr>
        <p:spPr>
          <a:xfrm>
            <a:off x="325100" y="23506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400"/>
              <a:buFont typeface="Arial"/>
              <a:buNone/>
            </a:pPr>
            <a:r>
              <a:t/>
            </a:r>
            <a:endParaRPr b="0" i="0" sz="1400" u="none" cap="none" strike="noStrike">
              <a:solidFill>
                <a:schemeClr val="accent3"/>
              </a:solidFill>
              <a:latin typeface="Average"/>
              <a:ea typeface="Average"/>
              <a:cs typeface="Average"/>
              <a:sym typeface="Average"/>
            </a:endParaRPr>
          </a:p>
        </p:txBody>
      </p:sp>
      <p:sp>
        <p:nvSpPr>
          <p:cNvPr id="147" name="Google Shape;147;p25"/>
          <p:cNvSpPr txBox="1"/>
          <p:nvPr/>
        </p:nvSpPr>
        <p:spPr>
          <a:xfrm>
            <a:off x="108350" y="1031975"/>
            <a:ext cx="4513500" cy="3203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 Casual users are all significantly higher than members.</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 Casual users of both Saturday and Sunday are about double of any weekday.</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 Unlike the overall pattern and the 10-minute pattern, there are more members on weekends than on weekdays.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 About 27% of all rides by casual users are long distance (&gt;30 min). In contrast, only 8% of all rides by members are long distance.</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1600"/>
              </a:spcAft>
              <a:buClr>
                <a:srgbClr val="000000"/>
              </a:buClr>
              <a:buSzPts val="1400"/>
              <a:buFont typeface="Arial"/>
              <a:buNone/>
            </a:pPr>
            <a:r>
              <a:t/>
            </a:r>
            <a:endParaRPr b="0" i="0" sz="1400" u="none" cap="none" strike="noStrike">
              <a:solidFill>
                <a:schemeClr val="accent3"/>
              </a:solidFill>
              <a:latin typeface="Average"/>
              <a:ea typeface="Average"/>
              <a:cs typeface="Average"/>
              <a:sym typeface="Average"/>
            </a:endParaRPr>
          </a:p>
        </p:txBody>
      </p:sp>
      <p:pic>
        <p:nvPicPr>
          <p:cNvPr id="148" name="Google Shape;148;p25"/>
          <p:cNvPicPr preferRelativeResize="0"/>
          <p:nvPr/>
        </p:nvPicPr>
        <p:blipFill rotWithShape="1">
          <a:blip r:embed="rId3">
            <a:alphaModFix/>
          </a:blip>
          <a:srcRect b="0" l="0" r="0" t="0"/>
          <a:stretch/>
        </p:blipFill>
        <p:spPr>
          <a:xfrm>
            <a:off x="4572000" y="276425"/>
            <a:ext cx="4590625" cy="4590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26"/>
          <p:cNvGrpSpPr/>
          <p:nvPr/>
        </p:nvGrpSpPr>
        <p:grpSpPr>
          <a:xfrm>
            <a:off x="424825" y="1251882"/>
            <a:ext cx="8294371" cy="2077921"/>
            <a:chOff x="424813" y="1177875"/>
            <a:chExt cx="8294371" cy="849900"/>
          </a:xfrm>
        </p:grpSpPr>
        <p:sp>
          <p:nvSpPr>
            <p:cNvPr id="154" name="Google Shape;154;p26"/>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6"/>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26"/>
          <p:cNvSpPr txBox="1"/>
          <p:nvPr>
            <p:ph idx="4294967295" type="body"/>
          </p:nvPr>
        </p:nvSpPr>
        <p:spPr>
          <a:xfrm>
            <a:off x="539677" y="1254650"/>
            <a:ext cx="2422500" cy="239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ja">
                <a:solidFill>
                  <a:schemeClr val="lt1"/>
                </a:solidFill>
              </a:rPr>
              <a:t>Distance</a:t>
            </a:r>
            <a:endParaRPr>
              <a:solidFill>
                <a:schemeClr val="lt1"/>
              </a:solidFill>
            </a:endParaRPr>
          </a:p>
        </p:txBody>
      </p:sp>
      <p:sp>
        <p:nvSpPr>
          <p:cNvPr id="157" name="Google Shape;157;p26"/>
          <p:cNvSpPr txBox="1"/>
          <p:nvPr>
            <p:ph idx="4294967295" type="body"/>
          </p:nvPr>
        </p:nvSpPr>
        <p:spPr>
          <a:xfrm>
            <a:off x="3480376" y="1288850"/>
            <a:ext cx="5111700" cy="20124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Char char="●"/>
            </a:pPr>
            <a:r>
              <a:rPr lang="ja" sz="1600">
                <a:solidFill>
                  <a:schemeClr val="lt1"/>
                </a:solidFill>
              </a:rPr>
              <a:t>Casual users tend to ride for longer than members </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ja" sz="1600">
                <a:solidFill>
                  <a:schemeClr val="lt1"/>
                </a:solidFill>
              </a:rPr>
              <a:t>Median of casual: </a:t>
            </a:r>
            <a:r>
              <a:rPr lang="ja" sz="1600" u="sng">
                <a:solidFill>
                  <a:schemeClr val="lt1"/>
                </a:solidFill>
              </a:rPr>
              <a:t>17m 12s</a:t>
            </a:r>
            <a:r>
              <a:rPr lang="ja" sz="1600">
                <a:solidFill>
                  <a:schemeClr val="lt1"/>
                </a:solidFill>
              </a:rPr>
              <a:t>; median of members: </a:t>
            </a:r>
            <a:r>
              <a:rPr lang="ja" sz="1600" u="sng">
                <a:solidFill>
                  <a:schemeClr val="lt1"/>
                </a:solidFill>
              </a:rPr>
              <a:t>10m 17s</a:t>
            </a:r>
            <a:endParaRPr sz="1600" u="sng">
              <a:solidFill>
                <a:schemeClr val="lt1"/>
              </a:solidFill>
            </a:endParaRPr>
          </a:p>
          <a:p>
            <a:pPr indent="-330200" lvl="0" marL="457200" rtl="0" algn="l">
              <a:lnSpc>
                <a:spcPct val="115000"/>
              </a:lnSpc>
              <a:spcBef>
                <a:spcPts val="0"/>
              </a:spcBef>
              <a:spcAft>
                <a:spcPts val="0"/>
              </a:spcAft>
              <a:buClr>
                <a:schemeClr val="lt1"/>
              </a:buClr>
              <a:buSzPts val="1600"/>
              <a:buChar char="●"/>
            </a:pPr>
            <a:r>
              <a:rPr lang="ja" sz="1600">
                <a:solidFill>
                  <a:schemeClr val="lt1"/>
                </a:solidFill>
              </a:rPr>
              <a:t>Members are highly right-skewed (towards the short ride length side); casual users are also right-skewed, but much less concentrated and spread along the longer distance side</a:t>
            </a:r>
            <a:endParaRPr sz="1600">
              <a:solidFill>
                <a:schemeClr val="lt1"/>
              </a:solidFill>
            </a:endParaRPr>
          </a:p>
        </p:txBody>
      </p:sp>
      <p:grpSp>
        <p:nvGrpSpPr>
          <p:cNvPr id="158" name="Google Shape;158;p26"/>
          <p:cNvGrpSpPr/>
          <p:nvPr/>
        </p:nvGrpSpPr>
        <p:grpSpPr>
          <a:xfrm>
            <a:off x="424751" y="3570936"/>
            <a:ext cx="8294359" cy="1145325"/>
            <a:chOff x="424813" y="2075689"/>
            <a:chExt cx="8294359" cy="849900"/>
          </a:xfrm>
        </p:grpSpPr>
        <p:sp>
          <p:nvSpPr>
            <p:cNvPr id="159" name="Google Shape;159;p26"/>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6"/>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26"/>
          <p:cNvSpPr txBox="1"/>
          <p:nvPr>
            <p:ph idx="4294967295" type="body"/>
          </p:nvPr>
        </p:nvSpPr>
        <p:spPr>
          <a:xfrm>
            <a:off x="539663" y="3647264"/>
            <a:ext cx="2422500" cy="114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ja">
                <a:solidFill>
                  <a:schemeClr val="lt1"/>
                </a:solidFill>
              </a:rPr>
              <a:t>Days of the Week</a:t>
            </a:r>
            <a:endParaRPr>
              <a:solidFill>
                <a:schemeClr val="lt1"/>
              </a:solidFill>
            </a:endParaRPr>
          </a:p>
        </p:txBody>
      </p:sp>
      <p:sp>
        <p:nvSpPr>
          <p:cNvPr id="162" name="Google Shape;162;p26"/>
          <p:cNvSpPr txBox="1"/>
          <p:nvPr>
            <p:ph idx="4294967295" type="body"/>
          </p:nvPr>
        </p:nvSpPr>
        <p:spPr>
          <a:xfrm>
            <a:off x="3480374" y="3570906"/>
            <a:ext cx="5111700" cy="11451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Char char="●"/>
            </a:pPr>
            <a:r>
              <a:rPr lang="ja" sz="1600">
                <a:solidFill>
                  <a:schemeClr val="lt1"/>
                </a:solidFill>
              </a:rPr>
              <a:t>Casual users tend to ride on </a:t>
            </a:r>
            <a:r>
              <a:rPr lang="ja" sz="1600" u="sng">
                <a:solidFill>
                  <a:schemeClr val="lt1"/>
                </a:solidFill>
              </a:rPr>
              <a:t>weekends</a:t>
            </a:r>
            <a:endParaRPr sz="1600" u="sng">
              <a:solidFill>
                <a:schemeClr val="lt1"/>
              </a:solidFill>
            </a:endParaRPr>
          </a:p>
          <a:p>
            <a:pPr indent="-330200" lvl="0" marL="457200" rtl="0" algn="l">
              <a:lnSpc>
                <a:spcPct val="115000"/>
              </a:lnSpc>
              <a:spcBef>
                <a:spcPts val="0"/>
              </a:spcBef>
              <a:spcAft>
                <a:spcPts val="0"/>
              </a:spcAft>
              <a:buClr>
                <a:schemeClr val="lt1"/>
              </a:buClr>
              <a:buSzPts val="1600"/>
              <a:buChar char="●"/>
            </a:pPr>
            <a:r>
              <a:rPr lang="ja" sz="1600">
                <a:solidFill>
                  <a:schemeClr val="lt1"/>
                </a:solidFill>
              </a:rPr>
              <a:t>Members tend to ride on </a:t>
            </a:r>
            <a:r>
              <a:rPr lang="ja" sz="1600" u="sng">
                <a:solidFill>
                  <a:schemeClr val="lt1"/>
                </a:solidFill>
              </a:rPr>
              <a:t>weekdays </a:t>
            </a:r>
            <a:br>
              <a:rPr lang="ja" sz="1600" u="sng">
                <a:solidFill>
                  <a:schemeClr val="lt1"/>
                </a:solidFill>
              </a:rPr>
            </a:br>
            <a:r>
              <a:rPr lang="ja" sz="1600">
                <a:solidFill>
                  <a:schemeClr val="lt1"/>
                </a:solidFill>
              </a:rPr>
              <a:t>(the difference is not as significant)</a:t>
            </a:r>
            <a:endParaRPr sz="1600">
              <a:solidFill>
                <a:schemeClr val="lt1"/>
              </a:solidFill>
            </a:endParaRPr>
          </a:p>
        </p:txBody>
      </p:sp>
      <p:sp>
        <p:nvSpPr>
          <p:cNvPr id="163" name="Google Shape;163;p26"/>
          <p:cNvSpPr/>
          <p:nvPr/>
        </p:nvSpPr>
        <p:spPr>
          <a:xfrm>
            <a:off x="2758433" y="134675"/>
            <a:ext cx="3627000" cy="840600"/>
          </a:xfrm>
          <a:prstGeom prst="rect">
            <a:avLst/>
          </a:prstGeom>
          <a:solidFill>
            <a:srgbClr val="FF9900"/>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6"/>
          <p:cNvSpPr txBox="1"/>
          <p:nvPr/>
        </p:nvSpPr>
        <p:spPr>
          <a:xfrm>
            <a:off x="2204625" y="270287"/>
            <a:ext cx="47346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600"/>
              </a:spcAft>
              <a:buClr>
                <a:srgbClr val="000000"/>
              </a:buClr>
              <a:buSzPts val="2500"/>
              <a:buFont typeface="Arial"/>
              <a:buNone/>
            </a:pPr>
            <a:r>
              <a:rPr b="0" i="0" lang="ja" sz="2500" u="none" cap="none" strike="noStrike">
                <a:solidFill>
                  <a:schemeClr val="dk1"/>
                </a:solidFill>
                <a:latin typeface="Oswald"/>
                <a:ea typeface="Oswald"/>
                <a:cs typeface="Oswald"/>
                <a:sym typeface="Oswald"/>
              </a:rPr>
              <a:t>Summary of Key Findings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pSp>
        <p:nvGrpSpPr>
          <p:cNvPr id="169" name="Google Shape;169;p27"/>
          <p:cNvGrpSpPr/>
          <p:nvPr/>
        </p:nvGrpSpPr>
        <p:grpSpPr>
          <a:xfrm>
            <a:off x="424826" y="1231348"/>
            <a:ext cx="8294359" cy="1766075"/>
            <a:chOff x="424813" y="3871259"/>
            <a:chExt cx="8294359" cy="849933"/>
          </a:xfrm>
        </p:grpSpPr>
        <p:sp>
          <p:nvSpPr>
            <p:cNvPr id="170" name="Google Shape;170;p27"/>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7"/>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p27"/>
          <p:cNvSpPr txBox="1"/>
          <p:nvPr>
            <p:ph idx="4294967295" type="body"/>
          </p:nvPr>
        </p:nvSpPr>
        <p:spPr>
          <a:xfrm>
            <a:off x="521825" y="1231500"/>
            <a:ext cx="2422500" cy="176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ja">
                <a:solidFill>
                  <a:schemeClr val="lt1"/>
                </a:solidFill>
              </a:rPr>
              <a:t>Number of Uses</a:t>
            </a:r>
            <a:endParaRPr>
              <a:solidFill>
                <a:schemeClr val="lt1"/>
              </a:solidFill>
            </a:endParaRPr>
          </a:p>
        </p:txBody>
      </p:sp>
      <p:sp>
        <p:nvSpPr>
          <p:cNvPr id="173" name="Google Shape;173;p27"/>
          <p:cNvSpPr txBox="1"/>
          <p:nvPr>
            <p:ph idx="4294967295" type="body"/>
          </p:nvPr>
        </p:nvSpPr>
        <p:spPr>
          <a:xfrm>
            <a:off x="3404249" y="1236385"/>
            <a:ext cx="5111700" cy="1765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Char char="●"/>
            </a:pPr>
            <a:r>
              <a:rPr lang="ja" sz="1600">
                <a:solidFill>
                  <a:schemeClr val="lt1"/>
                </a:solidFill>
              </a:rPr>
              <a:t>Uses by members are about 5% higher than that of casual users. (or ~400,000)</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ja" sz="1600">
                <a:solidFill>
                  <a:schemeClr val="lt1"/>
                </a:solidFill>
              </a:rPr>
              <a:t>While there are more uses by members, casual users ride for much longer</a:t>
            </a:r>
            <a:endParaRPr sz="1600">
              <a:solidFill>
                <a:schemeClr val="lt1"/>
              </a:solidFill>
            </a:endParaRPr>
          </a:p>
        </p:txBody>
      </p:sp>
      <p:sp>
        <p:nvSpPr>
          <p:cNvPr id="174" name="Google Shape;174;p27"/>
          <p:cNvSpPr/>
          <p:nvPr/>
        </p:nvSpPr>
        <p:spPr>
          <a:xfrm>
            <a:off x="2758433" y="134675"/>
            <a:ext cx="3627000" cy="840600"/>
          </a:xfrm>
          <a:prstGeom prst="rect">
            <a:avLst/>
          </a:prstGeom>
          <a:solidFill>
            <a:srgbClr val="FF9900"/>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7"/>
          <p:cNvSpPr txBox="1"/>
          <p:nvPr/>
        </p:nvSpPr>
        <p:spPr>
          <a:xfrm>
            <a:off x="2204625" y="270287"/>
            <a:ext cx="47346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600"/>
              </a:spcAft>
              <a:buClr>
                <a:srgbClr val="000000"/>
              </a:buClr>
              <a:buSzPts val="2500"/>
              <a:buFont typeface="Arial"/>
              <a:buNone/>
            </a:pPr>
            <a:r>
              <a:rPr b="0" i="0" lang="ja" sz="2500" u="none" cap="none" strike="noStrike">
                <a:solidFill>
                  <a:schemeClr val="dk1"/>
                </a:solidFill>
                <a:latin typeface="Oswald"/>
                <a:ea typeface="Oswald"/>
                <a:cs typeface="Oswald"/>
                <a:sym typeface="Oswald"/>
              </a:rPr>
              <a:t>Summary of Key Findings</a:t>
            </a:r>
            <a:endParaRPr b="0" i="0" sz="1800" u="none" cap="none" strike="noStrike">
              <a:solidFill>
                <a:srgbClr val="000000"/>
              </a:solidFill>
              <a:latin typeface="Arial"/>
              <a:ea typeface="Arial"/>
              <a:cs typeface="Arial"/>
              <a:sym typeface="Arial"/>
            </a:endParaRPr>
          </a:p>
        </p:txBody>
      </p:sp>
      <p:grpSp>
        <p:nvGrpSpPr>
          <p:cNvPr id="176" name="Google Shape;176;p27"/>
          <p:cNvGrpSpPr/>
          <p:nvPr/>
        </p:nvGrpSpPr>
        <p:grpSpPr>
          <a:xfrm>
            <a:off x="424826" y="3175792"/>
            <a:ext cx="8294359" cy="1560562"/>
            <a:chOff x="424813" y="2974405"/>
            <a:chExt cx="8294359" cy="849933"/>
          </a:xfrm>
        </p:grpSpPr>
        <p:sp>
          <p:nvSpPr>
            <p:cNvPr id="177" name="Google Shape;177;p27"/>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7"/>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27"/>
          <p:cNvSpPr txBox="1"/>
          <p:nvPr>
            <p:ph idx="4294967295" type="body"/>
          </p:nvPr>
        </p:nvSpPr>
        <p:spPr>
          <a:xfrm>
            <a:off x="539750" y="3182786"/>
            <a:ext cx="2422500" cy="156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ja">
                <a:solidFill>
                  <a:schemeClr val="lt1"/>
                </a:solidFill>
              </a:rPr>
              <a:t>Variability</a:t>
            </a:r>
            <a:endParaRPr>
              <a:solidFill>
                <a:schemeClr val="lt1"/>
              </a:solidFill>
            </a:endParaRPr>
          </a:p>
        </p:txBody>
      </p:sp>
      <p:sp>
        <p:nvSpPr>
          <p:cNvPr id="180" name="Google Shape;180;p27"/>
          <p:cNvSpPr txBox="1"/>
          <p:nvPr>
            <p:ph idx="4294967295" type="body"/>
          </p:nvPr>
        </p:nvSpPr>
        <p:spPr>
          <a:xfrm>
            <a:off x="3480450" y="3179357"/>
            <a:ext cx="5111700" cy="15606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ja">
                <a:solidFill>
                  <a:schemeClr val="lt1"/>
                </a:solidFill>
              </a:rPr>
              <a:t>Compared to members, there is much more variability in casual users in terms of ride length and number of uses throughout the week</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p:nvPr/>
        </p:nvSpPr>
        <p:spPr>
          <a:xfrm>
            <a:off x="2758508" y="806325"/>
            <a:ext cx="3627000" cy="840600"/>
          </a:xfrm>
          <a:prstGeom prst="rect">
            <a:avLst/>
          </a:prstGeom>
          <a:solidFill>
            <a:srgbClr val="FF9900"/>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8"/>
          <p:cNvSpPr txBox="1"/>
          <p:nvPr>
            <p:ph type="title"/>
          </p:nvPr>
        </p:nvSpPr>
        <p:spPr>
          <a:xfrm>
            <a:off x="679575" y="1646925"/>
            <a:ext cx="7852200" cy="316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600"/>
              <a:buNone/>
            </a:pPr>
            <a:r>
              <a:rPr lang="ja" sz="1400">
                <a:solidFill>
                  <a:schemeClr val="accent3"/>
                </a:solidFill>
              </a:rPr>
              <a:t>Without having extra data about the users, the assumption is that members tend to use our bikes as a mean of daily transportation. They use our bikes when they don't or can't drive, and don’t prefer other means of commute (e.g. public transportation); whereas casual users tend to use our bikes for leisure, and they perhaps use them less frequently. This would explain why: </a:t>
            </a:r>
            <a:br>
              <a:rPr lang="ja" sz="1400">
                <a:solidFill>
                  <a:schemeClr val="accent3"/>
                </a:solidFill>
              </a:rPr>
            </a:br>
            <a:r>
              <a:rPr lang="ja" sz="1400">
                <a:solidFill>
                  <a:schemeClr val="accent3"/>
                </a:solidFill>
              </a:rPr>
              <a:t>1. there are a lot more long-length rides by casual users than members; </a:t>
            </a:r>
            <a:br>
              <a:rPr lang="ja" sz="1400">
                <a:solidFill>
                  <a:schemeClr val="accent3"/>
                </a:solidFill>
              </a:rPr>
            </a:br>
            <a:r>
              <a:rPr lang="ja" sz="1400">
                <a:solidFill>
                  <a:schemeClr val="accent3"/>
                </a:solidFill>
              </a:rPr>
              <a:t>2. members use our bikes least on Sundays, while casual users are highest on weekends; </a:t>
            </a:r>
            <a:br>
              <a:rPr lang="ja" sz="1400">
                <a:solidFill>
                  <a:schemeClr val="accent3"/>
                </a:solidFill>
              </a:rPr>
            </a:br>
            <a:r>
              <a:rPr lang="ja" sz="1400">
                <a:solidFill>
                  <a:schemeClr val="accent3"/>
                </a:solidFill>
              </a:rPr>
              <a:t>3. long-ride-length casual users are highly concentrated on weekends, not weekdays.</a:t>
            </a:r>
            <a:endParaRPr sz="1400">
              <a:solidFill>
                <a:schemeClr val="accent3"/>
              </a:solidFill>
            </a:endParaRPr>
          </a:p>
          <a:p>
            <a:pPr indent="0" lvl="0" marL="0" rtl="0" algn="ctr">
              <a:lnSpc>
                <a:spcPct val="115000"/>
              </a:lnSpc>
              <a:spcBef>
                <a:spcPts val="1600"/>
              </a:spcBef>
              <a:spcAft>
                <a:spcPts val="1600"/>
              </a:spcAft>
              <a:buSzPts val="3600"/>
              <a:buNone/>
            </a:pPr>
            <a:r>
              <a:rPr lang="ja" sz="1400">
                <a:solidFill>
                  <a:schemeClr val="accent3"/>
                </a:solidFill>
              </a:rPr>
              <a:t>Although individual uses by members are short-length, they are probably frequent and repeated uses.</a:t>
            </a:r>
            <a:endParaRPr sz="1400">
              <a:solidFill>
                <a:schemeClr val="accent3"/>
              </a:solidFill>
            </a:endParaRPr>
          </a:p>
        </p:txBody>
      </p:sp>
      <p:sp>
        <p:nvSpPr>
          <p:cNvPr id="187" name="Google Shape;187;p28"/>
          <p:cNvSpPr txBox="1"/>
          <p:nvPr/>
        </p:nvSpPr>
        <p:spPr>
          <a:xfrm>
            <a:off x="1917150" y="941925"/>
            <a:ext cx="53097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600"/>
              </a:spcAft>
              <a:buClr>
                <a:srgbClr val="000000"/>
              </a:buClr>
              <a:buSzPts val="2500"/>
              <a:buFont typeface="Arial"/>
              <a:buNone/>
            </a:pPr>
            <a:r>
              <a:rPr b="0" i="0" lang="ja" sz="2500" u="none" cap="none" strike="noStrike">
                <a:solidFill>
                  <a:schemeClr val="dk1"/>
                </a:solidFill>
                <a:latin typeface="Oswald"/>
                <a:ea typeface="Oswald"/>
                <a:cs typeface="Oswald"/>
                <a:sym typeface="Oswald"/>
              </a:rPr>
              <a:t>Discussion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p:nvPr/>
        </p:nvSpPr>
        <p:spPr>
          <a:xfrm>
            <a:off x="2758508" y="806325"/>
            <a:ext cx="3627000" cy="840600"/>
          </a:xfrm>
          <a:prstGeom prst="rect">
            <a:avLst/>
          </a:prstGeom>
          <a:solidFill>
            <a:srgbClr val="FF9900"/>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9"/>
          <p:cNvSpPr txBox="1"/>
          <p:nvPr>
            <p:ph type="title"/>
          </p:nvPr>
        </p:nvSpPr>
        <p:spPr>
          <a:xfrm>
            <a:off x="671250" y="2141250"/>
            <a:ext cx="7852200" cy="130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3600"/>
              <a:buNone/>
            </a:pPr>
            <a:r>
              <a:rPr lang="ja" sz="1400">
                <a:solidFill>
                  <a:schemeClr val="accent3"/>
                </a:solidFill>
              </a:rPr>
              <a:t>Without the data to identify unique users, we have no information on how unique users behave, e.g. how often they repeat uses, how they would behave differently on weekdays and weekends, etc.</a:t>
            </a:r>
            <a:endParaRPr sz="1400">
              <a:solidFill>
                <a:schemeClr val="accent3"/>
              </a:solidFill>
            </a:endParaRPr>
          </a:p>
        </p:txBody>
      </p:sp>
      <p:sp>
        <p:nvSpPr>
          <p:cNvPr id="194" name="Google Shape;194;p29"/>
          <p:cNvSpPr txBox="1"/>
          <p:nvPr/>
        </p:nvSpPr>
        <p:spPr>
          <a:xfrm>
            <a:off x="1917150" y="941925"/>
            <a:ext cx="53097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600"/>
              </a:spcAft>
              <a:buClr>
                <a:srgbClr val="000000"/>
              </a:buClr>
              <a:buSzPts val="2500"/>
              <a:buFont typeface="Arial"/>
              <a:buNone/>
            </a:pPr>
            <a:r>
              <a:rPr b="0" i="0" lang="ja" sz="2500" u="none" cap="none" strike="noStrike">
                <a:solidFill>
                  <a:schemeClr val="dk1"/>
                </a:solidFill>
                <a:latin typeface="Oswald"/>
                <a:ea typeface="Oswald"/>
                <a:cs typeface="Oswald"/>
                <a:sym typeface="Oswald"/>
              </a:rPr>
              <a:t>Limitations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p:nvPr/>
        </p:nvSpPr>
        <p:spPr>
          <a:xfrm>
            <a:off x="2783858" y="806325"/>
            <a:ext cx="3627000" cy="840600"/>
          </a:xfrm>
          <a:prstGeom prst="rect">
            <a:avLst/>
          </a:prstGeom>
          <a:solidFill>
            <a:srgbClr val="FF9900"/>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0"/>
          <p:cNvSpPr txBox="1"/>
          <p:nvPr>
            <p:ph type="title"/>
          </p:nvPr>
        </p:nvSpPr>
        <p:spPr>
          <a:xfrm>
            <a:off x="671250" y="1511325"/>
            <a:ext cx="7852200" cy="3884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600"/>
              <a:buNone/>
            </a:pPr>
            <a:r>
              <a:t/>
            </a:r>
            <a:endParaRPr sz="1400">
              <a:solidFill>
                <a:schemeClr val="accent3"/>
              </a:solidFill>
            </a:endParaRPr>
          </a:p>
          <a:p>
            <a:pPr indent="0" lvl="0" marL="0" marR="0" rtl="0" algn="ctr">
              <a:lnSpc>
                <a:spcPct val="115000"/>
              </a:lnSpc>
              <a:spcBef>
                <a:spcPts val="1600"/>
              </a:spcBef>
              <a:spcAft>
                <a:spcPts val="0"/>
              </a:spcAft>
              <a:buSzPts val="3600"/>
              <a:buNone/>
            </a:pPr>
            <a:r>
              <a:rPr lang="ja" sz="1400">
                <a:solidFill>
                  <a:schemeClr val="accent3"/>
                </a:solidFill>
              </a:rPr>
              <a:t>In order to convert current casual users into members, </a:t>
            </a:r>
            <a:r>
              <a:rPr lang="ja" sz="1400" u="sng">
                <a:solidFill>
                  <a:schemeClr val="accent3"/>
                </a:solidFill>
              </a:rPr>
              <a:t>we should focus on the characteristics of current casual users: first weekends, then long distance.</a:t>
            </a:r>
            <a:r>
              <a:rPr lang="ja" sz="1400">
                <a:solidFill>
                  <a:schemeClr val="accent3"/>
                </a:solidFill>
              </a:rPr>
              <a:t> As a marketing strategy, for two months, we could offer a discount for membership to those who have had a moderately long distance ride (e.g. 20 min)/full-day pass on Sat/Sun, and to those who have had a longer distance ride (e.g. 30 min)/full-day pass on any day of the week. The goal is to make these customers feel that they have gotten a special deal just for them.</a:t>
            </a:r>
            <a:endParaRPr sz="1400">
              <a:solidFill>
                <a:schemeClr val="accent3"/>
              </a:solidFill>
            </a:endParaRPr>
          </a:p>
          <a:p>
            <a:pPr indent="0" lvl="0" marL="0" marR="0" rtl="0" algn="ctr">
              <a:lnSpc>
                <a:spcPct val="115000"/>
              </a:lnSpc>
              <a:spcBef>
                <a:spcPts val="1600"/>
              </a:spcBef>
              <a:spcAft>
                <a:spcPts val="0"/>
              </a:spcAft>
              <a:buSzPts val="3600"/>
              <a:buNone/>
            </a:pPr>
            <a:r>
              <a:rPr lang="ja" sz="1400">
                <a:solidFill>
                  <a:schemeClr val="accent3"/>
                </a:solidFill>
              </a:rPr>
              <a:t>We can also consider the possibility of creating a new type of annual pass for only weekends. This could be just slightly cheaper than the regular annual pass. This could potentially capture those who would refuse to pay the full price for the regular annual pass, but would opt for a better deal for regular weekend rides throughout the year.</a:t>
            </a:r>
            <a:endParaRPr sz="1400">
              <a:solidFill>
                <a:schemeClr val="accent3"/>
              </a:solidFill>
            </a:endParaRPr>
          </a:p>
          <a:p>
            <a:pPr indent="0" lvl="0" marL="0" rtl="0" algn="ctr">
              <a:lnSpc>
                <a:spcPct val="115000"/>
              </a:lnSpc>
              <a:spcBef>
                <a:spcPts val="1600"/>
              </a:spcBef>
              <a:spcAft>
                <a:spcPts val="0"/>
              </a:spcAft>
              <a:buSzPts val="3600"/>
              <a:buNone/>
            </a:pPr>
            <a:r>
              <a:t/>
            </a:r>
            <a:endParaRPr sz="1400">
              <a:solidFill>
                <a:schemeClr val="accent3"/>
              </a:solidFill>
            </a:endParaRPr>
          </a:p>
          <a:p>
            <a:pPr indent="0" lvl="0" marL="0" rtl="0" algn="ctr">
              <a:lnSpc>
                <a:spcPct val="115000"/>
              </a:lnSpc>
              <a:spcBef>
                <a:spcPts val="1600"/>
              </a:spcBef>
              <a:spcAft>
                <a:spcPts val="1600"/>
              </a:spcAft>
              <a:buSzPts val="3600"/>
              <a:buNone/>
            </a:pPr>
            <a:r>
              <a:t/>
            </a:r>
            <a:endParaRPr sz="1400">
              <a:solidFill>
                <a:schemeClr val="accent3"/>
              </a:solidFill>
            </a:endParaRPr>
          </a:p>
        </p:txBody>
      </p:sp>
      <p:sp>
        <p:nvSpPr>
          <p:cNvPr id="201" name="Google Shape;201;p30"/>
          <p:cNvSpPr txBox="1"/>
          <p:nvPr/>
        </p:nvSpPr>
        <p:spPr>
          <a:xfrm>
            <a:off x="1917150" y="941925"/>
            <a:ext cx="53097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600"/>
              </a:spcAft>
              <a:buClr>
                <a:srgbClr val="000000"/>
              </a:buClr>
              <a:buSzPts val="2500"/>
              <a:buFont typeface="Arial"/>
              <a:buNone/>
            </a:pPr>
            <a:r>
              <a:rPr b="0" i="0" lang="ja" sz="2500" u="none" cap="none" strike="noStrike">
                <a:solidFill>
                  <a:schemeClr val="dk1"/>
                </a:solidFill>
                <a:latin typeface="Oswald"/>
                <a:ea typeface="Oswald"/>
                <a:cs typeface="Oswald"/>
                <a:sym typeface="Oswald"/>
              </a:rPr>
              <a:t>Suggestions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2644188" y="76200"/>
            <a:ext cx="3855621" cy="499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ja"/>
              <a:t>Introduction</a:t>
            </a:r>
            <a:endParaRPr/>
          </a:p>
        </p:txBody>
      </p:sp>
      <p:sp>
        <p:nvSpPr>
          <p:cNvPr id="68" name="Google Shape;68;p14"/>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ja" sz="1700"/>
              <a:t>Our financial analysis has concluded that annual members are much more profitable than casual users. To maximize the number of annual members while avoiding costly campaigns to raise awareness, we can convert current casual users into members. This would be a key to long-term growth.</a:t>
            </a:r>
            <a:endParaRPr sz="1700"/>
          </a:p>
          <a:p>
            <a:pPr indent="0" lvl="0" marL="0" rtl="0" algn="l">
              <a:lnSpc>
                <a:spcPct val="115000"/>
              </a:lnSpc>
              <a:spcBef>
                <a:spcPts val="1600"/>
              </a:spcBef>
              <a:spcAft>
                <a:spcPts val="0"/>
              </a:spcAft>
              <a:buSzPts val="1800"/>
              <a:buNone/>
            </a:pPr>
            <a:r>
              <a:rPr lang="ja" sz="1700"/>
              <a:t>This is why we want to design marketing strategies to convert these casual riders into members. To do that, </a:t>
            </a:r>
            <a:r>
              <a:rPr lang="ja" sz="1700" u="sng"/>
              <a:t>we first need to identify how members and casual users use Cyclistic bikes differently.</a:t>
            </a:r>
            <a:endParaRPr sz="1700" u="sng"/>
          </a:p>
          <a:p>
            <a:pPr indent="0" lvl="0" marL="0" rtl="0" algn="l">
              <a:lnSpc>
                <a:spcPct val="115000"/>
              </a:lnSpc>
              <a:spcBef>
                <a:spcPts val="1600"/>
              </a:spcBef>
              <a:spcAft>
                <a:spcPts val="0"/>
              </a:spcAft>
              <a:buSzPts val="1800"/>
              <a:buNone/>
            </a:pPr>
            <a:r>
              <a:rPr lang="ja" sz="1700"/>
              <a:t>Data from Sep 2020 to Aug 2021 is used for this analysis.</a:t>
            </a:r>
            <a:endParaRPr sz="1700"/>
          </a:p>
          <a:p>
            <a:pPr indent="0" lvl="0" marL="0" rtl="0" algn="l">
              <a:lnSpc>
                <a:spcPct val="115000"/>
              </a:lnSpc>
              <a:spcBef>
                <a:spcPts val="1600"/>
              </a:spcBef>
              <a:spcAft>
                <a:spcPts val="0"/>
              </a:spcAft>
              <a:buSzPts val="1800"/>
              <a:buNone/>
            </a:pPr>
            <a:r>
              <a:t/>
            </a:r>
            <a:endParaRPr sz="1700" u="sng">
              <a:solidFill>
                <a:srgbClr val="4A86E8"/>
              </a:solidFill>
            </a:endParaRPr>
          </a:p>
          <a:p>
            <a:pPr indent="0" lvl="0" marL="0" rtl="0" algn="l">
              <a:lnSpc>
                <a:spcPct val="115000"/>
              </a:lnSpc>
              <a:spcBef>
                <a:spcPts val="1600"/>
              </a:spcBef>
              <a:spcAft>
                <a:spcPts val="0"/>
              </a:spcAft>
              <a:buSzPts val="1800"/>
              <a:buNone/>
            </a:pPr>
            <a:r>
              <a:t/>
            </a:r>
            <a:endParaRPr sz="1700"/>
          </a:p>
          <a:p>
            <a:pPr indent="0" lvl="0" marL="0" rtl="0" algn="l">
              <a:lnSpc>
                <a:spcPct val="115000"/>
              </a:lnSpc>
              <a:spcBef>
                <a:spcPts val="1600"/>
              </a:spcBef>
              <a:spcAft>
                <a:spcPts val="1600"/>
              </a:spcAft>
              <a:buSzPts val="1800"/>
              <a:buNone/>
            </a:pPr>
            <a:r>
              <a:t/>
            </a:r>
            <a:endParaRPr sz="1100"/>
          </a:p>
        </p:txBody>
      </p:sp>
      <p:sp>
        <p:nvSpPr>
          <p:cNvPr id="69" name="Google Shape;69;p14"/>
          <p:cNvSpPr txBox="1"/>
          <p:nvPr/>
        </p:nvSpPr>
        <p:spPr>
          <a:xfrm>
            <a:off x="311700" y="4451125"/>
            <a:ext cx="8440500" cy="58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200"/>
              <a:buFont typeface="Arial"/>
              <a:buNone/>
            </a:pPr>
            <a:r>
              <a:rPr b="0" i="0" lang="ja" sz="1200" u="none" cap="none" strike="noStrike">
                <a:solidFill>
                  <a:schemeClr val="accent3"/>
                </a:solidFill>
                <a:latin typeface="Average"/>
                <a:ea typeface="Average"/>
                <a:cs typeface="Average"/>
                <a:sym typeface="Average"/>
              </a:rPr>
              <a:t>(“Casual users” refers to those who have purchased a single-ride pass or an full-day pass. “Members” refers to those who have purchased annual membership.)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645900" y="1592075"/>
            <a:ext cx="7852200" cy="28842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Font typeface="Average"/>
              <a:buChar char="●"/>
            </a:pPr>
            <a:r>
              <a:rPr lang="ja" sz="1400" u="sng">
                <a:solidFill>
                  <a:schemeClr val="accent3"/>
                </a:solidFill>
                <a:latin typeface="Average"/>
                <a:ea typeface="Average"/>
                <a:cs typeface="Average"/>
                <a:sym typeface="Average"/>
              </a:rPr>
              <a:t>data from Sep 2020 to Aug 2021</a:t>
            </a:r>
            <a:r>
              <a:rPr lang="ja" sz="1400">
                <a:solidFill>
                  <a:schemeClr val="accent3"/>
                </a:solidFill>
                <a:latin typeface="Average"/>
                <a:ea typeface="Average"/>
                <a:cs typeface="Average"/>
                <a:sym typeface="Average"/>
              </a:rPr>
              <a:t> combined </a:t>
            </a:r>
            <a:endParaRPr sz="1400">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ja" sz="1400" u="sng">
                <a:solidFill>
                  <a:schemeClr val="accent3"/>
                </a:solidFill>
                <a:latin typeface="Average"/>
                <a:ea typeface="Average"/>
                <a:cs typeface="Average"/>
                <a:sym typeface="Average"/>
              </a:rPr>
              <a:t>column of ride length</a:t>
            </a:r>
            <a:r>
              <a:rPr lang="ja" sz="1400">
                <a:solidFill>
                  <a:schemeClr val="accent3"/>
                </a:solidFill>
                <a:latin typeface="Average"/>
                <a:ea typeface="Average"/>
                <a:cs typeface="Average"/>
                <a:sym typeface="Average"/>
              </a:rPr>
              <a:t> added </a:t>
            </a:r>
            <a:endParaRPr sz="1400">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ja" sz="1400" u="sng">
                <a:solidFill>
                  <a:schemeClr val="accent3"/>
                </a:solidFill>
                <a:latin typeface="Average"/>
                <a:ea typeface="Average"/>
                <a:cs typeface="Average"/>
                <a:sym typeface="Average"/>
              </a:rPr>
              <a:t>day of the week column</a:t>
            </a:r>
            <a:r>
              <a:rPr lang="ja" sz="1400">
                <a:solidFill>
                  <a:schemeClr val="accent3"/>
                </a:solidFill>
                <a:latin typeface="Average"/>
                <a:ea typeface="Average"/>
                <a:cs typeface="Average"/>
                <a:sym typeface="Average"/>
              </a:rPr>
              <a:t> added</a:t>
            </a:r>
            <a:endParaRPr sz="1400">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ja" sz="1400">
                <a:solidFill>
                  <a:schemeClr val="accent3"/>
                </a:solidFill>
                <a:latin typeface="Average"/>
                <a:ea typeface="Average"/>
                <a:cs typeface="Average"/>
                <a:sym typeface="Average"/>
              </a:rPr>
              <a:t>To filter out noise that would not help us understand the behaviors of the users, </a:t>
            </a:r>
            <a:r>
              <a:rPr lang="ja" sz="1400" u="sng">
                <a:solidFill>
                  <a:schemeClr val="accent3"/>
                </a:solidFill>
                <a:latin typeface="Average"/>
                <a:ea typeface="Average"/>
                <a:cs typeface="Average"/>
                <a:sym typeface="Average"/>
              </a:rPr>
              <a:t>rentals below 5 seconds are filtered out</a:t>
            </a:r>
            <a:r>
              <a:rPr lang="ja" sz="1400">
                <a:solidFill>
                  <a:schemeClr val="accent3"/>
                </a:solidFill>
                <a:latin typeface="Average"/>
                <a:ea typeface="Average"/>
                <a:cs typeface="Average"/>
                <a:sym typeface="Average"/>
              </a:rPr>
              <a:t>. They are seen as errors as no one would intentionally rent a bike for less than 5 seconds. These observations constitute almost 0.2% of the dataset. About 1 out of 500 uses is under five seconds.</a:t>
            </a:r>
            <a:endParaRPr sz="1400">
              <a:solidFill>
                <a:schemeClr val="accent3"/>
              </a:solidFill>
              <a:latin typeface="Average"/>
              <a:ea typeface="Average"/>
              <a:cs typeface="Average"/>
              <a:sym typeface="Average"/>
            </a:endParaRPr>
          </a:p>
        </p:txBody>
      </p:sp>
      <p:sp>
        <p:nvSpPr>
          <p:cNvPr id="212" name="Google Shape;212;p32"/>
          <p:cNvSpPr txBox="1"/>
          <p:nvPr/>
        </p:nvSpPr>
        <p:spPr>
          <a:xfrm>
            <a:off x="1917150" y="941925"/>
            <a:ext cx="53097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600"/>
              </a:spcAft>
              <a:buClr>
                <a:srgbClr val="000000"/>
              </a:buClr>
              <a:buSzPts val="2500"/>
              <a:buFont typeface="Arial"/>
              <a:buNone/>
            </a:pPr>
            <a:r>
              <a:rPr b="0" i="0" lang="ja" sz="2500" u="none" cap="none" strike="noStrike">
                <a:solidFill>
                  <a:schemeClr val="dk1"/>
                </a:solidFill>
                <a:latin typeface="Oswald"/>
                <a:ea typeface="Oswald"/>
                <a:cs typeface="Oswald"/>
                <a:sym typeface="Oswald"/>
              </a:rPr>
              <a:t>Data Cleaning and Manipulation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2270100" y="2072550"/>
            <a:ext cx="4603800" cy="181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600"/>
              </a:spcBef>
              <a:spcAft>
                <a:spcPts val="0"/>
              </a:spcAft>
              <a:buSzPts val="1800"/>
              <a:buNone/>
            </a:pPr>
            <a:r>
              <a:rPr lang="ja" sz="1700">
                <a:solidFill>
                  <a:schemeClr val="dk1"/>
                </a:solidFill>
              </a:rPr>
              <a:t>For the </a:t>
            </a:r>
            <a:r>
              <a:rPr b="1" lang="ja" sz="1700">
                <a:solidFill>
                  <a:schemeClr val="dk1"/>
                </a:solidFill>
              </a:rPr>
              <a:t>summary</a:t>
            </a:r>
            <a:r>
              <a:rPr lang="ja" sz="1700">
                <a:solidFill>
                  <a:schemeClr val="dk1"/>
                </a:solidFill>
              </a:rPr>
              <a:t>, please go to </a:t>
            </a:r>
            <a:r>
              <a:rPr lang="ja" sz="1700" u="sng">
                <a:solidFill>
                  <a:schemeClr val="dk1"/>
                </a:solidFill>
              </a:rPr>
              <a:t>slide 14.</a:t>
            </a:r>
            <a:endParaRPr sz="1700" u="sng">
              <a:solidFill>
                <a:schemeClr val="dk1"/>
              </a:solidFill>
            </a:endParaRPr>
          </a:p>
          <a:p>
            <a:pPr indent="0" lvl="0" marL="0" rtl="0" algn="ctr">
              <a:lnSpc>
                <a:spcPct val="115000"/>
              </a:lnSpc>
              <a:spcBef>
                <a:spcPts val="1600"/>
              </a:spcBef>
              <a:spcAft>
                <a:spcPts val="0"/>
              </a:spcAft>
              <a:buSzPts val="1800"/>
              <a:buNone/>
            </a:pPr>
            <a:r>
              <a:rPr lang="ja" sz="1700">
                <a:solidFill>
                  <a:schemeClr val="dk1"/>
                </a:solidFill>
              </a:rPr>
              <a:t>For the </a:t>
            </a:r>
            <a:r>
              <a:rPr b="1" lang="ja" sz="1700">
                <a:solidFill>
                  <a:schemeClr val="dk1"/>
                </a:solidFill>
              </a:rPr>
              <a:t>R code</a:t>
            </a:r>
            <a:r>
              <a:rPr lang="ja" sz="1700">
                <a:solidFill>
                  <a:schemeClr val="dk1"/>
                </a:solidFill>
              </a:rPr>
              <a:t>, please visit</a:t>
            </a:r>
            <a:r>
              <a:rPr lang="ja" sz="1700">
                <a:solidFill>
                  <a:srgbClr val="4A86E8"/>
                </a:solidFill>
              </a:rPr>
              <a:t> </a:t>
            </a:r>
            <a:r>
              <a:rPr lang="ja" sz="1700" u="sng">
                <a:solidFill>
                  <a:srgbClr val="00FFFF"/>
                </a:solidFill>
                <a:hlinkClick r:id="rId3">
                  <a:extLst>
                    <a:ext uri="{A12FA001-AC4F-418D-AE19-62706E023703}">
                      <ahyp:hlinkClr val="tx"/>
                    </a:ext>
                  </a:extLst>
                </a:hlinkClick>
              </a:rPr>
              <a:t>this GitHub page</a:t>
            </a:r>
            <a:r>
              <a:rPr lang="ja" sz="1700" u="sng">
                <a:solidFill>
                  <a:srgbClr val="4A86E8"/>
                </a:solidFill>
              </a:rPr>
              <a:t>.</a:t>
            </a:r>
            <a:endParaRPr sz="1700" u="sng">
              <a:solidFill>
                <a:srgbClr val="4A86E8"/>
              </a:solidFill>
            </a:endParaRPr>
          </a:p>
          <a:p>
            <a:pPr indent="0" lvl="0" marL="0" rtl="0" algn="ctr">
              <a:lnSpc>
                <a:spcPct val="115000"/>
              </a:lnSpc>
              <a:spcBef>
                <a:spcPts val="1600"/>
              </a:spcBef>
              <a:spcAft>
                <a:spcPts val="0"/>
              </a:spcAft>
              <a:buSzPts val="1800"/>
              <a:buNone/>
            </a:pPr>
            <a:r>
              <a:t/>
            </a:r>
            <a:endParaRPr sz="1700"/>
          </a:p>
          <a:p>
            <a:pPr indent="0" lvl="0" marL="0" rtl="0" algn="ctr">
              <a:lnSpc>
                <a:spcPct val="115000"/>
              </a:lnSpc>
              <a:spcBef>
                <a:spcPts val="1600"/>
              </a:spcBef>
              <a:spcAft>
                <a:spcPts val="1600"/>
              </a:spcAft>
              <a:buSzPts val="1800"/>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73825" y="1133700"/>
            <a:ext cx="4045200" cy="167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ja" sz="2400"/>
              <a:t>How many uses are from casual users and members respectively?</a:t>
            </a:r>
            <a:endParaRPr sz="2400"/>
          </a:p>
          <a:p>
            <a:pPr indent="0" lvl="0" marL="0" rtl="0" algn="ctr">
              <a:lnSpc>
                <a:spcPct val="100000"/>
              </a:lnSpc>
              <a:spcBef>
                <a:spcPts val="0"/>
              </a:spcBef>
              <a:spcAft>
                <a:spcPts val="0"/>
              </a:spcAft>
              <a:buSzPts val="4200"/>
              <a:buNone/>
            </a:pPr>
            <a:r>
              <a:t/>
            </a:r>
            <a:endParaRPr/>
          </a:p>
        </p:txBody>
      </p:sp>
      <p:pic>
        <p:nvPicPr>
          <p:cNvPr id="80" name="Google Shape;80;p16"/>
          <p:cNvPicPr preferRelativeResize="0"/>
          <p:nvPr/>
        </p:nvPicPr>
        <p:blipFill rotWithShape="1">
          <a:blip r:embed="rId3">
            <a:alphaModFix/>
          </a:blip>
          <a:srcRect b="0" l="0" r="0" t="0"/>
          <a:stretch/>
        </p:blipFill>
        <p:spPr>
          <a:xfrm>
            <a:off x="4669700" y="367938"/>
            <a:ext cx="4407624" cy="4407624"/>
          </a:xfrm>
          <a:prstGeom prst="rect">
            <a:avLst/>
          </a:prstGeom>
          <a:noFill/>
          <a:ln>
            <a:noFill/>
          </a:ln>
        </p:spPr>
      </p:pic>
      <p:sp>
        <p:nvSpPr>
          <p:cNvPr id="81" name="Google Shape;81;p16"/>
          <p:cNvSpPr txBox="1"/>
          <p:nvPr/>
        </p:nvSpPr>
        <p:spPr>
          <a:xfrm>
            <a:off x="325100" y="2350600"/>
            <a:ext cx="3000000" cy="110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Casual: ~2,221,000 (45.3%)</a:t>
            </a:r>
            <a:br>
              <a:rPr b="0" i="0" lang="ja" sz="1400" u="none" cap="none" strike="noStrike">
                <a:solidFill>
                  <a:schemeClr val="accent3"/>
                </a:solidFill>
                <a:latin typeface="Average"/>
                <a:ea typeface="Average"/>
                <a:cs typeface="Average"/>
                <a:sym typeface="Average"/>
              </a:rPr>
            </a:br>
            <a:r>
              <a:rPr b="0" i="0" lang="ja" sz="1400" u="none" cap="none" strike="noStrike">
                <a:solidFill>
                  <a:schemeClr val="accent3"/>
                </a:solidFill>
                <a:latin typeface="Average"/>
                <a:ea typeface="Average"/>
                <a:cs typeface="Average"/>
                <a:sym typeface="Average"/>
              </a:rPr>
              <a:t>Member: ~2,680,000 (54.7%)</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1600"/>
              </a:spcAft>
              <a:buClr>
                <a:srgbClr val="000000"/>
              </a:buClr>
              <a:buSzPts val="1400"/>
              <a:buFont typeface="Arial"/>
              <a:buNone/>
            </a:pPr>
            <a:r>
              <a:t/>
            </a:r>
            <a:endParaRPr b="0" i="0" sz="1400" u="none" cap="none" strike="noStrike">
              <a:solidFill>
                <a:schemeClr val="accent3"/>
              </a:solidFill>
              <a:latin typeface="Average"/>
              <a:ea typeface="Average"/>
              <a:cs typeface="Average"/>
              <a:sym typeface="Average"/>
            </a:endParaRPr>
          </a:p>
        </p:txBody>
      </p:sp>
      <p:sp>
        <p:nvSpPr>
          <p:cNvPr id="82" name="Google Shape;82;p16"/>
          <p:cNvSpPr txBox="1"/>
          <p:nvPr/>
        </p:nvSpPr>
        <p:spPr>
          <a:xfrm>
            <a:off x="325100" y="4226100"/>
            <a:ext cx="40845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ja" sz="1300" u="none" cap="none" strike="noStrike">
                <a:solidFill>
                  <a:srgbClr val="999999"/>
                </a:solidFill>
                <a:latin typeface="Arial"/>
                <a:ea typeface="Arial"/>
                <a:cs typeface="Arial"/>
                <a:sym typeface="Arial"/>
              </a:rPr>
              <a:t>(Note that this doesn't necessarily mean there are more unique members than casual users.)</a:t>
            </a:r>
            <a:endParaRPr b="0" i="0" sz="1300" u="none" cap="none" strike="noStrike">
              <a:solidFill>
                <a:srgbClr val="999999"/>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7"/>
          <p:cNvSpPr txBox="1"/>
          <p:nvPr/>
        </p:nvSpPr>
        <p:spPr>
          <a:xfrm>
            <a:off x="1104449" y="3487475"/>
            <a:ext cx="69351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ja" sz="1500" u="none" cap="none" strike="noStrike">
                <a:solidFill>
                  <a:srgbClr val="A4C2F4"/>
                </a:solidFill>
                <a:latin typeface="Oswald"/>
                <a:ea typeface="Oswald"/>
                <a:cs typeface="Oswald"/>
                <a:sym typeface="Oswald"/>
              </a:rPr>
              <a:t>When we look at the graph, between 0 and ~1250s (~20.8m), the two share almost the same shapes and peak at almost the same place. But the number of members is twice as high as casual users. After ~20m, the number of casual users stays higher than that of members. </a:t>
            </a:r>
            <a:r>
              <a:rPr b="0" i="0" lang="ja" sz="1500" u="sng" cap="none" strike="noStrike">
                <a:solidFill>
                  <a:srgbClr val="A4C2F4"/>
                </a:solidFill>
                <a:latin typeface="Oswald"/>
                <a:ea typeface="Oswald"/>
                <a:cs typeface="Oswald"/>
                <a:sym typeface="Oswald"/>
              </a:rPr>
              <a:t>Members are highly right</a:t>
            </a:r>
            <a:r>
              <a:rPr lang="ja" sz="1500" u="sng">
                <a:solidFill>
                  <a:srgbClr val="A4C2F4"/>
                </a:solidFill>
                <a:latin typeface="Oswald"/>
                <a:ea typeface="Oswald"/>
                <a:cs typeface="Oswald"/>
                <a:sym typeface="Oswald"/>
              </a:rPr>
              <a:t>-</a:t>
            </a:r>
            <a:r>
              <a:rPr b="0" i="0" lang="ja" sz="1500" u="sng" cap="none" strike="noStrike">
                <a:solidFill>
                  <a:srgbClr val="A4C2F4"/>
                </a:solidFill>
                <a:latin typeface="Oswald"/>
                <a:ea typeface="Oswald"/>
                <a:cs typeface="Oswald"/>
                <a:sym typeface="Oswald"/>
              </a:rPr>
              <a:t>skewed, while casual users are less concentrated and spread along the longer ride length side.</a:t>
            </a:r>
            <a:r>
              <a:rPr b="0" i="0" lang="ja" sz="1500" u="none" cap="none" strike="noStrike">
                <a:solidFill>
                  <a:srgbClr val="A4C2F4"/>
                </a:solidFill>
                <a:latin typeface="Oswald"/>
                <a:ea typeface="Oswald"/>
                <a:cs typeface="Oswald"/>
                <a:sym typeface="Oswald"/>
              </a:rPr>
              <a:t> </a:t>
            </a:r>
            <a:endParaRPr b="0" i="0" sz="1500" u="none" cap="none" strike="noStrike">
              <a:solidFill>
                <a:srgbClr val="A4C2F4"/>
              </a:solidFill>
              <a:latin typeface="Oswald"/>
              <a:ea typeface="Oswald"/>
              <a:cs typeface="Oswald"/>
              <a:sym typeface="Oswald"/>
            </a:endParaRPr>
          </a:p>
        </p:txBody>
      </p:sp>
      <p:pic>
        <p:nvPicPr>
          <p:cNvPr id="88" name="Google Shape;88;p17"/>
          <p:cNvPicPr preferRelativeResize="0"/>
          <p:nvPr/>
        </p:nvPicPr>
        <p:blipFill>
          <a:blip r:embed="rId3">
            <a:alphaModFix/>
          </a:blip>
          <a:stretch>
            <a:fillRect/>
          </a:stretch>
        </p:blipFill>
        <p:spPr>
          <a:xfrm>
            <a:off x="1877175" y="98548"/>
            <a:ext cx="5389651" cy="338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25100" y="733600"/>
            <a:ext cx="4045200" cy="167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ja" sz="2400"/>
              <a:t>What is the mean ride length of casual users and members?</a:t>
            </a:r>
            <a:endParaRPr/>
          </a:p>
        </p:txBody>
      </p:sp>
      <p:sp>
        <p:nvSpPr>
          <p:cNvPr id="94" name="Google Shape;94;p18"/>
          <p:cNvSpPr txBox="1"/>
          <p:nvPr/>
        </p:nvSpPr>
        <p:spPr>
          <a:xfrm>
            <a:off x="325100" y="23506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400"/>
              <a:buFont typeface="Arial"/>
              <a:buNone/>
            </a:pPr>
            <a:r>
              <a:t/>
            </a:r>
            <a:endParaRPr b="0" i="0" sz="1400" u="none" cap="none" strike="noStrike">
              <a:solidFill>
                <a:schemeClr val="accent3"/>
              </a:solidFill>
              <a:latin typeface="Average"/>
              <a:ea typeface="Average"/>
              <a:cs typeface="Average"/>
              <a:sym typeface="Average"/>
            </a:endParaRPr>
          </a:p>
        </p:txBody>
      </p:sp>
      <p:pic>
        <p:nvPicPr>
          <p:cNvPr id="95" name="Google Shape;95;p18"/>
          <p:cNvPicPr preferRelativeResize="0"/>
          <p:nvPr/>
        </p:nvPicPr>
        <p:blipFill rotWithShape="1">
          <a:blip r:embed="rId3">
            <a:alphaModFix/>
          </a:blip>
          <a:srcRect b="0" l="0" r="0" t="0"/>
          <a:stretch/>
        </p:blipFill>
        <p:spPr>
          <a:xfrm>
            <a:off x="4630350" y="314925"/>
            <a:ext cx="4513649" cy="4513649"/>
          </a:xfrm>
          <a:prstGeom prst="rect">
            <a:avLst/>
          </a:prstGeom>
          <a:noFill/>
          <a:ln>
            <a:noFill/>
          </a:ln>
        </p:spPr>
      </p:pic>
      <p:sp>
        <p:nvSpPr>
          <p:cNvPr id="96" name="Google Shape;96;p18"/>
          <p:cNvSpPr txBox="1"/>
          <p:nvPr/>
        </p:nvSpPr>
        <p:spPr>
          <a:xfrm>
            <a:off x="325100" y="2350600"/>
            <a:ext cx="3567600" cy="1801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The mean ride length for all is 22m 27s.</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Casual: 30m 4s</a:t>
            </a:r>
            <a:br>
              <a:rPr b="0" i="0" lang="ja" sz="1400" u="none" cap="none" strike="noStrike">
                <a:solidFill>
                  <a:schemeClr val="accent3"/>
                </a:solidFill>
                <a:latin typeface="Average"/>
                <a:ea typeface="Average"/>
                <a:cs typeface="Average"/>
                <a:sym typeface="Average"/>
              </a:rPr>
            </a:br>
            <a:r>
              <a:rPr b="0" i="0" lang="ja" sz="1400" u="none" cap="none" strike="noStrike">
                <a:solidFill>
                  <a:schemeClr val="accent3"/>
                </a:solidFill>
                <a:latin typeface="Average"/>
                <a:ea typeface="Average"/>
                <a:cs typeface="Average"/>
                <a:sym typeface="Average"/>
              </a:rPr>
              <a:t>Members: 16m 8s</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160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The mean ride length for members is almost half of casual users. </a:t>
            </a:r>
            <a:endParaRPr b="0" i="0" sz="1400" u="none" cap="none" strike="noStrike">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25100" y="241800"/>
            <a:ext cx="4045200" cy="167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ja" sz="2400"/>
              <a:t>What is the median ride length of casual users and members?</a:t>
            </a:r>
            <a:endParaRPr/>
          </a:p>
        </p:txBody>
      </p:sp>
      <p:sp>
        <p:nvSpPr>
          <p:cNvPr id="102" name="Google Shape;102;p19"/>
          <p:cNvSpPr txBox="1"/>
          <p:nvPr/>
        </p:nvSpPr>
        <p:spPr>
          <a:xfrm>
            <a:off x="325100" y="18588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400"/>
              <a:buFont typeface="Arial"/>
              <a:buNone/>
            </a:pPr>
            <a:r>
              <a:t/>
            </a:r>
            <a:endParaRPr b="0" i="0" sz="1400" u="none" cap="none" strike="noStrike">
              <a:solidFill>
                <a:schemeClr val="accent3"/>
              </a:solidFill>
              <a:latin typeface="Average"/>
              <a:ea typeface="Average"/>
              <a:cs typeface="Average"/>
              <a:sym typeface="Average"/>
            </a:endParaRPr>
          </a:p>
        </p:txBody>
      </p:sp>
      <p:sp>
        <p:nvSpPr>
          <p:cNvPr id="103" name="Google Shape;103;p19"/>
          <p:cNvSpPr txBox="1"/>
          <p:nvPr/>
        </p:nvSpPr>
        <p:spPr>
          <a:xfrm>
            <a:off x="325100" y="1617075"/>
            <a:ext cx="3567600" cy="2750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The median ride length for all is 12m 52s.</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Casual: 17m 12s</a:t>
            </a:r>
            <a:br>
              <a:rPr b="0" i="0" lang="ja" sz="1400" u="none" cap="none" strike="noStrike">
                <a:solidFill>
                  <a:schemeClr val="accent3"/>
                </a:solidFill>
                <a:latin typeface="Average"/>
                <a:ea typeface="Average"/>
                <a:cs typeface="Average"/>
                <a:sym typeface="Average"/>
              </a:rPr>
            </a:br>
            <a:r>
              <a:rPr b="0" i="0" lang="ja" sz="1400" u="none" cap="none" strike="noStrike">
                <a:solidFill>
                  <a:schemeClr val="accent3"/>
                </a:solidFill>
                <a:latin typeface="Average"/>
                <a:ea typeface="Average"/>
                <a:cs typeface="Average"/>
                <a:sym typeface="Average"/>
              </a:rPr>
              <a:t>Members: 10m 17s</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Both medians are much lower than the means. This means that long length rides have pulled the means up by a lot, more so for casual users.</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1600"/>
              </a:spcAft>
              <a:buClr>
                <a:srgbClr val="000000"/>
              </a:buClr>
              <a:buSzPts val="1400"/>
              <a:buFont typeface="Arial"/>
              <a:buNone/>
            </a:pPr>
            <a:r>
              <a:t/>
            </a:r>
            <a:endParaRPr b="0" i="0" sz="1400" u="none" cap="none" strike="noStrike">
              <a:solidFill>
                <a:schemeClr val="accent3"/>
              </a:solidFill>
              <a:latin typeface="Average"/>
              <a:ea typeface="Average"/>
              <a:cs typeface="Average"/>
              <a:sym typeface="Average"/>
            </a:endParaRPr>
          </a:p>
        </p:txBody>
      </p:sp>
      <p:sp>
        <p:nvSpPr>
          <p:cNvPr id="104" name="Google Shape;104;p19"/>
          <p:cNvSpPr txBox="1"/>
          <p:nvPr/>
        </p:nvSpPr>
        <p:spPr>
          <a:xfrm>
            <a:off x="360800" y="4458425"/>
            <a:ext cx="40095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ja" sz="1300" u="none" cap="none" strike="noStrike">
                <a:solidFill>
                  <a:srgbClr val="999999"/>
                </a:solidFill>
                <a:latin typeface="Arial"/>
                <a:ea typeface="Arial"/>
                <a:cs typeface="Arial"/>
                <a:sym typeface="Arial"/>
              </a:rPr>
              <a:t>(Mean is the total ride length divided by all uses; median is the ride length that lies in the middle.)</a:t>
            </a:r>
            <a:endParaRPr b="0" i="0" sz="1300" u="none" cap="none" strike="noStrike">
              <a:solidFill>
                <a:srgbClr val="999999"/>
              </a:solidFill>
              <a:latin typeface="Arial"/>
              <a:ea typeface="Arial"/>
              <a:cs typeface="Arial"/>
              <a:sym typeface="Arial"/>
            </a:endParaRPr>
          </a:p>
        </p:txBody>
      </p:sp>
      <p:pic>
        <p:nvPicPr>
          <p:cNvPr id="105" name="Google Shape;105;p19"/>
          <p:cNvPicPr preferRelativeResize="0"/>
          <p:nvPr/>
        </p:nvPicPr>
        <p:blipFill rotWithShape="1">
          <a:blip r:embed="rId3">
            <a:alphaModFix/>
          </a:blip>
          <a:srcRect b="0" l="0" r="0" t="0"/>
          <a:stretch/>
        </p:blipFill>
        <p:spPr>
          <a:xfrm>
            <a:off x="4613675" y="337300"/>
            <a:ext cx="4530325" cy="453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25100" y="-233300"/>
            <a:ext cx="4045200" cy="167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ja" sz="2400"/>
              <a:t>What if we look at the mean ride lengths by days of the week?</a:t>
            </a:r>
            <a:endParaRPr/>
          </a:p>
        </p:txBody>
      </p:sp>
      <p:sp>
        <p:nvSpPr>
          <p:cNvPr id="111" name="Google Shape;111;p20"/>
          <p:cNvSpPr txBox="1"/>
          <p:nvPr/>
        </p:nvSpPr>
        <p:spPr>
          <a:xfrm>
            <a:off x="325100" y="23506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400"/>
              <a:buFont typeface="Arial"/>
              <a:buNone/>
            </a:pPr>
            <a:r>
              <a:t/>
            </a:r>
            <a:endParaRPr b="0" i="0" sz="1400" u="none" cap="none" strike="noStrike">
              <a:solidFill>
                <a:schemeClr val="accent3"/>
              </a:solidFill>
              <a:latin typeface="Average"/>
              <a:ea typeface="Average"/>
              <a:cs typeface="Average"/>
              <a:sym typeface="Average"/>
            </a:endParaRPr>
          </a:p>
        </p:txBody>
      </p:sp>
      <p:sp>
        <p:nvSpPr>
          <p:cNvPr id="112" name="Google Shape;112;p20"/>
          <p:cNvSpPr txBox="1"/>
          <p:nvPr/>
        </p:nvSpPr>
        <p:spPr>
          <a:xfrm>
            <a:off x="325100" y="1151500"/>
            <a:ext cx="4045200" cy="423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If we look at the mean ride lengths from Sunday to Saturday, the patterns between casual users and members are almost the same: they show a U-shape; more on the weekends, less on the weekdays. However, the U of the casual is much deeper, demonstrating a much wider range.</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Casual: 25:47~34:06 (8m 19s)</a:t>
            </a:r>
            <a:br>
              <a:rPr b="0" i="0" lang="ja" sz="1400" u="none" cap="none" strike="noStrike">
                <a:solidFill>
                  <a:schemeClr val="accent3"/>
                </a:solidFill>
                <a:latin typeface="Average"/>
                <a:ea typeface="Average"/>
                <a:cs typeface="Average"/>
                <a:sym typeface="Average"/>
              </a:rPr>
            </a:br>
            <a:r>
              <a:rPr b="0" i="0" lang="ja" sz="1400" u="none" cap="none" strike="noStrike">
                <a:solidFill>
                  <a:schemeClr val="accent3"/>
                </a:solidFill>
                <a:latin typeface="Average"/>
                <a:ea typeface="Average"/>
                <a:cs typeface="Average"/>
                <a:sym typeface="Average"/>
              </a:rPr>
              <a:t>Members: 14:38~17:52 (3m 14s)</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rgbClr val="000000"/>
              </a:buClr>
              <a:buSzPts val="1400"/>
              <a:buFont typeface="Arial"/>
              <a:buNone/>
            </a:pPr>
            <a:r>
              <a:rPr b="0" i="0" lang="ja" sz="1400" u="none" cap="none" strike="noStrike">
                <a:solidFill>
                  <a:schemeClr val="accent3"/>
                </a:solidFill>
                <a:latin typeface="Average"/>
                <a:ea typeface="Average"/>
                <a:cs typeface="Average"/>
                <a:sym typeface="Average"/>
              </a:rPr>
              <a:t>This means that although members also use the bikes for a longer time on weekends, the difference between weekends and weekdays is not significant. In contrast, casual users use the bikes on weekends for much longer than weekdays.</a:t>
            </a:r>
            <a:endParaRPr b="0" i="0" sz="14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1600"/>
              </a:spcAft>
              <a:buClr>
                <a:srgbClr val="000000"/>
              </a:buClr>
              <a:buSzPts val="1400"/>
              <a:buFont typeface="Arial"/>
              <a:buNone/>
            </a:pPr>
            <a:r>
              <a:t/>
            </a:r>
            <a:endParaRPr b="0" i="0" sz="1400" u="none" cap="none" strike="noStrike">
              <a:solidFill>
                <a:schemeClr val="accent3"/>
              </a:solidFill>
              <a:latin typeface="Average"/>
              <a:ea typeface="Average"/>
              <a:cs typeface="Average"/>
              <a:sym typeface="Average"/>
            </a:endParaRPr>
          </a:p>
        </p:txBody>
      </p:sp>
      <p:pic>
        <p:nvPicPr>
          <p:cNvPr id="113" name="Google Shape;113;p20"/>
          <p:cNvPicPr preferRelativeResize="0"/>
          <p:nvPr/>
        </p:nvPicPr>
        <p:blipFill rotWithShape="1">
          <a:blip r:embed="rId3">
            <a:alphaModFix/>
          </a:blip>
          <a:srcRect b="0" l="0" r="0" t="0"/>
          <a:stretch/>
        </p:blipFill>
        <p:spPr>
          <a:xfrm>
            <a:off x="4622025" y="339650"/>
            <a:ext cx="4464200" cy="446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8350" y="-230950"/>
            <a:ext cx="4262100" cy="167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ja" sz="2100"/>
              <a:t>How many uses by casual users and members are there in total from Sunday to Saturday in the past year?</a:t>
            </a:r>
            <a:endParaRPr sz="2100"/>
          </a:p>
        </p:txBody>
      </p:sp>
      <p:sp>
        <p:nvSpPr>
          <p:cNvPr id="119" name="Google Shape;119;p21"/>
          <p:cNvSpPr txBox="1"/>
          <p:nvPr/>
        </p:nvSpPr>
        <p:spPr>
          <a:xfrm>
            <a:off x="325100" y="23506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400"/>
              <a:buFont typeface="Arial"/>
              <a:buNone/>
            </a:pPr>
            <a:r>
              <a:t/>
            </a:r>
            <a:endParaRPr b="0" i="0" sz="1400" u="none" cap="none" strike="noStrike">
              <a:solidFill>
                <a:schemeClr val="accent3"/>
              </a:solidFill>
              <a:latin typeface="Average"/>
              <a:ea typeface="Average"/>
              <a:cs typeface="Average"/>
              <a:sym typeface="Average"/>
            </a:endParaRPr>
          </a:p>
        </p:txBody>
      </p:sp>
      <p:sp>
        <p:nvSpPr>
          <p:cNvPr id="120" name="Google Shape;120;p21"/>
          <p:cNvSpPr txBox="1"/>
          <p:nvPr/>
        </p:nvSpPr>
        <p:spPr>
          <a:xfrm>
            <a:off x="108350" y="1115325"/>
            <a:ext cx="4513500" cy="373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ja" sz="1300" u="none" cap="none" strike="noStrike">
                <a:solidFill>
                  <a:schemeClr val="accent3"/>
                </a:solidFill>
                <a:latin typeface="Average"/>
                <a:ea typeface="Average"/>
                <a:cs typeface="Average"/>
                <a:sym typeface="Average"/>
              </a:rPr>
              <a:t>This time we see much more different patterns between the two.</a:t>
            </a:r>
            <a:endParaRPr b="0" i="0" sz="13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rgbClr val="000000"/>
              </a:buClr>
              <a:buSzPts val="1300"/>
              <a:buFont typeface="Arial"/>
              <a:buNone/>
            </a:pPr>
            <a:r>
              <a:rPr b="0" i="0" lang="ja" sz="1300" u="none" cap="none" strike="noStrike">
                <a:solidFill>
                  <a:schemeClr val="accent3"/>
                </a:solidFill>
                <a:latin typeface="Average"/>
                <a:ea typeface="Average"/>
                <a:cs typeface="Average"/>
                <a:sym typeface="Average"/>
              </a:rPr>
              <a:t>While there are a lot more casual users on weekends than on weekdays, it is the inverse for members: there are slightly more member users on weekdays in general. In fact, Sunday has the lowest rate of members; Saturday has the third.</a:t>
            </a:r>
            <a:endParaRPr b="0" i="0" sz="13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rgbClr val="000000"/>
              </a:buClr>
              <a:buSzPts val="1300"/>
              <a:buFont typeface="Arial"/>
              <a:buNone/>
            </a:pPr>
            <a:r>
              <a:rPr b="0" i="0" lang="ja" sz="1300" u="none" cap="none" strike="noStrike">
                <a:solidFill>
                  <a:schemeClr val="accent3"/>
                </a:solidFill>
                <a:latin typeface="Average"/>
                <a:ea typeface="Average"/>
                <a:cs typeface="Average"/>
                <a:sym typeface="Average"/>
              </a:rPr>
              <a:t>And just like ride length, there is a much bigger range between weekdays and weekends in casual users than in members:</a:t>
            </a:r>
            <a:endParaRPr b="0" i="0" sz="13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rgbClr val="000000"/>
              </a:buClr>
              <a:buSzPts val="1300"/>
              <a:buFont typeface="Arial"/>
              <a:buNone/>
            </a:pPr>
            <a:r>
              <a:rPr b="0" i="0" lang="ja" sz="1300" u="none" cap="none" strike="noStrike">
                <a:solidFill>
                  <a:schemeClr val="accent3"/>
                </a:solidFill>
                <a:latin typeface="Average"/>
                <a:ea typeface="Average"/>
                <a:cs typeface="Average"/>
                <a:sym typeface="Average"/>
              </a:rPr>
              <a:t>Casual: 241,410 ~ 498,478 (257,068)</a:t>
            </a:r>
            <a:br>
              <a:rPr b="0" i="0" lang="ja" sz="1300" u="none" cap="none" strike="noStrike">
                <a:solidFill>
                  <a:schemeClr val="accent3"/>
                </a:solidFill>
                <a:latin typeface="Average"/>
                <a:ea typeface="Average"/>
                <a:cs typeface="Average"/>
                <a:sym typeface="Average"/>
              </a:rPr>
            </a:br>
            <a:r>
              <a:rPr b="0" i="0" lang="ja" sz="1300" u="none" cap="none" strike="noStrike">
                <a:solidFill>
                  <a:schemeClr val="accent3"/>
                </a:solidFill>
                <a:latin typeface="Average"/>
                <a:ea typeface="Average"/>
                <a:cs typeface="Average"/>
                <a:sym typeface="Average"/>
              </a:rPr>
              <a:t>Members: 336,633 ~ 405,997 (69,364)</a:t>
            </a:r>
            <a:endParaRPr b="0" i="0" sz="13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1600"/>
              </a:spcAft>
              <a:buClr>
                <a:srgbClr val="000000"/>
              </a:buClr>
              <a:buSzPts val="1300"/>
              <a:buFont typeface="Arial"/>
              <a:buNone/>
            </a:pPr>
            <a:r>
              <a:rPr b="0" i="0" lang="ja" sz="1300" u="none" cap="none" strike="noStrike">
                <a:solidFill>
                  <a:schemeClr val="accent3"/>
                </a:solidFill>
                <a:latin typeface="Average"/>
                <a:ea typeface="Average"/>
                <a:cs typeface="Average"/>
                <a:sym typeface="Average"/>
              </a:rPr>
              <a:t>Again, there is more variability in casual users.</a:t>
            </a:r>
            <a:endParaRPr b="0" i="0" sz="1300" u="none" cap="none" strike="noStrike">
              <a:solidFill>
                <a:schemeClr val="accent3"/>
              </a:solidFill>
              <a:latin typeface="Average"/>
              <a:ea typeface="Average"/>
              <a:cs typeface="Average"/>
              <a:sym typeface="Average"/>
            </a:endParaRPr>
          </a:p>
        </p:txBody>
      </p:sp>
      <p:pic>
        <p:nvPicPr>
          <p:cNvPr id="121" name="Google Shape;121;p21"/>
          <p:cNvPicPr preferRelativeResize="0"/>
          <p:nvPr/>
        </p:nvPicPr>
        <p:blipFill>
          <a:blip r:embed="rId3">
            <a:alphaModFix/>
          </a:blip>
          <a:stretch>
            <a:fillRect/>
          </a:stretch>
        </p:blipFill>
        <p:spPr>
          <a:xfrm>
            <a:off x="4572000" y="779400"/>
            <a:ext cx="4572000" cy="37495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