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60" r:id="rId4"/>
    <p:sldId id="259" r:id="rId5"/>
    <p:sldId id="258" r:id="rId6"/>
    <p:sldId id="261" r:id="rId7"/>
    <p:sldId id="262" r:id="rId8"/>
    <p:sldId id="263" r:id="rId9"/>
    <p:sldId id="264" r:id="rId10"/>
    <p:sldId id="265" r:id="rId11"/>
    <p:sldId id="267" r:id="rId12"/>
    <p:sldId id="268" r:id="rId13"/>
    <p:sldId id="270" r:id="rId14"/>
    <p:sldId id="272" r:id="rId15"/>
    <p:sldId id="273" r:id="rId16"/>
    <p:sldId id="274" r:id="rId17"/>
    <p:sldId id="271" r:id="rId18"/>
    <p:sldId id="275" r:id="rId19"/>
    <p:sldId id="276" r:id="rId20"/>
    <p:sldId id="277" r:id="rId21"/>
    <p:sldId id="278" r:id="rId22"/>
    <p:sldId id="279"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57E56-8752-42D5-8166-FAC0A48CC9BB}" type="datetimeFigureOut">
              <a:rPr kumimoji="1" lang="ja-JP" altLang="en-US" smtClean="0"/>
              <a:t>2025/6/21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C6DE4-9EB3-40BA-BF7F-EE1E0304F12C}" type="slidenum">
              <a:rPr kumimoji="1" lang="ja-JP" altLang="en-US" smtClean="0"/>
              <a:t>‹#›</a:t>
            </a:fld>
            <a:endParaRPr kumimoji="1" lang="ja-JP" altLang="en-US"/>
          </a:p>
        </p:txBody>
      </p:sp>
    </p:spTree>
    <p:extLst>
      <p:ext uri="{BB962C8B-B14F-4D97-AF65-F5344CB8AC3E}">
        <p14:creationId xmlns:p14="http://schemas.microsoft.com/office/powerpoint/2010/main" val="14974164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5948F-4D64-C6D4-AF6B-8FDCCDA679F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3BCB96A-CA34-84B9-27D8-752774639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DCF817-10F7-5732-568B-57FFBD28AE35}"/>
              </a:ext>
            </a:extLst>
          </p:cNvPr>
          <p:cNvSpPr>
            <a:spLocks noGrp="1"/>
          </p:cNvSpPr>
          <p:nvPr>
            <p:ph type="dt" sz="half" idx="10"/>
          </p:nvPr>
        </p:nvSpPr>
        <p:spPr/>
        <p:txBody>
          <a:bodyPr/>
          <a:lstStyle/>
          <a:p>
            <a:fld id="{E3B9FC8A-8F54-47CF-823C-0DBD1D8B3CD6}" type="datetime1">
              <a:rPr kumimoji="1" lang="ja-JP" altLang="en-US" smtClean="0"/>
              <a:t>2025/6/21</a:t>
            </a:fld>
            <a:endParaRPr kumimoji="1" lang="ja-JP" altLang="en-US"/>
          </a:p>
        </p:txBody>
      </p:sp>
      <p:sp>
        <p:nvSpPr>
          <p:cNvPr id="5" name="フッター プレースホルダー 4">
            <a:extLst>
              <a:ext uri="{FF2B5EF4-FFF2-40B4-BE49-F238E27FC236}">
                <a16:creationId xmlns:a16="http://schemas.microsoft.com/office/drawing/2014/main" id="{552568BE-B280-54C9-BBC3-608FAC37E0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DF2F56-1159-5B7D-805A-3D658EF76B70}"/>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294527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B55116-B9CD-0FD3-7D1E-B7109AF4C1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F6D147-3D33-850D-BA49-F601D043E1A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672FB8-718E-708C-E2B1-0CEF28355635}"/>
              </a:ext>
            </a:extLst>
          </p:cNvPr>
          <p:cNvSpPr>
            <a:spLocks noGrp="1"/>
          </p:cNvSpPr>
          <p:nvPr>
            <p:ph type="dt" sz="half" idx="10"/>
          </p:nvPr>
        </p:nvSpPr>
        <p:spPr/>
        <p:txBody>
          <a:bodyPr/>
          <a:lstStyle/>
          <a:p>
            <a:fld id="{B58BBA24-2D3D-426D-9100-B4863E0012D6}" type="datetime1">
              <a:rPr kumimoji="1" lang="ja-JP" altLang="en-US" smtClean="0"/>
              <a:t>2025/6/21</a:t>
            </a:fld>
            <a:endParaRPr kumimoji="1" lang="ja-JP" altLang="en-US"/>
          </a:p>
        </p:txBody>
      </p:sp>
      <p:sp>
        <p:nvSpPr>
          <p:cNvPr id="5" name="フッター プレースホルダー 4">
            <a:extLst>
              <a:ext uri="{FF2B5EF4-FFF2-40B4-BE49-F238E27FC236}">
                <a16:creationId xmlns:a16="http://schemas.microsoft.com/office/drawing/2014/main" id="{4D26B5EA-1908-E795-3031-F4D3A6F16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98F5C7-32A4-425B-9587-D53B8B831C8B}"/>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494626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B2CFEDB-56B1-B3D4-33DB-02F2A7F397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3FFD30-6814-D224-4AB3-69BBD7AB071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3C132C-5017-DDD1-C7D3-8CAEA7AEA6C8}"/>
              </a:ext>
            </a:extLst>
          </p:cNvPr>
          <p:cNvSpPr>
            <a:spLocks noGrp="1"/>
          </p:cNvSpPr>
          <p:nvPr>
            <p:ph type="dt" sz="half" idx="10"/>
          </p:nvPr>
        </p:nvSpPr>
        <p:spPr/>
        <p:txBody>
          <a:bodyPr/>
          <a:lstStyle/>
          <a:p>
            <a:fld id="{0084CA81-33A8-4CFF-B619-7DCAC0A9731A}" type="datetime1">
              <a:rPr kumimoji="1" lang="ja-JP" altLang="en-US" smtClean="0"/>
              <a:t>2025/6/21</a:t>
            </a:fld>
            <a:endParaRPr kumimoji="1" lang="ja-JP" altLang="en-US"/>
          </a:p>
        </p:txBody>
      </p:sp>
      <p:sp>
        <p:nvSpPr>
          <p:cNvPr id="5" name="フッター プレースホルダー 4">
            <a:extLst>
              <a:ext uri="{FF2B5EF4-FFF2-40B4-BE49-F238E27FC236}">
                <a16:creationId xmlns:a16="http://schemas.microsoft.com/office/drawing/2014/main" id="{52625E76-B8F4-1686-C80B-CD0D1783B6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FC5729-3D8E-37C7-DC45-888261E37533}"/>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66630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502E5-551A-023B-253F-1B119D8827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5736D6B-7939-6948-0EAD-4ED4298FA7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FD3693-8C03-93F3-B9C5-773EFB6A9688}"/>
              </a:ext>
            </a:extLst>
          </p:cNvPr>
          <p:cNvSpPr>
            <a:spLocks noGrp="1"/>
          </p:cNvSpPr>
          <p:nvPr>
            <p:ph type="dt" sz="half" idx="10"/>
          </p:nvPr>
        </p:nvSpPr>
        <p:spPr/>
        <p:txBody>
          <a:bodyPr/>
          <a:lstStyle/>
          <a:p>
            <a:fld id="{17B46E55-481D-42DD-8689-83BEB7208F3C}" type="datetime1">
              <a:rPr kumimoji="1" lang="ja-JP" altLang="en-US" smtClean="0"/>
              <a:t>2025/6/21</a:t>
            </a:fld>
            <a:endParaRPr kumimoji="1" lang="ja-JP" altLang="en-US"/>
          </a:p>
        </p:txBody>
      </p:sp>
      <p:sp>
        <p:nvSpPr>
          <p:cNvPr id="5" name="フッター プレースホルダー 4">
            <a:extLst>
              <a:ext uri="{FF2B5EF4-FFF2-40B4-BE49-F238E27FC236}">
                <a16:creationId xmlns:a16="http://schemas.microsoft.com/office/drawing/2014/main" id="{C68EFD9B-9049-E5DE-2B94-5A78E597A5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0CCB2D4-66AD-8E87-95C7-4525C23EB00C}"/>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307013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1DEC11-5213-6C98-1D71-A5152D94135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994105-30F1-3B95-814C-5F50BFF734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936232-76CB-7F93-CCF0-972D82F112AB}"/>
              </a:ext>
            </a:extLst>
          </p:cNvPr>
          <p:cNvSpPr>
            <a:spLocks noGrp="1"/>
          </p:cNvSpPr>
          <p:nvPr>
            <p:ph type="dt" sz="half" idx="10"/>
          </p:nvPr>
        </p:nvSpPr>
        <p:spPr/>
        <p:txBody>
          <a:bodyPr/>
          <a:lstStyle/>
          <a:p>
            <a:fld id="{C899CE28-EED7-4B51-A4BF-B2FB59786317}" type="datetime1">
              <a:rPr kumimoji="1" lang="ja-JP" altLang="en-US" smtClean="0"/>
              <a:t>2025/6/21</a:t>
            </a:fld>
            <a:endParaRPr kumimoji="1" lang="ja-JP" altLang="en-US"/>
          </a:p>
        </p:txBody>
      </p:sp>
      <p:sp>
        <p:nvSpPr>
          <p:cNvPr id="5" name="フッター プレースホルダー 4">
            <a:extLst>
              <a:ext uri="{FF2B5EF4-FFF2-40B4-BE49-F238E27FC236}">
                <a16:creationId xmlns:a16="http://schemas.microsoft.com/office/drawing/2014/main" id="{7A28A94F-FC7D-FE8B-554F-60759B18F7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4197EF-B19D-D997-AC70-BD3D97EDAD9C}"/>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284759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BC861-8EFE-2E28-6D9D-2F55ABEDDF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B94CF9-28D9-CBBD-F4FB-96FC1041140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04A2AF-1AAE-8D6B-20AF-46BF16F135D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0DE607-0851-3CC4-9A72-99E78DFE49DF}"/>
              </a:ext>
            </a:extLst>
          </p:cNvPr>
          <p:cNvSpPr>
            <a:spLocks noGrp="1"/>
          </p:cNvSpPr>
          <p:nvPr>
            <p:ph type="dt" sz="half" idx="10"/>
          </p:nvPr>
        </p:nvSpPr>
        <p:spPr/>
        <p:txBody>
          <a:bodyPr/>
          <a:lstStyle/>
          <a:p>
            <a:fld id="{5F907827-612A-411C-8A72-1B1C0AC6985B}" type="datetime1">
              <a:rPr kumimoji="1" lang="ja-JP" altLang="en-US" smtClean="0"/>
              <a:t>2025/6/21</a:t>
            </a:fld>
            <a:endParaRPr kumimoji="1" lang="ja-JP" altLang="en-US"/>
          </a:p>
        </p:txBody>
      </p:sp>
      <p:sp>
        <p:nvSpPr>
          <p:cNvPr id="6" name="フッター プレースホルダー 5">
            <a:extLst>
              <a:ext uri="{FF2B5EF4-FFF2-40B4-BE49-F238E27FC236}">
                <a16:creationId xmlns:a16="http://schemas.microsoft.com/office/drawing/2014/main" id="{0844EF9A-9A61-C43C-13AC-4AD74A964C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F9B853-FE24-078F-49CE-CC5E32BC7832}"/>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64520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463C7-2E06-3B4B-FF1C-C111ED9756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3AAA56-C0D6-A456-5FCB-5CF096ECBB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DC7D48-07E1-CDC0-3B4D-BF82D03F72C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2DE5739-0F5B-CCCB-A42C-783666EE1F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3A37A9-0237-5A40-CFCF-7427126B1BC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DA1E515-39A0-20A6-95FA-A7DF2967EFA0}"/>
              </a:ext>
            </a:extLst>
          </p:cNvPr>
          <p:cNvSpPr>
            <a:spLocks noGrp="1"/>
          </p:cNvSpPr>
          <p:nvPr>
            <p:ph type="dt" sz="half" idx="10"/>
          </p:nvPr>
        </p:nvSpPr>
        <p:spPr/>
        <p:txBody>
          <a:bodyPr/>
          <a:lstStyle/>
          <a:p>
            <a:fld id="{4A532126-5F72-4729-967B-A5783C021093}" type="datetime1">
              <a:rPr kumimoji="1" lang="ja-JP" altLang="en-US" smtClean="0"/>
              <a:t>2025/6/21</a:t>
            </a:fld>
            <a:endParaRPr kumimoji="1" lang="ja-JP" altLang="en-US"/>
          </a:p>
        </p:txBody>
      </p:sp>
      <p:sp>
        <p:nvSpPr>
          <p:cNvPr id="8" name="フッター プレースホルダー 7">
            <a:extLst>
              <a:ext uri="{FF2B5EF4-FFF2-40B4-BE49-F238E27FC236}">
                <a16:creationId xmlns:a16="http://schemas.microsoft.com/office/drawing/2014/main" id="{3C8F624C-C981-EC77-48AD-23D4ED9F4E6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935BCB5-D7B9-B3BE-616D-541272857333}"/>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241704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0E76C-5F3B-B0DC-B48B-7F1AB87082A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F960A2-48A6-81A1-6938-33D0AEE130E9}"/>
              </a:ext>
            </a:extLst>
          </p:cNvPr>
          <p:cNvSpPr>
            <a:spLocks noGrp="1"/>
          </p:cNvSpPr>
          <p:nvPr>
            <p:ph type="dt" sz="half" idx="10"/>
          </p:nvPr>
        </p:nvSpPr>
        <p:spPr/>
        <p:txBody>
          <a:bodyPr/>
          <a:lstStyle/>
          <a:p>
            <a:fld id="{C2CDA427-FF22-40E5-8C49-99E3CBB9F4D1}" type="datetime1">
              <a:rPr kumimoji="1" lang="ja-JP" altLang="en-US" smtClean="0"/>
              <a:t>2025/6/21</a:t>
            </a:fld>
            <a:endParaRPr kumimoji="1" lang="ja-JP" altLang="en-US"/>
          </a:p>
        </p:txBody>
      </p:sp>
      <p:sp>
        <p:nvSpPr>
          <p:cNvPr id="4" name="フッター プレースホルダー 3">
            <a:extLst>
              <a:ext uri="{FF2B5EF4-FFF2-40B4-BE49-F238E27FC236}">
                <a16:creationId xmlns:a16="http://schemas.microsoft.com/office/drawing/2014/main" id="{C010D206-8016-7458-B7DC-A26440E7DAC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58652A7-3D18-2D6D-30B2-944B158AC339}"/>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420732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7FFC659-3698-FAB6-7BE1-2A9EF2C2B3B3}"/>
              </a:ext>
            </a:extLst>
          </p:cNvPr>
          <p:cNvSpPr>
            <a:spLocks noGrp="1"/>
          </p:cNvSpPr>
          <p:nvPr>
            <p:ph type="dt" sz="half" idx="10"/>
          </p:nvPr>
        </p:nvSpPr>
        <p:spPr/>
        <p:txBody>
          <a:bodyPr/>
          <a:lstStyle/>
          <a:p>
            <a:fld id="{770FCC00-0AEE-499B-9860-B3E5BD6EE9BE}" type="datetime1">
              <a:rPr kumimoji="1" lang="ja-JP" altLang="en-US" smtClean="0"/>
              <a:t>2025/6/21</a:t>
            </a:fld>
            <a:endParaRPr kumimoji="1" lang="ja-JP" altLang="en-US"/>
          </a:p>
        </p:txBody>
      </p:sp>
      <p:sp>
        <p:nvSpPr>
          <p:cNvPr id="3" name="フッター プレースホルダー 2">
            <a:extLst>
              <a:ext uri="{FF2B5EF4-FFF2-40B4-BE49-F238E27FC236}">
                <a16:creationId xmlns:a16="http://schemas.microsoft.com/office/drawing/2014/main" id="{95FF07BC-8775-939C-17E7-A737060F49C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264E11-FE32-BE02-C5F4-160B59241AF3}"/>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132377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AD7DF4-BB44-9DD9-C60C-EE39D797F4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3157230-9A5F-87B5-8172-4B94D0BA2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1DAFBF-F71A-5295-7CDC-F54F7D860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4B2F29-F9D4-8969-9356-0DD7FC140BCC}"/>
              </a:ext>
            </a:extLst>
          </p:cNvPr>
          <p:cNvSpPr>
            <a:spLocks noGrp="1"/>
          </p:cNvSpPr>
          <p:nvPr>
            <p:ph type="dt" sz="half" idx="10"/>
          </p:nvPr>
        </p:nvSpPr>
        <p:spPr/>
        <p:txBody>
          <a:bodyPr/>
          <a:lstStyle/>
          <a:p>
            <a:fld id="{331DF271-102B-4FAF-80D1-0D368D2EDD35}" type="datetime1">
              <a:rPr kumimoji="1" lang="ja-JP" altLang="en-US" smtClean="0"/>
              <a:t>2025/6/21</a:t>
            </a:fld>
            <a:endParaRPr kumimoji="1" lang="ja-JP" altLang="en-US"/>
          </a:p>
        </p:txBody>
      </p:sp>
      <p:sp>
        <p:nvSpPr>
          <p:cNvPr id="6" name="フッター プレースホルダー 5">
            <a:extLst>
              <a:ext uri="{FF2B5EF4-FFF2-40B4-BE49-F238E27FC236}">
                <a16:creationId xmlns:a16="http://schemas.microsoft.com/office/drawing/2014/main" id="{ABEB42D6-448C-94E6-F10E-D0709F675E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2F63C8-B48E-3DFE-2B5E-A599A93FA3DF}"/>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213501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A036A0-1B73-D938-013A-8F679E18B5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3127353-B0EC-EA98-19F8-7160BC427E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60B922-1333-048D-0CAF-EBAB8637D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4FB793D-1955-1254-7D12-C8D2FCB5540D}"/>
              </a:ext>
            </a:extLst>
          </p:cNvPr>
          <p:cNvSpPr>
            <a:spLocks noGrp="1"/>
          </p:cNvSpPr>
          <p:nvPr>
            <p:ph type="dt" sz="half" idx="10"/>
          </p:nvPr>
        </p:nvSpPr>
        <p:spPr/>
        <p:txBody>
          <a:bodyPr/>
          <a:lstStyle/>
          <a:p>
            <a:fld id="{5857027E-0D05-41BE-AAFF-ECAA6AB9B1B7}" type="datetime1">
              <a:rPr kumimoji="1" lang="ja-JP" altLang="en-US" smtClean="0"/>
              <a:t>2025/6/21</a:t>
            </a:fld>
            <a:endParaRPr kumimoji="1" lang="ja-JP" altLang="en-US"/>
          </a:p>
        </p:txBody>
      </p:sp>
      <p:sp>
        <p:nvSpPr>
          <p:cNvPr id="6" name="フッター プレースホルダー 5">
            <a:extLst>
              <a:ext uri="{FF2B5EF4-FFF2-40B4-BE49-F238E27FC236}">
                <a16:creationId xmlns:a16="http://schemas.microsoft.com/office/drawing/2014/main" id="{97B04037-3C5D-F290-AA38-E318BEDAAF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FE72F8-3BF5-68FC-1437-9E746DADEED2}"/>
              </a:ext>
            </a:extLst>
          </p:cNvPr>
          <p:cNvSpPr>
            <a:spLocks noGrp="1"/>
          </p:cNvSpPr>
          <p:nvPr>
            <p:ph type="sldNum" sz="quarter" idx="12"/>
          </p:nvPr>
        </p:nvSpPr>
        <p:spPr/>
        <p:txBody>
          <a:body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87950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F914200-65AC-932C-EF9A-1B7220947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4DCAB4-A334-114A-4A68-54819CC267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702BA2-8BA4-DA72-D985-64A3102F1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EC02AF-CE8E-4381-B5EB-24B913100BC8}" type="datetime1">
              <a:rPr kumimoji="1" lang="ja-JP" altLang="en-US" smtClean="0"/>
              <a:t>2025/6/21</a:t>
            </a:fld>
            <a:endParaRPr kumimoji="1" lang="ja-JP" altLang="en-US"/>
          </a:p>
        </p:txBody>
      </p:sp>
      <p:sp>
        <p:nvSpPr>
          <p:cNvPr id="5" name="フッター プレースホルダー 4">
            <a:extLst>
              <a:ext uri="{FF2B5EF4-FFF2-40B4-BE49-F238E27FC236}">
                <a16:creationId xmlns:a16="http://schemas.microsoft.com/office/drawing/2014/main" id="{82B8FDD5-FA04-3D92-0665-24A8DF8E6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8E5CB9E-8A63-C3F7-E742-FD3F976629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CC21EF-8042-46DC-A8AA-3FAC320EE1C5}" type="slidenum">
              <a:rPr kumimoji="1" lang="ja-JP" altLang="en-US" smtClean="0"/>
              <a:t>‹#›</a:t>
            </a:fld>
            <a:endParaRPr kumimoji="1" lang="ja-JP" altLang="en-US"/>
          </a:p>
        </p:txBody>
      </p:sp>
    </p:spTree>
    <p:extLst>
      <p:ext uri="{BB962C8B-B14F-4D97-AF65-F5344CB8AC3E}">
        <p14:creationId xmlns:p14="http://schemas.microsoft.com/office/powerpoint/2010/main" val="3837855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C8F9684-580C-C6BE-3AC8-D1A5ED4EC3E3}"/>
              </a:ext>
            </a:extLst>
          </p:cNvPr>
          <p:cNvSpPr>
            <a:spLocks noGrp="1"/>
          </p:cNvSpPr>
          <p:nvPr>
            <p:ph type="sldNum" sz="quarter" idx="12"/>
          </p:nvPr>
        </p:nvSpPr>
        <p:spPr>
          <a:xfrm>
            <a:off x="8643257" y="6356350"/>
            <a:ext cx="2743200" cy="365125"/>
          </a:xfrm>
        </p:spPr>
        <p:txBody>
          <a:bodyPr/>
          <a:lstStyle/>
          <a:p>
            <a:fld id="{00CC21EF-8042-46DC-A8AA-3FAC320EE1C5}" type="slidenum">
              <a:rPr kumimoji="1" lang="ja-JP" altLang="en-US" smtClean="0"/>
              <a:t>1</a:t>
            </a:fld>
            <a:endParaRPr kumimoji="1" lang="ja-JP" altLang="en-US"/>
          </a:p>
        </p:txBody>
      </p:sp>
      <p:sp>
        <p:nvSpPr>
          <p:cNvPr id="5" name="テキスト ボックス 4">
            <a:extLst>
              <a:ext uri="{FF2B5EF4-FFF2-40B4-BE49-F238E27FC236}">
                <a16:creationId xmlns:a16="http://schemas.microsoft.com/office/drawing/2014/main" id="{97E434E4-FA4D-7A84-E227-27FA70D77945}"/>
              </a:ext>
            </a:extLst>
          </p:cNvPr>
          <p:cNvSpPr txBox="1"/>
          <p:nvPr/>
        </p:nvSpPr>
        <p:spPr>
          <a:xfrm>
            <a:off x="250370" y="2457208"/>
            <a:ext cx="11691257" cy="1200329"/>
          </a:xfrm>
          <a:prstGeom prst="rect">
            <a:avLst/>
          </a:prstGeom>
          <a:noFill/>
        </p:spPr>
        <p:txBody>
          <a:bodyPr wrap="square" rtlCol="0">
            <a:spAutoFit/>
          </a:bodyPr>
          <a:lstStyle/>
          <a:p>
            <a:pPr algn="ctr"/>
            <a:r>
              <a:rPr kumimoji="1" lang="en-US" altLang="ja-JP" sz="7200" dirty="0">
                <a:latin typeface="HGP創英角ｺﾞｼｯｸUB" panose="020B0900000000000000" pitchFamily="50" charset="-128"/>
                <a:ea typeface="HGP創英角ｺﾞｼｯｸUB" panose="020B0900000000000000" pitchFamily="50" charset="-128"/>
              </a:rPr>
              <a:t>NTT</a:t>
            </a:r>
            <a:r>
              <a:rPr kumimoji="1" lang="ja-JP" altLang="en-US" sz="7200" dirty="0">
                <a:latin typeface="HGP創英角ｺﾞｼｯｸUB" panose="020B0900000000000000" pitchFamily="50" charset="-128"/>
                <a:ea typeface="HGP創英角ｺﾞｼｯｸUB" panose="020B0900000000000000" pitchFamily="50" charset="-128"/>
              </a:rPr>
              <a:t>株式予測の構築と検証</a:t>
            </a:r>
            <a:endParaRPr kumimoji="1" lang="en-US" altLang="ja-JP" sz="7200"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a:extLst>
              <a:ext uri="{FF2B5EF4-FFF2-40B4-BE49-F238E27FC236}">
                <a16:creationId xmlns:a16="http://schemas.microsoft.com/office/drawing/2014/main" id="{8023CF9B-2E42-E624-5EB5-367505C98246}"/>
              </a:ext>
            </a:extLst>
          </p:cNvPr>
          <p:cNvSpPr txBox="1"/>
          <p:nvPr/>
        </p:nvSpPr>
        <p:spPr>
          <a:xfrm>
            <a:off x="3325583" y="3657537"/>
            <a:ext cx="5540829" cy="523220"/>
          </a:xfrm>
          <a:prstGeom prst="rect">
            <a:avLst/>
          </a:prstGeom>
          <a:noFill/>
        </p:spPr>
        <p:txBody>
          <a:bodyPr wrap="square" rtlCol="0">
            <a:spAutoFit/>
          </a:bodyPr>
          <a:lstStyle/>
          <a:p>
            <a:pPr algn="ctr"/>
            <a:r>
              <a:rPr lang="zh-CN" altLang="en-US" sz="2800" dirty="0">
                <a:latin typeface="MSP ゴシック"/>
              </a:rPr>
              <a:t>西畑壮琉</a:t>
            </a:r>
            <a:r>
              <a:rPr lang="ja-JP" altLang="en-US" sz="2800" dirty="0">
                <a:latin typeface="MSP ゴシック"/>
              </a:rPr>
              <a:t>　</a:t>
            </a:r>
            <a:r>
              <a:rPr lang="en-US" altLang="zh-CN" sz="2800" dirty="0">
                <a:latin typeface="MSP ゴシック"/>
              </a:rPr>
              <a:t> 2025</a:t>
            </a:r>
            <a:r>
              <a:rPr lang="zh-CN" altLang="en-US" sz="2800" dirty="0">
                <a:latin typeface="MSP ゴシック"/>
              </a:rPr>
              <a:t>年</a:t>
            </a:r>
            <a:r>
              <a:rPr lang="en-US" altLang="zh-CN" sz="2800" dirty="0">
                <a:latin typeface="MSP ゴシック"/>
              </a:rPr>
              <a:t>6</a:t>
            </a:r>
            <a:r>
              <a:rPr lang="zh-CN" altLang="en-US" sz="2800" dirty="0">
                <a:latin typeface="MSP ゴシック"/>
              </a:rPr>
              <a:t>月</a:t>
            </a:r>
            <a:r>
              <a:rPr lang="en-US" altLang="zh-CN" sz="2800" dirty="0">
                <a:latin typeface="MSP ゴシック"/>
              </a:rPr>
              <a:t>21</a:t>
            </a:r>
            <a:r>
              <a:rPr lang="zh-CN" altLang="en-US" sz="2800" dirty="0">
                <a:latin typeface="MSP ゴシック"/>
              </a:rPr>
              <a:t>日</a:t>
            </a:r>
            <a:endParaRPr kumimoji="1" lang="ja-JP" altLang="en-US" sz="2800" dirty="0">
              <a:latin typeface="MSP ゴシック"/>
            </a:endParaRPr>
          </a:p>
        </p:txBody>
      </p:sp>
    </p:spTree>
    <p:extLst>
      <p:ext uri="{BB962C8B-B14F-4D97-AF65-F5344CB8AC3E}">
        <p14:creationId xmlns:p14="http://schemas.microsoft.com/office/powerpoint/2010/main" val="270376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942FD-7CD9-3C20-AB5D-4D8D97408450}"/>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A008973-AF40-F06D-545C-982DC46A9D3B}"/>
              </a:ext>
            </a:extLst>
          </p:cNvPr>
          <p:cNvSpPr>
            <a:spLocks noGrp="1"/>
          </p:cNvSpPr>
          <p:nvPr>
            <p:ph type="sldNum" sz="quarter" idx="12"/>
          </p:nvPr>
        </p:nvSpPr>
        <p:spPr>
          <a:xfrm>
            <a:off x="8621486" y="6346923"/>
            <a:ext cx="2743200" cy="365125"/>
          </a:xfrm>
        </p:spPr>
        <p:txBody>
          <a:bodyPr/>
          <a:lstStyle/>
          <a:p>
            <a:fld id="{00CC21EF-8042-46DC-A8AA-3FAC320EE1C5}"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FEBDEB71-D6EE-CAD8-6387-D9F0E49AB776}"/>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特徴量エンジニアリング</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F5B576E5-1DDA-0AFF-C904-479FDD22391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4" name="テキスト ボックス 3">
            <a:extLst>
              <a:ext uri="{FF2B5EF4-FFF2-40B4-BE49-F238E27FC236}">
                <a16:creationId xmlns:a16="http://schemas.microsoft.com/office/drawing/2014/main" id="{99382660-FC5B-BAB9-007E-FDA8A794DC04}"/>
              </a:ext>
            </a:extLst>
          </p:cNvPr>
          <p:cNvSpPr txBox="1"/>
          <p:nvPr/>
        </p:nvSpPr>
        <p:spPr>
          <a:xfrm>
            <a:off x="533400" y="2338837"/>
            <a:ext cx="11234057" cy="3477875"/>
          </a:xfrm>
          <a:prstGeom prst="rect">
            <a:avLst/>
          </a:prstGeom>
          <a:noFill/>
        </p:spPr>
        <p:txBody>
          <a:bodyPr wrap="square" rtlCol="0">
            <a:spAutoFit/>
          </a:bodyPr>
          <a:lstStyle/>
          <a:p>
            <a:r>
              <a:rPr lang="ja-JP" altLang="en-US" sz="2000" b="1" dirty="0">
                <a:latin typeface="MSP ゴシック"/>
              </a:rPr>
              <a:t>■ なぜ特徴量を追加するのか？</a:t>
            </a:r>
          </a:p>
          <a:p>
            <a:r>
              <a:rPr lang="en-US" altLang="ja-JP" sz="2000" dirty="0">
                <a:latin typeface="MSP ゴシック"/>
              </a:rPr>
              <a:t>LSTM</a:t>
            </a:r>
            <a:r>
              <a:rPr lang="ja-JP" altLang="en-US" sz="2000" dirty="0">
                <a:latin typeface="MSP ゴシック"/>
              </a:rPr>
              <a:t>は「時系列構造」を捉えるが、</a:t>
            </a:r>
            <a:r>
              <a:rPr lang="ja-JP" altLang="en-US" sz="2000" b="1" dirty="0">
                <a:latin typeface="MSP ゴシック"/>
              </a:rPr>
              <a:t>周期性やイベント情報を学習するには明示的な特徴が必要</a:t>
            </a:r>
            <a:endParaRPr lang="ja-JP" altLang="en-US" sz="2000" dirty="0">
              <a:latin typeface="MSP ゴシック"/>
            </a:endParaRPr>
          </a:p>
          <a:p>
            <a:r>
              <a:rPr lang="ja-JP" altLang="en-US" sz="2000" dirty="0">
                <a:latin typeface="MSP ゴシック"/>
              </a:rPr>
              <a:t>元のデータ（</a:t>
            </a:r>
            <a:r>
              <a:rPr lang="en-US" altLang="ja-JP" sz="2000" dirty="0">
                <a:latin typeface="MSP ゴシック"/>
              </a:rPr>
              <a:t>Open, High, Low, Close, Volume</a:t>
            </a:r>
            <a:r>
              <a:rPr lang="ja-JP" altLang="en-US" sz="2000" dirty="0">
                <a:latin typeface="MSP ゴシック"/>
              </a:rPr>
              <a:t>）だけでは不十分</a:t>
            </a:r>
            <a:endParaRPr lang="en-US" altLang="ja-JP" sz="2000" dirty="0">
              <a:latin typeface="MSP ゴシック"/>
            </a:endParaRPr>
          </a:p>
          <a:p>
            <a:endParaRPr lang="ja-JP" altLang="en-US" sz="2000" dirty="0">
              <a:latin typeface="MSP ゴシック"/>
            </a:endParaRPr>
          </a:p>
          <a:p>
            <a:r>
              <a:rPr lang="ja-JP" altLang="en-US" sz="2000" b="1" dirty="0">
                <a:latin typeface="MSP ゴシック"/>
              </a:rPr>
              <a:t>■ 追加すべき情報</a:t>
            </a:r>
          </a:p>
          <a:p>
            <a:r>
              <a:rPr lang="ja-JP" altLang="en-US" sz="2000" b="1" dirty="0">
                <a:latin typeface="MSP ゴシック"/>
              </a:rPr>
              <a:t>カレンダー要因</a:t>
            </a:r>
            <a:r>
              <a:rPr lang="ja-JP" altLang="en-US" sz="2000" dirty="0">
                <a:latin typeface="MSP ゴシック"/>
              </a:rPr>
              <a:t>：曜日</a:t>
            </a:r>
            <a:r>
              <a:rPr lang="en-US" altLang="ja-JP" sz="2000" dirty="0">
                <a:latin typeface="MSP ゴシック"/>
              </a:rPr>
              <a:t>, </a:t>
            </a:r>
            <a:r>
              <a:rPr lang="ja-JP" altLang="en-US" sz="2000" dirty="0">
                <a:latin typeface="MSP ゴシック"/>
              </a:rPr>
              <a:t>月</a:t>
            </a:r>
            <a:r>
              <a:rPr lang="en-US" altLang="ja-JP" sz="2000" dirty="0">
                <a:latin typeface="MSP ゴシック"/>
              </a:rPr>
              <a:t>, </a:t>
            </a:r>
            <a:r>
              <a:rPr lang="ja-JP" altLang="en-US" sz="2000" dirty="0">
                <a:latin typeface="MSP ゴシック"/>
              </a:rPr>
              <a:t>四半期</a:t>
            </a:r>
            <a:r>
              <a:rPr lang="en-US" altLang="ja-JP" sz="2000" dirty="0">
                <a:latin typeface="MSP ゴシック"/>
              </a:rPr>
              <a:t>, </a:t>
            </a:r>
            <a:r>
              <a:rPr lang="ja-JP" altLang="en-US" sz="2000" dirty="0">
                <a:latin typeface="MSP ゴシック"/>
              </a:rPr>
              <a:t>月初</a:t>
            </a:r>
            <a:r>
              <a:rPr lang="en-US" altLang="ja-JP" sz="2000" dirty="0">
                <a:latin typeface="MSP ゴシック"/>
              </a:rPr>
              <a:t>/</a:t>
            </a:r>
            <a:r>
              <a:rPr lang="ja-JP" altLang="en-US" sz="2000" dirty="0">
                <a:latin typeface="MSP ゴシック"/>
              </a:rPr>
              <a:t>月末など</a:t>
            </a:r>
          </a:p>
          <a:p>
            <a:r>
              <a:rPr lang="ja-JP" altLang="en-US" sz="2000" b="1" dirty="0">
                <a:latin typeface="MSP ゴシック"/>
              </a:rPr>
              <a:t>周期性の数値化</a:t>
            </a:r>
            <a:r>
              <a:rPr lang="ja-JP" altLang="en-US" sz="2000" dirty="0">
                <a:latin typeface="MSP ゴシック"/>
              </a:rPr>
              <a:t>：</a:t>
            </a:r>
            <a:r>
              <a:rPr lang="en-US" altLang="ja-JP" sz="2000" dirty="0">
                <a:latin typeface="MSP ゴシック"/>
              </a:rPr>
              <a:t>sin/cos</a:t>
            </a:r>
            <a:r>
              <a:rPr lang="ja-JP" altLang="en-US" sz="2000" dirty="0">
                <a:latin typeface="MSP ゴシック"/>
              </a:rPr>
              <a:t>変換で曜日・月の周期性を連続的に表現</a:t>
            </a:r>
          </a:p>
          <a:p>
            <a:r>
              <a:rPr lang="ja-JP" altLang="en-US" sz="2000" b="1" dirty="0">
                <a:latin typeface="MSP ゴシック"/>
              </a:rPr>
              <a:t>テクニカル指標</a:t>
            </a:r>
            <a:r>
              <a:rPr lang="ja-JP" altLang="en-US" sz="2000" dirty="0">
                <a:latin typeface="MSP ゴシック"/>
              </a:rPr>
              <a:t>：移動平均</a:t>
            </a:r>
            <a:r>
              <a:rPr lang="en-US" altLang="ja-JP" sz="2000" dirty="0">
                <a:latin typeface="MSP ゴシック"/>
              </a:rPr>
              <a:t>, RSI, MACD, </a:t>
            </a:r>
            <a:r>
              <a:rPr lang="ja-JP" altLang="en-US" sz="2000" dirty="0">
                <a:latin typeface="MSP ゴシック"/>
              </a:rPr>
              <a:t>ボリンジャーバンド等</a:t>
            </a:r>
          </a:p>
          <a:p>
            <a:r>
              <a:rPr lang="ja-JP" altLang="en-US" sz="2000" b="1" dirty="0">
                <a:latin typeface="MSP ゴシック"/>
              </a:rPr>
              <a:t>ラグ特徴量</a:t>
            </a:r>
            <a:r>
              <a:rPr lang="ja-JP" altLang="en-US" sz="2000" dirty="0">
                <a:latin typeface="MSP ゴシック"/>
              </a:rPr>
              <a:t>：過去</a:t>
            </a:r>
            <a:r>
              <a:rPr lang="en-US" altLang="ja-JP" sz="2000" dirty="0">
                <a:latin typeface="MSP ゴシック"/>
              </a:rPr>
              <a:t>1</a:t>
            </a:r>
            <a:r>
              <a:rPr lang="ja-JP" altLang="en-US" sz="2000" dirty="0">
                <a:latin typeface="MSP ゴシック"/>
              </a:rPr>
              <a:t>日</a:t>
            </a:r>
            <a:r>
              <a:rPr lang="en-US" altLang="ja-JP" sz="2000" dirty="0">
                <a:latin typeface="MSP ゴシック"/>
              </a:rPr>
              <a:t>, 3</a:t>
            </a:r>
            <a:r>
              <a:rPr lang="ja-JP" altLang="en-US" sz="2000" dirty="0">
                <a:latin typeface="MSP ゴシック"/>
              </a:rPr>
              <a:t>日</a:t>
            </a:r>
            <a:r>
              <a:rPr lang="en-US" altLang="ja-JP" sz="2000" dirty="0">
                <a:latin typeface="MSP ゴシック"/>
              </a:rPr>
              <a:t>, 5</a:t>
            </a:r>
            <a:r>
              <a:rPr lang="ja-JP" altLang="en-US" sz="2000" dirty="0">
                <a:latin typeface="MSP ゴシック"/>
              </a:rPr>
              <a:t>日の価格・出来高の変化</a:t>
            </a:r>
          </a:p>
          <a:p>
            <a:r>
              <a:rPr lang="ja-JP" altLang="en-US" sz="2000" b="1" dirty="0">
                <a:latin typeface="MSP ゴシック"/>
              </a:rPr>
              <a:t>未来データ</a:t>
            </a:r>
            <a:r>
              <a:rPr lang="ja-JP" altLang="en-US" sz="2000" dirty="0">
                <a:latin typeface="MSP ゴシック"/>
              </a:rPr>
              <a:t>との整合性のための</a:t>
            </a:r>
            <a:r>
              <a:rPr lang="en-US" altLang="ja-JP" sz="2000" dirty="0">
                <a:latin typeface="MSP ゴシック"/>
              </a:rPr>
              <a:t>"forward return"</a:t>
            </a:r>
            <a:r>
              <a:rPr lang="ja-JP" altLang="en-US" sz="2000" dirty="0">
                <a:latin typeface="MSP ゴシック"/>
              </a:rPr>
              <a:t>や</a:t>
            </a:r>
            <a:r>
              <a:rPr lang="en-US" altLang="ja-JP" sz="2000" dirty="0">
                <a:latin typeface="MSP ゴシック"/>
              </a:rPr>
              <a:t>"</a:t>
            </a:r>
            <a:r>
              <a:rPr lang="ja-JP" altLang="en-US" sz="2000" dirty="0">
                <a:latin typeface="MSP ゴシック"/>
              </a:rPr>
              <a:t>方向ラベル</a:t>
            </a:r>
            <a:r>
              <a:rPr lang="en-US" altLang="ja-JP" sz="2000" dirty="0">
                <a:latin typeface="MSP ゴシック"/>
              </a:rPr>
              <a:t>"</a:t>
            </a:r>
          </a:p>
          <a:p>
            <a:endParaRPr kumimoji="1" lang="ja-JP" altLang="en-US" sz="2000" dirty="0">
              <a:latin typeface="MSP ゴシック"/>
            </a:endParaRPr>
          </a:p>
        </p:txBody>
      </p:sp>
      <p:sp>
        <p:nvSpPr>
          <p:cNvPr id="5" name="テキスト ボックス 4">
            <a:extLst>
              <a:ext uri="{FF2B5EF4-FFF2-40B4-BE49-F238E27FC236}">
                <a16:creationId xmlns:a16="http://schemas.microsoft.com/office/drawing/2014/main" id="{233CC9C6-FD05-7089-6E27-3735222D9814}"/>
              </a:ext>
            </a:extLst>
          </p:cNvPr>
          <p:cNvSpPr txBox="1"/>
          <p:nvPr/>
        </p:nvSpPr>
        <p:spPr>
          <a:xfrm>
            <a:off x="533400" y="1041288"/>
            <a:ext cx="7739743" cy="584775"/>
          </a:xfrm>
          <a:prstGeom prst="rect">
            <a:avLst/>
          </a:prstGeom>
          <a:noFill/>
        </p:spPr>
        <p:txBody>
          <a:bodyPr wrap="square" rtlCol="0">
            <a:spAutoFit/>
          </a:bodyPr>
          <a:lstStyle/>
          <a:p>
            <a:r>
              <a:rPr kumimoji="1" lang="en-US" altLang="ja-JP" sz="3200" u="sng" dirty="0">
                <a:latin typeface="HGP創英角ｺﾞｼｯｸUB" panose="020B0900000000000000" pitchFamily="50" charset="-128"/>
                <a:ea typeface="HGP創英角ｺﾞｼｯｸUB" panose="020B0900000000000000" pitchFamily="50" charset="-128"/>
              </a:rPr>
              <a:t>LSTM</a:t>
            </a:r>
            <a:r>
              <a:rPr kumimoji="1" lang="ja-JP" altLang="en-US" sz="3200" u="sng" dirty="0">
                <a:latin typeface="HGP創英角ｺﾞｼｯｸUB" panose="020B0900000000000000" pitchFamily="50" charset="-128"/>
                <a:ea typeface="HGP創英角ｺﾞｼｯｸUB" panose="020B0900000000000000" pitchFamily="50" charset="-128"/>
              </a:rPr>
              <a:t>モデルを学習するための特徴量追加</a:t>
            </a:r>
          </a:p>
        </p:txBody>
      </p:sp>
    </p:spTree>
    <p:extLst>
      <p:ext uri="{BB962C8B-B14F-4D97-AF65-F5344CB8AC3E}">
        <p14:creationId xmlns:p14="http://schemas.microsoft.com/office/powerpoint/2010/main" val="1124118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10250-133E-8113-57A9-0352AF9A235E}"/>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8F9E9B-48CF-929A-9C5B-8700C3DBA2C1}"/>
              </a:ext>
            </a:extLst>
          </p:cNvPr>
          <p:cNvSpPr>
            <a:spLocks noGrp="1"/>
          </p:cNvSpPr>
          <p:nvPr>
            <p:ph type="sldNum" sz="quarter" idx="12"/>
          </p:nvPr>
        </p:nvSpPr>
        <p:spPr/>
        <p:txBody>
          <a:bodyPr/>
          <a:lstStyle/>
          <a:p>
            <a:fld id="{00CC21EF-8042-46DC-A8AA-3FAC320EE1C5}"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84527E90-E0CA-6B89-C2CE-61E2549D8B40}"/>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モデル評価に使用した評価とその結果</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A755A8A6-9D89-8316-5741-9ABD9EF148E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7" name="テキスト ボックス 16">
            <a:extLst>
              <a:ext uri="{FF2B5EF4-FFF2-40B4-BE49-F238E27FC236}">
                <a16:creationId xmlns:a16="http://schemas.microsoft.com/office/drawing/2014/main" id="{2739D797-5DF3-8B00-5D71-4A214E0ED482}"/>
              </a:ext>
            </a:extLst>
          </p:cNvPr>
          <p:cNvSpPr txBox="1"/>
          <p:nvPr/>
        </p:nvSpPr>
        <p:spPr>
          <a:xfrm>
            <a:off x="992379" y="5367256"/>
            <a:ext cx="6890657" cy="1384995"/>
          </a:xfrm>
          <a:prstGeom prst="rect">
            <a:avLst/>
          </a:prstGeom>
          <a:noFill/>
        </p:spPr>
        <p:txBody>
          <a:bodyPr wrap="square" rtlCol="0">
            <a:spAutoFit/>
          </a:bodyPr>
          <a:lstStyle/>
          <a:p>
            <a:pPr fontAlgn="ctr"/>
            <a:r>
              <a:rPr lang="ja-JP" altLang="en-US" sz="1200" b="1" u="sng" dirty="0">
                <a:latin typeface="MSP ゴシック"/>
              </a:rPr>
              <a:t>説明</a:t>
            </a:r>
            <a:endParaRPr lang="ja-JP" altLang="ja-JP" sz="1200" b="1" u="sng" dirty="0">
              <a:latin typeface="MSP ゴシック"/>
            </a:endParaRPr>
          </a:p>
          <a:p>
            <a:pPr marL="285750" indent="-285750" fontAlgn="ctr">
              <a:buFont typeface="Arial" panose="020B0604020202020204" pitchFamily="34" charset="0"/>
              <a:buChar char="•"/>
            </a:pPr>
            <a:r>
              <a:rPr lang="en-US" altLang="ja-JP" sz="1200" b="1" dirty="0">
                <a:latin typeface="MSP ゴシック"/>
              </a:rPr>
              <a:t>RMSE</a:t>
            </a:r>
            <a:r>
              <a:rPr lang="ja-JP" altLang="en-US" sz="1200" b="1" dirty="0">
                <a:latin typeface="MSP ゴシック"/>
              </a:rPr>
              <a:t>→</a:t>
            </a:r>
            <a:r>
              <a:rPr lang="ja-JP" altLang="ja-JP" sz="1200" dirty="0">
                <a:latin typeface="MSP ゴシック"/>
              </a:rPr>
              <a:t>二乗誤差の平均平方根。外れ値に敏感。</a:t>
            </a:r>
          </a:p>
          <a:p>
            <a:pPr marL="285750" indent="-285750" fontAlgn="ctr">
              <a:buFont typeface="Arial" panose="020B0604020202020204" pitchFamily="34" charset="0"/>
              <a:buChar char="•"/>
            </a:pPr>
            <a:r>
              <a:rPr lang="en-US" altLang="ja-JP" sz="1200" b="1" dirty="0">
                <a:latin typeface="MSP ゴシック"/>
              </a:rPr>
              <a:t>MAE</a:t>
            </a:r>
            <a:r>
              <a:rPr lang="ja-JP" altLang="en-US" sz="1200" b="1" dirty="0">
                <a:latin typeface="MSP ゴシック"/>
              </a:rPr>
              <a:t> →</a:t>
            </a:r>
            <a:r>
              <a:rPr lang="ja-JP" altLang="ja-JP" sz="1200" dirty="0">
                <a:latin typeface="MSP ゴシック"/>
              </a:rPr>
              <a:t>絶対誤差の平均。全体的なズレを表す。</a:t>
            </a:r>
          </a:p>
          <a:p>
            <a:pPr marL="285750" indent="-285750" fontAlgn="ctr">
              <a:buFont typeface="Arial" panose="020B0604020202020204" pitchFamily="34" charset="0"/>
              <a:buChar char="•"/>
            </a:pPr>
            <a:r>
              <a:rPr lang="en-US" altLang="ja-JP" sz="1200" b="1" dirty="0">
                <a:latin typeface="MSP ゴシック"/>
              </a:rPr>
              <a:t>R²（</a:t>
            </a:r>
            <a:r>
              <a:rPr lang="ja-JP" altLang="ja-JP" sz="1200" b="1" dirty="0">
                <a:latin typeface="MSP ゴシック"/>
              </a:rPr>
              <a:t>決定係数）</a:t>
            </a:r>
            <a:r>
              <a:rPr lang="ja-JP" altLang="en-US" sz="1200" b="1" dirty="0">
                <a:latin typeface="MSP ゴシック"/>
              </a:rPr>
              <a:t>→</a:t>
            </a:r>
            <a:r>
              <a:rPr lang="en-US" altLang="ja-JP" sz="1200" dirty="0">
                <a:latin typeface="MSP ゴシック"/>
              </a:rPr>
              <a:t>1</a:t>
            </a:r>
            <a:r>
              <a:rPr lang="ja-JP" altLang="ja-JP" sz="1200" dirty="0">
                <a:latin typeface="MSP ゴシック"/>
              </a:rPr>
              <a:t>に近いほど説明力が高い。モデルの当てはまりを評価。</a:t>
            </a:r>
          </a:p>
          <a:p>
            <a:pPr marL="285750" indent="-285750" fontAlgn="ctr">
              <a:buFont typeface="Arial" panose="020B0604020202020204" pitchFamily="34" charset="0"/>
              <a:buChar char="•"/>
            </a:pPr>
            <a:r>
              <a:rPr lang="en-US" altLang="ja-JP" sz="1200" b="1" dirty="0">
                <a:latin typeface="MSP ゴシック"/>
              </a:rPr>
              <a:t>MAPE</a:t>
            </a:r>
            <a:r>
              <a:rPr lang="ja-JP" altLang="en-US" sz="1200" b="1" dirty="0">
                <a:latin typeface="MSP ゴシック"/>
              </a:rPr>
              <a:t> →</a:t>
            </a:r>
            <a:r>
              <a:rPr lang="ja-JP" altLang="ja-JP" sz="1200" dirty="0">
                <a:latin typeface="MSP ゴシック"/>
              </a:rPr>
              <a:t>実際の値に対する誤差の割合（％）。直感的に理解しやすい。</a:t>
            </a:r>
            <a:endParaRPr lang="en-US" altLang="ja-JP" sz="1200" dirty="0">
              <a:latin typeface="MSP ゴシック"/>
            </a:endParaRPr>
          </a:p>
          <a:p>
            <a:pPr marL="285750" indent="-285750" fontAlgn="ctr">
              <a:buFont typeface="Arial" panose="020B0604020202020204" pitchFamily="34" charset="0"/>
              <a:buChar char="•"/>
            </a:pPr>
            <a:r>
              <a:rPr lang="en-US" altLang="ja-JP" sz="1200" b="1" dirty="0">
                <a:latin typeface="MSP ゴシック"/>
              </a:rPr>
              <a:t>Direction Accuracy</a:t>
            </a:r>
            <a:r>
              <a:rPr lang="ja-JP" altLang="en-US" sz="1200" b="1" dirty="0">
                <a:latin typeface="MSP ゴシック"/>
              </a:rPr>
              <a:t> →</a:t>
            </a:r>
            <a:r>
              <a:rPr lang="ja-JP" altLang="en-US" sz="1200" dirty="0">
                <a:latin typeface="MSP ゴシック"/>
              </a:rPr>
              <a:t>予測が値の上下（上がるか下がるか）を当てられた割合</a:t>
            </a:r>
            <a:endParaRPr lang="ja-JP" altLang="ja-JP" sz="1200" dirty="0">
              <a:latin typeface="MSP ゴシック"/>
            </a:endParaRPr>
          </a:p>
          <a:p>
            <a:endParaRPr kumimoji="1" lang="ja-JP" altLang="en-US" sz="1200" dirty="0">
              <a:latin typeface="MSP ゴシック"/>
            </a:endParaRPr>
          </a:p>
        </p:txBody>
      </p:sp>
      <p:sp>
        <p:nvSpPr>
          <p:cNvPr id="20" name="テキスト ボックス 19">
            <a:extLst>
              <a:ext uri="{FF2B5EF4-FFF2-40B4-BE49-F238E27FC236}">
                <a16:creationId xmlns:a16="http://schemas.microsoft.com/office/drawing/2014/main" id="{EF797CC9-59F6-0166-8EE7-72CBB75A8D7F}"/>
              </a:ext>
            </a:extLst>
          </p:cNvPr>
          <p:cNvSpPr txBox="1"/>
          <p:nvPr/>
        </p:nvSpPr>
        <p:spPr>
          <a:xfrm>
            <a:off x="7155473" y="5459590"/>
            <a:ext cx="4484914" cy="1200329"/>
          </a:xfrm>
          <a:prstGeom prst="rect">
            <a:avLst/>
          </a:prstGeom>
          <a:noFill/>
        </p:spPr>
        <p:txBody>
          <a:bodyPr wrap="square" rtlCol="0">
            <a:spAutoFit/>
          </a:bodyPr>
          <a:lstStyle/>
          <a:p>
            <a:r>
              <a:rPr lang="ja-JP" altLang="en-US" sz="1200" b="1" u="sng" dirty="0">
                <a:latin typeface="MSP ゴシック"/>
              </a:rPr>
              <a:t>結果</a:t>
            </a:r>
            <a:endParaRPr lang="pt-BR" altLang="ja-JP" sz="1200" b="1" u="sng" dirty="0">
              <a:latin typeface="MSP ゴシック"/>
            </a:endParaRPr>
          </a:p>
          <a:p>
            <a:pPr marL="171450" indent="-171450">
              <a:buFont typeface="Arial" panose="020B0604020202020204" pitchFamily="34" charset="0"/>
              <a:buChar char="•"/>
            </a:pPr>
            <a:r>
              <a:rPr lang="en-US" altLang="ja-JP" sz="1200" b="1" dirty="0">
                <a:latin typeface="MSP ゴシック"/>
              </a:rPr>
              <a:t>RMSE</a:t>
            </a:r>
            <a:r>
              <a:rPr lang="en-US" altLang="ja-JP" sz="1200" dirty="0">
                <a:latin typeface="MSP ゴシック"/>
              </a:rPr>
              <a:t>: 2.67</a:t>
            </a:r>
          </a:p>
          <a:p>
            <a:pPr marL="171450" indent="-171450">
              <a:buFont typeface="Arial" panose="020B0604020202020204" pitchFamily="34" charset="0"/>
              <a:buChar char="•"/>
            </a:pPr>
            <a:r>
              <a:rPr lang="en-US" altLang="ja-JP" sz="1200" b="1" dirty="0">
                <a:latin typeface="MSP ゴシック"/>
              </a:rPr>
              <a:t>MAE</a:t>
            </a:r>
            <a:r>
              <a:rPr lang="en-US" altLang="ja-JP" sz="1200" dirty="0">
                <a:latin typeface="MSP ゴシック"/>
              </a:rPr>
              <a:t>: 2.09</a:t>
            </a:r>
          </a:p>
          <a:p>
            <a:pPr marL="171450" indent="-171450">
              <a:buFont typeface="Arial" panose="020B0604020202020204" pitchFamily="34" charset="0"/>
              <a:buChar char="•"/>
            </a:pPr>
            <a:r>
              <a:rPr lang="en-US" altLang="ja-JP" sz="1200" b="1" dirty="0">
                <a:latin typeface="MSP ゴシック"/>
              </a:rPr>
              <a:t>R²</a:t>
            </a:r>
            <a:r>
              <a:rPr lang="en-US" altLang="ja-JP" sz="1200" dirty="0">
                <a:latin typeface="MSP ゴシック"/>
              </a:rPr>
              <a:t>: 0.9918</a:t>
            </a:r>
          </a:p>
          <a:p>
            <a:pPr marL="171450" indent="-171450">
              <a:buFont typeface="Arial" panose="020B0604020202020204" pitchFamily="34" charset="0"/>
              <a:buChar char="•"/>
            </a:pPr>
            <a:r>
              <a:rPr lang="en-US" altLang="ja-JP" sz="1200" b="1" dirty="0">
                <a:latin typeface="MSP ゴシック"/>
              </a:rPr>
              <a:t>MAPE</a:t>
            </a:r>
            <a:r>
              <a:rPr lang="en-US" altLang="ja-JP" sz="1200" dirty="0">
                <a:latin typeface="MSP ゴシック"/>
              </a:rPr>
              <a:t>: 1.67%</a:t>
            </a:r>
          </a:p>
          <a:p>
            <a:pPr marL="171450" indent="-171450">
              <a:buFont typeface="Arial" panose="020B0604020202020204" pitchFamily="34" charset="0"/>
              <a:buChar char="•"/>
            </a:pPr>
            <a:r>
              <a:rPr lang="en-US" altLang="ja-JP" sz="1200" b="1" dirty="0">
                <a:latin typeface="MSP ゴシック"/>
              </a:rPr>
              <a:t>Direction Accuracy</a:t>
            </a:r>
            <a:r>
              <a:rPr lang="en-US" altLang="ja-JP" sz="1200" dirty="0">
                <a:latin typeface="MSP ゴシック"/>
              </a:rPr>
              <a:t>: 46.68%</a:t>
            </a:r>
            <a:endParaRPr kumimoji="1" lang="ja-JP" altLang="en-US" sz="1200" dirty="0">
              <a:latin typeface="MSP ゴシック"/>
            </a:endParaRPr>
          </a:p>
        </p:txBody>
      </p:sp>
      <p:pic>
        <p:nvPicPr>
          <p:cNvPr id="24" name="図 23" descr="グラフ, 散布図&#10;&#10;AI 生成コンテンツは誤りを含む可能性があります。">
            <a:extLst>
              <a:ext uri="{FF2B5EF4-FFF2-40B4-BE49-F238E27FC236}">
                <a16:creationId xmlns:a16="http://schemas.microsoft.com/office/drawing/2014/main" id="{C245BA6F-9F20-F94E-40FD-2E0216FA4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806" y="863492"/>
            <a:ext cx="11640387" cy="4433758"/>
          </a:xfrm>
          <a:prstGeom prst="rect">
            <a:avLst/>
          </a:prstGeom>
        </p:spPr>
      </p:pic>
    </p:spTree>
    <p:extLst>
      <p:ext uri="{BB962C8B-B14F-4D97-AF65-F5344CB8AC3E}">
        <p14:creationId xmlns:p14="http://schemas.microsoft.com/office/powerpoint/2010/main" val="285085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07A29-BBAE-A34C-6AFF-7BB228144354}"/>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34D917-1DAE-A185-8A0B-54A8E3792A4A}"/>
              </a:ext>
            </a:extLst>
          </p:cNvPr>
          <p:cNvSpPr>
            <a:spLocks noGrp="1"/>
          </p:cNvSpPr>
          <p:nvPr>
            <p:ph type="sldNum" sz="quarter" idx="12"/>
          </p:nvPr>
        </p:nvSpPr>
        <p:spPr/>
        <p:txBody>
          <a:bodyPr/>
          <a:lstStyle/>
          <a:p>
            <a:fld id="{00CC21EF-8042-46DC-A8AA-3FAC320EE1C5}"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46DFB243-2BDC-86D5-E46A-EB4A29948534}"/>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改善策の背景　仮説：結果</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A142FD35-6B61-F8C8-C0DD-9859E36E144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表 6">
            <a:extLst>
              <a:ext uri="{FF2B5EF4-FFF2-40B4-BE49-F238E27FC236}">
                <a16:creationId xmlns:a16="http://schemas.microsoft.com/office/drawing/2014/main" id="{EE66EF44-256C-10F4-39BF-D4F6B4BBDF83}"/>
              </a:ext>
            </a:extLst>
          </p:cNvPr>
          <p:cNvGraphicFramePr>
            <a:graphicFrameLocks noGrp="1"/>
          </p:cNvGraphicFramePr>
          <p:nvPr>
            <p:extLst>
              <p:ext uri="{D42A27DB-BD31-4B8C-83A1-F6EECF244321}">
                <p14:modId xmlns:p14="http://schemas.microsoft.com/office/powerpoint/2010/main" val="1551823473"/>
              </p:ext>
            </p:extLst>
          </p:nvPr>
        </p:nvGraphicFramePr>
        <p:xfrm>
          <a:off x="1638300" y="1693182"/>
          <a:ext cx="8915400" cy="4524998"/>
        </p:xfrm>
        <a:graphic>
          <a:graphicData uri="http://schemas.openxmlformats.org/drawingml/2006/table">
            <a:tbl>
              <a:tblPr/>
              <a:tblGrid>
                <a:gridCol w="1370700">
                  <a:extLst>
                    <a:ext uri="{9D8B030D-6E8A-4147-A177-3AD203B41FA5}">
                      <a16:colId xmlns:a16="http://schemas.microsoft.com/office/drawing/2014/main" val="130052419"/>
                    </a:ext>
                  </a:extLst>
                </a:gridCol>
                <a:gridCol w="3772350">
                  <a:extLst>
                    <a:ext uri="{9D8B030D-6E8A-4147-A177-3AD203B41FA5}">
                      <a16:colId xmlns:a16="http://schemas.microsoft.com/office/drawing/2014/main" val="2748138739"/>
                    </a:ext>
                  </a:extLst>
                </a:gridCol>
                <a:gridCol w="3772350">
                  <a:extLst>
                    <a:ext uri="{9D8B030D-6E8A-4147-A177-3AD203B41FA5}">
                      <a16:colId xmlns:a16="http://schemas.microsoft.com/office/drawing/2014/main" val="3666421372"/>
                    </a:ext>
                  </a:extLst>
                </a:gridCol>
              </a:tblGrid>
              <a:tr h="534016">
                <a:tc>
                  <a:txBody>
                    <a:bodyPr/>
                    <a:lstStyle/>
                    <a:p>
                      <a:r>
                        <a:rPr lang="en-US" dirty="0">
                          <a:latin typeface="HGP創英角ｺﾞｼｯｸUB" panose="020B0900000000000000" pitchFamily="50" charset="-128"/>
                          <a:ea typeface="HGP創英角ｺﾞｼｯｸUB" panose="020B0900000000000000" pitchFamily="50" charset="-128"/>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dirty="0">
                          <a:latin typeface="HGP創英角ｺﾞｼｯｸUB" panose="020B0900000000000000" pitchFamily="50" charset="-128"/>
                          <a:ea typeface="HGP創英角ｺﾞｼｯｸUB" panose="020B0900000000000000" pitchFamily="50" charset="-128"/>
                        </a:rPr>
                        <a:t>背景・仮説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a:latin typeface="HGP創英角ｺﾞｼｯｸUB" panose="020B0900000000000000" pitchFamily="50" charset="-128"/>
                          <a:ea typeface="HGP創英角ｺﾞｼｯｸUB" panose="020B0900000000000000" pitchFamily="50" charset="-128"/>
                        </a:rPr>
                        <a:t>結果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6916054"/>
                  </a:ext>
                </a:extLst>
              </a:tr>
              <a:tr h="1577534">
                <a:tc>
                  <a:txBody>
                    <a:bodyPr/>
                    <a:lstStyle/>
                    <a:p>
                      <a:r>
                        <a:rPr lang="en-US" altLang="ja-JP" dirty="0">
                          <a:latin typeface="HGP創英角ｺﾞｼｯｸUB" panose="020B0900000000000000" pitchFamily="50" charset="-128"/>
                          <a:ea typeface="HGP創英角ｺﾞｼｯｸUB" panose="020B0900000000000000" pitchFamily="50" charset="-128"/>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b="0" dirty="0">
                          <a:latin typeface="+mn-ea"/>
                          <a:ea typeface="+mn-ea"/>
                        </a:rPr>
                        <a:t>時系列特性を考慮した特徴量の重要度評価と、データドリフトの影響を抑えた特徴量選択を併用することで、過学習を防ぎつつ、汎化性能の高い予測モデルが構築できると考える。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altLang="ja-JP" dirty="0"/>
                        <a:t>RMSE: 16.77 </a:t>
                      </a:r>
                    </a:p>
                    <a:p>
                      <a:pPr marL="285750" indent="-285750">
                        <a:buFont typeface="Arial" panose="020B0604020202020204" pitchFamily="34" charset="0"/>
                        <a:buChar char="•"/>
                      </a:pPr>
                      <a:r>
                        <a:rPr lang="en-US" altLang="ja-JP" dirty="0"/>
                        <a:t>MAE: 12.92 </a:t>
                      </a:r>
                    </a:p>
                    <a:p>
                      <a:pPr marL="285750" indent="-285750">
                        <a:buFont typeface="Arial" panose="020B0604020202020204" pitchFamily="34" charset="0"/>
                        <a:buChar char="•"/>
                      </a:pPr>
                      <a:r>
                        <a:rPr lang="en-US" altLang="ja-JP" dirty="0"/>
                        <a:t>R²: 0.6772</a:t>
                      </a:r>
                    </a:p>
                    <a:p>
                      <a:pPr marL="285750" indent="-285750">
                        <a:buFont typeface="Arial" panose="020B0604020202020204" pitchFamily="34" charset="0"/>
                        <a:buChar char="•"/>
                      </a:pPr>
                      <a:r>
                        <a:rPr lang="en-US" altLang="ja-JP" dirty="0"/>
                        <a:t>MAPE: 8.81%</a:t>
                      </a:r>
                    </a:p>
                    <a:p>
                      <a:pPr marL="285750" indent="-285750">
                        <a:buFont typeface="Arial" panose="020B0604020202020204" pitchFamily="34" charset="0"/>
                        <a:buChar char="•"/>
                      </a:pPr>
                      <a:r>
                        <a:rPr lang="en-US" altLang="ja-JP" dirty="0"/>
                        <a:t>Direction Accuracy: 46.98%</a:t>
                      </a:r>
                      <a:endParaRPr lang="ja-JP" altLang="en-US" dirty="0">
                        <a:latin typeface="HGP創英角ｺﾞｼｯｸUB" panose="020B0900000000000000" pitchFamily="50" charset="-128"/>
                        <a:ea typeface="HGP創英角ｺﾞｼｯｸUB" panose="020B09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0248530"/>
                  </a:ext>
                </a:extLst>
              </a:tr>
              <a:tr h="2253622">
                <a:tc>
                  <a:txBody>
                    <a:bodyPr/>
                    <a:lstStyle/>
                    <a:p>
                      <a:r>
                        <a:rPr lang="en-US" altLang="ja-JP">
                          <a:latin typeface="HGP創英角ｺﾞｼｯｸUB" panose="020B0900000000000000" pitchFamily="50" charset="-128"/>
                          <a:ea typeface="HGP創英角ｺﾞｼｯｸUB" panose="020B0900000000000000" pitchFamily="50" charset="-128"/>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b="0" dirty="0">
                          <a:latin typeface="+mn-ea"/>
                          <a:ea typeface="+mn-ea"/>
                        </a:rPr>
                        <a:t>仮説</a:t>
                      </a:r>
                      <a:r>
                        <a:rPr lang="en-US" altLang="ja-JP" b="0" dirty="0">
                          <a:latin typeface="+mn-ea"/>
                          <a:ea typeface="+mn-ea"/>
                        </a:rPr>
                        <a:t>1</a:t>
                      </a:r>
                      <a:r>
                        <a:rPr lang="ja-JP" altLang="en-US" b="0" dirty="0">
                          <a:latin typeface="+mn-ea"/>
                          <a:ea typeface="+mn-ea"/>
                        </a:rPr>
                        <a:t>の結果の結果から、統計的な特徴量選択に人間の判断で有用と考えられる特徴量（段階的に設計した特徴群）を加えることで、モデルの予測精度をさらに高められるのではないかと考える。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altLang="ja-JP" dirty="0"/>
                        <a:t>RMSE: 2.67 </a:t>
                      </a:r>
                    </a:p>
                    <a:p>
                      <a:pPr marL="285750" indent="-285750">
                        <a:buFont typeface="Arial" panose="020B0604020202020204" pitchFamily="34" charset="0"/>
                        <a:buChar char="•"/>
                      </a:pPr>
                      <a:r>
                        <a:rPr lang="en-US" altLang="ja-JP" dirty="0"/>
                        <a:t>MAE: 2.09 </a:t>
                      </a:r>
                    </a:p>
                    <a:p>
                      <a:pPr marL="285750" indent="-285750">
                        <a:buFont typeface="Arial" panose="020B0604020202020204" pitchFamily="34" charset="0"/>
                        <a:buChar char="•"/>
                      </a:pPr>
                      <a:r>
                        <a:rPr lang="en-US" altLang="ja-JP" dirty="0"/>
                        <a:t>R²: 0.9918 </a:t>
                      </a:r>
                    </a:p>
                    <a:p>
                      <a:pPr marL="285750" indent="-285750">
                        <a:buFont typeface="Arial" panose="020B0604020202020204" pitchFamily="34" charset="0"/>
                        <a:buChar char="•"/>
                      </a:pPr>
                      <a:r>
                        <a:rPr lang="en-US" altLang="ja-JP" dirty="0"/>
                        <a:t>MAPE: 1.67% </a:t>
                      </a:r>
                    </a:p>
                    <a:p>
                      <a:pPr marL="285750" indent="-285750">
                        <a:buFont typeface="Arial" panose="020B0604020202020204" pitchFamily="34" charset="0"/>
                        <a:buChar char="•"/>
                      </a:pPr>
                      <a:r>
                        <a:rPr lang="en-US" altLang="ja-JP" dirty="0"/>
                        <a:t>Direction Accuracy: 46.68%</a:t>
                      </a:r>
                      <a:endParaRPr lang="ja-JP" altLang="en-US" dirty="0">
                        <a:latin typeface="HGP創英角ｺﾞｼｯｸUB" panose="020B0900000000000000" pitchFamily="50" charset="-128"/>
                        <a:ea typeface="HGP創英角ｺﾞｼｯｸUB" panose="020B09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9247015"/>
                  </a:ext>
                </a:extLst>
              </a:tr>
            </a:tbl>
          </a:graphicData>
        </a:graphic>
      </p:graphicFrame>
    </p:spTree>
    <p:extLst>
      <p:ext uri="{BB962C8B-B14F-4D97-AF65-F5344CB8AC3E}">
        <p14:creationId xmlns:p14="http://schemas.microsoft.com/office/powerpoint/2010/main" val="1985548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06B7-ED3D-F240-13F0-D06D3C3EDDD9}"/>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72F7B61-6A79-0BF7-E493-91E146809756}"/>
              </a:ext>
            </a:extLst>
          </p:cNvPr>
          <p:cNvSpPr>
            <a:spLocks noGrp="1"/>
          </p:cNvSpPr>
          <p:nvPr>
            <p:ph type="sldNum" sz="quarter" idx="12"/>
          </p:nvPr>
        </p:nvSpPr>
        <p:spPr/>
        <p:txBody>
          <a:bodyPr/>
          <a:lstStyle/>
          <a:p>
            <a:fld id="{00CC21EF-8042-46DC-A8AA-3FAC320EE1C5}"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9E80D04C-E1A0-1F84-DEAC-9BDE00E3A84E}"/>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仮説</a:t>
            </a:r>
            <a:r>
              <a:rPr lang="en-US" altLang="ja-JP" sz="3600" dirty="0">
                <a:latin typeface="HGP創英角ｺﾞｼｯｸUB" panose="020B0900000000000000" pitchFamily="50" charset="-128"/>
                <a:ea typeface="HGP創英角ｺﾞｼｯｸUB" panose="020B0900000000000000" pitchFamily="50" charset="-128"/>
              </a:rPr>
              <a:t>1</a:t>
            </a:r>
            <a:r>
              <a:rPr lang="ja-JP" altLang="en-US" sz="3600" dirty="0">
                <a:latin typeface="HGP創英角ｺﾞｼｯｸUB" panose="020B0900000000000000" pitchFamily="50" charset="-128"/>
                <a:ea typeface="HGP創英角ｺﾞｼｯｸUB" panose="020B0900000000000000" pitchFamily="50" charset="-128"/>
              </a:rPr>
              <a:t>：自動特徴量選択による精度向上</a:t>
            </a:r>
          </a:p>
        </p:txBody>
      </p:sp>
      <p:sp>
        <p:nvSpPr>
          <p:cNvPr id="6" name="Rectangle 1">
            <a:extLst>
              <a:ext uri="{FF2B5EF4-FFF2-40B4-BE49-F238E27FC236}">
                <a16:creationId xmlns:a16="http://schemas.microsoft.com/office/drawing/2014/main" id="{EE04A254-0D39-F97E-B7FE-A9C38840C8A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1" name="テキスト ボックス 10">
            <a:extLst>
              <a:ext uri="{FF2B5EF4-FFF2-40B4-BE49-F238E27FC236}">
                <a16:creationId xmlns:a16="http://schemas.microsoft.com/office/drawing/2014/main" id="{652D738A-21BF-912E-7031-B1A42EA8D6F6}"/>
              </a:ext>
            </a:extLst>
          </p:cNvPr>
          <p:cNvSpPr txBox="1"/>
          <p:nvPr/>
        </p:nvSpPr>
        <p:spPr>
          <a:xfrm>
            <a:off x="1521279" y="863438"/>
            <a:ext cx="9149442" cy="2360711"/>
          </a:xfrm>
          <a:prstGeom prst="rect">
            <a:avLst/>
          </a:prstGeom>
          <a:noFill/>
        </p:spPr>
        <p:txBody>
          <a:bodyPr wrap="square" rtlCol="0">
            <a:spAutoFit/>
          </a:bodyPr>
          <a:lstStyle/>
          <a:p>
            <a:pPr marL="514350" lvl="0" indent="-514350" algn="dist" eaLnBrk="0" fontAlgn="base" hangingPunct="0">
              <a:lnSpc>
                <a:spcPct val="250000"/>
              </a:lnSpc>
              <a:spcBef>
                <a:spcPct val="0"/>
              </a:spcBef>
              <a:spcAft>
                <a:spcPct val="0"/>
              </a:spcAft>
              <a:buFont typeface="+mj-lt"/>
              <a:buAutoNum type="arabicPeriod"/>
            </a:pPr>
            <a:r>
              <a:rPr kumimoji="0" lang="ja-JP" altLang="ja-JP" sz="3200" b="1" dirty="0">
                <a:latin typeface="MSP ゴシック"/>
              </a:rPr>
              <a:t>時系列特性を考慮した特徴量の重要度評価</a:t>
            </a:r>
          </a:p>
          <a:p>
            <a:pPr marL="514350" lvl="0" indent="-514350" algn="dist" eaLnBrk="0" fontAlgn="base" hangingPunct="0">
              <a:lnSpc>
                <a:spcPct val="250000"/>
              </a:lnSpc>
              <a:spcBef>
                <a:spcPct val="0"/>
              </a:spcBef>
              <a:spcAft>
                <a:spcPct val="0"/>
              </a:spcAft>
              <a:buFont typeface="+mj-lt"/>
              <a:buAutoNum type="arabicPeriod"/>
            </a:pPr>
            <a:r>
              <a:rPr kumimoji="0" lang="ja-JP" altLang="ja-JP" sz="3200" b="1" dirty="0">
                <a:latin typeface="MSP ゴシック"/>
              </a:rPr>
              <a:t>ドリフトが小さい特徴量のみを選択</a:t>
            </a:r>
          </a:p>
        </p:txBody>
      </p:sp>
      <p:sp>
        <p:nvSpPr>
          <p:cNvPr id="15" name="矢印: 下 14">
            <a:extLst>
              <a:ext uri="{FF2B5EF4-FFF2-40B4-BE49-F238E27FC236}">
                <a16:creationId xmlns:a16="http://schemas.microsoft.com/office/drawing/2014/main" id="{518A3DD3-388E-F167-35D3-6FEEBFD26802}"/>
              </a:ext>
            </a:extLst>
          </p:cNvPr>
          <p:cNvSpPr/>
          <p:nvPr/>
        </p:nvSpPr>
        <p:spPr>
          <a:xfrm>
            <a:off x="4827814" y="3707574"/>
            <a:ext cx="2536372" cy="11756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5443C31-556D-B7CB-8862-73B04CC52EE4}"/>
              </a:ext>
            </a:extLst>
          </p:cNvPr>
          <p:cNvSpPr txBox="1"/>
          <p:nvPr/>
        </p:nvSpPr>
        <p:spPr>
          <a:xfrm>
            <a:off x="1521279" y="5366657"/>
            <a:ext cx="9149442" cy="769441"/>
          </a:xfrm>
          <a:prstGeom prst="rect">
            <a:avLst/>
          </a:prstGeom>
          <a:noFill/>
        </p:spPr>
        <p:txBody>
          <a:bodyPr wrap="square" rtlCol="0">
            <a:spAutoFit/>
          </a:bodyPr>
          <a:lstStyle/>
          <a:p>
            <a:pPr algn="ctr"/>
            <a:r>
              <a:rPr lang="ja-JP" altLang="en-US" sz="4400" dirty="0">
                <a:latin typeface="HGP創英角ｺﾞｼｯｸUB" panose="020B0900000000000000" pitchFamily="50" charset="-128"/>
                <a:ea typeface="HGP創英角ｺﾞｼｯｸUB" panose="020B0900000000000000" pitchFamily="50" charset="-128"/>
              </a:rPr>
              <a:t>高精度なモデルが構築できると仮定</a:t>
            </a:r>
            <a:endParaRPr kumimoji="1" lang="ja-JP" altLang="en-US" sz="44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390751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B4BC3-E79F-329C-8F50-679D6736B835}"/>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96903D-AB6F-1F00-9A37-A060D61D60A1}"/>
              </a:ext>
            </a:extLst>
          </p:cNvPr>
          <p:cNvSpPr>
            <a:spLocks noGrp="1"/>
          </p:cNvSpPr>
          <p:nvPr>
            <p:ph type="sldNum" sz="quarter" idx="12"/>
          </p:nvPr>
        </p:nvSpPr>
        <p:spPr/>
        <p:txBody>
          <a:bodyPr/>
          <a:lstStyle/>
          <a:p>
            <a:fld id="{00CC21EF-8042-46DC-A8AA-3FAC320EE1C5}"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64C52806-1830-0B56-BE2F-4D0374662482}"/>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仮説</a:t>
            </a:r>
            <a:r>
              <a:rPr lang="en-US" altLang="ja-JP" sz="3600" dirty="0">
                <a:latin typeface="HGP創英角ｺﾞｼｯｸUB" panose="020B0900000000000000" pitchFamily="50" charset="-128"/>
                <a:ea typeface="HGP創英角ｺﾞｼｯｸUB" panose="020B0900000000000000" pitchFamily="50" charset="-128"/>
              </a:rPr>
              <a:t>1</a:t>
            </a:r>
            <a:r>
              <a:rPr lang="ja-JP" altLang="en-US" sz="3600" dirty="0">
                <a:latin typeface="HGP創英角ｺﾞｼｯｸUB" panose="020B0900000000000000" pitchFamily="50" charset="-128"/>
                <a:ea typeface="HGP創英角ｺﾞｼｯｸUB" panose="020B0900000000000000" pitchFamily="50" charset="-128"/>
              </a:rPr>
              <a:t>：自動特徴量選択による精度向上</a:t>
            </a:r>
          </a:p>
        </p:txBody>
      </p:sp>
      <p:sp>
        <p:nvSpPr>
          <p:cNvPr id="6" name="Rectangle 1">
            <a:extLst>
              <a:ext uri="{FF2B5EF4-FFF2-40B4-BE49-F238E27FC236}">
                <a16:creationId xmlns:a16="http://schemas.microsoft.com/office/drawing/2014/main" id="{0F8E6100-4534-20BC-D8C7-E0D8BE02437F}"/>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表 3">
            <a:extLst>
              <a:ext uri="{FF2B5EF4-FFF2-40B4-BE49-F238E27FC236}">
                <a16:creationId xmlns:a16="http://schemas.microsoft.com/office/drawing/2014/main" id="{35E8F2A6-188D-4EDE-DA0B-9748202D91DC}"/>
              </a:ext>
            </a:extLst>
          </p:cNvPr>
          <p:cNvGraphicFramePr>
            <a:graphicFrameLocks noGrp="1"/>
          </p:cNvGraphicFramePr>
          <p:nvPr>
            <p:extLst>
              <p:ext uri="{D42A27DB-BD31-4B8C-83A1-F6EECF244321}">
                <p14:modId xmlns:p14="http://schemas.microsoft.com/office/powerpoint/2010/main" val="3636842874"/>
              </p:ext>
            </p:extLst>
          </p:nvPr>
        </p:nvGraphicFramePr>
        <p:xfrm>
          <a:off x="1480457" y="1915885"/>
          <a:ext cx="9231086" cy="3837216"/>
        </p:xfrm>
        <a:graphic>
          <a:graphicData uri="http://schemas.openxmlformats.org/drawingml/2006/table">
            <a:tbl>
              <a:tblPr/>
              <a:tblGrid>
                <a:gridCol w="4615543">
                  <a:extLst>
                    <a:ext uri="{9D8B030D-6E8A-4147-A177-3AD203B41FA5}">
                      <a16:colId xmlns:a16="http://schemas.microsoft.com/office/drawing/2014/main" val="344207787"/>
                    </a:ext>
                  </a:extLst>
                </a:gridCol>
                <a:gridCol w="4615543">
                  <a:extLst>
                    <a:ext uri="{9D8B030D-6E8A-4147-A177-3AD203B41FA5}">
                      <a16:colId xmlns:a16="http://schemas.microsoft.com/office/drawing/2014/main" val="2419710167"/>
                    </a:ext>
                  </a:extLst>
                </a:gridCol>
              </a:tblGrid>
              <a:tr h="640443">
                <a:tc>
                  <a:txBody>
                    <a:bodyPr/>
                    <a:lstStyle/>
                    <a:p>
                      <a:r>
                        <a:rPr lang="ja-JP" altLang="en-US" sz="3200" b="1" dirty="0"/>
                        <a:t>指標名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3200" b="1" dirty="0"/>
                        <a:t>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950636"/>
                  </a:ext>
                </a:extLst>
              </a:tr>
              <a:tr h="640443">
                <a:tc>
                  <a:txBody>
                    <a:bodyPr/>
                    <a:lstStyle/>
                    <a:p>
                      <a:r>
                        <a:rPr lang="en-US" sz="3200" dirty="0"/>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3200" dirty="0"/>
                        <a:t>16.77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790670"/>
                  </a:ext>
                </a:extLst>
              </a:tr>
              <a:tr h="635001">
                <a:tc>
                  <a:txBody>
                    <a:bodyPr/>
                    <a:lstStyle/>
                    <a:p>
                      <a:r>
                        <a:rPr lang="en-US" sz="3200" dirty="0"/>
                        <a:t>MAE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3200" dirty="0"/>
                        <a:t>12.92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6220829"/>
                  </a:ext>
                </a:extLst>
              </a:tr>
              <a:tr h="640443">
                <a:tc>
                  <a:txBody>
                    <a:bodyPr/>
                    <a:lstStyle/>
                    <a:p>
                      <a:r>
                        <a:rPr lang="en-US" sz="3200" dirty="0"/>
                        <a:t>R²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3200" dirty="0"/>
                        <a:t>0.6772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977804"/>
                  </a:ext>
                </a:extLst>
              </a:tr>
              <a:tr h="640443">
                <a:tc>
                  <a:txBody>
                    <a:bodyPr/>
                    <a:lstStyle/>
                    <a:p>
                      <a:r>
                        <a:rPr lang="en-US" sz="3200" dirty="0"/>
                        <a:t>MAPE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3200" dirty="0"/>
                        <a:t>8.81%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403116"/>
                  </a:ext>
                </a:extLst>
              </a:tr>
              <a:tr h="640443">
                <a:tc>
                  <a:txBody>
                    <a:bodyPr/>
                    <a:lstStyle/>
                    <a:p>
                      <a:r>
                        <a:rPr lang="en-US" sz="3200" dirty="0"/>
                        <a:t>Direction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3200" dirty="0"/>
                        <a:t>46.98%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6699800"/>
                  </a:ext>
                </a:extLst>
              </a:tr>
            </a:tbl>
          </a:graphicData>
        </a:graphic>
      </p:graphicFrame>
      <p:sp>
        <p:nvSpPr>
          <p:cNvPr id="5" name="テキスト ボックス 4">
            <a:extLst>
              <a:ext uri="{FF2B5EF4-FFF2-40B4-BE49-F238E27FC236}">
                <a16:creationId xmlns:a16="http://schemas.microsoft.com/office/drawing/2014/main" id="{8F6F495A-541D-FC21-57E2-344316D24C14}"/>
              </a:ext>
            </a:extLst>
          </p:cNvPr>
          <p:cNvSpPr txBox="1"/>
          <p:nvPr/>
        </p:nvSpPr>
        <p:spPr>
          <a:xfrm>
            <a:off x="1480457" y="1104899"/>
            <a:ext cx="6466114" cy="584775"/>
          </a:xfrm>
          <a:prstGeom prst="rect">
            <a:avLst/>
          </a:prstGeom>
          <a:noFill/>
        </p:spPr>
        <p:txBody>
          <a:bodyPr wrap="square" rtlCol="0">
            <a:spAutoFit/>
          </a:bodyPr>
          <a:lstStyle/>
          <a:p>
            <a:r>
              <a:rPr lang="ja-JP" altLang="en-US" sz="3200" dirty="0">
                <a:latin typeface="HGP創英角ｺﾞｼｯｸUB" panose="020B0900000000000000" pitchFamily="50" charset="-128"/>
                <a:ea typeface="HGP創英角ｺﾞｼｯｸUB" panose="020B0900000000000000" pitchFamily="50" charset="-128"/>
              </a:rPr>
              <a:t>仮説</a:t>
            </a:r>
            <a:r>
              <a:rPr lang="en-US" altLang="ja-JP" sz="3200" dirty="0">
                <a:latin typeface="HGP創英角ｺﾞｼｯｸUB" panose="020B0900000000000000" pitchFamily="50" charset="-128"/>
                <a:ea typeface="HGP創英角ｺﾞｼｯｸUB" panose="020B0900000000000000" pitchFamily="50" charset="-128"/>
              </a:rPr>
              <a:t>1</a:t>
            </a:r>
            <a:r>
              <a:rPr lang="ja-JP" altLang="en-US" sz="3200" dirty="0">
                <a:latin typeface="HGP創英角ｺﾞｼｯｸUB" panose="020B0900000000000000" pitchFamily="50" charset="-128"/>
                <a:ea typeface="HGP創英角ｺﾞｼｯｸUB" panose="020B0900000000000000" pitchFamily="50" charset="-128"/>
              </a:rPr>
              <a:t>の予測精度（数値評価）</a:t>
            </a:r>
            <a:endParaRPr kumimoji="1" lang="ja-JP" altLang="en-US" sz="3200" dirty="0">
              <a:latin typeface="HGP創英角ｺﾞｼｯｸUB" panose="020B0900000000000000" pitchFamily="50" charset="-128"/>
              <a:ea typeface="HGP創英角ｺﾞｼｯｸUB" panose="020B0900000000000000" pitchFamily="50" charset="-128"/>
            </a:endParaRPr>
          </a:p>
        </p:txBody>
      </p:sp>
      <p:sp>
        <p:nvSpPr>
          <p:cNvPr id="7" name="テキスト ボックス 6">
            <a:extLst>
              <a:ext uri="{FF2B5EF4-FFF2-40B4-BE49-F238E27FC236}">
                <a16:creationId xmlns:a16="http://schemas.microsoft.com/office/drawing/2014/main" id="{78688A06-6C1A-A8B2-A015-DD3B812BD871}"/>
              </a:ext>
            </a:extLst>
          </p:cNvPr>
          <p:cNvSpPr txBox="1"/>
          <p:nvPr/>
        </p:nvSpPr>
        <p:spPr>
          <a:xfrm>
            <a:off x="4920343" y="5987018"/>
            <a:ext cx="7271657" cy="369332"/>
          </a:xfrm>
          <a:prstGeom prst="rect">
            <a:avLst/>
          </a:prstGeom>
          <a:noFill/>
        </p:spPr>
        <p:txBody>
          <a:bodyPr wrap="square" rtlCol="0">
            <a:spAutoFit/>
          </a:bodyPr>
          <a:lstStyle/>
          <a:p>
            <a:r>
              <a:rPr lang="ja-JP" altLang="en-US" b="1" dirty="0">
                <a:latin typeface="MSP ゴシック"/>
              </a:rPr>
              <a:t>注釈</a:t>
            </a:r>
            <a:r>
              <a:rPr lang="ja-JP" altLang="en-US" dirty="0">
                <a:latin typeface="MSP ゴシック"/>
              </a:rPr>
              <a:t>：「動きはある程度捉えているが、誤差はやや大きめ」</a:t>
            </a:r>
            <a:endParaRPr kumimoji="1" lang="ja-JP" altLang="en-US" dirty="0">
              <a:latin typeface="MSP ゴシック"/>
            </a:endParaRPr>
          </a:p>
        </p:txBody>
      </p:sp>
    </p:spTree>
    <p:extLst>
      <p:ext uri="{BB962C8B-B14F-4D97-AF65-F5344CB8AC3E}">
        <p14:creationId xmlns:p14="http://schemas.microsoft.com/office/powerpoint/2010/main" val="45099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ECE47-06F3-FA9A-4146-357013E47448}"/>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2BDD799-7D2B-BBF0-DE18-F7EBB7A3D10A}"/>
              </a:ext>
            </a:extLst>
          </p:cNvPr>
          <p:cNvSpPr>
            <a:spLocks noGrp="1"/>
          </p:cNvSpPr>
          <p:nvPr>
            <p:ph type="sldNum" sz="quarter" idx="12"/>
          </p:nvPr>
        </p:nvSpPr>
        <p:spPr/>
        <p:txBody>
          <a:bodyPr/>
          <a:lstStyle/>
          <a:p>
            <a:fld id="{00CC21EF-8042-46DC-A8AA-3FAC320EE1C5}" type="slidenum">
              <a:rPr kumimoji="1" lang="ja-JP" altLang="en-US" smtClean="0"/>
              <a:t>15</a:t>
            </a:fld>
            <a:endParaRPr kumimoji="1" lang="ja-JP" altLang="en-US"/>
          </a:p>
        </p:txBody>
      </p:sp>
      <p:sp>
        <p:nvSpPr>
          <p:cNvPr id="3" name="テキスト ボックス 2">
            <a:extLst>
              <a:ext uri="{FF2B5EF4-FFF2-40B4-BE49-F238E27FC236}">
                <a16:creationId xmlns:a16="http://schemas.microsoft.com/office/drawing/2014/main" id="{40FB3FDD-C6CB-5112-34DE-F46FCA8C29FF}"/>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仮説</a:t>
            </a:r>
            <a:r>
              <a:rPr lang="en-US" altLang="ja-JP" sz="3600" dirty="0">
                <a:latin typeface="HGP創英角ｺﾞｼｯｸUB" panose="020B0900000000000000" pitchFamily="50" charset="-128"/>
                <a:ea typeface="HGP創英角ｺﾞｼｯｸUB" panose="020B0900000000000000" pitchFamily="50" charset="-128"/>
              </a:rPr>
              <a:t>1</a:t>
            </a:r>
            <a:r>
              <a:rPr lang="ja-JP" altLang="en-US" sz="3600" dirty="0">
                <a:latin typeface="HGP創英角ｺﾞｼｯｸUB" panose="020B0900000000000000" pitchFamily="50" charset="-128"/>
                <a:ea typeface="HGP創英角ｺﾞｼｯｸUB" panose="020B0900000000000000" pitchFamily="50" charset="-128"/>
              </a:rPr>
              <a:t>：自動特徴量選択による精度向上</a:t>
            </a:r>
          </a:p>
        </p:txBody>
      </p:sp>
      <p:sp>
        <p:nvSpPr>
          <p:cNvPr id="6" name="Rectangle 1">
            <a:extLst>
              <a:ext uri="{FF2B5EF4-FFF2-40B4-BE49-F238E27FC236}">
                <a16:creationId xmlns:a16="http://schemas.microsoft.com/office/drawing/2014/main" id="{AE01975D-2514-6F27-B1DF-B3517E30F545}"/>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pic>
        <p:nvPicPr>
          <p:cNvPr id="10" name="図 9" descr="グラフ, 散布図&#10;&#10;AI 生成コンテンツは誤りを含む可能性があります。">
            <a:extLst>
              <a:ext uri="{FF2B5EF4-FFF2-40B4-BE49-F238E27FC236}">
                <a16:creationId xmlns:a16="http://schemas.microsoft.com/office/drawing/2014/main" id="{1FC16C45-603E-A580-1710-A0C8D5E86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926" y="1013964"/>
            <a:ext cx="10798147" cy="4654340"/>
          </a:xfrm>
          <a:prstGeom prst="rect">
            <a:avLst/>
          </a:prstGeom>
        </p:spPr>
      </p:pic>
      <p:sp>
        <p:nvSpPr>
          <p:cNvPr id="13" name="テキスト ボックス 12">
            <a:extLst>
              <a:ext uri="{FF2B5EF4-FFF2-40B4-BE49-F238E27FC236}">
                <a16:creationId xmlns:a16="http://schemas.microsoft.com/office/drawing/2014/main" id="{B8D31D3B-D4B5-0E87-FA0C-FD2B9D1A39D3}"/>
              </a:ext>
            </a:extLst>
          </p:cNvPr>
          <p:cNvSpPr txBox="1"/>
          <p:nvPr/>
        </p:nvSpPr>
        <p:spPr>
          <a:xfrm>
            <a:off x="6629400" y="5909350"/>
            <a:ext cx="4550229" cy="369332"/>
          </a:xfrm>
          <a:prstGeom prst="rect">
            <a:avLst/>
          </a:prstGeom>
          <a:noFill/>
        </p:spPr>
        <p:txBody>
          <a:bodyPr wrap="square" rtlCol="0">
            <a:spAutoFit/>
          </a:bodyPr>
          <a:lstStyle/>
          <a:p>
            <a:r>
              <a:rPr lang="ja-JP" altLang="en-US" dirty="0"/>
              <a:t>全体の傾向をとらえているが、精度が低い</a:t>
            </a:r>
            <a:endParaRPr kumimoji="1" lang="ja-JP" altLang="en-US" dirty="0"/>
          </a:p>
        </p:txBody>
      </p:sp>
    </p:spTree>
    <p:extLst>
      <p:ext uri="{BB962C8B-B14F-4D97-AF65-F5344CB8AC3E}">
        <p14:creationId xmlns:p14="http://schemas.microsoft.com/office/powerpoint/2010/main" val="354400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87B16-00BC-7F21-567B-3D4AE9AC330A}"/>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1313DA8-3F13-F1EB-CAAE-726AA8D3A76B}"/>
              </a:ext>
            </a:extLst>
          </p:cNvPr>
          <p:cNvSpPr>
            <a:spLocks noGrp="1"/>
          </p:cNvSpPr>
          <p:nvPr>
            <p:ph type="sldNum" sz="quarter" idx="12"/>
          </p:nvPr>
        </p:nvSpPr>
        <p:spPr/>
        <p:txBody>
          <a:bodyPr/>
          <a:lstStyle/>
          <a:p>
            <a:fld id="{00CC21EF-8042-46DC-A8AA-3FAC320EE1C5}" type="slidenum">
              <a:rPr kumimoji="1" lang="ja-JP" altLang="en-US" smtClean="0"/>
              <a:t>16</a:t>
            </a:fld>
            <a:endParaRPr kumimoji="1" lang="ja-JP" altLang="en-US"/>
          </a:p>
        </p:txBody>
      </p:sp>
      <p:sp>
        <p:nvSpPr>
          <p:cNvPr id="3" name="テキスト ボックス 2">
            <a:extLst>
              <a:ext uri="{FF2B5EF4-FFF2-40B4-BE49-F238E27FC236}">
                <a16:creationId xmlns:a16="http://schemas.microsoft.com/office/drawing/2014/main" id="{03C8384E-BCF0-FC2F-4255-1E1BDE022AC9}"/>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仮説</a:t>
            </a:r>
            <a:r>
              <a:rPr lang="en-US" altLang="ja-JP" sz="3600" dirty="0">
                <a:latin typeface="HGP創英角ｺﾞｼｯｸUB" panose="020B0900000000000000" pitchFamily="50" charset="-128"/>
                <a:ea typeface="HGP創英角ｺﾞｼｯｸUB" panose="020B0900000000000000" pitchFamily="50" charset="-128"/>
              </a:rPr>
              <a:t>1</a:t>
            </a:r>
            <a:r>
              <a:rPr lang="ja-JP" altLang="en-US" sz="3600" dirty="0">
                <a:latin typeface="HGP創英角ｺﾞｼｯｸUB" panose="020B0900000000000000" pitchFamily="50" charset="-128"/>
                <a:ea typeface="HGP創英角ｺﾞｼｯｸUB" panose="020B0900000000000000" pitchFamily="50" charset="-128"/>
              </a:rPr>
              <a:t>：自動特徴量選択による精度向上</a:t>
            </a:r>
          </a:p>
        </p:txBody>
      </p:sp>
      <p:sp>
        <p:nvSpPr>
          <p:cNvPr id="6" name="Rectangle 1">
            <a:extLst>
              <a:ext uri="{FF2B5EF4-FFF2-40B4-BE49-F238E27FC236}">
                <a16:creationId xmlns:a16="http://schemas.microsoft.com/office/drawing/2014/main" id="{065D8CB5-4E93-3D5C-09F6-170A4BF8856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5" name="テキスト ボックス 4">
            <a:extLst>
              <a:ext uri="{FF2B5EF4-FFF2-40B4-BE49-F238E27FC236}">
                <a16:creationId xmlns:a16="http://schemas.microsoft.com/office/drawing/2014/main" id="{9C15C449-2E75-F503-2C77-99C3EE1183C6}"/>
              </a:ext>
            </a:extLst>
          </p:cNvPr>
          <p:cNvSpPr txBox="1"/>
          <p:nvPr/>
        </p:nvSpPr>
        <p:spPr>
          <a:xfrm>
            <a:off x="1491344" y="1409501"/>
            <a:ext cx="5573486" cy="646331"/>
          </a:xfrm>
          <a:prstGeom prst="rect">
            <a:avLst/>
          </a:prstGeom>
          <a:noFill/>
        </p:spPr>
        <p:txBody>
          <a:bodyPr wrap="square" rtlCol="0">
            <a:spAutoFit/>
          </a:bodyPr>
          <a:lstStyle/>
          <a:p>
            <a:r>
              <a:rPr kumimoji="1" lang="ja-JP" altLang="en-US" sz="3600" u="sng" dirty="0">
                <a:latin typeface="HGP創英角ｺﾞｼｯｸUB" panose="020B0900000000000000" pitchFamily="50" charset="-128"/>
                <a:ea typeface="HGP創英角ｺﾞｼｯｸUB" panose="020B0900000000000000" pitchFamily="50" charset="-128"/>
              </a:rPr>
              <a:t>考察</a:t>
            </a:r>
          </a:p>
        </p:txBody>
      </p:sp>
      <p:sp>
        <p:nvSpPr>
          <p:cNvPr id="7" name="テキスト ボックス 6">
            <a:extLst>
              <a:ext uri="{FF2B5EF4-FFF2-40B4-BE49-F238E27FC236}">
                <a16:creationId xmlns:a16="http://schemas.microsoft.com/office/drawing/2014/main" id="{ED7638C2-E19E-7BD3-51C5-13E5A626C1C4}"/>
              </a:ext>
            </a:extLst>
          </p:cNvPr>
          <p:cNvSpPr txBox="1"/>
          <p:nvPr/>
        </p:nvSpPr>
        <p:spPr>
          <a:xfrm>
            <a:off x="1317171" y="2536371"/>
            <a:ext cx="9557657" cy="3527504"/>
          </a:xfrm>
          <a:prstGeom prst="rect">
            <a:avLst/>
          </a:prstGeom>
          <a:noFill/>
        </p:spPr>
        <p:txBody>
          <a:bodyPr wrap="square" rtlCol="0">
            <a:spAutoFit/>
          </a:bodyPr>
          <a:lstStyle/>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MSP ゴシック"/>
              </a:rPr>
              <a:t>重要度とドリフトによる特徴量選定は「過学習抑制」には効果的</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MSP ゴシック"/>
              </a:rPr>
              <a:t>しかし、「予測性能」は限定的（R² = 0.6772）</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MSP ゴシック"/>
              </a:rPr>
              <a:t>一部の特徴量が未来を反映しきれず、過去に引っ張られた</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MSP ゴシック"/>
              </a:rPr>
              <a:t>自動選定だけでは、人間の直感や構造的背景が抜け落ちる</a:t>
            </a:r>
          </a:p>
          <a:p>
            <a:pPr>
              <a:lnSpc>
                <a:spcPct val="200000"/>
              </a:lnSpc>
            </a:pPr>
            <a:endParaRPr kumimoji="1" lang="ja-JP" altLang="en-US" dirty="0"/>
          </a:p>
        </p:txBody>
      </p:sp>
    </p:spTree>
    <p:extLst>
      <p:ext uri="{BB962C8B-B14F-4D97-AF65-F5344CB8AC3E}">
        <p14:creationId xmlns:p14="http://schemas.microsoft.com/office/powerpoint/2010/main" val="3335453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C469D-02FB-229D-ACA6-0E843147D9FD}"/>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C263A4A-D63A-23FB-E522-6924632D66F4}"/>
              </a:ext>
            </a:extLst>
          </p:cNvPr>
          <p:cNvSpPr>
            <a:spLocks noGrp="1"/>
          </p:cNvSpPr>
          <p:nvPr>
            <p:ph type="sldNum" sz="quarter" idx="12"/>
          </p:nvPr>
        </p:nvSpPr>
        <p:spPr/>
        <p:txBody>
          <a:bodyPr/>
          <a:lstStyle/>
          <a:p>
            <a:fld id="{00CC21EF-8042-46DC-A8AA-3FAC320EE1C5}"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04CB0951-15C1-E21D-D17A-B77862E8E5A9}"/>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仮説</a:t>
            </a:r>
            <a:r>
              <a:rPr lang="en-US" altLang="ja-JP" sz="3600" dirty="0">
                <a:latin typeface="HGP創英角ｺﾞｼｯｸUB" panose="020B0900000000000000" pitchFamily="50" charset="-128"/>
                <a:ea typeface="HGP創英角ｺﾞｼｯｸUB" panose="020B0900000000000000" pitchFamily="50" charset="-128"/>
              </a:rPr>
              <a:t>2</a:t>
            </a:r>
            <a:r>
              <a:rPr lang="ja-JP" altLang="en-US" sz="3600" dirty="0">
                <a:latin typeface="HGP創英角ｺﾞｼｯｸUB" panose="020B0900000000000000" pitchFamily="50" charset="-128"/>
                <a:ea typeface="HGP創英角ｺﾞｼｯｸUB" panose="020B0900000000000000" pitchFamily="50" charset="-128"/>
              </a:rPr>
              <a:t>：人間の判断を加味したステップアップ改善。</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C5800114-D3AF-CEB5-DFB1-6298E571D5C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0" name="テキスト ボックス 9">
            <a:extLst>
              <a:ext uri="{FF2B5EF4-FFF2-40B4-BE49-F238E27FC236}">
                <a16:creationId xmlns:a16="http://schemas.microsoft.com/office/drawing/2014/main" id="{0CA66302-B16E-EB3E-5C2C-922F481AAF26}"/>
              </a:ext>
            </a:extLst>
          </p:cNvPr>
          <p:cNvSpPr txBox="1"/>
          <p:nvPr/>
        </p:nvSpPr>
        <p:spPr>
          <a:xfrm>
            <a:off x="1164772" y="1912925"/>
            <a:ext cx="9862456" cy="3323987"/>
          </a:xfrm>
          <a:prstGeom prst="rect">
            <a:avLst/>
          </a:prstGeom>
          <a:noFill/>
        </p:spPr>
        <p:txBody>
          <a:bodyPr wrap="square" rtlCol="0">
            <a:spAutoFit/>
          </a:bodyPr>
          <a:lstStyle/>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MSP ゴシック"/>
              </a:rPr>
              <a:t>仮説1では機械的な特徴量選定により動きは捉えられた</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MSP ゴシック"/>
              </a:rPr>
              <a:t>実測値との差が顕著で、精度に限界</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MSP ゴシック"/>
              </a:rPr>
              <a:t>人が意味を理解して設計した特徴量を段階的に追加</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MSP ゴシック"/>
              </a:rPr>
              <a:t>各ステップで予測精度を比較検証し、最適な特徴量セットを探る</a:t>
            </a:r>
          </a:p>
          <a:p>
            <a:endParaRPr kumimoji="1" lang="ja-JP" altLang="en-US" dirty="0"/>
          </a:p>
        </p:txBody>
      </p:sp>
    </p:spTree>
    <p:extLst>
      <p:ext uri="{BB962C8B-B14F-4D97-AF65-F5344CB8AC3E}">
        <p14:creationId xmlns:p14="http://schemas.microsoft.com/office/powerpoint/2010/main" val="299314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9CA8B-CF5B-99A3-9590-389D6E6EA69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D780358-6CF1-5014-C048-BD0D012CD832}"/>
              </a:ext>
            </a:extLst>
          </p:cNvPr>
          <p:cNvSpPr>
            <a:spLocks noGrp="1"/>
          </p:cNvSpPr>
          <p:nvPr>
            <p:ph type="sldNum" sz="quarter" idx="12"/>
          </p:nvPr>
        </p:nvSpPr>
        <p:spPr/>
        <p:txBody>
          <a:bodyPr/>
          <a:lstStyle/>
          <a:p>
            <a:fld id="{00CC21EF-8042-46DC-A8AA-3FAC320EE1C5}"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55503827-7A2C-59E7-765A-0A04E110A5D4}"/>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仮説</a:t>
            </a:r>
            <a:r>
              <a:rPr lang="en-US" altLang="ja-JP" sz="3600" dirty="0">
                <a:latin typeface="HGP創英角ｺﾞｼｯｸUB" panose="020B0900000000000000" pitchFamily="50" charset="-128"/>
                <a:ea typeface="HGP創英角ｺﾞｼｯｸUB" panose="020B0900000000000000" pitchFamily="50" charset="-128"/>
              </a:rPr>
              <a:t>2</a:t>
            </a:r>
            <a:r>
              <a:rPr lang="ja-JP" altLang="en-US" sz="3600" dirty="0">
                <a:latin typeface="HGP創英角ｺﾞｼｯｸUB" panose="020B0900000000000000" pitchFamily="50" charset="-128"/>
                <a:ea typeface="HGP創英角ｺﾞｼｯｸUB" panose="020B0900000000000000" pitchFamily="50" charset="-128"/>
              </a:rPr>
              <a:t>：人間の判断を加味したステップアップ改善。</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B0045393-DF10-9ADA-E568-E919DE3E34DF}"/>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表 3">
            <a:extLst>
              <a:ext uri="{FF2B5EF4-FFF2-40B4-BE49-F238E27FC236}">
                <a16:creationId xmlns:a16="http://schemas.microsoft.com/office/drawing/2014/main" id="{B743959E-5CE1-E1AD-F222-60E271852F86}"/>
              </a:ext>
            </a:extLst>
          </p:cNvPr>
          <p:cNvGraphicFramePr>
            <a:graphicFrameLocks noGrp="1"/>
          </p:cNvGraphicFramePr>
          <p:nvPr>
            <p:extLst>
              <p:ext uri="{D42A27DB-BD31-4B8C-83A1-F6EECF244321}">
                <p14:modId xmlns:p14="http://schemas.microsoft.com/office/powerpoint/2010/main" val="2722336248"/>
              </p:ext>
            </p:extLst>
          </p:nvPr>
        </p:nvGraphicFramePr>
        <p:xfrm>
          <a:off x="696685" y="1857151"/>
          <a:ext cx="10798629" cy="4260620"/>
        </p:xfrm>
        <a:graphic>
          <a:graphicData uri="http://schemas.openxmlformats.org/drawingml/2006/table">
            <a:tbl>
              <a:tblPr firstRow="1"/>
              <a:tblGrid>
                <a:gridCol w="3599543">
                  <a:extLst>
                    <a:ext uri="{9D8B030D-6E8A-4147-A177-3AD203B41FA5}">
                      <a16:colId xmlns:a16="http://schemas.microsoft.com/office/drawing/2014/main" val="3487983632"/>
                    </a:ext>
                  </a:extLst>
                </a:gridCol>
                <a:gridCol w="3599543">
                  <a:extLst>
                    <a:ext uri="{9D8B030D-6E8A-4147-A177-3AD203B41FA5}">
                      <a16:colId xmlns:a16="http://schemas.microsoft.com/office/drawing/2014/main" val="4000924138"/>
                    </a:ext>
                  </a:extLst>
                </a:gridCol>
                <a:gridCol w="3599543">
                  <a:extLst>
                    <a:ext uri="{9D8B030D-6E8A-4147-A177-3AD203B41FA5}">
                      <a16:colId xmlns:a16="http://schemas.microsoft.com/office/drawing/2014/main" val="251014394"/>
                    </a:ext>
                  </a:extLst>
                </a:gridCol>
              </a:tblGrid>
              <a:tr h="852124">
                <a:tc>
                  <a:txBody>
                    <a:bodyPr/>
                    <a:lstStyle/>
                    <a:p>
                      <a:r>
                        <a:rPr lang="ja-JP" altLang="en-US" sz="2000" dirty="0">
                          <a:latin typeface="MSP ゴシック"/>
                        </a:rPr>
                        <a:t>ステップ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2000" dirty="0">
                          <a:latin typeface="MSP ゴシック"/>
                        </a:rPr>
                        <a:t>特徴量カテゴリ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2000" dirty="0">
                          <a:latin typeface="MSP ゴシック"/>
                        </a:rPr>
                        <a:t>内容例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869557"/>
                  </a:ext>
                </a:extLst>
              </a:tr>
              <a:tr h="852124">
                <a:tc>
                  <a:txBody>
                    <a:bodyPr/>
                    <a:lstStyle/>
                    <a:p>
                      <a:r>
                        <a:rPr lang="en-US" sz="2000" dirty="0">
                          <a:latin typeface="MSP ゴシック"/>
                        </a:rPr>
                        <a:t>Step1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2000" dirty="0">
                          <a:latin typeface="MSP ゴシック"/>
                        </a:rPr>
                        <a:t>基本統計 </a:t>
                      </a:r>
                      <a:r>
                        <a:rPr lang="en-US" altLang="zh-TW" sz="2000" dirty="0">
                          <a:latin typeface="MSP ゴシック"/>
                        </a:rPr>
                        <a:t>+ </a:t>
                      </a:r>
                      <a:r>
                        <a:rPr lang="zh-TW" altLang="en-US" sz="2000" dirty="0">
                          <a:latin typeface="MSP ゴシック"/>
                        </a:rPr>
                        <a:t>日付要素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MSP ゴシック"/>
                        </a:rPr>
                        <a:t>Open, High, Low, Lag, sin/cos</a:t>
                      </a:r>
                      <a:r>
                        <a:rPr lang="ja-JP" altLang="en-US" sz="2000" dirty="0">
                          <a:latin typeface="MSP ゴシック"/>
                        </a:rPr>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2894921"/>
                  </a:ext>
                </a:extLst>
              </a:tr>
              <a:tr h="852124">
                <a:tc>
                  <a:txBody>
                    <a:bodyPr/>
                    <a:lstStyle/>
                    <a:p>
                      <a:r>
                        <a:rPr lang="en-US" sz="2000">
                          <a:latin typeface="MSP ゴシック"/>
                        </a:rPr>
                        <a:t>Step2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2000" dirty="0">
                          <a:latin typeface="MSP ゴシック"/>
                        </a:rPr>
                        <a:t>テクニカル指標（</a:t>
                      </a:r>
                      <a:r>
                        <a:rPr lang="en-US" altLang="ja-JP" sz="2000" dirty="0">
                          <a:latin typeface="MSP ゴシック"/>
                        </a:rPr>
                        <a:t>MACD, CCI</a:t>
                      </a:r>
                      <a:r>
                        <a:rPr lang="ja-JP" altLang="en-US" sz="2000" dirty="0">
                          <a:latin typeface="MSP ゴシック"/>
                        </a:rPr>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2000" dirty="0">
                          <a:latin typeface="MSP ゴシック"/>
                        </a:rPr>
                        <a:t>トレンドや勢いを見る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1312875"/>
                  </a:ext>
                </a:extLst>
              </a:tr>
              <a:tr h="852124">
                <a:tc>
                  <a:txBody>
                    <a:bodyPr/>
                    <a:lstStyle/>
                    <a:p>
                      <a:r>
                        <a:rPr lang="en-US" sz="2000">
                          <a:latin typeface="MSP ゴシック"/>
                        </a:rPr>
                        <a:t>Step3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2000">
                          <a:latin typeface="MSP ゴシック"/>
                        </a:rPr>
                        <a:t>ラグ </a:t>
                      </a:r>
                      <a:r>
                        <a:rPr lang="en-US" altLang="ja-JP" sz="2000">
                          <a:latin typeface="MSP ゴシック"/>
                        </a:rPr>
                        <a:t>+ </a:t>
                      </a:r>
                      <a:r>
                        <a:rPr lang="ja-JP" altLang="en-US" sz="2000">
                          <a:latin typeface="MSP ゴシック"/>
                        </a:rPr>
                        <a:t>移動平均の時間差異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2000" dirty="0">
                          <a:latin typeface="MSP ゴシック"/>
                        </a:rPr>
                        <a:t>より深い遅れ情報を追加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2306388"/>
                  </a:ext>
                </a:extLst>
              </a:tr>
              <a:tr h="852124">
                <a:tc>
                  <a:txBody>
                    <a:bodyPr/>
                    <a:lstStyle/>
                    <a:p>
                      <a:r>
                        <a:rPr lang="en-US" sz="2000">
                          <a:latin typeface="MSP ゴシック"/>
                        </a:rPr>
                        <a:t>Step4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2000" dirty="0">
                          <a:latin typeface="MSP ゴシック"/>
                        </a:rPr>
                        <a:t>その他 </a:t>
                      </a:r>
                      <a:r>
                        <a:rPr lang="en-US" sz="2000" dirty="0">
                          <a:latin typeface="MSP ゴシック"/>
                        </a:rPr>
                        <a:t>or </a:t>
                      </a:r>
                      <a:r>
                        <a:rPr lang="ja-JP" altLang="en-US" sz="2000" dirty="0">
                          <a:latin typeface="MSP ゴシック"/>
                        </a:rPr>
                        <a:t>実験的特徴量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2000" dirty="0">
                          <a:latin typeface="MSP ゴシック"/>
                        </a:rPr>
                        <a:t>Volume</a:t>
                      </a:r>
                      <a:r>
                        <a:rPr lang="ja-JP" altLang="en-US" sz="2000" dirty="0">
                          <a:latin typeface="MSP ゴシック"/>
                        </a:rPr>
                        <a:t>異常、独自指標など（場合によって悪化も）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9102086"/>
                  </a:ext>
                </a:extLst>
              </a:tr>
            </a:tbl>
          </a:graphicData>
        </a:graphic>
      </p:graphicFrame>
      <p:sp>
        <p:nvSpPr>
          <p:cNvPr id="7" name="テキスト ボックス 6">
            <a:extLst>
              <a:ext uri="{FF2B5EF4-FFF2-40B4-BE49-F238E27FC236}">
                <a16:creationId xmlns:a16="http://schemas.microsoft.com/office/drawing/2014/main" id="{E47C9229-AF00-23F7-3132-CED6E82A540A}"/>
              </a:ext>
            </a:extLst>
          </p:cNvPr>
          <p:cNvSpPr txBox="1"/>
          <p:nvPr/>
        </p:nvSpPr>
        <p:spPr>
          <a:xfrm>
            <a:off x="696685" y="978153"/>
            <a:ext cx="5823857" cy="523220"/>
          </a:xfrm>
          <a:prstGeom prst="rect">
            <a:avLst/>
          </a:prstGeom>
          <a:noFill/>
        </p:spPr>
        <p:txBody>
          <a:bodyPr wrap="square" rtlCol="0">
            <a:spAutoFit/>
          </a:bodyPr>
          <a:lstStyle/>
          <a:p>
            <a:r>
              <a:rPr lang="ja-JP" altLang="en-US" sz="2800" u="sng" dirty="0">
                <a:latin typeface="HGP創英角ｺﾞｼｯｸUB" panose="020B0900000000000000" pitchFamily="50" charset="-128"/>
                <a:ea typeface="HGP創英角ｺﾞｼｯｸUB" panose="020B0900000000000000" pitchFamily="50" charset="-128"/>
              </a:rPr>
              <a:t>特徴量追加の</a:t>
            </a:r>
            <a:r>
              <a:rPr lang="en-US" altLang="ja-JP" sz="2800" u="sng" dirty="0">
                <a:latin typeface="HGP創英角ｺﾞｼｯｸUB" panose="020B0900000000000000" pitchFamily="50" charset="-128"/>
                <a:ea typeface="HGP創英角ｺﾞｼｯｸUB" panose="020B0900000000000000" pitchFamily="50" charset="-128"/>
              </a:rPr>
              <a:t>4</a:t>
            </a:r>
            <a:r>
              <a:rPr lang="ja-JP" altLang="en-US" sz="2800" u="sng" dirty="0">
                <a:latin typeface="HGP創英角ｺﾞｼｯｸUB" panose="020B0900000000000000" pitchFamily="50" charset="-128"/>
                <a:ea typeface="HGP創英角ｺﾞｼｯｸUB" panose="020B0900000000000000" pitchFamily="50" charset="-128"/>
              </a:rPr>
              <a:t>ステップ構成</a:t>
            </a:r>
            <a:endParaRPr kumimoji="1" lang="ja-JP" altLang="en-US" sz="2800" u="sng"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4096022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AA282-AA15-BC5E-FEF1-85D31E94D819}"/>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35E1EBD-0C22-FA28-876B-B4DA2E454F39}"/>
              </a:ext>
            </a:extLst>
          </p:cNvPr>
          <p:cNvSpPr>
            <a:spLocks noGrp="1"/>
          </p:cNvSpPr>
          <p:nvPr>
            <p:ph type="sldNum" sz="quarter" idx="12"/>
          </p:nvPr>
        </p:nvSpPr>
        <p:spPr/>
        <p:txBody>
          <a:bodyPr/>
          <a:lstStyle/>
          <a:p>
            <a:fld id="{00CC21EF-8042-46DC-A8AA-3FAC320EE1C5}"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657DF204-73DE-2986-3601-DA8C428925D8}"/>
              </a:ext>
            </a:extLst>
          </p:cNvPr>
          <p:cNvSpPr txBox="1"/>
          <p:nvPr/>
        </p:nvSpPr>
        <p:spPr>
          <a:xfrm>
            <a:off x="0" y="9716"/>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仮説</a:t>
            </a:r>
            <a:r>
              <a:rPr lang="en-US" altLang="ja-JP" sz="3600" dirty="0">
                <a:latin typeface="HGP創英角ｺﾞｼｯｸUB" panose="020B0900000000000000" pitchFamily="50" charset="-128"/>
                <a:ea typeface="HGP創英角ｺﾞｼｯｸUB" panose="020B0900000000000000" pitchFamily="50" charset="-128"/>
              </a:rPr>
              <a:t>2</a:t>
            </a:r>
            <a:r>
              <a:rPr lang="ja-JP" altLang="en-US" sz="3600" dirty="0">
                <a:latin typeface="HGP創英角ｺﾞｼｯｸUB" panose="020B0900000000000000" pitchFamily="50" charset="-128"/>
                <a:ea typeface="HGP創英角ｺﾞｼｯｸUB" panose="020B0900000000000000" pitchFamily="50" charset="-128"/>
              </a:rPr>
              <a:t>：人間の判断を加味したステップアップ改善。</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29E67A64-48C8-6615-6114-88847BD053A5}"/>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表 4">
            <a:extLst>
              <a:ext uri="{FF2B5EF4-FFF2-40B4-BE49-F238E27FC236}">
                <a16:creationId xmlns:a16="http://schemas.microsoft.com/office/drawing/2014/main" id="{FA257946-7055-DDDC-6BD8-E5ADA9F5179D}"/>
              </a:ext>
            </a:extLst>
          </p:cNvPr>
          <p:cNvGraphicFramePr>
            <a:graphicFrameLocks noGrp="1"/>
          </p:cNvGraphicFramePr>
          <p:nvPr>
            <p:extLst>
              <p:ext uri="{D42A27DB-BD31-4B8C-83A1-F6EECF244321}">
                <p14:modId xmlns:p14="http://schemas.microsoft.com/office/powerpoint/2010/main" val="1228751250"/>
              </p:ext>
            </p:extLst>
          </p:nvPr>
        </p:nvGraphicFramePr>
        <p:xfrm>
          <a:off x="838200" y="1730829"/>
          <a:ext cx="10515600" cy="4430485"/>
        </p:xfrm>
        <a:graphic>
          <a:graphicData uri="http://schemas.openxmlformats.org/drawingml/2006/table">
            <a:tbl>
              <a:tblPr/>
              <a:tblGrid>
                <a:gridCol w="1752600">
                  <a:extLst>
                    <a:ext uri="{9D8B030D-6E8A-4147-A177-3AD203B41FA5}">
                      <a16:colId xmlns:a16="http://schemas.microsoft.com/office/drawing/2014/main" val="94072987"/>
                    </a:ext>
                  </a:extLst>
                </a:gridCol>
                <a:gridCol w="1752600">
                  <a:extLst>
                    <a:ext uri="{9D8B030D-6E8A-4147-A177-3AD203B41FA5}">
                      <a16:colId xmlns:a16="http://schemas.microsoft.com/office/drawing/2014/main" val="502803766"/>
                    </a:ext>
                  </a:extLst>
                </a:gridCol>
                <a:gridCol w="1752600">
                  <a:extLst>
                    <a:ext uri="{9D8B030D-6E8A-4147-A177-3AD203B41FA5}">
                      <a16:colId xmlns:a16="http://schemas.microsoft.com/office/drawing/2014/main" val="888404877"/>
                    </a:ext>
                  </a:extLst>
                </a:gridCol>
                <a:gridCol w="1752600">
                  <a:extLst>
                    <a:ext uri="{9D8B030D-6E8A-4147-A177-3AD203B41FA5}">
                      <a16:colId xmlns:a16="http://schemas.microsoft.com/office/drawing/2014/main" val="2120205893"/>
                    </a:ext>
                  </a:extLst>
                </a:gridCol>
                <a:gridCol w="1752600">
                  <a:extLst>
                    <a:ext uri="{9D8B030D-6E8A-4147-A177-3AD203B41FA5}">
                      <a16:colId xmlns:a16="http://schemas.microsoft.com/office/drawing/2014/main" val="3940828752"/>
                    </a:ext>
                  </a:extLst>
                </a:gridCol>
                <a:gridCol w="1752600">
                  <a:extLst>
                    <a:ext uri="{9D8B030D-6E8A-4147-A177-3AD203B41FA5}">
                      <a16:colId xmlns:a16="http://schemas.microsoft.com/office/drawing/2014/main" val="1202750406"/>
                    </a:ext>
                  </a:extLst>
                </a:gridCol>
              </a:tblGrid>
              <a:tr h="886097">
                <a:tc>
                  <a:txBody>
                    <a:bodyPr/>
                    <a:lstStyle/>
                    <a:p>
                      <a:r>
                        <a:rPr lang="ja-JP" altLang="en-US"/>
                        <a:t>ステップ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MAE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Direction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3745165"/>
                  </a:ext>
                </a:extLst>
              </a:tr>
              <a:tr h="886097">
                <a:tc>
                  <a:txBody>
                    <a:bodyPr/>
                    <a:lstStyle/>
                    <a:p>
                      <a:r>
                        <a:rPr lang="en-US"/>
                        <a:t>Step1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7.60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5.96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0.9320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4.21%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48.44%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552510"/>
                  </a:ext>
                </a:extLst>
              </a:tr>
              <a:tr h="886097">
                <a:tc>
                  <a:txBody>
                    <a:bodyPr/>
                    <a:lstStyle/>
                    <a:p>
                      <a:r>
                        <a:rPr lang="en-US"/>
                        <a:t>Step2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6.08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4.71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0.9565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3.38%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48.59%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816767"/>
                  </a:ext>
                </a:extLst>
              </a:tr>
              <a:tr h="886097">
                <a:tc>
                  <a:txBody>
                    <a:bodyPr/>
                    <a:lstStyle/>
                    <a:p>
                      <a:r>
                        <a:rPr lang="en-US" dirty="0"/>
                        <a:t>Step3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ja-JP" dirty="0"/>
                        <a:t>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ja-JP" dirty="0"/>
                        <a:t>2.54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ja-JP" dirty="0"/>
                        <a:t>0.9879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ja-JP" dirty="0"/>
                        <a:t>1.91%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ja-JP" dirty="0"/>
                        <a:t>46.75%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280402773"/>
                  </a:ext>
                </a:extLst>
              </a:tr>
              <a:tr h="886097">
                <a:tc>
                  <a:txBody>
                    <a:bodyPr/>
                    <a:lstStyle/>
                    <a:p>
                      <a:r>
                        <a:rPr lang="en-US"/>
                        <a:t>Step4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9.29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0.8984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a:t>5.08%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dirty="0"/>
                        <a:t>47.25%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326930"/>
                  </a:ext>
                </a:extLst>
              </a:tr>
            </a:tbl>
          </a:graphicData>
        </a:graphic>
      </p:graphicFrame>
      <p:sp>
        <p:nvSpPr>
          <p:cNvPr id="7" name="テキスト ボックス 6">
            <a:extLst>
              <a:ext uri="{FF2B5EF4-FFF2-40B4-BE49-F238E27FC236}">
                <a16:creationId xmlns:a16="http://schemas.microsoft.com/office/drawing/2014/main" id="{DB984E25-208D-4C57-A1A8-44164AE017FA}"/>
              </a:ext>
            </a:extLst>
          </p:cNvPr>
          <p:cNvSpPr txBox="1"/>
          <p:nvPr/>
        </p:nvSpPr>
        <p:spPr>
          <a:xfrm>
            <a:off x="838200" y="997585"/>
            <a:ext cx="5257800" cy="523220"/>
          </a:xfrm>
          <a:prstGeom prst="rect">
            <a:avLst/>
          </a:prstGeom>
          <a:noFill/>
        </p:spPr>
        <p:txBody>
          <a:bodyPr wrap="square" rtlCol="0">
            <a:spAutoFit/>
          </a:bodyPr>
          <a:lstStyle/>
          <a:p>
            <a:r>
              <a:rPr lang="ja-JP" altLang="en-US" sz="2800" u="sng" dirty="0">
                <a:latin typeface="HGP創英角ｺﾞｼｯｸUB" panose="020B0900000000000000" pitchFamily="50" charset="-128"/>
                <a:ea typeface="HGP創英角ｺﾞｼｯｸUB" panose="020B0900000000000000" pitchFamily="50" charset="-128"/>
              </a:rPr>
              <a:t>各ステップでの評価指標比較</a:t>
            </a:r>
            <a:endParaRPr kumimoji="1" lang="ja-JP" altLang="en-US" sz="2800" u="sng"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85454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F93464-61D5-37DB-7534-4C361A85912D}"/>
              </a:ext>
            </a:extLst>
          </p:cNvPr>
          <p:cNvSpPr>
            <a:spLocks noGrp="1"/>
          </p:cNvSpPr>
          <p:nvPr>
            <p:ph type="sldNum" sz="quarter" idx="12"/>
          </p:nvPr>
        </p:nvSpPr>
        <p:spPr/>
        <p:txBody>
          <a:bodyPr/>
          <a:lstStyle/>
          <a:p>
            <a:fld id="{00CC21EF-8042-46DC-A8AA-3FAC320EE1C5}" type="slidenum">
              <a:rPr kumimoji="1" lang="ja-JP" altLang="en-US" smtClean="0"/>
              <a:t>2</a:t>
            </a:fld>
            <a:endParaRPr kumimoji="1" lang="ja-JP" altLang="en-US"/>
          </a:p>
        </p:txBody>
      </p:sp>
      <p:sp>
        <p:nvSpPr>
          <p:cNvPr id="3" name="テキスト ボックス 2">
            <a:extLst>
              <a:ext uri="{FF2B5EF4-FFF2-40B4-BE49-F238E27FC236}">
                <a16:creationId xmlns:a16="http://schemas.microsoft.com/office/drawing/2014/main" id="{A739D605-BE94-5900-EEF5-437B0E449195}"/>
              </a:ext>
            </a:extLst>
          </p:cNvPr>
          <p:cNvSpPr txBox="1"/>
          <p:nvPr/>
        </p:nvSpPr>
        <p:spPr>
          <a:xfrm>
            <a:off x="522515" y="1024231"/>
            <a:ext cx="6847114" cy="1938992"/>
          </a:xfrm>
          <a:prstGeom prst="rect">
            <a:avLst/>
          </a:prstGeom>
          <a:noFill/>
        </p:spPr>
        <p:txBody>
          <a:bodyPr wrap="square" rtlCol="0">
            <a:spAutoFit/>
          </a:bodyPr>
          <a:lstStyle/>
          <a:p>
            <a:r>
              <a:rPr kumimoji="1" lang="ja-JP" altLang="en-US" sz="4000" b="1" dirty="0">
                <a:latin typeface="HGP創英角ｺﾞｼｯｸUB" panose="020B0900000000000000" pitchFamily="50" charset="-128"/>
                <a:ea typeface="HGP創英角ｺﾞｼｯｸUB" panose="020B0900000000000000" pitchFamily="50" charset="-128"/>
              </a:rPr>
              <a:t>今回の課題の狙い</a:t>
            </a:r>
            <a:endParaRPr kumimoji="1" lang="en-US" altLang="ja-JP" sz="4000" b="1" dirty="0">
              <a:latin typeface="HGP創英角ｺﾞｼｯｸUB" panose="020B0900000000000000" pitchFamily="50" charset="-128"/>
              <a:ea typeface="HGP創英角ｺﾞｼｯｸUB" panose="020B0900000000000000" pitchFamily="50" charset="-128"/>
            </a:endParaRPr>
          </a:p>
          <a:p>
            <a:endParaRPr lang="en-US" altLang="ja-JP" sz="4000" b="1" dirty="0">
              <a:latin typeface="HGP創英角ｺﾞｼｯｸUB" panose="020B0900000000000000" pitchFamily="50" charset="-128"/>
              <a:ea typeface="HGP創英角ｺﾞｼｯｸUB" panose="020B0900000000000000" pitchFamily="50" charset="-128"/>
            </a:endParaRPr>
          </a:p>
          <a:p>
            <a:endParaRPr kumimoji="1" lang="en-US" altLang="ja-JP" sz="4000" b="1" dirty="0">
              <a:latin typeface="HGP創英角ｺﾞｼｯｸUB" panose="020B0900000000000000" pitchFamily="50" charset="-128"/>
              <a:ea typeface="HGP創英角ｺﾞｼｯｸUB" panose="020B0900000000000000" pitchFamily="50" charset="-128"/>
            </a:endParaRPr>
          </a:p>
        </p:txBody>
      </p:sp>
      <p:sp>
        <p:nvSpPr>
          <p:cNvPr id="6" name="テキスト ボックス 5">
            <a:extLst>
              <a:ext uri="{FF2B5EF4-FFF2-40B4-BE49-F238E27FC236}">
                <a16:creationId xmlns:a16="http://schemas.microsoft.com/office/drawing/2014/main" id="{55EBD1E5-4F40-465E-693D-2AFCA9D07AA0}"/>
              </a:ext>
            </a:extLst>
          </p:cNvPr>
          <p:cNvSpPr txBox="1"/>
          <p:nvPr/>
        </p:nvSpPr>
        <p:spPr>
          <a:xfrm>
            <a:off x="119743" y="2301504"/>
            <a:ext cx="11952513" cy="2554545"/>
          </a:xfrm>
          <a:prstGeom prst="rect">
            <a:avLst/>
          </a:prstGeom>
          <a:noFill/>
        </p:spPr>
        <p:txBody>
          <a:bodyPr wrap="square" rtlCol="0">
            <a:spAutoFit/>
          </a:bodyPr>
          <a:lstStyle/>
          <a:p>
            <a:pPr algn="ctr"/>
            <a:r>
              <a:rPr lang="ja-JP" altLang="en-US" sz="8000" u="sng" dirty="0">
                <a:latin typeface="HGP創英角ｺﾞｼｯｸUB" panose="020B0900000000000000" pitchFamily="50" charset="-128"/>
                <a:ea typeface="HGP創英角ｺﾞｼｯｸUB" panose="020B0900000000000000" pitchFamily="50" charset="-128"/>
              </a:rPr>
              <a:t>実務で応用を目指した</a:t>
            </a:r>
            <a:endParaRPr lang="en-US" altLang="ja-JP" sz="8000" u="sng" dirty="0">
              <a:latin typeface="HGP創英角ｺﾞｼｯｸUB" panose="020B0900000000000000" pitchFamily="50" charset="-128"/>
              <a:ea typeface="HGP創英角ｺﾞｼｯｸUB" panose="020B0900000000000000" pitchFamily="50" charset="-128"/>
            </a:endParaRPr>
          </a:p>
          <a:p>
            <a:pPr algn="ctr"/>
            <a:r>
              <a:rPr lang="ja-JP" altLang="en-US" sz="8000" u="sng" dirty="0">
                <a:latin typeface="HGP創英角ｺﾞｼｯｸUB" panose="020B0900000000000000" pitchFamily="50" charset="-128"/>
                <a:ea typeface="HGP創英角ｺﾞｼｯｸUB" panose="020B0900000000000000" pitchFamily="50" charset="-128"/>
              </a:rPr>
              <a:t>モデル構築</a:t>
            </a:r>
            <a:endParaRPr kumimoji="1" lang="ja-JP" altLang="en-US" sz="8000" u="sng"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618080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B35B6-BA3F-5499-7092-A76A2BF37EEB}"/>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97AD8F5-C0A5-9D18-436A-6D4434F589E6}"/>
              </a:ext>
            </a:extLst>
          </p:cNvPr>
          <p:cNvSpPr>
            <a:spLocks noGrp="1"/>
          </p:cNvSpPr>
          <p:nvPr>
            <p:ph type="sldNum" sz="quarter" idx="12"/>
          </p:nvPr>
        </p:nvSpPr>
        <p:spPr/>
        <p:txBody>
          <a:bodyPr/>
          <a:lstStyle/>
          <a:p>
            <a:fld id="{00CC21EF-8042-46DC-A8AA-3FAC320EE1C5}"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99982BF5-4800-550C-189E-B3064894E173}"/>
              </a:ext>
            </a:extLst>
          </p:cNvPr>
          <p:cNvSpPr txBox="1"/>
          <p:nvPr/>
        </p:nvSpPr>
        <p:spPr>
          <a:xfrm>
            <a:off x="0" y="9716"/>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仮説</a:t>
            </a:r>
            <a:r>
              <a:rPr lang="en-US" altLang="ja-JP" sz="3600" dirty="0">
                <a:latin typeface="HGP創英角ｺﾞｼｯｸUB" panose="020B0900000000000000" pitchFamily="50" charset="-128"/>
                <a:ea typeface="HGP創英角ｺﾞｼｯｸUB" panose="020B0900000000000000" pitchFamily="50" charset="-128"/>
              </a:rPr>
              <a:t>2</a:t>
            </a:r>
            <a:r>
              <a:rPr lang="ja-JP" altLang="en-US" sz="3600" dirty="0">
                <a:latin typeface="HGP創英角ｺﾞｼｯｸUB" panose="020B0900000000000000" pitchFamily="50" charset="-128"/>
                <a:ea typeface="HGP創英角ｺﾞｼｯｸUB" panose="020B0900000000000000" pitchFamily="50" charset="-128"/>
              </a:rPr>
              <a:t>：人間の判断を加味したステップアップ改善。</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721C03E1-3689-520E-25FF-44E36D2257B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4" name="テキスト ボックス 3">
            <a:extLst>
              <a:ext uri="{FF2B5EF4-FFF2-40B4-BE49-F238E27FC236}">
                <a16:creationId xmlns:a16="http://schemas.microsoft.com/office/drawing/2014/main" id="{91D58381-3708-5FDC-DC36-40DF7F702F0F}"/>
              </a:ext>
            </a:extLst>
          </p:cNvPr>
          <p:cNvSpPr txBox="1"/>
          <p:nvPr/>
        </p:nvSpPr>
        <p:spPr>
          <a:xfrm>
            <a:off x="1469571" y="1404258"/>
            <a:ext cx="1774371" cy="584775"/>
          </a:xfrm>
          <a:prstGeom prst="rect">
            <a:avLst/>
          </a:prstGeom>
          <a:noFill/>
        </p:spPr>
        <p:txBody>
          <a:bodyPr wrap="square" rtlCol="0">
            <a:spAutoFit/>
          </a:bodyPr>
          <a:lstStyle/>
          <a:p>
            <a:r>
              <a:rPr lang="ja-JP" altLang="en-US" sz="3200" u="sng" dirty="0">
                <a:latin typeface="HGP創英角ｺﾞｼｯｸUB" panose="020B0900000000000000" pitchFamily="50" charset="-128"/>
                <a:ea typeface="HGP創英角ｺﾞｼｯｸUB" panose="020B0900000000000000" pitchFamily="50" charset="-128"/>
              </a:rPr>
              <a:t>考察</a:t>
            </a:r>
            <a:endParaRPr kumimoji="1" lang="ja-JP" altLang="en-US" sz="3200" u="sng" dirty="0">
              <a:latin typeface="HGP創英角ｺﾞｼｯｸUB" panose="020B0900000000000000" pitchFamily="50" charset="-128"/>
              <a:ea typeface="HGP創英角ｺﾞｼｯｸUB" panose="020B0900000000000000" pitchFamily="50" charset="-128"/>
            </a:endParaRPr>
          </a:p>
        </p:txBody>
      </p:sp>
      <p:sp>
        <p:nvSpPr>
          <p:cNvPr id="5" name="テキスト ボックス 4">
            <a:extLst>
              <a:ext uri="{FF2B5EF4-FFF2-40B4-BE49-F238E27FC236}">
                <a16:creationId xmlns:a16="http://schemas.microsoft.com/office/drawing/2014/main" id="{A73159EB-09FF-C94B-78B2-553C0B2B0BBC}"/>
              </a:ext>
            </a:extLst>
          </p:cNvPr>
          <p:cNvSpPr txBox="1"/>
          <p:nvPr/>
        </p:nvSpPr>
        <p:spPr>
          <a:xfrm>
            <a:off x="1213757" y="2334985"/>
            <a:ext cx="9764486" cy="3687741"/>
          </a:xfrm>
          <a:prstGeom prst="rect">
            <a:avLst/>
          </a:prstGeom>
          <a:noFill/>
        </p:spPr>
        <p:txBody>
          <a:bodyPr wrap="square" rtlCol="0">
            <a:spAutoFit/>
          </a:bodyPr>
          <a:lstStyle/>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HGP創英角ｺﾞｼｯｸE"/>
              </a:rPr>
              <a:t>人間</a:t>
            </a:r>
            <a:r>
              <a:rPr kumimoji="0" lang="ja-JP" altLang="en-US" sz="2400" dirty="0">
                <a:latin typeface="HGP創英角ｺﾞｼｯｸE"/>
              </a:rPr>
              <a:t>の</a:t>
            </a:r>
            <a:r>
              <a:rPr kumimoji="0" lang="ja-JP" altLang="ja-JP" sz="2400" dirty="0">
                <a:latin typeface="HGP創英角ｺﾞｼｯｸE"/>
              </a:rPr>
              <a:t>直感で追加した特徴量の方がモデル精度を大幅に改善</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HGP創英角ｺﾞｼｯｸE"/>
              </a:rPr>
              <a:t>特にStep3で予測精度が最大（R² = 0.9879、RMSE = 3.24）</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HGP創英角ｺﾞｼｯｸE"/>
              </a:rPr>
              <a:t>Step4では逆に精度が悪化 → 不要な特徴量追加が過学習を招いた</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sz="2400" dirty="0">
                <a:latin typeface="HGP創英角ｺﾞｼｯｸE"/>
              </a:rPr>
              <a:t>最適な特徴量数・構成を人間の判断で調整する重要性が明らかに</a:t>
            </a:r>
          </a:p>
          <a:p>
            <a:pPr marL="285750" indent="-285750">
              <a:lnSpc>
                <a:spcPct val="200000"/>
              </a:lnSpc>
              <a:buFont typeface="Arial" panose="020B0604020202020204" pitchFamily="34" charset="0"/>
              <a:buChar char="•"/>
            </a:pPr>
            <a:endParaRPr kumimoji="1" lang="ja-JP" altLang="en-US" sz="2400" dirty="0">
              <a:latin typeface="HGP創英角ｺﾞｼｯｸE"/>
            </a:endParaRPr>
          </a:p>
        </p:txBody>
      </p:sp>
    </p:spTree>
    <p:extLst>
      <p:ext uri="{BB962C8B-B14F-4D97-AF65-F5344CB8AC3E}">
        <p14:creationId xmlns:p14="http://schemas.microsoft.com/office/powerpoint/2010/main" val="108016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420F5-6DEA-A007-9115-BF8AB146370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C1A575E-3CE7-6500-C4BA-DD8558416F8C}"/>
              </a:ext>
            </a:extLst>
          </p:cNvPr>
          <p:cNvSpPr>
            <a:spLocks noGrp="1"/>
          </p:cNvSpPr>
          <p:nvPr>
            <p:ph type="sldNum" sz="quarter" idx="12"/>
          </p:nvPr>
        </p:nvSpPr>
        <p:spPr/>
        <p:txBody>
          <a:bodyPr/>
          <a:lstStyle/>
          <a:p>
            <a:fld id="{00CC21EF-8042-46DC-A8AA-3FAC320EE1C5}"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1C740DEF-41D6-6AE4-EA26-627399AB4815}"/>
              </a:ext>
            </a:extLst>
          </p:cNvPr>
          <p:cNvSpPr txBox="1"/>
          <p:nvPr/>
        </p:nvSpPr>
        <p:spPr>
          <a:xfrm>
            <a:off x="0" y="9716"/>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結果のまとめ</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BCBF6DFB-D466-B64E-24DE-E062E3B1452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5" name="テキスト ボックス 4">
            <a:extLst>
              <a:ext uri="{FF2B5EF4-FFF2-40B4-BE49-F238E27FC236}">
                <a16:creationId xmlns:a16="http://schemas.microsoft.com/office/drawing/2014/main" id="{A6533F4C-266E-2323-7FD6-689B8BE3C7B1}"/>
              </a:ext>
            </a:extLst>
          </p:cNvPr>
          <p:cNvSpPr txBox="1"/>
          <p:nvPr/>
        </p:nvSpPr>
        <p:spPr>
          <a:xfrm>
            <a:off x="1447800" y="1452299"/>
            <a:ext cx="9296400" cy="4665636"/>
          </a:xfrm>
          <a:prstGeom prst="rect">
            <a:avLst/>
          </a:prstGeom>
          <a:noFill/>
        </p:spPr>
        <p:txBody>
          <a:bodyPr wrap="square">
            <a:spAutoFit/>
          </a:bodyPr>
          <a:lstStyle/>
          <a:p>
            <a:pPr>
              <a:lnSpc>
                <a:spcPct val="150000"/>
              </a:lnSpc>
              <a:buNone/>
            </a:pPr>
            <a:r>
              <a:rPr lang="ja-JP" altLang="en-US" sz="2000" b="1" u="sng" dirty="0">
                <a:latin typeface="HGP創英角ｺﾞｼｯｸUB" panose="020B0900000000000000" pitchFamily="50" charset="-128"/>
                <a:ea typeface="HGP創英角ｺﾞｼｯｸUB" panose="020B0900000000000000" pitchFamily="50" charset="-128"/>
              </a:rPr>
              <a:t>結果のまとめ</a:t>
            </a:r>
          </a:p>
          <a:p>
            <a:pPr>
              <a:lnSpc>
                <a:spcPct val="150000"/>
              </a:lnSpc>
              <a:buFont typeface="Arial" panose="020B0604020202020204" pitchFamily="34" charset="0"/>
              <a:buChar char="•"/>
            </a:pPr>
            <a:r>
              <a:rPr lang="ja-JP" altLang="en-US" sz="2000" b="1" dirty="0">
                <a:latin typeface="HGP創英角ｺﾞｼｯｸE"/>
              </a:rPr>
              <a:t>仮説</a:t>
            </a:r>
            <a:r>
              <a:rPr lang="en-US" altLang="ja-JP" sz="2000" b="1" dirty="0">
                <a:latin typeface="HGP創英角ｺﾞｼｯｸE"/>
              </a:rPr>
              <a:t>1</a:t>
            </a:r>
            <a:r>
              <a:rPr lang="ja-JP" altLang="en-US" sz="2000" b="1" dirty="0">
                <a:latin typeface="HGP創英角ｺﾞｼｯｸE"/>
              </a:rPr>
              <a:t>：自動選択された重要特徴量とドリフト抑制によるモデル</a:t>
            </a:r>
            <a:endParaRPr lang="ja-JP" altLang="en-US" sz="2000" dirty="0">
              <a:latin typeface="HGP創英角ｺﾞｼｯｸE"/>
            </a:endParaRPr>
          </a:p>
          <a:p>
            <a:pPr marL="742950" lvl="1" indent="-285750">
              <a:lnSpc>
                <a:spcPct val="150000"/>
              </a:lnSpc>
              <a:buFont typeface="Arial" panose="020B0604020202020204" pitchFamily="34" charset="0"/>
              <a:buChar char="•"/>
            </a:pPr>
            <a:r>
              <a:rPr lang="ja-JP" altLang="en-US" sz="2000" dirty="0">
                <a:latin typeface="HGP創英角ｺﾞｼｯｸE"/>
              </a:rPr>
              <a:t>トレンドはある程度捉えられたが、</a:t>
            </a:r>
            <a:r>
              <a:rPr lang="ja-JP" altLang="en-US" sz="2000" b="1" dirty="0">
                <a:latin typeface="HGP創英角ｺﾞｼｯｸE"/>
              </a:rPr>
              <a:t>実測値とのズレが大きい</a:t>
            </a:r>
            <a:endParaRPr lang="ja-JP" altLang="en-US" sz="2000" dirty="0">
              <a:latin typeface="HGP創英角ｺﾞｼｯｸE"/>
            </a:endParaRPr>
          </a:p>
          <a:p>
            <a:pPr>
              <a:lnSpc>
                <a:spcPct val="150000"/>
              </a:lnSpc>
              <a:buFont typeface="Arial" panose="020B0604020202020204" pitchFamily="34" charset="0"/>
              <a:buChar char="•"/>
            </a:pPr>
            <a:r>
              <a:rPr lang="ja-JP" altLang="en-US" sz="2000" b="1" dirty="0">
                <a:latin typeface="HGP創英角ｺﾞｼｯｸE"/>
              </a:rPr>
              <a:t>仮説</a:t>
            </a:r>
            <a:r>
              <a:rPr lang="en-US" altLang="ja-JP" sz="2000" b="1" dirty="0">
                <a:latin typeface="HGP創英角ｺﾞｼｯｸE"/>
              </a:rPr>
              <a:t>2</a:t>
            </a:r>
            <a:r>
              <a:rPr lang="ja-JP" altLang="en-US" sz="2000" b="1" dirty="0">
                <a:latin typeface="HGP創英角ｺﾞｼｯｸE"/>
              </a:rPr>
              <a:t>：人間の知見を活かし段階的に特徴量を追加（</a:t>
            </a:r>
            <a:r>
              <a:rPr lang="en-US" altLang="ja-JP" sz="2000" b="1" dirty="0">
                <a:latin typeface="HGP創英角ｺﾞｼｯｸE"/>
              </a:rPr>
              <a:t>Step1〜Step3</a:t>
            </a:r>
            <a:r>
              <a:rPr lang="ja-JP" altLang="en-US" sz="2000" b="1" dirty="0">
                <a:latin typeface="HGP創英角ｺﾞｼｯｸE"/>
              </a:rPr>
              <a:t>）</a:t>
            </a:r>
            <a:endParaRPr lang="ja-JP" altLang="en-US" sz="2000" dirty="0">
              <a:latin typeface="HGP創英角ｺﾞｼｯｸE"/>
            </a:endParaRPr>
          </a:p>
          <a:p>
            <a:pPr marL="742950" lvl="1" indent="-285750">
              <a:lnSpc>
                <a:spcPct val="150000"/>
              </a:lnSpc>
              <a:buFont typeface="Arial" panose="020B0604020202020204" pitchFamily="34" charset="0"/>
              <a:buChar char="•"/>
            </a:pPr>
            <a:r>
              <a:rPr lang="ja-JP" altLang="en-US" sz="2000" dirty="0">
                <a:latin typeface="HGP創英角ｺﾞｼｯｸE"/>
              </a:rPr>
              <a:t>特徴量の追加により</a:t>
            </a:r>
            <a:r>
              <a:rPr lang="ja-JP" altLang="en-US" sz="2000" b="1" dirty="0">
                <a:latin typeface="HGP創英角ｺﾞｼｯｸE"/>
              </a:rPr>
              <a:t>精度が大幅に向上</a:t>
            </a:r>
            <a:endParaRPr lang="ja-JP" altLang="en-US" sz="2000" dirty="0">
              <a:latin typeface="HGP創英角ｺﾞｼｯｸE"/>
            </a:endParaRPr>
          </a:p>
          <a:p>
            <a:pPr marL="742950" lvl="1" indent="-285750">
              <a:lnSpc>
                <a:spcPct val="150000"/>
              </a:lnSpc>
              <a:buFont typeface="Arial" panose="020B0604020202020204" pitchFamily="34" charset="0"/>
              <a:buChar char="•"/>
            </a:pPr>
            <a:r>
              <a:rPr lang="ja-JP" altLang="en-US" sz="2000" dirty="0">
                <a:latin typeface="HGP創英角ｺﾞｼｯｸE"/>
              </a:rPr>
              <a:t>最終結果（</a:t>
            </a:r>
            <a:r>
              <a:rPr lang="en-US" altLang="ja-JP" sz="2000" dirty="0">
                <a:latin typeface="HGP創英角ｺﾞｼｯｸE"/>
              </a:rPr>
              <a:t>Step3 + L2</a:t>
            </a:r>
            <a:r>
              <a:rPr lang="ja-JP" altLang="en-US" sz="2000" dirty="0">
                <a:latin typeface="HGP創英角ｺﾞｼｯｸE"/>
              </a:rPr>
              <a:t>正則化</a:t>
            </a:r>
            <a:r>
              <a:rPr lang="en-US" altLang="ja-JP" sz="2000" dirty="0">
                <a:latin typeface="HGP創英角ｺﾞｼｯｸE"/>
              </a:rPr>
              <a:t>0.0001</a:t>
            </a:r>
            <a:r>
              <a:rPr lang="ja-JP" altLang="en-US" sz="2000" dirty="0">
                <a:latin typeface="HGP創英角ｺﾞｼｯｸE"/>
              </a:rPr>
              <a:t>）：</a:t>
            </a:r>
          </a:p>
          <a:p>
            <a:pPr marL="1143000" lvl="2" indent="-228600">
              <a:lnSpc>
                <a:spcPct val="150000"/>
              </a:lnSpc>
              <a:buFont typeface="Arial" panose="020B0604020202020204" pitchFamily="34" charset="0"/>
              <a:buChar char="•"/>
            </a:pPr>
            <a:r>
              <a:rPr lang="en-US" altLang="ja-JP" sz="2000" dirty="0">
                <a:latin typeface="HGP創英角ｺﾞｼｯｸE"/>
              </a:rPr>
              <a:t>RMSE: </a:t>
            </a:r>
            <a:r>
              <a:rPr lang="en-US" altLang="ja-JP" sz="2000" b="1" dirty="0">
                <a:latin typeface="HGP創英角ｺﾞｼｯｸE"/>
              </a:rPr>
              <a:t>2.67</a:t>
            </a:r>
            <a:r>
              <a:rPr lang="ja-JP" altLang="en-US" sz="2000" b="1" dirty="0">
                <a:latin typeface="HGP創英角ｺﾞｼｯｸE"/>
              </a:rPr>
              <a:t>（▲</a:t>
            </a:r>
            <a:r>
              <a:rPr lang="en-US" altLang="ja-JP" sz="2000" b="1" dirty="0">
                <a:latin typeface="HGP創英角ｺﾞｼｯｸE"/>
              </a:rPr>
              <a:t>84%</a:t>
            </a:r>
            <a:r>
              <a:rPr lang="ja-JP" altLang="en-US" sz="2000" b="1" dirty="0">
                <a:latin typeface="HGP創英角ｺﾞｼｯｸE"/>
              </a:rPr>
              <a:t>改善）</a:t>
            </a:r>
            <a:endParaRPr lang="ja-JP" altLang="en-US" sz="2000" dirty="0">
              <a:latin typeface="HGP創英角ｺﾞｼｯｸE"/>
            </a:endParaRPr>
          </a:p>
          <a:p>
            <a:pPr marL="1143000" lvl="2" indent="-228600">
              <a:lnSpc>
                <a:spcPct val="150000"/>
              </a:lnSpc>
              <a:buFont typeface="Arial" panose="020B0604020202020204" pitchFamily="34" charset="0"/>
              <a:buChar char="•"/>
            </a:pPr>
            <a:r>
              <a:rPr lang="en-US" altLang="ja-JP" sz="2000" dirty="0">
                <a:latin typeface="HGP創英角ｺﾞｼｯｸE"/>
              </a:rPr>
              <a:t>MAE: </a:t>
            </a:r>
            <a:r>
              <a:rPr lang="en-US" altLang="ja-JP" sz="2000" b="1" dirty="0">
                <a:latin typeface="HGP創英角ｺﾞｼｯｸE"/>
              </a:rPr>
              <a:t>2.09</a:t>
            </a:r>
            <a:r>
              <a:rPr lang="ja-JP" altLang="en-US" sz="2000" b="1" dirty="0">
                <a:latin typeface="HGP創英角ｺﾞｼｯｸE"/>
              </a:rPr>
              <a:t>（▲</a:t>
            </a:r>
            <a:r>
              <a:rPr lang="en-US" altLang="ja-JP" sz="2000" b="1" dirty="0">
                <a:latin typeface="HGP創英角ｺﾞｼｯｸE"/>
              </a:rPr>
              <a:t>84%</a:t>
            </a:r>
            <a:r>
              <a:rPr lang="ja-JP" altLang="en-US" sz="2000" b="1" dirty="0">
                <a:latin typeface="HGP創英角ｺﾞｼｯｸE"/>
              </a:rPr>
              <a:t>改善）</a:t>
            </a:r>
            <a:endParaRPr lang="ja-JP" altLang="en-US" sz="2000" dirty="0">
              <a:latin typeface="HGP創英角ｺﾞｼｯｸE"/>
            </a:endParaRPr>
          </a:p>
          <a:p>
            <a:pPr marL="1143000" lvl="2" indent="-228600">
              <a:lnSpc>
                <a:spcPct val="150000"/>
              </a:lnSpc>
              <a:buFont typeface="Arial" panose="020B0604020202020204" pitchFamily="34" charset="0"/>
              <a:buChar char="•"/>
            </a:pPr>
            <a:r>
              <a:rPr lang="en-US" altLang="ja-JP" sz="2000" dirty="0">
                <a:latin typeface="HGP創英角ｺﾞｼｯｸE"/>
              </a:rPr>
              <a:t>R²: </a:t>
            </a:r>
            <a:r>
              <a:rPr lang="en-US" altLang="ja-JP" sz="2000" b="1" dirty="0">
                <a:latin typeface="HGP創英角ｺﾞｼｯｸE"/>
              </a:rPr>
              <a:t>0.9918</a:t>
            </a:r>
            <a:r>
              <a:rPr lang="ja-JP" altLang="en-US" sz="2000" b="1" dirty="0">
                <a:latin typeface="HGP創英角ｺﾞｼｯｸE"/>
              </a:rPr>
              <a:t>（＋約</a:t>
            </a:r>
            <a:r>
              <a:rPr lang="en-US" altLang="ja-JP" sz="2000" b="1" dirty="0">
                <a:latin typeface="HGP創英角ｺﾞｼｯｸE"/>
              </a:rPr>
              <a:t>31%</a:t>
            </a:r>
            <a:r>
              <a:rPr lang="ja-JP" altLang="en-US" sz="2000" b="1" dirty="0">
                <a:latin typeface="HGP創英角ｺﾞｼｯｸE"/>
              </a:rPr>
              <a:t>向上）</a:t>
            </a:r>
            <a:endParaRPr lang="ja-JP" altLang="en-US" sz="2000" dirty="0">
              <a:latin typeface="HGP創英角ｺﾞｼｯｸE"/>
            </a:endParaRPr>
          </a:p>
          <a:p>
            <a:pPr marL="1143000" lvl="2" indent="-228600">
              <a:lnSpc>
                <a:spcPct val="150000"/>
              </a:lnSpc>
              <a:buFont typeface="Arial" panose="020B0604020202020204" pitchFamily="34" charset="0"/>
              <a:buChar char="•"/>
            </a:pPr>
            <a:r>
              <a:rPr lang="en-US" altLang="ja-JP" sz="2000" dirty="0">
                <a:latin typeface="HGP創英角ｺﾞｼｯｸE"/>
              </a:rPr>
              <a:t>MAPE: </a:t>
            </a:r>
            <a:r>
              <a:rPr lang="en-US" altLang="ja-JP" sz="2000" b="1" dirty="0">
                <a:latin typeface="HGP創英角ｺﾞｼｯｸE"/>
              </a:rPr>
              <a:t>1.67%</a:t>
            </a:r>
            <a:r>
              <a:rPr lang="ja-JP" altLang="en-US" sz="2000" b="1" dirty="0">
                <a:latin typeface="HGP創英角ｺﾞｼｯｸE"/>
              </a:rPr>
              <a:t>（▲</a:t>
            </a:r>
            <a:r>
              <a:rPr lang="en-US" altLang="ja-JP" sz="2000" b="1" dirty="0">
                <a:latin typeface="HGP創英角ｺﾞｼｯｸE"/>
              </a:rPr>
              <a:t>81%</a:t>
            </a:r>
            <a:r>
              <a:rPr lang="ja-JP" altLang="en-US" sz="2000" b="1" dirty="0">
                <a:latin typeface="HGP創英角ｺﾞｼｯｸE"/>
              </a:rPr>
              <a:t>改善）</a:t>
            </a:r>
            <a:endParaRPr lang="ja-JP" altLang="en-US" sz="2000" dirty="0">
              <a:latin typeface="HGP創英角ｺﾞｼｯｸE"/>
            </a:endParaRPr>
          </a:p>
        </p:txBody>
      </p:sp>
    </p:spTree>
    <p:extLst>
      <p:ext uri="{BB962C8B-B14F-4D97-AF65-F5344CB8AC3E}">
        <p14:creationId xmlns:p14="http://schemas.microsoft.com/office/powerpoint/2010/main" val="274573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3095E-531B-8282-D123-1BB8F4049844}"/>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FA24FFA-9AAA-B61B-55C0-69EDC6CAF10F}"/>
              </a:ext>
            </a:extLst>
          </p:cNvPr>
          <p:cNvSpPr>
            <a:spLocks noGrp="1"/>
          </p:cNvSpPr>
          <p:nvPr>
            <p:ph type="sldNum" sz="quarter" idx="12"/>
          </p:nvPr>
        </p:nvSpPr>
        <p:spPr/>
        <p:txBody>
          <a:bodyPr/>
          <a:lstStyle/>
          <a:p>
            <a:fld id="{00CC21EF-8042-46DC-A8AA-3FAC320EE1C5}"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8EE4199F-84BA-5164-2B2A-ABE48D24D639}"/>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今後の展望</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46C19708-4E5E-6166-27F6-5FEBC7AA23AE}"/>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7" name="テキスト ボックス 6">
            <a:extLst>
              <a:ext uri="{FF2B5EF4-FFF2-40B4-BE49-F238E27FC236}">
                <a16:creationId xmlns:a16="http://schemas.microsoft.com/office/drawing/2014/main" id="{9A396A5F-9B82-AC1D-C644-F918DCFBFCD2}"/>
              </a:ext>
            </a:extLst>
          </p:cNvPr>
          <p:cNvSpPr txBox="1"/>
          <p:nvPr/>
        </p:nvSpPr>
        <p:spPr>
          <a:xfrm>
            <a:off x="1404257" y="2050006"/>
            <a:ext cx="9383486" cy="3650615"/>
          </a:xfrm>
          <a:prstGeom prst="rect">
            <a:avLst/>
          </a:prstGeom>
          <a:noFill/>
        </p:spPr>
        <p:txBody>
          <a:bodyPr wrap="square" rtlCol="0">
            <a:spAutoFit/>
          </a:bodyPr>
          <a:lstStyle/>
          <a:p>
            <a:pPr lvl="0" eaLnBrk="0" fontAlgn="base" hangingPunct="0">
              <a:lnSpc>
                <a:spcPct val="200000"/>
              </a:lnSpc>
              <a:spcBef>
                <a:spcPct val="0"/>
              </a:spcBef>
              <a:spcAft>
                <a:spcPct val="0"/>
              </a:spcAft>
            </a:pPr>
            <a:r>
              <a:rPr kumimoji="0" lang="ja-JP" altLang="ja-JP" sz="2800" b="1" u="sng" dirty="0">
                <a:latin typeface="HGP創英角ｺﾞｼｯｸUB" panose="020B0900000000000000" pitchFamily="50" charset="-128"/>
                <a:ea typeface="HGP創英角ｺﾞｼｯｸUB" panose="020B0900000000000000" pitchFamily="50" charset="-128"/>
              </a:rPr>
              <a:t>実運用を見据えた“未来30日間の連続予測”の検証</a:t>
            </a:r>
            <a:endParaRPr kumimoji="0" lang="ja-JP" altLang="ja-JP" sz="2800" u="sng" dirty="0">
              <a:latin typeface="HGP創英角ｺﾞｼｯｸUB" panose="020B0900000000000000" pitchFamily="50" charset="-128"/>
              <a:ea typeface="HGP創英角ｺﾞｼｯｸUB" panose="020B0900000000000000" pitchFamily="50" charset="-128"/>
            </a:endParaRP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dirty="0">
                <a:latin typeface="Arial" panose="020B0604020202020204" pitchFamily="34" charset="0"/>
              </a:rPr>
              <a:t>1日ずつ未来を予測し、その出力を使ってさらに未来を予測（ロールアウト方式）</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dirty="0">
                <a:latin typeface="Arial" panose="020B0604020202020204" pitchFamily="34" charset="0"/>
              </a:rPr>
              <a:t>真に役立つ“未来予測”モデルの現実的精度の検証へ</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dirty="0">
                <a:latin typeface="Arial" panose="020B0604020202020204" pitchFamily="34" charset="0"/>
              </a:rPr>
              <a:t>モデル精度だけでなく、</a:t>
            </a:r>
            <a:r>
              <a:rPr kumimoji="0" lang="ja-JP" altLang="ja-JP" b="1" dirty="0">
                <a:latin typeface="Arial" panose="020B0604020202020204" pitchFamily="34" charset="0"/>
              </a:rPr>
              <a:t>実務で活用できる信頼性・頑健性</a:t>
            </a:r>
            <a:r>
              <a:rPr kumimoji="0" lang="ja-JP" altLang="ja-JP" dirty="0">
                <a:latin typeface="Arial" panose="020B0604020202020204" pitchFamily="34" charset="0"/>
              </a:rPr>
              <a:t>にもフォーカス</a:t>
            </a:r>
          </a:p>
          <a:p>
            <a:pPr marL="285750" lvl="0" indent="-285750" eaLnBrk="0" fontAlgn="base" hangingPunct="0">
              <a:lnSpc>
                <a:spcPct val="200000"/>
              </a:lnSpc>
              <a:spcBef>
                <a:spcPct val="0"/>
              </a:spcBef>
              <a:spcAft>
                <a:spcPct val="0"/>
              </a:spcAft>
              <a:buFont typeface="Arial" panose="020B0604020202020204" pitchFamily="34" charset="0"/>
              <a:buChar char="•"/>
            </a:pPr>
            <a:r>
              <a:rPr kumimoji="0" lang="ja-JP" altLang="ja-JP" dirty="0">
                <a:latin typeface="Arial" panose="020B0604020202020204" pitchFamily="34" charset="0"/>
              </a:rPr>
              <a:t>ノイズ耐性・外れ値検出・相場急変時の挙動なども評価視野に</a:t>
            </a:r>
          </a:p>
          <a:p>
            <a:pPr marL="285750" indent="-285750">
              <a:lnSpc>
                <a:spcPct val="200000"/>
              </a:lnSpc>
              <a:buFont typeface="Arial" panose="020B0604020202020204" pitchFamily="34" charset="0"/>
              <a:buChar char="•"/>
            </a:pPr>
            <a:endParaRPr kumimoji="1" lang="ja-JP" altLang="en-US" dirty="0"/>
          </a:p>
        </p:txBody>
      </p:sp>
    </p:spTree>
    <p:extLst>
      <p:ext uri="{BB962C8B-B14F-4D97-AF65-F5344CB8AC3E}">
        <p14:creationId xmlns:p14="http://schemas.microsoft.com/office/powerpoint/2010/main" val="4179217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5A9B910-89BB-60C4-D0BA-F96405E4CB76}"/>
              </a:ext>
            </a:extLst>
          </p:cNvPr>
          <p:cNvSpPr>
            <a:spLocks noGrp="1"/>
          </p:cNvSpPr>
          <p:nvPr>
            <p:ph type="sldNum" sz="quarter" idx="12"/>
          </p:nvPr>
        </p:nvSpPr>
        <p:spPr/>
        <p:txBody>
          <a:bodyPr/>
          <a:lstStyle/>
          <a:p>
            <a:fld id="{00CC21EF-8042-46DC-A8AA-3FAC320EE1C5}" type="slidenum">
              <a:rPr kumimoji="1" lang="ja-JP" altLang="en-US" smtClean="0"/>
              <a:t>3</a:t>
            </a:fld>
            <a:endParaRPr kumimoji="1" lang="ja-JP" altLang="en-US"/>
          </a:p>
        </p:txBody>
      </p:sp>
      <p:sp>
        <p:nvSpPr>
          <p:cNvPr id="3" name="矢印: 五方向 2">
            <a:extLst>
              <a:ext uri="{FF2B5EF4-FFF2-40B4-BE49-F238E27FC236}">
                <a16:creationId xmlns:a16="http://schemas.microsoft.com/office/drawing/2014/main" id="{7FD33BF3-ADDF-6AD9-55C9-BF84147B76B4}"/>
              </a:ext>
            </a:extLst>
          </p:cNvPr>
          <p:cNvSpPr/>
          <p:nvPr/>
        </p:nvSpPr>
        <p:spPr>
          <a:xfrm>
            <a:off x="838200" y="1393372"/>
            <a:ext cx="2296887" cy="5077732"/>
          </a:xfrm>
          <a:prstGeom prst="homePlat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ja-JP" altLang="en-US" sz="3200" dirty="0">
                <a:latin typeface="MSP ゴシック"/>
              </a:rPr>
              <a:t>データ理解</a:t>
            </a:r>
            <a:endParaRPr kumimoji="1" lang="ja-JP" altLang="en-US" sz="3200" dirty="0">
              <a:latin typeface="MSP ゴシック"/>
            </a:endParaRPr>
          </a:p>
        </p:txBody>
      </p:sp>
      <p:sp>
        <p:nvSpPr>
          <p:cNvPr id="5" name="矢印: 五方向 4">
            <a:extLst>
              <a:ext uri="{FF2B5EF4-FFF2-40B4-BE49-F238E27FC236}">
                <a16:creationId xmlns:a16="http://schemas.microsoft.com/office/drawing/2014/main" id="{4EC58ABC-0D7F-9D35-D027-8FE352AA207F}"/>
              </a:ext>
            </a:extLst>
          </p:cNvPr>
          <p:cNvSpPr/>
          <p:nvPr/>
        </p:nvSpPr>
        <p:spPr>
          <a:xfrm>
            <a:off x="3575956" y="1393372"/>
            <a:ext cx="2296887" cy="5077732"/>
          </a:xfrm>
          <a:prstGeom prst="homePlat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3200" dirty="0">
                <a:latin typeface="MSP ゴシック"/>
              </a:rPr>
              <a:t>特徴量設定</a:t>
            </a:r>
          </a:p>
        </p:txBody>
      </p:sp>
      <p:sp>
        <p:nvSpPr>
          <p:cNvPr id="6" name="矢印: 五方向 5">
            <a:extLst>
              <a:ext uri="{FF2B5EF4-FFF2-40B4-BE49-F238E27FC236}">
                <a16:creationId xmlns:a16="http://schemas.microsoft.com/office/drawing/2014/main" id="{16730F13-30CC-0C01-FFDD-6F5269ADF6FE}"/>
              </a:ext>
            </a:extLst>
          </p:cNvPr>
          <p:cNvSpPr/>
          <p:nvPr/>
        </p:nvSpPr>
        <p:spPr>
          <a:xfrm>
            <a:off x="6317342" y="1393372"/>
            <a:ext cx="2296887" cy="5077732"/>
          </a:xfrm>
          <a:prstGeom prst="homePlat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3200" dirty="0">
                <a:latin typeface="MSP ゴシック"/>
              </a:rPr>
              <a:t>モデル構築</a:t>
            </a:r>
          </a:p>
        </p:txBody>
      </p:sp>
      <p:sp>
        <p:nvSpPr>
          <p:cNvPr id="7" name="矢印: 五方向 6">
            <a:extLst>
              <a:ext uri="{FF2B5EF4-FFF2-40B4-BE49-F238E27FC236}">
                <a16:creationId xmlns:a16="http://schemas.microsoft.com/office/drawing/2014/main" id="{209E9FC5-02E0-A22E-2CDB-B76AEF5FC184}"/>
              </a:ext>
            </a:extLst>
          </p:cNvPr>
          <p:cNvSpPr/>
          <p:nvPr/>
        </p:nvSpPr>
        <p:spPr>
          <a:xfrm>
            <a:off x="9056913" y="1393372"/>
            <a:ext cx="2296887" cy="5077732"/>
          </a:xfrm>
          <a:prstGeom prst="homePlat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3200" dirty="0">
                <a:latin typeface="MSP ゴシック"/>
              </a:rPr>
              <a:t>モデル評価</a:t>
            </a:r>
          </a:p>
        </p:txBody>
      </p:sp>
      <p:sp>
        <p:nvSpPr>
          <p:cNvPr id="8" name="テキスト ボックス 7">
            <a:extLst>
              <a:ext uri="{FF2B5EF4-FFF2-40B4-BE49-F238E27FC236}">
                <a16:creationId xmlns:a16="http://schemas.microsoft.com/office/drawing/2014/main" id="{11B1FF55-6C8F-13AA-FB28-CBD6F7664BB2}"/>
              </a:ext>
            </a:extLst>
          </p:cNvPr>
          <p:cNvSpPr txBox="1"/>
          <p:nvPr/>
        </p:nvSpPr>
        <p:spPr>
          <a:xfrm>
            <a:off x="555172" y="424543"/>
            <a:ext cx="7271657" cy="646331"/>
          </a:xfrm>
          <a:prstGeom prst="rect">
            <a:avLst/>
          </a:prstGeom>
          <a:noFill/>
        </p:spPr>
        <p:txBody>
          <a:bodyPr wrap="square" rtlCol="0">
            <a:spAutoFit/>
          </a:bodyPr>
          <a:lstStyle/>
          <a:p>
            <a:r>
              <a:rPr kumimoji="1" lang="ja-JP" altLang="en-US" sz="3600" u="sng" dirty="0">
                <a:latin typeface="HGP創英角ｺﾞｼｯｸUB" panose="020B0900000000000000" pitchFamily="50" charset="-128"/>
                <a:ea typeface="HGP創英角ｺﾞｼｯｸUB" panose="020B0900000000000000" pitchFamily="50" charset="-128"/>
              </a:rPr>
              <a:t>モデル構築の流れ</a:t>
            </a:r>
          </a:p>
        </p:txBody>
      </p:sp>
    </p:spTree>
    <p:extLst>
      <p:ext uri="{BB962C8B-B14F-4D97-AF65-F5344CB8AC3E}">
        <p14:creationId xmlns:p14="http://schemas.microsoft.com/office/powerpoint/2010/main" val="677580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5D3D3EE-35A4-8FC4-C9D5-2C922FB02923}"/>
              </a:ext>
            </a:extLst>
          </p:cNvPr>
          <p:cNvSpPr>
            <a:spLocks noGrp="1"/>
          </p:cNvSpPr>
          <p:nvPr>
            <p:ph type="sldNum" sz="quarter" idx="12"/>
          </p:nvPr>
        </p:nvSpPr>
        <p:spPr/>
        <p:txBody>
          <a:bodyPr/>
          <a:lstStyle/>
          <a:p>
            <a:fld id="{00CC21EF-8042-46DC-A8AA-3FAC320EE1C5}" type="slidenum">
              <a:rPr kumimoji="1" lang="ja-JP" altLang="en-US" smtClean="0"/>
              <a:t>4</a:t>
            </a:fld>
            <a:endParaRPr kumimoji="1" lang="ja-JP" altLang="en-US"/>
          </a:p>
        </p:txBody>
      </p:sp>
      <p:sp>
        <p:nvSpPr>
          <p:cNvPr id="4" name="テキスト ボックス 3">
            <a:extLst>
              <a:ext uri="{FF2B5EF4-FFF2-40B4-BE49-F238E27FC236}">
                <a16:creationId xmlns:a16="http://schemas.microsoft.com/office/drawing/2014/main" id="{3480BB99-8B5F-773D-ABF0-2925DDEEAE0E}"/>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データ理解</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5" name="テキスト ボックス 4">
            <a:extLst>
              <a:ext uri="{FF2B5EF4-FFF2-40B4-BE49-F238E27FC236}">
                <a16:creationId xmlns:a16="http://schemas.microsoft.com/office/drawing/2014/main" id="{7E288954-CD8D-5645-8890-EC1B08E0A119}"/>
              </a:ext>
            </a:extLst>
          </p:cNvPr>
          <p:cNvSpPr txBox="1"/>
          <p:nvPr/>
        </p:nvSpPr>
        <p:spPr>
          <a:xfrm>
            <a:off x="264708" y="1047136"/>
            <a:ext cx="3124200" cy="400110"/>
          </a:xfrm>
          <a:prstGeom prst="rect">
            <a:avLst/>
          </a:prstGeom>
          <a:noFill/>
        </p:spPr>
        <p:txBody>
          <a:bodyPr wrap="square" rtlCol="0">
            <a:spAutoFit/>
          </a:bodyPr>
          <a:lstStyle/>
          <a:p>
            <a:r>
              <a:rPr lang="ja-JP" altLang="en-US" sz="2000" u="sng" dirty="0">
                <a:latin typeface="HGP創英角ｺﾞｼｯｸUB" panose="020B0900000000000000" pitchFamily="50" charset="-128"/>
                <a:ea typeface="HGP創英角ｺﾞｼｯｸUB" panose="020B0900000000000000" pitchFamily="50" charset="-128"/>
              </a:rPr>
              <a:t>株価と移動平均線の推移</a:t>
            </a:r>
            <a:endParaRPr kumimoji="1" lang="ja-JP" altLang="en-US" sz="2000" u="sng" dirty="0">
              <a:latin typeface="HGP創英角ｺﾞｼｯｸUB" panose="020B0900000000000000" pitchFamily="50" charset="-128"/>
              <a:ea typeface="HGP創英角ｺﾞｼｯｸUB" panose="020B0900000000000000" pitchFamily="50" charset="-128"/>
            </a:endParaRPr>
          </a:p>
        </p:txBody>
      </p:sp>
      <p:pic>
        <p:nvPicPr>
          <p:cNvPr id="9" name="図 8" descr="グラフ, ヒストグラム">
            <a:extLst>
              <a:ext uri="{FF2B5EF4-FFF2-40B4-BE49-F238E27FC236}">
                <a16:creationId xmlns:a16="http://schemas.microsoft.com/office/drawing/2014/main" id="{378F6D39-FD9E-86E7-57E3-D1EFBEBF9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11" y="1698792"/>
            <a:ext cx="11404778" cy="4655455"/>
          </a:xfrm>
          <a:prstGeom prst="rect">
            <a:avLst/>
          </a:prstGeom>
        </p:spPr>
      </p:pic>
      <p:sp>
        <p:nvSpPr>
          <p:cNvPr id="10" name="テキスト ボックス 9">
            <a:extLst>
              <a:ext uri="{FF2B5EF4-FFF2-40B4-BE49-F238E27FC236}">
                <a16:creationId xmlns:a16="http://schemas.microsoft.com/office/drawing/2014/main" id="{6DD1ABD9-7CE8-1BB7-7A5E-5AE84A9C9560}"/>
              </a:ext>
            </a:extLst>
          </p:cNvPr>
          <p:cNvSpPr txBox="1"/>
          <p:nvPr/>
        </p:nvSpPr>
        <p:spPr>
          <a:xfrm>
            <a:off x="1915886" y="6354247"/>
            <a:ext cx="8360228" cy="369332"/>
          </a:xfrm>
          <a:prstGeom prst="rect">
            <a:avLst/>
          </a:prstGeom>
          <a:noFill/>
        </p:spPr>
        <p:txBody>
          <a:bodyPr wrap="square" rtlCol="0">
            <a:spAutoFit/>
          </a:bodyPr>
          <a:lstStyle/>
          <a:p>
            <a:r>
              <a:rPr lang="ja-JP" altLang="en-US" dirty="0"/>
              <a:t>＊急激な変動や長期トレンドの変化を捉えるため、移動平均線を併用</a:t>
            </a:r>
            <a:endParaRPr kumimoji="1" lang="ja-JP" altLang="en-US" dirty="0"/>
          </a:p>
        </p:txBody>
      </p:sp>
    </p:spTree>
    <p:extLst>
      <p:ext uri="{BB962C8B-B14F-4D97-AF65-F5344CB8AC3E}">
        <p14:creationId xmlns:p14="http://schemas.microsoft.com/office/powerpoint/2010/main" val="476435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D6B06D8-29DB-B319-476D-44D63C35108C}"/>
              </a:ext>
            </a:extLst>
          </p:cNvPr>
          <p:cNvSpPr>
            <a:spLocks noGrp="1"/>
          </p:cNvSpPr>
          <p:nvPr>
            <p:ph type="sldNum" sz="quarter" idx="12"/>
          </p:nvPr>
        </p:nvSpPr>
        <p:spPr/>
        <p:txBody>
          <a:bodyPr/>
          <a:lstStyle/>
          <a:p>
            <a:fld id="{00CC21EF-8042-46DC-A8AA-3FAC320EE1C5}" type="slidenum">
              <a:rPr kumimoji="1" lang="ja-JP" altLang="en-US" smtClean="0"/>
              <a:t>5</a:t>
            </a:fld>
            <a:endParaRPr kumimoji="1" lang="ja-JP" altLang="en-US"/>
          </a:p>
        </p:txBody>
      </p:sp>
      <p:pic>
        <p:nvPicPr>
          <p:cNvPr id="8" name="図 7" descr="グラフ&#10;&#10;AI 生成コンテンツは誤りを含む可能性があります。">
            <a:extLst>
              <a:ext uri="{FF2B5EF4-FFF2-40B4-BE49-F238E27FC236}">
                <a16:creationId xmlns:a16="http://schemas.microsoft.com/office/drawing/2014/main" id="{8257BB1D-07F3-BEAF-F81B-57D469F0D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457" y="3956505"/>
            <a:ext cx="5758543" cy="2525485"/>
          </a:xfrm>
          <a:prstGeom prst="rect">
            <a:avLst/>
          </a:prstGeom>
        </p:spPr>
      </p:pic>
      <p:pic>
        <p:nvPicPr>
          <p:cNvPr id="10" name="図 9" descr="グラフ, ウォーターフォール図">
            <a:extLst>
              <a:ext uri="{FF2B5EF4-FFF2-40B4-BE49-F238E27FC236}">
                <a16:creationId xmlns:a16="http://schemas.microsoft.com/office/drawing/2014/main" id="{ADAA5AE9-9BC9-DF7D-7830-9CF6F5B80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57" y="1112253"/>
            <a:ext cx="5717403" cy="2525485"/>
          </a:xfrm>
          <a:prstGeom prst="rect">
            <a:avLst/>
          </a:prstGeom>
        </p:spPr>
      </p:pic>
      <p:sp>
        <p:nvSpPr>
          <p:cNvPr id="14" name="Rectangle 9">
            <a:extLst>
              <a:ext uri="{FF2B5EF4-FFF2-40B4-BE49-F238E27FC236}">
                <a16:creationId xmlns:a16="http://schemas.microsoft.com/office/drawing/2014/main" id="{E23EA17E-86F6-0E9F-D72E-A47C23315072}"/>
              </a:ext>
            </a:extLst>
          </p:cNvPr>
          <p:cNvSpPr>
            <a:spLocks noChangeArrowheads="1"/>
          </p:cNvSpPr>
          <p:nvPr/>
        </p:nvSpPr>
        <p:spPr bwMode="auto">
          <a:xfrm flipH="1">
            <a:off x="6248399" y="1641742"/>
            <a:ext cx="5717402" cy="1995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200000"/>
              </a:lnSpc>
              <a:spcBef>
                <a:spcPct val="0"/>
              </a:spcBef>
              <a:spcAft>
                <a:spcPct val="0"/>
              </a:spcAft>
            </a:pPr>
            <a:r>
              <a:rPr lang="ja-JP" altLang="en-US" sz="1600" u="sng" dirty="0">
                <a:latin typeface="HGP創英角ｺﾞｼｯｸUB" panose="020B0900000000000000" pitchFamily="50" charset="-128"/>
                <a:ea typeface="HGP創英角ｺﾞｼｯｸUB" panose="020B0900000000000000" pitchFamily="50" charset="-128"/>
              </a:rPr>
              <a:t>月別分析（</a:t>
            </a:r>
            <a:r>
              <a:rPr lang="en-US" altLang="ja-JP" sz="1600" u="sng" dirty="0">
                <a:latin typeface="HGP創英角ｺﾞｼｯｸUB" panose="020B0900000000000000" pitchFamily="50" charset="-128"/>
                <a:ea typeface="HGP創英角ｺﾞｼｯｸUB" panose="020B0900000000000000" pitchFamily="50" charset="-128"/>
              </a:rPr>
              <a:t>Monthly Effect</a:t>
            </a:r>
            <a:r>
              <a:rPr lang="ja-JP" altLang="en-US" sz="1600" u="sng" dirty="0">
                <a:latin typeface="HGP創英角ｺﾞｼｯｸUB" panose="020B0900000000000000" pitchFamily="50" charset="-128"/>
                <a:ea typeface="HGP創英角ｺﾞｼｯｸUB" panose="020B0900000000000000" pitchFamily="50" charset="-128"/>
              </a:rPr>
              <a:t>）</a:t>
            </a:r>
            <a:endParaRPr kumimoji="0" lang="en-US" altLang="ja-JP" sz="1600" b="1" i="0" u="sng" strike="noStrike" cap="none" normalizeH="0" baseline="0" dirty="0">
              <a:ln>
                <a:noFill/>
              </a:ln>
              <a:solidFill>
                <a:schemeClr val="tx1"/>
              </a:solidFill>
              <a:effectLst/>
              <a:latin typeface="HGP創英角ｺﾞｼｯｸUB" panose="020B0900000000000000" pitchFamily="50" charset="-128"/>
              <a:ea typeface="HGP創英角ｺﾞｼｯｸUB" panose="020B0900000000000000" pitchFamily="50" charset="-128"/>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1600" b="1" i="0" u="none" strike="noStrike" cap="none" normalizeH="0" baseline="0" dirty="0">
                <a:ln>
                  <a:noFill/>
                </a:ln>
                <a:solidFill>
                  <a:schemeClr val="tx1"/>
                </a:solidFill>
                <a:effectLst/>
                <a:latin typeface="MSP ゴシック"/>
              </a:rPr>
              <a:t>3〜5月が最も強い上昇</a:t>
            </a:r>
            <a:r>
              <a:rPr kumimoji="0" lang="ja-JP" altLang="ja-JP" sz="1600" b="0" i="0" u="none" strike="noStrike" cap="none" normalizeH="0" baseline="0" dirty="0">
                <a:ln>
                  <a:noFill/>
                </a:ln>
                <a:solidFill>
                  <a:schemeClr val="tx1"/>
                </a:solidFill>
                <a:effectLst/>
                <a:latin typeface="MSP ゴシック"/>
              </a:rPr>
              <a:t>：+0.07%前後で春に強い傾向</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1600" b="1" i="0" u="none" strike="noStrike" cap="none" normalizeH="0" baseline="0" dirty="0">
                <a:ln>
                  <a:noFill/>
                </a:ln>
                <a:solidFill>
                  <a:schemeClr val="tx1"/>
                </a:solidFill>
                <a:effectLst/>
                <a:latin typeface="MSP ゴシック"/>
              </a:rPr>
              <a:t>8〜9月に下落傾向</a:t>
            </a:r>
            <a:r>
              <a:rPr kumimoji="0" lang="ja-JP" altLang="ja-JP" sz="1600" b="0" i="0" u="none" strike="noStrike" cap="none" normalizeH="0" baseline="0" dirty="0">
                <a:ln>
                  <a:noFill/>
                </a:ln>
                <a:solidFill>
                  <a:schemeClr val="tx1"/>
                </a:solidFill>
                <a:effectLst/>
                <a:latin typeface="MSP ゴシック"/>
              </a:rPr>
              <a:t>：特に9月は -0.096%で最大の下落月</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1600" b="1" i="0" u="none" strike="noStrike" cap="none" normalizeH="0" baseline="0" dirty="0">
                <a:ln>
                  <a:noFill/>
                </a:ln>
                <a:solidFill>
                  <a:schemeClr val="tx1"/>
                </a:solidFill>
                <a:effectLst/>
                <a:latin typeface="MSP ゴシック"/>
              </a:rPr>
              <a:t>10月以降はやや不安定</a:t>
            </a:r>
            <a:r>
              <a:rPr kumimoji="0" lang="ja-JP" altLang="ja-JP" sz="1600" b="0" i="0" u="none" strike="noStrike" cap="none" normalizeH="0" baseline="0" dirty="0">
                <a:ln>
                  <a:noFill/>
                </a:ln>
                <a:solidFill>
                  <a:schemeClr val="tx1"/>
                </a:solidFill>
                <a:effectLst/>
                <a:latin typeface="MSP ゴシック"/>
              </a:rPr>
              <a:t>：変動性（std）が高くなる傾向</a:t>
            </a:r>
          </a:p>
        </p:txBody>
      </p:sp>
      <p:sp>
        <p:nvSpPr>
          <p:cNvPr id="15" name="テキスト ボックス 14">
            <a:extLst>
              <a:ext uri="{FF2B5EF4-FFF2-40B4-BE49-F238E27FC236}">
                <a16:creationId xmlns:a16="http://schemas.microsoft.com/office/drawing/2014/main" id="{7EED4749-DC8A-C2EB-6EDA-23F41237C8C8}"/>
              </a:ext>
            </a:extLst>
          </p:cNvPr>
          <p:cNvSpPr txBox="1"/>
          <p:nvPr/>
        </p:nvSpPr>
        <p:spPr>
          <a:xfrm>
            <a:off x="6248399" y="4112110"/>
            <a:ext cx="5717402" cy="2369880"/>
          </a:xfrm>
          <a:prstGeom prst="rect">
            <a:avLst/>
          </a:prstGeom>
          <a:noFill/>
        </p:spPr>
        <p:txBody>
          <a:bodyPr wrap="square" rtlCol="0">
            <a:spAutoFit/>
          </a:bodyPr>
          <a:lstStyle/>
          <a:p>
            <a:pPr lvl="0" eaLnBrk="0" fontAlgn="base" hangingPunct="0">
              <a:lnSpc>
                <a:spcPct val="200000"/>
              </a:lnSpc>
              <a:spcBef>
                <a:spcPct val="0"/>
              </a:spcBef>
              <a:spcAft>
                <a:spcPct val="0"/>
              </a:spcAft>
            </a:pPr>
            <a:r>
              <a:rPr lang="ja-JP" altLang="en-US" sz="1600" u="sng" dirty="0">
                <a:latin typeface="HGP創英角ｺﾞｼｯｸUB" panose="020B0900000000000000" pitchFamily="50" charset="-128"/>
                <a:ea typeface="HGP創英角ｺﾞｼｯｸUB" panose="020B0900000000000000" pitchFamily="50" charset="-128"/>
              </a:rPr>
              <a:t>曜日別分析（</a:t>
            </a:r>
            <a:r>
              <a:rPr lang="en-US" altLang="ja-JP" sz="1600" u="sng" dirty="0">
                <a:latin typeface="HGP創英角ｺﾞｼｯｸUB" panose="020B0900000000000000" pitchFamily="50" charset="-128"/>
                <a:ea typeface="HGP創英角ｺﾞｼｯｸUB" panose="020B0900000000000000" pitchFamily="50" charset="-128"/>
              </a:rPr>
              <a:t>Weekday Effect</a:t>
            </a:r>
            <a:r>
              <a:rPr lang="ja-JP" altLang="en-US" sz="1600" u="sng" dirty="0">
                <a:latin typeface="HGP創英角ｺﾞｼｯｸUB" panose="020B0900000000000000" pitchFamily="50" charset="-128"/>
                <a:ea typeface="HGP創英角ｺﾞｼｯｸUB" panose="020B0900000000000000" pitchFamily="50" charset="-128"/>
              </a:rPr>
              <a:t>）</a:t>
            </a:r>
            <a:endParaRPr kumimoji="0" lang="en-US" altLang="ja-JP" sz="1600" b="1" u="sng" dirty="0">
              <a:latin typeface="HGP創英角ｺﾞｼｯｸUB" panose="020B0900000000000000" pitchFamily="50" charset="-128"/>
              <a:ea typeface="HGP創英角ｺﾞｼｯｸUB" panose="020B0900000000000000" pitchFamily="50" charset="-128"/>
            </a:endParaRPr>
          </a:p>
          <a:p>
            <a:pPr lvl="0" eaLnBrk="0" fontAlgn="base" hangingPunct="0">
              <a:lnSpc>
                <a:spcPct val="200000"/>
              </a:lnSpc>
              <a:spcBef>
                <a:spcPct val="0"/>
              </a:spcBef>
              <a:spcAft>
                <a:spcPct val="0"/>
              </a:spcAft>
              <a:buFontTx/>
              <a:buChar char="•"/>
            </a:pPr>
            <a:r>
              <a:rPr kumimoji="0" lang="ja-JP" altLang="ja-JP" sz="1600" b="1" dirty="0">
                <a:latin typeface="MSP ゴシック"/>
              </a:rPr>
              <a:t>月曜に平均下落傾向</a:t>
            </a:r>
            <a:r>
              <a:rPr kumimoji="0" lang="ja-JP" altLang="ja-JP" sz="1600" dirty="0">
                <a:latin typeface="MSP ゴシック"/>
              </a:rPr>
              <a:t>：</a:t>
            </a:r>
            <a:r>
              <a:rPr kumimoji="0" lang="ja-JP" altLang="ja-JP" sz="1600" b="0" i="0" u="none" strike="noStrike" cap="none" normalizeH="0" baseline="0" dirty="0">
                <a:ln>
                  <a:noFill/>
                </a:ln>
                <a:solidFill>
                  <a:schemeClr val="tx1"/>
                </a:solidFill>
                <a:effectLst/>
                <a:latin typeface="MSP ゴシック"/>
              </a:rPr>
              <a:t>-0.04%で最も低い</a:t>
            </a:r>
            <a:endParaRPr kumimoji="0" lang="ja-JP" altLang="ja-JP" sz="1600" dirty="0">
              <a:latin typeface="MSP ゴシック"/>
            </a:endParaRPr>
          </a:p>
          <a:p>
            <a:pPr lvl="0" eaLnBrk="0" fontAlgn="base" hangingPunct="0">
              <a:lnSpc>
                <a:spcPct val="200000"/>
              </a:lnSpc>
              <a:spcBef>
                <a:spcPct val="0"/>
              </a:spcBef>
              <a:spcAft>
                <a:spcPct val="0"/>
              </a:spcAft>
              <a:buFontTx/>
              <a:buChar char="•"/>
            </a:pPr>
            <a:r>
              <a:rPr kumimoji="0" lang="ja-JP" altLang="ja-JP" sz="1600" b="1" dirty="0">
                <a:latin typeface="MSP ゴシック"/>
              </a:rPr>
              <a:t>火曜・水曜に上昇傾向</a:t>
            </a:r>
            <a:r>
              <a:rPr kumimoji="0" lang="ja-JP" altLang="ja-JP" sz="1600" dirty="0">
                <a:latin typeface="MSP ゴシック"/>
              </a:rPr>
              <a:t>：</a:t>
            </a:r>
            <a:r>
              <a:rPr kumimoji="0" lang="ja-JP" altLang="ja-JP" sz="1600" b="0" i="0" u="none" strike="noStrike" cap="none" normalizeH="0" baseline="0" dirty="0">
                <a:ln>
                  <a:noFill/>
                </a:ln>
                <a:solidFill>
                  <a:schemeClr val="tx1"/>
                </a:solidFill>
                <a:effectLst/>
                <a:latin typeface="MSP ゴシック"/>
              </a:rPr>
              <a:t>+0.06%〜+0.05%で比較的安定</a:t>
            </a:r>
            <a:endParaRPr kumimoji="0" lang="ja-JP" altLang="ja-JP" sz="1600" dirty="0">
              <a:latin typeface="MSP ゴシック"/>
            </a:endParaRPr>
          </a:p>
          <a:p>
            <a:pPr lvl="0" eaLnBrk="0" fontAlgn="base" hangingPunct="0">
              <a:lnSpc>
                <a:spcPct val="200000"/>
              </a:lnSpc>
              <a:spcBef>
                <a:spcPct val="0"/>
              </a:spcBef>
              <a:spcAft>
                <a:spcPct val="0"/>
              </a:spcAft>
              <a:buFontTx/>
              <a:buChar char="•"/>
            </a:pPr>
            <a:r>
              <a:rPr kumimoji="0" lang="ja-JP" altLang="ja-JP" sz="1600" b="1" dirty="0">
                <a:latin typeface="MSP ゴシック"/>
              </a:rPr>
              <a:t>金曜は微減</a:t>
            </a:r>
            <a:endParaRPr kumimoji="0" lang="ja-JP" altLang="ja-JP" sz="1600" dirty="0">
              <a:latin typeface="MSP ゴシック"/>
            </a:endParaRPr>
          </a:p>
          <a:p>
            <a:pPr marL="285750" indent="-285750">
              <a:buFont typeface="Arial" panose="020B0604020202020204" pitchFamily="34" charset="0"/>
              <a:buChar char="•"/>
            </a:pPr>
            <a:endParaRPr kumimoji="1" lang="ja-JP" altLang="en-US" sz="1600" dirty="0"/>
          </a:p>
        </p:txBody>
      </p:sp>
      <p:sp>
        <p:nvSpPr>
          <p:cNvPr id="17" name="テキスト ボックス 16">
            <a:extLst>
              <a:ext uri="{FF2B5EF4-FFF2-40B4-BE49-F238E27FC236}">
                <a16:creationId xmlns:a16="http://schemas.microsoft.com/office/drawing/2014/main" id="{43296941-6128-0EC6-3027-EB5756D3E80D}"/>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データ理解</a:t>
            </a:r>
            <a:endParaRPr lang="en-US" altLang="ja-JP" sz="3600" dirty="0">
              <a:latin typeface="HGP創英角ｺﾞｼｯｸUB" panose="020B0900000000000000" pitchFamily="50" charset="-128"/>
              <a:ea typeface="HGP創英角ｺﾞｼｯｸUB" panose="020B0900000000000000" pitchFamily="50" charset="-128"/>
            </a:endParaRPr>
          </a:p>
        </p:txBody>
      </p:sp>
    </p:spTree>
    <p:extLst>
      <p:ext uri="{BB962C8B-B14F-4D97-AF65-F5344CB8AC3E}">
        <p14:creationId xmlns:p14="http://schemas.microsoft.com/office/powerpoint/2010/main" val="1435114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6CE9548-6CAF-F27E-BCE3-93CC3E2A356C}"/>
              </a:ext>
            </a:extLst>
          </p:cNvPr>
          <p:cNvSpPr>
            <a:spLocks noGrp="1"/>
          </p:cNvSpPr>
          <p:nvPr>
            <p:ph type="sldNum" sz="quarter" idx="12"/>
          </p:nvPr>
        </p:nvSpPr>
        <p:spPr/>
        <p:txBody>
          <a:bodyPr/>
          <a:lstStyle/>
          <a:p>
            <a:fld id="{00CC21EF-8042-46DC-A8AA-3FAC320EE1C5}" type="slidenum">
              <a:rPr kumimoji="1" lang="ja-JP" altLang="en-US" smtClean="0"/>
              <a:t>6</a:t>
            </a:fld>
            <a:endParaRPr kumimoji="1" lang="ja-JP" altLang="en-US" dirty="0"/>
          </a:p>
        </p:txBody>
      </p:sp>
      <p:sp>
        <p:nvSpPr>
          <p:cNvPr id="3" name="テキスト ボックス 2">
            <a:extLst>
              <a:ext uri="{FF2B5EF4-FFF2-40B4-BE49-F238E27FC236}">
                <a16:creationId xmlns:a16="http://schemas.microsoft.com/office/drawing/2014/main" id="{6E897FEF-DA93-13EA-5E56-B782F5BE24F5}"/>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データ理解</a:t>
            </a:r>
            <a:endParaRPr lang="en-US" altLang="ja-JP" sz="3600" dirty="0">
              <a:latin typeface="HGP創英角ｺﾞｼｯｸUB" panose="020B0900000000000000" pitchFamily="50" charset="-128"/>
              <a:ea typeface="HGP創英角ｺﾞｼｯｸUB" panose="020B0900000000000000" pitchFamily="50" charset="-128"/>
            </a:endParaRPr>
          </a:p>
        </p:txBody>
      </p:sp>
      <p:pic>
        <p:nvPicPr>
          <p:cNvPr id="5" name="図 4" descr="グラフ, ヒストグラム&#10;&#10;AI 生成コンテンツは誤りを含む可能性があります。">
            <a:extLst>
              <a:ext uri="{FF2B5EF4-FFF2-40B4-BE49-F238E27FC236}">
                <a16:creationId xmlns:a16="http://schemas.microsoft.com/office/drawing/2014/main" id="{AD416899-C774-26ED-5EB9-B355B29AA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98" y="1737985"/>
            <a:ext cx="9253746" cy="4983490"/>
          </a:xfrm>
          <a:prstGeom prst="rect">
            <a:avLst/>
          </a:prstGeom>
        </p:spPr>
      </p:pic>
      <p:sp>
        <p:nvSpPr>
          <p:cNvPr id="6" name="テキスト ボックス 5">
            <a:extLst>
              <a:ext uri="{FF2B5EF4-FFF2-40B4-BE49-F238E27FC236}">
                <a16:creationId xmlns:a16="http://schemas.microsoft.com/office/drawing/2014/main" id="{D1CF6406-63CE-0922-359A-23B9177C795F}"/>
              </a:ext>
            </a:extLst>
          </p:cNvPr>
          <p:cNvSpPr txBox="1"/>
          <p:nvPr/>
        </p:nvSpPr>
        <p:spPr>
          <a:xfrm>
            <a:off x="271698" y="1065681"/>
            <a:ext cx="5464629" cy="400110"/>
          </a:xfrm>
          <a:prstGeom prst="rect">
            <a:avLst/>
          </a:prstGeom>
          <a:noFill/>
        </p:spPr>
        <p:txBody>
          <a:bodyPr wrap="square" rtlCol="0">
            <a:spAutoFit/>
          </a:bodyPr>
          <a:lstStyle/>
          <a:p>
            <a:r>
              <a:rPr lang="ja-JP" altLang="en-US" sz="2000" u="sng" dirty="0">
                <a:latin typeface="HGP創英角ｺﾞｼｯｸUB" panose="020B0900000000000000" pitchFamily="50" charset="-128"/>
                <a:ea typeface="HGP創英角ｺﾞｼｯｸUB" panose="020B0900000000000000" pitchFamily="50" charset="-128"/>
              </a:rPr>
              <a:t>日次リターンの分布</a:t>
            </a:r>
            <a:endParaRPr kumimoji="1" lang="ja-JP" altLang="en-US" sz="2000" u="sng" dirty="0">
              <a:latin typeface="HGP創英角ｺﾞｼｯｸUB" panose="020B0900000000000000" pitchFamily="50" charset="-128"/>
              <a:ea typeface="HGP創英角ｺﾞｼｯｸUB" panose="020B0900000000000000" pitchFamily="50" charset="-128"/>
            </a:endParaRPr>
          </a:p>
        </p:txBody>
      </p:sp>
      <p:sp>
        <p:nvSpPr>
          <p:cNvPr id="7" name="テキスト ボックス 6">
            <a:extLst>
              <a:ext uri="{FF2B5EF4-FFF2-40B4-BE49-F238E27FC236}">
                <a16:creationId xmlns:a16="http://schemas.microsoft.com/office/drawing/2014/main" id="{4F8DCC30-A7E2-F695-7992-DC3CF20FB03D}"/>
              </a:ext>
            </a:extLst>
          </p:cNvPr>
          <p:cNvSpPr txBox="1"/>
          <p:nvPr/>
        </p:nvSpPr>
        <p:spPr>
          <a:xfrm>
            <a:off x="9438358" y="2521570"/>
            <a:ext cx="2274671" cy="3139321"/>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kumimoji="0" lang="ja-JP" altLang="en-US" dirty="0">
                <a:latin typeface="MSP ゴシック"/>
              </a:rPr>
              <a:t>正規分布に近いが</a:t>
            </a:r>
            <a:r>
              <a:rPr kumimoji="0" lang="ja-JP" altLang="ja-JP" dirty="0">
                <a:latin typeface="MSP ゴシック"/>
              </a:rPr>
              <a:t>尖度が高く外れ値が多め</a:t>
            </a:r>
            <a:endParaRPr kumimoji="0" lang="en-US" altLang="ja-JP" dirty="0">
              <a:latin typeface="MSP ゴシック"/>
            </a:endParaRPr>
          </a:p>
          <a:p>
            <a:pPr lvl="0" eaLnBrk="0" fontAlgn="base" hangingPunct="0">
              <a:spcBef>
                <a:spcPct val="0"/>
              </a:spcBef>
              <a:spcAft>
                <a:spcPct val="0"/>
              </a:spcAft>
            </a:pPr>
            <a:endParaRPr kumimoji="0" lang="ja-JP" altLang="ja-JP" dirty="0">
              <a:latin typeface="MSP ゴシック"/>
            </a:endParaRPr>
          </a:p>
          <a:p>
            <a:pPr marL="285750" lvl="0" indent="-285750" eaLnBrk="0" fontAlgn="base" hangingPunct="0">
              <a:spcBef>
                <a:spcPct val="0"/>
              </a:spcBef>
              <a:spcAft>
                <a:spcPct val="0"/>
              </a:spcAft>
              <a:buFont typeface="Arial" panose="020B0604020202020204" pitchFamily="34" charset="0"/>
              <a:buChar char="•"/>
            </a:pPr>
            <a:r>
              <a:rPr kumimoji="0" lang="ja-JP" altLang="ja-JP" dirty="0">
                <a:latin typeface="MSP ゴシック"/>
              </a:rPr>
              <a:t>このような分布に対応するには、外れ値に強いモデル構造が有効と考え</a:t>
            </a:r>
            <a:r>
              <a:rPr kumimoji="0" lang="ja-JP" altLang="en-US" dirty="0">
                <a:latin typeface="MSP ゴシック"/>
              </a:rPr>
              <a:t>られる。</a:t>
            </a:r>
            <a:endParaRPr kumimoji="0" lang="ja-JP" altLang="ja-JP" dirty="0">
              <a:latin typeface="MSP ゴシック"/>
            </a:endParaRPr>
          </a:p>
          <a:p>
            <a:endParaRPr kumimoji="1" lang="ja-JP" altLang="en-US" dirty="0">
              <a:latin typeface="MSP ゴシック"/>
            </a:endParaRPr>
          </a:p>
        </p:txBody>
      </p:sp>
    </p:spTree>
    <p:extLst>
      <p:ext uri="{BB962C8B-B14F-4D97-AF65-F5344CB8AC3E}">
        <p14:creationId xmlns:p14="http://schemas.microsoft.com/office/powerpoint/2010/main" val="1696683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26A41-71F4-232F-4463-48451D6C1BBF}"/>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3394AE-CF9A-8DBB-4484-864CA016963A}"/>
              </a:ext>
            </a:extLst>
          </p:cNvPr>
          <p:cNvSpPr>
            <a:spLocks noGrp="1"/>
          </p:cNvSpPr>
          <p:nvPr>
            <p:ph type="sldNum" sz="quarter" idx="12"/>
          </p:nvPr>
        </p:nvSpPr>
        <p:spPr/>
        <p:txBody>
          <a:bodyPr/>
          <a:lstStyle/>
          <a:p>
            <a:fld id="{00CC21EF-8042-46DC-A8AA-3FAC320EE1C5}"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EF0F7CED-06A8-956D-2792-A9E0638A64FA}"/>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データ理解</a:t>
            </a:r>
            <a:endParaRPr lang="en-US" altLang="ja-JP" sz="3600" dirty="0">
              <a:latin typeface="HGP創英角ｺﾞｼｯｸUB" panose="020B0900000000000000" pitchFamily="50" charset="-128"/>
              <a:ea typeface="HGP創英角ｺﾞｼｯｸUB" panose="020B0900000000000000" pitchFamily="50" charset="-128"/>
            </a:endParaRPr>
          </a:p>
        </p:txBody>
      </p:sp>
      <p:pic>
        <p:nvPicPr>
          <p:cNvPr id="7" name="図 6" descr="グラフ&#10;&#10;AI 生成コンテンツは誤りを含む可能性があります。">
            <a:extLst>
              <a:ext uri="{FF2B5EF4-FFF2-40B4-BE49-F238E27FC236}">
                <a16:creationId xmlns:a16="http://schemas.microsoft.com/office/drawing/2014/main" id="{AC430115-E7E7-2B70-1F13-76F6EAE898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84" y="1753313"/>
            <a:ext cx="6580316" cy="4810771"/>
          </a:xfrm>
          <a:prstGeom prst="rect">
            <a:avLst/>
          </a:prstGeom>
        </p:spPr>
      </p:pic>
      <p:sp>
        <p:nvSpPr>
          <p:cNvPr id="8" name="テキスト ボックス 7">
            <a:extLst>
              <a:ext uri="{FF2B5EF4-FFF2-40B4-BE49-F238E27FC236}">
                <a16:creationId xmlns:a16="http://schemas.microsoft.com/office/drawing/2014/main" id="{3C9B6B51-F9AE-B729-4918-A39BD5A5C55C}"/>
              </a:ext>
            </a:extLst>
          </p:cNvPr>
          <p:cNvSpPr txBox="1"/>
          <p:nvPr/>
        </p:nvSpPr>
        <p:spPr>
          <a:xfrm>
            <a:off x="473627" y="1073345"/>
            <a:ext cx="7032171" cy="400110"/>
          </a:xfrm>
          <a:prstGeom prst="rect">
            <a:avLst/>
          </a:prstGeom>
          <a:noFill/>
        </p:spPr>
        <p:txBody>
          <a:bodyPr wrap="square" rtlCol="0">
            <a:spAutoFit/>
          </a:bodyPr>
          <a:lstStyle/>
          <a:p>
            <a:r>
              <a:rPr lang="ja-JP" altLang="en-US" sz="2000" u="sng" dirty="0">
                <a:latin typeface="HGP創英角ｺﾞｼｯｸUB" panose="020B0900000000000000" pitchFamily="50" charset="-128"/>
                <a:ea typeface="HGP創英角ｺﾞｼｯｸUB" panose="020B0900000000000000" pitchFamily="50" charset="-128"/>
              </a:rPr>
              <a:t>自己相関分析</a:t>
            </a:r>
            <a:endParaRPr kumimoji="1" lang="ja-JP" altLang="en-US" sz="2000" u="sng" dirty="0">
              <a:latin typeface="HGP創英角ｺﾞｼｯｸUB" panose="020B0900000000000000" pitchFamily="50" charset="-128"/>
              <a:ea typeface="HGP創英角ｺﾞｼｯｸUB" panose="020B0900000000000000" pitchFamily="50" charset="-128"/>
            </a:endParaRPr>
          </a:p>
        </p:txBody>
      </p:sp>
      <p:sp>
        <p:nvSpPr>
          <p:cNvPr id="11" name="テキスト ボックス 10">
            <a:extLst>
              <a:ext uri="{FF2B5EF4-FFF2-40B4-BE49-F238E27FC236}">
                <a16:creationId xmlns:a16="http://schemas.microsoft.com/office/drawing/2014/main" id="{F2041556-7060-4FA2-E735-C04C6166AB68}"/>
              </a:ext>
            </a:extLst>
          </p:cNvPr>
          <p:cNvSpPr txBox="1"/>
          <p:nvPr/>
        </p:nvSpPr>
        <p:spPr>
          <a:xfrm>
            <a:off x="7396941" y="2727537"/>
            <a:ext cx="4212575" cy="2862322"/>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ja-JP" b="1" dirty="0">
                <a:latin typeface="MSP ゴシック"/>
              </a:rPr>
              <a:t>Lag</a:t>
            </a:r>
            <a:r>
              <a:rPr lang="ja-JP" altLang="en-US" dirty="0">
                <a:latin typeface="MSP ゴシック"/>
              </a:rPr>
              <a:t>：点が右上がり→ 強い正の相関</a:t>
            </a:r>
            <a:endParaRPr lang="en-US" altLang="ja-JP" dirty="0">
              <a:latin typeface="MSP ゴシック"/>
            </a:endParaRPr>
          </a:p>
          <a:p>
            <a:pPr marL="285750" lvl="0" indent="-285750" eaLnBrk="0" fontAlgn="base" hangingPunct="0">
              <a:spcBef>
                <a:spcPct val="0"/>
              </a:spcBef>
              <a:spcAft>
                <a:spcPct val="0"/>
              </a:spcAft>
              <a:buFont typeface="Arial" panose="020B0604020202020204" pitchFamily="34" charset="0"/>
              <a:buChar char="•"/>
            </a:pPr>
            <a:endParaRPr kumimoji="0" lang="en-US" altLang="ja-JP" dirty="0">
              <a:latin typeface="MSP ゴシック"/>
            </a:endParaRPr>
          </a:p>
          <a:p>
            <a:pPr marL="285750" lvl="0" indent="-285750" eaLnBrk="0" fontAlgn="base" hangingPunct="0">
              <a:spcBef>
                <a:spcPct val="0"/>
              </a:spcBef>
              <a:spcAft>
                <a:spcPct val="0"/>
              </a:spcAft>
              <a:buFont typeface="Arial" panose="020B0604020202020204" pitchFamily="34" charset="0"/>
              <a:buChar char="•"/>
            </a:pPr>
            <a:r>
              <a:rPr kumimoji="0" lang="ja-JP" altLang="ja-JP" b="1" dirty="0">
                <a:latin typeface="MSP ゴシック"/>
              </a:rPr>
              <a:t>ACF</a:t>
            </a:r>
            <a:r>
              <a:rPr kumimoji="0" lang="ja-JP" altLang="ja-JP" dirty="0">
                <a:latin typeface="MSP ゴシック"/>
              </a:rPr>
              <a:t>：1から徐々に下がる → 過去データとの連続性が強い</a:t>
            </a:r>
            <a:endParaRPr kumimoji="0" lang="en-US" altLang="ja-JP" dirty="0">
              <a:latin typeface="MSP ゴシック"/>
            </a:endParaRPr>
          </a:p>
          <a:p>
            <a:pPr marL="285750" lvl="0" indent="-285750" eaLnBrk="0" fontAlgn="base" hangingPunct="0">
              <a:spcBef>
                <a:spcPct val="0"/>
              </a:spcBef>
              <a:spcAft>
                <a:spcPct val="0"/>
              </a:spcAft>
              <a:buFont typeface="Arial" panose="020B0604020202020204" pitchFamily="34" charset="0"/>
              <a:buChar char="•"/>
            </a:pPr>
            <a:endParaRPr kumimoji="0" lang="ja-JP" altLang="ja-JP" dirty="0">
              <a:latin typeface="MSP ゴシック"/>
            </a:endParaRPr>
          </a:p>
          <a:p>
            <a:pPr marL="285750" lvl="0" indent="-285750" eaLnBrk="0" fontAlgn="base" hangingPunct="0">
              <a:spcBef>
                <a:spcPct val="0"/>
              </a:spcBef>
              <a:spcAft>
                <a:spcPct val="0"/>
              </a:spcAft>
              <a:buFont typeface="Arial" panose="020B0604020202020204" pitchFamily="34" charset="0"/>
              <a:buChar char="•"/>
            </a:pPr>
            <a:r>
              <a:rPr kumimoji="0" lang="ja-JP" altLang="ja-JP" b="1" dirty="0">
                <a:latin typeface="MSP ゴシック"/>
              </a:rPr>
              <a:t>PACF</a:t>
            </a:r>
            <a:r>
              <a:rPr kumimoji="0" lang="ja-JP" altLang="ja-JP" dirty="0">
                <a:latin typeface="MSP ゴシック"/>
              </a:rPr>
              <a:t>：2日目まで高い → AR(2)構造が示唆され、短期記憶が重要</a:t>
            </a:r>
            <a:endParaRPr kumimoji="0" lang="en-US" altLang="ja-JP" dirty="0">
              <a:latin typeface="MSP ゴシック"/>
            </a:endParaRPr>
          </a:p>
          <a:p>
            <a:pPr marL="285750" lvl="0" indent="-285750" eaLnBrk="0" fontAlgn="base" hangingPunct="0">
              <a:spcBef>
                <a:spcPct val="0"/>
              </a:spcBef>
              <a:spcAft>
                <a:spcPct val="0"/>
              </a:spcAft>
              <a:buFont typeface="Arial" panose="020B0604020202020204" pitchFamily="34" charset="0"/>
              <a:buChar char="•"/>
            </a:pPr>
            <a:endParaRPr kumimoji="0" lang="ja-JP" altLang="ja-JP" dirty="0">
              <a:latin typeface="MSP ゴシック"/>
            </a:endParaRPr>
          </a:p>
          <a:p>
            <a:pPr marL="285750" lvl="0" indent="-285750" eaLnBrk="0" fontAlgn="base" hangingPunct="0">
              <a:spcBef>
                <a:spcPct val="0"/>
              </a:spcBef>
              <a:spcAft>
                <a:spcPct val="0"/>
              </a:spcAft>
              <a:buFont typeface="Arial" panose="020B0604020202020204" pitchFamily="34" charset="0"/>
              <a:buChar char="•"/>
            </a:pPr>
            <a:r>
              <a:rPr kumimoji="0" lang="ja-JP" altLang="ja-JP" b="1" dirty="0">
                <a:latin typeface="MSP ゴシック"/>
              </a:rPr>
              <a:t>リターンACF</a:t>
            </a:r>
            <a:r>
              <a:rPr kumimoji="0" lang="ja-JP" altLang="ja-JP" dirty="0">
                <a:latin typeface="MSP ゴシック"/>
              </a:rPr>
              <a:t>：ほぼゼロ → 変動率予測は困難、価格予測の方が適切</a:t>
            </a:r>
          </a:p>
        </p:txBody>
      </p:sp>
    </p:spTree>
    <p:extLst>
      <p:ext uri="{BB962C8B-B14F-4D97-AF65-F5344CB8AC3E}">
        <p14:creationId xmlns:p14="http://schemas.microsoft.com/office/powerpoint/2010/main" val="76177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74707-1E2B-84F9-120C-7A8E2F37917F}"/>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DC315C-78FB-26BD-8194-88272488FB69}"/>
              </a:ext>
            </a:extLst>
          </p:cNvPr>
          <p:cNvSpPr>
            <a:spLocks noGrp="1"/>
          </p:cNvSpPr>
          <p:nvPr>
            <p:ph type="sldNum" sz="quarter" idx="12"/>
          </p:nvPr>
        </p:nvSpPr>
        <p:spPr/>
        <p:txBody>
          <a:bodyPr/>
          <a:lstStyle/>
          <a:p>
            <a:fld id="{00CC21EF-8042-46DC-A8AA-3FAC320EE1C5}" type="slidenum">
              <a:rPr kumimoji="1" lang="ja-JP" altLang="en-US" smtClean="0"/>
              <a:t>8</a:t>
            </a:fld>
            <a:endParaRPr kumimoji="1" lang="ja-JP" altLang="en-US"/>
          </a:p>
        </p:txBody>
      </p:sp>
      <p:sp>
        <p:nvSpPr>
          <p:cNvPr id="3" name="テキスト ボックス 2">
            <a:extLst>
              <a:ext uri="{FF2B5EF4-FFF2-40B4-BE49-F238E27FC236}">
                <a16:creationId xmlns:a16="http://schemas.microsoft.com/office/drawing/2014/main" id="{B532AC07-3BD6-4587-0721-4916EC48D805}"/>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データ理解</a:t>
            </a:r>
            <a:endParaRPr lang="en-US" altLang="ja-JP" sz="3600" dirty="0">
              <a:latin typeface="HGP創英角ｺﾞｼｯｸUB" panose="020B0900000000000000" pitchFamily="50" charset="-128"/>
              <a:ea typeface="HGP創英角ｺﾞｼｯｸUB" panose="020B0900000000000000" pitchFamily="50" charset="-128"/>
            </a:endParaRPr>
          </a:p>
        </p:txBody>
      </p:sp>
      <p:pic>
        <p:nvPicPr>
          <p:cNvPr id="5" name="図 4" descr="グラフ, 散布図&#10;&#10;AI 生成コンテンツは誤りを含む可能性があります。">
            <a:extLst>
              <a:ext uri="{FF2B5EF4-FFF2-40B4-BE49-F238E27FC236}">
                <a16:creationId xmlns:a16="http://schemas.microsoft.com/office/drawing/2014/main" id="{1A3EE8C7-6D25-CA62-D0F7-3FE990D69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28" y="1683556"/>
            <a:ext cx="7662687" cy="4983490"/>
          </a:xfrm>
          <a:prstGeom prst="rect">
            <a:avLst/>
          </a:prstGeom>
        </p:spPr>
      </p:pic>
      <p:sp>
        <p:nvSpPr>
          <p:cNvPr id="6" name="テキスト ボックス 5">
            <a:extLst>
              <a:ext uri="{FF2B5EF4-FFF2-40B4-BE49-F238E27FC236}">
                <a16:creationId xmlns:a16="http://schemas.microsoft.com/office/drawing/2014/main" id="{5EB04006-C8C2-EA61-42E5-B8D9616F8FE4}"/>
              </a:ext>
            </a:extLst>
          </p:cNvPr>
          <p:cNvSpPr txBox="1"/>
          <p:nvPr/>
        </p:nvSpPr>
        <p:spPr>
          <a:xfrm>
            <a:off x="816429" y="1023257"/>
            <a:ext cx="6781800" cy="400110"/>
          </a:xfrm>
          <a:prstGeom prst="rect">
            <a:avLst/>
          </a:prstGeom>
          <a:noFill/>
        </p:spPr>
        <p:txBody>
          <a:bodyPr wrap="square" rtlCol="0">
            <a:spAutoFit/>
          </a:bodyPr>
          <a:lstStyle/>
          <a:p>
            <a:r>
              <a:rPr lang="ja-JP" altLang="en-US" sz="2000" u="sng" dirty="0">
                <a:latin typeface="HGP創英角ｺﾞｼｯｸUB" panose="020B0900000000000000" pitchFamily="50" charset="-128"/>
                <a:ea typeface="HGP創英角ｺﾞｼｯｸUB" panose="020B0900000000000000" pitchFamily="50" charset="-128"/>
              </a:rPr>
              <a:t>出来高と変動幅の散布図</a:t>
            </a:r>
            <a:endParaRPr kumimoji="1" lang="ja-JP" altLang="en-US" sz="2000" u="sng" dirty="0">
              <a:latin typeface="HGP創英角ｺﾞｼｯｸUB" panose="020B0900000000000000" pitchFamily="50" charset="-128"/>
              <a:ea typeface="HGP創英角ｺﾞｼｯｸUB" panose="020B0900000000000000" pitchFamily="50" charset="-128"/>
            </a:endParaRPr>
          </a:p>
        </p:txBody>
      </p:sp>
      <p:sp>
        <p:nvSpPr>
          <p:cNvPr id="7" name="テキスト ボックス 6">
            <a:extLst>
              <a:ext uri="{FF2B5EF4-FFF2-40B4-BE49-F238E27FC236}">
                <a16:creationId xmlns:a16="http://schemas.microsoft.com/office/drawing/2014/main" id="{F6B75997-9032-2188-55C4-C4341C145574}"/>
              </a:ext>
            </a:extLst>
          </p:cNvPr>
          <p:cNvSpPr txBox="1"/>
          <p:nvPr/>
        </p:nvSpPr>
        <p:spPr>
          <a:xfrm>
            <a:off x="8469086" y="1423367"/>
            <a:ext cx="2884714" cy="5016758"/>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MSP ゴシック"/>
              </a:rPr>
              <a:t>出来高（</a:t>
            </a:r>
            <a:r>
              <a:rPr lang="en-US" altLang="ja-JP" sz="1600" dirty="0">
                <a:latin typeface="MSP ゴシック"/>
              </a:rPr>
              <a:t>Volume</a:t>
            </a:r>
            <a:r>
              <a:rPr lang="ja-JP" altLang="en-US" sz="1600" dirty="0">
                <a:latin typeface="MSP ゴシック"/>
              </a:rPr>
              <a:t>）が </a:t>
            </a:r>
            <a:r>
              <a:rPr lang="en-US" altLang="ja-JP" sz="1600" dirty="0">
                <a:latin typeface="MSP ゴシック"/>
              </a:rPr>
              <a:t>0.0</a:t>
            </a:r>
            <a:r>
              <a:rPr lang="ja-JP" altLang="en-US" sz="1600" dirty="0">
                <a:latin typeface="MSP ゴシック"/>
              </a:rPr>
              <a:t>～</a:t>
            </a:r>
            <a:r>
              <a:rPr lang="en-US" altLang="ja-JP" sz="1600" dirty="0">
                <a:latin typeface="MSP ゴシック"/>
              </a:rPr>
              <a:t>0.4</a:t>
            </a:r>
            <a:r>
              <a:rPr lang="ja-JP" altLang="en-US" sz="1600" dirty="0">
                <a:latin typeface="MSP ゴシック"/>
              </a:rPr>
              <a:t> の範囲に大半のデータが集中している</a:t>
            </a:r>
            <a:endParaRPr lang="en-US" altLang="ja-JP" sz="1600" dirty="0">
              <a:latin typeface="MSP ゴシック"/>
            </a:endParaRPr>
          </a:p>
          <a:p>
            <a:endParaRPr lang="ja-JP" altLang="en-US" sz="1600" dirty="0">
              <a:latin typeface="MSP ゴシック"/>
            </a:endParaRPr>
          </a:p>
          <a:p>
            <a:pPr marL="285750" indent="-285750">
              <a:buFont typeface="Arial" panose="020B0604020202020204" pitchFamily="34" charset="0"/>
              <a:buChar char="•"/>
            </a:pPr>
            <a:r>
              <a:rPr lang="ja-JP" altLang="en-US" sz="1600" dirty="0">
                <a:latin typeface="MSP ゴシック"/>
              </a:rPr>
              <a:t>同期間の価格変動（</a:t>
            </a:r>
            <a:r>
              <a:rPr lang="en-US" altLang="ja-JP" sz="1600" dirty="0">
                <a:latin typeface="MSP ゴシック"/>
              </a:rPr>
              <a:t>Change %</a:t>
            </a:r>
            <a:r>
              <a:rPr lang="ja-JP" altLang="en-US" sz="1600" dirty="0">
                <a:latin typeface="MSP ゴシック"/>
              </a:rPr>
              <a:t>の絶対値）は </a:t>
            </a:r>
            <a:r>
              <a:rPr lang="en-US" altLang="ja-JP" sz="1600" dirty="0">
                <a:latin typeface="MSP ゴシック"/>
              </a:rPr>
              <a:t>0〜4%</a:t>
            </a:r>
            <a:r>
              <a:rPr lang="ja-JP" altLang="en-US" sz="1600" dirty="0">
                <a:latin typeface="MSP ゴシック"/>
              </a:rPr>
              <a:t>程度に収まっている</a:t>
            </a:r>
            <a:endParaRPr lang="en-US" altLang="ja-JP" sz="1600" dirty="0">
              <a:latin typeface="MSP ゴシック"/>
            </a:endParaRPr>
          </a:p>
          <a:p>
            <a:endParaRPr lang="ja-JP" altLang="en-US" sz="1600" dirty="0">
              <a:latin typeface="MSP ゴシック"/>
            </a:endParaRPr>
          </a:p>
          <a:p>
            <a:pPr marL="285750" indent="-285750">
              <a:buFont typeface="Arial" panose="020B0604020202020204" pitchFamily="34" charset="0"/>
              <a:buChar char="•"/>
            </a:pPr>
            <a:r>
              <a:rPr lang="ja-JP" altLang="en-US" sz="1600" dirty="0">
                <a:latin typeface="MSP ゴシック"/>
              </a:rPr>
              <a:t>通常の取引では大きな価格変動は起きにくいと考えれられる</a:t>
            </a:r>
            <a:endParaRPr lang="en-US" altLang="ja-JP" sz="1600" dirty="0">
              <a:latin typeface="MSP ゴシック"/>
            </a:endParaRPr>
          </a:p>
          <a:p>
            <a:pPr marL="285750" indent="-285750">
              <a:buFont typeface="Arial" panose="020B0604020202020204" pitchFamily="34" charset="0"/>
              <a:buChar char="•"/>
            </a:pPr>
            <a:endParaRPr lang="ja-JP" altLang="en-US" sz="1600" dirty="0">
              <a:latin typeface="MSP ゴシック"/>
            </a:endParaRPr>
          </a:p>
          <a:p>
            <a:pPr marL="285750" indent="-285750">
              <a:buFont typeface="Arial" panose="020B0604020202020204" pitchFamily="34" charset="0"/>
              <a:buChar char="•"/>
            </a:pPr>
            <a:r>
              <a:rPr lang="ja-JP" altLang="en-US" sz="1600" dirty="0">
                <a:latin typeface="MSP ゴシック"/>
              </a:rPr>
              <a:t>出来高の急増は、価格変動の増大と関係する可能性がある</a:t>
            </a:r>
            <a:endParaRPr lang="en-US" altLang="ja-JP" sz="1600" dirty="0">
              <a:latin typeface="MSP ゴシック"/>
            </a:endParaRPr>
          </a:p>
          <a:p>
            <a:pPr marL="285750" indent="-285750">
              <a:buFont typeface="Arial" panose="020B0604020202020204" pitchFamily="34" charset="0"/>
              <a:buChar char="•"/>
            </a:pPr>
            <a:endParaRPr lang="ja-JP" altLang="en-US" sz="1600" dirty="0">
              <a:latin typeface="MSP ゴシック"/>
            </a:endParaRPr>
          </a:p>
          <a:p>
            <a:pPr marL="285750" indent="-285750">
              <a:buFont typeface="Arial" panose="020B0604020202020204" pitchFamily="34" charset="0"/>
              <a:buChar char="•"/>
            </a:pPr>
            <a:r>
              <a:rPr lang="ja-JP" altLang="en-US" sz="1600" dirty="0">
                <a:latin typeface="MSP ゴシック"/>
              </a:rPr>
              <a:t>異常値やイベントの検知に活かせる特徴量として利用できる可能性がある</a:t>
            </a:r>
          </a:p>
          <a:p>
            <a:pPr marL="285750" indent="-285750">
              <a:buFont typeface="Arial" panose="020B0604020202020204" pitchFamily="34" charset="0"/>
              <a:buChar char="•"/>
            </a:pPr>
            <a:endParaRPr kumimoji="1" lang="ja-JP" altLang="en-US" sz="1600" dirty="0">
              <a:latin typeface="MSP ゴシック"/>
            </a:endParaRPr>
          </a:p>
        </p:txBody>
      </p:sp>
    </p:spTree>
    <p:extLst>
      <p:ext uri="{BB962C8B-B14F-4D97-AF65-F5344CB8AC3E}">
        <p14:creationId xmlns:p14="http://schemas.microsoft.com/office/powerpoint/2010/main" val="236908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8EA0-60B1-B2DF-B735-E684BE1728EC}"/>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BD3102-4ADF-2A0A-084F-1F5E9B47649C}"/>
              </a:ext>
            </a:extLst>
          </p:cNvPr>
          <p:cNvSpPr>
            <a:spLocks noGrp="1"/>
          </p:cNvSpPr>
          <p:nvPr>
            <p:ph type="sldNum" sz="quarter" idx="12"/>
          </p:nvPr>
        </p:nvSpPr>
        <p:spPr/>
        <p:txBody>
          <a:bodyPr/>
          <a:lstStyle/>
          <a:p>
            <a:fld id="{00CC21EF-8042-46DC-A8AA-3FAC320EE1C5}"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5D25440E-C2D6-4E96-B52B-2144132F0491}"/>
              </a:ext>
            </a:extLst>
          </p:cNvPr>
          <p:cNvSpPr txBox="1"/>
          <p:nvPr/>
        </p:nvSpPr>
        <p:spPr>
          <a:xfrm>
            <a:off x="0" y="0"/>
            <a:ext cx="12192000" cy="793487"/>
          </a:xfrm>
          <a:prstGeom prst="rect">
            <a:avLst/>
          </a:prstGeom>
          <a:solidFill>
            <a:schemeClr val="accent1">
              <a:lumMod val="20000"/>
              <a:lumOff val="80000"/>
            </a:schemeClr>
          </a:solidFill>
          <a:ln>
            <a:solidFill>
              <a:schemeClr val="tx1"/>
            </a:solidFill>
          </a:ln>
        </p:spPr>
        <p:txBody>
          <a:bodyPr wrap="square">
            <a:spAutoFit/>
          </a:bodyPr>
          <a:lstStyle/>
          <a:p>
            <a:pPr>
              <a:lnSpc>
                <a:spcPct val="150000"/>
              </a:lnSpc>
            </a:pPr>
            <a:r>
              <a:rPr lang="ja-JP" altLang="en-US" sz="3600" dirty="0">
                <a:latin typeface="HGP創英角ｺﾞｼｯｸUB" panose="020B0900000000000000" pitchFamily="50" charset="-128"/>
                <a:ea typeface="HGP創英角ｺﾞｼｯｸUB" panose="020B0900000000000000" pitchFamily="50" charset="-128"/>
              </a:rPr>
              <a:t>モデル選定理由</a:t>
            </a:r>
            <a:endParaRPr lang="en-US" altLang="ja-JP" sz="3600" dirty="0">
              <a:latin typeface="HGP創英角ｺﾞｼｯｸUB" panose="020B0900000000000000" pitchFamily="50" charset="-128"/>
              <a:ea typeface="HGP創英角ｺﾞｼｯｸUB" panose="020B0900000000000000" pitchFamily="50" charset="-128"/>
            </a:endParaRPr>
          </a:p>
        </p:txBody>
      </p:sp>
      <p:sp>
        <p:nvSpPr>
          <p:cNvPr id="6" name="Rectangle 1">
            <a:extLst>
              <a:ext uri="{FF2B5EF4-FFF2-40B4-BE49-F238E27FC236}">
                <a16:creationId xmlns:a16="http://schemas.microsoft.com/office/drawing/2014/main" id="{12219FD9-5CE4-0F22-747D-4056D5366B6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9" name="テキスト ボックス 8">
            <a:extLst>
              <a:ext uri="{FF2B5EF4-FFF2-40B4-BE49-F238E27FC236}">
                <a16:creationId xmlns:a16="http://schemas.microsoft.com/office/drawing/2014/main" id="{4C6577FB-5012-28E8-F4CF-A9CAB55B995C}"/>
              </a:ext>
            </a:extLst>
          </p:cNvPr>
          <p:cNvSpPr txBox="1"/>
          <p:nvPr/>
        </p:nvSpPr>
        <p:spPr>
          <a:xfrm>
            <a:off x="1387929" y="1623230"/>
            <a:ext cx="9416142" cy="2831544"/>
          </a:xfrm>
          <a:prstGeom prst="rect">
            <a:avLst/>
          </a:prstGeom>
          <a:noFill/>
        </p:spPr>
        <p:txBody>
          <a:bodyPr wrap="square" rtlCol="0">
            <a:spAutoFit/>
          </a:bodyPr>
          <a:lstStyle/>
          <a:p>
            <a:r>
              <a:rPr lang="ja-JP" altLang="en-US" sz="2000" b="1" dirty="0">
                <a:latin typeface="MSP ゴシック"/>
              </a:rPr>
              <a:t>・時系列の連続性・依存関係が強い</a:t>
            </a:r>
          </a:p>
          <a:p>
            <a:r>
              <a:rPr lang="ja-JP" altLang="en-US" sz="2000" dirty="0">
                <a:latin typeface="MSP ゴシック"/>
              </a:rPr>
              <a:t>　→ </a:t>
            </a:r>
            <a:r>
              <a:rPr lang="en-US" altLang="ja-JP" sz="2000" dirty="0">
                <a:latin typeface="MSP ゴシック"/>
              </a:rPr>
              <a:t>ACF</a:t>
            </a:r>
            <a:r>
              <a:rPr lang="ja-JP" altLang="en-US" sz="2000" dirty="0">
                <a:latin typeface="MSP ゴシック"/>
              </a:rPr>
              <a:t>・</a:t>
            </a:r>
            <a:r>
              <a:rPr lang="en-US" altLang="ja-JP" sz="2000" dirty="0">
                <a:latin typeface="MSP ゴシック"/>
              </a:rPr>
              <a:t>PACF</a:t>
            </a:r>
            <a:r>
              <a:rPr lang="ja-JP" altLang="en-US" sz="2000" dirty="0">
                <a:latin typeface="MSP ゴシック"/>
              </a:rPr>
              <a:t>分析で短期の自己相関が顕著 → 過去データをしっかり活用したい</a:t>
            </a:r>
          </a:p>
          <a:p>
            <a:r>
              <a:rPr lang="ja-JP" altLang="en-US" sz="2000" b="1" dirty="0">
                <a:latin typeface="MSP ゴシック"/>
              </a:rPr>
              <a:t>・非線形性・季節性が存在</a:t>
            </a:r>
          </a:p>
          <a:p>
            <a:r>
              <a:rPr lang="ja-JP" altLang="en-US" sz="2000" dirty="0">
                <a:latin typeface="MSP ゴシック"/>
              </a:rPr>
              <a:t>　→ 月・曜日効果で季節パターンがあるため、単純な線形モデルは不十分</a:t>
            </a:r>
          </a:p>
          <a:p>
            <a:r>
              <a:rPr lang="ja-JP" altLang="en-US" sz="2000" b="1" dirty="0">
                <a:latin typeface="MSP ゴシック"/>
              </a:rPr>
              <a:t>・外れ値やノイズが多い分布</a:t>
            </a:r>
          </a:p>
          <a:p>
            <a:r>
              <a:rPr lang="ja-JP" altLang="en-US" sz="2000" dirty="0">
                <a:latin typeface="MSP ゴシック"/>
              </a:rPr>
              <a:t>　→ 尖度が高く外れ値が多いリターン分布に強いロバストなモデルが望ましい</a:t>
            </a:r>
          </a:p>
          <a:p>
            <a:r>
              <a:rPr lang="ja-JP" altLang="en-US" sz="2000" b="1" dirty="0">
                <a:latin typeface="MSP ゴシック"/>
              </a:rPr>
              <a:t>・出来高と価格変動の関係性</a:t>
            </a:r>
          </a:p>
          <a:p>
            <a:r>
              <a:rPr lang="ja-JP" altLang="en-US" sz="2000" dirty="0">
                <a:latin typeface="MSP ゴシック"/>
              </a:rPr>
              <a:t>　→ 出来高急増は価格変動と連動し、イベント検知に活かせる特徴量が重要</a:t>
            </a:r>
          </a:p>
          <a:p>
            <a:endParaRPr kumimoji="1" lang="ja-JP" altLang="en-US" dirty="0"/>
          </a:p>
        </p:txBody>
      </p:sp>
      <p:sp>
        <p:nvSpPr>
          <p:cNvPr id="10" name="テキスト ボックス 9">
            <a:extLst>
              <a:ext uri="{FF2B5EF4-FFF2-40B4-BE49-F238E27FC236}">
                <a16:creationId xmlns:a16="http://schemas.microsoft.com/office/drawing/2014/main" id="{B7128095-FF4C-0435-D799-493438DA69D9}"/>
              </a:ext>
            </a:extLst>
          </p:cNvPr>
          <p:cNvSpPr txBox="1"/>
          <p:nvPr/>
        </p:nvSpPr>
        <p:spPr>
          <a:xfrm>
            <a:off x="1894114" y="5210834"/>
            <a:ext cx="8403772" cy="1569660"/>
          </a:xfrm>
          <a:prstGeom prst="rect">
            <a:avLst/>
          </a:prstGeom>
          <a:noFill/>
        </p:spPr>
        <p:txBody>
          <a:bodyPr wrap="square" rtlCol="0">
            <a:spAutoFit/>
          </a:bodyPr>
          <a:lstStyle/>
          <a:p>
            <a:pPr algn="ctr"/>
            <a:r>
              <a:rPr lang="ja-JP" altLang="en-US" sz="3200" b="1" dirty="0">
                <a:latin typeface="HGP創英角ｺﾞｼｯｸUB" panose="020B0900000000000000" pitchFamily="50" charset="-128"/>
                <a:ea typeface="HGP創英角ｺﾞｼｯｸUB" panose="020B0900000000000000" pitchFamily="50" charset="-128"/>
              </a:rPr>
              <a:t>長期依存を扱い非線形性に強く</a:t>
            </a:r>
            <a:endParaRPr lang="en-US" altLang="ja-JP" sz="3200" b="1" dirty="0">
              <a:latin typeface="HGP創英角ｺﾞｼｯｸUB" panose="020B0900000000000000" pitchFamily="50" charset="-128"/>
              <a:ea typeface="HGP創英角ｺﾞｼｯｸUB" panose="020B0900000000000000" pitchFamily="50" charset="-128"/>
            </a:endParaRPr>
          </a:p>
          <a:p>
            <a:pPr algn="ctr"/>
            <a:r>
              <a:rPr lang="ja-JP" altLang="en-US" sz="3200" b="1" dirty="0">
                <a:latin typeface="HGP創英角ｺﾞｼｯｸUB" panose="020B0900000000000000" pitchFamily="50" charset="-128"/>
                <a:ea typeface="HGP創英角ｺﾞｼｯｸUB" panose="020B0900000000000000" pitchFamily="50" charset="-128"/>
              </a:rPr>
              <a:t>外れ値にも比較的強い</a:t>
            </a:r>
            <a:r>
              <a:rPr lang="en-US" altLang="ja-JP" sz="3200" b="1" dirty="0">
                <a:solidFill>
                  <a:schemeClr val="tx2">
                    <a:lumMod val="50000"/>
                    <a:lumOff val="50000"/>
                  </a:schemeClr>
                </a:solidFill>
                <a:latin typeface="HGP創英角ｺﾞｼｯｸUB" panose="020B0900000000000000" pitchFamily="50" charset="-128"/>
                <a:ea typeface="HGP創英角ｺﾞｼｯｸUB" panose="020B0900000000000000" pitchFamily="50" charset="-128"/>
              </a:rPr>
              <a:t>LSTM</a:t>
            </a:r>
            <a:r>
              <a:rPr lang="ja-JP" altLang="en-US" sz="3200" b="1" dirty="0">
                <a:solidFill>
                  <a:schemeClr val="tx2">
                    <a:lumMod val="50000"/>
                    <a:lumOff val="50000"/>
                  </a:schemeClr>
                </a:solidFill>
                <a:latin typeface="HGP創英角ｺﾞｼｯｸUB" panose="020B0900000000000000" pitchFamily="50" charset="-128"/>
                <a:ea typeface="HGP創英角ｺﾞｼｯｸUB" panose="020B0900000000000000" pitchFamily="50" charset="-128"/>
              </a:rPr>
              <a:t>モデル</a:t>
            </a:r>
            <a:r>
              <a:rPr lang="ja-JP" altLang="en-US" sz="3200" b="1" dirty="0">
                <a:latin typeface="HGP創英角ｺﾞｼｯｸUB" panose="020B0900000000000000" pitchFamily="50" charset="-128"/>
                <a:ea typeface="HGP創英角ｺﾞｼｯｸUB" panose="020B0900000000000000" pitchFamily="50" charset="-128"/>
              </a:rPr>
              <a:t>を選択</a:t>
            </a:r>
            <a:endParaRPr lang="ja-JP" altLang="en-US" sz="3200" dirty="0">
              <a:latin typeface="HGP創英角ｺﾞｼｯｸUB" panose="020B0900000000000000" pitchFamily="50" charset="-128"/>
              <a:ea typeface="HGP創英角ｺﾞｼｯｸUB" panose="020B0900000000000000" pitchFamily="50" charset="-128"/>
            </a:endParaRPr>
          </a:p>
          <a:p>
            <a:pPr algn="ctr"/>
            <a:endParaRPr kumimoji="1" lang="ja-JP" altLang="en-US" sz="3200" dirty="0">
              <a:latin typeface="HGP創英角ｺﾞｼｯｸUB" panose="020B0900000000000000" pitchFamily="50" charset="-128"/>
              <a:ea typeface="HGP創英角ｺﾞｼｯｸUB" panose="020B0900000000000000" pitchFamily="50" charset="-128"/>
            </a:endParaRPr>
          </a:p>
        </p:txBody>
      </p:sp>
      <p:sp>
        <p:nvSpPr>
          <p:cNvPr id="11" name="テキスト ボックス 10">
            <a:extLst>
              <a:ext uri="{FF2B5EF4-FFF2-40B4-BE49-F238E27FC236}">
                <a16:creationId xmlns:a16="http://schemas.microsoft.com/office/drawing/2014/main" id="{A16B5D1F-B321-298C-8818-CBE2C046210F}"/>
              </a:ext>
            </a:extLst>
          </p:cNvPr>
          <p:cNvSpPr txBox="1"/>
          <p:nvPr/>
        </p:nvSpPr>
        <p:spPr>
          <a:xfrm>
            <a:off x="1387929" y="4564503"/>
            <a:ext cx="2558143" cy="646331"/>
          </a:xfrm>
          <a:prstGeom prst="rect">
            <a:avLst/>
          </a:prstGeom>
          <a:noFill/>
        </p:spPr>
        <p:txBody>
          <a:bodyPr wrap="square" rtlCol="0">
            <a:spAutoFit/>
          </a:bodyPr>
          <a:lstStyle/>
          <a:p>
            <a:r>
              <a:rPr lang="ja-JP" altLang="en-US" b="1" dirty="0">
                <a:latin typeface="MSP ゴシック"/>
              </a:rPr>
              <a:t>これらを踏まえ、</a:t>
            </a:r>
          </a:p>
          <a:p>
            <a:endParaRPr kumimoji="1" lang="ja-JP" altLang="en-US" dirty="0"/>
          </a:p>
        </p:txBody>
      </p:sp>
    </p:spTree>
    <p:extLst>
      <p:ext uri="{BB962C8B-B14F-4D97-AF65-F5344CB8AC3E}">
        <p14:creationId xmlns:p14="http://schemas.microsoft.com/office/powerpoint/2010/main" val="112743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1174</TotalTime>
  <Words>1536</Words>
  <Application>Microsoft Office PowerPoint</Application>
  <PresentationFormat>ワイド画面</PresentationFormat>
  <Paragraphs>228</Paragraphs>
  <Slides>22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HGP創英角ｺﾞｼｯｸE</vt:lpstr>
      <vt:lpstr>HGP創英角ｺﾞｼｯｸUB</vt:lpstr>
      <vt:lpstr>MSP 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西畑　壮琉</dc:creator>
  <cp:lastModifiedBy>西畑　壮琉</cp:lastModifiedBy>
  <cp:revision>3</cp:revision>
  <dcterms:created xsi:type="dcterms:W3CDTF">2025-06-21T07:05:40Z</dcterms:created>
  <dcterms:modified xsi:type="dcterms:W3CDTF">2025-06-22T02:39:46Z</dcterms:modified>
</cp:coreProperties>
</file>