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11"/>
  </p:notesMasterIdLst>
  <p:sldIdLst>
    <p:sldId id="256" r:id="rId2"/>
    <p:sldId id="266" r:id="rId3"/>
    <p:sldId id="269" r:id="rId4"/>
    <p:sldId id="268" r:id="rId5"/>
    <p:sldId id="267" r:id="rId6"/>
    <p:sldId id="270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56C05"/>
    <a:srgbClr val="FB9447"/>
    <a:srgbClr val="FFD5D5"/>
    <a:srgbClr val="FFB3B3"/>
    <a:srgbClr val="318B71"/>
    <a:srgbClr val="C5C5C5"/>
    <a:srgbClr val="9900CC"/>
    <a:srgbClr val="FD3D3D"/>
    <a:srgbClr val="7A4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5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EDFE-972B-4988-9C4F-90A8B28D0D4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5D51-C32D-4A57-89D0-03FE91FEC0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7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C81AD8-A688-4B7A-8570-BC5F4B7F99B8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FCEB-3BA1-4E72-B6C6-5FBAC23E7DD6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6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1450-0A8B-4EC3-9A03-DDC675EC907A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288"/>
            <a:ext cx="9875520" cy="135636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1815152"/>
            <a:ext cx="9872871" cy="4280848"/>
          </a:xfrm>
        </p:spPr>
        <p:txBody>
          <a:bodyPr lIns="72000" rIns="72000"/>
          <a:lstStyle>
            <a:lvl1pPr marL="388619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17214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34377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0869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83003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927D-C686-4F10-B7DF-5CF3E0B274A8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2764" y="6256181"/>
            <a:ext cx="17062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76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846833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D0D7-A961-4165-9922-16E70866CE90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3807" y="6223830"/>
            <a:ext cx="17062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3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A290-7D08-40AE-9EDA-9FB657A058C3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ACE9-66C1-4E9D-93B4-55E7447481ED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0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343B-E201-4A9A-A8A8-2122A69249F6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2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AA-C2E2-40FA-AE22-DE5AA68A5668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7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0C-B506-469C-85C4-E063B906C153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8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6E9-1206-420D-9034-79F2F9D20267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7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353" y="35915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1830825"/>
            <a:ext cx="9872871" cy="42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FC92B3D-A846-487D-A857-868FA9EFCA5E}" type="datetime1">
              <a:rPr lang="en-US" altLang="ja-JP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182875" algn="l" defTabSz="914377" rtl="0" eaLnBrk="1" latinLnBrk="0" hangingPunct="1">
        <a:lnSpc>
          <a:spcPct val="150000"/>
        </a:lnSpc>
        <a:spcBef>
          <a:spcPts val="1400"/>
        </a:spcBef>
        <a:buClr>
          <a:schemeClr val="accent1"/>
        </a:buClr>
        <a:buSzPct val="70000"/>
        <a:buFont typeface="Wingdings" panose="05000000000000000000" pitchFamily="2" charset="2"/>
        <a:buChar char="u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342" y="1122363"/>
            <a:ext cx="11757991" cy="2387600"/>
          </a:xfrm>
        </p:spPr>
        <p:txBody>
          <a:bodyPr>
            <a:normAutofit/>
          </a:bodyPr>
          <a:lstStyle/>
          <a:p>
            <a:r>
              <a:rPr lang="ja-JP" altLang="en-US" sz="9600">
                <a:latin typeface="DengXian" panose="03000509000000000000" pitchFamily="65" charset="-122"/>
                <a:ea typeface="DengXian" panose="03000509000000000000" pitchFamily="65" charset="-122"/>
              </a:rPr>
              <a:t> </a:t>
            </a:r>
            <a:r>
              <a:rPr lang="en-US" altLang="ja-JP" sz="800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ans Mono" panose="020B0609030804020204" pitchFamily="49" charset="0"/>
              </a:rPr>
              <a:t>React + Redux</a:t>
            </a:r>
            <a:endParaRPr lang="ja-JP" altLang="en-US" sz="5400">
              <a:latin typeface="DejaVu Serif Condensed" panose="02060606050605020204" pitchFamily="18" charset="0"/>
              <a:ea typeface="DengXian" panose="03000509000000000000" pitchFamily="65" charset="-122"/>
              <a:cs typeface="DejaVu Sans Mono" panose="020B06090308040202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sz="3200" smtClean="0"/>
              <a:t>Takenaka</a:t>
            </a: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5112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javascript</a:t>
            </a:r>
            <a:r>
              <a:rPr lang="ja-JP" altLang="en-US" smtClean="0"/>
              <a:t>界を賑わす人物達</a:t>
            </a:r>
            <a:endParaRPr kumimoji="1" lang="ja-JP" altLang="en-US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97" y="2469414"/>
            <a:ext cx="4098824" cy="100800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64" y="47577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6886277" y="4240180"/>
            <a:ext cx="3782325" cy="1752058"/>
            <a:chOff x="3841435" y="4242556"/>
            <a:chExt cx="5366072" cy="248568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7" t="6955" r="4851" b="10051"/>
            <a:stretch/>
          </p:blipFill>
          <p:spPr>
            <a:xfrm>
              <a:off x="3841435" y="4242556"/>
              <a:ext cx="2435405" cy="2247261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6059376" y="5287298"/>
              <a:ext cx="3148131" cy="1440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0" smtClean="0">
                  <a:solidFill>
                    <a:srgbClr val="61DAFB"/>
                  </a:solidFill>
                </a:rPr>
                <a:t>React</a:t>
              </a:r>
              <a:endParaRPr kumimoji="1" lang="ja-JP" altLang="en-US" sz="6000">
                <a:solidFill>
                  <a:srgbClr val="61DA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5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WEB</a:t>
            </a:r>
            <a:r>
              <a:rPr kumimoji="1" lang="ja-JP" altLang="en-US" smtClean="0"/>
              <a:t>ページをリッチに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59488" y="1815152"/>
            <a:ext cx="4956385" cy="4280848"/>
          </a:xfrm>
        </p:spPr>
        <p:txBody>
          <a:bodyPr>
            <a:normAutofit fontScale="92500"/>
          </a:bodyPr>
          <a:lstStyle/>
          <a:p>
            <a:pPr marL="45719" indent="0">
              <a:buNone/>
            </a:pPr>
            <a:r>
              <a:rPr lang="ja-JP" altLang="en-US" b="1" u="sng" smtClean="0"/>
              <a:t>従来のホームページ</a:t>
            </a:r>
            <a:endParaRPr lang="en-US" altLang="ja-JP" b="1" u="sng"/>
          </a:p>
          <a:p>
            <a:pPr lvl="1"/>
            <a:r>
              <a:rPr lang="ja-JP" altLang="en-US" smtClean="0"/>
              <a:t>ページ遷移が多い</a:t>
            </a:r>
            <a:endParaRPr lang="en-US" altLang="ja-JP" smtClean="0"/>
          </a:p>
          <a:p>
            <a:pPr lvl="1"/>
            <a:r>
              <a:rPr lang="ja-JP" altLang="en-US" smtClean="0"/>
              <a:t>要素の更新は遅くて面倒</a:t>
            </a:r>
            <a:r>
              <a:rPr lang="en-US" altLang="ja-JP" smtClean="0"/>
              <a:t>(jQuery</a:t>
            </a:r>
            <a:r>
              <a:rPr lang="ja-JP" altLang="en-US" smtClean="0"/>
              <a:t>やら</a:t>
            </a:r>
            <a:r>
              <a:rPr lang="en-US" altLang="ja-JP" smtClean="0"/>
              <a:t>)</a:t>
            </a:r>
          </a:p>
          <a:p>
            <a:endParaRPr lang="en-US" altLang="ja-JP"/>
          </a:p>
          <a:p>
            <a:pPr marL="45719" indent="0">
              <a:buNone/>
            </a:pPr>
            <a:r>
              <a:rPr lang="ja-JP" altLang="en-US" b="1" u="sng" smtClean="0"/>
              <a:t>シングルページアプリケーション</a:t>
            </a:r>
            <a:endParaRPr lang="en-US" altLang="ja-JP" b="1" u="sng"/>
          </a:p>
          <a:p>
            <a:pPr lvl="1"/>
            <a:r>
              <a:rPr lang="ja-JP" altLang="en-US" smtClean="0"/>
              <a:t>１ページで全てが完結</a:t>
            </a:r>
            <a:endParaRPr lang="en-US" altLang="ja-JP" smtClean="0"/>
          </a:p>
          <a:p>
            <a:pPr lvl="1"/>
            <a:r>
              <a:rPr lang="ja-JP" altLang="en-US" smtClean="0"/>
              <a:t>要素を更新するのも簡単</a:t>
            </a:r>
            <a:endParaRPr lang="en-US" altLang="ja-JP" smtClean="0"/>
          </a:p>
          <a:p>
            <a:pPr lvl="1"/>
            <a:endParaRPr lang="en-US" altLang="ja-JP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12482" r="13284" b="1682"/>
          <a:stretch/>
        </p:blipFill>
        <p:spPr>
          <a:xfrm>
            <a:off x="1269459" y="2043082"/>
            <a:ext cx="3708000" cy="346277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269459" y="5819001"/>
            <a:ext cx="346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/>
              <a:t>https://facebook.github.io/react/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242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レスポンシブルに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データバインディング</a:t>
            </a:r>
            <a:endParaRPr lang="en-US" altLang="ja-JP"/>
          </a:p>
          <a:p>
            <a:r>
              <a:rPr lang="ja-JP" altLang="en-US" smtClean="0"/>
              <a:t>仮想</a:t>
            </a:r>
            <a:r>
              <a:rPr lang="en-US" altLang="ja-JP" smtClean="0"/>
              <a:t>DOM (</a:t>
            </a:r>
            <a:r>
              <a:rPr lang="en-US" altLang="ja-JP"/>
              <a:t>virtual </a:t>
            </a:r>
            <a:r>
              <a:rPr lang="en-US" altLang="ja-JP" smtClean="0"/>
              <a:t>dom)</a:t>
            </a:r>
          </a:p>
          <a:p>
            <a:endParaRPr lang="en-US" altLang="ja-JP" sz="1200"/>
          </a:p>
          <a:p>
            <a:pPr lvl="1"/>
            <a:r>
              <a:rPr lang="ja-JP" altLang="en-US" sz="1800"/>
              <a:t>値</a:t>
            </a:r>
            <a:r>
              <a:rPr lang="ja-JP" altLang="en-US" sz="1800" smtClean="0"/>
              <a:t>が変わる度に再描画</a:t>
            </a:r>
            <a:endParaRPr lang="en-US" altLang="ja-JP" sz="1800" smtClean="0"/>
          </a:p>
          <a:p>
            <a:pPr lvl="1"/>
            <a:r>
              <a:rPr lang="en-US" altLang="ja-JP" sz="1800"/>
              <a:t>virtual </a:t>
            </a:r>
            <a:r>
              <a:rPr lang="en-US" altLang="ja-JP" sz="1800" smtClean="0"/>
              <a:t>dom</a:t>
            </a:r>
            <a:r>
              <a:rPr lang="ja-JP" altLang="en-US" sz="1800" smtClean="0"/>
              <a:t>で一度描画</a:t>
            </a:r>
            <a:endParaRPr lang="en-US" altLang="ja-JP" sz="1800" smtClean="0"/>
          </a:p>
          <a:p>
            <a:pPr lvl="1"/>
            <a:r>
              <a:rPr kumimoji="1" lang="ja-JP" altLang="en-US" sz="1800" b="1">
                <a:solidFill>
                  <a:srgbClr val="FE0000"/>
                </a:solidFill>
              </a:rPr>
              <a:t>差分</a:t>
            </a:r>
            <a:r>
              <a:rPr kumimoji="1" lang="ja-JP" altLang="en-US" sz="1800" b="1" smtClean="0">
                <a:solidFill>
                  <a:srgbClr val="FE0000"/>
                </a:solidFill>
              </a:rPr>
              <a:t>のみ</a:t>
            </a:r>
            <a:r>
              <a:rPr kumimoji="1" lang="ja-JP" altLang="en-US" sz="1800" smtClean="0"/>
              <a:t>を</a:t>
            </a:r>
            <a:r>
              <a:rPr lang="ja-JP" altLang="en-US" sz="1800"/>
              <a:t>実際</a:t>
            </a:r>
            <a:r>
              <a:rPr lang="ja-JP" altLang="en-US" sz="1800" smtClean="0"/>
              <a:t>の画面に反映</a:t>
            </a:r>
            <a:endParaRPr kumimoji="1" lang="ja-JP" altLang="en-US" sz="18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12482" r="13284" b="1682"/>
          <a:stretch/>
        </p:blipFill>
        <p:spPr>
          <a:xfrm>
            <a:off x="5859226" y="989278"/>
            <a:ext cx="3176364" cy="29662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12482" r="13284" b="1682"/>
          <a:stretch/>
        </p:blipFill>
        <p:spPr>
          <a:xfrm>
            <a:off x="7212974" y="2892487"/>
            <a:ext cx="3645232" cy="3404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フローチャート: 磁気ディスク 6"/>
          <p:cNvSpPr/>
          <p:nvPr/>
        </p:nvSpPr>
        <p:spPr>
          <a:xfrm>
            <a:off x="10162764" y="359000"/>
            <a:ext cx="1511188" cy="1538524"/>
          </a:xfrm>
          <a:prstGeom prst="flowChartMagneticDisk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kumimoji="1" lang="en-US" altLang="ja-JP" sz="1400" b="1" smtClean="0">
                <a:solidFill>
                  <a:schemeClr val="bg1"/>
                </a:solidFill>
              </a:rPr>
              <a:t>{</a:t>
            </a:r>
          </a:p>
          <a:p>
            <a:r>
              <a:rPr kumimoji="1" lang="ja-JP" altLang="en-US" sz="1400" b="1">
                <a:solidFill>
                  <a:schemeClr val="bg1"/>
                </a:solidFill>
              </a:rPr>
              <a:t> </a:t>
            </a:r>
            <a:r>
              <a:rPr kumimoji="1" lang="ja-JP" altLang="en-US" sz="1400" b="1" smtClean="0">
                <a:solidFill>
                  <a:schemeClr val="bg1"/>
                </a:solidFill>
              </a:rPr>
              <a:t> </a:t>
            </a:r>
            <a:r>
              <a:rPr kumimoji="1" lang="en-US" altLang="ja-JP" sz="1400" b="1" smtClean="0">
                <a:solidFill>
                  <a:schemeClr val="bg1"/>
                </a:solidFill>
              </a:rPr>
              <a:t>kay1: value1,</a:t>
            </a:r>
            <a:endParaRPr kumimoji="1" lang="en-US" altLang="ja-JP" sz="1400" b="1">
              <a:solidFill>
                <a:schemeClr val="bg1"/>
              </a:solidFill>
            </a:endParaRPr>
          </a:p>
          <a:p>
            <a:r>
              <a:rPr kumimoji="1" lang="ja-JP" altLang="en-US" sz="1400" b="1">
                <a:solidFill>
                  <a:schemeClr val="bg1"/>
                </a:solidFill>
              </a:rPr>
              <a:t> </a:t>
            </a:r>
            <a:r>
              <a:rPr kumimoji="1" lang="ja-JP" altLang="en-US" sz="1400" b="1" smtClean="0">
                <a:solidFill>
                  <a:schemeClr val="bg1"/>
                </a:solidFill>
              </a:rPr>
              <a:t> </a:t>
            </a:r>
            <a:r>
              <a:rPr kumimoji="1" lang="en-US" altLang="ja-JP" sz="1400" b="1" smtClean="0">
                <a:solidFill>
                  <a:schemeClr val="bg1"/>
                </a:solidFill>
              </a:rPr>
              <a:t>kay2: value2</a:t>
            </a:r>
          </a:p>
          <a:p>
            <a:r>
              <a:rPr kumimoji="1" lang="en-US" altLang="ja-JP" sz="1400" b="1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右矢印 11"/>
          <p:cNvSpPr/>
          <p:nvPr/>
        </p:nvSpPr>
        <p:spPr>
          <a:xfrm rot="17264110">
            <a:off x="9768502" y="2542947"/>
            <a:ext cx="1513798" cy="253142"/>
          </a:xfrm>
          <a:prstGeom prst="rightArrow">
            <a:avLst>
              <a:gd name="adj1" fmla="val 50000"/>
              <a:gd name="adj2" fmla="val 138300"/>
            </a:avLst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9626650">
            <a:off x="9068765" y="1364970"/>
            <a:ext cx="1075995" cy="264096"/>
          </a:xfrm>
          <a:prstGeom prst="rightArrow">
            <a:avLst>
              <a:gd name="adj1" fmla="val 50000"/>
              <a:gd name="adj2" fmla="val 138300"/>
            </a:avLst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カーブ矢印 13"/>
          <p:cNvSpPr/>
          <p:nvPr/>
        </p:nvSpPr>
        <p:spPr>
          <a:xfrm rot="20423142">
            <a:off x="5997980" y="3814324"/>
            <a:ext cx="1076241" cy="1167950"/>
          </a:xfrm>
          <a:prstGeom prst="curvedRightArrow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12482" r="13284" b="1682"/>
          <a:stretch/>
        </p:blipFill>
        <p:spPr>
          <a:xfrm>
            <a:off x="7843214" y="2852023"/>
            <a:ext cx="3645232" cy="3404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コンポーネント指向な </a:t>
            </a:r>
            <a:r>
              <a:rPr kumimoji="1" lang="en-US" altLang="ja-JP" smtClean="0"/>
              <a:t>javascript </a:t>
            </a:r>
            <a:r>
              <a:rPr kumimoji="1" lang="ja-JP" altLang="en-US" smtClean="0"/>
              <a:t>のライブラリ。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React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とは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6955" r="4851" b="10051"/>
          <a:stretch/>
        </p:blipFill>
        <p:spPr>
          <a:xfrm>
            <a:off x="10730610" y="451488"/>
            <a:ext cx="975349" cy="90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48376" r="64514" b="26275"/>
          <a:stretch/>
        </p:blipFill>
        <p:spPr>
          <a:xfrm>
            <a:off x="1684764" y="4027958"/>
            <a:ext cx="2683574" cy="21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12482" r="13284" b="82216"/>
          <a:stretch/>
        </p:blipFill>
        <p:spPr>
          <a:xfrm>
            <a:off x="1724415" y="2771933"/>
            <a:ext cx="4992887" cy="2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正方形/長方形 10"/>
          <p:cNvSpPr/>
          <p:nvPr/>
        </p:nvSpPr>
        <p:spPr>
          <a:xfrm>
            <a:off x="2134642" y="3019836"/>
            <a:ext cx="1253078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0" rtlCol="0" anchor="ctr">
            <a:spAutoFit/>
          </a:bodyPr>
          <a:lstStyle/>
          <a:p>
            <a:pPr algn="ctr"/>
            <a:r>
              <a:rPr kumimoji="1" lang="en-US" altLang="ja-JP"/>
              <a:t>H</a:t>
            </a:r>
            <a:r>
              <a:rPr kumimoji="1" lang="en-US" altLang="ja-JP" smtClean="0"/>
              <a:t>eader.jsx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724415" y="3889459"/>
            <a:ext cx="1253078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0" rtlCol="0" anchor="ctr">
            <a:spAutoFit/>
          </a:bodyPr>
          <a:lstStyle/>
          <a:p>
            <a:pPr algn="ctr"/>
            <a:r>
              <a:rPr kumimoji="1" lang="en-US" altLang="ja-JP"/>
              <a:t>C</a:t>
            </a:r>
            <a:r>
              <a:rPr kumimoji="1" lang="en-US" altLang="ja-JP" smtClean="0"/>
              <a:t>ontent.jsx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0289143" y="2683076"/>
            <a:ext cx="1253078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0" rtlCol="0" anchor="ctr">
            <a:spAutoFit/>
          </a:bodyPr>
          <a:lstStyle/>
          <a:p>
            <a:pPr algn="ctr"/>
            <a:r>
              <a:rPr kumimoji="1" lang="en-US" altLang="ja-JP"/>
              <a:t>P</a:t>
            </a:r>
            <a:r>
              <a:rPr kumimoji="1" lang="en-US" altLang="ja-JP" smtClean="0"/>
              <a:t>age.jsx</a:t>
            </a:r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4" t="37015" r="53586" b="58002"/>
          <a:stretch/>
        </p:blipFill>
        <p:spPr>
          <a:xfrm>
            <a:off x="4910100" y="4396502"/>
            <a:ext cx="2188361" cy="729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正方形/長方形 24"/>
          <p:cNvSpPr/>
          <p:nvPr/>
        </p:nvSpPr>
        <p:spPr>
          <a:xfrm>
            <a:off x="4910100" y="4119160"/>
            <a:ext cx="1253078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0" rtlCol="0" anchor="ctr">
            <a:spAutoFit/>
          </a:bodyPr>
          <a:lstStyle/>
          <a:p>
            <a:pPr algn="ctr"/>
            <a:r>
              <a:rPr kumimoji="1" lang="en-US" altLang="ja-JP" smtClean="0"/>
              <a:t>Button.jsx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1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javascript</a:t>
            </a:r>
            <a:r>
              <a:rPr kumimoji="1" lang="ja-JP" altLang="en-US" smtClean="0"/>
              <a:t>で</a:t>
            </a:r>
            <a:r>
              <a:rPr lang="en-US" altLang="ja-JP" smtClean="0"/>
              <a:t>HTML</a:t>
            </a:r>
            <a:r>
              <a:rPr lang="ja-JP" altLang="en-US" smtClean="0"/>
              <a:t>を書ける。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React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の凄い所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6955" r="4851" b="10051"/>
          <a:stretch/>
        </p:blipFill>
        <p:spPr>
          <a:xfrm>
            <a:off x="10807145" y="401947"/>
            <a:ext cx="975349" cy="900000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113257" y="2979210"/>
            <a:ext cx="4158574" cy="24816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144000" rIns="144000" bIns="180000" rtlCol="0">
            <a:spAutoFit/>
          </a:bodyPr>
          <a:lstStyle/>
          <a:p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kumimoji="1" lang="en-US" altLang="ja-JP" sz="1400" b="1">
                <a:latin typeface="Consolas" panose="020B0609020204030204" pitchFamily="49" charset="0"/>
              </a:rPr>
              <a:t> </a:t>
            </a:r>
            <a:r>
              <a:rPr kumimoji="1" lang="en-US" altLang="ja-JP" sz="1400" b="1" smtClean="0">
                <a:latin typeface="Consolas" panose="020B0609020204030204" pitchFamily="49" charset="0"/>
              </a:rPr>
              <a:t>Content </a:t>
            </a:r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kumimoji="1" lang="en-US" altLang="ja-JP" sz="1400" b="1">
                <a:latin typeface="Consolas" panose="020B0609020204030204" pitchFamily="49" charset="0"/>
              </a:rPr>
              <a:t> React.Component {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 render() {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   </a:t>
            </a:r>
            <a:r>
              <a:rPr kumimoji="1" lang="en-US" altLang="ja-JP" sz="1400" b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altLang="ja-JP" sz="1400" b="1">
                <a:latin typeface="Consolas" panose="020B0609020204030204" pitchFamily="49" charset="0"/>
              </a:rPr>
              <a:t> (</a:t>
            </a:r>
          </a:p>
          <a:p>
            <a:r>
              <a:rPr kumimoji="1" lang="en-US" altLang="ja-JP" sz="1400" b="1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&lt;div className</a:t>
            </a:r>
            <a:r>
              <a:rPr kumimoji="1" lang="en-US" altLang="ja-JP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=“content"&gt;</a:t>
            </a:r>
            <a:endParaRPr kumimoji="1" lang="en-US" altLang="ja-JP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        &lt;</a:t>
            </a:r>
            <a:r>
              <a:rPr kumimoji="1" lang="en-US" altLang="ja-JP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h1&gt;{this.props.title}&lt;/</a:t>
            </a:r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h1&gt;</a:t>
            </a:r>
          </a:p>
          <a:p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kumimoji="1" lang="en-US" altLang="ja-JP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&lt;p&gt;{this.props.dec}&lt;/p&gt;</a:t>
            </a:r>
            <a:endParaRPr kumimoji="1" lang="en-US" altLang="ja-JP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      &lt;/div&gt;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   );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 }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}</a:t>
            </a:r>
            <a:endParaRPr kumimoji="1" lang="ja-JP" altLang="en-US" sz="1400" b="1">
              <a:latin typeface="Consolas" panose="020B060902020403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699874" y="2564275"/>
            <a:ext cx="146558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P</a:t>
            </a:r>
            <a:r>
              <a:rPr kumimoji="1" lang="en-US" altLang="ja-JP" smtClean="0"/>
              <a:t>age.jsx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48376" r="64514" b="26275"/>
          <a:stretch/>
        </p:blipFill>
        <p:spPr>
          <a:xfrm>
            <a:off x="3893092" y="4578782"/>
            <a:ext cx="1673779" cy="1369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テキスト ボックス 20"/>
          <p:cNvSpPr txBox="1"/>
          <p:nvPr/>
        </p:nvSpPr>
        <p:spPr>
          <a:xfrm>
            <a:off x="6699874" y="2843017"/>
            <a:ext cx="4594946" cy="26970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144000" rIns="144000" bIns="180000" rtlCol="0">
            <a:spAutoFit/>
          </a:bodyPr>
          <a:lstStyle/>
          <a:p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kumimoji="1" lang="en-US" altLang="ja-JP" sz="1400" b="1">
                <a:latin typeface="Consolas" panose="020B0609020204030204" pitchFamily="49" charset="0"/>
              </a:rPr>
              <a:t> </a:t>
            </a:r>
            <a:r>
              <a:rPr kumimoji="1" lang="en-US" altLang="ja-JP" sz="1400" b="1" smtClean="0">
                <a:latin typeface="Consolas" panose="020B0609020204030204" pitchFamily="49" charset="0"/>
              </a:rPr>
              <a:t>Content </a:t>
            </a:r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kumimoji="1" lang="en-US" altLang="ja-JP" sz="1400" b="1">
                <a:latin typeface="Consolas" panose="020B0609020204030204" pitchFamily="49" charset="0"/>
              </a:rPr>
              <a:t> React.Component {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 render() {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   </a:t>
            </a:r>
            <a:r>
              <a:rPr kumimoji="1" lang="en-US" altLang="ja-JP" sz="1400" b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altLang="ja-JP" sz="1400" b="1">
                <a:latin typeface="Consolas" panose="020B0609020204030204" pitchFamily="49" charset="0"/>
              </a:rPr>
              <a:t> </a:t>
            </a:r>
            <a:r>
              <a:rPr kumimoji="1" lang="en-US" altLang="ja-JP" sz="1400" b="1" smtClean="0">
                <a:latin typeface="Consolas" panose="020B0609020204030204" pitchFamily="49" charset="0"/>
              </a:rPr>
              <a:t>(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</a:t>
            </a:r>
            <a:r>
              <a:rPr kumimoji="1" lang="en-US" altLang="ja-JP" sz="1400" b="1" smtClean="0">
                <a:latin typeface="Consolas" panose="020B0609020204030204" pitchFamily="49" charset="0"/>
              </a:rPr>
              <a:t>     </a:t>
            </a:r>
            <a:r>
              <a:rPr kumimoji="1" lang="en-US" altLang="ja-JP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&lt;div className=“page”&gt;</a:t>
            </a:r>
          </a:p>
          <a:p>
            <a:r>
              <a:rPr kumimoji="1" lang="ja-JP" altLang="en-US" sz="1400" b="1">
                <a:latin typeface="Consolas" panose="020B0609020204030204" pitchFamily="49" charset="0"/>
              </a:rPr>
              <a:t> </a:t>
            </a:r>
            <a:r>
              <a:rPr kumimoji="1" lang="ja-JP" altLang="en-US" sz="1400" b="1" smtClean="0">
                <a:latin typeface="Consolas" panose="020B0609020204030204" pitchFamily="49" charset="0"/>
              </a:rPr>
              <a:t>       </a:t>
            </a:r>
            <a:r>
              <a:rPr kumimoji="1" lang="en-US" altLang="ja-JP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&lt;Header className=“header“/&gt;</a:t>
            </a:r>
            <a:endParaRPr kumimoji="1" lang="en-US" altLang="ja-JP" sz="1400" b="1">
              <a:latin typeface="Consolas" panose="020B0609020204030204" pitchFamily="49" charset="0"/>
            </a:endParaRPr>
          </a:p>
          <a:p>
            <a:r>
              <a:rPr kumimoji="1" lang="en-US" altLang="ja-JP" sz="1400" b="1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kumimoji="1" lang="en-US" altLang="ja-JP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  &lt;Content </a:t>
            </a:r>
            <a:r>
              <a:rPr kumimoji="1" lang="en-US" altLang="ja-JP" sz="1400" b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kumimoji="1" lang="en-US" altLang="ja-JP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=“content“/&gt;</a:t>
            </a:r>
          </a:p>
          <a:p>
            <a:r>
              <a:rPr kumimoji="1" lang="en-US" altLang="ja-JP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&lt;Footer </a:t>
            </a:r>
            <a:r>
              <a:rPr kumimoji="1" lang="en-US" altLang="ja-JP" sz="1400" b="1">
                <a:solidFill>
                  <a:srgbClr val="FF0000"/>
                </a:solidFill>
                <a:latin typeface="Consolas" panose="020B0609020204030204" pitchFamily="49" charset="0"/>
              </a:rPr>
              <a:t>className=“</a:t>
            </a:r>
            <a:r>
              <a:rPr kumimoji="1" lang="en-US" altLang="ja-JP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header“/&gt;</a:t>
            </a:r>
          </a:p>
          <a:p>
            <a:r>
              <a:rPr kumimoji="1" lang="en-US" altLang="ja-JP" sz="14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kumimoji="1" lang="en-US" altLang="ja-JP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r>
              <a:rPr kumimoji="1" lang="ja-JP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　</a:t>
            </a:r>
            <a:r>
              <a:rPr kumimoji="1" lang="ja-JP" altLang="en-US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　</a:t>
            </a:r>
            <a:r>
              <a:rPr kumimoji="1" lang="en-US" altLang="ja-JP" sz="1400" b="1" smtClean="0">
                <a:latin typeface="Consolas" panose="020B0609020204030204" pitchFamily="49" charset="0"/>
              </a:rPr>
              <a:t>);</a:t>
            </a:r>
            <a:endParaRPr kumimoji="1" lang="en-US" altLang="ja-JP" sz="1400" b="1">
              <a:latin typeface="Consolas" panose="020B0609020204030204" pitchFamily="49" charset="0"/>
            </a:endParaRP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 }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}</a:t>
            </a:r>
            <a:endParaRPr kumimoji="1" lang="ja-JP" altLang="en-US" sz="1400" b="1">
              <a:latin typeface="Consolas" panose="020B0609020204030204" pitchFamily="49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13257" y="2691210"/>
            <a:ext cx="1484028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r>
              <a:rPr kumimoji="1" lang="en-US" altLang="ja-JP" smtClean="0"/>
              <a:t>ontent.jsx</a:t>
            </a:r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5703063" y="3715966"/>
            <a:ext cx="658831" cy="575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12482" r="13284" b="1682"/>
          <a:stretch/>
        </p:blipFill>
        <p:spPr>
          <a:xfrm>
            <a:off x="9855265" y="4584178"/>
            <a:ext cx="1750689" cy="1634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6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12482" r="13284" b="1682"/>
          <a:stretch/>
        </p:blipFill>
        <p:spPr>
          <a:xfrm>
            <a:off x="7787796" y="2898724"/>
            <a:ext cx="3645232" cy="3404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React</a:t>
            </a:r>
            <a:r>
              <a:rPr kumimoji="1" lang="ja-JP" altLang="en-US" smtClean="0"/>
              <a:t>の状態</a:t>
            </a:r>
            <a:r>
              <a:rPr lang="ja-JP" altLang="en-US" smtClean="0"/>
              <a:t>を管理するためのフレームワーク</a:t>
            </a:r>
            <a:endParaRPr lang="en-US" altLang="ja-JP" smtClean="0"/>
          </a:p>
          <a:p>
            <a:pPr marL="45719" indent="0">
              <a:buNone/>
            </a:pPr>
            <a:endParaRPr lang="en-US" altLang="ja-JP" sz="1400" b="0" smtClean="0"/>
          </a:p>
          <a:p>
            <a:pPr lvl="1"/>
            <a:r>
              <a:rPr kumimoji="1" lang="en-US" altLang="ja-JP" smtClean="0"/>
              <a:t>DOM</a:t>
            </a:r>
            <a:r>
              <a:rPr kumimoji="1" lang="ja-JP" altLang="en-US" smtClean="0"/>
              <a:t>の個々の状態</a:t>
            </a:r>
            <a:r>
              <a:rPr kumimoji="1" lang="en-US" altLang="ja-JP" smtClean="0"/>
              <a:t>(state)</a:t>
            </a:r>
            <a:r>
              <a:rPr kumimoji="1" lang="ja-JP" altLang="en-US" smtClean="0"/>
              <a:t>を集約する機構</a:t>
            </a:r>
            <a:endParaRPr kumimoji="1" lang="en-US" altLang="ja-JP" b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Redux </a:t>
            </a:r>
            <a:r>
              <a:rPr kumimoji="1" lang="ja-JP" altLang="en-US" smtClean="0"/>
              <a:t>とは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56" y="350288"/>
            <a:ext cx="995819" cy="900000"/>
          </a:xfrm>
          <a:prstGeom prst="rect">
            <a:avLst/>
          </a:prstGeom>
        </p:spPr>
      </p:pic>
      <p:sp>
        <p:nvSpPr>
          <p:cNvPr id="20" name="フローチャート: 磁気ディスク 19"/>
          <p:cNvSpPr/>
          <p:nvPr/>
        </p:nvSpPr>
        <p:spPr>
          <a:xfrm>
            <a:off x="5172574" y="4508031"/>
            <a:ext cx="1650710" cy="1727911"/>
          </a:xfrm>
          <a:prstGeom prst="flowChartMagneticDisk">
            <a:avLst/>
          </a:prstGeom>
          <a:solidFill>
            <a:srgbClr val="7A41B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pPr algn="ctr"/>
            <a:r>
              <a:rPr kumimoji="1" lang="en-US" altLang="ja-JP" sz="2400" b="1" smtClean="0">
                <a:solidFill>
                  <a:schemeClr val="bg1"/>
                </a:solidFill>
              </a:rPr>
              <a:t>Redux</a:t>
            </a:r>
          </a:p>
        </p:txBody>
      </p:sp>
      <p:sp>
        <p:nvSpPr>
          <p:cNvPr id="7" name="円/楕円 6"/>
          <p:cNvSpPr/>
          <p:nvPr/>
        </p:nvSpPr>
        <p:spPr>
          <a:xfrm>
            <a:off x="8066110" y="3591873"/>
            <a:ext cx="1080000" cy="648000"/>
          </a:xfrm>
          <a:prstGeom prst="ellipse">
            <a:avLst/>
          </a:prstGeom>
          <a:solidFill>
            <a:srgbClr val="FE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user</a:t>
            </a:r>
          </a:p>
          <a:p>
            <a:pPr algn="ctr"/>
            <a:r>
              <a:rPr kumimoji="1" lang="en-US" altLang="ja-JP" sz="1600" smtClean="0"/>
              <a:t>event</a:t>
            </a:r>
            <a:endParaRPr kumimoji="1" lang="ja-JP" altLang="en-US" sz="1600"/>
          </a:p>
        </p:txBody>
      </p:sp>
      <p:sp>
        <p:nvSpPr>
          <p:cNvPr id="21" name="円/楕円 20"/>
          <p:cNvSpPr/>
          <p:nvPr/>
        </p:nvSpPr>
        <p:spPr>
          <a:xfrm>
            <a:off x="8066110" y="5015508"/>
            <a:ext cx="900000" cy="540000"/>
          </a:xfrm>
          <a:prstGeom prst="ellipse">
            <a:avLst/>
          </a:prstGeom>
          <a:solidFill>
            <a:srgbClr val="1CADE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state</a:t>
            </a:r>
            <a:endParaRPr kumimoji="1" lang="ja-JP" altLang="en-US" sz="1600"/>
          </a:p>
        </p:txBody>
      </p:sp>
      <p:sp>
        <p:nvSpPr>
          <p:cNvPr id="22" name="円/楕円 21"/>
          <p:cNvSpPr/>
          <p:nvPr/>
        </p:nvSpPr>
        <p:spPr>
          <a:xfrm>
            <a:off x="10291609" y="3991269"/>
            <a:ext cx="900000" cy="540000"/>
          </a:xfrm>
          <a:prstGeom prst="ellipse">
            <a:avLst/>
          </a:prstGeom>
          <a:solidFill>
            <a:srgbClr val="1CADE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state</a:t>
            </a:r>
            <a:endParaRPr kumimoji="1" lang="ja-JP" altLang="en-US" sz="1600"/>
          </a:p>
        </p:txBody>
      </p:sp>
      <p:cxnSp>
        <p:nvCxnSpPr>
          <p:cNvPr id="10" name="直線矢印コネクタ 9"/>
          <p:cNvCxnSpPr>
            <a:stCxn id="7" idx="3"/>
          </p:cNvCxnSpPr>
          <p:nvPr/>
        </p:nvCxnSpPr>
        <p:spPr>
          <a:xfrm flipH="1">
            <a:off x="6862620" y="4144976"/>
            <a:ext cx="1361652" cy="1048851"/>
          </a:xfrm>
          <a:prstGeom prst="straightConnector1">
            <a:avLst/>
          </a:prstGeom>
          <a:ln w="57150">
            <a:solidFill>
              <a:srgbClr val="FE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6862618" y="5321135"/>
            <a:ext cx="1203492" cy="63240"/>
          </a:xfrm>
          <a:prstGeom prst="straightConnector1">
            <a:avLst/>
          </a:prstGeom>
          <a:ln w="57150">
            <a:solidFill>
              <a:srgbClr val="1CADE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862618" y="4373067"/>
            <a:ext cx="3428991" cy="931796"/>
          </a:xfrm>
          <a:prstGeom prst="straightConnector1">
            <a:avLst/>
          </a:prstGeom>
          <a:ln w="57150">
            <a:solidFill>
              <a:srgbClr val="1CADE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吹き出し 45"/>
          <p:cNvSpPr/>
          <p:nvPr/>
        </p:nvSpPr>
        <p:spPr>
          <a:xfrm>
            <a:off x="1428238" y="3702758"/>
            <a:ext cx="3037161" cy="2625500"/>
          </a:xfrm>
          <a:prstGeom prst="wedgeRectCallout">
            <a:avLst>
              <a:gd name="adj1" fmla="val 78433"/>
              <a:gd name="adj2" fmla="val 219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398466" y="3978737"/>
            <a:ext cx="1080000" cy="1080000"/>
          </a:xfrm>
          <a:prstGeom prst="ellipse">
            <a:avLst/>
          </a:prstGeom>
          <a:solidFill>
            <a:srgbClr val="F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smtClean="0"/>
              <a:t>Action</a:t>
            </a:r>
            <a:endParaRPr kumimoji="1" lang="ja-JP" altLang="en-US" sz="1600" b="1"/>
          </a:p>
        </p:txBody>
      </p:sp>
      <p:sp>
        <p:nvSpPr>
          <p:cNvPr id="44" name="円/楕円 43"/>
          <p:cNvSpPr/>
          <p:nvPr/>
        </p:nvSpPr>
        <p:spPr>
          <a:xfrm>
            <a:off x="1833601" y="4917916"/>
            <a:ext cx="1080000" cy="10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600" b="1" smtClean="0"/>
              <a:t>Reducer</a:t>
            </a:r>
            <a:endParaRPr kumimoji="1" lang="ja-JP" altLang="en-US" sz="1600" b="1"/>
          </a:p>
        </p:txBody>
      </p:sp>
      <p:sp>
        <p:nvSpPr>
          <p:cNvPr id="45" name="円/楕円 44"/>
          <p:cNvSpPr/>
          <p:nvPr/>
        </p:nvSpPr>
        <p:spPr>
          <a:xfrm>
            <a:off x="2933268" y="4917916"/>
            <a:ext cx="1080000" cy="1080000"/>
          </a:xfrm>
          <a:prstGeom prst="ellipse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600" b="1" smtClean="0">
                <a:solidFill>
                  <a:schemeClr val="bg1"/>
                </a:solidFill>
              </a:rPr>
              <a:t>Container</a:t>
            </a:r>
            <a:endParaRPr kumimoji="1" lang="ja-JP" alt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8408364" y="3556181"/>
            <a:ext cx="3240000" cy="2700000"/>
          </a:xfrm>
          <a:prstGeom prst="roundRect">
            <a:avLst>
              <a:gd name="adj" fmla="val 91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932458" y="3556181"/>
            <a:ext cx="3240000" cy="2700000"/>
          </a:xfrm>
          <a:prstGeom prst="roundRect">
            <a:avLst>
              <a:gd name="adj" fmla="val 91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t="12482" r="13284" b="1682"/>
          <a:stretch/>
        </p:blipFill>
        <p:spPr>
          <a:xfrm>
            <a:off x="8998296" y="3944959"/>
            <a:ext cx="2069411" cy="19325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container</a:t>
            </a:r>
            <a:r>
              <a:rPr lang="ja-JP" altLang="en-US" smtClean="0"/>
              <a:t> </a:t>
            </a:r>
            <a:r>
              <a:rPr lang="en-US" altLang="ja-JP" sz="1800" smtClean="0"/>
              <a:t>(</a:t>
            </a:r>
            <a:r>
              <a:rPr lang="ja-JP" altLang="en-US" sz="1800" smtClean="0"/>
              <a:t>ビュー</a:t>
            </a:r>
            <a:r>
              <a:rPr lang="en-US" altLang="ja-JP" sz="1800" smtClean="0"/>
              <a:t>)</a:t>
            </a:r>
          </a:p>
          <a:p>
            <a:pPr lvl="2"/>
            <a:r>
              <a:rPr lang="en-US" altLang="ja-JP" smtClean="0"/>
              <a:t>DOM</a:t>
            </a:r>
            <a:r>
              <a:rPr lang="ja-JP" altLang="en-US" smtClean="0"/>
              <a:t>を記述</a:t>
            </a:r>
            <a:endParaRPr lang="en-US" altLang="ja-JP" smtClean="0"/>
          </a:p>
          <a:p>
            <a:r>
              <a:rPr lang="en-US" altLang="ja-JP" smtClean="0"/>
              <a:t>Action</a:t>
            </a:r>
            <a:r>
              <a:rPr lang="ja-JP" altLang="en-US" sz="1800" smtClean="0"/>
              <a:t>（コントローラ）</a:t>
            </a:r>
            <a:endParaRPr lang="en-US" altLang="ja-JP" sz="1800" smtClean="0"/>
          </a:p>
          <a:p>
            <a:pPr lvl="2"/>
            <a:r>
              <a:rPr lang="en-US" altLang="ja-JP" smtClean="0"/>
              <a:t>Reducer</a:t>
            </a:r>
            <a:r>
              <a:rPr lang="ja-JP" altLang="en-US" smtClean="0"/>
              <a:t>へデータを渡す</a:t>
            </a:r>
            <a:endParaRPr lang="en-US" altLang="ja-JP" smtClean="0"/>
          </a:p>
          <a:p>
            <a:r>
              <a:rPr lang="en-US" altLang="ja-JP" smtClean="0"/>
              <a:t>Reducer</a:t>
            </a:r>
            <a:r>
              <a:rPr lang="ja-JP" altLang="en-US" sz="1800" smtClean="0"/>
              <a:t>（モデル）</a:t>
            </a:r>
            <a:endParaRPr lang="en-US" altLang="ja-JP" sz="1800" smtClean="0"/>
          </a:p>
          <a:p>
            <a:pPr lvl="2"/>
            <a:r>
              <a:rPr lang="en-US" altLang="ja-JP" smtClean="0"/>
              <a:t>state</a:t>
            </a:r>
            <a:r>
              <a:rPr lang="ja-JP" altLang="en-US" smtClean="0"/>
              <a:t>に代入しか出来ない</a:t>
            </a:r>
            <a:endParaRPr lang="en-US" altLang="ja-JP"/>
          </a:p>
          <a:p>
            <a:endParaRPr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Redux </a:t>
            </a:r>
            <a:r>
              <a:rPr kumimoji="1" lang="ja-JP" altLang="en-US" smtClean="0"/>
              <a:t>の構造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56" y="350288"/>
            <a:ext cx="995819" cy="900000"/>
          </a:xfrm>
          <a:prstGeom prst="rect">
            <a:avLst/>
          </a:prstGeom>
        </p:spPr>
      </p:pic>
      <p:sp>
        <p:nvSpPr>
          <p:cNvPr id="22" name="円/楕円 21"/>
          <p:cNvSpPr/>
          <p:nvPr/>
        </p:nvSpPr>
        <p:spPr>
          <a:xfrm>
            <a:off x="7732411" y="4131631"/>
            <a:ext cx="1116000" cy="540000"/>
          </a:xfrm>
          <a:prstGeom prst="ellipse">
            <a:avLst/>
          </a:prstGeom>
          <a:solidFill>
            <a:srgbClr val="F56C0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render</a:t>
            </a:r>
            <a:endParaRPr kumimoji="1" lang="ja-JP" altLang="en-US" sz="1600"/>
          </a:p>
        </p:txBody>
      </p:sp>
      <p:sp>
        <p:nvSpPr>
          <p:cNvPr id="6" name="正方形/長方形 5"/>
          <p:cNvSpPr/>
          <p:nvPr/>
        </p:nvSpPr>
        <p:spPr>
          <a:xfrm>
            <a:off x="8596921" y="-616113"/>
            <a:ext cx="1352072" cy="32173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container</a:t>
            </a:r>
            <a:endParaRPr kumimoji="1" lang="ja-JP" altLang="en-US"/>
          </a:p>
        </p:txBody>
      </p:sp>
      <p:sp>
        <p:nvSpPr>
          <p:cNvPr id="12" name="フローチャート: 磁気ディスク 11"/>
          <p:cNvSpPr/>
          <p:nvPr/>
        </p:nvSpPr>
        <p:spPr>
          <a:xfrm>
            <a:off x="5186411" y="5246078"/>
            <a:ext cx="900000" cy="972000"/>
          </a:xfrm>
          <a:prstGeom prst="flowChartMagneticDisk">
            <a:avLst/>
          </a:prstGeom>
          <a:solidFill>
            <a:srgbClr val="318B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ja-JP" sz="1600" b="1" smtClean="0"/>
              <a:t>Reducer</a:t>
            </a:r>
            <a:endParaRPr kumimoji="1" lang="ja-JP" altLang="en-US" sz="1600" b="1"/>
          </a:p>
        </p:txBody>
      </p:sp>
      <p:sp>
        <p:nvSpPr>
          <p:cNvPr id="26" name="フローチャート: 磁気ディスク 25"/>
          <p:cNvSpPr/>
          <p:nvPr/>
        </p:nvSpPr>
        <p:spPr>
          <a:xfrm>
            <a:off x="7012753" y="5247080"/>
            <a:ext cx="900000" cy="972000"/>
          </a:xfrm>
          <a:prstGeom prst="flowChartMagneticDisk">
            <a:avLst/>
          </a:prstGeom>
          <a:solidFill>
            <a:srgbClr val="318B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ja-JP" sz="1600" b="1" smtClean="0"/>
              <a:t>Reducer</a:t>
            </a:r>
            <a:endParaRPr kumimoji="1" lang="ja-JP" altLang="en-US" sz="1600" b="1"/>
          </a:p>
        </p:txBody>
      </p:sp>
      <p:sp>
        <p:nvSpPr>
          <p:cNvPr id="29" name="フローチャート: 磁気ディスク 28"/>
          <p:cNvSpPr/>
          <p:nvPr/>
        </p:nvSpPr>
        <p:spPr>
          <a:xfrm>
            <a:off x="6099582" y="5246078"/>
            <a:ext cx="900000" cy="972000"/>
          </a:xfrm>
          <a:prstGeom prst="flowChartMagneticDisk">
            <a:avLst/>
          </a:prstGeom>
          <a:solidFill>
            <a:srgbClr val="318B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ja-JP" sz="1600" b="1" smtClean="0"/>
              <a:t>Reducer</a:t>
            </a:r>
            <a:endParaRPr kumimoji="1" lang="ja-JP" altLang="en-US" sz="1600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666774" y="3738010"/>
            <a:ext cx="1727605" cy="14043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144000" rIns="144000" bIns="180000" rtlCol="0">
            <a:spAutoFit/>
          </a:bodyPr>
          <a:lstStyle/>
          <a:p>
            <a:r>
              <a:rPr kumimoji="1" lang="en-US" altLang="ja-JP" sz="1400" b="1" smtClean="0">
                <a:latin typeface="Consolas" panose="020B0609020204030204" pitchFamily="49" charset="0"/>
              </a:rPr>
              <a:t>{</a:t>
            </a:r>
            <a:endParaRPr kumimoji="1" lang="en-US" altLang="ja-JP" sz="1400" b="1">
              <a:latin typeface="Consolas" panose="020B0609020204030204" pitchFamily="49" charset="0"/>
            </a:endParaRPr>
          </a:p>
          <a:p>
            <a:r>
              <a:rPr kumimoji="1" lang="en-US" altLang="ja-JP" sz="1400" b="1" smtClean="0">
                <a:latin typeface="Consolas" panose="020B0609020204030204" pitchFamily="49" charset="0"/>
              </a:rPr>
              <a:t>  key1: value1,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</a:t>
            </a:r>
            <a:r>
              <a:rPr kumimoji="1" lang="en-US" altLang="ja-JP" sz="1400" b="1" smtClean="0">
                <a:latin typeface="Consolas" panose="020B0609020204030204" pitchFamily="49" charset="0"/>
              </a:rPr>
              <a:t> key2: </a:t>
            </a:r>
            <a:r>
              <a:rPr kumimoji="1" lang="en-US" altLang="ja-JP" sz="1400" b="1">
                <a:latin typeface="Consolas" panose="020B0609020204030204" pitchFamily="49" charset="0"/>
              </a:rPr>
              <a:t>value2</a:t>
            </a:r>
            <a:r>
              <a:rPr kumimoji="1" lang="en-US" altLang="ja-JP" sz="1400" b="1" smtClean="0">
                <a:latin typeface="Consolas" panose="020B0609020204030204" pitchFamily="49" charset="0"/>
              </a:rPr>
              <a:t>,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</a:t>
            </a:r>
            <a:r>
              <a:rPr kumimoji="1" lang="en-US" altLang="ja-JP" sz="1400" b="1" smtClean="0">
                <a:latin typeface="Consolas" panose="020B0609020204030204" pitchFamily="49" charset="0"/>
              </a:rPr>
              <a:t> key3: value3,</a:t>
            </a:r>
            <a:endParaRPr kumimoji="1" lang="en-US" altLang="ja-JP" sz="1400" b="1">
              <a:latin typeface="Consolas" panose="020B0609020204030204" pitchFamily="49" charset="0"/>
            </a:endParaRPr>
          </a:p>
          <a:p>
            <a:r>
              <a:rPr kumimoji="1" lang="en-US" altLang="ja-JP" sz="1400" b="1" smtClean="0">
                <a:latin typeface="Consolas" panose="020B0609020204030204" pitchFamily="49" charset="0"/>
              </a:rPr>
              <a:t>}</a:t>
            </a:r>
            <a:endParaRPr kumimoji="1" lang="ja-JP" altLang="en-US" sz="1400" b="1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688643" y="683397"/>
            <a:ext cx="3240000" cy="2700000"/>
          </a:xfrm>
          <a:prstGeom prst="roundRect">
            <a:avLst>
              <a:gd name="adj" fmla="val 9133"/>
            </a:avLst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768643" y="385567"/>
            <a:ext cx="1080000" cy="1080000"/>
          </a:xfrm>
          <a:prstGeom prst="ellipse">
            <a:avLst/>
          </a:prstGeom>
          <a:solidFill>
            <a:srgbClr val="F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smtClean="0"/>
              <a:t>Action</a:t>
            </a:r>
            <a:endParaRPr kumimoji="1" lang="ja-JP" altLang="en-US" sz="1600" b="1"/>
          </a:p>
        </p:txBody>
      </p:sp>
      <p:sp>
        <p:nvSpPr>
          <p:cNvPr id="15" name="曲折矢印 14"/>
          <p:cNvSpPr/>
          <p:nvPr/>
        </p:nvSpPr>
        <p:spPr>
          <a:xfrm rot="16200000" flipH="1">
            <a:off x="5729299" y="2618485"/>
            <a:ext cx="960600" cy="958089"/>
          </a:xfrm>
          <a:prstGeom prst="bentArrow">
            <a:avLst>
              <a:gd name="adj1" fmla="val 19986"/>
              <a:gd name="adj2" fmla="val 25000"/>
              <a:gd name="adj3" fmla="val 25000"/>
              <a:gd name="adj4" fmla="val 43750"/>
            </a:avLst>
          </a:prstGeom>
          <a:solidFill>
            <a:srgbClr val="FB9447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7912753" y="4688732"/>
            <a:ext cx="802204" cy="466928"/>
          </a:xfrm>
          <a:prstGeom prst="rightArrow">
            <a:avLst>
              <a:gd name="adj1" fmla="val 50000"/>
              <a:gd name="adj2" fmla="val 64583"/>
            </a:avLst>
          </a:prstGeom>
          <a:solidFill>
            <a:srgbClr val="FB9447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曲折矢印 37"/>
          <p:cNvSpPr/>
          <p:nvPr/>
        </p:nvSpPr>
        <p:spPr>
          <a:xfrm flipH="1">
            <a:off x="9922057" y="2463465"/>
            <a:ext cx="1052685" cy="1092716"/>
          </a:xfrm>
          <a:prstGeom prst="bentArrow">
            <a:avLst>
              <a:gd name="adj1" fmla="val 19986"/>
              <a:gd name="adj2" fmla="val 25000"/>
              <a:gd name="adj3" fmla="val 25000"/>
              <a:gd name="adj4" fmla="val 43750"/>
            </a:avLst>
          </a:prstGeom>
          <a:solidFill>
            <a:srgbClr val="FB9447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0522311" y="5121906"/>
            <a:ext cx="1080000" cy="1080000"/>
          </a:xfrm>
          <a:prstGeom prst="ellipse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600" b="1" smtClean="0">
                <a:solidFill>
                  <a:schemeClr val="bg1"/>
                </a:solidFill>
              </a:rPr>
              <a:t>Container</a:t>
            </a:r>
            <a:endParaRPr kumimoji="1" lang="ja-JP" altLang="en-US" sz="1600" b="1">
              <a:solidFill>
                <a:schemeClr val="bg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5307864" y="2139609"/>
            <a:ext cx="1116000" cy="540000"/>
          </a:xfrm>
          <a:prstGeom prst="ellipse">
            <a:avLst/>
          </a:prstGeom>
          <a:solidFill>
            <a:srgbClr val="F56C0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dispacth</a:t>
            </a:r>
            <a:endParaRPr kumimoji="1" lang="ja-JP" altLang="en-US" sz="1600"/>
          </a:p>
        </p:txBody>
      </p:sp>
      <p:sp>
        <p:nvSpPr>
          <p:cNvPr id="41" name="円/楕円 40"/>
          <p:cNvSpPr/>
          <p:nvPr/>
        </p:nvSpPr>
        <p:spPr>
          <a:xfrm>
            <a:off x="10365630" y="2113375"/>
            <a:ext cx="1116000" cy="540000"/>
          </a:xfrm>
          <a:prstGeom prst="ellipse">
            <a:avLst/>
          </a:prstGeom>
          <a:solidFill>
            <a:srgbClr val="F56C0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action</a:t>
            </a:r>
          </a:p>
          <a:p>
            <a:pPr algn="ctr"/>
            <a:r>
              <a:rPr kumimoji="1" lang="en-US" altLang="ja-JP" sz="1600" smtClean="0"/>
              <a:t>Creator</a:t>
            </a:r>
            <a:endParaRPr kumimoji="1" lang="ja-JP" altLang="en-US" sz="160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71499" y="1773904"/>
            <a:ext cx="2037823" cy="11889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144000" rIns="144000" bIns="180000" rtlCol="0">
            <a:spAutoFit/>
          </a:bodyPr>
          <a:lstStyle/>
          <a:p>
            <a:r>
              <a:rPr kumimoji="1" lang="en-US" altLang="ja-JP" sz="1400" b="1" smtClean="0">
                <a:latin typeface="Consolas" panose="020B0609020204030204" pitchFamily="49" charset="0"/>
              </a:rPr>
              <a:t>{</a:t>
            </a:r>
            <a:endParaRPr kumimoji="1" lang="en-US" altLang="ja-JP" sz="1400" b="1">
              <a:latin typeface="Consolas" panose="020B0609020204030204" pitchFamily="49" charset="0"/>
            </a:endParaRPr>
          </a:p>
          <a:p>
            <a:r>
              <a:rPr kumimoji="1" lang="en-US" altLang="ja-JP" sz="1400" b="1" smtClean="0">
                <a:latin typeface="Consolas" panose="020B0609020204030204" pitchFamily="49" charset="0"/>
              </a:rPr>
              <a:t>  type: action,</a:t>
            </a:r>
          </a:p>
          <a:p>
            <a:r>
              <a:rPr kumimoji="1" lang="en-US" altLang="ja-JP" sz="1400" b="1">
                <a:latin typeface="Consolas" panose="020B0609020204030204" pitchFamily="49" charset="0"/>
              </a:rPr>
              <a:t> </a:t>
            </a:r>
            <a:r>
              <a:rPr kumimoji="1" lang="en-US" altLang="ja-JP" sz="1400" b="1" smtClean="0">
                <a:latin typeface="Consolas" panose="020B0609020204030204" pitchFamily="49" charset="0"/>
              </a:rPr>
              <a:t> payload: data,</a:t>
            </a:r>
          </a:p>
          <a:p>
            <a:r>
              <a:rPr kumimoji="1" lang="en-US" altLang="ja-JP" sz="1400" b="1" smtClean="0">
                <a:latin typeface="Consolas" panose="020B0609020204030204" pitchFamily="49" charset="0"/>
              </a:rPr>
              <a:t>}</a:t>
            </a:r>
            <a:endParaRPr kumimoji="1" lang="ja-JP" altLang="en-US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rgbClr val="1CADE4"/>
                </a:solidFill>
              </a:rPr>
              <a:t>静</a:t>
            </a:r>
            <a:r>
              <a:rPr lang="ja-JP" altLang="en-US" smtClean="0">
                <a:solidFill>
                  <a:srgbClr val="1CADE4"/>
                </a:solidFill>
              </a:rPr>
              <a:t>的</a:t>
            </a:r>
            <a:r>
              <a:rPr lang="ja-JP" altLang="en-US" smtClean="0"/>
              <a:t>なページ</a:t>
            </a:r>
            <a:r>
              <a:rPr lang="ja-JP" altLang="en-US" b="0" smtClean="0"/>
              <a:t>から</a:t>
            </a:r>
            <a:r>
              <a:rPr lang="ja-JP" altLang="en-US" smtClean="0">
                <a:solidFill>
                  <a:srgbClr val="FF0000"/>
                </a:solidFill>
              </a:rPr>
              <a:t>動的</a:t>
            </a:r>
            <a:r>
              <a:rPr lang="ja-JP" altLang="en-US" smtClean="0"/>
              <a:t>なページ</a:t>
            </a:r>
            <a:r>
              <a:rPr lang="ja-JP" altLang="en-US" b="0" smtClean="0"/>
              <a:t>への進化の可能性。</a:t>
            </a:r>
            <a:endParaRPr lang="en-US" altLang="ja-JP" b="0" smtClean="0"/>
          </a:p>
          <a:p>
            <a:r>
              <a:rPr lang="ja-JP" altLang="en-US" b="0" smtClean="0"/>
              <a:t>しかし、</a:t>
            </a:r>
            <a:r>
              <a:rPr lang="en-US" altLang="ja-JP" b="0" smtClean="0"/>
              <a:t>Web</a:t>
            </a:r>
            <a:r>
              <a:rPr lang="ja-JP" altLang="en-US" b="0" smtClean="0"/>
              <a:t>は奥深く制約も</a:t>
            </a:r>
            <a:r>
              <a:rPr lang="ja-JP" altLang="en-US" b="0" smtClean="0"/>
              <a:t>多い</a:t>
            </a:r>
            <a:endParaRPr lang="en-US" altLang="ja-JP" b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React + Redux</a:t>
            </a:r>
            <a:r>
              <a:rPr lang="ja-JP" altLang="en-US" b="1"/>
              <a:t> </a:t>
            </a:r>
            <a:r>
              <a:rPr lang="ja-JP" altLang="en-US" sz="3600" b="1" smtClean="0"/>
              <a:t>に触れて感じた事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74" y="4018354"/>
            <a:ext cx="2389974" cy="2160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596921" y="-616113"/>
            <a:ext cx="1352072" cy="32173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container</a:t>
            </a:r>
            <a:endParaRPr kumimoji="1" lang="ja-JP" altLang="en-US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6955" r="4851" b="10051"/>
          <a:stretch/>
        </p:blipFill>
        <p:spPr>
          <a:xfrm>
            <a:off x="2676475" y="4016091"/>
            <a:ext cx="2340839" cy="2160000"/>
          </a:xfrm>
          <a:prstGeom prst="rect">
            <a:avLst/>
          </a:prstGeom>
        </p:spPr>
      </p:pic>
      <p:sp>
        <p:nvSpPr>
          <p:cNvPr id="18" name="乗算記号 17"/>
          <p:cNvSpPr/>
          <p:nvPr/>
        </p:nvSpPr>
        <p:spPr>
          <a:xfrm>
            <a:off x="5662449" y="4954136"/>
            <a:ext cx="836578" cy="787940"/>
          </a:xfrm>
          <a:prstGeom prst="mathMultiply">
            <a:avLst>
              <a:gd name="adj1" fmla="val 173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727</TotalTime>
  <Words>340</Words>
  <Application>Microsoft Office PowerPoint</Application>
  <PresentationFormat>ワイド画面</PresentationFormat>
  <Paragraphs>105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0" baseType="lpstr">
      <vt:lpstr>DengXian</vt:lpstr>
      <vt:lpstr>ＭＳ Ｐゴシック</vt:lpstr>
      <vt:lpstr>メイリオ</vt:lpstr>
      <vt:lpstr>Calibri</vt:lpstr>
      <vt:lpstr>Consolas</vt:lpstr>
      <vt:lpstr>Corbel</vt:lpstr>
      <vt:lpstr>DejaVu Sans Mono</vt:lpstr>
      <vt:lpstr>DejaVu Serif Condensed</vt:lpstr>
      <vt:lpstr>Segoe UI</vt:lpstr>
      <vt:lpstr>Wingdings</vt:lpstr>
      <vt:lpstr>基礎</vt:lpstr>
      <vt:lpstr> React + Redux</vt:lpstr>
      <vt:lpstr>javascript界を賑わす人物達</vt:lpstr>
      <vt:lpstr>WEBページをリッチに</vt:lpstr>
      <vt:lpstr>レスポンシブルに</vt:lpstr>
      <vt:lpstr>React とは</vt:lpstr>
      <vt:lpstr>React の凄い所</vt:lpstr>
      <vt:lpstr>Redux とは</vt:lpstr>
      <vt:lpstr>Redux の構造</vt:lpstr>
      <vt:lpstr>React + Redux に触れて感じた事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人工知能講座 (画像解析 編)</dc:title>
  <dc:creator>竹仲孝盛</dc:creator>
  <cp:lastModifiedBy>竹仲孝盛</cp:lastModifiedBy>
  <cp:revision>74</cp:revision>
  <dcterms:created xsi:type="dcterms:W3CDTF">2016-07-15T10:52:22Z</dcterms:created>
  <dcterms:modified xsi:type="dcterms:W3CDTF">2017-01-12T15:39:23Z</dcterms:modified>
</cp:coreProperties>
</file>