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notesMasterIdLst>
    <p:notesMasterId r:id="rId12"/>
  </p:notesMasterIdLst>
  <p:handoutMasterIdLst>
    <p:handoutMasterId r:id="rId13"/>
  </p:handoutMasterIdLst>
  <p:sldIdLst>
    <p:sldId id="258" r:id="rId2"/>
    <p:sldId id="259" r:id="rId3"/>
    <p:sldId id="269" r:id="rId4"/>
    <p:sldId id="271" r:id="rId5"/>
    <p:sldId id="267" r:id="rId6"/>
    <p:sldId id="264" r:id="rId7"/>
    <p:sldId id="261" r:id="rId8"/>
    <p:sldId id="276" r:id="rId9"/>
    <p:sldId id="274" r:id="rId10"/>
    <p:sldId id="266"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2" autoAdjust="0"/>
    <p:restoredTop sz="63298" autoAdjust="0"/>
  </p:normalViewPr>
  <p:slideViewPr>
    <p:cSldViewPr snapToGrid="0">
      <p:cViewPr>
        <p:scale>
          <a:sx n="75" d="100"/>
          <a:sy n="75" d="100"/>
        </p:scale>
        <p:origin x="1170" y="54"/>
      </p:cViewPr>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0"/>
    </p:cViewPr>
  </p:sorterViewPr>
  <p:notesViewPr>
    <p:cSldViewPr snapToGrid="0">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30C2C32-5C25-44EA-809A-A9651A6C9E7E}" type="datetimeFigureOut">
              <a:rPr kumimoji="1" lang="ja-JP" altLang="en-US" smtClean="0"/>
              <a:t>2017/6/7</a:t>
            </a:fld>
            <a:endParaRPr kumimoji="1" lang="ja-JP" altLang="en-US"/>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5D6F84-5C1E-47FC-B34B-7FC030F80D30}" type="slidenum">
              <a:rPr kumimoji="1" lang="ja-JP" altLang="en-US" smtClean="0"/>
              <a:t>‹#›</a:t>
            </a:fld>
            <a:endParaRPr kumimoji="1" lang="ja-JP" altLang="en-US"/>
          </a:p>
        </p:txBody>
      </p:sp>
    </p:spTree>
    <p:extLst>
      <p:ext uri="{BB962C8B-B14F-4D97-AF65-F5344CB8AC3E}">
        <p14:creationId xmlns:p14="http://schemas.microsoft.com/office/powerpoint/2010/main" val="7882867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D335EC-2BCD-4763-9BE7-5DB75AF56819}" type="datetimeFigureOut">
              <a:rPr kumimoji="1" lang="ja-JP" altLang="en-US" smtClean="0"/>
              <a:t>2017/6/7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EB9004-3F70-404F-81A1-72744BD5EB90}" type="slidenum">
              <a:rPr kumimoji="1" lang="ja-JP" altLang="en-US" smtClean="0"/>
              <a:t>‹#›</a:t>
            </a:fld>
            <a:endParaRPr kumimoji="1" lang="ja-JP" altLang="en-US"/>
          </a:p>
        </p:txBody>
      </p:sp>
    </p:spTree>
    <p:extLst>
      <p:ext uri="{BB962C8B-B14F-4D97-AF65-F5344CB8AC3E}">
        <p14:creationId xmlns:p14="http://schemas.microsoft.com/office/powerpoint/2010/main" val="112559873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これから矢吹研</a:t>
            </a:r>
            <a:r>
              <a:rPr kumimoji="1" lang="en-US" altLang="ja-JP" dirty="0" smtClean="0"/>
              <a:t>A</a:t>
            </a:r>
            <a:r>
              <a:rPr kumimoji="1" lang="ja-JP" altLang="en-US" dirty="0" smtClean="0"/>
              <a:t>班の発表を始めます。よろしくお願いします。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a:t>
            </a:fld>
            <a:endParaRPr kumimoji="1" lang="ja-JP" altLang="en-US"/>
          </a:p>
        </p:txBody>
      </p:sp>
    </p:spTree>
    <p:extLst>
      <p:ext uri="{BB962C8B-B14F-4D97-AF65-F5344CB8AC3E}">
        <p14:creationId xmlns:p14="http://schemas.microsoft.com/office/powerpoint/2010/main" val="30740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10</a:t>
            </a:fld>
            <a:endParaRPr kumimoji="1" lang="ja-JP" altLang="en-US"/>
          </a:p>
        </p:txBody>
      </p:sp>
    </p:spTree>
    <p:extLst>
      <p:ext uri="{BB962C8B-B14F-4D97-AF65-F5344CB8AC3E}">
        <p14:creationId xmlns:p14="http://schemas.microsoft.com/office/powerpoint/2010/main" val="4069497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こちらが今回発表する流れとなります。</a:t>
            </a:r>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2</a:t>
            </a:fld>
            <a:endParaRPr kumimoji="1" lang="ja-JP" altLang="en-US"/>
          </a:p>
        </p:txBody>
      </p:sp>
    </p:spTree>
    <p:extLst>
      <p:ext uri="{BB962C8B-B14F-4D97-AF65-F5344CB8AC3E}">
        <p14:creationId xmlns:p14="http://schemas.microsoft.com/office/powerpoint/2010/main" val="255303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従来のキャンパスポータルアプリでは、シラバスの検索や時間割の確認など必要な情報を手に入れるのに、手間がかかっていました。</a:t>
            </a:r>
            <a:endParaRPr kumimoji="1" lang="en-US" altLang="ja-JP" dirty="0" smtClean="0"/>
          </a:p>
          <a:p>
            <a:r>
              <a:rPr kumimoji="1" lang="ja-JP" altLang="en-US" dirty="0" smtClean="0"/>
              <a:t>例えば、</a:t>
            </a:r>
            <a:r>
              <a:rPr kumimoji="1" lang="en-US" altLang="ja-JP" dirty="0" smtClean="0"/>
              <a:t>PM</a:t>
            </a:r>
            <a:r>
              <a:rPr kumimoji="1" lang="ja-JP" altLang="en-US" dirty="0" smtClean="0"/>
              <a:t>学科の専門科目のシラバスを見たいとします。</a:t>
            </a:r>
            <a:r>
              <a:rPr kumimoji="1" lang="ja-JP" altLang="en-US" dirty="0" smtClean="0"/>
              <a:t>アプリを立ち上げ、ログインは毎回しなければなりません。検索フォームでは所属学科から教員名まですべて手入力で行い、一覧から自分の見たいシラバスを探していかなければならず、手間がかかります。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3</a:t>
            </a:fld>
            <a:endParaRPr kumimoji="1" lang="ja-JP" altLang="en-US"/>
          </a:p>
        </p:txBody>
      </p:sp>
    </p:spTree>
    <p:extLst>
      <p:ext uri="{BB962C8B-B14F-4D97-AF65-F5344CB8AC3E}">
        <p14:creationId xmlns:p14="http://schemas.microsoft.com/office/powerpoint/2010/main" val="728814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そこで私たちは、「</a:t>
            </a:r>
            <a:r>
              <a:rPr kumimoji="1" lang="en-US" altLang="ja-JP" dirty="0" smtClean="0"/>
              <a:t>PM</a:t>
            </a:r>
            <a:r>
              <a:rPr kumimoji="1" lang="ja-JP" altLang="en-US" dirty="0" smtClean="0"/>
              <a:t>学科専用闇キャンパスポータルシステム」を提案します。</a:t>
            </a:r>
            <a:endParaRPr kumimoji="1" lang="en-US" altLang="ja-JP" dirty="0" smtClean="0"/>
          </a:p>
          <a:p>
            <a:r>
              <a:rPr kumimoji="1" lang="ja-JP" altLang="en-US" dirty="0" smtClean="0"/>
              <a:t>私たちの目的は、キャンパスポータルの中でも必要であると思われる情報を絞り、そして今までにはない過去問などの新たな付加価値を加え提供することです。</a:t>
            </a:r>
            <a:endParaRPr kumimoji="1" lang="en-US" altLang="ja-JP" dirty="0" smtClean="0"/>
          </a:p>
          <a:p>
            <a:r>
              <a:rPr kumimoji="1" lang="ja-JP" altLang="en-US" dirty="0" smtClean="0"/>
              <a:t>それを実現することができるのが、この「闇キャンパスポータル」システムです。</a:t>
            </a:r>
            <a:endParaRPr kumimoji="1" lang="en-US" altLang="ja-JP" dirty="0" smtClean="0"/>
          </a:p>
          <a:p>
            <a:r>
              <a:rPr kumimoji="1" lang="ja-JP" altLang="en-US" dirty="0" smtClean="0"/>
              <a:t>先ほど述べた、シラバスを見たいのに手間がかかる・・・という問題もこのシステムによって解決することができます。</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4</a:t>
            </a:fld>
            <a:endParaRPr kumimoji="1" lang="ja-JP" altLang="en-US"/>
          </a:p>
        </p:txBody>
      </p:sp>
    </p:spTree>
    <p:extLst>
      <p:ext uri="{BB962C8B-B14F-4D97-AF65-F5344CB8AC3E}">
        <p14:creationId xmlns:p14="http://schemas.microsoft.com/office/powerpoint/2010/main" val="3956821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次に機能についての説明です。</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具体的には、試作品のデモの際に説明します。</a:t>
            </a:r>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5</a:t>
            </a:fld>
            <a:endParaRPr kumimoji="1" lang="ja-JP" altLang="en-US"/>
          </a:p>
        </p:txBody>
      </p:sp>
    </p:spTree>
    <p:extLst>
      <p:ext uri="{BB962C8B-B14F-4D97-AF65-F5344CB8AC3E}">
        <p14:creationId xmlns:p14="http://schemas.microsoft.com/office/powerpoint/2010/main" val="102486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次に私たちが選択したチーム課題は、こちらになります。</a:t>
            </a:r>
            <a:endParaRPr kumimoji="1" lang="en-US" altLang="ja-JP" dirty="0" smtClean="0"/>
          </a:p>
          <a:p>
            <a:r>
              <a:rPr kumimoji="1" lang="ja-JP" altLang="en-US" dirty="0" smtClean="0"/>
              <a:t>管理系では、「アジャイル開発の導入」を選択しました。</a:t>
            </a:r>
            <a:endParaRPr kumimoji="1" lang="en-US" altLang="ja-JP"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dirty="0" smtClean="0"/>
              <a:t>技術系では、「</a:t>
            </a:r>
            <a:r>
              <a:rPr lang="ja-JP" altLang="en-US" sz="1200" dirty="0" smtClean="0"/>
              <a:t>外部</a:t>
            </a:r>
            <a:r>
              <a:rPr lang="en-US" altLang="ja-JP" sz="1200" dirty="0" smtClean="0"/>
              <a:t>API</a:t>
            </a:r>
            <a:r>
              <a:rPr lang="ja-JP" altLang="en-US" sz="1200" dirty="0" smtClean="0"/>
              <a:t>を利用した実装」を選択しました。</a:t>
            </a:r>
            <a:endParaRPr kumimoji="1" lang="ja-JP" altLang="en-US" sz="1200"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6</a:t>
            </a:fld>
            <a:endParaRPr kumimoji="1" lang="ja-JP" altLang="en-US"/>
          </a:p>
        </p:txBody>
      </p:sp>
    </p:spTree>
    <p:extLst>
      <p:ext uri="{BB962C8B-B14F-4D97-AF65-F5344CB8AC3E}">
        <p14:creationId xmlns:p14="http://schemas.microsoft.com/office/powerpoint/2010/main" val="4205761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次に進捗管理について説明します。</a:t>
            </a:r>
            <a:endParaRPr kumimoji="1" lang="en-US" altLang="ja-JP" dirty="0" smtClean="0"/>
          </a:p>
          <a:p>
            <a:r>
              <a:rPr kumimoji="1" lang="ja-JP" altLang="en-US" dirty="0" smtClean="0"/>
              <a:t>私たちは進捗管理のツールとしてバーンアップチャートを用いています。</a:t>
            </a:r>
            <a:endParaRPr kumimoji="1" lang="en-US" altLang="ja-JP" dirty="0" smtClean="0"/>
          </a:p>
          <a:p>
            <a:r>
              <a:rPr kumimoji="1" lang="ja-JP" altLang="en-US" dirty="0" smtClean="0"/>
              <a:t>アジャイル開発では、ガントチャートの代わりにバーンアップチャートを用います。</a:t>
            </a:r>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7</a:t>
            </a:fld>
            <a:endParaRPr kumimoji="1" lang="ja-JP" altLang="en-US"/>
          </a:p>
        </p:txBody>
      </p:sp>
    </p:spTree>
    <p:extLst>
      <p:ext uri="{BB962C8B-B14F-4D97-AF65-F5344CB8AC3E}">
        <p14:creationId xmlns:p14="http://schemas.microsoft.com/office/powerpoint/2010/main" val="1570594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こちらの表は各機能の</a:t>
            </a:r>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8</a:t>
            </a:fld>
            <a:endParaRPr kumimoji="1" lang="ja-JP" altLang="en-US"/>
          </a:p>
        </p:txBody>
      </p:sp>
    </p:spTree>
    <p:extLst>
      <p:ext uri="{BB962C8B-B14F-4D97-AF65-F5344CB8AC3E}">
        <p14:creationId xmlns:p14="http://schemas.microsoft.com/office/powerpoint/2010/main" val="31006910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EB9004-3F70-404F-81A1-72744BD5EB90}" type="slidenum">
              <a:rPr kumimoji="1" lang="ja-JP" altLang="en-US" smtClean="0"/>
              <a:t>9</a:t>
            </a:fld>
            <a:endParaRPr kumimoji="1" lang="ja-JP" altLang="en-US"/>
          </a:p>
        </p:txBody>
      </p:sp>
    </p:spTree>
    <p:extLst>
      <p:ext uri="{BB962C8B-B14F-4D97-AF65-F5344CB8AC3E}">
        <p14:creationId xmlns:p14="http://schemas.microsoft.com/office/powerpoint/2010/main" val="423461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FF1F60C7-22EE-4BDD-A7DB-2BE9E771ADA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3502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558F5B3-57FA-40E3-9DD5-865F58A6A1EB}"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65565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3E1CE54E-CFC4-4A2C-AF89-3AE1D4B55A02}"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96568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EAF5A2C-249F-4D12-95CF-BA9E6DC81759}"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87760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594BE904-02D5-454A-A916-7A5A0D6FB0DE}" type="datetime1">
              <a:rPr kumimoji="1" lang="ja-JP" altLang="en-US" smtClean="0"/>
              <a:t>2017/6/7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1445907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9E6E95DC-BE55-40B0-A368-F21BAC0E9008}"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425026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128CDB6B-EE21-4E41-B396-9A630BDA8AE8}" type="datetime1">
              <a:rPr kumimoji="1" lang="ja-JP" altLang="en-US" smtClean="0"/>
              <a:t>2017/6/7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307599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C46A7404-F683-44E1-B0B0-263D0FA28552}" type="datetime1">
              <a:rPr kumimoji="1" lang="ja-JP" altLang="en-US" smtClean="0"/>
              <a:t>2017/6/7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460575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F00541FF-BACD-4345-BF41-B98289916D94}" type="datetime1">
              <a:rPr kumimoji="1" lang="ja-JP" altLang="en-US" smtClean="0"/>
              <a:t>2017/6/7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334404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422B87D0-1168-44EE-BD22-F93731B4F980}"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45317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ACE0470E-F4A4-487A-8E40-C8EB83F705CB}" type="datetime1">
              <a:rPr kumimoji="1" lang="ja-JP" altLang="en-US" smtClean="0"/>
              <a:t>2017/6/7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2975502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4FA4D4-DD35-4153-8499-1CE8BAA4A326}" type="datetime1">
              <a:rPr kumimoji="1" lang="ja-JP" altLang="en-US" smtClean="0"/>
              <a:t>2017/6/7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CC0E39-F1DF-4704-BA4C-1FA94645E7DF}" type="slidenum">
              <a:rPr kumimoji="1" lang="ja-JP" altLang="en-US" smtClean="0"/>
              <a:t>‹#›</a:t>
            </a:fld>
            <a:endParaRPr kumimoji="1" lang="ja-JP" altLang="en-US"/>
          </a:p>
        </p:txBody>
      </p:sp>
    </p:spTree>
    <p:extLst>
      <p:ext uri="{BB962C8B-B14F-4D97-AF65-F5344CB8AC3E}">
        <p14:creationId xmlns:p14="http://schemas.microsoft.com/office/powerpoint/2010/main" val="1697973741"/>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067979" y="3067050"/>
            <a:ext cx="9144000" cy="1369702"/>
          </a:xfrm>
        </p:spPr>
        <p:txBody>
          <a:bodyPr>
            <a:noAutofit/>
          </a:bodyPr>
          <a:lstStyle/>
          <a:p>
            <a:pPr algn="ctr"/>
            <a:r>
              <a:rPr kumimoji="1" lang="en-US" altLang="ja-JP" sz="7200" b="1" dirty="0" smtClean="0"/>
              <a:t>PM</a:t>
            </a:r>
            <a:r>
              <a:rPr kumimoji="1" lang="ja-JP" altLang="en-US" sz="7200" b="1" dirty="0" smtClean="0"/>
              <a:t>学科専用</a:t>
            </a:r>
            <a:r>
              <a:rPr kumimoji="1" lang="en-US" altLang="ja-JP" sz="7200" b="1" dirty="0" smtClean="0"/>
              <a:t/>
            </a:r>
            <a:br>
              <a:rPr kumimoji="1" lang="en-US" altLang="ja-JP" sz="7200" b="1" dirty="0" smtClean="0"/>
            </a:br>
            <a:r>
              <a:rPr lang="ja-JP" altLang="en-US" sz="7200" b="1" dirty="0" smtClean="0"/>
              <a:t>闇</a:t>
            </a:r>
            <a:r>
              <a:rPr lang="en-US" altLang="ja-JP" sz="7200" b="1" dirty="0" smtClean="0"/>
              <a:t/>
            </a:r>
            <a:br>
              <a:rPr lang="en-US" altLang="ja-JP" sz="7200" b="1" dirty="0" smtClean="0"/>
            </a:br>
            <a:r>
              <a:rPr lang="ja-JP" altLang="en-US" sz="7200" b="1" dirty="0" smtClean="0"/>
              <a:t>キャンパスポータル</a:t>
            </a:r>
            <a:endParaRPr kumimoji="1" lang="ja-JP" altLang="en-US" sz="7200" b="1" dirty="0"/>
          </a:p>
        </p:txBody>
      </p:sp>
      <p:sp>
        <p:nvSpPr>
          <p:cNvPr id="3" name="サブタイトル 2"/>
          <p:cNvSpPr>
            <a:spLocks noGrp="1"/>
          </p:cNvSpPr>
          <p:nvPr>
            <p:ph type="subTitle" idx="1"/>
          </p:nvPr>
        </p:nvSpPr>
        <p:spPr>
          <a:xfrm>
            <a:off x="2304288" y="4870006"/>
            <a:ext cx="9144000" cy="2103818"/>
          </a:xfrm>
        </p:spPr>
        <p:txBody>
          <a:bodyPr>
            <a:normAutofit/>
          </a:bodyPr>
          <a:lstStyle/>
          <a:p>
            <a:pPr algn="r"/>
            <a:r>
              <a:rPr kumimoji="1" lang="ja-JP" altLang="en-US" b="1" dirty="0" smtClean="0"/>
              <a:t>矢吹研Ａ班　ＰＭ　吉田　和暉</a:t>
            </a:r>
            <a:endParaRPr kumimoji="1" lang="en-US" altLang="ja-JP" b="1" dirty="0" smtClean="0"/>
          </a:p>
          <a:p>
            <a:pPr algn="r"/>
            <a:r>
              <a:rPr lang="ja-JP" altLang="en-US" b="1" dirty="0" smtClean="0"/>
              <a:t>  赤岡       武 </a:t>
            </a:r>
            <a:endParaRPr lang="en-US" altLang="ja-JP" b="1" dirty="0" smtClean="0"/>
          </a:p>
          <a:p>
            <a:pPr algn="r"/>
            <a:r>
              <a:rPr kumimoji="1" lang="ja-JP" altLang="en-US" b="1" dirty="0" smtClean="0"/>
              <a:t>　　竹内　裕治</a:t>
            </a:r>
            <a:endParaRPr kumimoji="1" lang="ja-JP" altLang="en-US" b="1" dirty="0">
              <a:solidFill>
                <a:schemeClr val="bg1"/>
              </a:solidFill>
            </a:endParaRPr>
          </a:p>
        </p:txBody>
      </p:sp>
    </p:spTree>
    <p:extLst>
      <p:ext uri="{BB962C8B-B14F-4D97-AF65-F5344CB8AC3E}">
        <p14:creationId xmlns:p14="http://schemas.microsoft.com/office/powerpoint/2010/main" val="9416622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smtClean="0"/>
              <a:t>5.</a:t>
            </a:r>
            <a:r>
              <a:rPr lang="ja-JP" altLang="en-US" b="1" dirty="0" smtClean="0"/>
              <a:t> 後半の流れ</a:t>
            </a:r>
            <a:endParaRPr kumimoji="1" lang="ja-JP" altLang="en-US" dirty="0"/>
          </a:p>
        </p:txBody>
      </p:sp>
      <p:sp>
        <p:nvSpPr>
          <p:cNvPr id="6" name="コンテンツ プレースホルダー 5"/>
          <p:cNvSpPr>
            <a:spLocks noGrp="1"/>
          </p:cNvSpPr>
          <p:nvPr>
            <p:ph sz="half" idx="1"/>
          </p:nvPr>
        </p:nvSpPr>
        <p:spPr>
          <a:xfrm>
            <a:off x="838200" y="1825625"/>
            <a:ext cx="10515600" cy="4351338"/>
          </a:xfrm>
        </p:spPr>
        <p:txBody>
          <a:bodyPr>
            <a:normAutofit/>
          </a:bodyPr>
          <a:lstStyle/>
          <a:p>
            <a:endParaRPr lang="en-US" altLang="ja-JP" dirty="0" smtClean="0"/>
          </a:p>
          <a:p>
            <a:pPr marL="0" indent="0" algn="ctr">
              <a:lnSpc>
                <a:spcPct val="150000"/>
              </a:lnSpc>
              <a:buNone/>
            </a:pPr>
            <a:r>
              <a:rPr lang="ja-JP" altLang="en-US" sz="3600" dirty="0" smtClean="0"/>
              <a:t>過去問、シラバスの表示機能の作成</a:t>
            </a:r>
            <a:endParaRPr lang="en-US" altLang="ja-JP" sz="3600" dirty="0" smtClean="0"/>
          </a:p>
          <a:p>
            <a:pPr marL="0" indent="0" algn="ctr">
              <a:lnSpc>
                <a:spcPct val="150000"/>
              </a:lnSpc>
              <a:buNone/>
            </a:pPr>
            <a:r>
              <a:rPr lang="ja-JP" altLang="en-US" sz="3600" dirty="0" smtClean="0"/>
              <a:t>竹内</a:t>
            </a:r>
            <a:r>
              <a:rPr lang="ja-JP" altLang="en-US" sz="3600" dirty="0"/>
              <a:t>君が</a:t>
            </a:r>
            <a:r>
              <a:rPr lang="en-US" altLang="ja-JP" sz="3600" dirty="0"/>
              <a:t>PM</a:t>
            </a:r>
            <a:r>
              <a:rPr lang="ja-JP" altLang="en-US" sz="3600" dirty="0"/>
              <a:t>を引き継ぎます。</a:t>
            </a:r>
            <a:endParaRPr lang="en-US" altLang="ja-JP" sz="3600" dirty="0"/>
          </a:p>
          <a:p>
            <a:endParaRPr kumimoji="1" lang="en-US" altLang="ja-JP" dirty="0" smtClean="0"/>
          </a:p>
        </p:txBody>
      </p:sp>
    </p:spTree>
    <p:extLst>
      <p:ext uri="{BB962C8B-B14F-4D97-AF65-F5344CB8AC3E}">
        <p14:creationId xmlns:p14="http://schemas.microsoft.com/office/powerpoint/2010/main" val="25644511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smtClean="0"/>
              <a:t>目次</a:t>
            </a:r>
            <a:endParaRPr kumimoji="1" lang="ja-JP" altLang="en-US" b="1" dirty="0">
              <a:latin typeface="HGP創英角ｺﾞｼｯｸUB" panose="020B0900000000000000" pitchFamily="50" charset="-128"/>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pPr marL="0" indent="0">
              <a:buNone/>
            </a:pPr>
            <a:r>
              <a:rPr lang="en-US" altLang="ja-JP" sz="3200" b="1" dirty="0" smtClean="0"/>
              <a:t>1.</a:t>
            </a:r>
            <a:r>
              <a:rPr kumimoji="1" lang="ja-JP" altLang="en-US" sz="3200" b="1" dirty="0" smtClean="0"/>
              <a:t>プロジェクト</a:t>
            </a:r>
            <a:r>
              <a:rPr lang="ja-JP" altLang="en-US" sz="3200" b="1" dirty="0" smtClean="0"/>
              <a:t>概要</a:t>
            </a:r>
            <a:endParaRPr lang="en-US" altLang="ja-JP" sz="3200" b="1" dirty="0" smtClean="0"/>
          </a:p>
          <a:p>
            <a:pPr marL="0" indent="0">
              <a:buNone/>
            </a:pPr>
            <a:r>
              <a:rPr lang="en-US" altLang="ja-JP" sz="3200" b="1" dirty="0" smtClean="0"/>
              <a:t>2.</a:t>
            </a:r>
            <a:r>
              <a:rPr lang="ja-JP" altLang="en-US" sz="3200" b="1" dirty="0" smtClean="0"/>
              <a:t>主な機能</a:t>
            </a:r>
            <a:endParaRPr lang="en-US" altLang="ja-JP" sz="3200" b="1" dirty="0" smtClean="0"/>
          </a:p>
          <a:p>
            <a:pPr marL="0" indent="0">
              <a:buNone/>
            </a:pPr>
            <a:r>
              <a:rPr lang="en-US" altLang="ja-JP" sz="3200" b="1" dirty="0"/>
              <a:t>3</a:t>
            </a:r>
            <a:r>
              <a:rPr lang="en-US" altLang="ja-JP" sz="3200" b="1" dirty="0" smtClean="0"/>
              <a:t>.</a:t>
            </a:r>
            <a:r>
              <a:rPr lang="ja-JP" altLang="en-US" sz="3200" b="1" dirty="0" smtClean="0"/>
              <a:t>選択したチーム課題</a:t>
            </a:r>
            <a:endParaRPr lang="en-US" altLang="ja-JP" sz="3200" b="1" dirty="0" smtClean="0"/>
          </a:p>
          <a:p>
            <a:pPr marL="0" indent="0">
              <a:buNone/>
            </a:pPr>
            <a:r>
              <a:rPr lang="en-US" altLang="ja-JP" sz="3200" b="1" dirty="0"/>
              <a:t>4</a:t>
            </a:r>
            <a:r>
              <a:rPr lang="en-US" altLang="ja-JP" sz="3200" b="1" dirty="0" smtClean="0"/>
              <a:t>.</a:t>
            </a:r>
            <a:r>
              <a:rPr lang="ja-JP" altLang="en-US" sz="3200" b="1" dirty="0" smtClean="0"/>
              <a:t>進捗管理・状況</a:t>
            </a:r>
            <a:endParaRPr lang="en-US" altLang="ja-JP" sz="3200" b="1" dirty="0"/>
          </a:p>
          <a:p>
            <a:pPr marL="0" indent="0">
              <a:buNone/>
            </a:pPr>
            <a:r>
              <a:rPr lang="en-US" altLang="ja-JP" sz="3200" b="1" dirty="0" smtClean="0"/>
              <a:t>5.</a:t>
            </a:r>
            <a:r>
              <a:rPr lang="ja-JP" altLang="en-US" sz="3200" b="1" dirty="0" smtClean="0"/>
              <a:t>後半の流れ</a:t>
            </a:r>
            <a:endParaRPr kumimoji="1" lang="en-US" altLang="ja-JP" sz="3200" b="1" dirty="0" smtClean="0"/>
          </a:p>
        </p:txBody>
      </p:sp>
    </p:spTree>
    <p:extLst>
      <p:ext uri="{BB962C8B-B14F-4D97-AF65-F5344CB8AC3E}">
        <p14:creationId xmlns:p14="http://schemas.microsoft.com/office/powerpoint/2010/main" val="1416461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1.</a:t>
            </a:r>
            <a:r>
              <a:rPr kumimoji="1" lang="ja-JP" altLang="en-US" b="1" dirty="0" smtClean="0"/>
              <a:t>プロジェクト概要</a:t>
            </a:r>
            <a:endParaRPr kumimoji="1" lang="ja-JP" altLang="en-US" b="1" dirty="0"/>
          </a:p>
        </p:txBody>
      </p:sp>
      <p:sp>
        <p:nvSpPr>
          <p:cNvPr id="3" name="コンテンツ プレースホルダー 2"/>
          <p:cNvSpPr>
            <a:spLocks noGrp="1"/>
          </p:cNvSpPr>
          <p:nvPr>
            <p:ph idx="1"/>
          </p:nvPr>
        </p:nvSpPr>
        <p:spPr>
          <a:xfrm>
            <a:off x="552450" y="2588419"/>
            <a:ext cx="10515600" cy="2870200"/>
          </a:xfrm>
        </p:spPr>
        <p:txBody>
          <a:bodyPr>
            <a:normAutofit/>
          </a:bodyPr>
          <a:lstStyle/>
          <a:p>
            <a:pPr marL="0" indent="0" algn="ctr">
              <a:lnSpc>
                <a:spcPct val="150000"/>
              </a:lnSpc>
              <a:buNone/>
            </a:pPr>
            <a:r>
              <a:rPr lang="ja-JP" altLang="en-US" sz="4800" dirty="0" smtClean="0"/>
              <a:t>シラバス</a:t>
            </a:r>
            <a:r>
              <a:rPr lang="ja-JP" altLang="en-US" sz="4800" dirty="0"/>
              <a:t>検索や時間割の</a:t>
            </a:r>
            <a:r>
              <a:rPr lang="ja-JP" altLang="en-US" sz="4800" dirty="0" smtClean="0"/>
              <a:t>確認に、</a:t>
            </a:r>
            <a:endParaRPr lang="en-US" altLang="ja-JP" sz="4800" dirty="0" smtClean="0"/>
          </a:p>
          <a:p>
            <a:pPr marL="0" indent="0" algn="ctr">
              <a:lnSpc>
                <a:spcPct val="150000"/>
              </a:lnSpc>
              <a:buNone/>
            </a:pPr>
            <a:r>
              <a:rPr lang="ja-JP" altLang="en-US" sz="4800" dirty="0" smtClean="0"/>
              <a:t>手間</a:t>
            </a:r>
            <a:r>
              <a:rPr lang="ja-JP" altLang="en-US" sz="4800" dirty="0"/>
              <a:t>がかかっていた。</a:t>
            </a:r>
            <a:endParaRPr lang="en-US" altLang="ja-JP" sz="4800" dirty="0"/>
          </a:p>
          <a:p>
            <a:endParaRPr kumimoji="1" lang="ja-JP" altLang="en-US"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3</a:t>
            </a:fld>
            <a:endParaRPr kumimoji="1" lang="ja-JP" altLang="en-US"/>
          </a:p>
        </p:txBody>
      </p:sp>
    </p:spTree>
    <p:extLst>
      <p:ext uri="{BB962C8B-B14F-4D97-AF65-F5344CB8AC3E}">
        <p14:creationId xmlns:p14="http://schemas.microsoft.com/office/powerpoint/2010/main" val="2451840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1.</a:t>
            </a:r>
            <a:r>
              <a:rPr kumimoji="1" lang="ja-JP" altLang="en-US" b="1" dirty="0" smtClean="0"/>
              <a:t>プロジェクト概要</a:t>
            </a:r>
            <a:endParaRPr kumimoji="1" lang="ja-JP" altLang="en-US" b="1" dirty="0"/>
          </a:p>
        </p:txBody>
      </p:sp>
      <p:sp>
        <p:nvSpPr>
          <p:cNvPr id="3" name="コンテンツ プレースホルダー 2"/>
          <p:cNvSpPr>
            <a:spLocks noGrp="1"/>
          </p:cNvSpPr>
          <p:nvPr>
            <p:ph idx="1"/>
          </p:nvPr>
        </p:nvSpPr>
        <p:spPr>
          <a:xfrm>
            <a:off x="581025" y="3321050"/>
            <a:ext cx="10515600" cy="1136650"/>
          </a:xfrm>
        </p:spPr>
        <p:txBody>
          <a:bodyPr>
            <a:normAutofit lnSpcReduction="10000"/>
          </a:bodyPr>
          <a:lstStyle/>
          <a:p>
            <a:pPr marL="0" indent="0" algn="ctr">
              <a:lnSpc>
                <a:spcPct val="150000"/>
              </a:lnSpc>
              <a:buNone/>
            </a:pPr>
            <a:r>
              <a:rPr lang="en-US" altLang="ja-JP" sz="4800" dirty="0" smtClean="0"/>
              <a:t>PM</a:t>
            </a:r>
            <a:r>
              <a:rPr lang="ja-JP" altLang="en-US" sz="4800" dirty="0" smtClean="0"/>
              <a:t>学科専用闇キャンパスポータル</a:t>
            </a:r>
            <a:endParaRPr lang="en-US" altLang="ja-JP" dirty="0" smtClean="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4</a:t>
            </a:fld>
            <a:endParaRPr kumimoji="1" lang="ja-JP" altLang="en-US"/>
          </a:p>
        </p:txBody>
      </p:sp>
    </p:spTree>
    <p:extLst>
      <p:ext uri="{BB962C8B-B14F-4D97-AF65-F5344CB8AC3E}">
        <p14:creationId xmlns:p14="http://schemas.microsoft.com/office/powerpoint/2010/main" val="13838258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2</a:t>
            </a:r>
            <a:r>
              <a:rPr kumimoji="1" lang="en-US" altLang="ja-JP" b="1" dirty="0" smtClean="0"/>
              <a:t>.</a:t>
            </a:r>
            <a:r>
              <a:rPr lang="ja-JP" altLang="en-US" b="1" dirty="0" smtClean="0"/>
              <a:t>機能</a:t>
            </a:r>
            <a:endParaRPr kumimoji="1" lang="ja-JP" altLang="en-US" b="1" dirty="0"/>
          </a:p>
        </p:txBody>
      </p:sp>
      <p:sp>
        <p:nvSpPr>
          <p:cNvPr id="4" name="スライド番号プレースホルダー 3"/>
          <p:cNvSpPr>
            <a:spLocks noGrp="1"/>
          </p:cNvSpPr>
          <p:nvPr>
            <p:ph type="sldNum" sz="quarter" idx="12"/>
          </p:nvPr>
        </p:nvSpPr>
        <p:spPr/>
        <p:txBody>
          <a:bodyPr/>
          <a:lstStyle/>
          <a:p>
            <a:fld id="{DBCC0E39-F1DF-4704-BA4C-1FA94645E7DF}" type="slidenum">
              <a:rPr kumimoji="1" lang="ja-JP" altLang="en-US" smtClean="0"/>
              <a:t>5</a:t>
            </a:fld>
            <a:endParaRPr kumimoji="1" lang="ja-JP" altLang="en-US"/>
          </a:p>
        </p:txBody>
      </p:sp>
      <p:sp>
        <p:nvSpPr>
          <p:cNvPr id="8" name="コンテンツ プレースホルダー 7"/>
          <p:cNvSpPr>
            <a:spLocks noGrp="1"/>
          </p:cNvSpPr>
          <p:nvPr>
            <p:ph idx="1"/>
          </p:nvPr>
        </p:nvSpPr>
        <p:spPr/>
        <p:txBody>
          <a:bodyPr>
            <a:normAutofit/>
          </a:bodyPr>
          <a:lstStyle/>
          <a:p>
            <a:pPr marL="0" indent="0">
              <a:buNone/>
            </a:pPr>
            <a:r>
              <a:rPr lang="en-US" altLang="ja-JP" sz="4000" dirty="0" smtClean="0"/>
              <a:t>1. </a:t>
            </a:r>
            <a:r>
              <a:rPr lang="ja-JP" altLang="en-US" sz="4000" dirty="0" smtClean="0"/>
              <a:t>トップページの表示</a:t>
            </a:r>
            <a:endParaRPr lang="en-US" altLang="ja-JP" sz="4000" dirty="0" smtClean="0"/>
          </a:p>
          <a:p>
            <a:pPr marL="0" indent="0">
              <a:buNone/>
            </a:pPr>
            <a:r>
              <a:rPr kumimoji="1" lang="en-US" altLang="ja-JP" sz="4000" dirty="0" smtClean="0"/>
              <a:t>2. Twitter</a:t>
            </a:r>
            <a:r>
              <a:rPr lang="ja-JP" altLang="en-US" sz="4000" dirty="0" smtClean="0"/>
              <a:t> </a:t>
            </a:r>
            <a:r>
              <a:rPr kumimoji="1" lang="en-US" altLang="ja-JP" sz="4000" dirty="0" smtClean="0"/>
              <a:t>API</a:t>
            </a:r>
            <a:r>
              <a:rPr kumimoji="1" lang="ja-JP" altLang="en-US" sz="4000" dirty="0" smtClean="0"/>
              <a:t>の実装</a:t>
            </a:r>
            <a:endParaRPr kumimoji="1" lang="en-US" altLang="ja-JP" sz="4000" dirty="0" smtClean="0"/>
          </a:p>
          <a:p>
            <a:pPr marL="0" indent="0">
              <a:buNone/>
            </a:pPr>
            <a:r>
              <a:rPr lang="en-US" altLang="ja-JP" sz="4000" dirty="0" smtClean="0"/>
              <a:t>3. </a:t>
            </a:r>
            <a:r>
              <a:rPr lang="ja-JP" altLang="en-US" sz="4000" dirty="0" smtClean="0"/>
              <a:t>過去問・シラバスの表示</a:t>
            </a:r>
            <a:endParaRPr lang="en-US" altLang="ja-JP" sz="4000" dirty="0" smtClean="0"/>
          </a:p>
          <a:p>
            <a:pPr marL="0" indent="0">
              <a:buNone/>
            </a:pPr>
            <a:r>
              <a:rPr lang="en-US" altLang="ja-JP" sz="4000" dirty="0" smtClean="0"/>
              <a:t>4. </a:t>
            </a:r>
            <a:r>
              <a:rPr lang="ja-JP" altLang="en-US" sz="4000" dirty="0" smtClean="0"/>
              <a:t>各</a:t>
            </a:r>
            <a:r>
              <a:rPr kumimoji="1" lang="ja-JP" altLang="en-US" sz="4000" dirty="0" smtClean="0"/>
              <a:t>成果物の表示</a:t>
            </a:r>
            <a:endParaRPr kumimoji="1" lang="en-US" altLang="ja-JP" sz="4000" dirty="0" smtClean="0"/>
          </a:p>
          <a:p>
            <a:pPr marL="0" indent="0">
              <a:buNone/>
            </a:pPr>
            <a:r>
              <a:rPr lang="en-US" altLang="ja-JP" sz="4000" dirty="0" smtClean="0"/>
              <a:t>5. </a:t>
            </a:r>
            <a:r>
              <a:rPr lang="ja-JP" altLang="en-US" sz="4000" dirty="0" smtClean="0"/>
              <a:t>時間割の表示</a:t>
            </a:r>
            <a:endParaRPr kumimoji="1" lang="ja-JP" altLang="en-US" sz="4000" dirty="0"/>
          </a:p>
        </p:txBody>
      </p:sp>
    </p:spTree>
    <p:extLst>
      <p:ext uri="{BB962C8B-B14F-4D97-AF65-F5344CB8AC3E}">
        <p14:creationId xmlns:p14="http://schemas.microsoft.com/office/powerpoint/2010/main" val="28211631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b="1" dirty="0"/>
              <a:t>3</a:t>
            </a:r>
            <a:r>
              <a:rPr lang="en-US" altLang="ja-JP" b="1" dirty="0" smtClean="0"/>
              <a:t>.</a:t>
            </a:r>
            <a:r>
              <a:rPr lang="ja-JP" altLang="en-US" b="1" dirty="0" smtClean="0"/>
              <a:t>選択したチーム課題</a:t>
            </a:r>
            <a:endParaRPr kumimoji="1" lang="ja-JP" altLang="en-US" b="1" dirty="0">
              <a:ea typeface="HGP創英角ｺﾞｼｯｸUB" panose="020B0900000000000000" pitchFamily="50" charset="-128"/>
            </a:endParaRPr>
          </a:p>
        </p:txBody>
      </p:sp>
      <p:sp>
        <p:nvSpPr>
          <p:cNvPr id="3" name="コンテンツ プレースホルダー 2"/>
          <p:cNvSpPr>
            <a:spLocks noGrp="1"/>
          </p:cNvSpPr>
          <p:nvPr>
            <p:ph idx="1"/>
          </p:nvPr>
        </p:nvSpPr>
        <p:spPr/>
        <p:txBody>
          <a:bodyPr>
            <a:normAutofit/>
          </a:bodyPr>
          <a:lstStyle/>
          <a:p>
            <a:endParaRPr kumimoji="1" lang="en-US" altLang="ja-JP" sz="4400" dirty="0" smtClean="0"/>
          </a:p>
          <a:p>
            <a:pPr marL="0" indent="0" algn="ctr">
              <a:lnSpc>
                <a:spcPct val="150000"/>
              </a:lnSpc>
              <a:buNone/>
            </a:pPr>
            <a:r>
              <a:rPr kumimoji="1" lang="ja-JP" altLang="en-US" sz="4400" dirty="0" smtClean="0"/>
              <a:t>管理系 </a:t>
            </a:r>
            <a:r>
              <a:rPr kumimoji="1" lang="en-US" altLang="ja-JP" sz="4400" dirty="0" smtClean="0"/>
              <a:t>… </a:t>
            </a:r>
            <a:r>
              <a:rPr kumimoji="1" lang="ja-JP" altLang="en-US" sz="4400" dirty="0" smtClean="0"/>
              <a:t>アジャイル開発の導入</a:t>
            </a:r>
            <a:endParaRPr kumimoji="1" lang="en-US" altLang="ja-JP" sz="4400" dirty="0" smtClean="0"/>
          </a:p>
          <a:p>
            <a:pPr marL="0" indent="0" algn="ctr">
              <a:lnSpc>
                <a:spcPct val="150000"/>
              </a:lnSpc>
              <a:buNone/>
            </a:pPr>
            <a:r>
              <a:rPr lang="ja-JP" altLang="en-US" sz="4400" dirty="0" smtClean="0"/>
              <a:t>技術系 </a:t>
            </a:r>
            <a:r>
              <a:rPr lang="en-US" altLang="ja-JP" sz="4400" dirty="0" smtClean="0"/>
              <a:t>… </a:t>
            </a:r>
            <a:r>
              <a:rPr lang="ja-JP" altLang="en-US" sz="4400" dirty="0" smtClean="0"/>
              <a:t>外部</a:t>
            </a:r>
            <a:r>
              <a:rPr lang="en-US" altLang="ja-JP" sz="4400" dirty="0" smtClean="0"/>
              <a:t>API</a:t>
            </a:r>
            <a:r>
              <a:rPr lang="ja-JP" altLang="en-US" sz="4400" dirty="0" smtClean="0"/>
              <a:t>を利用した実装</a:t>
            </a:r>
            <a:endParaRPr kumimoji="1" lang="ja-JP" altLang="en-US" sz="4400" dirty="0"/>
          </a:p>
        </p:txBody>
      </p:sp>
    </p:spTree>
    <p:extLst>
      <p:ext uri="{BB962C8B-B14F-4D97-AF65-F5344CB8AC3E}">
        <p14:creationId xmlns:p14="http://schemas.microsoft.com/office/powerpoint/2010/main" val="21448976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4.</a:t>
            </a:r>
            <a:r>
              <a:rPr kumimoji="1" lang="ja-JP" altLang="en-US" b="1" dirty="0" smtClean="0"/>
              <a:t>現在の進捗状況</a:t>
            </a:r>
            <a:endParaRPr kumimoji="1" lang="ja-JP" altLang="en-US" b="1" dirty="0"/>
          </a:p>
        </p:txBody>
      </p:sp>
      <p:sp>
        <p:nvSpPr>
          <p:cNvPr id="3" name="コンテンツ プレースホルダー 2"/>
          <p:cNvSpPr>
            <a:spLocks noGrp="1"/>
          </p:cNvSpPr>
          <p:nvPr>
            <p:ph idx="1"/>
          </p:nvPr>
        </p:nvSpPr>
        <p:spPr>
          <a:xfrm>
            <a:off x="838200" y="1828799"/>
            <a:ext cx="10515600" cy="4348163"/>
          </a:xfrm>
        </p:spPr>
        <p:txBody>
          <a:bodyPr>
            <a:normAutofit/>
          </a:bodyPr>
          <a:lstStyle/>
          <a:p>
            <a:pPr marL="0" indent="0" algn="ctr">
              <a:lnSpc>
                <a:spcPct val="150000"/>
              </a:lnSpc>
              <a:buNone/>
            </a:pPr>
            <a:endParaRPr lang="en-US" altLang="ja-JP" dirty="0" smtClean="0"/>
          </a:p>
          <a:p>
            <a:pPr marL="0" indent="0" algn="ctr">
              <a:lnSpc>
                <a:spcPct val="150000"/>
              </a:lnSpc>
              <a:buNone/>
            </a:pPr>
            <a:r>
              <a:rPr lang="ja-JP" altLang="en-US" dirty="0" smtClean="0"/>
              <a:t>進捗管理はバーンアップチャートを用いる。</a:t>
            </a:r>
            <a:endParaRPr lang="en-US" altLang="ja-JP" dirty="0" smtClean="0"/>
          </a:p>
          <a:p>
            <a:pPr marL="0" indent="0" algn="ctr">
              <a:lnSpc>
                <a:spcPct val="150000"/>
              </a:lnSpc>
              <a:buNone/>
            </a:pPr>
            <a:r>
              <a:rPr lang="ja-JP" altLang="en-US" dirty="0" smtClean="0"/>
              <a:t>バーンアップチャートは、</a:t>
            </a:r>
            <a:r>
              <a:rPr lang="en-US" altLang="ja-JP" dirty="0" smtClean="0"/>
              <a:t>1</a:t>
            </a:r>
            <a:r>
              <a:rPr lang="ja-JP" altLang="en-US" dirty="0" smtClean="0"/>
              <a:t>スプリントごとに更新す</a:t>
            </a:r>
            <a:r>
              <a:rPr lang="ja-JP" altLang="en-US" dirty="0"/>
              <a:t>る</a:t>
            </a:r>
            <a:r>
              <a:rPr lang="ja-JP" altLang="en-US" dirty="0" smtClean="0"/>
              <a:t>。</a:t>
            </a:r>
            <a:endParaRPr lang="en-US" altLang="ja-JP" dirty="0" smtClean="0"/>
          </a:p>
        </p:txBody>
      </p:sp>
    </p:spTree>
    <p:extLst>
      <p:ext uri="{BB962C8B-B14F-4D97-AF65-F5344CB8AC3E}">
        <p14:creationId xmlns:p14="http://schemas.microsoft.com/office/powerpoint/2010/main" val="3584214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b="1" dirty="0" smtClean="0"/>
              <a:t>4.</a:t>
            </a:r>
            <a:r>
              <a:rPr kumimoji="1" lang="ja-JP" altLang="en-US" b="1" dirty="0" smtClean="0"/>
              <a:t>現在の進捗状況</a:t>
            </a:r>
            <a:endParaRPr kumimoji="1" lang="ja-JP" altLang="en-US" b="1" dirty="0"/>
          </a:p>
        </p:txBody>
      </p:sp>
      <p:graphicFrame>
        <p:nvGraphicFramePr>
          <p:cNvPr id="4" name="表 3"/>
          <p:cNvGraphicFramePr>
            <a:graphicFrameLocks noGrp="1"/>
          </p:cNvGraphicFramePr>
          <p:nvPr>
            <p:extLst>
              <p:ext uri="{D42A27DB-BD31-4B8C-83A1-F6EECF244321}">
                <p14:modId xmlns:p14="http://schemas.microsoft.com/office/powerpoint/2010/main" val="1221077399"/>
              </p:ext>
            </p:extLst>
          </p:nvPr>
        </p:nvGraphicFramePr>
        <p:xfrm>
          <a:off x="2447925" y="1903303"/>
          <a:ext cx="7296149" cy="3839515"/>
        </p:xfrm>
        <a:graphic>
          <a:graphicData uri="http://schemas.openxmlformats.org/drawingml/2006/table">
            <a:tbl>
              <a:tblPr firstRow="1" bandRow="1">
                <a:tableStyleId>{5C22544A-7EE6-4342-B048-85BDC9FD1C3A}</a:tableStyleId>
              </a:tblPr>
              <a:tblGrid>
                <a:gridCol w="2405614">
                  <a:extLst>
                    <a:ext uri="{9D8B030D-6E8A-4147-A177-3AD203B41FA5}">
                      <a16:colId xmlns:a16="http://schemas.microsoft.com/office/drawing/2014/main" val="301707538"/>
                    </a:ext>
                  </a:extLst>
                </a:gridCol>
                <a:gridCol w="2354022">
                  <a:extLst>
                    <a:ext uri="{9D8B030D-6E8A-4147-A177-3AD203B41FA5}">
                      <a16:colId xmlns:a16="http://schemas.microsoft.com/office/drawing/2014/main" val="3229960533"/>
                    </a:ext>
                  </a:extLst>
                </a:gridCol>
                <a:gridCol w="2536513">
                  <a:extLst>
                    <a:ext uri="{9D8B030D-6E8A-4147-A177-3AD203B41FA5}">
                      <a16:colId xmlns:a16="http://schemas.microsoft.com/office/drawing/2014/main" val="820344272"/>
                    </a:ext>
                  </a:extLst>
                </a:gridCol>
              </a:tblGrid>
              <a:tr h="875964">
                <a:tc>
                  <a:txBody>
                    <a:bodyPr/>
                    <a:lstStyle/>
                    <a:p>
                      <a:pPr algn="ctr">
                        <a:lnSpc>
                          <a:spcPct val="150000"/>
                        </a:lnSpc>
                      </a:pPr>
                      <a:r>
                        <a:rPr kumimoji="1" lang="ja-JP" altLang="en-US" b="1" dirty="0" smtClean="0"/>
                        <a:t>要件</a:t>
                      </a:r>
                      <a:endParaRPr kumimoji="1" lang="ja-JP" altLang="en-US" b="1" dirty="0"/>
                    </a:p>
                  </a:txBody>
                  <a:tcPr/>
                </a:tc>
                <a:tc>
                  <a:txBody>
                    <a:bodyPr/>
                    <a:lstStyle/>
                    <a:p>
                      <a:pPr algn="ctr">
                        <a:lnSpc>
                          <a:spcPct val="150000"/>
                        </a:lnSpc>
                      </a:pPr>
                      <a:r>
                        <a:rPr kumimoji="1" lang="ja-JP" altLang="en-US" b="1" dirty="0" smtClean="0"/>
                        <a:t>ポイント数</a:t>
                      </a:r>
                      <a:endParaRPr kumimoji="1" lang="ja-JP" altLang="en-US" b="1" dirty="0"/>
                    </a:p>
                  </a:txBody>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kumimoji="1" lang="ja-JP" altLang="en-US" b="1" dirty="0" smtClean="0"/>
                        <a:t>優先順位</a:t>
                      </a:r>
                    </a:p>
                  </a:txBody>
                  <a:tcPr/>
                </a:tc>
                <a:extLst>
                  <a:ext uri="{0D108BD9-81ED-4DB2-BD59-A6C34878D82A}">
                    <a16:rowId xmlns:a16="http://schemas.microsoft.com/office/drawing/2014/main" val="331362158"/>
                  </a:ext>
                </a:extLst>
              </a:tr>
              <a:tr h="49828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トップページ</a:t>
                      </a:r>
                      <a:endParaRPr lang="en-US" altLang="ja-JP" b="1" dirty="0" smtClean="0"/>
                    </a:p>
                    <a:p>
                      <a:endParaRPr kumimoji="1" lang="ja-JP" altLang="en-US" b="1" dirty="0"/>
                    </a:p>
                  </a:txBody>
                  <a:tcPr/>
                </a:tc>
                <a:tc>
                  <a:txBody>
                    <a:bodyPr/>
                    <a:lstStyle/>
                    <a:p>
                      <a:pPr algn="r"/>
                      <a:r>
                        <a:rPr kumimoji="1" lang="en-US" altLang="ja-JP" b="1" dirty="0" smtClean="0"/>
                        <a:t>5</a:t>
                      </a:r>
                      <a:endParaRPr kumimoji="1" lang="ja-JP" altLang="en-US" b="1" dirty="0"/>
                    </a:p>
                  </a:txBody>
                  <a:tcPr/>
                </a:tc>
                <a:tc>
                  <a:txBody>
                    <a:bodyPr/>
                    <a:lstStyle/>
                    <a:p>
                      <a:pPr algn="r"/>
                      <a:r>
                        <a:rPr kumimoji="1" lang="en-US" altLang="ja-JP" b="1" dirty="0" smtClean="0"/>
                        <a:t>1</a:t>
                      </a:r>
                      <a:endParaRPr kumimoji="1" lang="ja-JP" altLang="en-US" b="1" dirty="0"/>
                    </a:p>
                  </a:txBody>
                  <a:tcPr/>
                </a:tc>
                <a:extLst>
                  <a:ext uri="{0D108BD9-81ED-4DB2-BD59-A6C34878D82A}">
                    <a16:rowId xmlns:a16="http://schemas.microsoft.com/office/drawing/2014/main" val="3897752923"/>
                  </a:ext>
                </a:extLst>
              </a:tr>
              <a:tr h="4505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ja-JP" b="1" dirty="0" smtClean="0"/>
                        <a:t>Twitter</a:t>
                      </a:r>
                      <a:r>
                        <a:rPr lang="ja-JP" altLang="en-US" b="1" dirty="0" smtClean="0"/>
                        <a:t> </a:t>
                      </a:r>
                      <a:r>
                        <a:rPr lang="en-US" altLang="ja-JP" b="1" dirty="0" smtClean="0"/>
                        <a:t>API</a:t>
                      </a:r>
                    </a:p>
                  </a:txBody>
                  <a:tcPr/>
                </a:tc>
                <a:tc>
                  <a:txBody>
                    <a:bodyPr/>
                    <a:lstStyle/>
                    <a:p>
                      <a:pPr algn="r"/>
                      <a:r>
                        <a:rPr kumimoji="1" lang="en-US" altLang="ja-JP" b="1" dirty="0" smtClean="0"/>
                        <a:t>5</a:t>
                      </a:r>
                      <a:endParaRPr kumimoji="1" lang="ja-JP" altLang="en-US" b="1" dirty="0"/>
                    </a:p>
                  </a:txBody>
                  <a:tcPr/>
                </a:tc>
                <a:tc>
                  <a:txBody>
                    <a:bodyPr/>
                    <a:lstStyle/>
                    <a:p>
                      <a:pPr algn="r"/>
                      <a:r>
                        <a:rPr kumimoji="1" lang="en-US" altLang="ja-JP" b="1" dirty="0" smtClean="0"/>
                        <a:t>2</a:t>
                      </a:r>
                      <a:endParaRPr kumimoji="1" lang="ja-JP" altLang="en-US" b="1" dirty="0"/>
                    </a:p>
                  </a:txBody>
                  <a:tcPr/>
                </a:tc>
                <a:extLst>
                  <a:ext uri="{0D108BD9-81ED-4DB2-BD59-A6C34878D82A}">
                    <a16:rowId xmlns:a16="http://schemas.microsoft.com/office/drawing/2014/main" val="3588780552"/>
                  </a:ext>
                </a:extLst>
              </a:tr>
              <a:tr h="53943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過去問・シラバスの表示</a:t>
                      </a:r>
                      <a:endParaRPr lang="en-US" altLang="ja-JP" b="1" dirty="0" smtClean="0"/>
                    </a:p>
                  </a:txBody>
                  <a:tcPr/>
                </a:tc>
                <a:tc>
                  <a:txBody>
                    <a:bodyPr/>
                    <a:lstStyle/>
                    <a:p>
                      <a:pPr algn="r"/>
                      <a:r>
                        <a:rPr kumimoji="1" lang="en-US" altLang="ja-JP" b="1" dirty="0" smtClean="0"/>
                        <a:t>11</a:t>
                      </a:r>
                      <a:endParaRPr kumimoji="1" lang="ja-JP" altLang="en-US" b="1" dirty="0"/>
                    </a:p>
                  </a:txBody>
                  <a:tcPr/>
                </a:tc>
                <a:tc>
                  <a:txBody>
                    <a:bodyPr/>
                    <a:lstStyle/>
                    <a:p>
                      <a:pPr algn="r"/>
                      <a:r>
                        <a:rPr kumimoji="1" lang="en-US" altLang="ja-JP" b="1" dirty="0" smtClean="0"/>
                        <a:t>3</a:t>
                      </a:r>
                      <a:endParaRPr kumimoji="1" lang="ja-JP" altLang="en-US" b="1" dirty="0"/>
                    </a:p>
                  </a:txBody>
                  <a:tcPr/>
                </a:tc>
                <a:extLst>
                  <a:ext uri="{0D108BD9-81ED-4DB2-BD59-A6C34878D82A}">
                    <a16:rowId xmlns:a16="http://schemas.microsoft.com/office/drawing/2014/main" val="398459552"/>
                  </a:ext>
                </a:extLst>
              </a:tr>
              <a:tr h="59279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各成果物の表示</a:t>
                      </a:r>
                      <a:endParaRPr kumimoji="1" lang="ja-JP" altLang="en-US" b="1" dirty="0"/>
                    </a:p>
                  </a:txBody>
                  <a:tcPr/>
                </a:tc>
                <a:tc>
                  <a:txBody>
                    <a:bodyPr/>
                    <a:lstStyle/>
                    <a:p>
                      <a:pPr algn="r"/>
                      <a:r>
                        <a:rPr kumimoji="1" lang="en-US" altLang="ja-JP" b="1" dirty="0" smtClean="0"/>
                        <a:t>10</a:t>
                      </a:r>
                      <a:endParaRPr kumimoji="1" lang="ja-JP" altLang="en-US" b="1" dirty="0"/>
                    </a:p>
                  </a:txBody>
                  <a:tcPr/>
                </a:tc>
                <a:tc>
                  <a:txBody>
                    <a:bodyPr/>
                    <a:lstStyle/>
                    <a:p>
                      <a:pPr algn="r"/>
                      <a:r>
                        <a:rPr kumimoji="1" lang="en-US" altLang="ja-JP" b="1" dirty="0" smtClean="0"/>
                        <a:t>4</a:t>
                      </a:r>
                      <a:endParaRPr kumimoji="1" lang="ja-JP" altLang="en-US" b="1" dirty="0"/>
                    </a:p>
                  </a:txBody>
                  <a:tcPr/>
                </a:tc>
                <a:extLst>
                  <a:ext uri="{0D108BD9-81ED-4DB2-BD59-A6C34878D82A}">
                    <a16:rowId xmlns:a16="http://schemas.microsoft.com/office/drawing/2014/main" val="143611511"/>
                  </a:ext>
                </a:extLst>
              </a:tr>
              <a:tr h="56649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t>時間割の表示</a:t>
                      </a:r>
                    </a:p>
                    <a:p>
                      <a:endParaRPr kumimoji="1" lang="ja-JP" altLang="en-US" b="1" dirty="0"/>
                    </a:p>
                  </a:txBody>
                  <a:tcPr/>
                </a:tc>
                <a:tc>
                  <a:txBody>
                    <a:bodyPr/>
                    <a:lstStyle/>
                    <a:p>
                      <a:pPr algn="r"/>
                      <a:r>
                        <a:rPr kumimoji="1" lang="en-US" altLang="ja-JP" b="1" dirty="0" smtClean="0"/>
                        <a:t>1</a:t>
                      </a:r>
                      <a:endParaRPr kumimoji="1" lang="ja-JP" altLang="en-US" b="1" dirty="0"/>
                    </a:p>
                  </a:txBody>
                  <a:tcPr/>
                </a:tc>
                <a:tc>
                  <a:txBody>
                    <a:bodyPr/>
                    <a:lstStyle/>
                    <a:p>
                      <a:pPr algn="r"/>
                      <a:r>
                        <a:rPr kumimoji="1" lang="en-US" altLang="ja-JP" b="1" dirty="0" smtClean="0"/>
                        <a:t>5</a:t>
                      </a:r>
                      <a:endParaRPr kumimoji="1" lang="ja-JP" altLang="en-US" b="1" dirty="0"/>
                    </a:p>
                  </a:txBody>
                  <a:tcPr/>
                </a:tc>
                <a:extLst>
                  <a:ext uri="{0D108BD9-81ED-4DB2-BD59-A6C34878D82A}">
                    <a16:rowId xmlns:a16="http://schemas.microsoft.com/office/drawing/2014/main" val="1322407502"/>
                  </a:ext>
                </a:extLst>
              </a:tr>
            </a:tbl>
          </a:graphicData>
        </a:graphic>
      </p:graphicFrame>
    </p:spTree>
    <p:extLst>
      <p:ext uri="{BB962C8B-B14F-4D97-AF65-F5344CB8AC3E}">
        <p14:creationId xmlns:p14="http://schemas.microsoft.com/office/powerpoint/2010/main" val="11889815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3"/>
          <a:stretch>
            <a:fillRect/>
          </a:stretch>
        </p:blipFill>
        <p:spPr>
          <a:xfrm>
            <a:off x="1534686" y="1254990"/>
            <a:ext cx="9312976" cy="5536997"/>
          </a:xfrm>
          <a:prstGeom prst="rect">
            <a:avLst/>
          </a:prstGeom>
        </p:spPr>
      </p:pic>
      <p:sp>
        <p:nvSpPr>
          <p:cNvPr id="2" name="タイトル 1"/>
          <p:cNvSpPr>
            <a:spLocks noGrp="1"/>
          </p:cNvSpPr>
          <p:nvPr>
            <p:ph type="title"/>
          </p:nvPr>
        </p:nvSpPr>
        <p:spPr/>
        <p:txBody>
          <a:bodyPr/>
          <a:lstStyle/>
          <a:p>
            <a:r>
              <a:rPr kumimoji="1" lang="en-US" altLang="ja-JP" b="1" dirty="0" smtClean="0"/>
              <a:t>4.</a:t>
            </a:r>
            <a:r>
              <a:rPr kumimoji="1" lang="ja-JP" altLang="en-US" b="1" dirty="0" smtClean="0"/>
              <a:t>現在の進捗状況</a:t>
            </a:r>
            <a:endParaRPr kumimoji="1" lang="ja-JP" altLang="en-US" b="1" dirty="0"/>
          </a:p>
        </p:txBody>
      </p:sp>
      <p:cxnSp>
        <p:nvCxnSpPr>
          <p:cNvPr id="23" name="直線コネクタ 22"/>
          <p:cNvCxnSpPr/>
          <p:nvPr/>
        </p:nvCxnSpPr>
        <p:spPr>
          <a:xfrm>
            <a:off x="2295525" y="297969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25" name="直線矢印コネクタ 24"/>
          <p:cNvCxnSpPr/>
          <p:nvPr/>
        </p:nvCxnSpPr>
        <p:spPr>
          <a:xfrm>
            <a:off x="3648075" y="2979699"/>
            <a:ext cx="1066800" cy="88582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8" name="テキスト ボックス 27"/>
          <p:cNvSpPr txBox="1"/>
          <p:nvPr/>
        </p:nvSpPr>
        <p:spPr>
          <a:xfrm>
            <a:off x="1791861" y="2795033"/>
            <a:ext cx="503664" cy="369332"/>
          </a:xfrm>
          <a:prstGeom prst="rect">
            <a:avLst/>
          </a:prstGeom>
          <a:noFill/>
        </p:spPr>
        <p:txBody>
          <a:bodyPr wrap="none" rtlCol="0">
            <a:spAutoFit/>
          </a:bodyPr>
          <a:lstStyle/>
          <a:p>
            <a:r>
              <a:rPr kumimoji="1" lang="en-US" altLang="ja-JP" b="1" dirty="0" smtClean="0"/>
              <a:t>PV</a:t>
            </a:r>
          </a:p>
        </p:txBody>
      </p:sp>
      <p:cxnSp>
        <p:nvCxnSpPr>
          <p:cNvPr id="30" name="直線コネクタ 29"/>
          <p:cNvCxnSpPr/>
          <p:nvPr/>
        </p:nvCxnSpPr>
        <p:spPr>
          <a:xfrm>
            <a:off x="6123930" y="4023489"/>
            <a:ext cx="1352550" cy="1"/>
          </a:xfrm>
          <a:prstGeom prst="line">
            <a:avLst/>
          </a:prstGeom>
        </p:spPr>
        <p:style>
          <a:lnRef idx="3">
            <a:schemeClr val="dk1"/>
          </a:lnRef>
          <a:fillRef idx="0">
            <a:schemeClr val="dk1"/>
          </a:fillRef>
          <a:effectRef idx="2">
            <a:schemeClr val="dk1"/>
          </a:effectRef>
          <a:fontRef idx="minor">
            <a:schemeClr val="tx1"/>
          </a:fontRef>
        </p:style>
      </p:cxnSp>
      <p:cxnSp>
        <p:nvCxnSpPr>
          <p:cNvPr id="31" name="直線矢印コネクタ 30"/>
          <p:cNvCxnSpPr/>
          <p:nvPr/>
        </p:nvCxnSpPr>
        <p:spPr>
          <a:xfrm flipH="1">
            <a:off x="4924848" y="4023490"/>
            <a:ext cx="1199082" cy="73055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テキスト ボックス 31"/>
          <p:cNvSpPr txBox="1"/>
          <p:nvPr/>
        </p:nvSpPr>
        <p:spPr>
          <a:xfrm>
            <a:off x="7425099" y="3865524"/>
            <a:ext cx="492443" cy="369332"/>
          </a:xfrm>
          <a:prstGeom prst="rect">
            <a:avLst/>
          </a:prstGeom>
          <a:noFill/>
        </p:spPr>
        <p:txBody>
          <a:bodyPr wrap="none" rtlCol="0">
            <a:spAutoFit/>
          </a:bodyPr>
          <a:lstStyle/>
          <a:p>
            <a:r>
              <a:rPr kumimoji="1" lang="en-US" altLang="ja-JP" b="1" dirty="0" smtClean="0"/>
              <a:t>EV</a:t>
            </a:r>
          </a:p>
        </p:txBody>
      </p:sp>
      <p:cxnSp>
        <p:nvCxnSpPr>
          <p:cNvPr id="34" name="直線コネクタ 33"/>
          <p:cNvCxnSpPr/>
          <p:nvPr/>
        </p:nvCxnSpPr>
        <p:spPr>
          <a:xfrm>
            <a:off x="5696306" y="4926870"/>
            <a:ext cx="717313" cy="7587"/>
          </a:xfrm>
          <a:prstGeom prst="line">
            <a:avLst/>
          </a:prstGeom>
        </p:spPr>
        <p:style>
          <a:lnRef idx="3">
            <a:schemeClr val="dk1"/>
          </a:lnRef>
          <a:fillRef idx="0">
            <a:schemeClr val="dk1"/>
          </a:fillRef>
          <a:effectRef idx="2">
            <a:schemeClr val="dk1"/>
          </a:effectRef>
          <a:fontRef idx="minor">
            <a:schemeClr val="tx1"/>
          </a:fontRef>
        </p:style>
      </p:cxnSp>
      <p:cxnSp>
        <p:nvCxnSpPr>
          <p:cNvPr id="35" name="直線矢印コネクタ 34"/>
          <p:cNvCxnSpPr/>
          <p:nvPr/>
        </p:nvCxnSpPr>
        <p:spPr>
          <a:xfrm flipH="1">
            <a:off x="4947705" y="4926870"/>
            <a:ext cx="764357" cy="47411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テキスト ボックス 12"/>
          <p:cNvSpPr txBox="1"/>
          <p:nvPr/>
        </p:nvSpPr>
        <p:spPr>
          <a:xfrm>
            <a:off x="6413619" y="4754042"/>
            <a:ext cx="508473" cy="369332"/>
          </a:xfrm>
          <a:prstGeom prst="rect">
            <a:avLst/>
          </a:prstGeom>
          <a:noFill/>
        </p:spPr>
        <p:txBody>
          <a:bodyPr wrap="none" rtlCol="0">
            <a:spAutoFit/>
          </a:bodyPr>
          <a:lstStyle/>
          <a:p>
            <a:r>
              <a:rPr kumimoji="1" lang="en-US" altLang="ja-JP" b="1" smtClean="0"/>
              <a:t>AC</a:t>
            </a:r>
            <a:endParaRPr kumimoji="1" lang="en-US" altLang="ja-JP" b="1" dirty="0" smtClean="0"/>
          </a:p>
        </p:txBody>
      </p:sp>
    </p:spTree>
    <p:extLst>
      <p:ext uri="{BB962C8B-B14F-4D97-AF65-F5344CB8AC3E}">
        <p14:creationId xmlns:p14="http://schemas.microsoft.com/office/powerpoint/2010/main" val="1465098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ppt_x"/>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5"/>
                                        </p:tgtEl>
                                        <p:attrNameLst>
                                          <p:attrName>style.visibility</p:attrName>
                                        </p:attrNameLst>
                                      </p:cBhvr>
                                      <p:to>
                                        <p:strVal val="visible"/>
                                      </p:to>
                                    </p:set>
                                    <p:anim calcmode="lin" valueType="num">
                                      <p:cBhvr additive="base">
                                        <p:cTn id="11" dur="500" fill="hold"/>
                                        <p:tgtEl>
                                          <p:spTgt spid="25"/>
                                        </p:tgtEl>
                                        <p:attrNameLst>
                                          <p:attrName>ppt_x</p:attrName>
                                        </p:attrNameLst>
                                      </p:cBhvr>
                                      <p:tavLst>
                                        <p:tav tm="0">
                                          <p:val>
                                            <p:strVal val="#ppt_x"/>
                                          </p:val>
                                        </p:tav>
                                        <p:tav tm="100000">
                                          <p:val>
                                            <p:strVal val="#ppt_x"/>
                                          </p:val>
                                        </p:tav>
                                      </p:tavLst>
                                    </p:anim>
                                    <p:anim calcmode="lin" valueType="num">
                                      <p:cBhvr additive="base">
                                        <p:cTn id="12" dur="500" fill="hold"/>
                                        <p:tgtEl>
                                          <p:spTgt spid="2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ppt_x"/>
                                          </p:val>
                                        </p:tav>
                                        <p:tav tm="100000">
                                          <p:val>
                                            <p:strVal val="#ppt_x"/>
                                          </p:val>
                                        </p:tav>
                                      </p:tavLst>
                                    </p:anim>
                                    <p:anim calcmode="lin" valueType="num">
                                      <p:cBhvr additive="base">
                                        <p:cTn id="1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0"/>
                                        </p:tgtEl>
                                        <p:attrNameLst>
                                          <p:attrName>style.visibility</p:attrName>
                                        </p:attrNameLst>
                                      </p:cBhvr>
                                      <p:to>
                                        <p:strVal val="visible"/>
                                      </p:to>
                                    </p:set>
                                    <p:anim calcmode="lin" valueType="num">
                                      <p:cBhvr additive="base">
                                        <p:cTn id="21" dur="500" fill="hold"/>
                                        <p:tgtEl>
                                          <p:spTgt spid="30"/>
                                        </p:tgtEl>
                                        <p:attrNameLst>
                                          <p:attrName>ppt_x</p:attrName>
                                        </p:attrNameLst>
                                      </p:cBhvr>
                                      <p:tavLst>
                                        <p:tav tm="0">
                                          <p:val>
                                            <p:strVal val="#ppt_x"/>
                                          </p:val>
                                        </p:tav>
                                        <p:tav tm="100000">
                                          <p:val>
                                            <p:strVal val="#ppt_x"/>
                                          </p:val>
                                        </p:tav>
                                      </p:tavLst>
                                    </p:anim>
                                    <p:anim calcmode="lin" valueType="num">
                                      <p:cBhvr additive="base">
                                        <p:cTn id="22" dur="500" fill="hold"/>
                                        <p:tgtEl>
                                          <p:spTgt spid="30"/>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anim calcmode="lin" valueType="num">
                                      <p:cBhvr additive="base">
                                        <p:cTn id="25" dur="500" fill="hold"/>
                                        <p:tgtEl>
                                          <p:spTgt spid="31"/>
                                        </p:tgtEl>
                                        <p:attrNameLst>
                                          <p:attrName>ppt_x</p:attrName>
                                        </p:attrNameLst>
                                      </p:cBhvr>
                                      <p:tavLst>
                                        <p:tav tm="0">
                                          <p:val>
                                            <p:strVal val="#ppt_x"/>
                                          </p:val>
                                        </p:tav>
                                        <p:tav tm="100000">
                                          <p:val>
                                            <p:strVal val="#ppt_x"/>
                                          </p:val>
                                        </p:tav>
                                      </p:tavLst>
                                    </p:anim>
                                    <p:anim calcmode="lin" valueType="num">
                                      <p:cBhvr additive="base">
                                        <p:cTn id="26" dur="500" fill="hold"/>
                                        <p:tgtEl>
                                          <p:spTgt spid="3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anim calcmode="lin" valueType="num">
                                      <p:cBhvr additive="base">
                                        <p:cTn id="29" dur="500" fill="hold"/>
                                        <p:tgtEl>
                                          <p:spTgt spid="32"/>
                                        </p:tgtEl>
                                        <p:attrNameLst>
                                          <p:attrName>ppt_x</p:attrName>
                                        </p:attrNameLst>
                                      </p:cBhvr>
                                      <p:tavLst>
                                        <p:tav tm="0">
                                          <p:val>
                                            <p:strVal val="#ppt_x"/>
                                          </p:val>
                                        </p:tav>
                                        <p:tav tm="100000">
                                          <p:val>
                                            <p:strVal val="#ppt_x"/>
                                          </p:val>
                                        </p:tav>
                                      </p:tavLst>
                                    </p:anim>
                                    <p:anim calcmode="lin" valueType="num">
                                      <p:cBhvr additive="base">
                                        <p:cTn id="30"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additive="base">
                                        <p:cTn id="35" dur="500" fill="hold"/>
                                        <p:tgtEl>
                                          <p:spTgt spid="34"/>
                                        </p:tgtEl>
                                        <p:attrNameLst>
                                          <p:attrName>ppt_x</p:attrName>
                                        </p:attrNameLst>
                                      </p:cBhvr>
                                      <p:tavLst>
                                        <p:tav tm="0">
                                          <p:val>
                                            <p:strVal val="#ppt_x"/>
                                          </p:val>
                                        </p:tav>
                                        <p:tav tm="100000">
                                          <p:val>
                                            <p:strVal val="#ppt_x"/>
                                          </p:val>
                                        </p:tav>
                                      </p:tavLst>
                                    </p:anim>
                                    <p:anim calcmode="lin" valueType="num">
                                      <p:cBhvr additive="base">
                                        <p:cTn id="36" dur="500" fill="hold"/>
                                        <p:tgtEl>
                                          <p:spTgt spid="34"/>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500" fill="hold"/>
                                        <p:tgtEl>
                                          <p:spTgt spid="35"/>
                                        </p:tgtEl>
                                        <p:attrNameLst>
                                          <p:attrName>ppt_x</p:attrName>
                                        </p:attrNameLst>
                                      </p:cBhvr>
                                      <p:tavLst>
                                        <p:tav tm="0">
                                          <p:val>
                                            <p:strVal val="#ppt_x"/>
                                          </p:val>
                                        </p:tav>
                                        <p:tav tm="100000">
                                          <p:val>
                                            <p:strVal val="#ppt_x"/>
                                          </p:val>
                                        </p:tav>
                                      </p:tavLst>
                                    </p:anim>
                                    <p:anim calcmode="lin" valueType="num">
                                      <p:cBhvr additive="base">
                                        <p:cTn id="40" dur="500" fill="hold"/>
                                        <p:tgtEl>
                                          <p:spTgt spid="3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anim calcmode="lin" valueType="num">
                                      <p:cBhvr additive="base">
                                        <p:cTn id="43" dur="500" fill="hold"/>
                                        <p:tgtEl>
                                          <p:spTgt spid="13"/>
                                        </p:tgtEl>
                                        <p:attrNameLst>
                                          <p:attrName>ppt_x</p:attrName>
                                        </p:attrNameLst>
                                      </p:cBhvr>
                                      <p:tavLst>
                                        <p:tav tm="0">
                                          <p:val>
                                            <p:strVal val="#ppt_x"/>
                                          </p:val>
                                        </p:tav>
                                        <p:tav tm="100000">
                                          <p:val>
                                            <p:strVal val="#ppt_x"/>
                                          </p:val>
                                        </p:tav>
                                      </p:tavLst>
                                    </p:anim>
                                    <p:anim calcmode="lin" valueType="num">
                                      <p:cBhvr additive="base">
                                        <p:cTn id="4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2" grpId="0"/>
      <p:bldP spid="13"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694</TotalTime>
  <Words>530</Words>
  <Application>Microsoft Office PowerPoint</Application>
  <PresentationFormat>ワイド画面</PresentationFormat>
  <Paragraphs>86</Paragraphs>
  <Slides>10</Slides>
  <Notes>10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10</vt:i4>
      </vt:variant>
    </vt:vector>
  </HeadingPairs>
  <TitlesOfParts>
    <vt:vector size="17" baseType="lpstr">
      <vt:lpstr>HGP創英角ｺﾞｼｯｸUB</vt:lpstr>
      <vt:lpstr>ＭＳ Ｐゴシック</vt:lpstr>
      <vt:lpstr>游ゴシック</vt:lpstr>
      <vt:lpstr>游ゴシック Light</vt:lpstr>
      <vt:lpstr>Arial</vt:lpstr>
      <vt:lpstr>Calibri</vt:lpstr>
      <vt:lpstr>Office テーマ</vt:lpstr>
      <vt:lpstr>PM学科専用 闇 キャンパスポータル</vt:lpstr>
      <vt:lpstr>目次</vt:lpstr>
      <vt:lpstr>1.プロジェクト概要</vt:lpstr>
      <vt:lpstr>1.プロジェクト概要</vt:lpstr>
      <vt:lpstr>2.機能</vt:lpstr>
      <vt:lpstr>3.選択したチーム課題</vt:lpstr>
      <vt:lpstr>4.現在の進捗状況</vt:lpstr>
      <vt:lpstr>4.現在の進捗状況</vt:lpstr>
      <vt:lpstr>4.現在の進捗状況</vt:lpstr>
      <vt:lpstr>5. 後半の流れ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ＰＭ学科専用 闇 キャンパスポータル</dc:title>
  <dc:creator>竹内　裕治</dc:creator>
  <cp:lastModifiedBy>yoshida</cp:lastModifiedBy>
  <cp:revision>67</cp:revision>
  <dcterms:created xsi:type="dcterms:W3CDTF">2017-06-02T06:09:37Z</dcterms:created>
  <dcterms:modified xsi:type="dcterms:W3CDTF">2017-06-07T05:34:55Z</dcterms:modified>
</cp:coreProperties>
</file>