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10"/>
  </p:notesMasterIdLst>
  <p:handoutMasterIdLst>
    <p:handoutMasterId r:id="rId11"/>
  </p:handoutMasterIdLst>
  <p:sldIdLst>
    <p:sldId id="258" r:id="rId2"/>
    <p:sldId id="259" r:id="rId3"/>
    <p:sldId id="260" r:id="rId4"/>
    <p:sldId id="264" r:id="rId5"/>
    <p:sldId id="261" r:id="rId6"/>
    <p:sldId id="263" r:id="rId7"/>
    <p:sldId id="262" r:id="rId8"/>
    <p:sldId id="266"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2" autoAdjust="0"/>
    <p:restoredTop sz="86483" autoAdjust="0"/>
  </p:normalViewPr>
  <p:slideViewPr>
    <p:cSldViewPr snapToGrid="0">
      <p:cViewPr varScale="1">
        <p:scale>
          <a:sx n="67" d="100"/>
          <a:sy n="67" d="100"/>
        </p:scale>
        <p:origin x="20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2017/6/5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2017/6/5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28575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160342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F1F60C7-22EE-4BDD-A7DB-2BE9E771ADAE}" type="datetime1">
              <a:rPr kumimoji="1" lang="ja-JP" altLang="en-US" smtClean="0"/>
              <a:t>2017/6/5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92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558F5B3-57FA-40E3-9DD5-865F58A6A1EB}" type="datetime1">
              <a:rPr kumimoji="1" lang="ja-JP" altLang="en-US" smtClean="0"/>
              <a:t>2017/6/5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79178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E1CE54E-CFC4-4A2C-AF89-3AE1D4B55A02}" type="datetime1">
              <a:rPr kumimoji="1" lang="ja-JP" altLang="en-US" smtClean="0"/>
              <a:t>2017/6/5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7468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AF5A2C-249F-4D12-95CF-BA9E6DC81759}" type="datetime1">
              <a:rPr kumimoji="1" lang="ja-JP" altLang="en-US" smtClean="0"/>
              <a:t>2017/6/5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72573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94BE904-02D5-454A-A916-7A5A0D6FB0DE}" type="datetime1">
              <a:rPr kumimoji="1" lang="ja-JP" altLang="en-US" smtClean="0"/>
              <a:t>2017/6/5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2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E6E95DC-BE55-40B0-A368-F21BAC0E9008}" type="datetime1">
              <a:rPr kumimoji="1" lang="ja-JP" altLang="en-US" smtClean="0"/>
              <a:t>2017/6/5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621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28CDB6B-EE21-4E41-B396-9A630BDA8AE8}" type="datetime1">
              <a:rPr kumimoji="1" lang="ja-JP" altLang="en-US" smtClean="0"/>
              <a:t>2017/6/5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173409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46A7404-F683-44E1-B0B0-263D0FA28552}" type="datetime1">
              <a:rPr kumimoji="1" lang="ja-JP" altLang="en-US" smtClean="0"/>
              <a:t>2017/6/5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63870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0541FF-BACD-4345-BF41-B98289916D94}" type="datetime1">
              <a:rPr kumimoji="1" lang="ja-JP" altLang="en-US" smtClean="0"/>
              <a:t>2017/6/5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8273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2B87D0-1168-44EE-BD22-F93731B4F980}" type="datetime1">
              <a:rPr kumimoji="1" lang="ja-JP" altLang="en-US" smtClean="0"/>
              <a:t>2017/6/5</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19865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lvl1pPr>
              <a:defRPr>
                <a:solidFill>
                  <a:schemeClr val="tx2"/>
                </a:solidFill>
              </a:defRPr>
            </a:lvl1pPr>
          </a:lstStyle>
          <a:p>
            <a:fld id="{ACE0470E-F4A4-487A-8E40-C8EB83F705CB}" type="datetime1">
              <a:rPr kumimoji="1" lang="ja-JP" altLang="en-US" smtClean="0"/>
              <a:t>2017/6/5</a:t>
            </a:fld>
            <a:endParaRPr kumimoji="1" lang="ja-JP"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28361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4FA4D4-DD35-4153-8499-1CE8BAA4A326}" type="datetime1">
              <a:rPr kumimoji="1" lang="ja-JP" altLang="en-US" smtClean="0"/>
              <a:t>2017/6/5</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CC0E39-F1DF-4704-BA4C-1FA94645E7DF}"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07814"/>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7979" y="134309"/>
            <a:ext cx="9144000" cy="4302443"/>
          </a:xfrm>
        </p:spPr>
        <p:txBody>
          <a:bodyPr>
            <a:noAutofit/>
          </a:bodyPr>
          <a:lstStyle/>
          <a:p>
            <a:pPr algn="ctr"/>
            <a:r>
              <a:rPr kumimoji="1" lang="ja-JP" altLang="en-US" sz="8800" b="1" dirty="0" smtClean="0"/>
              <a:t>ＰＭ学科専用</a:t>
            </a:r>
            <a:r>
              <a:rPr kumimoji="1" lang="en-US" altLang="ja-JP" sz="8800" b="1" dirty="0" smtClean="0"/>
              <a:t/>
            </a:r>
            <a:br>
              <a:rPr kumimoji="1" lang="en-US" altLang="ja-JP" sz="8800" b="1" dirty="0" smtClean="0"/>
            </a:br>
            <a:r>
              <a:rPr kumimoji="1" lang="ja-JP" altLang="en-US" sz="11500" b="1" dirty="0" smtClean="0">
                <a:solidFill>
                  <a:srgbClr val="FF0000"/>
                </a:solidFill>
              </a:rPr>
              <a:t>闇</a:t>
            </a:r>
            <a:r>
              <a:rPr kumimoji="1" lang="en-US" altLang="ja-JP" sz="11500" b="1" dirty="0" smtClean="0"/>
              <a:t/>
            </a:r>
            <a:br>
              <a:rPr kumimoji="1" lang="en-US" altLang="ja-JP" sz="11500" b="1" dirty="0" smtClean="0"/>
            </a:br>
            <a:r>
              <a:rPr kumimoji="1" lang="ja-JP" altLang="en-US" sz="8000" b="1" dirty="0" smtClean="0"/>
              <a:t>キャンパスポータル</a:t>
            </a:r>
            <a:endParaRPr kumimoji="1" lang="ja-JP" altLang="en-US" sz="8000" b="1" dirty="0"/>
          </a:p>
        </p:txBody>
      </p:sp>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ＰＭ　吉田　和暉</a:t>
            </a:r>
            <a:endParaRPr kumimoji="1" lang="en-US" altLang="ja-JP" b="1" dirty="0" smtClean="0"/>
          </a:p>
          <a:p>
            <a:pPr algn="r"/>
            <a:r>
              <a:rPr lang="ja-JP" altLang="en-US" b="1" dirty="0" smtClean="0"/>
              <a:t>  赤岡       武 </a:t>
            </a:r>
            <a:endParaRPr lang="en-US" altLang="ja-JP" b="1" dirty="0" smtClean="0"/>
          </a:p>
          <a:p>
            <a:pPr algn="r"/>
            <a:r>
              <a:rPr kumimoji="1" lang="ja-JP" altLang="en-US" b="1" dirty="0" smtClean="0"/>
              <a:t>竹内　裕</a:t>
            </a:r>
            <a:r>
              <a:rPr kumimoji="1" lang="ja-JP" altLang="en-US" b="1" dirty="0"/>
              <a:t>治</a:t>
            </a:r>
          </a:p>
        </p:txBody>
      </p:sp>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創英角ｺﾞｼｯｸUB" panose="020B0900000000000000" pitchFamily="50" charset="-128"/>
                <a:ea typeface="HGP創英角ｺﾞｼｯｸUB" panose="020B0900000000000000" pitchFamily="50" charset="-128"/>
              </a:rPr>
              <a:t>目次</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lnSpcReduction="10000"/>
          </a:bodyPr>
          <a:lstStyle/>
          <a:p>
            <a:r>
              <a:rPr kumimoji="1" lang="ja-JP" altLang="en-US" sz="4000" b="1" dirty="0" smtClean="0"/>
              <a:t>プロジェクト背景</a:t>
            </a:r>
            <a:endParaRPr lang="en-US" altLang="ja-JP" sz="4000" b="1" dirty="0" smtClean="0"/>
          </a:p>
          <a:p>
            <a:r>
              <a:rPr lang="ja-JP" altLang="en-US" sz="4000" b="1" dirty="0" smtClean="0"/>
              <a:t>アジャイルの説明</a:t>
            </a:r>
            <a:endParaRPr lang="en-US" altLang="ja-JP" sz="4000" b="1" dirty="0" smtClean="0"/>
          </a:p>
          <a:p>
            <a:r>
              <a:rPr lang="ja-JP" altLang="en-US" sz="4000" b="1" dirty="0" smtClean="0"/>
              <a:t>バーンアップチャートによ</a:t>
            </a:r>
            <a:r>
              <a:rPr lang="ja-JP" altLang="en-US" sz="4000" b="1" dirty="0"/>
              <a:t>る</a:t>
            </a:r>
            <a:r>
              <a:rPr lang="ja-JP" altLang="en-US" sz="4000" b="1" dirty="0" smtClean="0"/>
              <a:t>進捗状況</a:t>
            </a:r>
            <a:endParaRPr lang="en-US" altLang="ja-JP" sz="4000" b="1" dirty="0"/>
          </a:p>
          <a:p>
            <a:r>
              <a:rPr lang="ja-JP" altLang="en-US" sz="4000" b="1" dirty="0" smtClean="0"/>
              <a:t>ユーザーストーリー</a:t>
            </a:r>
            <a:endParaRPr kumimoji="1" lang="en-US" altLang="ja-JP" sz="4000" b="1" dirty="0" smtClean="0"/>
          </a:p>
          <a:p>
            <a:r>
              <a:rPr lang="ja-JP" altLang="en-US" sz="4000" b="1" dirty="0" smtClean="0"/>
              <a:t>試作品</a:t>
            </a:r>
            <a:endParaRPr kumimoji="1" lang="en-US" altLang="ja-JP" sz="4000" b="1" dirty="0" smtClean="0"/>
          </a:p>
          <a:p>
            <a:r>
              <a:rPr lang="ja-JP" altLang="en-US" sz="4000" b="1" dirty="0" smtClean="0"/>
              <a:t>課題と後半の流れ</a:t>
            </a:r>
            <a:endParaRPr kumimoji="1" lang="en-US" altLang="ja-JP" sz="4000" b="1" dirty="0" smtClean="0"/>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500062"/>
            <a:ext cx="10515600" cy="1325563"/>
          </a:xfrm>
        </p:spPr>
        <p:txBody>
          <a:bodyPr/>
          <a:lstStyle/>
          <a:p>
            <a:r>
              <a:rPr kumimoji="1" lang="ja-JP" altLang="en-US" b="1" dirty="0" smtClean="0">
                <a:latin typeface="HGP創英角ｺﾞｼｯｸUB" panose="020B0900000000000000" pitchFamily="50" charset="-128"/>
                <a:ea typeface="HGP創英角ｺﾞｼｯｸUB" panose="020B0900000000000000" pitchFamily="50" charset="-128"/>
              </a:rPr>
              <a:t>背景</a:t>
            </a:r>
            <a:endParaRPr kumimoji="1" lang="ja-JP" altLang="en-US"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a:xfrm>
            <a:off x="269240" y="2171065"/>
            <a:ext cx="11353800" cy="4351338"/>
          </a:xfrm>
        </p:spPr>
        <p:txBody>
          <a:bodyPr/>
          <a:lstStyle/>
          <a:p>
            <a:r>
              <a:rPr kumimoji="1" lang="ja-JP" altLang="en-US" sz="4800" b="1" dirty="0" smtClean="0"/>
              <a:t>従来のキャンパスポータルでは、</a:t>
            </a:r>
            <a:r>
              <a:rPr lang="ja-JP" altLang="en-US" sz="4800" b="1" dirty="0" smtClean="0"/>
              <a:t>シラバス検索や今後必要な単位の確認など</a:t>
            </a:r>
            <a:endParaRPr lang="en-US" altLang="ja-JP" sz="4800" b="1" dirty="0" smtClean="0"/>
          </a:p>
          <a:p>
            <a:pPr marL="0" indent="0">
              <a:buNone/>
            </a:pPr>
            <a:r>
              <a:rPr lang="ja-JP" altLang="en-US" sz="4400" b="1" dirty="0">
                <a:solidFill>
                  <a:srgbClr val="FF0000"/>
                </a:solidFill>
              </a:rPr>
              <a:t> </a:t>
            </a:r>
            <a:endParaRPr lang="en-US" altLang="ja-JP" sz="4800" b="1" dirty="0" smtClean="0">
              <a:solidFill>
                <a:srgbClr val="FF0000"/>
              </a:solidFill>
            </a:endParaRPr>
          </a:p>
          <a:p>
            <a:pPr marL="0" indent="0">
              <a:buNone/>
            </a:pPr>
            <a:endParaRPr kumimoji="1" lang="ja-JP" altLang="en-US" sz="3200" b="1" dirty="0"/>
          </a:p>
        </p:txBody>
      </p:sp>
      <p:sp>
        <p:nvSpPr>
          <p:cNvPr id="11" name="テキスト ボックス 10"/>
          <p:cNvSpPr txBox="1"/>
          <p:nvPr/>
        </p:nvSpPr>
        <p:spPr>
          <a:xfrm>
            <a:off x="462234" y="3336715"/>
            <a:ext cx="11729766" cy="2923877"/>
          </a:xfrm>
          <a:prstGeom prst="rect">
            <a:avLst/>
          </a:prstGeom>
          <a:noFill/>
        </p:spPr>
        <p:txBody>
          <a:bodyPr wrap="square" rtlCol="0">
            <a:spAutoFit/>
          </a:bodyPr>
          <a:lstStyle/>
          <a:p>
            <a:r>
              <a:rPr lang="ja-JP" altLang="en-US" sz="8800" b="1" dirty="0" smtClean="0"/>
              <a:t>必要な情報の入手に</a:t>
            </a:r>
            <a:endParaRPr lang="en-US" altLang="ja-JP" sz="8800" b="1" dirty="0" smtClean="0"/>
          </a:p>
          <a:p>
            <a:r>
              <a:rPr lang="ja-JP" altLang="en-US" sz="9600" b="1" dirty="0" smtClean="0"/>
              <a:t>手間がかかっていた</a:t>
            </a:r>
            <a:r>
              <a:rPr lang="en-US" altLang="ja-JP" sz="9600" b="1" dirty="0" smtClean="0"/>
              <a:t>!!</a:t>
            </a:r>
          </a:p>
        </p:txBody>
      </p:sp>
      <p:sp>
        <p:nvSpPr>
          <p:cNvPr id="12" name="正方形/長方形 11"/>
          <p:cNvSpPr/>
          <p:nvPr/>
        </p:nvSpPr>
        <p:spPr>
          <a:xfrm>
            <a:off x="462234" y="1768590"/>
            <a:ext cx="11922760" cy="2492990"/>
          </a:xfrm>
          <a:prstGeom prst="rect">
            <a:avLst/>
          </a:prstGeom>
        </p:spPr>
        <p:txBody>
          <a:bodyPr wrap="square">
            <a:spAutoFit/>
          </a:bodyPr>
          <a:lstStyle/>
          <a:p>
            <a:r>
              <a:rPr lang="ja-JP" altLang="en-US" sz="4800" b="1" dirty="0"/>
              <a:t>私たちは、</a:t>
            </a:r>
            <a:r>
              <a:rPr lang="ja-JP" altLang="en-US" sz="5400" b="1" dirty="0"/>
              <a:t>情報</a:t>
            </a:r>
            <a:r>
              <a:rPr lang="ja-JP" altLang="en-US" sz="4800" b="1" dirty="0"/>
              <a:t>や</a:t>
            </a:r>
            <a:r>
              <a:rPr lang="ja-JP" altLang="en-US" sz="5400" b="1" dirty="0"/>
              <a:t>機能</a:t>
            </a:r>
            <a:r>
              <a:rPr lang="ja-JP" altLang="en-US" sz="4800" b="1" dirty="0"/>
              <a:t>を絞り、</a:t>
            </a:r>
            <a:endParaRPr lang="en-US" altLang="ja-JP" sz="4800" b="1" dirty="0"/>
          </a:p>
          <a:p>
            <a:r>
              <a:rPr lang="en-US" altLang="ja-JP" sz="4800" b="1" dirty="0"/>
              <a:t> </a:t>
            </a:r>
            <a:r>
              <a:rPr lang="ja-JP" altLang="en-US" sz="4800" b="1" dirty="0"/>
              <a:t>また</a:t>
            </a:r>
            <a:r>
              <a:rPr lang="ja-JP" altLang="en-US" sz="5400" b="1" dirty="0"/>
              <a:t>過去問</a:t>
            </a:r>
            <a:r>
              <a:rPr lang="ja-JP" altLang="en-US" sz="4800" b="1" dirty="0"/>
              <a:t>の提供などの付加価値を加え、</a:t>
            </a:r>
            <a:endParaRPr lang="en-US" altLang="ja-JP" sz="4800" b="1" dirty="0"/>
          </a:p>
          <a:p>
            <a:r>
              <a:rPr lang="en-US" altLang="ja-JP" sz="4800" b="1" dirty="0"/>
              <a:t> </a:t>
            </a:r>
            <a:r>
              <a:rPr lang="ja-JP" altLang="en-US" sz="4800" b="1" dirty="0"/>
              <a:t>Ｗｅｂサイトとしてこの</a:t>
            </a:r>
            <a:endParaRPr lang="en-US" altLang="ja-JP" sz="4800" b="1" dirty="0"/>
          </a:p>
        </p:txBody>
      </p:sp>
      <p:sp>
        <p:nvSpPr>
          <p:cNvPr id="13" name="正方形/長方形 12"/>
          <p:cNvSpPr/>
          <p:nvPr/>
        </p:nvSpPr>
        <p:spPr>
          <a:xfrm>
            <a:off x="-284480" y="1553130"/>
            <a:ext cx="11907520" cy="6740307"/>
          </a:xfrm>
          <a:prstGeom prst="rect">
            <a:avLst/>
          </a:prstGeom>
        </p:spPr>
        <p:txBody>
          <a:bodyPr wrap="square">
            <a:spAutoFit/>
          </a:bodyPr>
          <a:lstStyle/>
          <a:p>
            <a:r>
              <a:rPr lang="ja-JP" altLang="en-US" sz="9600" b="1" dirty="0" smtClean="0">
                <a:solidFill>
                  <a:srgbClr val="FF0000"/>
                </a:solidFill>
              </a:rPr>
              <a:t>　　　</a:t>
            </a:r>
            <a:r>
              <a:rPr lang="ja-JP" altLang="en-US" sz="9600" b="1" dirty="0" smtClean="0"/>
              <a:t>ＰＭ</a:t>
            </a:r>
            <a:r>
              <a:rPr lang="ja-JP" altLang="en-US" sz="9600" b="1" dirty="0"/>
              <a:t>学科</a:t>
            </a:r>
            <a:r>
              <a:rPr lang="ja-JP" altLang="en-US" sz="9600" b="1" dirty="0" smtClean="0"/>
              <a:t>専用</a:t>
            </a:r>
            <a:endParaRPr lang="en-US" altLang="ja-JP" sz="9600" b="1" dirty="0" smtClean="0"/>
          </a:p>
          <a:p>
            <a:r>
              <a:rPr lang="ja-JP" altLang="en-US" sz="9600" b="1" dirty="0" smtClean="0"/>
              <a:t>　　　　　　</a:t>
            </a:r>
            <a:r>
              <a:rPr lang="ja-JP" altLang="en-US" sz="9600" b="1" dirty="0" smtClean="0">
                <a:solidFill>
                  <a:srgbClr val="FF0000"/>
                </a:solidFill>
              </a:rPr>
              <a:t>闇</a:t>
            </a:r>
            <a:endParaRPr lang="en-US" altLang="ja-JP" sz="9600" b="1" dirty="0" smtClean="0">
              <a:solidFill>
                <a:srgbClr val="FF0000"/>
              </a:solidFill>
            </a:endParaRPr>
          </a:p>
          <a:p>
            <a:r>
              <a:rPr lang="ja-JP" altLang="en-US" sz="9600" b="1" dirty="0" smtClean="0">
                <a:solidFill>
                  <a:srgbClr val="FF0000"/>
                </a:solidFill>
              </a:rPr>
              <a:t>　</a:t>
            </a:r>
            <a:r>
              <a:rPr lang="ja-JP" altLang="en-US" sz="9600" b="1" dirty="0" smtClean="0"/>
              <a:t>キャンパスポータル</a:t>
            </a:r>
            <a:endParaRPr lang="en-US" altLang="ja-JP" sz="9600" b="1" dirty="0" smtClean="0"/>
          </a:p>
          <a:p>
            <a:pPr algn="r"/>
            <a:r>
              <a:rPr lang="ja-JP" altLang="en-US" sz="4000" b="1" dirty="0" err="1" smtClean="0"/>
              <a:t>を</a:t>
            </a:r>
            <a:r>
              <a:rPr lang="ja-JP" altLang="en-US" sz="4000" b="1" dirty="0" err="1"/>
              <a:t>提</a:t>
            </a:r>
            <a:r>
              <a:rPr lang="ja-JP" altLang="en-US" sz="4000" b="1" dirty="0"/>
              <a:t>供します</a:t>
            </a:r>
            <a:r>
              <a:rPr lang="ja-JP" altLang="en-US" sz="4800" b="1" dirty="0"/>
              <a:t>。</a:t>
            </a:r>
            <a:endParaRPr lang="en-US" altLang="ja-JP" sz="4800" b="1" dirty="0"/>
          </a:p>
          <a:p>
            <a:endParaRPr lang="ja-JP" altLang="en-US" sz="9600" b="1" dirty="0"/>
          </a:p>
        </p:txBody>
      </p:sp>
    </p:spTree>
    <p:extLst>
      <p:ext uri="{BB962C8B-B14F-4D97-AF65-F5344CB8AC3E}">
        <p14:creationId xmlns:p14="http://schemas.microsoft.com/office/powerpoint/2010/main" val="51386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hidden"/>
                                      </p:to>
                                    </p:set>
                                  </p:childTnLst>
                                </p:cTn>
                              </p:par>
                              <p:par>
                                <p:cTn id="12" presetID="1" presetClass="exit" presetSubtype="0" fill="hold" grpId="1" nodeType="withEffect">
                                  <p:stCondLst>
                                    <p:cond delay="0"/>
                                  </p:stCondLst>
                                  <p:childTnLst>
                                    <p:set>
                                      <p:cBhvr>
                                        <p:cTn id="13" dur="1" fill="hold">
                                          <p:stCondLst>
                                            <p:cond delay="0"/>
                                          </p:stCondLst>
                                        </p:cTn>
                                        <p:tgtEl>
                                          <p:spTgt spid="11"/>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6" presetClass="entr" presetSubtype="2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4" presetClass="entr" presetSubtype="10" fill="hold" nodeType="with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26" dur="500"/>
                                        <p:tgtEl>
                                          <p:spTgt spid="13">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animEffect transition="in" filter="randombar(horizontal)">
                                      <p:cBhvr>
                                        <p:cTn id="29" dur="500"/>
                                        <p:tgtEl>
                                          <p:spTgt spid="13">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32" dur="500"/>
                                        <p:tgtEl>
                                          <p:spTgt spid="13">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35"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1" grpId="1"/>
      <p:bldP spid="12" grpId="0"/>
      <p:bldP spid="12" grpId="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創英角ｺﾞｼｯｸUB" panose="020B0900000000000000" pitchFamily="50" charset="-128"/>
                <a:ea typeface="HGP創英角ｺﾞｼｯｸUB" panose="020B0900000000000000" pitchFamily="50" charset="-128"/>
              </a:rPr>
              <a:t>説明</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lstStyle/>
          <a:p>
            <a:r>
              <a:rPr lang="en-US" altLang="ja-JP" dirty="0" smtClean="0"/>
              <a:t>Scrum</a:t>
            </a:r>
            <a:r>
              <a:rPr lang="ja-JP" altLang="en-US" dirty="0" smtClean="0"/>
              <a:t>では実現される価値やリスクや必要性を基準に固定の短い時間に区切って順番に並び替え、その順にプロダクトをつくることで成果を最大化する手法です。</a:t>
            </a:r>
            <a:endParaRPr lang="en-US" altLang="ja-JP" dirty="0" smtClean="0"/>
          </a:p>
          <a:p>
            <a:endParaRPr kumimoji="1" lang="ja-JP" altLang="en-US" dirty="0"/>
          </a:p>
        </p:txBody>
      </p:sp>
    </p:spTree>
    <p:extLst>
      <p:ext uri="{BB962C8B-B14F-4D97-AF65-F5344CB8AC3E}">
        <p14:creationId xmlns:p14="http://schemas.microsoft.com/office/powerpoint/2010/main" val="2144897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現在の進捗状況</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b="1" dirty="0"/>
              <a:t>アジャイル</a:t>
            </a:r>
            <a:r>
              <a:rPr lang="ja-JP" altLang="en-US" b="1" dirty="0" smtClean="0"/>
              <a:t>開発の</a:t>
            </a:r>
            <a:r>
              <a:rPr lang="ja-JP" altLang="en-US" b="1" dirty="0"/>
              <a:t>手法</a:t>
            </a:r>
            <a:r>
              <a:rPr lang="ja-JP" altLang="en-US" b="1" dirty="0" smtClean="0"/>
              <a:t>の１つである</a:t>
            </a:r>
            <a:r>
              <a:rPr lang="en-US" altLang="ja-JP" b="1" dirty="0" smtClean="0"/>
              <a:t>Scrum</a:t>
            </a:r>
            <a:r>
              <a:rPr lang="ja-JP" altLang="en-US" b="1" dirty="0" smtClean="0"/>
              <a:t>ではガントチャートの代わりにバーンアップチャートを使い進捗状況を</a:t>
            </a:r>
            <a:r>
              <a:rPr lang="en-US" altLang="ja-JP" b="1" dirty="0" smtClean="0"/>
              <a:t>1</a:t>
            </a:r>
            <a:r>
              <a:rPr lang="ja-JP" altLang="en-US" b="1" dirty="0" smtClean="0"/>
              <a:t>スプリントごとに更新していきます。</a:t>
            </a:r>
            <a:endParaRPr lang="en-US" altLang="ja-JP" b="1" dirty="0" smtClean="0"/>
          </a:p>
          <a:p>
            <a:pPr marL="0" indent="0">
              <a:buNone/>
            </a:pPr>
            <a:r>
              <a:rPr lang="ja-JP" altLang="en-US" b="1" dirty="0"/>
              <a:t>現在</a:t>
            </a:r>
            <a:r>
              <a:rPr lang="en-US" altLang="ja-JP" b="1" dirty="0"/>
              <a:t>3</a:t>
            </a:r>
            <a:r>
              <a:rPr lang="ja-JP" altLang="en-US" b="1" dirty="0"/>
              <a:t>スプリントを終えての進捗状況はこのようになっています</a:t>
            </a:r>
            <a:r>
              <a:rPr lang="ja-JP" altLang="en-US" b="1" dirty="0" smtClean="0"/>
              <a:t>。</a:t>
            </a:r>
            <a:endParaRPr lang="en-US" altLang="ja-JP" b="1" dirty="0" smtClean="0"/>
          </a:p>
          <a:p>
            <a:pPr marL="0" indent="0">
              <a:buNone/>
            </a:pPr>
            <a:r>
              <a:rPr lang="ja-JP" altLang="en-US" b="1" dirty="0" smtClean="0"/>
              <a:t>（この下は消すよ）</a:t>
            </a:r>
            <a:endParaRPr lang="en-US" altLang="ja-JP" b="1" dirty="0" smtClean="0"/>
          </a:p>
          <a:p>
            <a:pPr marL="0" indent="0">
              <a:buNone/>
            </a:pPr>
            <a:r>
              <a:rPr lang="ja-JP" altLang="en-US" b="1" dirty="0" smtClean="0"/>
              <a:t>バーンアップチャートの横軸は○○の意味</a:t>
            </a:r>
            <a:endParaRPr lang="en-US" altLang="ja-JP" b="1" dirty="0" smtClean="0"/>
          </a:p>
          <a:p>
            <a:pPr marL="0" indent="0">
              <a:buNone/>
            </a:pPr>
            <a:r>
              <a:rPr lang="ja-JP" altLang="en-US" b="1" dirty="0"/>
              <a:t>縦軸</a:t>
            </a:r>
            <a:r>
              <a:rPr lang="ja-JP" altLang="en-US" b="1" dirty="0" smtClean="0"/>
              <a:t>は○○の意味になっており、最後に線が重なることで完成になります。</a:t>
            </a:r>
            <a:endParaRPr lang="en-US" altLang="ja-JP" b="1" dirty="0" smtClean="0"/>
          </a:p>
          <a:p>
            <a:pPr marL="0" indent="0">
              <a:buNone/>
            </a:pPr>
            <a:r>
              <a:rPr lang="ja-JP" altLang="en-US" b="1" dirty="0" smtClean="0"/>
              <a:t>見ただけで進捗状況がわかるようになっています。</a:t>
            </a:r>
            <a:endParaRPr lang="en-US" altLang="ja-JP" b="1" dirty="0" smtClean="0"/>
          </a:p>
          <a:p>
            <a:pPr marL="0" indent="0">
              <a:buNone/>
            </a:pPr>
            <a:r>
              <a:rPr lang="ja-JP" altLang="en-US" b="1" dirty="0" smtClean="0"/>
              <a:t>（図）</a:t>
            </a:r>
            <a:endParaRPr lang="en-US" altLang="ja-JP" b="1" dirty="0" smtClean="0"/>
          </a:p>
        </p:txBody>
      </p:sp>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創英角ｺﾞｼｯｸUB" panose="020B0900000000000000" pitchFamily="50" charset="-128"/>
                <a:ea typeface="HGP創英角ｺﾞｼｯｸUB" panose="020B0900000000000000" pitchFamily="50" charset="-128"/>
              </a:rPr>
              <a:t>ユーザーストーリー</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lstStyle/>
          <a:p>
            <a:r>
              <a:rPr kumimoji="1" lang="ja-JP" altLang="en-US" dirty="0" smtClean="0"/>
              <a:t>実際に使う人</a:t>
            </a:r>
            <a:r>
              <a:rPr lang="ja-JP" altLang="en-US" dirty="0" smtClean="0"/>
              <a:t>た</a:t>
            </a:r>
            <a:r>
              <a:rPr lang="ja-JP" altLang="en-US" dirty="0"/>
              <a:t>ち</a:t>
            </a:r>
            <a:r>
              <a:rPr kumimoji="1" lang="ja-JP" altLang="en-US" dirty="0" smtClean="0"/>
              <a:t>の視点で機能を簡潔に記述したものであり、こんな機能や性能が欲しい、</a:t>
            </a:r>
            <a:endParaRPr kumimoji="1" lang="en-US" altLang="ja-JP" dirty="0" smtClean="0"/>
          </a:p>
          <a:p>
            <a:r>
              <a:rPr kumimoji="1" lang="ja-JP" altLang="en-US" dirty="0" smtClean="0"/>
              <a:t>それはなぜ必要なのかを、明確にまとめ順位付けさせたものです。</a:t>
            </a:r>
            <a:endParaRPr kumimoji="1" lang="en-US" altLang="ja-JP" dirty="0" smtClean="0"/>
          </a:p>
          <a:p>
            <a:r>
              <a:rPr lang="ja-JP" altLang="en-US" dirty="0"/>
              <a:t>今回のプロジェクトにおいてのユーザーストーリーはこのようになっております</a:t>
            </a:r>
            <a:r>
              <a:rPr lang="ja-JP" altLang="en-US" dirty="0" smtClean="0"/>
              <a:t>。</a:t>
            </a:r>
            <a:endParaRPr lang="en-US" altLang="ja-JP" dirty="0" smtClean="0"/>
          </a:p>
          <a:p>
            <a:r>
              <a:rPr kumimoji="1" lang="ja-JP" altLang="en-US" dirty="0" smtClean="0"/>
              <a:t>（この下は消すよ）</a:t>
            </a:r>
            <a:endParaRPr kumimoji="1" lang="en-US" altLang="ja-JP" dirty="0" smtClean="0"/>
          </a:p>
          <a:p>
            <a:r>
              <a:rPr lang="ja-JP" altLang="en-US" dirty="0"/>
              <a:t>順番</a:t>
            </a:r>
            <a:r>
              <a:rPr lang="ja-JP" altLang="en-US" dirty="0" smtClean="0"/>
              <a:t>はその要求が実現されたときに得られる価値や、リスク、必要性などによって決定され、順位の高い物から開発されていきます。計画をする際に利用するために</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281282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772971" y="2479499"/>
            <a:ext cx="2040943" cy="830997"/>
          </a:xfrm>
          <a:prstGeom prst="rect">
            <a:avLst/>
          </a:prstGeom>
          <a:noFill/>
        </p:spPr>
        <p:txBody>
          <a:bodyPr wrap="none" rtlCol="0">
            <a:spAutoFit/>
          </a:bodyPr>
          <a:lstStyle/>
          <a:p>
            <a:r>
              <a:rPr lang="ja-JP" altLang="en-US" sz="4800" b="1" dirty="0">
                <a:latin typeface="HGP創英角ｺﾞｼｯｸUB" panose="020B0900000000000000" pitchFamily="50" charset="-128"/>
                <a:ea typeface="HGP創英角ｺﾞｼｯｸUB" panose="020B0900000000000000" pitchFamily="50" charset="-128"/>
              </a:rPr>
              <a:t>試作品</a:t>
            </a:r>
            <a:endParaRPr kumimoji="1" lang="en-US" altLang="ja-JP" b="1" dirty="0" smtClean="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954588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創英角ｺﾞｼｯｸUB" panose="020B0900000000000000" pitchFamily="50" charset="-128"/>
                <a:ea typeface="HGP創英角ｺﾞｼｯｸUB" panose="020B0900000000000000" pitchFamily="50" charset="-128"/>
              </a:rPr>
              <a:t>後半の流れ</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dirty="0" smtClean="0"/>
              <a:t>バーンアップチャート</a:t>
            </a:r>
            <a:endParaRPr kumimoji="1" lang="ja-JP" altLang="en-US" dirty="0"/>
          </a:p>
        </p:txBody>
      </p:sp>
      <p:sp>
        <p:nvSpPr>
          <p:cNvPr id="4" name="コンテンツ プレースホルダー 3"/>
          <p:cNvSpPr>
            <a:spLocks noGrp="1"/>
          </p:cNvSpPr>
          <p:nvPr>
            <p:ph sz="half" idx="2"/>
          </p:nvPr>
        </p:nvSpPr>
        <p:spPr/>
        <p:txBody>
          <a:bodyPr/>
          <a:lstStyle/>
          <a:p>
            <a:r>
              <a:rPr kumimoji="1" lang="ja-JP" altLang="en-US" dirty="0" smtClean="0"/>
              <a:t>ユーザーストーリー</a:t>
            </a:r>
            <a:endParaRPr kumimoji="1" lang="en-US" altLang="ja-JP" dirty="0" smtClean="0"/>
          </a:p>
          <a:p>
            <a:r>
              <a:rPr lang="ja-JP" altLang="en-US" dirty="0" smtClean="0"/>
              <a:t>だして、今後のことを言っておしまい</a:t>
            </a:r>
            <a:endParaRPr kumimoji="1" lang="ja-JP" altLang="en-US" dirty="0"/>
          </a:p>
        </p:txBody>
      </p:sp>
    </p:spTree>
    <p:extLst>
      <p:ext uri="{BB962C8B-B14F-4D97-AF65-F5344CB8AC3E}">
        <p14:creationId xmlns:p14="http://schemas.microsoft.com/office/powerpoint/2010/main" val="2564451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479</TotalTime>
  <Words>341</Words>
  <Application>Microsoft Office PowerPoint</Application>
  <PresentationFormat>ワイド画面</PresentationFormat>
  <Paragraphs>48</Paragraphs>
  <Slides>8</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HGP創英角ｺﾞｼｯｸUB</vt:lpstr>
      <vt:lpstr>ＭＳ Ｐゴシック</vt:lpstr>
      <vt:lpstr>Calibri</vt:lpstr>
      <vt:lpstr>Calibri Light</vt:lpstr>
      <vt:lpstr>レトロスペクト</vt:lpstr>
      <vt:lpstr>ＰＭ学科専用 闇 キャンパスポータル</vt:lpstr>
      <vt:lpstr>目次</vt:lpstr>
      <vt:lpstr>背景</vt:lpstr>
      <vt:lpstr>説明</vt:lpstr>
      <vt:lpstr>現在の進捗状況</vt:lpstr>
      <vt:lpstr>ユーザーストーリー</vt:lpstr>
      <vt:lpstr>PowerPoint プレゼンテーション</vt:lpstr>
      <vt:lpstr>後半の流れ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takeuchi</cp:lastModifiedBy>
  <cp:revision>28</cp:revision>
  <dcterms:created xsi:type="dcterms:W3CDTF">2017-06-02T06:09:37Z</dcterms:created>
  <dcterms:modified xsi:type="dcterms:W3CDTF">2017-06-05T10:09:34Z</dcterms:modified>
</cp:coreProperties>
</file>