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15"/>
  </p:notesMasterIdLst>
  <p:handoutMasterIdLst>
    <p:handoutMasterId r:id="rId16"/>
  </p:handoutMasterIdLst>
  <p:sldIdLst>
    <p:sldId id="258" r:id="rId2"/>
    <p:sldId id="259" r:id="rId3"/>
    <p:sldId id="269" r:id="rId4"/>
    <p:sldId id="271" r:id="rId5"/>
    <p:sldId id="267" r:id="rId6"/>
    <p:sldId id="278" r:id="rId7"/>
    <p:sldId id="264" r:id="rId8"/>
    <p:sldId id="261" r:id="rId9"/>
    <p:sldId id="276" r:id="rId10"/>
    <p:sldId id="274" r:id="rId11"/>
    <p:sldId id="277" r:id="rId12"/>
    <p:sldId id="266" r:id="rId13"/>
    <p:sldId id="279"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63298" autoAdjust="0"/>
  </p:normalViewPr>
  <p:slideViewPr>
    <p:cSldViewPr snapToGrid="0">
      <p:cViewPr varScale="1">
        <p:scale>
          <a:sx n="73" d="100"/>
          <a:sy n="73" d="100"/>
        </p:scale>
        <p:origin x="1254" y="60"/>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0C2C32-5C25-44EA-809A-A9651A6C9E7E}" type="datetimeFigureOut">
              <a:rPr kumimoji="1" lang="ja-JP" altLang="en-US" smtClean="0"/>
              <a:t>2017/6/7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D6F84-5C1E-47FC-B34B-7FC030F80D30}" type="slidenum">
              <a:rPr kumimoji="1" lang="ja-JP" altLang="en-US" smtClean="0"/>
              <a:t>‹#›</a:t>
            </a:fld>
            <a:endParaRPr kumimoji="1" lang="ja-JP" altLang="en-US"/>
          </a:p>
        </p:txBody>
      </p:sp>
    </p:spTree>
    <p:extLst>
      <p:ext uri="{BB962C8B-B14F-4D97-AF65-F5344CB8AC3E}">
        <p14:creationId xmlns:p14="http://schemas.microsoft.com/office/powerpoint/2010/main" val="78828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35EC-2BCD-4763-9BE7-5DB75AF56819}" type="datetimeFigureOut">
              <a:rPr kumimoji="1" lang="ja-JP" altLang="en-US" smtClean="0"/>
              <a:t>2017/6/7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9004-3F70-404F-81A1-72744BD5EB90}" type="slidenum">
              <a:rPr kumimoji="1" lang="ja-JP" altLang="en-US" smtClean="0"/>
              <a:t>‹#›</a:t>
            </a:fld>
            <a:endParaRPr kumimoji="1" lang="ja-JP" altLang="en-US"/>
          </a:p>
        </p:txBody>
      </p:sp>
    </p:spTree>
    <p:extLst>
      <p:ext uri="{BB962C8B-B14F-4D97-AF65-F5344CB8AC3E}">
        <p14:creationId xmlns:p14="http://schemas.microsoft.com/office/powerpoint/2010/main" val="1125598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これから矢吹研</a:t>
            </a:r>
            <a:r>
              <a:rPr kumimoji="1" lang="en-US" altLang="ja-JP" b="1" dirty="0" smtClean="0"/>
              <a:t>A</a:t>
            </a:r>
            <a:r>
              <a:rPr kumimoji="1" lang="ja-JP" altLang="en-US" b="1" dirty="0" smtClean="0"/>
              <a:t>班の発表を始めます。よろしくお願いします。</a:t>
            </a:r>
            <a:endParaRPr kumimoji="1" lang="en-US" altLang="ja-JP" b="1" dirty="0" smtClean="0"/>
          </a:p>
          <a:p>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a:t>
            </a:fld>
            <a:endParaRPr kumimoji="1" lang="ja-JP" altLang="en-US"/>
          </a:p>
        </p:txBody>
      </p:sp>
    </p:spTree>
    <p:extLst>
      <p:ext uri="{BB962C8B-B14F-4D97-AF65-F5344CB8AC3E}">
        <p14:creationId xmlns:p14="http://schemas.microsoft.com/office/powerpoint/2010/main" val="30740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次に品質管理についてです。</a:t>
            </a:r>
            <a:endParaRPr kumimoji="1" lang="en-US" altLang="ja-JP" b="1" dirty="0" smtClean="0"/>
          </a:p>
          <a:p>
            <a:r>
              <a:rPr kumimoji="1" lang="ja-JP" altLang="en-US" b="1" dirty="0" smtClean="0"/>
              <a:t>各スプリント終了ごとにプロダクトオーナーに評価を行ってもらいます。</a:t>
            </a:r>
            <a:endParaRPr kumimoji="1" lang="en-US" altLang="ja-JP" b="1" dirty="0" smtClean="0"/>
          </a:p>
          <a:p>
            <a:r>
              <a:rPr kumimoji="1" lang="ja-JP" altLang="en-US" b="1" dirty="0" smtClean="0"/>
              <a:t>具体的に、成果物の情報量、利便性、簡易性の観点から</a:t>
            </a:r>
            <a:r>
              <a:rPr kumimoji="1" lang="en-US" altLang="ja-JP" b="1" dirty="0" smtClean="0"/>
              <a:t>1~10</a:t>
            </a:r>
            <a:r>
              <a:rPr kumimoji="1" lang="ja-JP" altLang="en-US" b="1" dirty="0" smtClean="0"/>
              <a:t>の</a:t>
            </a:r>
            <a:r>
              <a:rPr kumimoji="1" lang="en-US" altLang="ja-JP" b="1" dirty="0" smtClean="0"/>
              <a:t>10</a:t>
            </a:r>
            <a:r>
              <a:rPr kumimoji="1" lang="ja-JP" altLang="en-US" b="1" dirty="0" smtClean="0"/>
              <a:t>段階で評価してもらいます。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11</a:t>
            </a:fld>
            <a:endParaRPr kumimoji="1" lang="ja-JP" altLang="en-US"/>
          </a:p>
        </p:txBody>
      </p:sp>
    </p:spTree>
    <p:extLst>
      <p:ext uri="{BB962C8B-B14F-4D97-AF65-F5344CB8AC3E}">
        <p14:creationId xmlns:p14="http://schemas.microsoft.com/office/powerpoint/2010/main" val="160954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次に後半の流れです。</a:t>
            </a:r>
            <a:endParaRPr kumimoji="1" lang="en-US" altLang="ja-JP" b="1" dirty="0" smtClean="0"/>
          </a:p>
          <a:p>
            <a:r>
              <a:rPr kumimoji="1" lang="ja-JP" altLang="en-US" b="1" dirty="0" smtClean="0"/>
              <a:t>現在、</a:t>
            </a:r>
            <a:r>
              <a:rPr kumimoji="1" lang="en-US" altLang="ja-JP" b="1" dirty="0" smtClean="0"/>
              <a:t>3</a:t>
            </a:r>
            <a:r>
              <a:rPr kumimoji="1" lang="ja-JP" altLang="en-US" b="1" dirty="0" smtClean="0"/>
              <a:t>スプリント目に取り掛かっており、過去問・シラバスの表示機能の作成に取り掛かってます。</a:t>
            </a:r>
            <a:endParaRPr kumimoji="1" lang="en-US" altLang="ja-JP" b="1" dirty="0" smtClean="0"/>
          </a:p>
          <a:p>
            <a:r>
              <a:rPr kumimoji="1" lang="ja-JP" altLang="en-US" b="1" dirty="0" smtClean="0"/>
              <a:t>以上で、矢吹研</a:t>
            </a:r>
            <a:r>
              <a:rPr kumimoji="1" lang="en-US" altLang="ja-JP" b="1" dirty="0" smtClean="0"/>
              <a:t>A</a:t>
            </a:r>
            <a:r>
              <a:rPr kumimoji="1" lang="ja-JP" altLang="en-US" b="1" dirty="0" smtClean="0"/>
              <a:t>班の発表を終わります。</a:t>
            </a:r>
            <a:endParaRPr kumimoji="1" lang="en-US" altLang="ja-JP" b="1" dirty="0" smtClean="0"/>
          </a:p>
          <a:p>
            <a:r>
              <a:rPr kumimoji="1" lang="ja-JP" altLang="en-US" b="1" dirty="0" smtClean="0"/>
              <a:t>ありがとうございました。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12</a:t>
            </a:fld>
            <a:endParaRPr kumimoji="1" lang="ja-JP" altLang="en-US"/>
          </a:p>
        </p:txBody>
      </p:sp>
    </p:spTree>
    <p:extLst>
      <p:ext uri="{BB962C8B-B14F-4D97-AF65-F5344CB8AC3E}">
        <p14:creationId xmlns:p14="http://schemas.microsoft.com/office/powerpoint/2010/main" val="4069497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こちらが今回発表する流れとなります。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a:t>
            </a:fld>
            <a:endParaRPr kumimoji="1" lang="ja-JP" altLang="en-US"/>
          </a:p>
        </p:txBody>
      </p:sp>
    </p:spTree>
    <p:extLst>
      <p:ext uri="{BB962C8B-B14F-4D97-AF65-F5344CB8AC3E}">
        <p14:creationId xmlns:p14="http://schemas.microsoft.com/office/powerpoint/2010/main" val="25530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従来のキャンパスポータルアプリでは、シラバスの検索や時間割の確認など必要な情報を手に入れるのに、手間がかかっていました。</a:t>
            </a:r>
            <a:endParaRPr kumimoji="1" lang="en-US" altLang="ja-JP" b="1" dirty="0" smtClean="0"/>
          </a:p>
          <a:p>
            <a:r>
              <a:rPr kumimoji="1" lang="ja-JP" altLang="en-US" b="1" dirty="0" smtClean="0"/>
              <a:t>例えば、</a:t>
            </a:r>
            <a:r>
              <a:rPr kumimoji="1" lang="en-US" altLang="ja-JP" b="1" dirty="0" smtClean="0"/>
              <a:t>PM</a:t>
            </a:r>
            <a:r>
              <a:rPr kumimoji="1" lang="ja-JP" altLang="en-US" b="1" dirty="0" smtClean="0"/>
              <a:t>学科の専門科目のシラバスを見たいとします。アプリを立ち上げ、ログインは毎回しなければなりません。検索フォームでは所属学科から教員名まですべて手入力で行い、一覧から自分の見たいシラバスを探していかなければならず、手間がかかり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3</a:t>
            </a:fld>
            <a:endParaRPr kumimoji="1" lang="ja-JP" altLang="en-US"/>
          </a:p>
        </p:txBody>
      </p:sp>
    </p:spTree>
    <p:extLst>
      <p:ext uri="{BB962C8B-B14F-4D97-AF65-F5344CB8AC3E}">
        <p14:creationId xmlns:p14="http://schemas.microsoft.com/office/powerpoint/2010/main" val="72881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そこで私たちは、「</a:t>
            </a:r>
            <a:r>
              <a:rPr kumimoji="1" lang="en-US" altLang="ja-JP" b="1" dirty="0" smtClean="0"/>
              <a:t>PM</a:t>
            </a:r>
            <a:r>
              <a:rPr kumimoji="1" lang="ja-JP" altLang="en-US" b="1" dirty="0" smtClean="0"/>
              <a:t>学科専用闇キャンパスポータルシステム」を提案します。</a:t>
            </a:r>
            <a:endParaRPr kumimoji="1" lang="en-US" altLang="ja-JP" b="1" dirty="0" smtClean="0"/>
          </a:p>
          <a:p>
            <a:r>
              <a:rPr kumimoji="1" lang="ja-JP" altLang="en-US" b="1" dirty="0" smtClean="0"/>
              <a:t>私たちの目的は、キャンパスポータルの中でも必要であると思われる情報を絞り、そして今までにはない過去問などの新たな付加価値を加え提供することです。</a:t>
            </a:r>
            <a:endParaRPr kumimoji="1" lang="en-US" altLang="ja-JP" b="1" dirty="0" smtClean="0"/>
          </a:p>
          <a:p>
            <a:r>
              <a:rPr kumimoji="1" lang="ja-JP" altLang="en-US" b="1" dirty="0" smtClean="0"/>
              <a:t>それを実現することができるのが、この</a:t>
            </a:r>
            <a:r>
              <a:rPr kumimoji="1" lang="ja-JP" altLang="en-US" b="1" dirty="0" smtClean="0"/>
              <a:t>「</a:t>
            </a:r>
            <a:r>
              <a:rPr kumimoji="1" lang="en-US" altLang="ja-JP" b="1" dirty="0" smtClean="0"/>
              <a:t>PM</a:t>
            </a:r>
            <a:r>
              <a:rPr kumimoji="1" lang="ja-JP" altLang="en-US" b="1" dirty="0" smtClean="0"/>
              <a:t>学科専用闇</a:t>
            </a:r>
            <a:r>
              <a:rPr kumimoji="1" lang="ja-JP" altLang="en-US" b="1" dirty="0" smtClean="0"/>
              <a:t>キャンパスポータル」システムです。</a:t>
            </a:r>
            <a:endParaRPr kumimoji="1" lang="en-US" altLang="ja-JP" b="1" dirty="0" smtClean="0"/>
          </a:p>
          <a:p>
            <a:r>
              <a:rPr kumimoji="1" lang="ja-JP" altLang="en-US" b="1" dirty="0" smtClean="0"/>
              <a:t>先ほど述べた、シラバスを見たいのに手間がかかる・・・という問題もこのシステムによって解決することができます。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4</a:t>
            </a:fld>
            <a:endParaRPr kumimoji="1" lang="ja-JP" altLang="en-US"/>
          </a:p>
        </p:txBody>
      </p:sp>
    </p:spTree>
    <p:extLst>
      <p:ext uri="{BB962C8B-B14F-4D97-AF65-F5344CB8AC3E}">
        <p14:creationId xmlns:p14="http://schemas.microsoft.com/office/powerpoint/2010/main" val="3956821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こちらが主な機能になります。</a:t>
            </a:r>
            <a:endParaRPr kumimoji="1" lang="en-US" altLang="ja-JP" b="1" dirty="0" smtClean="0"/>
          </a:p>
          <a:p>
            <a:pPr marL="0" indent="0">
              <a:buNone/>
            </a:pPr>
            <a:r>
              <a:rPr lang="en-US" altLang="ja-JP" sz="1200" b="1" dirty="0" smtClean="0"/>
              <a:t>1</a:t>
            </a:r>
            <a:r>
              <a:rPr lang="ja-JP" altLang="en-US" sz="1200" b="1" dirty="0" smtClean="0"/>
              <a:t>つ目はトップページの表示、</a:t>
            </a:r>
            <a:r>
              <a:rPr kumimoji="1" lang="en-US" altLang="ja-JP" sz="1200" b="1" dirty="0" smtClean="0"/>
              <a:t>2</a:t>
            </a:r>
            <a:r>
              <a:rPr kumimoji="1" lang="ja-JP" altLang="en-US" sz="1200" b="1" dirty="0" smtClean="0"/>
              <a:t>つ目は</a:t>
            </a:r>
            <a:r>
              <a:rPr kumimoji="1" lang="en-US" altLang="ja-JP" sz="1200" b="1" dirty="0" smtClean="0"/>
              <a:t>Twitter</a:t>
            </a:r>
            <a:r>
              <a:rPr lang="ja-JP" altLang="en-US" sz="1200" b="1" dirty="0" smtClean="0"/>
              <a:t> </a:t>
            </a:r>
            <a:r>
              <a:rPr kumimoji="1" lang="en-US" altLang="ja-JP" sz="1200" b="1" dirty="0" smtClean="0"/>
              <a:t>API</a:t>
            </a:r>
            <a:r>
              <a:rPr kumimoji="1" lang="ja-JP" altLang="en-US" sz="1200" b="1" dirty="0" smtClean="0"/>
              <a:t>の実装、</a:t>
            </a:r>
            <a:r>
              <a:rPr lang="en-US" altLang="ja-JP" sz="1200" b="1" dirty="0" smtClean="0"/>
              <a:t>3</a:t>
            </a:r>
            <a:r>
              <a:rPr lang="ja-JP" altLang="en-US" sz="1200" b="1" dirty="0" smtClean="0"/>
              <a:t>つ目は過去問・シラバスの表示、</a:t>
            </a:r>
            <a:r>
              <a:rPr lang="en-US" altLang="ja-JP" sz="1200" b="1" dirty="0" smtClean="0"/>
              <a:t>4</a:t>
            </a:r>
            <a:r>
              <a:rPr lang="ja-JP" altLang="en-US" sz="1200" b="1" dirty="0" smtClean="0"/>
              <a:t>つ目は</a:t>
            </a:r>
            <a:r>
              <a:rPr lang="en-US" altLang="ja-JP" sz="1200" b="1" dirty="0" smtClean="0"/>
              <a:t> </a:t>
            </a:r>
            <a:r>
              <a:rPr lang="ja-JP" altLang="en-US" sz="1200" b="1" dirty="0" smtClean="0"/>
              <a:t>各</a:t>
            </a:r>
            <a:r>
              <a:rPr kumimoji="1" lang="ja-JP" altLang="en-US" sz="1200" b="1" dirty="0" smtClean="0"/>
              <a:t>成果物の表示、</a:t>
            </a:r>
            <a:r>
              <a:rPr lang="en-US" altLang="ja-JP" sz="1200" b="1" dirty="0" smtClean="0"/>
              <a:t>5</a:t>
            </a:r>
            <a:r>
              <a:rPr lang="ja-JP" altLang="en-US" sz="1200" b="1" dirty="0" smtClean="0"/>
              <a:t>つ目は</a:t>
            </a:r>
            <a:r>
              <a:rPr lang="en-US" altLang="ja-JP" sz="1200" b="1" dirty="0" smtClean="0"/>
              <a:t> </a:t>
            </a:r>
            <a:r>
              <a:rPr lang="ja-JP" altLang="en-US" sz="1200" b="1" dirty="0" smtClean="0"/>
              <a:t>時間割の表示</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ただいまからデモを交えて具体的に説明</a:t>
            </a:r>
            <a:r>
              <a:rPr kumimoji="1" lang="ja-JP" altLang="en-US" b="1" dirty="0" smtClean="0"/>
              <a:t>します。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5</a:t>
            </a:fld>
            <a:endParaRPr kumimoji="1" lang="ja-JP" altLang="en-US"/>
          </a:p>
        </p:txBody>
      </p:sp>
    </p:spTree>
    <p:extLst>
      <p:ext uri="{BB962C8B-B14F-4D97-AF65-F5344CB8AC3E}">
        <p14:creationId xmlns:p14="http://schemas.microsoft.com/office/powerpoint/2010/main" val="1024868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次に私たちが選択したチーム課題は、こちらになります。</a:t>
            </a:r>
            <a:endParaRPr kumimoji="1" lang="en-US" altLang="ja-JP" b="1" dirty="0" smtClean="0"/>
          </a:p>
          <a:p>
            <a:r>
              <a:rPr kumimoji="1" lang="ja-JP" altLang="en-US" b="1" dirty="0" smtClean="0"/>
              <a:t>管</a:t>
            </a:r>
            <a:r>
              <a:rPr kumimoji="1" lang="ja-JP" altLang="en-US" b="1" dirty="0" smtClean="0"/>
              <a:t>理系では</a:t>
            </a:r>
            <a:r>
              <a:rPr kumimoji="1" lang="ja-JP" altLang="en-US" b="1" dirty="0" smtClean="0"/>
              <a:t>、開発に重きをおくために「</a:t>
            </a:r>
            <a:r>
              <a:rPr kumimoji="1" lang="ja-JP" altLang="en-US" b="1" dirty="0" smtClean="0"/>
              <a:t>アジャイル開発の導入」を選択し</a:t>
            </a:r>
            <a:r>
              <a:rPr kumimoji="1" lang="ja-JP" altLang="en-US" b="1" dirty="0" smtClean="0"/>
              <a:t>、スクラム</a:t>
            </a:r>
            <a:r>
              <a:rPr kumimoji="1" lang="ja-JP" altLang="en-US" b="1" dirty="0" smtClean="0"/>
              <a:t>という手法を用いて進めています。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技術系では</a:t>
            </a:r>
            <a:r>
              <a:rPr kumimoji="1" lang="ja-JP" altLang="en-US" b="1" dirty="0" smtClean="0"/>
              <a:t>、「</a:t>
            </a:r>
            <a:r>
              <a:rPr lang="ja-JP" altLang="en-US" sz="1200" b="1" dirty="0" smtClean="0"/>
              <a:t>外部</a:t>
            </a:r>
            <a:r>
              <a:rPr lang="en-US" altLang="ja-JP" sz="1200" b="1" dirty="0" smtClean="0"/>
              <a:t>API</a:t>
            </a:r>
            <a:r>
              <a:rPr lang="ja-JP" altLang="en-US" sz="1200" b="1" dirty="0" smtClean="0"/>
              <a:t>を利用した実装」を選択し、ツイッター</a:t>
            </a:r>
            <a:r>
              <a:rPr lang="en-US" altLang="ja-JP" sz="1200" b="1" dirty="0" smtClean="0"/>
              <a:t>API</a:t>
            </a:r>
            <a:r>
              <a:rPr lang="ja-JP" altLang="en-US" sz="1200" b="1" dirty="0" smtClean="0"/>
              <a:t>を実装しました。</a:t>
            </a:r>
            <a:endParaRPr kumimoji="1" lang="ja-JP" altLang="en-US" sz="1200" b="1" dirty="0" smtClean="0"/>
          </a:p>
          <a:p>
            <a:r>
              <a:rPr kumimoji="1" lang="ja-JP" altLang="en-US" b="1" dirty="0" smtClean="0"/>
              <a:t>それは周知度を高め、情報提供を狙っているからです。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7</a:t>
            </a:fld>
            <a:endParaRPr kumimoji="1" lang="ja-JP" altLang="en-US"/>
          </a:p>
        </p:txBody>
      </p:sp>
    </p:spTree>
    <p:extLst>
      <p:ext uri="{BB962C8B-B14F-4D97-AF65-F5344CB8AC3E}">
        <p14:creationId xmlns:p14="http://schemas.microsoft.com/office/powerpoint/2010/main" val="420576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次に進捗管理について説明します。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アジャイル開発の進捗管理では、ガントチャートの代わりにバーンアップチャートを用います。</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バーンアップチャートは、機能の実装速度や残作業量、完了日が一目でわかるよう表した図です。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バーンアップチャートは、</a:t>
            </a:r>
            <a:r>
              <a:rPr lang="en-US" altLang="ja-JP" b="1" dirty="0" smtClean="0"/>
              <a:t>1</a:t>
            </a:r>
            <a:r>
              <a:rPr lang="ja-JP" altLang="en-US" b="1" dirty="0" smtClean="0"/>
              <a:t>スプリントごとに更新していきます。</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私たちは</a:t>
            </a:r>
            <a:r>
              <a:rPr lang="en-US" altLang="ja-JP" b="1" dirty="0" smtClean="0"/>
              <a:t>1</a:t>
            </a:r>
            <a:r>
              <a:rPr lang="ja-JP" altLang="en-US" b="1" dirty="0" smtClean="0"/>
              <a:t>スプリントの期間を、</a:t>
            </a:r>
            <a:r>
              <a:rPr lang="en-US" altLang="ja-JP" b="1" dirty="0" smtClean="0"/>
              <a:t>2</a:t>
            </a:r>
            <a:r>
              <a:rPr lang="ja-JP" altLang="en-US" b="1" dirty="0" smtClean="0"/>
              <a:t>週間で行っています。</a:t>
            </a:r>
            <a:endParaRPr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8</a:t>
            </a:fld>
            <a:endParaRPr kumimoji="1" lang="ja-JP" altLang="en-US"/>
          </a:p>
        </p:txBody>
      </p:sp>
    </p:spTree>
    <p:extLst>
      <p:ext uri="{BB962C8B-B14F-4D97-AF65-F5344CB8AC3E}">
        <p14:creationId xmlns:p14="http://schemas.microsoft.com/office/powerpoint/2010/main" val="157059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こちらの表は、各機能の見積り時間と優先順位を見積もったものです。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9</a:t>
            </a:fld>
            <a:endParaRPr kumimoji="1" lang="ja-JP" altLang="en-US"/>
          </a:p>
        </p:txBody>
      </p:sp>
    </p:spTree>
    <p:extLst>
      <p:ext uri="{BB962C8B-B14F-4D97-AF65-F5344CB8AC3E}">
        <p14:creationId xmlns:p14="http://schemas.microsoft.com/office/powerpoint/2010/main" val="3100691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endParaRPr kumimoji="1" lang="en-US" altLang="ja-JP" b="1" dirty="0" smtClean="0"/>
          </a:p>
          <a:p>
            <a:r>
              <a:rPr kumimoji="1" lang="ja-JP" altLang="en-US" b="1" dirty="0" smtClean="0"/>
              <a:t>青色の線が本プロジェクトの作業時間の見積り時間の合計。</a:t>
            </a:r>
            <a:endParaRPr kumimoji="1" lang="en-US" altLang="ja-JP" b="1" dirty="0" smtClean="0"/>
          </a:p>
          <a:p>
            <a:r>
              <a:rPr kumimoji="1" lang="ja-JP" altLang="en-US" b="1" dirty="0" smtClean="0"/>
              <a:t>灰色の線が本プロジェクトの作業時間の見積り時間の累計で、</a:t>
            </a:r>
            <a:r>
              <a:rPr kumimoji="1" lang="en-US" altLang="ja-JP" b="1" dirty="0" smtClean="0"/>
              <a:t>PV</a:t>
            </a:r>
            <a:r>
              <a:rPr kumimoji="1" lang="ja-JP" altLang="en-US" b="1" dirty="0" smtClean="0"/>
              <a:t>です。</a:t>
            </a:r>
            <a:endParaRPr kumimoji="1" lang="en-US" altLang="ja-JP" b="1" dirty="0" smtClean="0"/>
          </a:p>
          <a:p>
            <a:r>
              <a:rPr kumimoji="1" lang="ja-JP" altLang="en-US" b="1" dirty="0" smtClean="0"/>
              <a:t>黄色の線が作業時間の累計で、</a:t>
            </a:r>
            <a:r>
              <a:rPr kumimoji="1" lang="en-US" altLang="ja-JP" b="1" dirty="0" smtClean="0"/>
              <a:t>EV</a:t>
            </a:r>
            <a:r>
              <a:rPr kumimoji="1" lang="ja-JP" altLang="en-US" b="1" dirty="0" smtClean="0"/>
              <a:t>です。</a:t>
            </a:r>
            <a:endParaRPr kumimoji="1" lang="en-US" altLang="ja-JP" b="1" dirty="0" smtClean="0"/>
          </a:p>
          <a:p>
            <a:r>
              <a:rPr kumimoji="1" lang="ja-JP" altLang="en-US" b="1" dirty="0" smtClean="0"/>
              <a:t>オレンジ色の線が終了した作業の見積り時間の累計で、</a:t>
            </a:r>
            <a:r>
              <a:rPr kumimoji="1" lang="en-US" altLang="ja-JP" b="1" dirty="0" smtClean="0"/>
              <a:t>AC</a:t>
            </a:r>
            <a:r>
              <a:rPr kumimoji="1" lang="ja-JP" altLang="en-US" b="1" dirty="0" smtClean="0"/>
              <a:t>です。</a:t>
            </a:r>
            <a:endParaRPr kumimoji="1" lang="en-US" altLang="ja-JP" b="1" dirty="0" smtClean="0"/>
          </a:p>
          <a:p>
            <a:endParaRPr kumimoji="1" lang="en-US" altLang="ja-JP" b="1" dirty="0" smtClean="0"/>
          </a:p>
          <a:p>
            <a:r>
              <a:rPr kumimoji="1" lang="ja-JP" altLang="en-US" b="1" dirty="0" smtClean="0"/>
              <a:t>コストはバーンアップチャートを用いて評価します。</a:t>
            </a:r>
            <a:endParaRPr kumimoji="1" lang="en-US" altLang="ja-JP" b="1" dirty="0" smtClean="0"/>
          </a:p>
          <a:p>
            <a:r>
              <a:rPr kumimoji="1" lang="en-US" altLang="ja-JP" b="1" dirty="0" smtClean="0"/>
              <a:t>6</a:t>
            </a:r>
            <a:r>
              <a:rPr kumimoji="1" lang="ja-JP" altLang="en-US" b="1" dirty="0" smtClean="0"/>
              <a:t>月</a:t>
            </a:r>
            <a:r>
              <a:rPr kumimoji="1" lang="en-US" altLang="ja-JP" b="1" dirty="0" smtClean="0"/>
              <a:t>7</a:t>
            </a:r>
            <a:r>
              <a:rPr kumimoji="1" lang="ja-JP" altLang="en-US" b="1" dirty="0" smtClean="0"/>
              <a:t>日に</a:t>
            </a:r>
            <a:r>
              <a:rPr kumimoji="1" lang="en-US" altLang="ja-JP" b="1" dirty="0" smtClean="0"/>
              <a:t>2</a:t>
            </a:r>
            <a:r>
              <a:rPr kumimoji="1" lang="ja-JP" altLang="en-US" b="1" dirty="0" smtClean="0"/>
              <a:t>回目のスプリントが終了し、現在は作業とコストともに遅れが生じている状況です。</a:t>
            </a:r>
            <a:endParaRPr kumimoji="1" lang="en-US" altLang="ja-JP" b="1" dirty="0" smtClean="0"/>
          </a:p>
          <a:p>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10</a:t>
            </a:fld>
            <a:endParaRPr kumimoji="1" lang="ja-JP" altLang="en-US"/>
          </a:p>
        </p:txBody>
      </p:sp>
    </p:spTree>
    <p:extLst>
      <p:ext uri="{BB962C8B-B14F-4D97-AF65-F5344CB8AC3E}">
        <p14:creationId xmlns:p14="http://schemas.microsoft.com/office/powerpoint/2010/main" val="423461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F1F60C7-22EE-4BDD-A7DB-2BE9E771ADAE}" type="datetime1">
              <a:rPr kumimoji="1" lang="ja-JP" altLang="en-US" smtClean="0"/>
              <a:t>2017/6/7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3502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558F5B3-57FA-40E3-9DD5-865F58A6A1EB}" type="datetime1">
              <a:rPr kumimoji="1" lang="ja-JP" altLang="en-US" smtClean="0"/>
              <a:t>2017/6/7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65565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E1CE54E-CFC4-4A2C-AF89-3AE1D4B55A02}" type="datetime1">
              <a:rPr kumimoji="1" lang="ja-JP" altLang="en-US" smtClean="0"/>
              <a:t>2017/6/7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6568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EAF5A2C-249F-4D12-95CF-BA9E6DC81759}" type="datetime1">
              <a:rPr kumimoji="1" lang="ja-JP" altLang="en-US" smtClean="0"/>
              <a:t>2017/6/7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877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94BE904-02D5-454A-A916-7A5A0D6FB0DE}" type="datetime1">
              <a:rPr kumimoji="1" lang="ja-JP" altLang="en-US" smtClean="0"/>
              <a:t>2017/6/7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45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E6E95DC-BE55-40B0-A368-F21BAC0E9008}" type="datetime1">
              <a:rPr kumimoji="1" lang="ja-JP" altLang="en-US" smtClean="0"/>
              <a:t>2017/6/7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4250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28CDB6B-EE21-4E41-B396-9A630BDA8AE8}" type="datetime1">
              <a:rPr kumimoji="1" lang="ja-JP" altLang="en-US" smtClean="0"/>
              <a:t>2017/6/7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075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46A7404-F683-44E1-B0B0-263D0FA28552}" type="datetime1">
              <a:rPr kumimoji="1" lang="ja-JP" altLang="en-US" smtClean="0"/>
              <a:t>2017/6/7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605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0541FF-BACD-4345-BF41-B98289916D94}" type="datetime1">
              <a:rPr kumimoji="1" lang="ja-JP" altLang="en-US" smtClean="0"/>
              <a:t>2017/6/7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33440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22B87D0-1168-44EE-BD22-F93731B4F980}" type="datetime1">
              <a:rPr kumimoji="1" lang="ja-JP" altLang="en-US" smtClean="0"/>
              <a:t>2017/6/7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453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E0470E-F4A4-487A-8E40-C8EB83F705CB}" type="datetime1">
              <a:rPr kumimoji="1" lang="ja-JP" altLang="en-US" smtClean="0"/>
              <a:t>2017/6/7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755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FA4D4-DD35-4153-8499-1CE8BAA4A326}" type="datetime1">
              <a:rPr kumimoji="1" lang="ja-JP" altLang="en-US" smtClean="0"/>
              <a:t>2017/6/7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6979737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67979" y="3067050"/>
            <a:ext cx="9144000" cy="1369702"/>
          </a:xfrm>
        </p:spPr>
        <p:txBody>
          <a:bodyPr>
            <a:noAutofit/>
          </a:bodyPr>
          <a:lstStyle/>
          <a:p>
            <a:pPr algn="ctr"/>
            <a:r>
              <a:rPr kumimoji="1" lang="en-US" altLang="ja-JP" sz="7200" b="1" dirty="0" smtClean="0"/>
              <a:t>PM</a:t>
            </a:r>
            <a:r>
              <a:rPr kumimoji="1" lang="ja-JP" altLang="en-US" sz="7200" b="1" dirty="0" smtClean="0"/>
              <a:t>学科専用</a:t>
            </a:r>
            <a:r>
              <a:rPr kumimoji="1" lang="en-US" altLang="ja-JP" sz="7200" b="1" dirty="0" smtClean="0"/>
              <a:t/>
            </a:r>
            <a:br>
              <a:rPr kumimoji="1" lang="en-US" altLang="ja-JP" sz="7200" b="1" dirty="0" smtClean="0"/>
            </a:br>
            <a:r>
              <a:rPr lang="ja-JP" altLang="en-US" sz="7200" b="1" dirty="0" smtClean="0"/>
              <a:t>闇</a:t>
            </a:r>
            <a:r>
              <a:rPr lang="en-US" altLang="ja-JP" sz="7200" b="1" dirty="0" smtClean="0"/>
              <a:t/>
            </a:r>
            <a:br>
              <a:rPr lang="en-US" altLang="ja-JP" sz="7200" b="1" dirty="0" smtClean="0"/>
            </a:br>
            <a:r>
              <a:rPr lang="ja-JP" altLang="en-US" sz="7200" b="1" dirty="0" smtClean="0"/>
              <a:t>キャンパスポータル</a:t>
            </a:r>
            <a:endParaRPr kumimoji="1" lang="ja-JP" altLang="en-US" sz="7200" b="1" dirty="0"/>
          </a:p>
        </p:txBody>
      </p:sp>
      <p:sp>
        <p:nvSpPr>
          <p:cNvPr id="3" name="サブタイトル 2"/>
          <p:cNvSpPr>
            <a:spLocks noGrp="1"/>
          </p:cNvSpPr>
          <p:nvPr>
            <p:ph type="subTitle" idx="1"/>
          </p:nvPr>
        </p:nvSpPr>
        <p:spPr>
          <a:xfrm>
            <a:off x="2304288" y="4870006"/>
            <a:ext cx="9144000" cy="2103818"/>
          </a:xfrm>
        </p:spPr>
        <p:txBody>
          <a:bodyPr>
            <a:normAutofit/>
          </a:bodyPr>
          <a:lstStyle/>
          <a:p>
            <a:pPr algn="r"/>
            <a:r>
              <a:rPr kumimoji="1" lang="ja-JP" altLang="en-US" b="1" dirty="0" smtClean="0"/>
              <a:t>矢吹研Ａ班　ＰＭ　吉田　和暉</a:t>
            </a:r>
            <a:endParaRPr kumimoji="1" lang="en-US" altLang="ja-JP" b="1" dirty="0" smtClean="0"/>
          </a:p>
          <a:p>
            <a:pPr algn="r"/>
            <a:r>
              <a:rPr lang="ja-JP" altLang="en-US" b="1" dirty="0" smtClean="0"/>
              <a:t>  赤岡       武 </a:t>
            </a:r>
            <a:endParaRPr lang="en-US" altLang="ja-JP" b="1" dirty="0" smtClean="0"/>
          </a:p>
          <a:p>
            <a:pPr algn="r"/>
            <a:r>
              <a:rPr kumimoji="1" lang="ja-JP" altLang="en-US" b="1" dirty="0" smtClean="0"/>
              <a:t>　　竹内　裕治</a:t>
            </a:r>
            <a:endParaRPr kumimoji="1" lang="ja-JP" altLang="en-US" b="1" dirty="0">
              <a:solidFill>
                <a:schemeClr val="bg1"/>
              </a:solidFill>
            </a:endParaRPr>
          </a:p>
        </p:txBody>
      </p:sp>
    </p:spTree>
    <p:extLst>
      <p:ext uri="{BB962C8B-B14F-4D97-AF65-F5344CB8AC3E}">
        <p14:creationId xmlns:p14="http://schemas.microsoft.com/office/powerpoint/2010/main" val="94166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1534686" y="1254990"/>
            <a:ext cx="9312976" cy="5536997"/>
          </a:xfrm>
          <a:prstGeom prst="rect">
            <a:avLst/>
          </a:prstGeom>
        </p:spPr>
      </p:pic>
      <p:sp>
        <p:nvSpPr>
          <p:cNvPr id="2" name="タイトル 1"/>
          <p:cNvSpPr>
            <a:spLocks noGrp="1"/>
          </p:cNvSpPr>
          <p:nvPr>
            <p:ph type="title"/>
          </p:nvPr>
        </p:nvSpPr>
        <p:spPr/>
        <p:txBody>
          <a:bodyPr/>
          <a:lstStyle/>
          <a:p>
            <a:r>
              <a:rPr lang="en-US" altLang="ja-JP" b="1" dirty="0"/>
              <a:t>6</a:t>
            </a:r>
            <a:r>
              <a:rPr kumimoji="1" lang="en-US" altLang="ja-JP" b="1" dirty="0" smtClean="0"/>
              <a:t>.</a:t>
            </a:r>
            <a:r>
              <a:rPr kumimoji="1" lang="ja-JP" altLang="en-US" b="1" dirty="0" smtClean="0"/>
              <a:t>進捗状況</a:t>
            </a:r>
            <a:endParaRPr kumimoji="1" lang="ja-JP" altLang="en-US" b="1" dirty="0"/>
          </a:p>
        </p:txBody>
      </p:sp>
      <p:cxnSp>
        <p:nvCxnSpPr>
          <p:cNvPr id="23" name="直線コネクタ 22"/>
          <p:cNvCxnSpPr/>
          <p:nvPr/>
        </p:nvCxnSpPr>
        <p:spPr>
          <a:xfrm>
            <a:off x="2295525" y="297969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3648075" y="2979699"/>
            <a:ext cx="1066800" cy="885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1791861" y="2795033"/>
            <a:ext cx="503664" cy="369332"/>
          </a:xfrm>
          <a:prstGeom prst="rect">
            <a:avLst/>
          </a:prstGeom>
          <a:noFill/>
        </p:spPr>
        <p:txBody>
          <a:bodyPr wrap="none" rtlCol="0">
            <a:spAutoFit/>
          </a:bodyPr>
          <a:lstStyle/>
          <a:p>
            <a:r>
              <a:rPr kumimoji="1" lang="en-US" altLang="ja-JP" b="1" dirty="0" smtClean="0"/>
              <a:t>PV</a:t>
            </a:r>
          </a:p>
        </p:txBody>
      </p:sp>
      <p:cxnSp>
        <p:nvCxnSpPr>
          <p:cNvPr id="30" name="直線コネクタ 29"/>
          <p:cNvCxnSpPr/>
          <p:nvPr/>
        </p:nvCxnSpPr>
        <p:spPr>
          <a:xfrm>
            <a:off x="6123930" y="402348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31" name="直線矢印コネクタ 30"/>
          <p:cNvCxnSpPr/>
          <p:nvPr/>
        </p:nvCxnSpPr>
        <p:spPr>
          <a:xfrm flipH="1">
            <a:off x="4924848" y="4023490"/>
            <a:ext cx="1199082" cy="7305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7425099" y="3865524"/>
            <a:ext cx="492443" cy="369332"/>
          </a:xfrm>
          <a:prstGeom prst="rect">
            <a:avLst/>
          </a:prstGeom>
          <a:noFill/>
        </p:spPr>
        <p:txBody>
          <a:bodyPr wrap="none" rtlCol="0">
            <a:spAutoFit/>
          </a:bodyPr>
          <a:lstStyle/>
          <a:p>
            <a:r>
              <a:rPr kumimoji="1" lang="en-US" altLang="ja-JP" b="1" dirty="0" smtClean="0"/>
              <a:t>EV</a:t>
            </a:r>
          </a:p>
        </p:txBody>
      </p:sp>
      <p:cxnSp>
        <p:nvCxnSpPr>
          <p:cNvPr id="34" name="直線コネクタ 33"/>
          <p:cNvCxnSpPr/>
          <p:nvPr/>
        </p:nvCxnSpPr>
        <p:spPr>
          <a:xfrm>
            <a:off x="5696306" y="4926870"/>
            <a:ext cx="717313" cy="7587"/>
          </a:xfrm>
          <a:prstGeom prst="line">
            <a:avLst/>
          </a:prstGeom>
        </p:spPr>
        <p:style>
          <a:lnRef idx="3">
            <a:schemeClr val="dk1"/>
          </a:lnRef>
          <a:fillRef idx="0">
            <a:schemeClr val="dk1"/>
          </a:fillRef>
          <a:effectRef idx="2">
            <a:schemeClr val="dk1"/>
          </a:effectRef>
          <a:fontRef idx="minor">
            <a:schemeClr val="tx1"/>
          </a:fontRef>
        </p:style>
      </p:cxnSp>
      <p:cxnSp>
        <p:nvCxnSpPr>
          <p:cNvPr id="35" name="直線矢印コネクタ 34"/>
          <p:cNvCxnSpPr/>
          <p:nvPr/>
        </p:nvCxnSpPr>
        <p:spPr>
          <a:xfrm flipH="1">
            <a:off x="4947705" y="4926870"/>
            <a:ext cx="764357" cy="4741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6413619" y="4754042"/>
            <a:ext cx="508473" cy="369332"/>
          </a:xfrm>
          <a:prstGeom prst="rect">
            <a:avLst/>
          </a:prstGeom>
          <a:noFill/>
        </p:spPr>
        <p:txBody>
          <a:bodyPr wrap="none" rtlCol="0">
            <a:spAutoFit/>
          </a:bodyPr>
          <a:lstStyle/>
          <a:p>
            <a:r>
              <a:rPr kumimoji="1" lang="en-US" altLang="ja-JP" b="1" smtClean="0"/>
              <a:t>AC</a:t>
            </a:r>
            <a:endParaRPr kumimoji="1" lang="en-US" altLang="ja-JP" b="1" dirty="0" smtClean="0"/>
          </a:p>
        </p:txBody>
      </p:sp>
    </p:spTree>
    <p:extLst>
      <p:ext uri="{BB962C8B-B14F-4D97-AF65-F5344CB8AC3E}">
        <p14:creationId xmlns:p14="http://schemas.microsoft.com/office/powerpoint/2010/main" val="146509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ppt_x"/>
                                          </p:val>
                                        </p:tav>
                                        <p:tav tm="100000">
                                          <p:val>
                                            <p:strVal val="#ppt_x"/>
                                          </p:val>
                                        </p:tav>
                                      </p:tavLst>
                                    </p:anim>
                                    <p:anim calcmode="lin" valueType="num">
                                      <p:cBhvr additive="base">
                                        <p:cTn id="3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ppt_x"/>
                                          </p:val>
                                        </p:tav>
                                        <p:tav tm="100000">
                                          <p:val>
                                            <p:strVal val="#ppt_x"/>
                                          </p:val>
                                        </p:tav>
                                      </p:tavLst>
                                    </p:anim>
                                    <p:anim calcmode="lin" valueType="num">
                                      <p:cBhvr additive="base">
                                        <p:cTn id="36" dur="500" fill="hold"/>
                                        <p:tgtEl>
                                          <p:spTgt spid="3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ppt_x"/>
                                          </p:val>
                                        </p:tav>
                                        <p:tav tm="100000">
                                          <p:val>
                                            <p:strVal val="#ppt_x"/>
                                          </p:val>
                                        </p:tav>
                                      </p:tavLst>
                                    </p:anim>
                                    <p:anim calcmode="lin" valueType="num">
                                      <p:cBhvr additive="base">
                                        <p:cTn id="40" dur="500" fill="hold"/>
                                        <p:tgtEl>
                                          <p:spTgt spid="3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7</a:t>
            </a:r>
            <a:r>
              <a:rPr lang="en-US" altLang="ja-JP" b="1" dirty="0" smtClean="0"/>
              <a:t>.</a:t>
            </a:r>
            <a:r>
              <a:rPr lang="ja-JP" altLang="en-US" b="1" dirty="0" smtClean="0"/>
              <a:t>品質管理</a:t>
            </a:r>
            <a:endParaRPr kumimoji="1" lang="ja-JP" altLang="en-US" b="1" dirty="0"/>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11</a:t>
            </a:fld>
            <a:endParaRPr kumimoji="1" lang="ja-JP" altLang="en-US"/>
          </a:p>
        </p:txBody>
      </p:sp>
      <p:sp>
        <p:nvSpPr>
          <p:cNvPr id="5" name="テキスト ボックス 4"/>
          <p:cNvSpPr txBox="1"/>
          <p:nvPr/>
        </p:nvSpPr>
        <p:spPr>
          <a:xfrm>
            <a:off x="642257" y="2774905"/>
            <a:ext cx="10515600" cy="1569660"/>
          </a:xfrm>
          <a:prstGeom prst="rect">
            <a:avLst/>
          </a:prstGeom>
          <a:noFill/>
        </p:spPr>
        <p:txBody>
          <a:bodyPr wrap="square" rtlCol="0">
            <a:spAutoFit/>
          </a:bodyPr>
          <a:lstStyle/>
          <a:p>
            <a:pPr algn="ctr"/>
            <a:r>
              <a:rPr lang="ja-JP" altLang="ja-JP" sz="3200" b="1" dirty="0"/>
              <a:t>スプリント終了</a:t>
            </a:r>
            <a:r>
              <a:rPr lang="ja-JP" altLang="ja-JP" sz="3200" b="1" dirty="0" smtClean="0"/>
              <a:t>時</a:t>
            </a:r>
            <a:r>
              <a:rPr lang="ja-JP" altLang="en-US" sz="3200" b="1" dirty="0" smtClean="0"/>
              <a:t>毎</a:t>
            </a:r>
            <a:r>
              <a:rPr lang="ja-JP" altLang="ja-JP" sz="3200" b="1" dirty="0" smtClean="0"/>
              <a:t>に</a:t>
            </a:r>
            <a:r>
              <a:rPr lang="ja-JP" altLang="ja-JP" sz="3200" b="1" dirty="0"/>
              <a:t>プロダクトオーナー</a:t>
            </a:r>
            <a:r>
              <a:rPr lang="ja-JP" altLang="ja-JP" sz="3200" b="1" dirty="0" smtClean="0"/>
              <a:t>に</a:t>
            </a:r>
            <a:endParaRPr lang="en-US" altLang="ja-JP" sz="3200" b="1" dirty="0" smtClean="0"/>
          </a:p>
          <a:p>
            <a:pPr algn="ctr"/>
            <a:r>
              <a:rPr lang="ja-JP" altLang="ja-JP" sz="3200" b="1" dirty="0" smtClean="0"/>
              <a:t>成果物</a:t>
            </a:r>
            <a:r>
              <a:rPr lang="ja-JP" altLang="ja-JP" sz="3200" b="1" dirty="0"/>
              <a:t>の情報量、利便性、簡易性の</a:t>
            </a:r>
            <a:r>
              <a:rPr lang="ja-JP" altLang="ja-JP" sz="3200" b="1" dirty="0" smtClean="0"/>
              <a:t>観点から</a:t>
            </a:r>
            <a:r>
              <a:rPr lang="ja-JP" altLang="en-US" sz="3200" b="1" dirty="0" smtClean="0"/>
              <a:t>、</a:t>
            </a:r>
            <a:endParaRPr lang="en-US" altLang="ja-JP" sz="3200" b="1" dirty="0" smtClean="0"/>
          </a:p>
          <a:p>
            <a:pPr algn="ctr"/>
            <a:r>
              <a:rPr lang="ja-JP" altLang="ja-JP" sz="3200" b="1" dirty="0" smtClean="0"/>
              <a:t>１～</a:t>
            </a:r>
            <a:r>
              <a:rPr lang="en-US" altLang="ja-JP" sz="3200" b="1" dirty="0" smtClean="0"/>
              <a:t>10</a:t>
            </a:r>
            <a:r>
              <a:rPr lang="ja-JP" altLang="ja-JP" sz="3200" b="1" dirty="0" smtClean="0"/>
              <a:t>の</a:t>
            </a:r>
            <a:r>
              <a:rPr lang="en-US" altLang="ja-JP" sz="3200" b="1" dirty="0" smtClean="0"/>
              <a:t>10</a:t>
            </a:r>
            <a:r>
              <a:rPr lang="ja-JP" altLang="ja-JP" sz="3200" b="1" dirty="0" smtClean="0"/>
              <a:t>段階で評価してもらう。</a:t>
            </a:r>
            <a:endParaRPr lang="ja-JP" altLang="ja-JP" sz="3200" b="1" dirty="0"/>
          </a:p>
        </p:txBody>
      </p:sp>
    </p:spTree>
    <p:extLst>
      <p:ext uri="{BB962C8B-B14F-4D97-AF65-F5344CB8AC3E}">
        <p14:creationId xmlns:p14="http://schemas.microsoft.com/office/powerpoint/2010/main" val="3102615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smtClean="0"/>
              <a:t>8.</a:t>
            </a:r>
            <a:r>
              <a:rPr lang="ja-JP" altLang="en-US" b="1" dirty="0" smtClean="0"/>
              <a:t> </a:t>
            </a:r>
            <a:r>
              <a:rPr lang="ja-JP" altLang="en-US" b="1" dirty="0" smtClean="0"/>
              <a:t>後半の流れ</a:t>
            </a:r>
            <a:endParaRPr kumimoji="1" lang="ja-JP" altLang="en-US" dirty="0"/>
          </a:p>
        </p:txBody>
      </p:sp>
      <p:sp>
        <p:nvSpPr>
          <p:cNvPr id="6" name="コンテンツ プレースホルダー 5"/>
          <p:cNvSpPr>
            <a:spLocks noGrp="1"/>
          </p:cNvSpPr>
          <p:nvPr>
            <p:ph sz="half" idx="1"/>
          </p:nvPr>
        </p:nvSpPr>
        <p:spPr>
          <a:xfrm>
            <a:off x="838200" y="1825625"/>
            <a:ext cx="10515600" cy="4351338"/>
          </a:xfrm>
        </p:spPr>
        <p:txBody>
          <a:bodyPr>
            <a:normAutofit/>
          </a:bodyPr>
          <a:lstStyle/>
          <a:p>
            <a:endParaRPr lang="en-US" altLang="ja-JP" dirty="0" smtClean="0"/>
          </a:p>
          <a:p>
            <a:pPr marL="0" indent="0" algn="ctr">
              <a:lnSpc>
                <a:spcPct val="150000"/>
              </a:lnSpc>
              <a:buNone/>
            </a:pPr>
            <a:r>
              <a:rPr lang="ja-JP" altLang="en-US" sz="3600" b="1" dirty="0" smtClean="0"/>
              <a:t>過去問、シラバスの表示機能の作成</a:t>
            </a:r>
            <a:endParaRPr lang="en-US" altLang="ja-JP" sz="3600" b="1" dirty="0" smtClean="0"/>
          </a:p>
          <a:p>
            <a:pPr marL="0" indent="0" algn="ctr">
              <a:lnSpc>
                <a:spcPct val="150000"/>
              </a:lnSpc>
              <a:buNone/>
            </a:pPr>
            <a:r>
              <a:rPr lang="ja-JP" altLang="en-US" sz="3600" b="1" dirty="0" smtClean="0"/>
              <a:t>竹内</a:t>
            </a:r>
            <a:r>
              <a:rPr lang="ja-JP" altLang="en-US" sz="3600" b="1" dirty="0"/>
              <a:t>君が</a:t>
            </a:r>
            <a:r>
              <a:rPr lang="en-US" altLang="ja-JP" sz="3600" b="1" dirty="0"/>
              <a:t>PM</a:t>
            </a:r>
            <a:r>
              <a:rPr lang="ja-JP" altLang="en-US" sz="3600" b="1" dirty="0"/>
              <a:t>を引き継ぎます。</a:t>
            </a:r>
            <a:endParaRPr lang="en-US" altLang="ja-JP" sz="3600" b="1" dirty="0"/>
          </a:p>
          <a:p>
            <a:endParaRPr kumimoji="1" lang="en-US" altLang="ja-JP" dirty="0" smtClean="0"/>
          </a:p>
        </p:txBody>
      </p:sp>
    </p:spTree>
    <p:extLst>
      <p:ext uri="{BB962C8B-B14F-4D97-AF65-F5344CB8AC3E}">
        <p14:creationId xmlns:p14="http://schemas.microsoft.com/office/powerpoint/2010/main" val="2564451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DBCC0E39-F1DF-4704-BA4C-1FA94645E7DF}" type="slidenum">
              <a:rPr kumimoji="1" lang="ja-JP" altLang="en-US" smtClean="0"/>
              <a:t>13</a:t>
            </a:fld>
            <a:endParaRPr kumimoji="1" lang="ja-JP" altLang="en-US"/>
          </a:p>
        </p:txBody>
      </p:sp>
      <p:sp>
        <p:nvSpPr>
          <p:cNvPr id="6" name="テキスト ボックス 5"/>
          <p:cNvSpPr txBox="1"/>
          <p:nvPr/>
        </p:nvSpPr>
        <p:spPr>
          <a:xfrm>
            <a:off x="1750422" y="2899955"/>
            <a:ext cx="9013371" cy="830997"/>
          </a:xfrm>
          <a:prstGeom prst="rect">
            <a:avLst/>
          </a:prstGeom>
          <a:noFill/>
        </p:spPr>
        <p:txBody>
          <a:bodyPr wrap="square" rtlCol="0">
            <a:spAutoFit/>
          </a:bodyPr>
          <a:lstStyle/>
          <a:p>
            <a:r>
              <a:rPr kumimoji="1" lang="ja-JP" altLang="en-US" sz="4800" b="1" dirty="0" smtClean="0"/>
              <a:t>ご清聴ありがとうございました</a:t>
            </a:r>
            <a:endParaRPr kumimoji="1" lang="ja-JP" altLang="en-US" sz="4800" b="1" dirty="0"/>
          </a:p>
        </p:txBody>
      </p:sp>
    </p:spTree>
    <p:extLst>
      <p:ext uri="{BB962C8B-B14F-4D97-AF65-F5344CB8AC3E}">
        <p14:creationId xmlns:p14="http://schemas.microsoft.com/office/powerpoint/2010/main" val="793623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目次</a:t>
            </a:r>
            <a:endParaRPr kumimoji="1" lang="ja-JP" altLang="en-US" b="1"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sz="3200" b="1" dirty="0" smtClean="0"/>
              <a:t>1.</a:t>
            </a:r>
            <a:r>
              <a:rPr kumimoji="1" lang="ja-JP" altLang="en-US" sz="3200" b="1" dirty="0" smtClean="0"/>
              <a:t>プロジェクト</a:t>
            </a:r>
            <a:r>
              <a:rPr lang="ja-JP" altLang="en-US" sz="3200" b="1" dirty="0" smtClean="0"/>
              <a:t>背景</a:t>
            </a:r>
            <a:endParaRPr lang="en-US" altLang="ja-JP" sz="3200" b="1" dirty="0" smtClean="0"/>
          </a:p>
          <a:p>
            <a:pPr marL="0" indent="0">
              <a:buNone/>
            </a:pPr>
            <a:r>
              <a:rPr lang="en-US" altLang="ja-JP" sz="3200" b="1" dirty="0"/>
              <a:t>2</a:t>
            </a:r>
            <a:r>
              <a:rPr lang="en-US" altLang="ja-JP" sz="3200" b="1" dirty="0" smtClean="0"/>
              <a:t>.</a:t>
            </a:r>
            <a:r>
              <a:rPr lang="ja-JP" altLang="en-US" sz="3200" b="1" dirty="0" smtClean="0"/>
              <a:t>プロジェクト目的</a:t>
            </a:r>
            <a:endParaRPr lang="en-US" altLang="ja-JP" sz="3200" b="1" dirty="0" smtClean="0"/>
          </a:p>
          <a:p>
            <a:pPr marL="0" indent="0">
              <a:buNone/>
            </a:pPr>
            <a:r>
              <a:rPr lang="en-US" altLang="ja-JP" sz="3200" b="1" dirty="0"/>
              <a:t>3</a:t>
            </a:r>
            <a:r>
              <a:rPr lang="en-US" altLang="ja-JP" sz="3200" b="1" dirty="0" smtClean="0"/>
              <a:t>.</a:t>
            </a:r>
            <a:r>
              <a:rPr lang="ja-JP" altLang="en-US" sz="3200" b="1" dirty="0" smtClean="0"/>
              <a:t>主な機能</a:t>
            </a:r>
            <a:endParaRPr lang="en-US" altLang="ja-JP" sz="3200" b="1" dirty="0" smtClean="0"/>
          </a:p>
          <a:p>
            <a:pPr marL="0" indent="0">
              <a:buNone/>
            </a:pPr>
            <a:r>
              <a:rPr lang="en-US" altLang="ja-JP" sz="3200" b="1" dirty="0"/>
              <a:t>4</a:t>
            </a:r>
            <a:r>
              <a:rPr lang="en-US" altLang="ja-JP" sz="3200" b="1" dirty="0" smtClean="0"/>
              <a:t>.</a:t>
            </a:r>
            <a:r>
              <a:rPr lang="ja-JP" altLang="en-US" sz="3200" b="1" dirty="0" smtClean="0"/>
              <a:t>選択したチーム課題</a:t>
            </a:r>
            <a:endParaRPr lang="en-US" altLang="ja-JP" sz="3200" b="1" dirty="0" smtClean="0"/>
          </a:p>
          <a:p>
            <a:pPr marL="0" indent="0">
              <a:buNone/>
            </a:pPr>
            <a:r>
              <a:rPr lang="en-US" altLang="ja-JP" sz="3200" b="1" dirty="0"/>
              <a:t>5</a:t>
            </a:r>
            <a:r>
              <a:rPr lang="en-US" altLang="ja-JP" sz="3200" b="1" dirty="0" smtClean="0"/>
              <a:t>.</a:t>
            </a:r>
            <a:r>
              <a:rPr lang="ja-JP" altLang="en-US" sz="3200" b="1" dirty="0" smtClean="0"/>
              <a:t>進捗管理の</a:t>
            </a:r>
            <a:r>
              <a:rPr lang="ja-JP" altLang="en-US" sz="3200" b="1" dirty="0" smtClean="0"/>
              <a:t>方法</a:t>
            </a:r>
            <a:endParaRPr lang="en-US" altLang="ja-JP" sz="3200" b="1" dirty="0" smtClean="0"/>
          </a:p>
          <a:p>
            <a:pPr marL="0" indent="0">
              <a:buNone/>
            </a:pPr>
            <a:r>
              <a:rPr lang="en-US" altLang="ja-JP" sz="3200" b="1" dirty="0" smtClean="0"/>
              <a:t>6.</a:t>
            </a:r>
            <a:r>
              <a:rPr lang="ja-JP" altLang="en-US" sz="3200" b="1" dirty="0" smtClean="0"/>
              <a:t>進捗状況</a:t>
            </a:r>
            <a:endParaRPr lang="en-US" altLang="ja-JP" sz="3200" b="1" dirty="0" smtClean="0"/>
          </a:p>
          <a:p>
            <a:pPr marL="0" indent="0">
              <a:buNone/>
            </a:pPr>
            <a:r>
              <a:rPr lang="en-US" altLang="ja-JP" sz="3200" b="1" dirty="0"/>
              <a:t>7</a:t>
            </a:r>
            <a:r>
              <a:rPr lang="en-US" altLang="ja-JP" sz="3200" b="1" dirty="0" smtClean="0"/>
              <a:t>.</a:t>
            </a:r>
            <a:r>
              <a:rPr lang="ja-JP" altLang="en-US" sz="3200" b="1" dirty="0" smtClean="0"/>
              <a:t>品質管理</a:t>
            </a:r>
            <a:endParaRPr lang="en-US" altLang="ja-JP" sz="3200" b="1" dirty="0" smtClean="0"/>
          </a:p>
          <a:p>
            <a:pPr marL="0" indent="0">
              <a:buNone/>
            </a:pPr>
            <a:r>
              <a:rPr lang="en-US" altLang="ja-JP" sz="3200" b="1" dirty="0"/>
              <a:t>8</a:t>
            </a:r>
            <a:r>
              <a:rPr lang="en-US" altLang="ja-JP" sz="3200" b="1" dirty="0" smtClean="0"/>
              <a:t>.</a:t>
            </a:r>
            <a:r>
              <a:rPr lang="ja-JP" altLang="en-US" sz="3200" b="1" dirty="0" smtClean="0"/>
              <a:t>後半の流れ</a:t>
            </a:r>
            <a:endParaRPr kumimoji="1" lang="en-US" altLang="ja-JP" sz="3200" b="1" dirty="0" smtClean="0"/>
          </a:p>
        </p:txBody>
      </p:sp>
    </p:spTree>
    <p:extLst>
      <p:ext uri="{BB962C8B-B14F-4D97-AF65-F5344CB8AC3E}">
        <p14:creationId xmlns:p14="http://schemas.microsoft.com/office/powerpoint/2010/main" val="1416461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1.</a:t>
            </a:r>
            <a:r>
              <a:rPr kumimoji="1" lang="ja-JP" altLang="en-US" b="1" dirty="0" smtClean="0"/>
              <a:t>プロジェクト</a:t>
            </a:r>
            <a:r>
              <a:rPr lang="ja-JP" altLang="en-US" b="1" dirty="0"/>
              <a:t>背景</a:t>
            </a:r>
            <a:endParaRPr kumimoji="1" lang="ja-JP" altLang="en-US" b="1" dirty="0"/>
          </a:p>
        </p:txBody>
      </p:sp>
      <p:sp>
        <p:nvSpPr>
          <p:cNvPr id="3" name="コンテンツ プレースホルダー 2"/>
          <p:cNvSpPr>
            <a:spLocks noGrp="1"/>
          </p:cNvSpPr>
          <p:nvPr>
            <p:ph idx="1"/>
          </p:nvPr>
        </p:nvSpPr>
        <p:spPr>
          <a:xfrm>
            <a:off x="382633" y="1974463"/>
            <a:ext cx="10515600" cy="3767931"/>
          </a:xfrm>
        </p:spPr>
        <p:txBody>
          <a:bodyPr>
            <a:normAutofit/>
          </a:bodyPr>
          <a:lstStyle/>
          <a:p>
            <a:pPr marL="0" indent="0">
              <a:lnSpc>
                <a:spcPct val="150000"/>
              </a:lnSpc>
              <a:buNone/>
            </a:pPr>
            <a:r>
              <a:rPr lang="ja-JP" altLang="en-US" sz="4800" b="1" dirty="0" smtClean="0"/>
              <a:t>従来は</a:t>
            </a:r>
            <a:r>
              <a:rPr lang="en-US" altLang="ja-JP" sz="4800" dirty="0"/>
              <a:t>…</a:t>
            </a:r>
            <a:endParaRPr lang="en-US" altLang="ja-JP" sz="4800" dirty="0" smtClean="0"/>
          </a:p>
          <a:p>
            <a:pPr marL="0" indent="0">
              <a:lnSpc>
                <a:spcPct val="150000"/>
              </a:lnSpc>
              <a:buNone/>
            </a:pPr>
            <a:r>
              <a:rPr lang="ja-JP" altLang="en-US" sz="5200" b="1" dirty="0" smtClean="0"/>
              <a:t>シラバス検索や時間割の確認に、手間</a:t>
            </a:r>
            <a:r>
              <a:rPr lang="ja-JP" altLang="en-US" sz="5200" b="1" dirty="0"/>
              <a:t>がかかって</a:t>
            </a:r>
            <a:r>
              <a:rPr lang="ja-JP" altLang="en-US" sz="5200" b="1" dirty="0" smtClean="0"/>
              <a:t>いた</a:t>
            </a:r>
            <a:endParaRPr lang="en-US" altLang="ja-JP" sz="5200" b="1" dirty="0" smtClean="0"/>
          </a:p>
          <a:p>
            <a:pPr marL="0" indent="0">
              <a:lnSpc>
                <a:spcPct val="150000"/>
              </a:lnSpc>
              <a:buNone/>
            </a:pPr>
            <a:endParaRPr lang="en-US" altLang="ja-JP" sz="3200" b="1" dirty="0"/>
          </a:p>
          <a:p>
            <a:endParaRPr kumimoji="1" lang="ja-JP" altLang="en-US" dirty="0"/>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3</a:t>
            </a:fld>
            <a:endParaRPr kumimoji="1" lang="ja-JP" altLang="en-US"/>
          </a:p>
        </p:txBody>
      </p:sp>
    </p:spTree>
    <p:extLst>
      <p:ext uri="{BB962C8B-B14F-4D97-AF65-F5344CB8AC3E}">
        <p14:creationId xmlns:p14="http://schemas.microsoft.com/office/powerpoint/2010/main" val="245184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2</a:t>
            </a:r>
            <a:r>
              <a:rPr kumimoji="1" lang="en-US" altLang="ja-JP" b="1" dirty="0" smtClean="0"/>
              <a:t>.</a:t>
            </a:r>
            <a:r>
              <a:rPr kumimoji="1" lang="ja-JP" altLang="en-US" b="1" dirty="0" smtClean="0"/>
              <a:t>プロジェクト</a:t>
            </a:r>
            <a:r>
              <a:rPr lang="ja-JP" altLang="en-US" b="1" dirty="0"/>
              <a:t>目的</a:t>
            </a:r>
            <a:endParaRPr kumimoji="1" lang="ja-JP" altLang="en-US" b="1" dirty="0"/>
          </a:p>
        </p:txBody>
      </p:sp>
      <p:sp>
        <p:nvSpPr>
          <p:cNvPr id="3" name="コンテンツ プレースホルダー 2"/>
          <p:cNvSpPr>
            <a:spLocks noGrp="1"/>
          </p:cNvSpPr>
          <p:nvPr>
            <p:ph idx="1"/>
          </p:nvPr>
        </p:nvSpPr>
        <p:spPr>
          <a:xfrm>
            <a:off x="581025" y="2220685"/>
            <a:ext cx="11475992" cy="3670664"/>
          </a:xfrm>
        </p:spPr>
        <p:txBody>
          <a:bodyPr>
            <a:normAutofit fontScale="70000" lnSpcReduction="20000"/>
          </a:bodyPr>
          <a:lstStyle/>
          <a:p>
            <a:pPr marL="0" indent="0">
              <a:lnSpc>
                <a:spcPct val="150000"/>
              </a:lnSpc>
              <a:buNone/>
            </a:pPr>
            <a:r>
              <a:rPr lang="ja-JP" altLang="en-US" sz="6900" b="1" dirty="0" smtClean="0"/>
              <a:t>本システムでは</a:t>
            </a:r>
            <a:r>
              <a:rPr lang="en-US" altLang="ja-JP" sz="6900" b="1" dirty="0" smtClean="0"/>
              <a:t>…</a:t>
            </a:r>
            <a:endParaRPr lang="en-US" altLang="ja-JP" sz="6900" dirty="0"/>
          </a:p>
          <a:p>
            <a:pPr marL="0" indent="0">
              <a:lnSpc>
                <a:spcPct val="150000"/>
              </a:lnSpc>
              <a:buNone/>
            </a:pPr>
            <a:r>
              <a:rPr lang="ja-JP" altLang="en-US" sz="7700" b="1" dirty="0" smtClean="0"/>
              <a:t>その手間を省き、</a:t>
            </a:r>
            <a:endParaRPr lang="en-US" altLang="ja-JP" sz="7700" b="1" dirty="0" smtClean="0"/>
          </a:p>
          <a:p>
            <a:pPr marL="0" indent="0">
              <a:lnSpc>
                <a:spcPct val="150000"/>
              </a:lnSpc>
              <a:buNone/>
            </a:pPr>
            <a:r>
              <a:rPr lang="ja-JP" altLang="en-US" sz="7700" b="1" dirty="0" smtClean="0"/>
              <a:t>新たな付加価値を加え提供します！</a:t>
            </a:r>
            <a:endParaRPr lang="en-US" altLang="ja-JP" sz="7700" b="1" dirty="0" smtClean="0"/>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4</a:t>
            </a:fld>
            <a:endParaRPr kumimoji="1" lang="ja-JP" altLang="en-US"/>
          </a:p>
        </p:txBody>
      </p:sp>
    </p:spTree>
    <p:extLst>
      <p:ext uri="{BB962C8B-B14F-4D97-AF65-F5344CB8AC3E}">
        <p14:creationId xmlns:p14="http://schemas.microsoft.com/office/powerpoint/2010/main" val="13838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3</a:t>
            </a:r>
            <a:r>
              <a:rPr kumimoji="1" lang="en-US" altLang="ja-JP" b="1" dirty="0" smtClean="0"/>
              <a:t>.</a:t>
            </a:r>
            <a:r>
              <a:rPr kumimoji="1" lang="ja-JP" altLang="en-US" b="1" dirty="0" smtClean="0"/>
              <a:t>主な</a:t>
            </a:r>
            <a:r>
              <a:rPr lang="ja-JP" altLang="en-US" b="1" dirty="0" smtClean="0"/>
              <a:t>機能</a:t>
            </a:r>
            <a:endParaRPr kumimoji="1" lang="ja-JP" altLang="en-US" b="1" dirty="0"/>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5</a:t>
            </a:fld>
            <a:endParaRPr kumimoji="1" lang="ja-JP" altLang="en-US"/>
          </a:p>
        </p:txBody>
      </p:sp>
      <p:sp>
        <p:nvSpPr>
          <p:cNvPr id="8" name="コンテンツ プレースホルダー 7"/>
          <p:cNvSpPr>
            <a:spLocks noGrp="1"/>
          </p:cNvSpPr>
          <p:nvPr>
            <p:ph idx="1"/>
          </p:nvPr>
        </p:nvSpPr>
        <p:spPr/>
        <p:txBody>
          <a:bodyPr>
            <a:normAutofit/>
          </a:bodyPr>
          <a:lstStyle/>
          <a:p>
            <a:pPr marL="0" indent="0">
              <a:buNone/>
            </a:pPr>
            <a:r>
              <a:rPr lang="en-US" altLang="ja-JP" sz="4000" dirty="0" smtClean="0"/>
              <a:t>1. </a:t>
            </a:r>
            <a:r>
              <a:rPr lang="ja-JP" altLang="en-US" sz="4000" dirty="0" smtClean="0"/>
              <a:t>トップページの表示</a:t>
            </a:r>
            <a:endParaRPr lang="en-US" altLang="ja-JP" sz="4000" dirty="0" smtClean="0"/>
          </a:p>
          <a:p>
            <a:pPr marL="0" indent="0">
              <a:buNone/>
            </a:pPr>
            <a:r>
              <a:rPr kumimoji="1" lang="en-US" altLang="ja-JP" sz="4000" dirty="0" smtClean="0"/>
              <a:t>2. Twitter</a:t>
            </a:r>
            <a:r>
              <a:rPr lang="ja-JP" altLang="en-US" sz="4000" dirty="0" smtClean="0"/>
              <a:t> </a:t>
            </a:r>
            <a:r>
              <a:rPr kumimoji="1" lang="en-US" altLang="ja-JP" sz="4000" dirty="0" smtClean="0"/>
              <a:t>API</a:t>
            </a:r>
            <a:r>
              <a:rPr kumimoji="1" lang="ja-JP" altLang="en-US" sz="4000" dirty="0" smtClean="0"/>
              <a:t>の実装</a:t>
            </a:r>
            <a:endParaRPr kumimoji="1" lang="en-US" altLang="ja-JP" sz="4000" dirty="0" smtClean="0"/>
          </a:p>
          <a:p>
            <a:pPr marL="0" indent="0">
              <a:buNone/>
            </a:pPr>
            <a:r>
              <a:rPr lang="en-US" altLang="ja-JP" sz="4000" dirty="0" smtClean="0"/>
              <a:t>3. </a:t>
            </a:r>
            <a:r>
              <a:rPr lang="ja-JP" altLang="en-US" sz="4000" dirty="0" smtClean="0"/>
              <a:t>過去問・シラバスの表示</a:t>
            </a:r>
            <a:endParaRPr lang="en-US" altLang="ja-JP" sz="4000" dirty="0" smtClean="0"/>
          </a:p>
          <a:p>
            <a:pPr marL="0" indent="0">
              <a:buNone/>
            </a:pPr>
            <a:r>
              <a:rPr lang="en-US" altLang="ja-JP" sz="4000" dirty="0" smtClean="0"/>
              <a:t>4. </a:t>
            </a:r>
            <a:r>
              <a:rPr lang="ja-JP" altLang="en-US" sz="4000" dirty="0" smtClean="0"/>
              <a:t>各</a:t>
            </a:r>
            <a:r>
              <a:rPr kumimoji="1" lang="ja-JP" altLang="en-US" sz="4000" dirty="0" smtClean="0"/>
              <a:t>成果物の表示</a:t>
            </a:r>
            <a:endParaRPr kumimoji="1" lang="en-US" altLang="ja-JP" sz="4000" dirty="0" smtClean="0"/>
          </a:p>
          <a:p>
            <a:pPr marL="0" indent="0">
              <a:buNone/>
            </a:pPr>
            <a:r>
              <a:rPr lang="en-US" altLang="ja-JP" sz="4000" dirty="0" smtClean="0"/>
              <a:t>5. </a:t>
            </a:r>
            <a:r>
              <a:rPr lang="ja-JP" altLang="en-US" sz="4000" dirty="0" smtClean="0"/>
              <a:t>時間割の表示</a:t>
            </a:r>
            <a:endParaRPr kumimoji="1" lang="ja-JP" altLang="en-US" sz="4000" dirty="0"/>
          </a:p>
        </p:txBody>
      </p:sp>
    </p:spTree>
    <p:extLst>
      <p:ext uri="{BB962C8B-B14F-4D97-AF65-F5344CB8AC3E}">
        <p14:creationId xmlns:p14="http://schemas.microsoft.com/office/powerpoint/2010/main" val="2821163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6</a:t>
            </a:fld>
            <a:endParaRPr kumimoji="1" lang="ja-JP" altLang="en-US"/>
          </a:p>
        </p:txBody>
      </p:sp>
      <p:sp>
        <p:nvSpPr>
          <p:cNvPr id="5" name="正方形/長方形 4"/>
          <p:cNvSpPr/>
          <p:nvPr/>
        </p:nvSpPr>
        <p:spPr>
          <a:xfrm>
            <a:off x="4258493" y="2834640"/>
            <a:ext cx="3350828" cy="923330"/>
          </a:xfrm>
          <a:prstGeom prst="rect">
            <a:avLst/>
          </a:prstGeom>
        </p:spPr>
        <p:txBody>
          <a:bodyPr wrap="square">
            <a:spAutoFit/>
          </a:bodyPr>
          <a:lstStyle/>
          <a:p>
            <a:pPr algn="ctr"/>
            <a:r>
              <a:rPr lang="ja-JP" altLang="en-US" sz="5400" b="1" dirty="0"/>
              <a:t>試作品</a:t>
            </a:r>
            <a:endParaRPr lang="ja-JP" altLang="en-US" sz="5400" b="1" dirty="0"/>
          </a:p>
        </p:txBody>
      </p:sp>
    </p:spTree>
    <p:extLst>
      <p:ext uri="{BB962C8B-B14F-4D97-AF65-F5344CB8AC3E}">
        <p14:creationId xmlns:p14="http://schemas.microsoft.com/office/powerpoint/2010/main" val="1235035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4</a:t>
            </a:r>
            <a:r>
              <a:rPr lang="en-US" altLang="ja-JP" b="1" dirty="0" smtClean="0"/>
              <a:t>.</a:t>
            </a:r>
            <a:r>
              <a:rPr lang="ja-JP" altLang="en-US" b="1" dirty="0" smtClean="0"/>
              <a:t>選択したチーム課題</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p:txBody>
          <a:bodyPr>
            <a:normAutofit/>
          </a:bodyPr>
          <a:lstStyle/>
          <a:p>
            <a:endParaRPr kumimoji="1" lang="en-US" altLang="ja-JP" sz="4400" dirty="0" smtClean="0"/>
          </a:p>
          <a:p>
            <a:pPr marL="0" indent="0" algn="ctr">
              <a:lnSpc>
                <a:spcPct val="150000"/>
              </a:lnSpc>
              <a:buNone/>
            </a:pPr>
            <a:r>
              <a:rPr kumimoji="1" lang="ja-JP" altLang="en-US" sz="4400" dirty="0" smtClean="0"/>
              <a:t>管理系 </a:t>
            </a:r>
            <a:r>
              <a:rPr kumimoji="1" lang="en-US" altLang="ja-JP" sz="4400" dirty="0" smtClean="0"/>
              <a:t>… </a:t>
            </a:r>
            <a:r>
              <a:rPr kumimoji="1" lang="ja-JP" altLang="en-US" sz="4400" dirty="0" smtClean="0"/>
              <a:t>アジャイル開発の</a:t>
            </a:r>
            <a:r>
              <a:rPr kumimoji="1" lang="ja-JP" altLang="en-US" sz="4400" dirty="0" smtClean="0"/>
              <a:t>導入</a:t>
            </a:r>
            <a:endParaRPr kumimoji="1" lang="en-US" altLang="ja-JP" sz="4400" dirty="0" smtClean="0"/>
          </a:p>
          <a:p>
            <a:pPr marL="0" indent="0" algn="ctr">
              <a:lnSpc>
                <a:spcPct val="150000"/>
              </a:lnSpc>
              <a:buNone/>
            </a:pPr>
            <a:r>
              <a:rPr lang="ja-JP" altLang="en-US" sz="2000" dirty="0" smtClean="0"/>
              <a:t>（開発を重点に</a:t>
            </a:r>
            <a:r>
              <a:rPr lang="ja-JP" altLang="en-US" sz="2000" dirty="0"/>
              <a:t>置</a:t>
            </a:r>
            <a:r>
              <a:rPr lang="ja-JP" altLang="en-US" sz="2000" dirty="0" smtClean="0"/>
              <a:t>くため）</a:t>
            </a:r>
            <a:endParaRPr kumimoji="1" lang="en-US" altLang="ja-JP" sz="2000" dirty="0" smtClean="0"/>
          </a:p>
          <a:p>
            <a:pPr marL="0" indent="0" algn="ctr">
              <a:lnSpc>
                <a:spcPct val="150000"/>
              </a:lnSpc>
              <a:buNone/>
            </a:pPr>
            <a:r>
              <a:rPr lang="ja-JP" altLang="en-US" sz="4400" dirty="0" smtClean="0"/>
              <a:t>技術系 </a:t>
            </a:r>
            <a:r>
              <a:rPr lang="en-US" altLang="ja-JP" sz="4400" dirty="0" smtClean="0"/>
              <a:t>… </a:t>
            </a:r>
            <a:r>
              <a:rPr lang="ja-JP" altLang="en-US" sz="4400" dirty="0" smtClean="0"/>
              <a:t>外部</a:t>
            </a:r>
            <a:r>
              <a:rPr lang="en-US" altLang="ja-JP" sz="4400" dirty="0" smtClean="0"/>
              <a:t>API</a:t>
            </a:r>
            <a:r>
              <a:rPr lang="ja-JP" altLang="en-US" sz="4400" dirty="0" smtClean="0"/>
              <a:t>を利用した</a:t>
            </a:r>
            <a:r>
              <a:rPr lang="ja-JP" altLang="en-US" sz="4400" dirty="0" smtClean="0"/>
              <a:t>実装</a:t>
            </a:r>
            <a:endParaRPr lang="en-US" altLang="ja-JP" sz="4400" dirty="0" smtClean="0"/>
          </a:p>
          <a:p>
            <a:pPr marL="0" indent="0" algn="ctr">
              <a:lnSpc>
                <a:spcPct val="150000"/>
              </a:lnSpc>
              <a:buNone/>
            </a:pPr>
            <a:r>
              <a:rPr kumimoji="1" lang="ja-JP" altLang="en-US" sz="2000" dirty="0" smtClean="0"/>
              <a:t>（周知度を高める、情報提供を狙っているため）</a:t>
            </a:r>
            <a:endParaRPr kumimoji="1" lang="ja-JP" altLang="en-US" sz="2000" dirty="0"/>
          </a:p>
        </p:txBody>
      </p:sp>
    </p:spTree>
    <p:extLst>
      <p:ext uri="{BB962C8B-B14F-4D97-AF65-F5344CB8AC3E}">
        <p14:creationId xmlns:p14="http://schemas.microsoft.com/office/powerpoint/2010/main" val="2144897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5</a:t>
            </a:r>
            <a:r>
              <a:rPr kumimoji="1" lang="en-US" altLang="ja-JP" b="1" dirty="0" smtClean="0"/>
              <a:t>.</a:t>
            </a:r>
            <a:r>
              <a:rPr kumimoji="1" lang="ja-JP" altLang="en-US" b="1" dirty="0" smtClean="0"/>
              <a:t>進捗管理の方法</a:t>
            </a:r>
            <a:endParaRPr kumimoji="1" lang="ja-JP" altLang="en-US" b="1" dirty="0"/>
          </a:p>
        </p:txBody>
      </p:sp>
      <p:sp>
        <p:nvSpPr>
          <p:cNvPr id="3" name="コンテンツ プレースホルダー 2"/>
          <p:cNvSpPr>
            <a:spLocks noGrp="1"/>
          </p:cNvSpPr>
          <p:nvPr>
            <p:ph idx="1"/>
          </p:nvPr>
        </p:nvSpPr>
        <p:spPr>
          <a:xfrm>
            <a:off x="838200" y="1828799"/>
            <a:ext cx="10515600" cy="4348163"/>
          </a:xfrm>
        </p:spPr>
        <p:txBody>
          <a:bodyPr>
            <a:normAutofit/>
          </a:bodyPr>
          <a:lstStyle/>
          <a:p>
            <a:pPr marL="0" indent="0">
              <a:lnSpc>
                <a:spcPct val="150000"/>
              </a:lnSpc>
              <a:buNone/>
            </a:pPr>
            <a:r>
              <a:rPr lang="ja-JP" altLang="en-US" sz="3200" b="1" dirty="0" smtClean="0"/>
              <a:t>アジャイル開発では、進捗管理にバーンアップチャートを用いる。</a:t>
            </a:r>
            <a:endParaRPr lang="en-US" altLang="ja-JP" sz="3200" b="1" dirty="0" smtClean="0"/>
          </a:p>
          <a:p>
            <a:pPr marL="0" indent="0">
              <a:lnSpc>
                <a:spcPct val="150000"/>
              </a:lnSpc>
              <a:buNone/>
            </a:pPr>
            <a:r>
              <a:rPr lang="ja-JP" altLang="en-US" sz="3200" b="1" dirty="0" smtClean="0"/>
              <a:t>プロジェクトの状況を可視化するツールであり、</a:t>
            </a:r>
            <a:endParaRPr lang="en-US" altLang="ja-JP" sz="3200" b="1" dirty="0" smtClean="0"/>
          </a:p>
          <a:p>
            <a:pPr marL="0" indent="0">
              <a:lnSpc>
                <a:spcPct val="150000"/>
              </a:lnSpc>
              <a:buNone/>
            </a:pPr>
            <a:r>
              <a:rPr lang="ja-JP" altLang="en-US" sz="3200" b="1" dirty="0"/>
              <a:t>機能</a:t>
            </a:r>
            <a:r>
              <a:rPr lang="ja-JP" altLang="en-US" sz="3200" b="1" dirty="0" smtClean="0"/>
              <a:t>の実装速度や残作業量、完了日が一目でわかる。</a:t>
            </a:r>
            <a:endParaRPr lang="en-US" altLang="ja-JP" sz="3200" b="1" dirty="0"/>
          </a:p>
          <a:p>
            <a:pPr marL="0" indent="0">
              <a:lnSpc>
                <a:spcPct val="150000"/>
              </a:lnSpc>
              <a:buNone/>
            </a:pPr>
            <a:r>
              <a:rPr lang="en-US" altLang="ja-JP" sz="3200" b="1" dirty="0" smtClean="0"/>
              <a:t>1</a:t>
            </a:r>
            <a:r>
              <a:rPr lang="ja-JP" altLang="en-US" sz="3200" b="1" dirty="0" smtClean="0"/>
              <a:t>スプリントごとに更新す</a:t>
            </a:r>
            <a:r>
              <a:rPr lang="ja-JP" altLang="en-US" sz="3200" b="1" dirty="0"/>
              <a:t>る</a:t>
            </a:r>
            <a:r>
              <a:rPr lang="ja-JP" altLang="en-US" sz="3200" b="1" dirty="0" smtClean="0"/>
              <a:t>。</a:t>
            </a:r>
            <a:endParaRPr lang="en-US" altLang="ja-JP" sz="3200" b="1" dirty="0" smtClean="0"/>
          </a:p>
        </p:txBody>
      </p:sp>
    </p:spTree>
    <p:extLst>
      <p:ext uri="{BB962C8B-B14F-4D97-AF65-F5344CB8AC3E}">
        <p14:creationId xmlns:p14="http://schemas.microsoft.com/office/powerpoint/2010/main" val="35842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smtClean="0"/>
              <a:t>5</a:t>
            </a:r>
            <a:r>
              <a:rPr kumimoji="1" lang="en-US" altLang="ja-JP" b="1" dirty="0" smtClean="0"/>
              <a:t>.</a:t>
            </a:r>
            <a:r>
              <a:rPr lang="ja-JP" altLang="en-US" b="1" dirty="0" smtClean="0"/>
              <a:t>進捗管理の方法</a:t>
            </a:r>
            <a:endParaRPr kumimoji="1" lang="ja-JP" altLang="en-US" b="1" dirty="0"/>
          </a:p>
        </p:txBody>
      </p:sp>
      <p:graphicFrame>
        <p:nvGraphicFramePr>
          <p:cNvPr id="4" name="表 3"/>
          <p:cNvGraphicFramePr>
            <a:graphicFrameLocks noGrp="1"/>
          </p:cNvGraphicFramePr>
          <p:nvPr>
            <p:extLst>
              <p:ext uri="{D42A27DB-BD31-4B8C-83A1-F6EECF244321}">
                <p14:modId xmlns:p14="http://schemas.microsoft.com/office/powerpoint/2010/main" val="2527773818"/>
              </p:ext>
            </p:extLst>
          </p:nvPr>
        </p:nvGraphicFramePr>
        <p:xfrm>
          <a:off x="2447925" y="1903303"/>
          <a:ext cx="7296149" cy="3839515"/>
        </p:xfrm>
        <a:graphic>
          <a:graphicData uri="http://schemas.openxmlformats.org/drawingml/2006/table">
            <a:tbl>
              <a:tblPr firstRow="1" bandRow="1">
                <a:tableStyleId>{5C22544A-7EE6-4342-B048-85BDC9FD1C3A}</a:tableStyleId>
              </a:tblPr>
              <a:tblGrid>
                <a:gridCol w="2405614">
                  <a:extLst>
                    <a:ext uri="{9D8B030D-6E8A-4147-A177-3AD203B41FA5}">
                      <a16:colId xmlns:a16="http://schemas.microsoft.com/office/drawing/2014/main" val="301707538"/>
                    </a:ext>
                  </a:extLst>
                </a:gridCol>
                <a:gridCol w="2354022">
                  <a:extLst>
                    <a:ext uri="{9D8B030D-6E8A-4147-A177-3AD203B41FA5}">
                      <a16:colId xmlns:a16="http://schemas.microsoft.com/office/drawing/2014/main" val="3229960533"/>
                    </a:ext>
                  </a:extLst>
                </a:gridCol>
                <a:gridCol w="2536513">
                  <a:extLst>
                    <a:ext uri="{9D8B030D-6E8A-4147-A177-3AD203B41FA5}">
                      <a16:colId xmlns:a16="http://schemas.microsoft.com/office/drawing/2014/main" val="820344272"/>
                    </a:ext>
                  </a:extLst>
                </a:gridCol>
              </a:tblGrid>
              <a:tr h="875964">
                <a:tc>
                  <a:txBody>
                    <a:bodyPr/>
                    <a:lstStyle/>
                    <a:p>
                      <a:pPr algn="ctr">
                        <a:lnSpc>
                          <a:spcPct val="150000"/>
                        </a:lnSpc>
                      </a:pPr>
                      <a:r>
                        <a:rPr kumimoji="1" lang="ja-JP" altLang="en-US" b="1" dirty="0" smtClean="0"/>
                        <a:t>要件</a:t>
                      </a:r>
                      <a:endParaRPr kumimoji="1" lang="ja-JP" altLang="en-US" b="1" dirty="0"/>
                    </a:p>
                  </a:txBody>
                  <a:tcPr/>
                </a:tc>
                <a:tc>
                  <a:txBody>
                    <a:bodyPr/>
                    <a:lstStyle/>
                    <a:p>
                      <a:pPr algn="ctr">
                        <a:lnSpc>
                          <a:spcPct val="150000"/>
                        </a:lnSpc>
                      </a:pPr>
                      <a:r>
                        <a:rPr kumimoji="1" lang="ja-JP" altLang="en-US" b="1" dirty="0" smtClean="0"/>
                        <a:t>見積り時間</a:t>
                      </a:r>
                      <a:endParaRPr kumimoji="1" lang="ja-JP" altLang="en-US" b="1"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1" lang="ja-JP" altLang="en-US" b="1" dirty="0" smtClean="0"/>
                        <a:t>優先順位</a:t>
                      </a:r>
                    </a:p>
                  </a:txBody>
                  <a:tcPr/>
                </a:tc>
                <a:extLst>
                  <a:ext uri="{0D108BD9-81ED-4DB2-BD59-A6C34878D82A}">
                    <a16:rowId xmlns:a16="http://schemas.microsoft.com/office/drawing/2014/main" val="331362158"/>
                  </a:ext>
                </a:extLst>
              </a:tr>
              <a:tr h="4982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トップページ</a:t>
                      </a:r>
                      <a:endParaRPr lang="en-US" altLang="ja-JP" b="1" dirty="0" smtClean="0"/>
                    </a:p>
                    <a:p>
                      <a:endParaRPr kumimoji="1" lang="ja-JP" altLang="en-US" b="1" dirty="0"/>
                    </a:p>
                  </a:txBody>
                  <a:tcPr/>
                </a:tc>
                <a:tc>
                  <a:txBody>
                    <a:bodyPr/>
                    <a:lstStyle/>
                    <a:p>
                      <a:pPr algn="r"/>
                      <a:r>
                        <a:rPr kumimoji="1" lang="en-US" altLang="ja-JP" b="1" dirty="0" smtClean="0"/>
                        <a:t>20</a:t>
                      </a:r>
                      <a:endParaRPr kumimoji="1" lang="ja-JP" altLang="en-US" b="1" dirty="0"/>
                    </a:p>
                  </a:txBody>
                  <a:tcPr/>
                </a:tc>
                <a:tc>
                  <a:txBody>
                    <a:bodyPr/>
                    <a:lstStyle/>
                    <a:p>
                      <a:pPr algn="r"/>
                      <a:r>
                        <a:rPr kumimoji="1" lang="en-US" altLang="ja-JP" b="1" dirty="0" smtClean="0"/>
                        <a:t>1</a:t>
                      </a:r>
                      <a:endParaRPr kumimoji="1" lang="ja-JP" altLang="en-US" b="1" dirty="0"/>
                    </a:p>
                  </a:txBody>
                  <a:tcPr/>
                </a:tc>
                <a:extLst>
                  <a:ext uri="{0D108BD9-81ED-4DB2-BD59-A6C34878D82A}">
                    <a16:rowId xmlns:a16="http://schemas.microsoft.com/office/drawing/2014/main" val="3897752923"/>
                  </a:ext>
                </a:extLst>
              </a:tr>
              <a:tr h="4505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b="1" dirty="0" smtClean="0"/>
                        <a:t>Twitter</a:t>
                      </a:r>
                      <a:r>
                        <a:rPr lang="ja-JP" altLang="en-US" b="1" dirty="0" smtClean="0"/>
                        <a:t> </a:t>
                      </a:r>
                      <a:r>
                        <a:rPr lang="en-US" altLang="ja-JP" b="1" dirty="0" smtClean="0"/>
                        <a:t>API</a:t>
                      </a:r>
                    </a:p>
                  </a:txBody>
                  <a:tcPr/>
                </a:tc>
                <a:tc>
                  <a:txBody>
                    <a:bodyPr/>
                    <a:lstStyle/>
                    <a:p>
                      <a:pPr algn="r"/>
                      <a:r>
                        <a:rPr kumimoji="1" lang="en-US" altLang="ja-JP" b="1" dirty="0" smtClean="0"/>
                        <a:t>20</a:t>
                      </a:r>
                      <a:endParaRPr kumimoji="1" lang="ja-JP" altLang="en-US" b="1" dirty="0"/>
                    </a:p>
                  </a:txBody>
                  <a:tcPr/>
                </a:tc>
                <a:tc>
                  <a:txBody>
                    <a:bodyPr/>
                    <a:lstStyle/>
                    <a:p>
                      <a:pPr algn="r"/>
                      <a:r>
                        <a:rPr kumimoji="1" lang="en-US" altLang="ja-JP" b="1" dirty="0" smtClean="0"/>
                        <a:t>2</a:t>
                      </a:r>
                      <a:endParaRPr kumimoji="1" lang="ja-JP" altLang="en-US" b="1" dirty="0"/>
                    </a:p>
                  </a:txBody>
                  <a:tcPr/>
                </a:tc>
                <a:extLst>
                  <a:ext uri="{0D108BD9-81ED-4DB2-BD59-A6C34878D82A}">
                    <a16:rowId xmlns:a16="http://schemas.microsoft.com/office/drawing/2014/main" val="3588780552"/>
                  </a:ext>
                </a:extLst>
              </a:tr>
              <a:tr h="5394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過去問・シラバスの表示</a:t>
                      </a:r>
                      <a:endParaRPr lang="en-US" altLang="ja-JP" b="1" dirty="0" smtClean="0"/>
                    </a:p>
                  </a:txBody>
                  <a:tcPr/>
                </a:tc>
                <a:tc>
                  <a:txBody>
                    <a:bodyPr/>
                    <a:lstStyle/>
                    <a:p>
                      <a:pPr algn="r"/>
                      <a:r>
                        <a:rPr kumimoji="1" lang="en-US" altLang="ja-JP" b="1" dirty="0" smtClean="0"/>
                        <a:t>44</a:t>
                      </a:r>
                      <a:endParaRPr kumimoji="1" lang="ja-JP" altLang="en-US" b="1" dirty="0"/>
                    </a:p>
                  </a:txBody>
                  <a:tcPr/>
                </a:tc>
                <a:tc>
                  <a:txBody>
                    <a:bodyPr/>
                    <a:lstStyle/>
                    <a:p>
                      <a:pPr algn="r"/>
                      <a:r>
                        <a:rPr kumimoji="1" lang="en-US" altLang="ja-JP" b="1" dirty="0" smtClean="0"/>
                        <a:t>3</a:t>
                      </a:r>
                      <a:endParaRPr kumimoji="1" lang="ja-JP" altLang="en-US" b="1" dirty="0"/>
                    </a:p>
                  </a:txBody>
                  <a:tcPr/>
                </a:tc>
                <a:extLst>
                  <a:ext uri="{0D108BD9-81ED-4DB2-BD59-A6C34878D82A}">
                    <a16:rowId xmlns:a16="http://schemas.microsoft.com/office/drawing/2014/main" val="398459552"/>
                  </a:ext>
                </a:extLst>
              </a:tr>
              <a:tr h="5927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各成果物の表示</a:t>
                      </a:r>
                      <a:endParaRPr kumimoji="1" lang="ja-JP" altLang="en-US" b="1" dirty="0"/>
                    </a:p>
                  </a:txBody>
                  <a:tcPr/>
                </a:tc>
                <a:tc>
                  <a:txBody>
                    <a:bodyPr/>
                    <a:lstStyle/>
                    <a:p>
                      <a:pPr algn="r"/>
                      <a:r>
                        <a:rPr kumimoji="1" lang="en-US" altLang="ja-JP" b="1" dirty="0" smtClean="0"/>
                        <a:t>40</a:t>
                      </a:r>
                      <a:endParaRPr kumimoji="1" lang="ja-JP" altLang="en-US" b="1" dirty="0"/>
                    </a:p>
                  </a:txBody>
                  <a:tcPr/>
                </a:tc>
                <a:tc>
                  <a:txBody>
                    <a:bodyPr/>
                    <a:lstStyle/>
                    <a:p>
                      <a:pPr algn="r"/>
                      <a:r>
                        <a:rPr kumimoji="1" lang="en-US" altLang="ja-JP" b="1" dirty="0" smtClean="0"/>
                        <a:t>4</a:t>
                      </a:r>
                      <a:endParaRPr kumimoji="1" lang="ja-JP" altLang="en-US" b="1" dirty="0"/>
                    </a:p>
                  </a:txBody>
                  <a:tcPr/>
                </a:tc>
                <a:extLst>
                  <a:ext uri="{0D108BD9-81ED-4DB2-BD59-A6C34878D82A}">
                    <a16:rowId xmlns:a16="http://schemas.microsoft.com/office/drawing/2014/main" val="143611511"/>
                  </a:ext>
                </a:extLst>
              </a:tr>
              <a:tr h="5664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時間割の表示</a:t>
                      </a:r>
                    </a:p>
                    <a:p>
                      <a:endParaRPr kumimoji="1" lang="ja-JP" altLang="en-US" b="1" dirty="0"/>
                    </a:p>
                  </a:txBody>
                  <a:tcPr/>
                </a:tc>
                <a:tc>
                  <a:txBody>
                    <a:bodyPr/>
                    <a:lstStyle/>
                    <a:p>
                      <a:pPr algn="r"/>
                      <a:r>
                        <a:rPr kumimoji="1" lang="en-US" altLang="ja-JP" b="1" dirty="0" smtClean="0"/>
                        <a:t>4</a:t>
                      </a:r>
                      <a:endParaRPr kumimoji="1" lang="ja-JP" altLang="en-US" b="1" dirty="0"/>
                    </a:p>
                  </a:txBody>
                  <a:tcPr/>
                </a:tc>
                <a:tc>
                  <a:txBody>
                    <a:bodyPr/>
                    <a:lstStyle/>
                    <a:p>
                      <a:pPr algn="r"/>
                      <a:r>
                        <a:rPr kumimoji="1" lang="en-US" altLang="ja-JP" b="1" dirty="0" smtClean="0"/>
                        <a:t>5</a:t>
                      </a:r>
                      <a:endParaRPr kumimoji="1" lang="ja-JP" altLang="en-US" b="1" dirty="0"/>
                    </a:p>
                  </a:txBody>
                  <a:tcPr/>
                </a:tc>
                <a:extLst>
                  <a:ext uri="{0D108BD9-81ED-4DB2-BD59-A6C34878D82A}">
                    <a16:rowId xmlns:a16="http://schemas.microsoft.com/office/drawing/2014/main" val="1322407502"/>
                  </a:ext>
                </a:extLst>
              </a:tr>
            </a:tbl>
          </a:graphicData>
        </a:graphic>
      </p:graphicFrame>
    </p:spTree>
    <p:extLst>
      <p:ext uri="{BB962C8B-B14F-4D97-AF65-F5344CB8AC3E}">
        <p14:creationId xmlns:p14="http://schemas.microsoft.com/office/powerpoint/2010/main" val="1188981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871</TotalTime>
  <Words>960</Words>
  <Application>Microsoft Office PowerPoint</Application>
  <PresentationFormat>ワイド画面</PresentationFormat>
  <Paragraphs>123</Paragraphs>
  <Slides>13</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HGP創英角ｺﾞｼｯｸUB</vt:lpstr>
      <vt:lpstr>ＭＳ Ｐゴシック</vt:lpstr>
      <vt:lpstr>游ゴシック</vt:lpstr>
      <vt:lpstr>游ゴシック Light</vt:lpstr>
      <vt:lpstr>Arial</vt:lpstr>
      <vt:lpstr>Calibri</vt:lpstr>
      <vt:lpstr>Office テーマ</vt:lpstr>
      <vt:lpstr>PM学科専用 闇 キャンパスポータル</vt:lpstr>
      <vt:lpstr>目次</vt:lpstr>
      <vt:lpstr>1.プロジェクト背景</vt:lpstr>
      <vt:lpstr>2.プロジェクト目的</vt:lpstr>
      <vt:lpstr>3.主な機能</vt:lpstr>
      <vt:lpstr>PowerPoint プレゼンテーション</vt:lpstr>
      <vt:lpstr>4.選択したチーム課題</vt:lpstr>
      <vt:lpstr>5.進捗管理の方法</vt:lpstr>
      <vt:lpstr>5.進捗管理の方法</vt:lpstr>
      <vt:lpstr>6.進捗状況</vt:lpstr>
      <vt:lpstr>7.品質管理</vt:lpstr>
      <vt:lpstr>8. 後半の流れ</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ＰＭ学科専用 闇 キャンパスポータル</dc:title>
  <dc:creator>竹内　裕治</dc:creator>
  <cp:lastModifiedBy>yoshida</cp:lastModifiedBy>
  <cp:revision>88</cp:revision>
  <dcterms:created xsi:type="dcterms:W3CDTF">2017-06-02T06:09:37Z</dcterms:created>
  <dcterms:modified xsi:type="dcterms:W3CDTF">2017-06-07T11:09:03Z</dcterms:modified>
</cp:coreProperties>
</file>