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1" r:id="rId3"/>
    <p:sldId id="258" r:id="rId4"/>
    <p:sldId id="259" r:id="rId5"/>
    <p:sldId id="268" r:id="rId6"/>
    <p:sldId id="269" r:id="rId7"/>
    <p:sldId id="270" r:id="rId8"/>
    <p:sldId id="262" r:id="rId9"/>
    <p:sldId id="263" r:id="rId10"/>
    <p:sldId id="265" r:id="rId11"/>
    <p:sldId id="264" r:id="rId12"/>
    <p:sldId id="273" r:id="rId13"/>
    <p:sldId id="274" r:id="rId14"/>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115" d="100"/>
          <a:sy n="115" d="100"/>
        </p:scale>
        <p:origin x="4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95" cy="498303"/>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704" y="0"/>
            <a:ext cx="2946395" cy="498303"/>
          </a:xfrm>
          <a:prstGeom prst="rect">
            <a:avLst/>
          </a:prstGeom>
        </p:spPr>
        <p:txBody>
          <a:bodyPr vert="horz" lIns="90810" tIns="45405" rIns="90810" bIns="45405" rtlCol="0"/>
          <a:lstStyle>
            <a:lvl1pPr algn="r">
              <a:defRPr sz="1200"/>
            </a:lvl1pPr>
          </a:lstStyle>
          <a:p>
            <a:fld id="{44823B36-9560-43F4-8AF9-F0441FB700C8}" type="datetimeFigureOut">
              <a:rPr kumimoji="1" lang="ja-JP" altLang="en-US" smtClean="0"/>
              <a:t>2017/6/2</a:t>
            </a:fld>
            <a:endParaRPr kumimoji="1" lang="ja-JP" altLang="en-US"/>
          </a:p>
        </p:txBody>
      </p:sp>
      <p:sp>
        <p:nvSpPr>
          <p:cNvPr id="4" name="フッター プレースホルダー 3"/>
          <p:cNvSpPr>
            <a:spLocks noGrp="1"/>
          </p:cNvSpPr>
          <p:nvPr>
            <p:ph type="ftr" sz="quarter" idx="2"/>
          </p:nvPr>
        </p:nvSpPr>
        <p:spPr>
          <a:xfrm>
            <a:off x="0" y="9428336"/>
            <a:ext cx="2946395" cy="498303"/>
          </a:xfrm>
          <a:prstGeom prst="rect">
            <a:avLst/>
          </a:prstGeom>
        </p:spPr>
        <p:txBody>
          <a:bodyPr vert="horz" lIns="90810" tIns="45405" rIns="90810" bIns="4540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704" y="9428336"/>
            <a:ext cx="2946395" cy="498303"/>
          </a:xfrm>
          <a:prstGeom prst="rect">
            <a:avLst/>
          </a:prstGeom>
        </p:spPr>
        <p:txBody>
          <a:bodyPr vert="horz" lIns="90810" tIns="45405" rIns="90810" bIns="45405" rtlCol="0" anchor="b"/>
          <a:lstStyle>
            <a:lvl1pPr algn="r">
              <a:defRPr sz="1200"/>
            </a:lvl1pPr>
          </a:lstStyle>
          <a:p>
            <a:fld id="{49E8EC45-DABB-4F57-BB0C-A47BA1585A1E}" type="slidenum">
              <a:rPr kumimoji="1" lang="ja-JP" altLang="en-US" smtClean="0"/>
              <a:t>‹#›</a:t>
            </a:fld>
            <a:endParaRPr kumimoji="1" lang="ja-JP" altLang="en-US"/>
          </a:p>
        </p:txBody>
      </p:sp>
    </p:spTree>
    <p:extLst>
      <p:ext uri="{BB962C8B-B14F-4D97-AF65-F5344CB8AC3E}">
        <p14:creationId xmlns:p14="http://schemas.microsoft.com/office/powerpoint/2010/main" val="41981048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5660" cy="498055"/>
          </a:xfrm>
          <a:prstGeom prst="rect">
            <a:avLst/>
          </a:prstGeom>
        </p:spPr>
        <p:txBody>
          <a:bodyPr vert="horz" lIns="90810" tIns="45405" rIns="90810" bIns="454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2"/>
            <a:ext cx="2945660" cy="498055"/>
          </a:xfrm>
          <a:prstGeom prst="rect">
            <a:avLst/>
          </a:prstGeom>
        </p:spPr>
        <p:txBody>
          <a:bodyPr vert="horz" lIns="90810" tIns="45405" rIns="90810" bIns="45405" rtlCol="0"/>
          <a:lstStyle>
            <a:lvl1pPr algn="r">
              <a:defRPr sz="1200"/>
            </a:lvl1pPr>
          </a:lstStyle>
          <a:p>
            <a:fld id="{E6A73E96-2B78-4241-A155-C881DEA9C1F0}" type="datetimeFigureOut">
              <a:rPr kumimoji="1" lang="ja-JP" altLang="en-US" smtClean="0"/>
              <a:t>2017/6/2</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0810" tIns="45405" rIns="90810" bIns="45405" rtlCol="0" anchor="ctr"/>
          <a:lstStyle/>
          <a:p>
            <a:endParaRPr lang="ja-JP" altLang="en-US"/>
          </a:p>
        </p:txBody>
      </p:sp>
      <p:sp>
        <p:nvSpPr>
          <p:cNvPr id="5" name="ノート プレースホルダー 4"/>
          <p:cNvSpPr>
            <a:spLocks noGrp="1"/>
          </p:cNvSpPr>
          <p:nvPr>
            <p:ph type="body" sz="quarter" idx="3"/>
          </p:nvPr>
        </p:nvSpPr>
        <p:spPr>
          <a:xfrm>
            <a:off x="679768" y="4777196"/>
            <a:ext cx="5438140" cy="3908614"/>
          </a:xfrm>
          <a:prstGeom prst="rect">
            <a:avLst/>
          </a:prstGeom>
        </p:spPr>
        <p:txBody>
          <a:bodyPr vert="horz" lIns="90810" tIns="45405" rIns="90810" bIns="4540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5"/>
            <a:ext cx="2945660" cy="498054"/>
          </a:xfrm>
          <a:prstGeom prst="rect">
            <a:avLst/>
          </a:prstGeom>
        </p:spPr>
        <p:txBody>
          <a:bodyPr vert="horz" lIns="90810" tIns="45405" rIns="90810" bIns="454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5"/>
            <a:ext cx="2945660" cy="498054"/>
          </a:xfrm>
          <a:prstGeom prst="rect">
            <a:avLst/>
          </a:prstGeom>
        </p:spPr>
        <p:txBody>
          <a:bodyPr vert="horz" lIns="90810" tIns="45405" rIns="90810" bIns="45405" rtlCol="0" anchor="b"/>
          <a:lstStyle>
            <a:lvl1pPr algn="r">
              <a:defRPr sz="1200"/>
            </a:lvl1pPr>
          </a:lstStyle>
          <a:p>
            <a:fld id="{E7F5767D-ABA6-4C1A-AE06-443C7249090C}" type="slidenum">
              <a:rPr kumimoji="1" lang="ja-JP" altLang="en-US" smtClean="0"/>
              <a:t>‹#›</a:t>
            </a:fld>
            <a:endParaRPr kumimoji="1" lang="ja-JP" altLang="en-US"/>
          </a:p>
        </p:txBody>
      </p:sp>
    </p:spTree>
    <p:extLst>
      <p:ext uri="{BB962C8B-B14F-4D97-AF65-F5344CB8AC3E}">
        <p14:creationId xmlns:p14="http://schemas.microsoft.com/office/powerpoint/2010/main" val="30372908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7F5767D-ABA6-4C1A-AE06-443C7249090C}" type="slidenum">
              <a:rPr kumimoji="1" lang="ja-JP" altLang="en-US" smtClean="0"/>
              <a:t>1</a:t>
            </a:fld>
            <a:endParaRPr kumimoji="1" lang="ja-JP" altLang="en-US"/>
          </a:p>
        </p:txBody>
      </p:sp>
    </p:spTree>
    <p:extLst>
      <p:ext uri="{BB962C8B-B14F-4D97-AF65-F5344CB8AC3E}">
        <p14:creationId xmlns:p14="http://schemas.microsoft.com/office/powerpoint/2010/main" val="79901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solidFill>
            <a:srgbClr val="FFFFFF"/>
          </a:solidFill>
          <a:ln/>
        </p:spPr>
      </p:sp>
      <p:sp>
        <p:nvSpPr>
          <p:cNvPr id="25603" name="Rectangle 2"/>
          <p:cNvSpPr>
            <a:spLocks noGrp="1" noChangeArrowheads="1"/>
          </p:cNvSpPr>
          <p:nvPr>
            <p:ph type="body" idx="1"/>
          </p:nvPr>
        </p:nvSpPr>
        <p:spPr>
          <a:noFill/>
        </p:spPr>
        <p:txBody>
          <a:bodyPr/>
          <a:lstStyle/>
          <a:p>
            <a:pPr eaLnBrk="1" hangingPunct="1"/>
            <a:r>
              <a:rPr lang="en-US" altLang="ja-JP" sz="200">
                <a:solidFill>
                  <a:srgbClr val="000000"/>
                </a:solidFill>
                <a:latin typeface="Courier" charset="0"/>
                <a:sym typeface="Courier" charset="0"/>
              </a:rPr>
              <a:t>When push comes to shove, something has to give. Here we want to be clear on what that is.</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On agile projects we flex on scope. But there could be others factors at play here so get ready to listen as you customer tells you which forces can bend (scope) and which are written in stone (usually budget).</a:t>
            </a:r>
            <a:endParaRPr lang="en-US" altLang="ja-JP" smtClean="0">
              <a:solidFill>
                <a:srgbClr val="000000"/>
              </a:solidFill>
              <a:latin typeface="Courier" charset="0"/>
              <a:sym typeface="Courier" charset="0"/>
            </a:endParaRPr>
          </a:p>
          <a:p>
            <a:pPr eaLnBrk="1" hangingPunct="1"/>
            <a:endParaRPr lang="en-US" altLang="ja-JP" sz="20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Slider rules:</a:t>
            </a:r>
            <a:endParaRPr lang="en-US" altLang="ja-JP" smtClean="0">
              <a:solidFill>
                <a:srgbClr val="000000"/>
              </a:solidFill>
              <a:latin typeface="Courier" charset="0"/>
              <a:sym typeface="Courier" charset="0"/>
            </a:endParaRPr>
          </a:p>
          <a:p>
            <a:pPr eaLnBrk="1" hangingPunct="1"/>
            <a:r>
              <a:rPr lang="en-US" altLang="ja-JP" sz="1000">
                <a:solidFill>
                  <a:srgbClr val="000000"/>
                </a:solidFill>
                <a:latin typeface="Courier" charset="0"/>
                <a:sym typeface="Courier" charset="0"/>
              </a:rPr>
              <a:t>1. No two sliders can </a:t>
            </a:r>
            <a:r>
              <a:rPr lang="en-US" altLang="ja-JP" sz="200">
                <a:solidFill>
                  <a:srgbClr val="000000"/>
                </a:solidFill>
                <a:latin typeface="Courier" charset="0"/>
                <a:sym typeface="Courier" charset="0"/>
              </a:rPr>
              <a:t>occupy the same level.</a:t>
            </a:r>
            <a:endParaRPr lang="en-US" altLang="ja-JP" smtClean="0">
              <a:solidFill>
                <a:srgbClr val="000000"/>
              </a:solidFill>
              <a:latin typeface="Courier" charset="0"/>
              <a:sym typeface="Courier" charset="0"/>
            </a:endParaRPr>
          </a:p>
          <a:p>
            <a:pPr eaLnBrk="1" hangingPunct="1"/>
            <a:r>
              <a:rPr lang="en-US" altLang="ja-JP" sz="200">
                <a:solidFill>
                  <a:srgbClr val="000000"/>
                </a:solidFill>
                <a:latin typeface="Courier" charset="0"/>
                <a:sym typeface="Courier" charset="0"/>
              </a:rPr>
              <a:t>2. List other important project factors down below.</a:t>
            </a:r>
          </a:p>
        </p:txBody>
      </p:sp>
    </p:spTree>
    <p:extLst>
      <p:ext uri="{BB962C8B-B14F-4D97-AF65-F5344CB8AC3E}">
        <p14:creationId xmlns:p14="http://schemas.microsoft.com/office/powerpoint/2010/main" val="383338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solidFill>
            <a:srgbClr val="FFFFFF"/>
          </a:solidFill>
          <a:ln/>
        </p:spPr>
      </p:sp>
      <p:sp>
        <p:nvSpPr>
          <p:cNvPr id="27651" name="Rectangle 2"/>
          <p:cNvSpPr>
            <a:spLocks noGrp="1" noChangeArrowheads="1"/>
          </p:cNvSpPr>
          <p:nvPr>
            <p:ph type="body" idx="1"/>
          </p:nvPr>
        </p:nvSpPr>
        <p:spPr>
          <a:noFill/>
        </p:spPr>
        <p:txBody>
          <a:bodyPr/>
          <a:lstStyle/>
          <a:p>
            <a:pPr eaLnBrk="1" hangingPunct="1"/>
            <a:r>
              <a:rPr lang="en-US" altLang="ja-JP" smtClean="0">
                <a:solidFill>
                  <a:srgbClr val="000000"/>
                </a:solidFill>
                <a:latin typeface="Courier" charset="0"/>
                <a:sym typeface="Courier" charset="0"/>
              </a:rPr>
              <a:t>Stakeholders are usually interested in two things:</a:t>
            </a:r>
          </a:p>
          <a:p>
            <a:pPr eaLnBrk="1" hangingPunct="1">
              <a:buFontTx/>
              <a:buAutoNum type="arabicPeriod"/>
            </a:pPr>
            <a:r>
              <a:rPr lang="en-US" altLang="ja-JP" smtClean="0">
                <a:solidFill>
                  <a:srgbClr val="000000"/>
                </a:solidFill>
                <a:latin typeface="Courier" charset="0"/>
                <a:sym typeface="Courier" charset="0"/>
              </a:rPr>
              <a:t>How much is this going to cost.</a:t>
            </a:r>
          </a:p>
          <a:p>
            <a:pPr eaLnBrk="1" hangingPunct="1">
              <a:buFontTx/>
              <a:buChar char="•"/>
            </a:pPr>
            <a:r>
              <a:rPr lang="en-US" altLang="ja-JP" smtClean="0">
                <a:solidFill>
                  <a:srgbClr val="000000"/>
                </a:solidFill>
                <a:latin typeface="Courier" charset="0"/>
                <a:sym typeface="Courier" charset="0"/>
              </a:rPr>
              <a:t>When is it going to be done.</a:t>
            </a:r>
          </a:p>
          <a:p>
            <a:pPr eaLnBrk="1" hangingPunct="1">
              <a:buFontTx/>
              <a:buChar char="•"/>
            </a:pPr>
            <a:endParaRPr lang="en-US" altLang="ja-JP" smtClean="0">
              <a:solidFill>
                <a:srgbClr val="000000"/>
              </a:solidFill>
              <a:latin typeface="Courier" charset="0"/>
              <a:sym typeface="Courier" charset="0"/>
            </a:endParaRPr>
          </a:p>
          <a:p>
            <a:pPr eaLnBrk="1" hangingPunct="1"/>
            <a:r>
              <a:rPr lang="en-US" altLang="ja-JP" smtClean="0">
                <a:solidFill>
                  <a:srgbClr val="000000"/>
                </a:solidFill>
                <a:latin typeface="Courier" charset="0"/>
                <a:sym typeface="Courier" charset="0"/>
              </a:rPr>
              <a:t>Here we do our best to answer those two questions so they can decide if the project is still worth doing by showing them what it’s going to take.</a:t>
            </a:r>
          </a:p>
        </p:txBody>
      </p:sp>
    </p:spTree>
    <p:extLst>
      <p:ext uri="{BB962C8B-B14F-4D97-AF65-F5344CB8AC3E}">
        <p14:creationId xmlns:p14="http://schemas.microsoft.com/office/powerpoint/2010/main" val="329817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E469D5-F795-482D-B0D7-07E5A7634AD4}" type="datetime1">
              <a:rPr kumimoji="1" lang="ja-JP" altLang="en-US" smtClean="0"/>
              <a:t>2017/6/2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40998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7C53EB5-3677-443F-996A-A40A3880F401}" type="datetime1">
              <a:rPr kumimoji="1" lang="ja-JP" altLang="en-US" smtClean="0"/>
              <a:t>2017/6/2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406300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045E4E9-7BD1-42B6-88A2-5205C7B587DD}" type="datetime1">
              <a:rPr kumimoji="1" lang="ja-JP" altLang="en-US" smtClean="0"/>
              <a:t>2017/6/2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85747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929945-3511-4472-97C7-680A477CC988}" type="datetime1">
              <a:rPr kumimoji="1" lang="ja-JP" altLang="en-US" smtClean="0"/>
              <a:t>2017/6/2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4245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574AF9-66AA-4FFE-8E1B-4BE51D41C96D}" type="datetime1">
              <a:rPr kumimoji="1" lang="ja-JP" altLang="en-US" smtClean="0"/>
              <a:t>2017/6/2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528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77EB08F-30EA-49DA-A2FB-9847371D4C66}" type="datetime1">
              <a:rPr kumimoji="1" lang="ja-JP" altLang="en-US" smtClean="0"/>
              <a:t>2017/6/2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7201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0BE181C-66BD-4DAC-A4DA-91208C327AE6}" type="datetime1">
              <a:rPr kumimoji="1" lang="ja-JP" altLang="en-US" smtClean="0"/>
              <a:t>2017/6/2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1581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8E149A5-3263-4EB5-BB37-854917B194A1}" type="datetime1">
              <a:rPr kumimoji="1" lang="ja-JP" altLang="en-US" smtClean="0"/>
              <a:t>2017/6/2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39260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0BC77AB-D50D-40C3-ABF7-379E30A601BB}" type="datetime1">
              <a:rPr kumimoji="1" lang="ja-JP" altLang="en-US" smtClean="0"/>
              <a:t>2017/6/2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32964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062C1BE-F49F-48CD-9905-49D05CC2F7D4}" type="datetime1">
              <a:rPr kumimoji="1" lang="ja-JP" altLang="en-US" smtClean="0"/>
              <a:t>2017/6/2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98397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501E273-2494-4A5C-85AE-EE1F39E3134E}" type="datetime1">
              <a:rPr kumimoji="1" lang="ja-JP" altLang="en-US" smtClean="0"/>
              <a:t>2017/6/2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718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E619-4B82-451E-B8DD-B0522E948560}" type="datetime1">
              <a:rPr kumimoji="1" lang="ja-JP" altLang="en-US" smtClean="0"/>
              <a:t>2017/6/2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03737-8B57-476D-8319-ED02A8A4DA96}" type="slidenum">
              <a:rPr kumimoji="1" lang="ja-JP" altLang="en-US" smtClean="0"/>
              <a:t>‹#›</a:t>
            </a:fld>
            <a:endParaRPr kumimoji="1" lang="ja-JP" altLang="en-US"/>
          </a:p>
        </p:txBody>
      </p:sp>
    </p:spTree>
    <p:extLst>
      <p:ext uri="{BB962C8B-B14F-4D97-AF65-F5344CB8AC3E}">
        <p14:creationId xmlns:p14="http://schemas.microsoft.com/office/powerpoint/2010/main" val="299452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b="1" dirty="0" smtClean="0"/>
              <a:t>インセプションデッキ</a:t>
            </a:r>
            <a:endParaRPr kumimoji="1" lang="ja-JP" altLang="en-US" b="1" dirty="0"/>
          </a:p>
        </p:txBody>
      </p:sp>
      <p:sp>
        <p:nvSpPr>
          <p:cNvPr id="3" name="サブタイトル 2"/>
          <p:cNvSpPr>
            <a:spLocks noGrp="1"/>
          </p:cNvSpPr>
          <p:nvPr>
            <p:ph type="subTitle" idx="1"/>
          </p:nvPr>
        </p:nvSpPr>
        <p:spPr/>
        <p:txBody>
          <a:bodyPr>
            <a:normAutofit/>
          </a:bodyPr>
          <a:lstStyle/>
          <a:p>
            <a:r>
              <a:rPr kumimoji="1" lang="ja-JP" altLang="en-US" sz="4400" b="1" dirty="0" smtClean="0"/>
              <a:t>矢吹研Ａ班</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a:t>
            </a:fld>
            <a:endParaRPr kumimoji="1" lang="ja-JP" altLang="en-US" dirty="0"/>
          </a:p>
        </p:txBody>
      </p:sp>
    </p:spTree>
    <p:extLst>
      <p:ext uri="{BB962C8B-B14F-4D97-AF65-F5344CB8AC3E}">
        <p14:creationId xmlns:p14="http://schemas.microsoft.com/office/powerpoint/2010/main" val="2943108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俺たちの“</a:t>
            </a:r>
            <a:r>
              <a:rPr kumimoji="1" lang="en-US" altLang="ja-JP" b="1" dirty="0" smtClean="0"/>
              <a:t>A</a:t>
            </a:r>
            <a:r>
              <a:rPr kumimoji="1" lang="ja-JP" altLang="en-US" b="1" dirty="0" smtClean="0"/>
              <a:t>チーム”</a:t>
            </a:r>
            <a:endParaRPr kumimoji="1" lang="ja-JP" altLang="en-US" b="1"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934637041"/>
              </p:ext>
            </p:extLst>
          </p:nvPr>
        </p:nvGraphicFramePr>
        <p:xfrm>
          <a:off x="838201" y="1690688"/>
          <a:ext cx="10911212" cy="4421178"/>
        </p:xfrm>
        <a:graphic>
          <a:graphicData uri="http://schemas.openxmlformats.org/drawingml/2006/table">
            <a:tbl>
              <a:tblPr firstRow="1" bandRow="1">
                <a:tableStyleId>{5C22544A-7EE6-4342-B048-85BDC9FD1C3A}</a:tableStyleId>
              </a:tblPr>
              <a:tblGrid>
                <a:gridCol w="975628">
                  <a:extLst>
                    <a:ext uri="{9D8B030D-6E8A-4147-A177-3AD203B41FA5}">
                      <a16:colId xmlns:a16="http://schemas.microsoft.com/office/drawing/2014/main" val="3338837956"/>
                    </a:ext>
                  </a:extLst>
                </a:gridCol>
                <a:gridCol w="2249297">
                  <a:extLst>
                    <a:ext uri="{9D8B030D-6E8A-4147-A177-3AD203B41FA5}">
                      <a16:colId xmlns:a16="http://schemas.microsoft.com/office/drawing/2014/main" val="1302488886"/>
                    </a:ext>
                  </a:extLst>
                </a:gridCol>
                <a:gridCol w="1728373">
                  <a:extLst>
                    <a:ext uri="{9D8B030D-6E8A-4147-A177-3AD203B41FA5}">
                      <a16:colId xmlns:a16="http://schemas.microsoft.com/office/drawing/2014/main" val="731336090"/>
                    </a:ext>
                  </a:extLst>
                </a:gridCol>
                <a:gridCol w="5957914">
                  <a:extLst>
                    <a:ext uri="{9D8B030D-6E8A-4147-A177-3AD203B41FA5}">
                      <a16:colId xmlns:a16="http://schemas.microsoft.com/office/drawing/2014/main" val="3851626369"/>
                    </a:ext>
                  </a:extLst>
                </a:gridCol>
              </a:tblGrid>
              <a:tr h="984053">
                <a:tc>
                  <a:txBody>
                    <a:bodyPr/>
                    <a:lstStyle/>
                    <a:p>
                      <a:pPr algn="ctr"/>
                      <a:r>
                        <a:rPr kumimoji="1" lang="ja-JP" altLang="en-US" sz="2800" b="1" dirty="0" smtClean="0">
                          <a:solidFill>
                            <a:schemeClr val="bg1"/>
                          </a:solidFill>
                        </a:rPr>
                        <a:t>人数</a:t>
                      </a:r>
                      <a:endParaRPr kumimoji="1" lang="ja-JP" altLang="en-US" sz="2800" b="1" dirty="0">
                        <a:solidFill>
                          <a:schemeClr val="bg1"/>
                        </a:solidFill>
                      </a:endParaRPr>
                    </a:p>
                  </a:txBody>
                  <a:tcPr anchor="ctr"/>
                </a:tc>
                <a:tc>
                  <a:txBody>
                    <a:bodyPr/>
                    <a:lstStyle/>
                    <a:p>
                      <a:pPr algn="ctr"/>
                      <a:r>
                        <a:rPr kumimoji="1" lang="ja-JP" altLang="en-US" sz="2800" dirty="0" smtClean="0">
                          <a:solidFill>
                            <a:schemeClr val="bg1"/>
                          </a:solidFill>
                        </a:rPr>
                        <a:t>役割</a:t>
                      </a:r>
                      <a:endParaRPr kumimoji="1" lang="ja-JP" altLang="en-US" sz="2800" dirty="0">
                        <a:solidFill>
                          <a:schemeClr val="bg1"/>
                        </a:solidFill>
                      </a:endParaRPr>
                    </a:p>
                  </a:txBody>
                  <a:tcPr anchor="ctr"/>
                </a:tc>
                <a:tc>
                  <a:txBody>
                    <a:bodyPr/>
                    <a:lstStyle/>
                    <a:p>
                      <a:pPr algn="ctr"/>
                      <a:r>
                        <a:rPr kumimoji="1" lang="ja-JP" altLang="en-US" sz="2800" dirty="0" smtClean="0">
                          <a:solidFill>
                            <a:schemeClr val="bg1"/>
                          </a:solidFill>
                        </a:rPr>
                        <a:t>氏名</a:t>
                      </a:r>
                      <a:endParaRPr kumimoji="1" lang="en-US" altLang="ja-JP" sz="2800" dirty="0" smtClean="0">
                        <a:solidFill>
                          <a:schemeClr val="bg1"/>
                        </a:solidFill>
                      </a:endParaRPr>
                    </a:p>
                  </a:txBody>
                  <a:tcPr anchor="ctr"/>
                </a:tc>
                <a:tc>
                  <a:txBody>
                    <a:bodyPr/>
                    <a:lstStyle/>
                    <a:p>
                      <a:pPr algn="ctr"/>
                      <a:r>
                        <a:rPr kumimoji="1" lang="ja-JP" altLang="en-US" sz="2800" dirty="0" smtClean="0">
                          <a:solidFill>
                            <a:schemeClr val="bg1"/>
                          </a:solidFill>
                        </a:rPr>
                        <a:t>強みや期待すること</a:t>
                      </a:r>
                      <a:endParaRPr kumimoji="1" lang="ja-JP" altLang="en-US" sz="2800" dirty="0">
                        <a:solidFill>
                          <a:schemeClr val="bg1"/>
                        </a:solidFill>
                      </a:endParaRPr>
                    </a:p>
                  </a:txBody>
                  <a:tcPr anchor="ctr"/>
                </a:tc>
                <a:extLst>
                  <a:ext uri="{0D108BD9-81ED-4DB2-BD59-A6C34878D82A}">
                    <a16:rowId xmlns:a16="http://schemas.microsoft.com/office/drawing/2014/main" val="2738673366"/>
                  </a:ext>
                </a:extLst>
              </a:tr>
              <a:tr h="1120645">
                <a:tc>
                  <a:txBody>
                    <a:bodyPr/>
                    <a:lstStyle/>
                    <a:p>
                      <a:pPr algn="ctr"/>
                      <a:r>
                        <a:rPr kumimoji="1" lang="ja-JP" altLang="en-US" sz="2800" b="1" dirty="0" smtClean="0"/>
                        <a:t>１</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スクラム　マスター</a:t>
                      </a:r>
                    </a:p>
                  </a:txBody>
                  <a:tcPr anchor="ctr"/>
                </a:tc>
                <a:tc>
                  <a:txBody>
                    <a:bodyPr/>
                    <a:lstStyle/>
                    <a:p>
                      <a:pPr algn="ctr"/>
                      <a:r>
                        <a:rPr kumimoji="1" lang="ja-JP" altLang="en-US" sz="2800" b="1" dirty="0" smtClean="0">
                          <a:solidFill>
                            <a:schemeClr val="tx1"/>
                          </a:solidFill>
                        </a:rPr>
                        <a:t>吉田和暉</a:t>
                      </a:r>
                      <a:endParaRPr kumimoji="1" lang="ja-JP" altLang="en-US" sz="2800" b="1" dirty="0">
                        <a:solidFill>
                          <a:schemeClr val="tx1"/>
                        </a:solidFill>
                      </a:endParaRPr>
                    </a:p>
                  </a:txBody>
                  <a:tcPr anchor="ctr"/>
                </a:tc>
                <a:tc>
                  <a:txBody>
                    <a:bodyPr/>
                    <a:lstStyle/>
                    <a:p>
                      <a:r>
                        <a:rPr kumimoji="1" lang="ja-JP" altLang="en-US" b="1" dirty="0" smtClean="0"/>
                        <a:t>ユーザーストーリーの書き方をプロダクトオーナーや</a:t>
                      </a:r>
                      <a:endParaRPr kumimoji="1" lang="en-US" altLang="ja-JP" b="1" dirty="0" smtClean="0"/>
                    </a:p>
                    <a:p>
                      <a:r>
                        <a:rPr kumimoji="1" lang="ja-JP" altLang="en-US" b="1" dirty="0" smtClean="0"/>
                        <a:t>開発チームに教える。プロダクトオーナーと開発チームの会話を促す。</a:t>
                      </a:r>
                    </a:p>
                  </a:txBody>
                  <a:tcPr anchor="ctr"/>
                </a:tc>
                <a:extLst>
                  <a:ext uri="{0D108BD9-81ED-4DB2-BD59-A6C34878D82A}">
                    <a16:rowId xmlns:a16="http://schemas.microsoft.com/office/drawing/2014/main" val="2343541702"/>
                  </a:ext>
                </a:extLst>
              </a:tr>
              <a:tr h="1005897">
                <a:tc>
                  <a:txBody>
                    <a:bodyPr/>
                    <a:lstStyle/>
                    <a:p>
                      <a:pPr algn="ctr"/>
                      <a:r>
                        <a:rPr kumimoji="1" lang="ja-JP" altLang="en-US" sz="2800" b="1" dirty="0" smtClean="0"/>
                        <a:t>３</a:t>
                      </a:r>
                      <a:endParaRPr kumimoji="1" lang="ja-JP" altLang="en-US" sz="2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開発チーム</a:t>
                      </a:r>
                    </a:p>
                  </a:txBody>
                  <a:tcPr anchor="ctr"/>
                </a:tc>
                <a:tc>
                  <a:txBody>
                    <a:bodyPr/>
                    <a:lstStyle/>
                    <a:p>
                      <a:pPr algn="ctr"/>
                      <a:r>
                        <a:rPr kumimoji="1" lang="ja-JP" altLang="en-US" sz="2800" b="1" dirty="0" smtClean="0">
                          <a:solidFill>
                            <a:schemeClr val="tx1"/>
                          </a:solidFill>
                        </a:rPr>
                        <a:t>吉田和暉</a:t>
                      </a:r>
                      <a:endParaRPr kumimoji="1" lang="en-US" altLang="ja-JP" sz="2800" b="1" dirty="0" smtClean="0">
                        <a:solidFill>
                          <a:schemeClr val="tx1"/>
                        </a:solidFill>
                      </a:endParaRPr>
                    </a:p>
                    <a:p>
                      <a:pPr algn="ctr"/>
                      <a:r>
                        <a:rPr kumimoji="1" lang="ja-JP" altLang="en-US" sz="2800" b="1" dirty="0" smtClean="0">
                          <a:solidFill>
                            <a:schemeClr val="tx1"/>
                          </a:solidFill>
                        </a:rPr>
                        <a:t>赤岡武</a:t>
                      </a:r>
                      <a:endParaRPr kumimoji="1" lang="en-US" altLang="ja-JP" sz="2800" b="1" dirty="0" smtClean="0">
                        <a:solidFill>
                          <a:schemeClr val="tx1"/>
                        </a:solidFill>
                      </a:endParaRPr>
                    </a:p>
                    <a:p>
                      <a:pPr algn="ctr"/>
                      <a:r>
                        <a:rPr kumimoji="1" lang="ja-JP" altLang="en-US" sz="2800" b="1" dirty="0" smtClean="0">
                          <a:solidFill>
                            <a:schemeClr val="tx1"/>
                          </a:solidFill>
                        </a:rPr>
                        <a:t>竹内裕治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上下関係はない。作業を進めていく過程で個人が複数のことをできるようになる。</a:t>
                      </a:r>
                    </a:p>
                    <a:p>
                      <a:endParaRPr kumimoji="1" lang="ja-JP" altLang="en-US" b="1" dirty="0"/>
                    </a:p>
                  </a:txBody>
                  <a:tcPr anchor="ctr"/>
                </a:tc>
                <a:extLst>
                  <a:ext uri="{0D108BD9-81ED-4DB2-BD59-A6C34878D82A}">
                    <a16:rowId xmlns:a16="http://schemas.microsoft.com/office/drawing/2014/main" val="434458954"/>
                  </a:ext>
                </a:extLst>
              </a:tr>
              <a:tr h="935960">
                <a:tc>
                  <a:txBody>
                    <a:bodyPr/>
                    <a:lstStyle/>
                    <a:p>
                      <a:pPr algn="ctr"/>
                      <a:r>
                        <a:rPr kumimoji="1" lang="ja-JP" altLang="en-US" sz="2800" b="1" dirty="0" smtClean="0"/>
                        <a:t>１</a:t>
                      </a:r>
                      <a:endParaRPr kumimoji="1" lang="ja-JP" altLang="en-US" sz="2800" b="1" dirty="0"/>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dirty="0" smtClean="0">
                          <a:solidFill>
                            <a:schemeClr val="tx1"/>
                          </a:solidFill>
                        </a:rPr>
                        <a:t>プロダクトオーナー</a:t>
                      </a:r>
                    </a:p>
                  </a:txBody>
                  <a:tcPr anchor="ctr">
                    <a:solidFill>
                      <a:schemeClr val="accent1">
                        <a:lumMod val="60000"/>
                        <a:lumOff val="40000"/>
                      </a:schemeClr>
                    </a:solidFill>
                  </a:tcPr>
                </a:tc>
                <a:tc>
                  <a:txBody>
                    <a:bodyPr/>
                    <a:lstStyle/>
                    <a:p>
                      <a:pPr algn="ctr"/>
                      <a:r>
                        <a:rPr kumimoji="1" lang="ja-JP" altLang="en-US" sz="2800" b="1" dirty="0" smtClean="0">
                          <a:solidFill>
                            <a:schemeClr val="tx1"/>
                          </a:solidFill>
                        </a:rPr>
                        <a:t>近藤智之</a:t>
                      </a:r>
                      <a:endParaRPr kumimoji="1" lang="ja-JP" altLang="en-US" sz="2800" b="1" dirty="0">
                        <a:solidFill>
                          <a:schemeClr val="tx1"/>
                        </a:solidFill>
                      </a:endParaRPr>
                    </a:p>
                  </a:txBody>
                  <a:tcPr anchor="ct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開発チームを活用してプロダクトの価値を最大化する。ユーザーストーリーの項目の内容を関係者が理解できるように説明できる。</a:t>
                      </a:r>
                      <a:endParaRPr kumimoji="1" lang="en-US" altLang="ja-JP" b="1" dirty="0" smtClean="0"/>
                    </a:p>
                  </a:txBody>
                  <a:tcPr anchor="ctr">
                    <a:solidFill>
                      <a:schemeClr val="accent1">
                        <a:lumMod val="60000"/>
                        <a:lumOff val="40000"/>
                      </a:schemeClr>
                    </a:solidFill>
                  </a:tcPr>
                </a:tc>
                <a:extLst>
                  <a:ext uri="{0D108BD9-81ED-4DB2-BD59-A6C34878D82A}">
                    <a16:rowId xmlns:a16="http://schemas.microsoft.com/office/drawing/2014/main" val="217436423"/>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10</a:t>
            </a:fld>
            <a:endParaRPr kumimoji="1" lang="ja-JP" altLang="en-US" dirty="0"/>
          </a:p>
        </p:txBody>
      </p:sp>
    </p:spTree>
    <p:extLst>
      <p:ext uri="{BB962C8B-B14F-4D97-AF65-F5344CB8AC3E}">
        <p14:creationId xmlns:p14="http://schemas.microsoft.com/office/powerpoint/2010/main" val="317595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49858" y="374084"/>
            <a:ext cx="10515600" cy="1325563"/>
          </a:xfrm>
        </p:spPr>
        <p:txBody>
          <a:bodyPr/>
          <a:lstStyle/>
          <a:p>
            <a:pPr algn="ctr"/>
            <a:r>
              <a:rPr kumimoji="1" lang="ja-JP" altLang="en-US" b="1" dirty="0" smtClean="0"/>
              <a:t>期間を見極める</a:t>
            </a:r>
            <a:endParaRPr kumimoji="1" lang="ja-JP" altLang="en-US" b="1" dirty="0"/>
          </a:p>
        </p:txBody>
      </p:sp>
      <p:sp>
        <p:nvSpPr>
          <p:cNvPr id="74" name="テキスト ボックス 73"/>
          <p:cNvSpPr txBox="1"/>
          <p:nvPr/>
        </p:nvSpPr>
        <p:spPr>
          <a:xfrm>
            <a:off x="5368729" y="5991188"/>
            <a:ext cx="1005403" cy="584775"/>
          </a:xfrm>
          <a:prstGeom prst="rect">
            <a:avLst/>
          </a:prstGeom>
          <a:noFill/>
        </p:spPr>
        <p:txBody>
          <a:bodyPr wrap="none" rtlCol="0">
            <a:spAutoFit/>
          </a:bodyPr>
          <a:lstStyle/>
          <a:p>
            <a:r>
              <a:rPr kumimoji="1" lang="ja-JP" altLang="en-US" sz="3200" b="1" dirty="0" smtClean="0"/>
              <a:t>推測</a:t>
            </a:r>
            <a:endParaRPr kumimoji="1" lang="ja-JP" altLang="en-US" sz="3200" b="1" dirty="0"/>
          </a:p>
        </p:txBody>
      </p:sp>
      <p:sp>
        <p:nvSpPr>
          <p:cNvPr id="40" name="AutoShape 3"/>
          <p:cNvSpPr>
            <a:spLocks/>
          </p:cNvSpPr>
          <p:nvPr/>
        </p:nvSpPr>
        <p:spPr bwMode="auto">
          <a:xfrm>
            <a:off x="2981808" y="3705017"/>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1" name="AutoShape 4"/>
          <p:cNvSpPr>
            <a:spLocks/>
          </p:cNvSpPr>
          <p:nvPr/>
        </p:nvSpPr>
        <p:spPr bwMode="auto">
          <a:xfrm rot="5400000">
            <a:off x="5919944" y="3431783"/>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2" name="AutoShape 5"/>
          <p:cNvSpPr>
            <a:spLocks/>
          </p:cNvSpPr>
          <p:nvPr/>
        </p:nvSpPr>
        <p:spPr bwMode="auto">
          <a:xfrm rot="5400000">
            <a:off x="7108399" y="341768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3" name="AutoShape 6"/>
          <p:cNvSpPr>
            <a:spLocks/>
          </p:cNvSpPr>
          <p:nvPr/>
        </p:nvSpPr>
        <p:spPr bwMode="auto">
          <a:xfrm rot="5400000">
            <a:off x="8859546" y="335749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44" name="Rectangle 7"/>
          <p:cNvSpPr>
            <a:spLocks/>
          </p:cNvSpPr>
          <p:nvPr/>
        </p:nvSpPr>
        <p:spPr bwMode="auto">
          <a:xfrm>
            <a:off x="6375586" y="2728163"/>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59" name="Rectangle 8"/>
          <p:cNvSpPr>
            <a:spLocks/>
          </p:cNvSpPr>
          <p:nvPr/>
        </p:nvSpPr>
        <p:spPr bwMode="auto">
          <a:xfrm>
            <a:off x="4628649" y="3052694"/>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61" name="Rectangle 11"/>
          <p:cNvSpPr>
            <a:spLocks/>
          </p:cNvSpPr>
          <p:nvPr/>
        </p:nvSpPr>
        <p:spPr bwMode="auto">
          <a:xfrm>
            <a:off x="4673617" y="3762651"/>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6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5" y="3651742"/>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3" name="Rectangle 15"/>
          <p:cNvSpPr>
            <a:spLocks/>
          </p:cNvSpPr>
          <p:nvPr/>
        </p:nvSpPr>
        <p:spPr bwMode="auto">
          <a:xfrm>
            <a:off x="6680389" y="3910984"/>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65" name="テキスト ボックス 1"/>
          <p:cNvSpPr txBox="1">
            <a:spLocks noChangeArrowheads="1"/>
          </p:cNvSpPr>
          <p:nvPr/>
        </p:nvSpPr>
        <p:spPr bwMode="auto">
          <a:xfrm>
            <a:off x="9278646" y="2844944"/>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66" name="Rectangle 15"/>
          <p:cNvSpPr>
            <a:spLocks/>
          </p:cNvSpPr>
          <p:nvPr/>
        </p:nvSpPr>
        <p:spPr bwMode="auto">
          <a:xfrm>
            <a:off x="8045291" y="3820356"/>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8" name="テキスト ボックス 7"/>
          <p:cNvSpPr txBox="1"/>
          <p:nvPr/>
        </p:nvSpPr>
        <p:spPr>
          <a:xfrm>
            <a:off x="7783071" y="3112884"/>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pic>
        <p:nvPicPr>
          <p:cNvPr id="10" name="図 9"/>
          <p:cNvPicPr>
            <a:picLocks noChangeAspect="1"/>
          </p:cNvPicPr>
          <p:nvPr/>
        </p:nvPicPr>
        <p:blipFill>
          <a:blip r:embed="rId3"/>
          <a:stretch>
            <a:fillRect/>
          </a:stretch>
        </p:blipFill>
        <p:spPr>
          <a:xfrm>
            <a:off x="3337727" y="4830543"/>
            <a:ext cx="4737003" cy="719390"/>
          </a:xfrm>
          <a:prstGeom prst="rect">
            <a:avLst/>
          </a:prstGeom>
        </p:spPr>
      </p:pic>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11</a:t>
            </a:fld>
            <a:endParaRPr kumimoji="1" lang="ja-JP" altLang="en-US" dirty="0"/>
          </a:p>
        </p:txBody>
      </p:sp>
    </p:spTree>
    <p:extLst>
      <p:ext uri="{BB962C8B-B14F-4D97-AF65-F5344CB8AC3E}">
        <p14:creationId xmlns:p14="http://schemas.microsoft.com/office/powerpoint/2010/main" val="2234856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311900"/>
            <a:ext cx="1117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4579" name="Rectangle 2"/>
          <p:cNvSpPr>
            <a:spLocks/>
          </p:cNvSpPr>
          <p:nvPr/>
        </p:nvSpPr>
        <p:spPr bwMode="auto">
          <a:xfrm>
            <a:off x="9220200" y="6096000"/>
            <a:ext cx="1384300" cy="685800"/>
          </a:xfrm>
          <a:prstGeom prst="rect">
            <a:avLst/>
          </a:prstGeom>
          <a:solidFill>
            <a:srgbClr val="FFFFFF"/>
          </a:solidFill>
          <a:ln w="25400">
            <a:solidFill>
              <a:srgbClr val="FFFFFF"/>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24580" name="Rectangle 3"/>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トレードオフ・スライダー</a:t>
            </a:r>
          </a:p>
        </p:txBody>
      </p:sp>
      <p:graphicFrame>
        <p:nvGraphicFramePr>
          <p:cNvPr id="2" name="Group 4"/>
          <p:cNvGraphicFramePr>
            <a:graphicFrameLocks noGrp="1"/>
          </p:cNvGraphicFramePr>
          <p:nvPr>
            <p:extLst>
              <p:ext uri="{D42A27DB-BD31-4B8C-83A1-F6EECF244321}">
                <p14:modId xmlns:p14="http://schemas.microsoft.com/office/powerpoint/2010/main" val="1782082290"/>
              </p:ext>
            </p:extLst>
          </p:nvPr>
        </p:nvGraphicFramePr>
        <p:xfrm>
          <a:off x="1981200" y="1371601"/>
          <a:ext cx="8229600" cy="2682913"/>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典型的なフォース</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実装する機能数</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スコープ</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予算内に収める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予算</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期日を死守する</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時間</a:t>
                      </a:r>
                      <a:r>
                        <a:rPr kumimoji="0" lang="en-US" altLang="ja-JP" sz="2400" b="0" i="0" u="none" strike="noStrike" cap="none" normalizeH="0" baseline="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r h="557147">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高い品質、少ない欠陥</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品質</a:t>
                      </a:r>
                      <a:r>
                        <a:rPr kumimoji="0" lang="en-US" altLang="ja-JP"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4"/>
                  </a:ext>
                </a:extLst>
              </a:tr>
            </a:tbl>
          </a:graphicData>
        </a:graphic>
      </p:graphicFrame>
      <p:grpSp>
        <p:nvGrpSpPr>
          <p:cNvPr id="24601" name="Group 48"/>
          <p:cNvGrpSpPr>
            <a:grpSpLocks/>
          </p:cNvGrpSpPr>
          <p:nvPr/>
        </p:nvGrpSpPr>
        <p:grpSpPr bwMode="auto">
          <a:xfrm>
            <a:off x="2203451" y="1909763"/>
            <a:ext cx="2525713" cy="292100"/>
            <a:chOff x="0" y="0"/>
            <a:chExt cx="1590" cy="184"/>
          </a:xfrm>
        </p:grpSpPr>
        <p:sp>
          <p:nvSpPr>
            <p:cNvPr id="24679" name="Rectangle 4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80" name="Line 4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1" name="Rectangle 4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82" name="Line 4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3" name="Line 4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84" name="Line 4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2" name="Oval 49"/>
          <p:cNvSpPr>
            <a:spLocks/>
          </p:cNvSpPr>
          <p:nvPr/>
        </p:nvSpPr>
        <p:spPr bwMode="auto">
          <a:xfrm>
            <a:off x="4021708" y="18399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3" name="Group 56"/>
          <p:cNvGrpSpPr>
            <a:grpSpLocks/>
          </p:cNvGrpSpPr>
          <p:nvPr/>
        </p:nvGrpSpPr>
        <p:grpSpPr bwMode="auto">
          <a:xfrm>
            <a:off x="2198689" y="2501900"/>
            <a:ext cx="2524125" cy="292100"/>
            <a:chOff x="0" y="0"/>
            <a:chExt cx="1590" cy="184"/>
          </a:xfrm>
        </p:grpSpPr>
        <p:sp>
          <p:nvSpPr>
            <p:cNvPr id="24673" name="Rectangle 5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74" name="Line 5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5" name="Rectangle 5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6" name="Line 5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7" name="Line 5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8" name="Line 5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4" name="Oval 57"/>
          <p:cNvSpPr>
            <a:spLocks/>
          </p:cNvSpPr>
          <p:nvPr/>
        </p:nvSpPr>
        <p:spPr bwMode="auto">
          <a:xfrm>
            <a:off x="3020221" y="2481159"/>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5" name="Group 64"/>
          <p:cNvGrpSpPr>
            <a:grpSpLocks/>
          </p:cNvGrpSpPr>
          <p:nvPr/>
        </p:nvGrpSpPr>
        <p:grpSpPr bwMode="auto">
          <a:xfrm>
            <a:off x="2198689" y="3022600"/>
            <a:ext cx="2524125" cy="292100"/>
            <a:chOff x="0" y="0"/>
            <a:chExt cx="1590" cy="184"/>
          </a:xfrm>
        </p:grpSpPr>
        <p:sp>
          <p:nvSpPr>
            <p:cNvPr id="24667" name="Rectangle 5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8" name="Line 5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9" name="Rectangle 6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70" name="Line 6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1" name="Line 6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72" name="Line 6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6" name="Oval 65"/>
          <p:cNvSpPr>
            <a:spLocks/>
          </p:cNvSpPr>
          <p:nvPr/>
        </p:nvSpPr>
        <p:spPr bwMode="auto">
          <a:xfrm>
            <a:off x="2725738" y="2927350"/>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07" name="Group 72"/>
          <p:cNvGrpSpPr>
            <a:grpSpLocks/>
          </p:cNvGrpSpPr>
          <p:nvPr/>
        </p:nvGrpSpPr>
        <p:grpSpPr bwMode="auto">
          <a:xfrm>
            <a:off x="2198689" y="3594100"/>
            <a:ext cx="2524125" cy="292100"/>
            <a:chOff x="0" y="0"/>
            <a:chExt cx="1590" cy="184"/>
          </a:xfrm>
        </p:grpSpPr>
        <p:sp>
          <p:nvSpPr>
            <p:cNvPr id="24661" name="Rectangle 66"/>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62" name="Line 67"/>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3" name="Rectangle 68"/>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64" name="Line 69"/>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5" name="Line 70"/>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6" name="Line 71"/>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08" name="Oval 73"/>
          <p:cNvSpPr>
            <a:spLocks/>
          </p:cNvSpPr>
          <p:nvPr/>
        </p:nvSpPr>
        <p:spPr bwMode="auto">
          <a:xfrm>
            <a:off x="3705226" y="3512074"/>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aphicFrame>
        <p:nvGraphicFramePr>
          <p:cNvPr id="24650" name="Group 74"/>
          <p:cNvGraphicFramePr>
            <a:graphicFrameLocks noGrp="1"/>
          </p:cNvGraphicFramePr>
          <p:nvPr>
            <p:extLst>
              <p:ext uri="{D42A27DB-BD31-4B8C-83A1-F6EECF244321}">
                <p14:modId xmlns:p14="http://schemas.microsoft.com/office/powerpoint/2010/main" val="3309665016"/>
              </p:ext>
            </p:extLst>
          </p:nvPr>
        </p:nvGraphicFramePr>
        <p:xfrm>
          <a:off x="1981200" y="4114801"/>
          <a:ext cx="8229600" cy="2125766"/>
        </p:xfrm>
        <a:graphic>
          <a:graphicData uri="http://schemas.openxmlformats.org/drawingml/2006/table">
            <a:tbl>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411431">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1" i="0" u="none" strike="noStrike" cap="none" normalizeH="0" baseline="0" smtClean="0">
                        <a:ln>
                          <a:noFill/>
                        </a:ln>
                        <a:solidFill>
                          <a:srgbClr val="FFFFFF"/>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200" b="0" i="0" u="none" strike="noStrike" cap="none" normalizeH="0" baseline="0" smtClean="0">
                          <a:ln>
                            <a:noFill/>
                          </a:ln>
                          <a:solidFill>
                            <a:srgbClr val="FFFFFF"/>
                          </a:solidFill>
                          <a:effectLst/>
                          <a:latin typeface="ヒラギノ角ゴ ProN W6" charset="0"/>
                          <a:ea typeface="ＭＳ Ｐゴシック" panose="020B0600070205080204" pitchFamily="50" charset="-128"/>
                          <a:sym typeface="ヒラギノ角ゴ ProN W6" charset="0"/>
                        </a:rPr>
                        <a:t>上記以外で重要なこと</a:t>
                      </a: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612702">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63500" marR="63500" marT="63492" marB="6349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成果物の情報</a:t>
                      </a: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量</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1"/>
                  </a:ext>
                </a:extLst>
              </a:tr>
              <a:tr h="546035">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18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0"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利便性</a:t>
                      </a: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EF2F8"/>
                    </a:solidFill>
                  </a:tcPr>
                </a:tc>
                <a:extLst>
                  <a:ext uri="{0D108BD9-81ED-4DB2-BD59-A6C34878D82A}">
                    <a16:rowId xmlns:a16="http://schemas.microsoft.com/office/drawing/2014/main" val="10002"/>
                  </a:ext>
                </a:extLst>
              </a:tr>
              <a:tr h="555559">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endParaRPr kumimoji="0" lang="en-US" altLang="ja-JP" sz="2000" b="0" i="0" u="none" strike="noStrike" cap="none" normalizeH="0" baseline="0" smtClean="0">
                        <a:ln>
                          <a:noFill/>
                        </a:ln>
                        <a:solidFill>
                          <a:schemeClr val="tx1"/>
                        </a:solidFill>
                        <a:effectLst/>
                        <a:latin typeface="Courier" charset="0"/>
                        <a:ea typeface="ＭＳ Ｐゴシック" panose="020B0600070205080204" pitchFamily="50" charset="-128"/>
                        <a:sym typeface="Courier" charset="0"/>
                      </a:endParaRPr>
                    </a:p>
                  </a:txBody>
                  <a:tcPr marL="38100" marR="38100" marT="38095" marB="38095"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tc>
                  <a:txBody>
                    <a:bodyPr/>
                    <a:lstStyle>
                      <a:lvl1pPr algn="l">
                        <a:spcBef>
                          <a:spcPts val="800"/>
                        </a:spcBef>
                        <a:buClr>
                          <a:srgbClr val="000000"/>
                        </a:buClr>
                        <a:buSzPct val="100000"/>
                        <a:buFont typeface="Arial" panose="020B0604020202020204" pitchFamily="34" charset="0"/>
                        <a:tabLst>
                          <a:tab pos="914400" algn="l"/>
                        </a:tabLst>
                        <a:defRPr sz="2800">
                          <a:solidFill>
                            <a:schemeClr val="tx1"/>
                          </a:solidFill>
                          <a:latin typeface="Courier" charset="0"/>
                          <a:ea typeface="ヒラギノ角ゴ ProN W3" charset="0"/>
                          <a:cs typeface="ヒラギノ角ゴ ProN W3" charset="0"/>
                          <a:sym typeface="Courier" charset="0"/>
                        </a:defRPr>
                      </a:lvl1pPr>
                      <a:lvl2pPr marL="704850" indent="-285750" algn="l">
                        <a:spcBef>
                          <a:spcPts val="700"/>
                        </a:spcBef>
                        <a:buClr>
                          <a:srgbClr val="000000"/>
                        </a:buClr>
                        <a:buSzPct val="100000"/>
                        <a:buFont typeface="Arial" panose="020B0604020202020204" pitchFamily="34" charset="0"/>
                        <a:tabLst>
                          <a:tab pos="914400" algn="l"/>
                        </a:tabLst>
                        <a:defRPr sz="2400">
                          <a:solidFill>
                            <a:schemeClr val="tx1"/>
                          </a:solidFill>
                          <a:latin typeface="Courier" charset="0"/>
                          <a:ea typeface="ヒラギノ角ゴ ProN W3" charset="0"/>
                          <a:cs typeface="ヒラギノ角ゴ ProN W3" charset="0"/>
                          <a:sym typeface="Courier" charset="0"/>
                        </a:defRPr>
                      </a:lvl2pPr>
                      <a:lvl3pPr marL="1104900" indent="-228600" algn="l">
                        <a:spcBef>
                          <a:spcPts val="600"/>
                        </a:spcBef>
                        <a:buClr>
                          <a:srgbClr val="000000"/>
                        </a:buClr>
                        <a:buSzPct val="100000"/>
                        <a:buFont typeface="Arial" panose="020B0604020202020204" pitchFamily="34" charset="0"/>
                        <a:tabLst>
                          <a:tab pos="914400" algn="l"/>
                        </a:tabLst>
                        <a:defRPr sz="2000">
                          <a:solidFill>
                            <a:schemeClr val="tx1"/>
                          </a:solidFill>
                          <a:latin typeface="Courier" charset="0"/>
                          <a:ea typeface="ヒラギノ角ゴ ProN W3" charset="0"/>
                          <a:cs typeface="ヒラギノ角ゴ ProN W3" charset="0"/>
                          <a:sym typeface="Courier" charset="0"/>
                        </a:defRPr>
                      </a:lvl3pPr>
                      <a:lvl4pPr marL="15621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4pPr>
                      <a:lvl5pPr marL="2019300" indent="-228600" algn="l">
                        <a:spcBef>
                          <a:spcPts val="500"/>
                        </a:spcBef>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5pPr>
                      <a:lvl6pPr marL="24765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6pPr>
                      <a:lvl7pPr marL="29337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7pPr>
                      <a:lvl8pPr marL="33909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8pPr>
                      <a:lvl9pPr marL="3848100" indent="-228600" fontAlgn="base">
                        <a:spcBef>
                          <a:spcPts val="500"/>
                        </a:spcBef>
                        <a:spcAft>
                          <a:spcPct val="0"/>
                        </a:spcAft>
                        <a:buClr>
                          <a:srgbClr val="000000"/>
                        </a:buClr>
                        <a:buSzPct val="100000"/>
                        <a:buFont typeface="Arial" panose="020B0604020202020204" pitchFamily="34" charset="0"/>
                        <a:tabLst>
                          <a:tab pos="914400" algn="l"/>
                        </a:tabLst>
                        <a:defRPr>
                          <a:solidFill>
                            <a:schemeClr val="tx1"/>
                          </a:solidFill>
                          <a:latin typeface="Courier" charset="0"/>
                          <a:ea typeface="ヒラギノ角ゴ ProN W3" charset="0"/>
                          <a:cs typeface="ヒラギノ角ゴ ProN W3" charset="0"/>
                          <a:sym typeface="Courier"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tab pos="914400" algn="l"/>
                        </a:tabLst>
                      </a:pPr>
                      <a:r>
                        <a:rPr kumimoji="0" lang="ja-JP" altLang="en-US"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rPr>
                        <a:t>簡易性</a:t>
                      </a:r>
                      <a:endParaRPr kumimoji="0" lang="en-US" altLang="ja-JP" sz="2400" b="1" i="0" u="none" strike="noStrike" cap="none" normalizeH="0" baseline="0" dirty="0" smtClean="0">
                        <a:ln>
                          <a:noFill/>
                        </a:ln>
                        <a:solidFill>
                          <a:schemeClr val="tx1"/>
                        </a:solidFill>
                        <a:effectLst/>
                        <a:latin typeface="ヒラギノ角ゴ ProN W6" charset="0"/>
                        <a:ea typeface="ＭＳ Ｐゴシック" panose="020B0600070205080204" pitchFamily="50" charset="-128"/>
                        <a:sym typeface="ヒラギノ角ゴ ProN W6" charset="0"/>
                      </a:endParaRPr>
                    </a:p>
                  </a:txBody>
                  <a:tcPr marL="88900" marR="88900" marT="88889" marB="88889"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AE4F1"/>
                    </a:solidFill>
                  </a:tcPr>
                </a:tc>
                <a:extLst>
                  <a:ext uri="{0D108BD9-81ED-4DB2-BD59-A6C34878D82A}">
                    <a16:rowId xmlns:a16="http://schemas.microsoft.com/office/drawing/2014/main" val="10003"/>
                  </a:ext>
                </a:extLst>
              </a:tr>
            </a:tbl>
          </a:graphicData>
        </a:graphic>
      </p:graphicFrame>
      <p:grpSp>
        <p:nvGrpSpPr>
          <p:cNvPr id="24629" name="Group 118"/>
          <p:cNvGrpSpPr>
            <a:grpSpLocks/>
          </p:cNvGrpSpPr>
          <p:nvPr/>
        </p:nvGrpSpPr>
        <p:grpSpPr bwMode="auto">
          <a:xfrm>
            <a:off x="2236789" y="4648200"/>
            <a:ext cx="2524125" cy="292100"/>
            <a:chOff x="0" y="0"/>
            <a:chExt cx="1590" cy="184"/>
          </a:xfrm>
        </p:grpSpPr>
        <p:sp>
          <p:nvSpPr>
            <p:cNvPr id="24655" name="Rectangle 112"/>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56" name="Line 113"/>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7" name="Rectangle 114"/>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8" name="Line 115"/>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9" name="Line 116"/>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60" name="Line 117"/>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0" name="Oval 119"/>
          <p:cNvSpPr>
            <a:spLocks/>
          </p:cNvSpPr>
          <p:nvPr/>
        </p:nvSpPr>
        <p:spPr bwMode="auto">
          <a:xfrm>
            <a:off x="2785277" y="4549775"/>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1" name="Group 126"/>
          <p:cNvGrpSpPr>
            <a:grpSpLocks/>
          </p:cNvGrpSpPr>
          <p:nvPr/>
        </p:nvGrpSpPr>
        <p:grpSpPr bwMode="auto">
          <a:xfrm>
            <a:off x="2236789" y="5245100"/>
            <a:ext cx="2524125" cy="292100"/>
            <a:chOff x="0" y="0"/>
            <a:chExt cx="1590" cy="184"/>
          </a:xfrm>
        </p:grpSpPr>
        <p:sp>
          <p:nvSpPr>
            <p:cNvPr id="24649" name="Rectangle 120"/>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3" name="Line 121"/>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1" name="Rectangle 122"/>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52" name="Line 123"/>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3" name="Line 124"/>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54" name="Line 125"/>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2" name="Oval 127"/>
          <p:cNvSpPr>
            <a:spLocks/>
          </p:cNvSpPr>
          <p:nvPr/>
        </p:nvSpPr>
        <p:spPr bwMode="auto">
          <a:xfrm>
            <a:off x="3390901" y="5154613"/>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grpSp>
        <p:nvGrpSpPr>
          <p:cNvPr id="24633" name="Group 134"/>
          <p:cNvGrpSpPr>
            <a:grpSpLocks/>
          </p:cNvGrpSpPr>
          <p:nvPr/>
        </p:nvGrpSpPr>
        <p:grpSpPr bwMode="auto">
          <a:xfrm>
            <a:off x="2236789" y="5765800"/>
            <a:ext cx="2524125" cy="292100"/>
            <a:chOff x="0" y="0"/>
            <a:chExt cx="1590" cy="184"/>
          </a:xfrm>
        </p:grpSpPr>
        <p:sp>
          <p:nvSpPr>
            <p:cNvPr id="24643" name="Rectangle 128"/>
            <p:cNvSpPr>
              <a:spLocks/>
            </p:cNvSpPr>
            <p:nvPr/>
          </p:nvSpPr>
          <p:spPr bwMode="auto">
            <a:xfrm>
              <a:off x="0" y="8"/>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lgn="r">
                <a:spcBef>
                  <a:spcPts val="1075"/>
                </a:spcBef>
                <a:buClrTx/>
                <a:buSzTx/>
                <a:buNone/>
              </a:pPr>
              <a:r>
                <a:rPr lang="en-US" altLang="ja-JP" sz="1800" b="1">
                  <a:ea typeface="ＭＳ Ｐゴシック" panose="020B0600070205080204" pitchFamily="50" charset="-128"/>
                </a:rPr>
                <a:t>MAX</a:t>
              </a:r>
            </a:p>
          </p:txBody>
        </p:sp>
        <p:sp>
          <p:nvSpPr>
            <p:cNvPr id="24644" name="Line 129"/>
            <p:cNvSpPr>
              <a:spLocks noChangeShapeType="1"/>
            </p:cNvSpPr>
            <p:nvPr/>
          </p:nvSpPr>
          <p:spPr bwMode="auto">
            <a:xfrm>
              <a:off x="259" y="94"/>
              <a:ext cx="106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5" name="Rectangle 130"/>
            <p:cNvSpPr>
              <a:spLocks/>
            </p:cNvSpPr>
            <p:nvPr/>
          </p:nvSpPr>
          <p:spPr bwMode="auto">
            <a:xfrm>
              <a:off x="1323" y="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ts val="1075"/>
                </a:spcBef>
                <a:buClrTx/>
                <a:buSzTx/>
                <a:buNone/>
              </a:pPr>
              <a:r>
                <a:rPr lang="en-US" altLang="ja-JP" sz="1800" b="1">
                  <a:ea typeface="ＭＳ Ｐゴシック" panose="020B0600070205080204" pitchFamily="50" charset="-128"/>
                </a:rPr>
                <a:t>MIN</a:t>
              </a:r>
            </a:p>
          </p:txBody>
        </p:sp>
        <p:sp>
          <p:nvSpPr>
            <p:cNvPr id="24646" name="Line 131"/>
            <p:cNvSpPr>
              <a:spLocks noChangeShapeType="1"/>
            </p:cNvSpPr>
            <p:nvPr/>
          </p:nvSpPr>
          <p:spPr bwMode="auto">
            <a:xfrm>
              <a:off x="791"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7" name="Line 132"/>
            <p:cNvSpPr>
              <a:spLocks noChangeShapeType="1"/>
            </p:cNvSpPr>
            <p:nvPr/>
          </p:nvSpPr>
          <p:spPr bwMode="auto">
            <a:xfrm>
              <a:off x="569"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sp>
          <p:nvSpPr>
            <p:cNvPr id="24648" name="Line 133"/>
            <p:cNvSpPr>
              <a:spLocks noChangeShapeType="1"/>
            </p:cNvSpPr>
            <p:nvPr/>
          </p:nvSpPr>
          <p:spPr bwMode="auto">
            <a:xfrm>
              <a:off x="1012" y="8"/>
              <a:ext cx="0" cy="1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ja-JP" altLang="en-US"/>
            </a:p>
          </p:txBody>
        </p:sp>
      </p:grpSp>
      <p:sp>
        <p:nvSpPr>
          <p:cNvPr id="24634" name="Oval 135"/>
          <p:cNvSpPr>
            <a:spLocks/>
          </p:cNvSpPr>
          <p:nvPr/>
        </p:nvSpPr>
        <p:spPr bwMode="auto">
          <a:xfrm>
            <a:off x="3843339" y="5666686"/>
            <a:ext cx="228600" cy="457200"/>
          </a:xfrm>
          <a:prstGeom prst="ellipse">
            <a:avLst/>
          </a:prstGeom>
          <a:solidFill>
            <a:srgbClr val="7F7F7F"/>
          </a:solidFill>
          <a:ln w="25400">
            <a:solidFill>
              <a:srgbClr val="0C0C0C"/>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12</a:t>
            </a:fld>
            <a:endParaRPr kumimoji="1" lang="ja-JP" altLang="en-US" dirty="0"/>
          </a:p>
        </p:txBody>
      </p:sp>
    </p:spTree>
    <p:extLst>
      <p:ext uri="{BB962C8B-B14F-4D97-AF65-F5344CB8AC3E}">
        <p14:creationId xmlns:p14="http://schemas.microsoft.com/office/powerpoint/2010/main" val="189735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ja-JP" altLang="en-US" smtClean="0">
                <a:latin typeface="ヒラギノ角ゴ StdN W8" charset="0"/>
                <a:ea typeface="ＭＳ Ｐゴシック" panose="020B0600070205080204" pitchFamily="50" charset="-128"/>
                <a:sym typeface="ヒラギノ角ゴ StdN W8" charset="0"/>
              </a:rPr>
              <a:t>初回のリリースに必要なもの</a:t>
            </a:r>
          </a:p>
        </p:txBody>
      </p:sp>
      <p:sp>
        <p:nvSpPr>
          <p:cNvPr id="26628" name="Rectangle 3"/>
          <p:cNvSpPr>
            <a:spLocks/>
          </p:cNvSpPr>
          <p:nvPr/>
        </p:nvSpPr>
        <p:spPr bwMode="auto">
          <a:xfrm>
            <a:off x="3554413" y="43942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a:spcBef>
                <a:spcPct val="0"/>
              </a:spcBef>
              <a:buClrTx/>
              <a:buSzTx/>
              <a:buNone/>
            </a:pPr>
            <a:r>
              <a:rPr lang="en-US" altLang="ja-JP" sz="4000" dirty="0">
                <a:latin typeface="ヒラギノ角ゴ ProN W6" charset="0"/>
                <a:ea typeface="ＭＳ Ｐゴシック" panose="020B0600070205080204" pitchFamily="50" charset="-128"/>
                <a:sym typeface="ヒラギノ角ゴ ProN W6" charset="0"/>
              </a:rPr>
              <a:t>3</a:t>
            </a:r>
            <a:r>
              <a:rPr lang="ja-JP" altLang="en-US" sz="4000" dirty="0">
                <a:latin typeface="ヒラギノ角ゴ ProN W6" charset="0"/>
                <a:ea typeface="ＭＳ Ｐゴシック" panose="020B0600070205080204" pitchFamily="50" charset="-128"/>
                <a:sym typeface="ヒラギノ角ゴ ProN W6" charset="0"/>
              </a:rPr>
              <a:t>名</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a:latin typeface="ヒラギノ角ゴ ProN W6" charset="0"/>
                <a:ea typeface="ＭＳ Ｐゴシック" panose="020B0600070205080204" pitchFamily="50" charset="-128"/>
                <a:sym typeface="ヒラギノ角ゴ ProN W6" charset="0"/>
              </a:rPr>
              <a:t>10</a:t>
            </a:r>
            <a:r>
              <a:rPr lang="ja-JP" altLang="en-US" sz="4000" dirty="0">
                <a:latin typeface="ヒラギノ角ゴ ProN W6" charset="0"/>
                <a:ea typeface="ＭＳ Ｐゴシック" panose="020B0600070205080204" pitchFamily="50" charset="-128"/>
                <a:sym typeface="ヒラギノ角ゴ ProN W6" charset="0"/>
              </a:rPr>
              <a:t>日</a:t>
            </a:r>
            <a:r>
              <a:rPr lang="ja-JP" altLang="en-US" sz="4000" dirty="0" smtClean="0">
                <a:latin typeface="ヒラギノ角ゴ ProN W6" charset="0"/>
                <a:ea typeface="ＭＳ Ｐゴシック" panose="020B0600070205080204" pitchFamily="50" charset="-128"/>
                <a:sym typeface="ヒラギノ角ゴ ProN W6" charset="0"/>
              </a:rPr>
              <a:t>、</a:t>
            </a:r>
            <a:r>
              <a:rPr lang="en-US" altLang="ja-JP" sz="4000" dirty="0" smtClean="0">
                <a:latin typeface="ヒラギノ角ゴ ProN W6" charset="0"/>
                <a:ea typeface="ＭＳ Ｐゴシック" panose="020B0600070205080204" pitchFamily="50" charset="-128"/>
                <a:sym typeface="ヒラギノ角ゴ ProN W6" charset="0"/>
              </a:rPr>
              <a:t>64</a:t>
            </a:r>
            <a:r>
              <a:rPr lang="ja-JP" altLang="en-US" sz="4000" dirty="0" smtClean="0">
                <a:latin typeface="ヒラギノ角ゴ ProN W6" charset="0"/>
                <a:ea typeface="ＭＳ Ｐゴシック" panose="020B0600070205080204" pitchFamily="50" charset="-128"/>
                <a:sym typeface="ヒラギノ角ゴ ProN W6" charset="0"/>
              </a:rPr>
              <a:t>万円</a:t>
            </a:r>
            <a:endParaRPr lang="en-US" altLang="ja-JP" sz="4000" dirty="0">
              <a:latin typeface="ヒラギノ角ゴ ProN W6" charset="0"/>
              <a:ea typeface="ＭＳ Ｐゴシック" panose="020B0600070205080204" pitchFamily="50" charset="-128"/>
              <a:sym typeface="ヒラギノ角ゴ ProN W6" charset="0"/>
            </a:endParaRPr>
          </a:p>
        </p:txBody>
      </p:sp>
      <p:sp>
        <p:nvSpPr>
          <p:cNvPr id="26637" name="Rectangle 12"/>
          <p:cNvSpPr>
            <a:spLocks/>
          </p:cNvSpPr>
          <p:nvPr/>
        </p:nvSpPr>
        <p:spPr bwMode="auto">
          <a:xfrm>
            <a:off x="2873375" y="3886200"/>
            <a:ext cx="779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latin typeface="ヒラギノ角ゴ ProN W6" charset="0"/>
                <a:ea typeface="ＭＳ Ｐゴシック" panose="020B0600070205080204" pitchFamily="50" charset="-128"/>
                <a:sym typeface="ヒラギノ角ゴ ProN W6" charset="0"/>
              </a:rPr>
              <a:t>あくまで推測であって、確約するものではありません。</a:t>
            </a:r>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13</a:t>
            </a:fld>
            <a:endParaRPr kumimoji="1" lang="ja-JP" altLang="en-US" dirty="0"/>
          </a:p>
        </p:txBody>
      </p:sp>
      <p:sp>
        <p:nvSpPr>
          <p:cNvPr id="18" name="AutoShape 3"/>
          <p:cNvSpPr>
            <a:spLocks/>
          </p:cNvSpPr>
          <p:nvPr/>
        </p:nvSpPr>
        <p:spPr bwMode="auto">
          <a:xfrm>
            <a:off x="2873375" y="2725738"/>
            <a:ext cx="6921500" cy="685800"/>
          </a:xfrm>
          <a:prstGeom prst="chevron">
            <a:avLst>
              <a:gd name="adj" fmla="val 50042"/>
            </a:avLst>
          </a:prstGeom>
          <a:solidFill>
            <a:srgbClr val="4F81BD"/>
          </a:solidFill>
          <a:ln w="25400">
            <a:solidFill>
              <a:srgbClr val="395E89"/>
            </a:solidFill>
            <a:round/>
            <a:headEnd/>
            <a:tailEnd/>
          </a:ln>
        </p:spPr>
        <p:txBody>
          <a:bodyPr lIns="0" tIns="0" rIns="0" bIns="0"/>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endParaRPr lang="ja-JP" altLang="en-US">
              <a:ea typeface="ＭＳ Ｐゴシック" panose="020B0600070205080204" pitchFamily="50" charset="-128"/>
            </a:endParaRPr>
          </a:p>
        </p:txBody>
      </p:sp>
      <p:sp>
        <p:nvSpPr>
          <p:cNvPr id="19" name="AutoShape 4"/>
          <p:cNvSpPr>
            <a:spLocks/>
          </p:cNvSpPr>
          <p:nvPr/>
        </p:nvSpPr>
        <p:spPr bwMode="auto">
          <a:xfrm rot="5400000">
            <a:off x="5811511" y="2452504"/>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0" name="AutoShape 5"/>
          <p:cNvSpPr>
            <a:spLocks/>
          </p:cNvSpPr>
          <p:nvPr/>
        </p:nvSpPr>
        <p:spPr bwMode="auto">
          <a:xfrm rot="5400000">
            <a:off x="6999966" y="243840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1" name="AutoShape 6"/>
          <p:cNvSpPr>
            <a:spLocks/>
          </p:cNvSpPr>
          <p:nvPr/>
        </p:nvSpPr>
        <p:spPr bwMode="auto">
          <a:xfrm rot="5400000">
            <a:off x="8751113" y="2378215"/>
            <a:ext cx="838200" cy="228600"/>
          </a:xfrm>
          <a:custGeom>
            <a:avLst/>
            <a:gdLst>
              <a:gd name="T0" fmla="*/ 0 w 21600"/>
              <a:gd name="T1" fmla="*/ 0 h 21600"/>
              <a:gd name="T2" fmla="*/ 18655 w 21600"/>
              <a:gd name="T3" fmla="*/ 0 h 21600"/>
              <a:gd name="T4" fmla="*/ 21600 w 21600"/>
              <a:gd name="T5" fmla="*/ 10800 h 21600"/>
              <a:gd name="T6" fmla="*/ 18655 w 21600"/>
              <a:gd name="T7" fmla="*/ 21600 h 21600"/>
              <a:gd name="T8" fmla="*/ 0 w 21600"/>
              <a:gd name="T9" fmla="*/ 21600 h 21600"/>
              <a:gd name="T10" fmla="*/ 0 w 21600"/>
              <a:gd name="T11" fmla="*/ 0 h 21600"/>
              <a:gd name="T12" fmla="*/ 0 w 21600"/>
              <a:gd name="T13" fmla="*/ 0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0"/>
                </a:moveTo>
                <a:lnTo>
                  <a:pt x="18655" y="0"/>
                </a:lnTo>
                <a:lnTo>
                  <a:pt x="21600" y="10800"/>
                </a:lnTo>
                <a:lnTo>
                  <a:pt x="18655" y="21600"/>
                </a:lnTo>
                <a:lnTo>
                  <a:pt x="0" y="21600"/>
                </a:lnTo>
                <a:lnTo>
                  <a:pt x="0" y="0"/>
                </a:lnTo>
                <a:close/>
                <a:moveTo>
                  <a:pt x="0" y="0"/>
                </a:moveTo>
              </a:path>
            </a:pathLst>
          </a:custGeom>
          <a:solidFill>
            <a:srgbClr val="76923C"/>
          </a:solidFill>
          <a:ln w="25400" cap="flat">
            <a:solidFill>
              <a:srgbClr val="4F6128"/>
            </a:solidFill>
            <a:prstDash val="solid"/>
            <a:round/>
            <a:headEnd type="none" w="med" len="med"/>
            <a:tailEnd type="none" w="med" len="med"/>
          </a:ln>
        </p:spPr>
        <p:txBody>
          <a:bodyPr lIns="0" tIns="0" rIns="0" bIns="0"/>
          <a:lstStyle/>
          <a:p>
            <a:endParaRPr lang="ja-JP" altLang="en-US"/>
          </a:p>
        </p:txBody>
      </p:sp>
      <p:sp>
        <p:nvSpPr>
          <p:cNvPr id="22" name="Rectangle 7"/>
          <p:cNvSpPr>
            <a:spLocks/>
          </p:cNvSpPr>
          <p:nvPr/>
        </p:nvSpPr>
        <p:spPr bwMode="auto">
          <a:xfrm>
            <a:off x="6267153" y="1748884"/>
            <a:ext cx="238526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000" b="1" dirty="0" smtClean="0">
                <a:latin typeface="+mn-ea"/>
                <a:sym typeface="ヒラギノ角ゴ StdN W8" charset="0"/>
              </a:rPr>
              <a:t>レビュー・振り返り</a:t>
            </a:r>
            <a:endParaRPr lang="en-US" altLang="ja-JP" sz="2000" b="1" dirty="0">
              <a:latin typeface="+mn-ea"/>
              <a:sym typeface="ヒラギノ角ゴ StdN W8" charset="0"/>
            </a:endParaRPr>
          </a:p>
        </p:txBody>
      </p:sp>
      <p:sp>
        <p:nvSpPr>
          <p:cNvPr id="23" name="Rectangle 8"/>
          <p:cNvSpPr>
            <a:spLocks/>
          </p:cNvSpPr>
          <p:nvPr/>
        </p:nvSpPr>
        <p:spPr bwMode="auto">
          <a:xfrm>
            <a:off x="4520216" y="2073415"/>
            <a:ext cx="79508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800" dirty="0" smtClean="0">
                <a:latin typeface="ヒラギノ角ゴ ProN W6" charset="0"/>
                <a:ea typeface="ＭＳ Ｐゴシック" panose="020B0600070205080204" pitchFamily="50" charset="-128"/>
                <a:sym typeface="ヒラギノ角ゴ ProN W6" charset="0"/>
              </a:rPr>
              <a:t>構築</a:t>
            </a:r>
            <a:endParaRPr lang="ja-JP" altLang="en-US" sz="2800" dirty="0">
              <a:latin typeface="ヒラギノ角ゴ ProN W6" charset="0"/>
              <a:ea typeface="ＭＳ Ｐゴシック" panose="020B0600070205080204" pitchFamily="50" charset="-128"/>
              <a:sym typeface="ヒラギノ角ゴ ProN W6" charset="0"/>
            </a:endParaRPr>
          </a:p>
        </p:txBody>
      </p:sp>
      <p:sp>
        <p:nvSpPr>
          <p:cNvPr id="24" name="Rectangle 11"/>
          <p:cNvSpPr>
            <a:spLocks/>
          </p:cNvSpPr>
          <p:nvPr/>
        </p:nvSpPr>
        <p:spPr bwMode="auto">
          <a:xfrm>
            <a:off x="4565184" y="2783372"/>
            <a:ext cx="59471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38100" tIns="38100" rIns="38100" bIns="3810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７日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pic>
        <p:nvPicPr>
          <p:cNvPr id="2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282" y="2672463"/>
            <a:ext cx="10668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6" name="Rectangle 15"/>
          <p:cNvSpPr>
            <a:spLocks/>
          </p:cNvSpPr>
          <p:nvPr/>
        </p:nvSpPr>
        <p:spPr bwMode="auto">
          <a:xfrm>
            <a:off x="6571956" y="2931705"/>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a:solidFill>
                  <a:srgbClr val="FFFFFF"/>
                </a:solidFill>
                <a:latin typeface="ヒラギノ角ゴ ProN W6" charset="0"/>
                <a:ea typeface="ＭＳ Ｐゴシック" panose="020B0600070205080204" pitchFamily="50" charset="-128"/>
                <a:sym typeface="ヒラギノ角ゴ ProN W6" charset="0"/>
              </a:rPr>
              <a:t>１</a:t>
            </a: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7" name="テキスト ボックス 1"/>
          <p:cNvSpPr txBox="1">
            <a:spLocks noChangeArrowheads="1"/>
          </p:cNvSpPr>
          <p:nvPr/>
        </p:nvSpPr>
        <p:spPr bwMode="auto">
          <a:xfrm>
            <a:off x="9170213" y="1865665"/>
            <a:ext cx="16373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4200">
                <a:solidFill>
                  <a:srgbClr val="000000"/>
                </a:solidFill>
                <a:latin typeface="Gill Sans" charset="0"/>
                <a:cs typeface="ヒラギノ角ゴ ProN W3" charset="0"/>
                <a:sym typeface="Gill Sans" charset="0"/>
              </a:defRPr>
            </a:lvl1pPr>
            <a:lvl2pPr marL="742950" indent="-285750" algn="ctr">
              <a:defRPr sz="4200">
                <a:solidFill>
                  <a:srgbClr val="000000"/>
                </a:solidFill>
                <a:latin typeface="Gill Sans" charset="0"/>
                <a:cs typeface="ヒラギノ角ゴ ProN W3" charset="0"/>
                <a:sym typeface="Gill Sans" charset="0"/>
              </a:defRPr>
            </a:lvl2pPr>
            <a:lvl3pPr marL="1143000" indent="-228600" algn="ctr">
              <a:defRPr sz="4200">
                <a:solidFill>
                  <a:srgbClr val="000000"/>
                </a:solidFill>
                <a:latin typeface="Gill Sans" charset="0"/>
                <a:cs typeface="ヒラギノ角ゴ ProN W3" charset="0"/>
                <a:sym typeface="Gill Sans" charset="0"/>
              </a:defRPr>
            </a:lvl3pPr>
            <a:lvl4pPr marL="1600200" indent="-228600" algn="ctr">
              <a:defRPr sz="4200">
                <a:solidFill>
                  <a:srgbClr val="000000"/>
                </a:solidFill>
                <a:latin typeface="Gill Sans" charset="0"/>
                <a:cs typeface="ヒラギノ角ゴ ProN W3" charset="0"/>
                <a:sym typeface="Gill Sans" charset="0"/>
              </a:defRPr>
            </a:lvl4pPr>
            <a:lvl5pPr marL="2057400" indent="-228600" algn="ctr">
              <a:defRPr sz="4200">
                <a:solidFill>
                  <a:srgbClr val="000000"/>
                </a:solidFill>
                <a:latin typeface="Gill Sans"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cs typeface="ヒラギノ角ゴ ProN W3" charset="0"/>
                <a:sym typeface="Gill Sans" charset="0"/>
              </a:defRPr>
            </a:lvl9pPr>
          </a:lstStyle>
          <a:p>
            <a:pPr eaLnBrk="1" hangingPunct="1"/>
            <a:r>
              <a:rPr lang="ja-JP" altLang="en-US" sz="2400" dirty="0">
                <a:ea typeface="ＭＳ Ｐゴシック" panose="020B0600070205080204" pitchFamily="50" charset="-128"/>
              </a:rPr>
              <a:t>リリース</a:t>
            </a:r>
            <a:endParaRPr kumimoji="1" lang="ja-JP" altLang="en-US" sz="2400" dirty="0">
              <a:ea typeface="ＭＳ Ｐゴシック" panose="020B0600070205080204" pitchFamily="50" charset="-128"/>
            </a:endParaRPr>
          </a:p>
        </p:txBody>
      </p:sp>
      <p:sp>
        <p:nvSpPr>
          <p:cNvPr id="28" name="Rectangle 15"/>
          <p:cNvSpPr>
            <a:spLocks/>
          </p:cNvSpPr>
          <p:nvPr/>
        </p:nvSpPr>
        <p:spPr bwMode="auto">
          <a:xfrm>
            <a:off x="7936858" y="2841077"/>
            <a:ext cx="5177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lvl1pPr>
              <a:spcBef>
                <a:spcPts val="800"/>
              </a:spcBef>
              <a:buClr>
                <a:srgbClr val="000000"/>
              </a:buClr>
              <a:buSzPct val="100000"/>
              <a:buFont typeface="Arial" panose="020B0604020202020204" pitchFamily="34" charset="0"/>
              <a:buChar char="•"/>
              <a:defRPr sz="3200">
                <a:solidFill>
                  <a:schemeClr val="tx1"/>
                </a:solidFill>
                <a:latin typeface="Courier" charset="0"/>
                <a:cs typeface="ヒラギノ角ゴ ProN W3" charset="0"/>
                <a:sym typeface="Courier" charset="0"/>
              </a:defRPr>
            </a:lvl1pPr>
            <a:lvl2pPr marL="704850" indent="-285750">
              <a:spcBef>
                <a:spcPts val="700"/>
              </a:spcBef>
              <a:buClr>
                <a:srgbClr val="000000"/>
              </a:buClr>
              <a:buSzPct val="100000"/>
              <a:buFont typeface="Arial" panose="020B0604020202020204" pitchFamily="34" charset="0"/>
              <a:buChar char="–"/>
              <a:defRPr sz="2800">
                <a:solidFill>
                  <a:schemeClr val="tx1"/>
                </a:solidFill>
                <a:latin typeface="Courier" charset="0"/>
                <a:cs typeface="ヒラギノ角ゴ ProN W3" charset="0"/>
                <a:sym typeface="Courier" charset="0"/>
              </a:defRPr>
            </a:lvl2pPr>
            <a:lvl3pPr marL="1104900" indent="-228600">
              <a:spcBef>
                <a:spcPts val="600"/>
              </a:spcBef>
              <a:buClr>
                <a:srgbClr val="000000"/>
              </a:buClr>
              <a:buSzPct val="100000"/>
              <a:buFont typeface="Arial" panose="020B0604020202020204" pitchFamily="34" charset="0"/>
              <a:buChar char="•"/>
              <a:defRPr sz="2400">
                <a:solidFill>
                  <a:schemeClr val="tx1"/>
                </a:solidFill>
                <a:latin typeface="Courier" charset="0"/>
                <a:cs typeface="ヒラギノ角ゴ ProN W3" charset="0"/>
                <a:sym typeface="Courier" charset="0"/>
              </a:defRPr>
            </a:lvl3pPr>
            <a:lvl4pPr marL="15621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4pPr>
            <a:lvl5pPr marL="2019300" indent="-228600">
              <a:spcBef>
                <a:spcPts val="500"/>
              </a:spcBef>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5pPr>
            <a:lvl6pPr marL="24765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6pPr>
            <a:lvl7pPr marL="29337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7pPr>
            <a:lvl8pPr marL="33909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8pPr>
            <a:lvl9pPr marL="3848100" indent="-228600" eaLnBrk="0" fontAlgn="base" hangingPunct="0">
              <a:spcBef>
                <a:spcPts val="500"/>
              </a:spcBef>
              <a:spcAft>
                <a:spcPct val="0"/>
              </a:spcAft>
              <a:buClr>
                <a:srgbClr val="000000"/>
              </a:buClr>
              <a:buSzPct val="100000"/>
              <a:buFont typeface="Arial" panose="020B0604020202020204" pitchFamily="34" charset="0"/>
              <a:buChar char="»"/>
              <a:defRPr sz="2000">
                <a:solidFill>
                  <a:schemeClr val="tx1"/>
                </a:solidFill>
                <a:latin typeface="Courier" charset="0"/>
                <a:cs typeface="ヒラギノ角ゴ ProN W3" charset="0"/>
                <a:sym typeface="Courier" charset="0"/>
              </a:defRPr>
            </a:lvl9pPr>
          </a:lstStyle>
          <a:p>
            <a:pPr eaLnBrk="1" hangingPunct="1">
              <a:spcBef>
                <a:spcPct val="0"/>
              </a:spcBef>
              <a:buClrTx/>
              <a:buSzTx/>
              <a:buFontTx/>
              <a:buNone/>
            </a:pPr>
            <a:r>
              <a:rPr lang="ja-JP" altLang="en-US" sz="2400" dirty="0" smtClean="0">
                <a:solidFill>
                  <a:srgbClr val="FFFFFF"/>
                </a:solidFill>
                <a:latin typeface="ヒラギノ角ゴ ProN W6" charset="0"/>
                <a:ea typeface="ＭＳ Ｐゴシック" panose="020B0600070205080204" pitchFamily="50" charset="-128"/>
                <a:sym typeface="ヒラギノ角ゴ ProN W6" charset="0"/>
              </a:rPr>
              <a:t>２日</a:t>
            </a:r>
            <a:endParaRPr lang="ja-JP" altLang="en-US" sz="2400" dirty="0">
              <a:solidFill>
                <a:srgbClr val="FFFFFF"/>
              </a:solidFill>
              <a:latin typeface="ヒラギノ角ゴ ProN W6" charset="0"/>
              <a:ea typeface="ＭＳ Ｐゴシック" panose="020B0600070205080204" pitchFamily="50" charset="-128"/>
              <a:sym typeface="ヒラギノ角ゴ ProN W6" charset="0"/>
            </a:endParaRPr>
          </a:p>
        </p:txBody>
      </p:sp>
      <p:sp>
        <p:nvSpPr>
          <p:cNvPr id="29" name="テキスト ボックス 28"/>
          <p:cNvSpPr txBox="1"/>
          <p:nvPr/>
        </p:nvSpPr>
        <p:spPr>
          <a:xfrm>
            <a:off x="7674638" y="2133605"/>
            <a:ext cx="1415772" cy="461665"/>
          </a:xfrm>
          <a:prstGeom prst="rect">
            <a:avLst/>
          </a:prstGeom>
          <a:noFill/>
        </p:spPr>
        <p:txBody>
          <a:bodyPr wrap="none" rtlCol="0">
            <a:spAutoFit/>
          </a:bodyPr>
          <a:lstStyle/>
          <a:p>
            <a:r>
              <a:rPr kumimoji="1" lang="ja-JP" altLang="en-US" sz="2400" b="1" dirty="0" smtClean="0"/>
              <a:t>動作確認</a:t>
            </a:r>
            <a:endParaRPr kumimoji="1" lang="ja-JP" altLang="en-US" sz="2400" b="1" dirty="0"/>
          </a:p>
        </p:txBody>
      </p:sp>
    </p:spTree>
    <p:extLst>
      <p:ext uri="{BB962C8B-B14F-4D97-AF65-F5344CB8AC3E}">
        <p14:creationId xmlns:p14="http://schemas.microsoft.com/office/powerpoint/2010/main" val="1333353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771525"/>
            <a:ext cx="10515600" cy="5405438"/>
          </a:xfrm>
        </p:spPr>
        <p:txBody>
          <a:bodyPr>
            <a:normAutofit/>
          </a:bodyPr>
          <a:lstStyle/>
          <a:p>
            <a:pPr marL="0" indent="0">
              <a:buNone/>
            </a:pPr>
            <a:endParaRPr kumimoji="1" lang="en-US" altLang="ja-JP" sz="5400" dirty="0" smtClean="0"/>
          </a:p>
          <a:p>
            <a:pPr marL="0" indent="0">
              <a:buNone/>
            </a:pPr>
            <a:endParaRPr lang="en-US" altLang="ja-JP" sz="5400" dirty="0"/>
          </a:p>
          <a:p>
            <a:pPr marL="0" indent="0" algn="ctr">
              <a:buNone/>
            </a:pPr>
            <a:r>
              <a:rPr kumimoji="1" lang="en-US" altLang="ja-JP" sz="5400" b="1" dirty="0" smtClean="0"/>
              <a:t>PM</a:t>
            </a:r>
            <a:r>
              <a:rPr kumimoji="1" lang="ja-JP" altLang="en-US" sz="5400" b="1" dirty="0" smtClean="0"/>
              <a:t>学科専用</a:t>
            </a:r>
            <a:endParaRPr kumimoji="1" lang="en-US" altLang="ja-JP" sz="5400" b="1" dirty="0" smtClean="0"/>
          </a:p>
          <a:p>
            <a:pPr marL="0" indent="0" algn="ctr">
              <a:buNone/>
            </a:pPr>
            <a:r>
              <a:rPr kumimoji="1" lang="ja-JP" altLang="en-US" sz="5400" b="1" dirty="0" smtClean="0"/>
              <a:t>闇キャンパスポータル</a:t>
            </a:r>
            <a:endParaRPr kumimoji="1" lang="ja-JP" altLang="en-US" sz="5400" b="1" dirty="0"/>
          </a:p>
        </p:txBody>
      </p:sp>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2</a:t>
            </a:fld>
            <a:endParaRPr kumimoji="1" lang="ja-JP" altLang="en-US" dirty="0"/>
          </a:p>
        </p:txBody>
      </p:sp>
    </p:spTree>
    <p:extLst>
      <p:ext uri="{BB962C8B-B14F-4D97-AF65-F5344CB8AC3E}">
        <p14:creationId xmlns:p14="http://schemas.microsoft.com/office/powerpoint/2010/main" val="279284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我々はなぜここにいるのか</a:t>
            </a:r>
            <a:endParaRPr kumimoji="1" lang="ja-JP" altLang="en-US" b="1" dirty="0"/>
          </a:p>
        </p:txBody>
      </p:sp>
      <p:sp>
        <p:nvSpPr>
          <p:cNvPr id="3" name="コンテンツ プレースホルダー 2"/>
          <p:cNvSpPr>
            <a:spLocks noGrp="1"/>
          </p:cNvSpPr>
          <p:nvPr>
            <p:ph idx="1"/>
          </p:nvPr>
        </p:nvSpPr>
        <p:spPr>
          <a:xfrm>
            <a:off x="838199" y="1825625"/>
            <a:ext cx="11093245" cy="4206465"/>
          </a:xfrm>
        </p:spPr>
        <p:txBody>
          <a:bodyPr>
            <a:normAutofit/>
          </a:bodyPr>
          <a:lstStyle/>
          <a:p>
            <a:endParaRPr kumimoji="1" lang="en-US" altLang="ja-JP" dirty="0" smtClean="0"/>
          </a:p>
          <a:p>
            <a:r>
              <a:rPr kumimoji="1" lang="ja-JP" altLang="en-US" dirty="0" smtClean="0"/>
              <a:t>ターゲットは</a:t>
            </a:r>
            <a:r>
              <a:rPr lang="ja-JP" altLang="en-US" b="1" dirty="0"/>
              <a:t>千葉工業</a:t>
            </a:r>
            <a:r>
              <a:rPr lang="ja-JP" altLang="en-US" b="1" dirty="0" smtClean="0"/>
              <a:t>大学社会システム科学部</a:t>
            </a:r>
            <a:r>
              <a:rPr lang="en-US" altLang="ja-JP" b="1" dirty="0" smtClean="0"/>
              <a:t>PM</a:t>
            </a:r>
            <a:r>
              <a:rPr lang="ja-JP" altLang="en-US" b="1" dirty="0" smtClean="0"/>
              <a:t>学科生</a:t>
            </a:r>
            <a:r>
              <a:rPr kumimoji="1" lang="ja-JP" altLang="en-US" dirty="0" smtClean="0"/>
              <a:t>である。</a:t>
            </a:r>
            <a:endParaRPr kumimoji="1" lang="en-US" altLang="ja-JP" dirty="0" smtClean="0"/>
          </a:p>
          <a:p>
            <a:r>
              <a:rPr kumimoji="1" lang="ja-JP" altLang="en-US" dirty="0" smtClean="0"/>
              <a:t>従来の</a:t>
            </a:r>
            <a:r>
              <a:rPr lang="ja-JP" altLang="en-US" dirty="0"/>
              <a:t>キャンパスポータル</a:t>
            </a:r>
            <a:r>
              <a:rPr kumimoji="1" lang="ja-JP" altLang="en-US" dirty="0" smtClean="0"/>
              <a:t>では、必要な情報を手に入れるために</a:t>
            </a:r>
            <a:endParaRPr kumimoji="1" lang="en-US" altLang="ja-JP" dirty="0" smtClean="0"/>
          </a:p>
          <a:p>
            <a:pPr marL="0" indent="0">
              <a:buNone/>
            </a:pPr>
            <a:r>
              <a:rPr lang="ja-JP" altLang="en-US" b="1" dirty="0"/>
              <a:t>　</a:t>
            </a:r>
            <a:r>
              <a:rPr kumimoji="1" lang="ja-JP" altLang="en-US" b="1" dirty="0" smtClean="0"/>
              <a:t>手間</a:t>
            </a:r>
            <a:r>
              <a:rPr kumimoji="1" lang="ja-JP" altLang="en-US" dirty="0" smtClean="0"/>
              <a:t>がかかっていた。</a:t>
            </a:r>
            <a:endParaRPr lang="en-US" altLang="ja-JP" dirty="0"/>
          </a:p>
          <a:p>
            <a:r>
              <a:rPr lang="ja-JP" altLang="en-US" dirty="0" smtClean="0"/>
              <a:t>「</a:t>
            </a:r>
            <a:r>
              <a:rPr lang="en-US" altLang="ja-JP" dirty="0" smtClean="0"/>
              <a:t>PM</a:t>
            </a:r>
            <a:r>
              <a:rPr lang="ja-JP" altLang="en-US" dirty="0"/>
              <a:t>学科</a:t>
            </a:r>
            <a:r>
              <a:rPr lang="ja-JP" altLang="en-US" dirty="0" smtClean="0"/>
              <a:t>専用闇キャンパスポータル</a:t>
            </a:r>
            <a:r>
              <a:rPr kumimoji="1" lang="ja-JP" altLang="en-US" dirty="0" smtClean="0"/>
              <a:t>」システムではその</a:t>
            </a:r>
            <a:r>
              <a:rPr kumimoji="1" lang="ja-JP" altLang="en-US" b="1" dirty="0" smtClean="0"/>
              <a:t>手間を省き</a:t>
            </a:r>
            <a:r>
              <a:rPr kumimoji="1" lang="ja-JP" altLang="en-US" dirty="0" smtClean="0"/>
              <a:t>、必要な情報をその場で提供させることを可能とする。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3</a:t>
            </a:fld>
            <a:endParaRPr kumimoji="1" lang="ja-JP" altLang="en-US" dirty="0"/>
          </a:p>
        </p:txBody>
      </p:sp>
    </p:spTree>
    <p:extLst>
      <p:ext uri="{BB962C8B-B14F-4D97-AF65-F5344CB8AC3E}">
        <p14:creationId xmlns:p14="http://schemas.microsoft.com/office/powerpoint/2010/main" val="273411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smtClean="0"/>
              <a:t>エレベーターピッチ</a:t>
            </a:r>
            <a:endParaRPr kumimoji="1" lang="ja-JP" altLang="en-US" b="1" dirty="0"/>
          </a:p>
        </p:txBody>
      </p:sp>
      <p:sp>
        <p:nvSpPr>
          <p:cNvPr id="3" name="コンテンツ プレースホルダー 2"/>
          <p:cNvSpPr>
            <a:spLocks noGrp="1"/>
          </p:cNvSpPr>
          <p:nvPr>
            <p:ph idx="1"/>
          </p:nvPr>
        </p:nvSpPr>
        <p:spPr>
          <a:xfrm>
            <a:off x="730134" y="1451552"/>
            <a:ext cx="12204470" cy="4566863"/>
          </a:xfrm>
        </p:spPr>
        <p:txBody>
          <a:bodyPr>
            <a:noAutofit/>
          </a:bodyPr>
          <a:lstStyle/>
          <a:p>
            <a:pPr marL="0" indent="0">
              <a:buNone/>
            </a:pPr>
            <a:r>
              <a:rPr lang="ja-JP" altLang="en-US" sz="1600" dirty="0" smtClean="0"/>
              <a:t>・潜在的な課題</a:t>
            </a:r>
            <a:endParaRPr lang="en-US" altLang="ja-JP" sz="1600" dirty="0" smtClean="0"/>
          </a:p>
          <a:p>
            <a:pPr marL="0" indent="0">
              <a:buNone/>
            </a:pPr>
            <a:r>
              <a:rPr lang="en-US" altLang="ja-JP" sz="1600" dirty="0" smtClean="0"/>
              <a:t>	</a:t>
            </a:r>
            <a:r>
              <a:rPr lang="ja-JP" altLang="en-US" sz="1600" dirty="0" smtClean="0"/>
              <a:t>従来の千葉工大学生アプリでは、必要な情報を手に入れるために手間がかかる。</a:t>
            </a:r>
            <a:endParaRPr lang="en-US" altLang="ja-JP" sz="1600" dirty="0" smtClean="0"/>
          </a:p>
          <a:p>
            <a:pPr marL="0" indent="0">
              <a:buNone/>
            </a:pPr>
            <a:r>
              <a:rPr lang="ja-JP" altLang="en-US" sz="1600" dirty="0" smtClean="0"/>
              <a:t>・ターゲット</a:t>
            </a:r>
            <a:endParaRPr lang="en-US" altLang="ja-JP" sz="1600" dirty="0" smtClean="0"/>
          </a:p>
          <a:p>
            <a:pPr marL="0" indent="0">
              <a:buNone/>
            </a:pPr>
            <a:r>
              <a:rPr lang="en-US" altLang="ja-JP" sz="1600" dirty="0" smtClean="0"/>
              <a:t>	</a:t>
            </a:r>
            <a:r>
              <a:rPr lang="ja-JP" altLang="en-US" sz="1600" dirty="0" smtClean="0"/>
              <a:t>より情報を手短かに入手したい津田沼キャンパスに通う、</a:t>
            </a:r>
            <a:r>
              <a:rPr lang="en-US" altLang="ja-JP" sz="1600" dirty="0" smtClean="0"/>
              <a:t> </a:t>
            </a:r>
            <a:r>
              <a:rPr lang="ja-JP" altLang="en-US" sz="1600" dirty="0" smtClean="0"/>
              <a:t>千葉工業大学社会システム科学部</a:t>
            </a:r>
            <a:r>
              <a:rPr lang="en-US" altLang="ja-JP" sz="1600" dirty="0" smtClean="0"/>
              <a:t>PM</a:t>
            </a:r>
            <a:r>
              <a:rPr lang="ja-JP" altLang="en-US" sz="1600" dirty="0" smtClean="0"/>
              <a:t>学科生である。</a:t>
            </a:r>
            <a:endParaRPr lang="en-US" altLang="ja-JP" sz="1600" dirty="0" smtClean="0"/>
          </a:p>
          <a:p>
            <a:pPr marL="0" indent="0">
              <a:buNone/>
            </a:pPr>
            <a:r>
              <a:rPr lang="ja-JP" altLang="en-US" sz="1600" dirty="0" smtClean="0"/>
              <a:t>・プロダクト名</a:t>
            </a:r>
            <a:endParaRPr lang="en-US" altLang="ja-JP" sz="1600" dirty="0" smtClean="0"/>
          </a:p>
          <a:p>
            <a:pPr marL="0" indent="0">
              <a:buNone/>
            </a:pPr>
            <a:r>
              <a:rPr lang="en-US" altLang="ja-JP" sz="1600" dirty="0" smtClean="0"/>
              <a:t>	</a:t>
            </a:r>
            <a:r>
              <a:rPr lang="ja-JP" altLang="en-US" sz="1600" dirty="0" smtClean="0"/>
              <a:t>「</a:t>
            </a:r>
            <a:r>
              <a:rPr lang="en-US" altLang="ja-JP" sz="1600" dirty="0" smtClean="0"/>
              <a:t> </a:t>
            </a:r>
            <a:r>
              <a:rPr lang="en-US" altLang="ja-JP" sz="1600" dirty="0"/>
              <a:t>PM</a:t>
            </a:r>
            <a:r>
              <a:rPr lang="ja-JP" altLang="en-US" sz="1600" dirty="0"/>
              <a:t>学科専用闇キャンパスポータル</a:t>
            </a:r>
            <a:r>
              <a:rPr lang="ja-JP" altLang="en-US" sz="1600" dirty="0" smtClean="0"/>
              <a:t>」である。</a:t>
            </a:r>
            <a:endParaRPr lang="en-US" altLang="ja-JP" sz="1600" dirty="0" smtClean="0"/>
          </a:p>
          <a:p>
            <a:pPr marL="0" indent="0">
              <a:buNone/>
            </a:pPr>
            <a:r>
              <a:rPr lang="ja-JP" altLang="en-US" sz="1600" dirty="0" smtClean="0"/>
              <a:t>・プロダクトのカテゴリー</a:t>
            </a:r>
            <a:endParaRPr lang="en-US" altLang="ja-JP" sz="1600" dirty="0" smtClean="0"/>
          </a:p>
          <a:p>
            <a:pPr marL="0" indent="0">
              <a:buNone/>
            </a:pPr>
            <a:r>
              <a:rPr lang="en-US" altLang="ja-JP" sz="1600" dirty="0" smtClean="0"/>
              <a:t>	Web</a:t>
            </a:r>
            <a:r>
              <a:rPr lang="ja-JP" altLang="en-US" sz="1600" dirty="0" smtClean="0"/>
              <a:t>サイトである。</a:t>
            </a:r>
            <a:endParaRPr lang="en-US" altLang="ja-JP" sz="1600" dirty="0" smtClean="0"/>
          </a:p>
          <a:p>
            <a:pPr marL="0" indent="0">
              <a:buNone/>
            </a:pPr>
            <a:r>
              <a:rPr lang="ja-JP" altLang="en-US" sz="1600" dirty="0" smtClean="0"/>
              <a:t>・重要な</a:t>
            </a:r>
            <a:r>
              <a:rPr lang="ja-JP" altLang="en-US" sz="1600" dirty="0"/>
              <a:t>利点</a:t>
            </a:r>
            <a:endParaRPr lang="en-US" altLang="ja-JP" sz="1600" dirty="0" smtClean="0"/>
          </a:p>
          <a:p>
            <a:pPr marL="0" indent="0">
              <a:buNone/>
            </a:pPr>
            <a:r>
              <a:rPr lang="en-US" altLang="ja-JP" sz="1600" dirty="0" smtClean="0"/>
              <a:t>	</a:t>
            </a:r>
            <a:r>
              <a:rPr lang="ja-JP" altLang="en-US" sz="1600" dirty="0" smtClean="0"/>
              <a:t>過去問や</a:t>
            </a:r>
            <a:r>
              <a:rPr lang="en-US" altLang="ja-JP" sz="1600" dirty="0" smtClean="0"/>
              <a:t>PM</a:t>
            </a:r>
            <a:r>
              <a:rPr lang="ja-JP" altLang="en-US" sz="1600" dirty="0" smtClean="0"/>
              <a:t>実験などの成果物、学生の時間割などの情報</a:t>
            </a:r>
            <a:r>
              <a:rPr lang="ja-JP" altLang="en-US" sz="1600" dirty="0"/>
              <a:t>が</a:t>
            </a:r>
            <a:r>
              <a:rPr lang="ja-JP" altLang="en-US" sz="1600" dirty="0" smtClean="0"/>
              <a:t>得られる。</a:t>
            </a:r>
            <a:endParaRPr lang="en-US" altLang="ja-JP" sz="1600" dirty="0" smtClean="0"/>
          </a:p>
          <a:p>
            <a:pPr marL="0" indent="0">
              <a:buNone/>
            </a:pPr>
            <a:r>
              <a:rPr lang="ja-JP" altLang="en-US" sz="1600" dirty="0" smtClean="0"/>
              <a:t>・競合相手</a:t>
            </a:r>
            <a:endParaRPr lang="en-US" altLang="ja-JP" sz="1600" dirty="0" smtClean="0"/>
          </a:p>
          <a:p>
            <a:pPr marL="0" indent="0">
              <a:buNone/>
            </a:pPr>
            <a:r>
              <a:rPr lang="en-US" altLang="ja-JP" sz="1600" dirty="0" smtClean="0"/>
              <a:t>	</a:t>
            </a:r>
            <a:r>
              <a:rPr lang="ja-JP" altLang="en-US" sz="1600" dirty="0" smtClean="0"/>
              <a:t>これまでの千葉工大学生アプリである。</a:t>
            </a:r>
            <a:endParaRPr lang="en-US" altLang="ja-JP" sz="1600" dirty="0" smtClean="0"/>
          </a:p>
          <a:p>
            <a:pPr marL="0" indent="0">
              <a:buNone/>
            </a:pPr>
            <a:r>
              <a:rPr lang="ja-JP" altLang="en-US" sz="1600" dirty="0" smtClean="0"/>
              <a:t>・差別化の決定的な特徴</a:t>
            </a:r>
            <a:endParaRPr lang="en-US" altLang="ja-JP" sz="1600" dirty="0" smtClean="0"/>
          </a:p>
          <a:p>
            <a:pPr marL="0" indent="0">
              <a:buNone/>
            </a:pPr>
            <a:r>
              <a:rPr lang="en-US" altLang="ja-JP" sz="1600" dirty="0" smtClean="0"/>
              <a:t>	</a:t>
            </a:r>
            <a:r>
              <a:rPr lang="ja-JP" altLang="en-US" sz="1600" dirty="0" smtClean="0"/>
              <a:t>学生にとって単位取得を手助けする情報が備わっている。</a:t>
            </a:r>
            <a:endParaRPr lang="en-US" altLang="ja-JP" sz="1600" dirty="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4</a:t>
            </a:fld>
            <a:endParaRPr kumimoji="1" lang="ja-JP" altLang="en-US" dirty="0"/>
          </a:p>
        </p:txBody>
      </p:sp>
    </p:spTree>
    <p:extLst>
      <p:ext uri="{BB962C8B-B14F-4D97-AF65-F5344CB8AC3E}">
        <p14:creationId xmlns:p14="http://schemas.microsoft.com/office/powerpoint/2010/main" val="500627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60295" y="117907"/>
            <a:ext cx="5983705" cy="663350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smtClean="0">
              <a:solidFill>
                <a:schemeClr val="tx1"/>
              </a:solidFill>
            </a:endParaRPr>
          </a:p>
          <a:p>
            <a:endParaRPr lang="en-US" altLang="ja-JP" sz="3200" b="1" dirty="0">
              <a:solidFill>
                <a:schemeClr val="tx1"/>
              </a:solidFill>
            </a:endParaRPr>
          </a:p>
          <a:p>
            <a:endParaRPr lang="en-US" altLang="ja-JP" sz="32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簡単に単位が取れる闇サイト！</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a:solidFill>
                  <a:schemeClr val="tx1"/>
                </a:solidFill>
              </a:rPr>
              <a:t>過去</a:t>
            </a:r>
            <a:r>
              <a:rPr lang="ja-JP" altLang="en-US" sz="2800" b="1" dirty="0" smtClean="0">
                <a:solidFill>
                  <a:schemeClr val="tx1"/>
                </a:solidFill>
              </a:rPr>
              <a:t>問が</a:t>
            </a:r>
            <a:r>
              <a:rPr lang="ja-JP" altLang="en-US" sz="2800" b="1" dirty="0">
                <a:solidFill>
                  <a:schemeClr val="tx1"/>
                </a:solidFill>
              </a:rPr>
              <a:t>見</a:t>
            </a:r>
            <a:r>
              <a:rPr lang="ja-JP" altLang="en-US" sz="2800" b="1" dirty="0" smtClean="0">
                <a:solidFill>
                  <a:schemeClr val="tx1"/>
                </a:solidFill>
              </a:rPr>
              <a:t>れる！</a:t>
            </a:r>
            <a:endParaRPr lang="en-US" altLang="ja-JP" sz="2800" b="1" dirty="0" smtClean="0">
              <a:solidFill>
                <a:schemeClr val="tx1"/>
              </a:solidFill>
            </a:endParaRPr>
          </a:p>
          <a:p>
            <a:pPr marL="457200" indent="-457200">
              <a:buFont typeface="Arial" panose="020B0604020202020204" pitchFamily="34" charset="0"/>
              <a:buChar char="•"/>
            </a:pPr>
            <a:r>
              <a:rPr lang="ja-JP" altLang="en-US" sz="2800" b="1" dirty="0" smtClean="0">
                <a:solidFill>
                  <a:schemeClr val="tx1"/>
                </a:solidFill>
              </a:rPr>
              <a:t>オリエンテーション、</a:t>
            </a:r>
            <a:r>
              <a:rPr lang="en-US" altLang="ja-JP" sz="2800" b="1" dirty="0" smtClean="0">
                <a:solidFill>
                  <a:schemeClr val="tx1"/>
                </a:solidFill>
              </a:rPr>
              <a:t>PM</a:t>
            </a:r>
            <a:r>
              <a:rPr lang="ja-JP" altLang="en-US" sz="2800" b="1" dirty="0" smtClean="0">
                <a:solidFill>
                  <a:schemeClr val="tx1"/>
                </a:solidFill>
              </a:rPr>
              <a:t>実験の成果物が見れる！</a:t>
            </a: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lang="en-US" altLang="ja-JP" sz="2800" b="1" dirty="0" smtClean="0">
              <a:solidFill>
                <a:schemeClr val="tx1"/>
              </a:solidFill>
            </a:endParaRPr>
          </a:p>
          <a:p>
            <a:pPr marL="457200" indent="-457200">
              <a:buFont typeface="Arial" panose="020B0604020202020204" pitchFamily="34" charset="0"/>
              <a:buChar char="•"/>
            </a:pPr>
            <a:endParaRPr kumimoji="1" lang="ja-JP" altLang="en-US" dirty="0">
              <a:solidFill>
                <a:schemeClr val="tx1"/>
              </a:solidFill>
            </a:endParaRPr>
          </a:p>
        </p:txBody>
      </p:sp>
      <p:sp>
        <p:nvSpPr>
          <p:cNvPr id="9" name="正方形/長方形 8"/>
          <p:cNvSpPr/>
          <p:nvPr/>
        </p:nvSpPr>
        <p:spPr>
          <a:xfrm>
            <a:off x="3962401" y="507137"/>
            <a:ext cx="4058471" cy="346361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059" y="1176463"/>
            <a:ext cx="1610593" cy="177494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6187" y="507138"/>
            <a:ext cx="2684685" cy="2444265"/>
          </a:xfrm>
          <a:prstGeom prst="rect">
            <a:avLst/>
          </a:prstGeom>
        </p:spPr>
      </p:pic>
      <p:sp>
        <p:nvSpPr>
          <p:cNvPr id="2" name="スライド番号プレースホルダー 1"/>
          <p:cNvSpPr>
            <a:spLocks noGrp="1"/>
          </p:cNvSpPr>
          <p:nvPr>
            <p:ph type="sldNum" sz="quarter" idx="12"/>
          </p:nvPr>
        </p:nvSpPr>
        <p:spPr/>
        <p:txBody>
          <a:bodyPr/>
          <a:lstStyle/>
          <a:p>
            <a:fld id="{8A903737-8B57-476D-8319-ED02A8A4DA96}" type="slidenum">
              <a:rPr kumimoji="1" lang="ja-JP" altLang="en-US" sz="4000" smtClean="0"/>
              <a:t>5</a:t>
            </a:fld>
            <a:endParaRPr kumimoji="1" lang="ja-JP" altLang="en-US" sz="4000" dirty="0"/>
          </a:p>
        </p:txBody>
      </p:sp>
    </p:spTree>
    <p:extLst>
      <p:ext uri="{BB962C8B-B14F-4D97-AF65-F5344CB8AC3E}">
        <p14:creationId xmlns:p14="http://schemas.microsoft.com/office/powerpoint/2010/main" val="1056537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46460"/>
          </a:xfrm>
        </p:spPr>
        <p:txBody>
          <a:bodyPr>
            <a:normAutofit/>
          </a:bodyPr>
          <a:lstStyle/>
          <a:p>
            <a:r>
              <a:rPr kumimoji="1" lang="ja-JP" altLang="en-US" b="1" dirty="0" smtClean="0">
                <a:latin typeface="HGP創英角ｺﾞｼｯｸUB" panose="020B0900000000000000" pitchFamily="50" charset="-128"/>
                <a:ea typeface="HGP創英角ｺﾞｼｯｸUB" panose="020B0900000000000000" pitchFamily="50" charset="-128"/>
              </a:rPr>
              <a:t>やらないことリスト</a:t>
            </a:r>
            <a:endParaRPr kumimoji="1" lang="ja-JP" altLang="en-US" b="1" dirty="0">
              <a:latin typeface="HGP創英角ｺﾞｼｯｸUB" panose="020B0900000000000000" pitchFamily="50" charset="-128"/>
              <a:ea typeface="HGP創英角ｺﾞｼｯｸUB" panose="020B0900000000000000" pitchFamily="50" charset="-128"/>
            </a:endParaRPr>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2738802671"/>
              </p:ext>
            </p:extLst>
          </p:nvPr>
        </p:nvGraphicFramePr>
        <p:xfrm>
          <a:off x="994610" y="1825625"/>
          <a:ext cx="10359189" cy="2635355"/>
        </p:xfrm>
        <a:graphic>
          <a:graphicData uri="http://schemas.openxmlformats.org/drawingml/2006/table">
            <a:tbl>
              <a:tblPr firstRow="1" bandRow="1">
                <a:tableStyleId>{5C22544A-7EE6-4342-B048-85BDC9FD1C3A}</a:tableStyleId>
              </a:tblPr>
              <a:tblGrid>
                <a:gridCol w="5101389">
                  <a:extLst>
                    <a:ext uri="{9D8B030D-6E8A-4147-A177-3AD203B41FA5}">
                      <a16:colId xmlns:a16="http://schemas.microsoft.com/office/drawing/2014/main" val="715414527"/>
                    </a:ext>
                  </a:extLst>
                </a:gridCol>
                <a:gridCol w="5257800">
                  <a:extLst>
                    <a:ext uri="{9D8B030D-6E8A-4147-A177-3AD203B41FA5}">
                      <a16:colId xmlns:a16="http://schemas.microsoft.com/office/drawing/2014/main" val="3259534146"/>
                    </a:ext>
                  </a:extLst>
                </a:gridCol>
              </a:tblGrid>
              <a:tr h="390423">
                <a:tc>
                  <a:txBody>
                    <a:bodyPr/>
                    <a:lstStyle/>
                    <a:p>
                      <a:pPr algn="ctr"/>
                      <a:r>
                        <a:rPr kumimoji="1" lang="ja-JP" altLang="en-US" dirty="0" smtClean="0"/>
                        <a:t>やること</a:t>
                      </a:r>
                      <a:endParaRPr kumimoji="1" lang="ja-JP" altLang="en-US" dirty="0"/>
                    </a:p>
                  </a:txBody>
                  <a:tcPr/>
                </a:tc>
                <a:tc>
                  <a:txBody>
                    <a:bodyPr/>
                    <a:lstStyle/>
                    <a:p>
                      <a:pPr algn="ctr"/>
                      <a:r>
                        <a:rPr kumimoji="1" lang="ja-JP" altLang="en-US" dirty="0" smtClean="0"/>
                        <a:t>やらないこと</a:t>
                      </a:r>
                      <a:endParaRPr kumimoji="1" lang="ja-JP" altLang="en-US" dirty="0"/>
                    </a:p>
                  </a:txBody>
                  <a:tcPr/>
                </a:tc>
                <a:extLst>
                  <a:ext uri="{0D108BD9-81ED-4DB2-BD59-A6C34878D82A}">
                    <a16:rowId xmlns:a16="http://schemas.microsoft.com/office/drawing/2014/main" val="1048205067"/>
                  </a:ext>
                </a:extLst>
              </a:tr>
              <a:tr h="390423">
                <a:tc>
                  <a:txBody>
                    <a:bodyPr/>
                    <a:lstStyle/>
                    <a:p>
                      <a:r>
                        <a:rPr kumimoji="1" lang="ja-JP" altLang="en-US" b="1" i="0" dirty="0" smtClean="0"/>
                        <a:t>・トップページを作成する。</a:t>
                      </a:r>
                      <a:endParaRPr kumimoji="1" lang="ja-JP" altLang="en-US" b="1" i="0" dirty="0"/>
                    </a:p>
                  </a:txBody>
                  <a:tcPr/>
                </a:tc>
                <a:tc>
                  <a:txBody>
                    <a:bodyPr/>
                    <a:lstStyle/>
                    <a:p>
                      <a:r>
                        <a:rPr kumimoji="1" lang="ja-JP" altLang="en-US" b="1" dirty="0" smtClean="0"/>
                        <a:t>・ログイン機能の作成する。</a:t>
                      </a:r>
                      <a:endParaRPr kumimoji="1" lang="ja-JP" altLang="en-US" b="1" dirty="0"/>
                    </a:p>
                  </a:txBody>
                  <a:tcPr/>
                </a:tc>
                <a:extLst>
                  <a:ext uri="{0D108BD9-81ED-4DB2-BD59-A6C34878D82A}">
                    <a16:rowId xmlns:a16="http://schemas.microsoft.com/office/drawing/2014/main" val="3192546197"/>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i="0" dirty="0" smtClean="0"/>
                        <a:t>・</a:t>
                      </a:r>
                      <a:r>
                        <a:rPr lang="en-US" altLang="ja-JP" b="1" dirty="0" smtClean="0"/>
                        <a:t>Twitter API</a:t>
                      </a:r>
                      <a:r>
                        <a:rPr lang="ja-JP" altLang="en-US" b="1" dirty="0" smtClean="0"/>
                        <a:t>を導入する。</a:t>
                      </a:r>
                      <a:endParaRPr lang="ja-JP" altLang="ja-JP" b="1"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・他の学科の資料、過去問を集める。</a:t>
                      </a:r>
                    </a:p>
                  </a:txBody>
                  <a:tcPr/>
                </a:tc>
                <a:extLst>
                  <a:ext uri="{0D108BD9-81ED-4DB2-BD59-A6C34878D82A}">
                    <a16:rowId xmlns:a16="http://schemas.microsoft.com/office/drawing/2014/main" val="3880357056"/>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科目ごとの過去問・シラバスを表示する。</a:t>
                      </a:r>
                      <a:endParaRPr lang="ja-JP"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・新習志野校舎の教室案内図を作成する。</a:t>
                      </a:r>
                      <a:endParaRPr kumimoji="1" lang="ja-JP" altLang="en-US" b="1" dirty="0" smtClean="0"/>
                    </a:p>
                  </a:txBody>
                  <a:tcPr/>
                </a:tc>
                <a:extLst>
                  <a:ext uri="{0D108BD9-81ED-4DB2-BD59-A6C34878D82A}">
                    <a16:rowId xmlns:a16="http://schemas.microsoft.com/office/drawing/2014/main" val="243681978"/>
                  </a:ext>
                </a:extLst>
              </a:tr>
              <a:tr h="683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a:t>
                      </a:r>
                      <a:r>
                        <a:rPr lang="ja-JP" altLang="ja-JP" b="1" dirty="0" smtClean="0"/>
                        <a:t>の</a:t>
                      </a:r>
                      <a:r>
                        <a:rPr lang="ja-JP" altLang="en-US" b="1" dirty="0" smtClean="0"/>
                        <a:t>オリエンテーション、</a:t>
                      </a:r>
                      <a:r>
                        <a:rPr lang="en-US" altLang="ja-JP" b="1" dirty="0" smtClean="0"/>
                        <a:t>PM</a:t>
                      </a:r>
                      <a:r>
                        <a:rPr lang="ja-JP" altLang="en-US" b="1" dirty="0" smtClean="0"/>
                        <a:t>実験</a:t>
                      </a:r>
                      <a:r>
                        <a:rPr lang="ja-JP" altLang="ja-JP" b="1" dirty="0" smtClean="0"/>
                        <a:t>の</a:t>
                      </a:r>
                      <a:r>
                        <a:rPr lang="ja-JP" altLang="en-US" b="1" dirty="0" smtClean="0"/>
                        <a:t>成果　　</a:t>
                      </a:r>
                      <a:r>
                        <a:rPr lang="ja-JP" altLang="en-US" b="1" dirty="0" smtClean="0"/>
                        <a:t>　物</a:t>
                      </a:r>
                      <a:r>
                        <a:rPr lang="ja-JP" altLang="ja-JP" b="1" dirty="0" smtClean="0"/>
                        <a:t>を表示する。</a:t>
                      </a:r>
                      <a:endParaRPr lang="ja-JP"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・システム上で情報提供を受けること。</a:t>
                      </a:r>
                    </a:p>
                    <a:p>
                      <a:endParaRPr kumimoji="1" lang="ja-JP" altLang="en-US" b="1" dirty="0"/>
                    </a:p>
                  </a:txBody>
                  <a:tcPr/>
                </a:tc>
                <a:extLst>
                  <a:ext uri="{0D108BD9-81ED-4DB2-BD59-A6C34878D82A}">
                    <a16:rowId xmlns:a16="http://schemas.microsoft.com/office/drawing/2014/main" val="895431990"/>
                  </a:ext>
                </a:extLst>
              </a:tr>
              <a:tr h="3904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・学生便覧</a:t>
                      </a:r>
                      <a:r>
                        <a:rPr lang="ja-JP" altLang="ja-JP" b="1" dirty="0" smtClean="0"/>
                        <a:t>の時間割を表示する。</a:t>
                      </a:r>
                      <a:endParaRPr lang="ja-JP" altLang="ja-JP" dirty="0" smtClean="0"/>
                    </a:p>
                  </a:txBody>
                  <a:tcPr/>
                </a:tc>
                <a:tc>
                  <a:txBody>
                    <a:bodyPr/>
                    <a:lstStyle/>
                    <a:p>
                      <a:endParaRPr kumimoji="1" lang="ja-JP" altLang="en-US" b="1" dirty="0"/>
                    </a:p>
                  </a:txBody>
                  <a:tcPr/>
                </a:tc>
                <a:extLst>
                  <a:ext uri="{0D108BD9-81ED-4DB2-BD59-A6C34878D82A}">
                    <a16:rowId xmlns:a16="http://schemas.microsoft.com/office/drawing/2014/main" val="1311193933"/>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455520381"/>
              </p:ext>
            </p:extLst>
          </p:nvPr>
        </p:nvGraphicFramePr>
        <p:xfrm>
          <a:off x="994610" y="4419690"/>
          <a:ext cx="10359189" cy="1858000"/>
        </p:xfrm>
        <a:graphic>
          <a:graphicData uri="http://schemas.openxmlformats.org/drawingml/2006/table">
            <a:tbl>
              <a:tblPr firstRow="1" bandRow="1">
                <a:tableStyleId>{5C22544A-7EE6-4342-B048-85BDC9FD1C3A}</a:tableStyleId>
              </a:tblPr>
              <a:tblGrid>
                <a:gridCol w="10359189">
                  <a:extLst>
                    <a:ext uri="{9D8B030D-6E8A-4147-A177-3AD203B41FA5}">
                      <a16:colId xmlns:a16="http://schemas.microsoft.com/office/drawing/2014/main" val="846846601"/>
                    </a:ext>
                  </a:extLst>
                </a:gridCol>
              </a:tblGrid>
              <a:tr h="464500">
                <a:tc>
                  <a:txBody>
                    <a:bodyPr/>
                    <a:lstStyle/>
                    <a:p>
                      <a:pPr algn="ctr"/>
                      <a:r>
                        <a:rPr kumimoji="1" lang="ja-JP" altLang="en-US" dirty="0" smtClean="0"/>
                        <a:t>やるかもしれない</a:t>
                      </a:r>
                      <a:endParaRPr kumimoji="1" lang="ja-JP" altLang="en-US" dirty="0"/>
                    </a:p>
                  </a:txBody>
                  <a:tcPr/>
                </a:tc>
                <a:extLst>
                  <a:ext uri="{0D108BD9-81ED-4DB2-BD59-A6C34878D82A}">
                    <a16:rowId xmlns:a16="http://schemas.microsoft.com/office/drawing/2014/main" val="1058407176"/>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資格情報を表示する。</a:t>
                      </a:r>
                      <a:endParaRPr lang="ja-JP" altLang="ja-JP" dirty="0" smtClean="0"/>
                    </a:p>
                  </a:txBody>
                  <a:tcPr/>
                </a:tc>
                <a:extLst>
                  <a:ext uri="{0D108BD9-81ED-4DB2-BD59-A6C34878D82A}">
                    <a16:rowId xmlns:a16="http://schemas.microsoft.com/office/drawing/2014/main" val="2680796669"/>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教養科目の空き</a:t>
                      </a:r>
                      <a:r>
                        <a:rPr lang="ja-JP" altLang="en-US" b="1" dirty="0" smtClean="0"/>
                        <a:t>受講者数</a:t>
                      </a:r>
                      <a:r>
                        <a:rPr lang="ja-JP" altLang="ja-JP" b="1" dirty="0" smtClean="0"/>
                        <a:t>を表示する。</a:t>
                      </a:r>
                      <a:endParaRPr lang="ja-JP" altLang="ja-JP" dirty="0" smtClean="0"/>
                    </a:p>
                  </a:txBody>
                  <a:tcPr/>
                </a:tc>
                <a:extLst>
                  <a:ext uri="{0D108BD9-81ED-4DB2-BD59-A6C34878D82A}">
                    <a16:rowId xmlns:a16="http://schemas.microsoft.com/office/drawing/2014/main" val="3505487081"/>
                  </a:ext>
                </a:extLst>
              </a:tr>
              <a:tr h="464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a:t>
                      </a:r>
                      <a:r>
                        <a:rPr lang="ja-JP" altLang="ja-JP" b="1" dirty="0" smtClean="0"/>
                        <a:t>津田沼校舎の</a:t>
                      </a:r>
                      <a:r>
                        <a:rPr lang="ja-JP" altLang="en-US" b="1" dirty="0" smtClean="0"/>
                        <a:t>教室</a:t>
                      </a:r>
                      <a:r>
                        <a:rPr lang="ja-JP" altLang="ja-JP" b="1" dirty="0" smtClean="0"/>
                        <a:t>案内図</a:t>
                      </a:r>
                      <a:r>
                        <a:rPr lang="ja-JP" altLang="en-US" b="1" dirty="0" smtClean="0"/>
                        <a:t>を作成</a:t>
                      </a:r>
                      <a:r>
                        <a:rPr lang="ja-JP" altLang="ja-JP" b="1" dirty="0" smtClean="0"/>
                        <a:t>する。</a:t>
                      </a:r>
                      <a:endParaRPr lang="ja-JP" altLang="ja-JP" dirty="0" smtClean="0"/>
                    </a:p>
                  </a:txBody>
                  <a:tcPr/>
                </a:tc>
                <a:extLst>
                  <a:ext uri="{0D108BD9-81ED-4DB2-BD59-A6C34878D82A}">
                    <a16:rowId xmlns:a16="http://schemas.microsoft.com/office/drawing/2014/main" val="3360182246"/>
                  </a:ext>
                </a:extLst>
              </a:tr>
            </a:tbl>
          </a:graphicData>
        </a:graphic>
      </p:graphicFrame>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6</a:t>
            </a:fld>
            <a:endParaRPr kumimoji="1" lang="ja-JP" altLang="en-US" dirty="0"/>
          </a:p>
        </p:txBody>
      </p:sp>
    </p:spTree>
    <p:extLst>
      <p:ext uri="{BB962C8B-B14F-4D97-AF65-F5344CB8AC3E}">
        <p14:creationId xmlns:p14="http://schemas.microsoft.com/office/powerpoint/2010/main" val="381755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p:cNvSpPr/>
          <p:nvPr/>
        </p:nvSpPr>
        <p:spPr>
          <a:xfrm>
            <a:off x="3686874" y="1818252"/>
            <a:ext cx="4669234" cy="40644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69620" y="383045"/>
            <a:ext cx="10591800" cy="1097915"/>
          </a:xfrm>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プロジェクトコミュニティ</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9631546" y="1717345"/>
            <a:ext cx="2230098" cy="461665"/>
          </a:xfrm>
          <a:prstGeom prst="rect">
            <a:avLst/>
          </a:prstGeom>
          <a:noFill/>
        </p:spPr>
        <p:txBody>
          <a:bodyPr wrap="none" rtlCol="0">
            <a:spAutoFit/>
          </a:bodyPr>
          <a:lstStyle/>
          <a:p>
            <a:r>
              <a:rPr lang="en-US" altLang="ja-JP" sz="2400" b="1" dirty="0" smtClean="0"/>
              <a:t>PM</a:t>
            </a:r>
            <a:r>
              <a:rPr lang="ja-JP" altLang="en-US" sz="2400" b="1" dirty="0"/>
              <a:t>学科</a:t>
            </a:r>
            <a:r>
              <a:rPr lang="ja-JP" altLang="en-US" sz="2400" b="1" dirty="0" smtClean="0"/>
              <a:t>の学生</a:t>
            </a:r>
            <a:endParaRPr kumimoji="1" lang="ja-JP" altLang="en-US" sz="2400" b="1" dirty="0"/>
          </a:p>
        </p:txBody>
      </p:sp>
      <p:pic>
        <p:nvPicPr>
          <p:cNvPr id="16" name="コンテンツ プレースホルダー 15"/>
          <p:cNvPicPr>
            <a:picLocks noGrp="1" noChangeAspect="1"/>
          </p:cNvPicPr>
          <p:nvPr>
            <p:ph idx="1"/>
          </p:nvPr>
        </p:nvPicPr>
        <p:blipFill>
          <a:blip r:embed="rId2"/>
          <a:stretch>
            <a:fillRect/>
          </a:stretch>
        </p:blipFill>
        <p:spPr>
          <a:xfrm>
            <a:off x="10194145" y="2177094"/>
            <a:ext cx="1104900" cy="1828800"/>
          </a:xfrm>
          <a:prstGeom prst="rect">
            <a:avLst/>
          </a:prstGeom>
        </p:spPr>
      </p:pic>
      <p:sp>
        <p:nvSpPr>
          <p:cNvPr id="17" name="テキスト ボックス 16"/>
          <p:cNvSpPr txBox="1"/>
          <p:nvPr/>
        </p:nvSpPr>
        <p:spPr>
          <a:xfrm>
            <a:off x="4651511" y="3378468"/>
            <a:ext cx="2828018" cy="769441"/>
          </a:xfrm>
          <a:prstGeom prst="rect">
            <a:avLst/>
          </a:prstGeom>
          <a:noFill/>
        </p:spPr>
        <p:txBody>
          <a:bodyPr wrap="none" rtlCol="0">
            <a:spAutoFit/>
          </a:bodyPr>
          <a:lstStyle/>
          <a:p>
            <a:r>
              <a:rPr kumimoji="1" lang="ja-JP" altLang="en-US" sz="4400" b="1" dirty="0" smtClean="0"/>
              <a:t>矢吹研</a:t>
            </a:r>
            <a:r>
              <a:rPr kumimoji="1" lang="en-US" altLang="ja-JP" sz="4400" b="1" dirty="0" smtClean="0"/>
              <a:t>A</a:t>
            </a:r>
            <a:r>
              <a:rPr lang="ja-JP" altLang="en-US" sz="4400" b="1" dirty="0"/>
              <a:t>班</a:t>
            </a:r>
            <a:endParaRPr kumimoji="1" lang="ja-JP" altLang="en-US" sz="4400" b="1"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21" y="4763193"/>
            <a:ext cx="1391602" cy="1828800"/>
          </a:xfrm>
          <a:prstGeom prst="rect">
            <a:avLst/>
          </a:prstGeom>
        </p:spPr>
      </p:pic>
      <p:sp>
        <p:nvSpPr>
          <p:cNvPr id="3" name="テキスト ボックス 2"/>
          <p:cNvSpPr txBox="1"/>
          <p:nvPr/>
        </p:nvSpPr>
        <p:spPr>
          <a:xfrm>
            <a:off x="686687" y="4258574"/>
            <a:ext cx="2646878" cy="461665"/>
          </a:xfrm>
          <a:prstGeom prst="rect">
            <a:avLst/>
          </a:prstGeom>
          <a:noFill/>
        </p:spPr>
        <p:txBody>
          <a:bodyPr wrap="none" rtlCol="0">
            <a:spAutoFit/>
          </a:bodyPr>
          <a:lstStyle/>
          <a:p>
            <a:r>
              <a:rPr kumimoji="1" lang="ja-JP" altLang="en-US" sz="2400" b="1" dirty="0" smtClean="0"/>
              <a:t>シニア　矢吹先生</a:t>
            </a:r>
            <a:endParaRPr kumimoji="1" lang="ja-JP" altLang="en-US" sz="2400" b="1"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58" y="1887282"/>
            <a:ext cx="1391602" cy="1828800"/>
          </a:xfrm>
          <a:prstGeom prst="rect">
            <a:avLst/>
          </a:prstGeom>
        </p:spPr>
      </p:pic>
      <p:sp>
        <p:nvSpPr>
          <p:cNvPr id="4" name="テキスト ボックス 3"/>
          <p:cNvSpPr txBox="1"/>
          <p:nvPr/>
        </p:nvSpPr>
        <p:spPr>
          <a:xfrm>
            <a:off x="726525" y="1486513"/>
            <a:ext cx="2954655" cy="461665"/>
          </a:xfrm>
          <a:prstGeom prst="rect">
            <a:avLst/>
          </a:prstGeom>
          <a:noFill/>
        </p:spPr>
        <p:txBody>
          <a:bodyPr wrap="none" rtlCol="0">
            <a:spAutoFit/>
          </a:bodyPr>
          <a:lstStyle/>
          <a:p>
            <a:r>
              <a:rPr kumimoji="1" lang="ja-JP" altLang="en-US" sz="2400" b="1" dirty="0" smtClean="0"/>
              <a:t>ユーザー　田隈先生</a:t>
            </a:r>
            <a:endParaRPr kumimoji="1" lang="ja-JP" altLang="en-US" sz="2400" b="1" dirty="0"/>
          </a:p>
        </p:txBody>
      </p:sp>
      <p:sp>
        <p:nvSpPr>
          <p:cNvPr id="8" name="スライド番号プレースホルダー 7"/>
          <p:cNvSpPr>
            <a:spLocks noGrp="1"/>
          </p:cNvSpPr>
          <p:nvPr>
            <p:ph type="sldNum" sz="quarter" idx="12"/>
          </p:nvPr>
        </p:nvSpPr>
        <p:spPr/>
        <p:txBody>
          <a:bodyPr/>
          <a:lstStyle/>
          <a:p>
            <a:fld id="{8A903737-8B57-476D-8319-ED02A8A4DA96}" type="slidenum">
              <a:rPr kumimoji="1" lang="ja-JP" altLang="en-US" sz="4000" smtClean="0"/>
              <a:t>7</a:t>
            </a:fld>
            <a:endParaRPr kumimoji="1" lang="ja-JP" altLang="en-US" dirty="0"/>
          </a:p>
        </p:txBody>
      </p:sp>
      <p:cxnSp>
        <p:nvCxnSpPr>
          <p:cNvPr id="13" name="直線矢印コネクタ 12"/>
          <p:cNvCxnSpPr/>
          <p:nvPr/>
        </p:nvCxnSpPr>
        <p:spPr>
          <a:xfrm flipH="1" flipV="1">
            <a:off x="2207672" y="2638881"/>
            <a:ext cx="1740874" cy="37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178969" y="3387438"/>
            <a:ext cx="1446672" cy="289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2576156" y="4942590"/>
            <a:ext cx="1292468" cy="542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2599817" y="5404256"/>
            <a:ext cx="1830867" cy="765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8443495" y="3274451"/>
            <a:ext cx="1838037" cy="63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8163098" y="2518756"/>
            <a:ext cx="1878677" cy="57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8034817" y="2166957"/>
            <a:ext cx="1800493" cy="369332"/>
          </a:xfrm>
          <a:prstGeom prst="rect">
            <a:avLst/>
          </a:prstGeom>
          <a:noFill/>
        </p:spPr>
        <p:txBody>
          <a:bodyPr wrap="none" rtlCol="0">
            <a:spAutoFit/>
          </a:bodyPr>
          <a:lstStyle/>
          <a:p>
            <a:r>
              <a:rPr lang="ja-JP" altLang="en-US" dirty="0" smtClean="0"/>
              <a:t>システムの</a:t>
            </a:r>
            <a:r>
              <a:rPr lang="ja-JP" altLang="en-US" dirty="0"/>
              <a:t>提供</a:t>
            </a:r>
            <a:endParaRPr kumimoji="1" lang="ja-JP" altLang="en-US" dirty="0"/>
          </a:p>
        </p:txBody>
      </p:sp>
      <p:sp>
        <p:nvSpPr>
          <p:cNvPr id="30" name="テキスト ボックス 29"/>
          <p:cNvSpPr txBox="1"/>
          <p:nvPr/>
        </p:nvSpPr>
        <p:spPr>
          <a:xfrm>
            <a:off x="8808515" y="3744563"/>
            <a:ext cx="1107996" cy="369332"/>
          </a:xfrm>
          <a:prstGeom prst="rect">
            <a:avLst/>
          </a:prstGeom>
          <a:noFill/>
        </p:spPr>
        <p:txBody>
          <a:bodyPr wrap="none" rtlCol="0">
            <a:spAutoFit/>
          </a:bodyPr>
          <a:lstStyle/>
          <a:p>
            <a:r>
              <a:rPr kumimoji="1" lang="ja-JP" altLang="en-US" dirty="0" smtClean="0"/>
              <a:t>情報提供</a:t>
            </a:r>
            <a:endParaRPr kumimoji="1" lang="ja-JP" altLang="en-US" dirty="0"/>
          </a:p>
        </p:txBody>
      </p:sp>
      <p:sp>
        <p:nvSpPr>
          <p:cNvPr id="31" name="テキスト ボックス 30"/>
          <p:cNvSpPr txBox="1"/>
          <p:nvPr/>
        </p:nvSpPr>
        <p:spPr>
          <a:xfrm>
            <a:off x="1633064" y="3666891"/>
            <a:ext cx="2262158" cy="369332"/>
          </a:xfrm>
          <a:prstGeom prst="rect">
            <a:avLst/>
          </a:prstGeom>
          <a:noFill/>
        </p:spPr>
        <p:txBody>
          <a:bodyPr wrap="none" rtlCol="0">
            <a:spAutoFit/>
          </a:bodyPr>
          <a:lstStyle/>
          <a:p>
            <a:r>
              <a:rPr kumimoji="1" lang="ja-JP" altLang="en-US" dirty="0" smtClean="0"/>
              <a:t>プロジェクトの承認</a:t>
            </a:r>
            <a:endParaRPr kumimoji="1" lang="ja-JP" altLang="en-US" dirty="0"/>
          </a:p>
        </p:txBody>
      </p:sp>
      <p:sp>
        <p:nvSpPr>
          <p:cNvPr id="34" name="テキスト ボックス 33"/>
          <p:cNvSpPr txBox="1"/>
          <p:nvPr/>
        </p:nvSpPr>
        <p:spPr>
          <a:xfrm>
            <a:off x="1985398" y="2212208"/>
            <a:ext cx="2262158" cy="369332"/>
          </a:xfrm>
          <a:prstGeom prst="rect">
            <a:avLst/>
          </a:prstGeom>
          <a:noFill/>
        </p:spPr>
        <p:txBody>
          <a:bodyPr wrap="none" rtlCol="0">
            <a:spAutoFit/>
          </a:bodyPr>
          <a:lstStyle/>
          <a:p>
            <a:r>
              <a:rPr kumimoji="1" lang="ja-JP" altLang="en-US" dirty="0" smtClean="0"/>
              <a:t>プロジェクトの提案</a:t>
            </a:r>
            <a:endParaRPr kumimoji="1" lang="ja-JP" altLang="en-US" dirty="0"/>
          </a:p>
        </p:txBody>
      </p:sp>
      <p:sp>
        <p:nvSpPr>
          <p:cNvPr id="37" name="テキスト ボックス 36"/>
          <p:cNvSpPr txBox="1"/>
          <p:nvPr/>
        </p:nvSpPr>
        <p:spPr>
          <a:xfrm>
            <a:off x="2622492" y="4719844"/>
            <a:ext cx="1107996" cy="369332"/>
          </a:xfrm>
          <a:prstGeom prst="rect">
            <a:avLst/>
          </a:prstGeom>
          <a:noFill/>
        </p:spPr>
        <p:txBody>
          <a:bodyPr wrap="none" rtlCol="0">
            <a:spAutoFit/>
          </a:bodyPr>
          <a:lstStyle/>
          <a:p>
            <a:r>
              <a:rPr kumimoji="1" lang="ja-JP" altLang="en-US" dirty="0" smtClean="0"/>
              <a:t>知識提供</a:t>
            </a:r>
            <a:endParaRPr kumimoji="1" lang="ja-JP" altLang="en-US" dirty="0"/>
          </a:p>
        </p:txBody>
      </p:sp>
      <p:sp>
        <p:nvSpPr>
          <p:cNvPr id="38" name="テキスト ボックス 37"/>
          <p:cNvSpPr txBox="1"/>
          <p:nvPr/>
        </p:nvSpPr>
        <p:spPr>
          <a:xfrm>
            <a:off x="3116477" y="5909754"/>
            <a:ext cx="1338828" cy="369332"/>
          </a:xfrm>
          <a:prstGeom prst="rect">
            <a:avLst/>
          </a:prstGeom>
          <a:noFill/>
        </p:spPr>
        <p:txBody>
          <a:bodyPr wrap="none" rtlCol="0">
            <a:spAutoFit/>
          </a:bodyPr>
          <a:lstStyle/>
          <a:p>
            <a:r>
              <a:rPr kumimoji="1" lang="ja-JP" altLang="en-US" dirty="0" smtClean="0"/>
              <a:t>シニア承認</a:t>
            </a:r>
            <a:endParaRPr kumimoji="1" lang="ja-JP" altLang="en-US" dirty="0"/>
          </a:p>
        </p:txBody>
      </p:sp>
    </p:spTree>
    <p:extLst>
      <p:ext uri="{BB962C8B-B14F-4D97-AF65-F5344CB8AC3E}">
        <p14:creationId xmlns:p14="http://schemas.microsoft.com/office/powerpoint/2010/main" val="151083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技術的な解決策の概要</a:t>
            </a:r>
            <a:endParaRPr kumimoji="1" lang="ja-JP" altLang="en-US" b="1" dirty="0"/>
          </a:p>
        </p:txBody>
      </p:sp>
      <p:sp>
        <p:nvSpPr>
          <p:cNvPr id="11" name="正方形/長方形 10"/>
          <p:cNvSpPr/>
          <p:nvPr/>
        </p:nvSpPr>
        <p:spPr>
          <a:xfrm>
            <a:off x="1343891" y="4765702"/>
            <a:ext cx="6096000" cy="1200329"/>
          </a:xfrm>
          <a:prstGeom prst="rect">
            <a:avLst/>
          </a:prstGeom>
        </p:spPr>
        <p:txBody>
          <a:bodyPr>
            <a:spAutoFit/>
          </a:bodyPr>
          <a:lstStyle/>
          <a:p>
            <a:r>
              <a:rPr lang="ja-JP" altLang="en-US" dirty="0" smtClean="0"/>
              <a:t>採用</a:t>
            </a:r>
            <a:r>
              <a:rPr lang="ja-JP" altLang="en-US" dirty="0"/>
              <a:t>する技術：</a:t>
            </a:r>
            <a:endParaRPr lang="en-US" altLang="ja-JP" dirty="0"/>
          </a:p>
          <a:p>
            <a:r>
              <a:rPr lang="ja-JP" altLang="en-US" dirty="0"/>
              <a:t>・プログラミング</a:t>
            </a:r>
            <a:r>
              <a:rPr lang="ja-JP" altLang="en-US" dirty="0" smtClean="0"/>
              <a:t>言語</a:t>
            </a:r>
            <a:endParaRPr lang="en-US" altLang="ja-JP" dirty="0" smtClean="0"/>
          </a:p>
          <a:p>
            <a:r>
              <a:rPr lang="ja-JP" altLang="en-US" dirty="0"/>
              <a:t>　</a:t>
            </a:r>
            <a:r>
              <a:rPr lang="en-US" altLang="ja-JP" dirty="0" smtClean="0"/>
              <a:t>HTML,CSS</a:t>
            </a:r>
          </a:p>
          <a:p>
            <a:r>
              <a:rPr lang="ja-JP" altLang="en-US" dirty="0" smtClean="0"/>
              <a:t>　</a:t>
            </a:r>
            <a:r>
              <a:rPr lang="en-US" altLang="ja-JP" dirty="0" err="1" smtClean="0"/>
              <a:t>PHP</a:t>
            </a:r>
            <a:r>
              <a:rPr lang="en-US" altLang="ja-JP" dirty="0" err="1"/>
              <a:t>,</a:t>
            </a:r>
            <a:r>
              <a:rPr lang="en-US" altLang="ja-JP" dirty="0" err="1" smtClean="0"/>
              <a:t>MySQL</a:t>
            </a:r>
            <a:endParaRPr lang="en-US" altLang="ja-JP" dirty="0" smtClean="0"/>
          </a:p>
        </p:txBody>
      </p:sp>
      <p:sp>
        <p:nvSpPr>
          <p:cNvPr id="14" name="正方形/長方形 13"/>
          <p:cNvSpPr/>
          <p:nvPr/>
        </p:nvSpPr>
        <p:spPr>
          <a:xfrm>
            <a:off x="314535" y="1718830"/>
            <a:ext cx="2995863" cy="184040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Web</a:t>
            </a:r>
            <a:r>
              <a:rPr kumimoji="1" lang="ja-JP" altLang="en-US" dirty="0" smtClean="0"/>
              <a:t>ブラウザ</a:t>
            </a:r>
            <a:endParaRPr kumimoji="1" lang="en-US" altLang="ja-JP" dirty="0" smtClean="0"/>
          </a:p>
          <a:p>
            <a:pPr algn="ctr"/>
            <a:endParaRPr kumimoji="1" lang="ja-JP" altLang="en-US" dirty="0"/>
          </a:p>
        </p:txBody>
      </p:sp>
      <p:sp>
        <p:nvSpPr>
          <p:cNvPr id="21" name="正方形/長方形 20"/>
          <p:cNvSpPr/>
          <p:nvPr/>
        </p:nvSpPr>
        <p:spPr>
          <a:xfrm>
            <a:off x="895498" y="2844877"/>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HTML</a:t>
            </a:r>
            <a:r>
              <a:rPr lang="en-US" altLang="ja-JP" dirty="0">
                <a:solidFill>
                  <a:schemeClr val="tx1"/>
                </a:solidFill>
              </a:rPr>
              <a:t>,</a:t>
            </a:r>
            <a:r>
              <a:rPr lang="en-US" altLang="ja-JP" dirty="0" smtClean="0">
                <a:solidFill>
                  <a:schemeClr val="tx1"/>
                </a:solidFill>
              </a:rPr>
              <a:t>CSS</a:t>
            </a:r>
            <a:endParaRPr kumimoji="1" lang="ja-JP" altLang="en-US" dirty="0">
              <a:solidFill>
                <a:schemeClr val="tx1"/>
              </a:solidFill>
            </a:endParaRPr>
          </a:p>
        </p:txBody>
      </p:sp>
      <p:sp>
        <p:nvSpPr>
          <p:cNvPr id="24" name="正方形/長方形 23"/>
          <p:cNvSpPr/>
          <p:nvPr/>
        </p:nvSpPr>
        <p:spPr>
          <a:xfrm>
            <a:off x="5498175" y="1718830"/>
            <a:ext cx="3075709" cy="182113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ウェブアプリケーションサーバー</a:t>
            </a:r>
            <a:endParaRPr kumimoji="1" lang="ja-JP" altLang="en-US" dirty="0"/>
          </a:p>
        </p:txBody>
      </p:sp>
      <p:sp>
        <p:nvSpPr>
          <p:cNvPr id="25" name="正方形/長方形 24"/>
          <p:cNvSpPr/>
          <p:nvPr/>
        </p:nvSpPr>
        <p:spPr>
          <a:xfrm>
            <a:off x="6095997" y="2916425"/>
            <a:ext cx="1880063" cy="540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Apache</a:t>
            </a:r>
            <a:endParaRPr kumimoji="1" lang="ja-JP" altLang="en-US" dirty="0">
              <a:solidFill>
                <a:schemeClr val="tx1"/>
              </a:solidFill>
            </a:endParaRPr>
          </a:p>
        </p:txBody>
      </p:sp>
      <p:cxnSp>
        <p:nvCxnSpPr>
          <p:cNvPr id="32" name="直線矢印コネクタ 31"/>
          <p:cNvCxnSpPr>
            <a:stCxn id="14" idx="3"/>
            <a:endCxn id="24" idx="1"/>
          </p:cNvCxnSpPr>
          <p:nvPr/>
        </p:nvCxnSpPr>
        <p:spPr>
          <a:xfrm flipV="1">
            <a:off x="3310398" y="2629398"/>
            <a:ext cx="2187777" cy="96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24" idx="3"/>
          </p:cNvCxnSpPr>
          <p:nvPr/>
        </p:nvCxnSpPr>
        <p:spPr>
          <a:xfrm flipV="1">
            <a:off x="8573884" y="2626622"/>
            <a:ext cx="832732" cy="27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301959" y="4045483"/>
            <a:ext cx="635110" cy="369332"/>
          </a:xfrm>
          <a:prstGeom prst="rect">
            <a:avLst/>
          </a:prstGeom>
          <a:noFill/>
        </p:spPr>
        <p:txBody>
          <a:bodyPr wrap="none" rtlCol="0">
            <a:spAutoFit/>
          </a:bodyPr>
          <a:lstStyle/>
          <a:p>
            <a:r>
              <a:rPr kumimoji="1" lang="en-US" altLang="ja-JP" dirty="0" smtClean="0"/>
              <a:t>SQL</a:t>
            </a:r>
            <a:endParaRPr kumimoji="1" lang="ja-JP" altLang="en-US" dirty="0"/>
          </a:p>
        </p:txBody>
      </p:sp>
      <p:sp>
        <p:nvSpPr>
          <p:cNvPr id="36" name="テキスト ボックス 35"/>
          <p:cNvSpPr txBox="1"/>
          <p:nvPr/>
        </p:nvSpPr>
        <p:spPr>
          <a:xfrm>
            <a:off x="6705649" y="4075518"/>
            <a:ext cx="660758" cy="369332"/>
          </a:xfrm>
          <a:prstGeom prst="rect">
            <a:avLst/>
          </a:prstGeom>
          <a:noFill/>
        </p:spPr>
        <p:txBody>
          <a:bodyPr wrap="none" rtlCol="0">
            <a:spAutoFit/>
          </a:bodyPr>
          <a:lstStyle/>
          <a:p>
            <a:r>
              <a:rPr kumimoji="1" lang="en-US" altLang="ja-JP" dirty="0" smtClean="0"/>
              <a:t>PHP</a:t>
            </a:r>
            <a:endParaRPr kumimoji="1" lang="ja-JP" altLang="en-US" dirty="0"/>
          </a:p>
        </p:txBody>
      </p:sp>
      <p:sp>
        <p:nvSpPr>
          <p:cNvPr id="37" name="円柱 36"/>
          <p:cNvSpPr/>
          <p:nvPr/>
        </p:nvSpPr>
        <p:spPr>
          <a:xfrm>
            <a:off x="9384273" y="1718830"/>
            <a:ext cx="2470484" cy="1907701"/>
          </a:xfrm>
          <a:prstGeom prst="ca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データベースサーバ</a:t>
            </a:r>
            <a:endParaRPr kumimoji="1" lang="en-US" altLang="ja-JP" dirty="0" smtClean="0"/>
          </a:p>
        </p:txBody>
      </p:sp>
      <p:sp>
        <p:nvSpPr>
          <p:cNvPr id="38" name="正方形/長方形 37"/>
          <p:cNvSpPr/>
          <p:nvPr/>
        </p:nvSpPr>
        <p:spPr>
          <a:xfrm>
            <a:off x="3373380" y="3232026"/>
            <a:ext cx="2017812" cy="93044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HTTP</a:t>
            </a:r>
            <a:r>
              <a:rPr kumimoji="1" lang="ja-JP" altLang="en-US" dirty="0" smtClean="0"/>
              <a:t>プロトコル</a:t>
            </a:r>
            <a:endParaRPr kumimoji="1" lang="ja-JP" altLang="en-US" dirty="0"/>
          </a:p>
        </p:txBody>
      </p:sp>
      <p:sp>
        <p:nvSpPr>
          <p:cNvPr id="41" name="正方形/長方形 40"/>
          <p:cNvSpPr/>
          <p:nvPr/>
        </p:nvSpPr>
        <p:spPr>
          <a:xfrm>
            <a:off x="9709490" y="2953519"/>
            <a:ext cx="1820049" cy="5032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MySQL</a:t>
            </a:r>
            <a:endParaRPr kumimoji="1" lang="ja-JP" altLang="en-US" dirty="0">
              <a:solidFill>
                <a:schemeClr val="tx1"/>
              </a:solidFill>
            </a:endParaRPr>
          </a:p>
        </p:txBody>
      </p:sp>
      <p:sp>
        <p:nvSpPr>
          <p:cNvPr id="3" name="スライド番号プレースホルダー 2"/>
          <p:cNvSpPr>
            <a:spLocks noGrp="1"/>
          </p:cNvSpPr>
          <p:nvPr>
            <p:ph type="sldNum" sz="quarter" idx="12"/>
          </p:nvPr>
        </p:nvSpPr>
        <p:spPr/>
        <p:txBody>
          <a:bodyPr/>
          <a:lstStyle/>
          <a:p>
            <a:fld id="{8A903737-8B57-476D-8319-ED02A8A4DA96}" type="slidenum">
              <a:rPr kumimoji="1" lang="ja-JP" altLang="en-US" sz="4000" smtClean="0"/>
              <a:t>8</a:t>
            </a:fld>
            <a:endParaRPr kumimoji="1" lang="ja-JP" altLang="en-US" dirty="0"/>
          </a:p>
        </p:txBody>
      </p:sp>
      <p:sp>
        <p:nvSpPr>
          <p:cNvPr id="4" name="テキスト ボックス 3"/>
          <p:cNvSpPr txBox="1"/>
          <p:nvPr/>
        </p:nvSpPr>
        <p:spPr>
          <a:xfrm>
            <a:off x="796803" y="3977802"/>
            <a:ext cx="2031325" cy="369332"/>
          </a:xfrm>
          <a:prstGeom prst="rect">
            <a:avLst/>
          </a:prstGeom>
          <a:noFill/>
        </p:spPr>
        <p:txBody>
          <a:bodyPr wrap="none" rtlCol="0">
            <a:spAutoFit/>
          </a:bodyPr>
          <a:lstStyle/>
          <a:p>
            <a:r>
              <a:rPr kumimoji="1" lang="ja-JP" altLang="en-US" dirty="0" smtClean="0"/>
              <a:t>実践経験がある為</a:t>
            </a:r>
            <a:endParaRPr kumimoji="1" lang="ja-JP" altLang="en-US" dirty="0"/>
          </a:p>
        </p:txBody>
      </p:sp>
      <p:sp>
        <p:nvSpPr>
          <p:cNvPr id="5" name="テキスト ボックス 4"/>
          <p:cNvSpPr txBox="1"/>
          <p:nvPr/>
        </p:nvSpPr>
        <p:spPr>
          <a:xfrm>
            <a:off x="9249635" y="4570933"/>
            <a:ext cx="2954655" cy="646331"/>
          </a:xfrm>
          <a:prstGeom prst="rect">
            <a:avLst/>
          </a:prstGeom>
          <a:noFill/>
        </p:spPr>
        <p:txBody>
          <a:bodyPr wrap="none" rtlCol="0">
            <a:spAutoFit/>
          </a:bodyPr>
          <a:lstStyle/>
          <a:p>
            <a:r>
              <a:rPr kumimoji="1" lang="ja-JP" altLang="en-US" dirty="0" smtClean="0"/>
              <a:t>世界中で運用されており、</a:t>
            </a:r>
            <a:endParaRPr kumimoji="1" lang="en-US" altLang="ja-JP" dirty="0" smtClean="0"/>
          </a:p>
          <a:p>
            <a:r>
              <a:rPr kumimoji="1" lang="ja-JP" altLang="en-US" dirty="0" smtClean="0"/>
              <a:t>高速である為。</a:t>
            </a:r>
            <a:endParaRPr kumimoji="1" lang="ja-JP" altLang="en-US" dirty="0"/>
          </a:p>
        </p:txBody>
      </p:sp>
      <p:sp>
        <p:nvSpPr>
          <p:cNvPr id="6" name="テキスト ボックス 5"/>
          <p:cNvSpPr txBox="1"/>
          <p:nvPr/>
        </p:nvSpPr>
        <p:spPr>
          <a:xfrm>
            <a:off x="5904949" y="4709432"/>
            <a:ext cx="2262158" cy="369332"/>
          </a:xfrm>
          <a:prstGeom prst="rect">
            <a:avLst/>
          </a:prstGeom>
          <a:noFill/>
        </p:spPr>
        <p:txBody>
          <a:bodyPr wrap="none" rtlCol="0">
            <a:spAutoFit/>
          </a:bodyPr>
          <a:lstStyle/>
          <a:p>
            <a:r>
              <a:rPr kumimoji="1" lang="ja-JP" altLang="en-US" dirty="0" smtClean="0"/>
              <a:t>無償で使用できる為</a:t>
            </a:r>
            <a:endParaRPr kumimoji="1" lang="ja-JP" altLang="en-US" dirty="0"/>
          </a:p>
        </p:txBody>
      </p:sp>
    </p:spTree>
    <p:extLst>
      <p:ext uri="{BB962C8B-B14F-4D97-AF65-F5344CB8AC3E}">
        <p14:creationId xmlns:p14="http://schemas.microsoft.com/office/powerpoint/2010/main" val="3221158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b="1" dirty="0" smtClean="0"/>
              <a:t>夜も眠れない問題</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sz="3600" b="1" dirty="0" smtClean="0"/>
              <a:t>ファイルの紛失</a:t>
            </a:r>
            <a:endParaRPr kumimoji="1" lang="en-US" altLang="ja-JP" sz="3600" b="1" dirty="0" smtClean="0"/>
          </a:p>
          <a:p>
            <a:r>
              <a:rPr lang="ja-JP" altLang="en-US" sz="3600" b="1" dirty="0" smtClean="0"/>
              <a:t>メンバー間での衝突</a:t>
            </a:r>
            <a:endParaRPr lang="en-US" altLang="ja-JP" sz="3600" b="1" dirty="0" smtClean="0"/>
          </a:p>
          <a:p>
            <a:r>
              <a:rPr lang="ja-JP" altLang="en-US" sz="3600" b="1" dirty="0" smtClean="0"/>
              <a:t>メンバーの音信</a:t>
            </a:r>
            <a:r>
              <a:rPr lang="ja-JP" altLang="en-US" sz="3600" b="1" dirty="0"/>
              <a:t>不通</a:t>
            </a:r>
            <a:endParaRPr lang="en-US" altLang="ja-JP" sz="3600" b="1" dirty="0" smtClean="0"/>
          </a:p>
          <a:p>
            <a:r>
              <a:rPr lang="ja-JP" altLang="en-US" sz="3600" b="1" dirty="0" smtClean="0"/>
              <a:t>技術力不足</a:t>
            </a:r>
            <a:endParaRPr lang="en-US" altLang="ja-JP" sz="3600" b="1" dirty="0" smtClean="0"/>
          </a:p>
          <a:p>
            <a:r>
              <a:rPr lang="ja-JP" altLang="en-US" sz="3600" b="1" dirty="0" smtClean="0"/>
              <a:t>情報</a:t>
            </a:r>
            <a:r>
              <a:rPr lang="ja-JP" altLang="en-US" sz="3600" b="1" dirty="0"/>
              <a:t>収集</a:t>
            </a:r>
            <a:r>
              <a:rPr kumimoji="1" lang="ja-JP" altLang="en-US" sz="3600" b="1" dirty="0" smtClean="0"/>
              <a:t>不足</a:t>
            </a:r>
            <a:endParaRPr kumimoji="1" lang="en-US" altLang="ja-JP" sz="3600" b="1" dirty="0" smtClean="0"/>
          </a:p>
          <a:p>
            <a:r>
              <a:rPr lang="ja-JP" altLang="en-US" sz="3600" b="1" dirty="0" smtClean="0"/>
              <a:t>承認が得られない</a:t>
            </a:r>
            <a:endParaRPr lang="en-US" altLang="ja-JP" sz="3600" b="1" dirty="0" smtClean="0"/>
          </a:p>
        </p:txBody>
      </p:sp>
      <p:sp>
        <p:nvSpPr>
          <p:cNvPr id="4" name="スライド番号プレースホルダー 3"/>
          <p:cNvSpPr>
            <a:spLocks noGrp="1"/>
          </p:cNvSpPr>
          <p:nvPr>
            <p:ph type="sldNum" sz="quarter" idx="12"/>
          </p:nvPr>
        </p:nvSpPr>
        <p:spPr/>
        <p:txBody>
          <a:bodyPr/>
          <a:lstStyle/>
          <a:p>
            <a:fld id="{8A903737-8B57-476D-8319-ED02A8A4DA96}" type="slidenum">
              <a:rPr kumimoji="1" lang="ja-JP" altLang="en-US" sz="4000" smtClean="0"/>
              <a:t>9</a:t>
            </a:fld>
            <a:endParaRPr kumimoji="1" lang="ja-JP" altLang="en-US" dirty="0"/>
          </a:p>
        </p:txBody>
      </p:sp>
    </p:spTree>
    <p:extLst>
      <p:ext uri="{BB962C8B-B14F-4D97-AF65-F5344CB8AC3E}">
        <p14:creationId xmlns:p14="http://schemas.microsoft.com/office/powerpoint/2010/main" val="4180289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876</TotalTime>
  <Words>653</Words>
  <Application>Microsoft Office PowerPoint</Application>
  <PresentationFormat>ワイド画面</PresentationFormat>
  <Paragraphs>182</Paragraphs>
  <Slides>13</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vt:i4>
      </vt:variant>
    </vt:vector>
  </HeadingPairs>
  <TitlesOfParts>
    <vt:vector size="24" baseType="lpstr">
      <vt:lpstr>Courier</vt:lpstr>
      <vt:lpstr>Gill Sans</vt:lpstr>
      <vt:lpstr>HGP創英角ｺﾞｼｯｸUB</vt:lpstr>
      <vt:lpstr>ＭＳ Ｐゴシック</vt:lpstr>
      <vt:lpstr>ヒラギノ角ゴ ProN W3</vt:lpstr>
      <vt:lpstr>ヒラギノ角ゴ ProN W6</vt:lpstr>
      <vt:lpstr>ヒラギノ角ゴ StdN W8</vt:lpstr>
      <vt:lpstr>游ゴシック</vt:lpstr>
      <vt:lpstr>游ゴシック Light</vt:lpstr>
      <vt:lpstr>Arial</vt:lpstr>
      <vt:lpstr>Office テーマ</vt:lpstr>
      <vt:lpstr>インセプションデッキ</vt:lpstr>
      <vt:lpstr>PowerPoint プレゼンテーション</vt:lpstr>
      <vt:lpstr>我々はなぜここにいるのか</vt:lpstr>
      <vt:lpstr>エレベーターピッチ</vt:lpstr>
      <vt:lpstr>PowerPoint プレゼンテーション</vt:lpstr>
      <vt:lpstr>やらないことリスト</vt:lpstr>
      <vt:lpstr>プロジェクトコミュニティ</vt:lpstr>
      <vt:lpstr>技術的な解決策の概要</vt:lpstr>
      <vt:lpstr>夜も眠れない問題</vt:lpstr>
      <vt:lpstr>俺たちの“Aチーム”</vt:lpstr>
      <vt:lpstr>期間を見極める</vt:lpstr>
      <vt:lpstr>トレードオフ・スライダー</vt:lpstr>
      <vt:lpstr>初回のリリースに必要なもの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yoshida</dc:creator>
  <cp:lastModifiedBy>yoshida</cp:lastModifiedBy>
  <cp:revision>96</cp:revision>
  <cp:lastPrinted>2017-06-02T06:53:59Z</cp:lastPrinted>
  <dcterms:created xsi:type="dcterms:W3CDTF">2017-04-21T06:39:07Z</dcterms:created>
  <dcterms:modified xsi:type="dcterms:W3CDTF">2017-06-02T07:40:43Z</dcterms:modified>
</cp:coreProperties>
</file>