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19"/>
  </p:notesMasterIdLst>
  <p:handoutMasterIdLst>
    <p:handoutMasterId r:id="rId20"/>
  </p:handoutMasterIdLst>
  <p:sldIdLst>
    <p:sldId id="258" r:id="rId2"/>
    <p:sldId id="259" r:id="rId3"/>
    <p:sldId id="269" r:id="rId4"/>
    <p:sldId id="280" r:id="rId5"/>
    <p:sldId id="271" r:id="rId6"/>
    <p:sldId id="283" r:id="rId7"/>
    <p:sldId id="267" r:id="rId8"/>
    <p:sldId id="281" r:id="rId9"/>
    <p:sldId id="264" r:id="rId10"/>
    <p:sldId id="284" r:id="rId11"/>
    <p:sldId id="261" r:id="rId12"/>
    <p:sldId id="274" r:id="rId13"/>
    <p:sldId id="276" r:id="rId14"/>
    <p:sldId id="277" r:id="rId15"/>
    <p:sldId id="287" r:id="rId16"/>
    <p:sldId id="266" r:id="rId17"/>
    <p:sldId id="28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2" autoAdjust="0"/>
    <p:restoredTop sz="63298" autoAdjust="0"/>
  </p:normalViewPr>
  <p:slideViewPr>
    <p:cSldViewPr snapToGrid="0">
      <p:cViewPr varScale="1">
        <p:scale>
          <a:sx n="59" d="100"/>
          <a:sy n="59" d="100"/>
        </p:scale>
        <p:origin x="72" y="372"/>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yoshida\Documents\GitHub\PM-\&#12496;&#12540;&#12531;&#12450;&#12483;&#12503;&#12481;&#12515;&#12540;&#1248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800" dirty="0"/>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208</c:v>
                </c:pt>
                <c:pt idx="1">
                  <c:v>208</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902A-48B7-95EC-9F504F949539}"/>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numCache>
            </c:numRef>
          </c:val>
          <c:smooth val="0"/>
          <c:extLst>
            <c:ext xmlns:c16="http://schemas.microsoft.com/office/drawing/2014/chart" uri="{C3380CC4-5D6E-409C-BE32-E72D297353CC}">
              <c16:uniqueId val="{00000001-902A-48B7-95EC-9F504F949539}"/>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902A-48B7-95EC-9F504F949539}"/>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numCache>
            </c:numRef>
          </c:val>
          <c:smooth val="0"/>
          <c:extLst>
            <c:ext xmlns:c16="http://schemas.microsoft.com/office/drawing/2014/chart" uri="{C3380CC4-5D6E-409C-BE32-E72D297353CC}">
              <c16:uniqueId val="{00000003-902A-48B7-95EC-9F504F949539}"/>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dirty="0"/>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dirty="0"/>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ＭＳ 明朝" panose="02020609040205080304" pitchFamily="17" charset="-128"/>
              <a:ea typeface="ＭＳ 明朝" panose="02020609040205080304" pitchFamily="17"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2017/6/8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2017/6/8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次に進捗管理について説明します。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アジャイル開発の進捗管理では、ガントチャートの代わりにバーンアップチャートを用います。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バーンアップチャートは、機能の実装速度や残作業量、完了日が一目でわかるよう表した図です。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バーンアップチャートは、</a:t>
            </a:r>
            <a:r>
              <a:rPr lang="en-US" altLang="ja-JP" b="1" dirty="0" smtClean="0"/>
              <a:t>1</a:t>
            </a:r>
            <a:r>
              <a:rPr lang="ja-JP" altLang="en-US" b="1" dirty="0" smtClean="0"/>
              <a:t>スプリントごとに更新していきます。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私たちは</a:t>
            </a:r>
            <a:r>
              <a:rPr lang="en-US" altLang="ja-JP" b="1" dirty="0" smtClean="0"/>
              <a:t>1</a:t>
            </a:r>
            <a:r>
              <a:rPr lang="ja-JP" altLang="en-US" b="1" dirty="0" smtClean="0"/>
              <a:t>スプリントの期間を、</a:t>
            </a:r>
            <a:r>
              <a:rPr lang="en-US" altLang="ja-JP" b="1" dirty="0" smtClean="0"/>
              <a:t>2</a:t>
            </a:r>
            <a:r>
              <a:rPr lang="ja-JP" altLang="en-US" b="1" dirty="0" smtClean="0"/>
              <a:t>週間で行っています。</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青色の線が、作業時間の見積り時間の合計。</a:t>
            </a:r>
            <a:endParaRPr kumimoji="1" lang="en-US" altLang="ja-JP" b="1" dirty="0" smtClean="0"/>
          </a:p>
          <a:p>
            <a:r>
              <a:rPr kumimoji="1" lang="ja-JP" altLang="en-US" b="1" dirty="0" smtClean="0"/>
              <a:t>灰色の線が、作業時間の見積り時間の累計で、</a:t>
            </a:r>
            <a:r>
              <a:rPr kumimoji="1" lang="en-US" altLang="ja-JP" b="1" dirty="0" smtClean="0"/>
              <a:t>PV</a:t>
            </a:r>
            <a:r>
              <a:rPr kumimoji="1" lang="ja-JP" altLang="en-US" b="1" dirty="0" smtClean="0"/>
              <a:t>です。</a:t>
            </a:r>
            <a:endParaRPr kumimoji="1" lang="en-US" altLang="ja-JP" b="1" dirty="0" smtClean="0"/>
          </a:p>
          <a:p>
            <a:r>
              <a:rPr kumimoji="1" lang="ja-JP" altLang="en-US" b="1" dirty="0" smtClean="0"/>
              <a:t>黄色の線が、作業時間の累計で、</a:t>
            </a:r>
            <a:r>
              <a:rPr kumimoji="1" lang="en-US" altLang="ja-JP" b="1" dirty="0" smtClean="0"/>
              <a:t>EV</a:t>
            </a:r>
            <a:r>
              <a:rPr kumimoji="1" lang="ja-JP" altLang="en-US" b="1" dirty="0" smtClean="0"/>
              <a:t>です。</a:t>
            </a:r>
            <a:endParaRPr kumimoji="1" lang="en-US" altLang="ja-JP" b="1" dirty="0" smtClean="0"/>
          </a:p>
          <a:p>
            <a:r>
              <a:rPr kumimoji="1" lang="ja-JP" altLang="en-US" b="1" dirty="0" smtClean="0"/>
              <a:t>オレンジ色の線が、終了した作業の見積り時間の累計で、</a:t>
            </a:r>
            <a:r>
              <a:rPr kumimoji="1" lang="en-US" altLang="ja-JP" b="1" dirty="0" smtClean="0"/>
              <a:t>AC</a:t>
            </a:r>
            <a:r>
              <a:rPr kumimoji="1" lang="ja-JP" altLang="en-US" b="1" dirty="0" smtClean="0"/>
              <a:t>です。</a:t>
            </a:r>
            <a:endParaRPr kumimoji="1" lang="en-US" altLang="ja-JP" b="1" dirty="0" smtClean="0"/>
          </a:p>
          <a:p>
            <a:endParaRPr kumimoji="1" lang="en-US" altLang="ja-JP" b="1" dirty="0" smtClean="0"/>
          </a:p>
          <a:p>
            <a:r>
              <a:rPr kumimoji="1" lang="ja-JP" altLang="en-US" b="1" dirty="0" smtClean="0"/>
              <a:t>コストはバーンアップチャートを用いて評価します。</a:t>
            </a:r>
            <a:endParaRPr kumimoji="1" lang="en-US" altLang="ja-JP" b="1" dirty="0" smtClean="0"/>
          </a:p>
          <a:p>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6</a:t>
            </a:r>
            <a:r>
              <a:rPr kumimoji="1" lang="ja-JP" altLang="en-US" b="1" dirty="0" smtClean="0"/>
              <a:t>月</a:t>
            </a:r>
            <a:r>
              <a:rPr kumimoji="1" lang="en-US" altLang="ja-JP" b="1" dirty="0" smtClean="0"/>
              <a:t>7</a:t>
            </a:r>
            <a:r>
              <a:rPr kumimoji="1" lang="ja-JP" altLang="en-US" b="1" dirty="0" smtClean="0"/>
              <a:t>日に</a:t>
            </a:r>
            <a:r>
              <a:rPr kumimoji="1" lang="en-US" altLang="ja-JP" b="1" dirty="0" smtClean="0"/>
              <a:t>2</a:t>
            </a:r>
            <a:r>
              <a:rPr kumimoji="1" lang="ja-JP" altLang="en-US" b="1" dirty="0" smtClean="0"/>
              <a:t>スプリント目が終了しているため、現在、作業の遅れ、コストの超過が発生しています。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次に品質管理についてです。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r>
              <a:rPr kumimoji="1" lang="ja-JP" altLang="en-US" b="1" dirty="0" smtClean="0"/>
              <a:t>１～４であれば、改善策を検討し、実行します。</a:t>
            </a:r>
            <a:endParaRPr kumimoji="1" lang="en-US" altLang="ja-JP" b="1" dirty="0" smtClean="0"/>
          </a:p>
          <a:p>
            <a:r>
              <a:rPr kumimoji="1" lang="ja-JP" altLang="en-US" b="1" dirty="0" smtClean="0"/>
              <a:t>５～６であれば、基本的な要件は満たしていると考えます。</a:t>
            </a:r>
            <a:endParaRPr kumimoji="1" lang="en-US" altLang="ja-JP" b="1" dirty="0" smtClean="0"/>
          </a:p>
          <a:p>
            <a:r>
              <a:rPr kumimoji="1" lang="ja-JP" altLang="en-US" b="1" dirty="0" smtClean="0"/>
              <a:t>７～１０であれば、要件を満たしていると考えます。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次は後半の流れについてです。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現在の進捗の遅れの対応として、作業時間を増やすことを検討しています</a:t>
            </a:r>
            <a:r>
              <a:rPr kumimoji="1" lang="ja-JP" altLang="en-US" b="1" dirty="0" smtClean="0"/>
              <a:t>。</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メンバー間で状況の確認をしながら、役割の分担を行いたいと考えています。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また、メンバー全員</a:t>
            </a:r>
            <a:r>
              <a:rPr kumimoji="1" lang="ja-JP" altLang="en-US" b="1" dirty="0" smtClean="0"/>
              <a:t>が揃って作業できる</a:t>
            </a:r>
            <a:r>
              <a:rPr kumimoji="1" lang="ja-JP" altLang="en-US" b="1" dirty="0" smtClean="0"/>
              <a:t>時間が少なかったため、</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増やす</a:t>
            </a:r>
            <a:r>
              <a:rPr kumimoji="1" lang="ja-JP" altLang="en-US" b="1" dirty="0" smtClean="0"/>
              <a:t>ことを検討</a:t>
            </a:r>
            <a:r>
              <a:rPr kumimoji="1" lang="ja-JP" altLang="en-US" b="1" dirty="0" smtClean="0"/>
              <a:t>しています。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現在は</a:t>
            </a:r>
            <a:r>
              <a:rPr kumimoji="1" lang="en-US" altLang="ja-JP" b="1" dirty="0" smtClean="0"/>
              <a:t>3</a:t>
            </a:r>
            <a:r>
              <a:rPr kumimoji="1" lang="ja-JP" altLang="en-US" b="1" dirty="0" smtClean="0"/>
              <a:t>スプリント目で、過去問・シラバスの表示機能の作成に取り掛かっています。</a:t>
            </a:r>
            <a:endParaRPr kumimoji="1" lang="en-US" altLang="ja-JP" b="1" dirty="0" smtClean="0"/>
          </a:p>
          <a:p>
            <a:r>
              <a:rPr kumimoji="1" lang="ja-JP" altLang="en-US" b="1" dirty="0" smtClean="0"/>
              <a:t>今後は、このような流れで取り組んでいきます。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4069497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今回はこの８つのことについて話していきます。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ページ開いて、「過去問・シラバス」をクリック、授業を選択、この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次に主な機能になります。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102486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・下までスクロール・</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試作段階のため、完成しておりませんが、各ページへの遷移はできるようになっております。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420576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2017/6/8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2017/6/8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2017/6/8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2017/6/8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2017/6/8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2017/6/8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2017/6/8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dirty="0" smtClean="0"/>
              <a:t>矢吹研Ａ班　</a:t>
            </a:r>
            <a:r>
              <a:rPr kumimoji="1" lang="en-US" altLang="ja-JP" dirty="0" smtClean="0"/>
              <a:t>PM</a:t>
            </a:r>
            <a:r>
              <a:rPr kumimoji="1" lang="ja-JP" altLang="en-US" dirty="0" smtClean="0"/>
              <a:t>　吉田　和暉</a:t>
            </a:r>
            <a:endParaRPr kumimoji="1" lang="en-US" altLang="ja-JP" dirty="0" smtClean="0"/>
          </a:p>
          <a:p>
            <a:pPr algn="r"/>
            <a:r>
              <a:rPr lang="ja-JP" altLang="en-US" dirty="0" smtClean="0"/>
              <a:t>  赤岡       武 </a:t>
            </a:r>
            <a:endParaRPr lang="en-US" altLang="ja-JP" dirty="0" smtClean="0"/>
          </a:p>
          <a:p>
            <a:pPr algn="r"/>
            <a:r>
              <a:rPr kumimoji="1" lang="ja-JP" altLang="en-US" dirty="0" smtClean="0"/>
              <a:t>　　竹内　裕治</a:t>
            </a:r>
            <a:endParaRPr kumimoji="1" lang="ja-JP" altLang="en-US" dirty="0">
              <a:solidFill>
                <a:schemeClr val="bg1"/>
              </a:solidFill>
            </a:endParaRPr>
          </a:p>
        </p:txBody>
      </p:sp>
      <p:sp>
        <p:nvSpPr>
          <p:cNvPr id="4" name="タイトル 3"/>
          <p:cNvSpPr>
            <a:spLocks noGrp="1"/>
          </p:cNvSpPr>
          <p:nvPr>
            <p:ph type="ctrTitle"/>
          </p:nvPr>
        </p:nvSpPr>
        <p:spPr/>
        <p:txBody>
          <a:bodyPr>
            <a:normAutofit fontScale="90000"/>
          </a:bodyPr>
          <a:lstStyle/>
          <a:p>
            <a:r>
              <a:rPr kumimoji="1" lang="en-US" altLang="ja-JP" dirty="0" smtClean="0"/>
              <a:t>PM</a:t>
            </a:r>
            <a:r>
              <a:rPr kumimoji="1" lang="ja-JP" altLang="en-US" dirty="0" smtClean="0"/>
              <a:t>学科専用</a:t>
            </a:r>
            <a:r>
              <a:rPr kumimoji="1" lang="en-US" altLang="ja-JP" dirty="0" smtClean="0"/>
              <a:t/>
            </a:r>
            <a:br>
              <a:rPr kumimoji="1" lang="en-US" altLang="ja-JP" dirty="0" smtClean="0"/>
            </a:br>
            <a:r>
              <a:rPr kumimoji="1" lang="ja-JP" altLang="en-US" dirty="0" smtClean="0"/>
              <a:t>闇</a:t>
            </a:r>
            <a:r>
              <a:rPr kumimoji="1" lang="en-US" altLang="ja-JP" dirty="0" smtClean="0"/>
              <a:t/>
            </a:r>
            <a:br>
              <a:rPr kumimoji="1" lang="en-US" altLang="ja-JP" dirty="0" smtClean="0"/>
            </a:br>
            <a:r>
              <a:rPr kumimoji="1" lang="ja-JP" altLang="en-US" dirty="0" smtClean="0"/>
              <a:t>キャンパスポータル</a:t>
            </a:r>
            <a:endParaRPr kumimoji="1" lang="ja-JP" altLang="en-US" dirty="0"/>
          </a:p>
        </p:txBody>
      </p:sp>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38200" y="1690688"/>
            <a:ext cx="10515600" cy="4876367"/>
          </a:xfrm>
        </p:spPr>
        <p:txBody>
          <a:bodyPr>
            <a:normAutofit fontScale="92500"/>
          </a:bodyPr>
          <a:lstStyle/>
          <a:p>
            <a:pPr marL="0" indent="0">
              <a:lnSpc>
                <a:spcPct val="160000"/>
              </a:lnSpc>
              <a:buNone/>
            </a:pPr>
            <a:endParaRPr kumimoji="1" lang="en-US" altLang="ja-JP" sz="3900" dirty="0" smtClean="0"/>
          </a:p>
          <a:p>
            <a:pPr marL="0" indent="0">
              <a:lnSpc>
                <a:spcPct val="160000"/>
              </a:lnSpc>
              <a:buNone/>
            </a:pPr>
            <a:r>
              <a:rPr lang="ja-JP" altLang="en-US" sz="3900" dirty="0"/>
              <a:t>技術系 </a:t>
            </a:r>
            <a:r>
              <a:rPr lang="en-US" altLang="ja-JP" sz="3900" dirty="0"/>
              <a:t>… </a:t>
            </a:r>
            <a:r>
              <a:rPr lang="ja-JP" altLang="en-US" sz="3900" dirty="0"/>
              <a:t>外部</a:t>
            </a:r>
            <a:r>
              <a:rPr lang="en-US" altLang="ja-JP" sz="3900" dirty="0"/>
              <a:t>API</a:t>
            </a:r>
            <a:r>
              <a:rPr lang="ja-JP" altLang="en-US" sz="3900" dirty="0"/>
              <a:t>を利用した実装</a:t>
            </a:r>
            <a:endParaRPr lang="en-US" altLang="ja-JP" sz="3900" dirty="0"/>
          </a:p>
          <a:p>
            <a:pPr marL="0" indent="0">
              <a:lnSpc>
                <a:spcPct val="160000"/>
              </a:lnSpc>
              <a:buNone/>
            </a:pPr>
            <a:r>
              <a:rPr lang="en-US" altLang="ja-JP" sz="3900" dirty="0" smtClean="0"/>
              <a:t>			</a:t>
            </a:r>
            <a:r>
              <a:rPr lang="ja-JP" altLang="en-US" sz="3900" dirty="0" smtClean="0"/>
              <a:t>情報発信を行うため</a:t>
            </a:r>
            <a:endParaRPr lang="en-US" altLang="ja-JP" sz="3900" dirty="0" smtClean="0"/>
          </a:p>
          <a:p>
            <a:pPr marL="0" indent="0">
              <a:lnSpc>
                <a:spcPct val="160000"/>
              </a:lnSpc>
              <a:buNone/>
            </a:pPr>
            <a:r>
              <a:rPr lang="en-US" altLang="ja-JP" sz="3900" dirty="0"/>
              <a:t>	</a:t>
            </a:r>
            <a:r>
              <a:rPr lang="en-US" altLang="ja-JP" sz="3900" dirty="0" smtClean="0"/>
              <a:t>		</a:t>
            </a:r>
            <a:r>
              <a:rPr lang="ja-JP" altLang="en-US" sz="3900" dirty="0" smtClean="0"/>
              <a:t>周知度を高め、情報提供を狙うため</a:t>
            </a:r>
            <a:endParaRPr lang="en-US" altLang="ja-JP" sz="3900" dirty="0" smtClean="0"/>
          </a:p>
          <a:p>
            <a:pPr marL="0" indent="0">
              <a:lnSpc>
                <a:spcPct val="150000"/>
              </a:lnSpc>
              <a:buNone/>
            </a:pPr>
            <a:endParaRPr lang="ja-JP" altLang="en-US" sz="4400" dirty="0" smtClean="0"/>
          </a:p>
        </p:txBody>
      </p:sp>
      <p:sp>
        <p:nvSpPr>
          <p:cNvPr id="7" name="スライド番号プレースホルダー 6"/>
          <p:cNvSpPr>
            <a:spLocks noGrp="1"/>
          </p:cNvSpPr>
          <p:nvPr>
            <p:ph type="sldNum" sz="quarter" idx="12"/>
          </p:nvPr>
        </p:nvSpPr>
        <p:spPr/>
        <p:txBody>
          <a:bodyPr/>
          <a:lstStyle/>
          <a:p>
            <a:r>
              <a:rPr kumimoji="1" lang="en-US" altLang="ja-JP" sz="3600" dirty="0" smtClean="0"/>
              <a:t>9</a:t>
            </a:r>
            <a:endParaRPr kumimoji="1" lang="ja-JP" altLang="en-US" sz="3600" dirty="0"/>
          </a:p>
        </p:txBody>
      </p:sp>
    </p:spTree>
    <p:extLst>
      <p:ext uri="{BB962C8B-B14F-4D97-AF65-F5344CB8AC3E}">
        <p14:creationId xmlns:p14="http://schemas.microsoft.com/office/powerpoint/2010/main" val="1034890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進捗管理方法</a:t>
            </a:r>
            <a:endParaRPr kumimoji="1" lang="ja-JP" altLang="en-US" b="1" dirty="0"/>
          </a:p>
        </p:txBody>
      </p:sp>
      <p:sp>
        <p:nvSpPr>
          <p:cNvPr id="3" name="コンテンツ プレースホルダー 2"/>
          <p:cNvSpPr>
            <a:spLocks noGrp="1"/>
          </p:cNvSpPr>
          <p:nvPr>
            <p:ph idx="1"/>
          </p:nvPr>
        </p:nvSpPr>
        <p:spPr>
          <a:xfrm>
            <a:off x="838200" y="1690688"/>
            <a:ext cx="10515600" cy="4348163"/>
          </a:xfrm>
        </p:spPr>
        <p:txBody>
          <a:bodyPr>
            <a:normAutofit/>
          </a:bodyPr>
          <a:lstStyle/>
          <a:p>
            <a:pPr marL="0" indent="0">
              <a:lnSpc>
                <a:spcPct val="250000"/>
              </a:lnSpc>
              <a:buNone/>
            </a:pPr>
            <a:r>
              <a:rPr lang="ja-JP" altLang="en-US" sz="3200" dirty="0" smtClean="0"/>
              <a:t>進捗管理はバーンアップチャートを用いる</a:t>
            </a:r>
            <a:endParaRPr lang="en-US" altLang="ja-JP" sz="3200" dirty="0" smtClean="0"/>
          </a:p>
          <a:p>
            <a:pPr marL="0" indent="0">
              <a:lnSpc>
                <a:spcPct val="250000"/>
              </a:lnSpc>
              <a:buNone/>
            </a:pPr>
            <a:r>
              <a:rPr lang="en-US" altLang="ja-JP" sz="3200" dirty="0" smtClean="0"/>
              <a:t>	</a:t>
            </a:r>
            <a:r>
              <a:rPr lang="ja-JP" altLang="en-US" sz="3200" dirty="0" smtClean="0"/>
              <a:t>プロジェクトの状況を可視化するツールである</a:t>
            </a:r>
            <a:endParaRPr lang="en-US" altLang="ja-JP" sz="3200" dirty="0" smtClean="0"/>
          </a:p>
          <a:p>
            <a:pPr marL="0" indent="0">
              <a:lnSpc>
                <a:spcPct val="250000"/>
              </a:lnSpc>
              <a:buNone/>
            </a:pPr>
            <a:r>
              <a:rPr lang="en-US" altLang="ja-JP" sz="3200" dirty="0" smtClean="0"/>
              <a:t>	1</a:t>
            </a:r>
            <a:r>
              <a:rPr lang="ja-JP" altLang="en-US" sz="3200" dirty="0" smtClean="0"/>
              <a:t>スプリント（</a:t>
            </a:r>
            <a:r>
              <a:rPr lang="en-US" altLang="ja-JP" sz="3200" dirty="0" smtClean="0"/>
              <a:t>2</a:t>
            </a:r>
            <a:r>
              <a:rPr lang="ja-JP" altLang="en-US" sz="3200" dirty="0" smtClean="0"/>
              <a:t>週間）ごとに更新する</a:t>
            </a:r>
            <a:endParaRPr lang="en-US" altLang="ja-JP" sz="32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グラフ 25"/>
          <p:cNvGraphicFramePr>
            <a:graphicFrameLocks noGrp="1"/>
          </p:cNvGraphicFramePr>
          <p:nvPr>
            <p:extLst>
              <p:ext uri="{D42A27DB-BD31-4B8C-83A1-F6EECF244321}">
                <p14:modId xmlns:p14="http://schemas.microsoft.com/office/powerpoint/2010/main" val="2899345082"/>
              </p:ext>
            </p:extLst>
          </p:nvPr>
        </p:nvGraphicFramePr>
        <p:xfrm>
          <a:off x="1240239" y="270119"/>
          <a:ext cx="9784548" cy="6451356"/>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761516" y="3036318"/>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5114066" y="3036318"/>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257852" y="2851652"/>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a:off x="4569358" y="4655426"/>
            <a:ext cx="1516255" cy="388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6132512" y="4515364"/>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4569358" y="5185753"/>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5831378" y="5001087"/>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進捗管理方法</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1421170590"/>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dirty="0" smtClean="0"/>
                        <a:t>優先順位</a:t>
                      </a:r>
                      <a:endParaRPr kumimoji="1" lang="ja-JP" altLang="en-US" sz="28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dirty="0" smtClean="0"/>
                        <a:t>Twitter</a:t>
                      </a:r>
                      <a:r>
                        <a:rPr lang="ja-JP" altLang="en-US" sz="2800" dirty="0" smtClean="0"/>
                        <a:t> </a:t>
                      </a:r>
                      <a:r>
                        <a:rPr lang="en-US" altLang="ja-JP" sz="2800" dirty="0" smtClean="0"/>
                        <a:t>API</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過去の実験や</a:t>
                      </a:r>
                      <a:endParaRPr lang="en-US" altLang="ja-JP" sz="2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dirty="0" smtClean="0"/>
                        <a:t>PM</a:t>
                      </a:r>
                      <a:r>
                        <a:rPr lang="ja-JP" altLang="en-US" sz="2800" dirty="0" smtClean="0"/>
                        <a:t>学科の時間割</a:t>
                      </a:r>
                      <a:endParaRPr lang="ja-JP" altLang="en-US"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12</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品質管理</a:t>
            </a:r>
            <a:endParaRPr kumimoji="1" lang="ja-JP" altLang="en-US" b="1" dirty="0"/>
          </a:p>
        </p:txBody>
      </p:sp>
      <p:sp>
        <p:nvSpPr>
          <p:cNvPr id="5" name="テキスト ボックス 4"/>
          <p:cNvSpPr txBox="1"/>
          <p:nvPr/>
        </p:nvSpPr>
        <p:spPr>
          <a:xfrm>
            <a:off x="6330042" y="2136338"/>
            <a:ext cx="5557158" cy="2585323"/>
          </a:xfrm>
          <a:prstGeom prst="rect">
            <a:avLst/>
          </a:prstGeom>
          <a:noFill/>
        </p:spPr>
        <p:txBody>
          <a:bodyPr wrap="square" rtlCol="0">
            <a:spAutoFit/>
          </a:bodyPr>
          <a:lstStyle/>
          <a:p>
            <a:pPr>
              <a:lnSpc>
                <a:spcPct val="150000"/>
              </a:lnSpc>
            </a:pPr>
            <a:r>
              <a:rPr lang="ja-JP" altLang="ja-JP" sz="3600" dirty="0" smtClean="0"/>
              <a:t>プロダクトオーナーに</a:t>
            </a:r>
            <a:endParaRPr lang="en-US" altLang="ja-JP" sz="3600" dirty="0" smtClean="0"/>
          </a:p>
          <a:p>
            <a:pPr>
              <a:lnSpc>
                <a:spcPct val="150000"/>
              </a:lnSpc>
            </a:pPr>
            <a:r>
              <a:rPr lang="en-US" altLang="ja-JP" sz="3600" dirty="0" smtClean="0"/>
              <a:t>10</a:t>
            </a:r>
            <a:r>
              <a:rPr lang="ja-JP" altLang="ja-JP" sz="3600" dirty="0" smtClean="0"/>
              <a:t>段階で評価してもら</a:t>
            </a:r>
            <a:r>
              <a:rPr lang="ja-JP" altLang="en-US" sz="3600" dirty="0" smtClean="0"/>
              <a:t>い、</a:t>
            </a:r>
            <a:endParaRPr lang="en-US" altLang="ja-JP" sz="3600" dirty="0" smtClean="0"/>
          </a:p>
          <a:p>
            <a:pPr>
              <a:lnSpc>
                <a:spcPct val="150000"/>
              </a:lnSpc>
            </a:pPr>
            <a:r>
              <a:rPr lang="ja-JP" altLang="en-US" sz="3600" dirty="0" smtClean="0"/>
              <a:t>必要であれば改善する</a:t>
            </a:r>
            <a:endParaRPr lang="en-US" altLang="ja-JP" sz="3600"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1739694038"/>
              </p:ext>
            </p:extLst>
          </p:nvPr>
        </p:nvGraphicFramePr>
        <p:xfrm>
          <a:off x="582386" y="1690688"/>
          <a:ext cx="5513614" cy="4253188"/>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63297">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1 ~ 4 … </a:t>
                      </a:r>
                      <a:r>
                        <a:rPr kumimoji="1" lang="ja-JP" altLang="en-US" sz="2800" dirty="0" smtClean="0"/>
                        <a:t>要改善</a:t>
                      </a:r>
                      <a:endParaRPr kumimoji="1" lang="en-US" altLang="ja-JP" sz="2800" dirty="0" smtClean="0"/>
                    </a:p>
                    <a:p>
                      <a:pPr algn="l"/>
                      <a:endParaRPr kumimoji="1" lang="en-US" altLang="ja-JP" sz="2800" dirty="0" smtClean="0"/>
                    </a:p>
                    <a:p>
                      <a:pPr algn="l"/>
                      <a:r>
                        <a:rPr kumimoji="1" lang="en-US" altLang="ja-JP" sz="2800" dirty="0" smtClean="0"/>
                        <a:t>5 ~ 6 …   </a:t>
                      </a:r>
                      <a:r>
                        <a:rPr kumimoji="1" lang="ja-JP" altLang="en-US" sz="2800" dirty="0" smtClean="0"/>
                        <a:t>改善</a:t>
                      </a:r>
                      <a:endParaRPr kumimoji="1" lang="en-US" altLang="ja-JP" sz="2800" dirty="0" smtClean="0"/>
                    </a:p>
                    <a:p>
                      <a:pPr algn="l"/>
                      <a:endParaRPr kumimoji="1" lang="en-US" altLang="ja-JP" sz="2800" dirty="0" smtClean="0"/>
                    </a:p>
                    <a:p>
                      <a:pPr algn="l"/>
                      <a:r>
                        <a:rPr kumimoji="1" lang="en-US" altLang="ja-JP" sz="2800" dirty="0" smtClean="0"/>
                        <a:t>7 ~10…   </a:t>
                      </a:r>
                      <a:r>
                        <a:rPr kumimoji="1" lang="ja-JP" altLang="en-US" sz="2800" dirty="0" smtClean="0"/>
                        <a:t>合格</a:t>
                      </a:r>
                      <a:endParaRPr kumimoji="1" lang="en-US" altLang="ja-JP" sz="2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63297">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63297">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63297">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後半の流れ</a:t>
            </a:r>
            <a:endParaRPr kumimoji="1" lang="ja-JP" altLang="en-US"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
        <p:nvSpPr>
          <p:cNvPr id="3" name="テキスト ボックス 2"/>
          <p:cNvSpPr txBox="1"/>
          <p:nvPr/>
        </p:nvSpPr>
        <p:spPr>
          <a:xfrm>
            <a:off x="838200" y="1997839"/>
            <a:ext cx="8956298" cy="2862322"/>
          </a:xfrm>
          <a:prstGeom prst="rect">
            <a:avLst/>
          </a:prstGeom>
          <a:noFill/>
        </p:spPr>
        <p:txBody>
          <a:bodyPr wrap="none" rtlCol="0">
            <a:spAutoFit/>
          </a:bodyPr>
          <a:lstStyle/>
          <a:p>
            <a:pPr>
              <a:lnSpc>
                <a:spcPct val="250000"/>
              </a:lnSpc>
            </a:pPr>
            <a:r>
              <a:rPr kumimoji="1" lang="ja-JP" altLang="en-US" sz="3600" dirty="0" smtClean="0"/>
              <a:t>今後の</a:t>
            </a:r>
            <a:r>
              <a:rPr kumimoji="1" lang="ja-JP" altLang="en-US" sz="3600" dirty="0" smtClean="0"/>
              <a:t>対応として</a:t>
            </a:r>
            <a:r>
              <a:rPr lang="en-US" altLang="ja-JP" sz="3600" dirty="0"/>
              <a:t>…</a:t>
            </a:r>
            <a:endParaRPr kumimoji="1" lang="en-US" altLang="ja-JP" sz="3600" dirty="0" smtClean="0"/>
          </a:p>
          <a:p>
            <a:pPr>
              <a:lnSpc>
                <a:spcPct val="250000"/>
              </a:lnSpc>
            </a:pPr>
            <a:r>
              <a:rPr lang="en-US" altLang="ja-JP" sz="3600" dirty="0"/>
              <a:t>	</a:t>
            </a:r>
            <a:r>
              <a:rPr kumimoji="1" lang="ja-JP" altLang="en-US" sz="3600" dirty="0" smtClean="0"/>
              <a:t>作業時間を</a:t>
            </a:r>
            <a:r>
              <a:rPr kumimoji="1" lang="ja-JP" altLang="en-US" sz="3600" dirty="0" smtClean="0"/>
              <a:t>増やすことを検討している</a:t>
            </a:r>
            <a:endParaRPr kumimoji="1" lang="en-US" altLang="ja-JP" sz="3600" dirty="0" smtClean="0"/>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後半の流れ</a:t>
            </a:r>
            <a:endParaRPr kumimoji="1" lang="ja-JP" altLang="en-US"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15</a:t>
            </a:r>
            <a:endParaRPr kumimoji="1" lang="ja-JP" altLang="en-US" sz="3600" dirty="0"/>
          </a:p>
        </p:txBody>
      </p:sp>
      <p:graphicFrame>
        <p:nvGraphicFramePr>
          <p:cNvPr id="5" name="表 4"/>
          <p:cNvGraphicFramePr>
            <a:graphicFrameLocks noGrp="1"/>
          </p:cNvGraphicFramePr>
          <p:nvPr>
            <p:extLst>
              <p:ext uri="{D42A27DB-BD31-4B8C-83A1-F6EECF244321}">
                <p14:modId xmlns:p14="http://schemas.microsoft.com/office/powerpoint/2010/main" val="3935732626"/>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dirty="0" smtClean="0"/>
                        <a:t>優先順位</a:t>
                      </a:r>
                      <a:endParaRPr kumimoji="1" lang="ja-JP" altLang="en-US" sz="28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dirty="0" smtClean="0"/>
                        <a:t>Twitter</a:t>
                      </a:r>
                      <a:r>
                        <a:rPr lang="ja-JP" altLang="en-US" sz="2800" dirty="0" smtClean="0"/>
                        <a:t> </a:t>
                      </a:r>
                      <a:r>
                        <a:rPr lang="en-US" altLang="ja-JP" sz="2800" dirty="0" smtClean="0"/>
                        <a:t>API</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過去の実験や</a:t>
                      </a:r>
                      <a:endParaRPr lang="en-US" altLang="ja-JP" sz="2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dirty="0" smtClean="0"/>
                        <a:t>PM</a:t>
                      </a:r>
                      <a:r>
                        <a:rPr lang="ja-JP" altLang="en-US" sz="2800" dirty="0" smtClean="0"/>
                        <a:t>学科の時間割</a:t>
                      </a:r>
                      <a:endParaRPr lang="ja-JP" altLang="en-US"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cxnSp>
        <p:nvCxnSpPr>
          <p:cNvPr id="9" name="直線コネクタ 8"/>
          <p:cNvCxnSpPr/>
          <p:nvPr/>
        </p:nvCxnSpPr>
        <p:spPr>
          <a:xfrm flipH="1">
            <a:off x="248194" y="3531201"/>
            <a:ext cx="1065042"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flipH="1">
            <a:off x="10878763" y="3531201"/>
            <a:ext cx="1065042" cy="0"/>
          </a:xfrm>
          <a:prstGeom prst="line">
            <a:avLst/>
          </a:prstGeom>
        </p:spPr>
        <p:style>
          <a:lnRef idx="1">
            <a:schemeClr val="dk1"/>
          </a:lnRef>
          <a:fillRef idx="0">
            <a:schemeClr val="dk1"/>
          </a:fillRef>
          <a:effectRef idx="0">
            <a:schemeClr val="dk1"/>
          </a:effectRef>
          <a:fontRef idx="minor">
            <a:schemeClr val="tx1"/>
          </a:fontRef>
        </p:style>
      </p:cxnSp>
      <p:sp>
        <p:nvSpPr>
          <p:cNvPr id="13" name="下矢印 12"/>
          <p:cNvSpPr/>
          <p:nvPr/>
        </p:nvSpPr>
        <p:spPr>
          <a:xfrm>
            <a:off x="11104306" y="3654624"/>
            <a:ext cx="613955" cy="1737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4451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66954" y="5030787"/>
            <a:ext cx="6456218" cy="1325563"/>
          </a:xfrm>
        </p:spPr>
        <p:txBody>
          <a:bodyPr/>
          <a:lstStyle/>
          <a:p>
            <a:r>
              <a:rPr lang="ja-JP" altLang="en-US" b="1" dirty="0" smtClean="0"/>
              <a:t>ありがとうございました</a:t>
            </a:r>
            <a:endParaRPr kumimoji="1" lang="ja-JP" altLang="en-US" dirty="0"/>
          </a:p>
        </p:txBody>
      </p:sp>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目次</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lnSpcReduction="10000"/>
          </a:bodyPr>
          <a:lstStyle/>
          <a:p>
            <a:pPr marL="0" indent="0">
              <a:lnSpc>
                <a:spcPct val="200000"/>
              </a:lnSpc>
              <a:buNone/>
            </a:pPr>
            <a:r>
              <a:rPr lang="en-US" altLang="ja-JP" sz="3200" dirty="0" smtClean="0"/>
              <a:t>1.</a:t>
            </a:r>
            <a:r>
              <a:rPr kumimoji="1" lang="ja-JP" altLang="en-US" sz="3200" dirty="0" smtClean="0"/>
              <a:t>プロジェクト</a:t>
            </a:r>
            <a:r>
              <a:rPr lang="ja-JP" altLang="en-US" sz="3200" dirty="0" smtClean="0"/>
              <a:t>背景</a:t>
            </a:r>
            <a:r>
              <a:rPr lang="en-US" altLang="ja-JP" sz="3200" dirty="0" smtClean="0"/>
              <a:t>		</a:t>
            </a:r>
            <a:r>
              <a:rPr lang="en-US" altLang="ja-JP" sz="3200" dirty="0"/>
              <a:t>	5.</a:t>
            </a:r>
            <a:r>
              <a:rPr lang="ja-JP" altLang="en-US" sz="3200" dirty="0"/>
              <a:t>進捗</a:t>
            </a:r>
            <a:r>
              <a:rPr lang="ja-JP" altLang="en-US" sz="3200" dirty="0" smtClean="0"/>
              <a:t>管理</a:t>
            </a:r>
            <a:endParaRPr lang="en-US" altLang="ja-JP" sz="3200" dirty="0" smtClean="0"/>
          </a:p>
          <a:p>
            <a:pPr marL="0" indent="0">
              <a:lnSpc>
                <a:spcPct val="200000"/>
              </a:lnSpc>
              <a:buNone/>
            </a:pPr>
            <a:r>
              <a:rPr lang="en-US" altLang="ja-JP" sz="3200" dirty="0"/>
              <a:t>2</a:t>
            </a:r>
            <a:r>
              <a:rPr lang="en-US" altLang="ja-JP" sz="3200" dirty="0" smtClean="0"/>
              <a:t>.</a:t>
            </a:r>
            <a:r>
              <a:rPr lang="ja-JP" altLang="en-US" sz="3200" dirty="0" smtClean="0"/>
              <a:t>プロジェクト目的</a:t>
            </a:r>
            <a:r>
              <a:rPr lang="en-US" altLang="ja-JP" sz="3200" dirty="0" smtClean="0"/>
              <a:t>		</a:t>
            </a:r>
            <a:r>
              <a:rPr lang="en-US" altLang="ja-JP" sz="3200" dirty="0"/>
              <a:t>	6.</a:t>
            </a:r>
            <a:r>
              <a:rPr lang="ja-JP" altLang="en-US" sz="3200" dirty="0"/>
              <a:t>進捗</a:t>
            </a:r>
            <a:r>
              <a:rPr lang="ja-JP" altLang="en-US" sz="3200" dirty="0" smtClean="0"/>
              <a:t>状況</a:t>
            </a:r>
            <a:endParaRPr lang="en-US" altLang="ja-JP" sz="3200" dirty="0" smtClean="0"/>
          </a:p>
          <a:p>
            <a:pPr marL="0" indent="0">
              <a:lnSpc>
                <a:spcPct val="200000"/>
              </a:lnSpc>
              <a:buNone/>
            </a:pPr>
            <a:r>
              <a:rPr lang="en-US" altLang="ja-JP" sz="3200" dirty="0"/>
              <a:t>3</a:t>
            </a:r>
            <a:r>
              <a:rPr lang="en-US" altLang="ja-JP" sz="3200" dirty="0" smtClean="0"/>
              <a:t>.</a:t>
            </a:r>
            <a:r>
              <a:rPr lang="ja-JP" altLang="en-US" sz="3200" dirty="0" smtClean="0"/>
              <a:t>主な機能</a:t>
            </a:r>
            <a:r>
              <a:rPr lang="en-US" altLang="ja-JP" sz="3200" dirty="0" smtClean="0"/>
              <a:t>			</a:t>
            </a:r>
            <a:r>
              <a:rPr lang="en-US" altLang="ja-JP" sz="3200" dirty="0"/>
              <a:t>	7.</a:t>
            </a:r>
            <a:r>
              <a:rPr lang="ja-JP" altLang="en-US" sz="3200" dirty="0"/>
              <a:t>品質</a:t>
            </a:r>
            <a:r>
              <a:rPr lang="ja-JP" altLang="en-US" sz="3200" dirty="0" smtClean="0"/>
              <a:t>管理</a:t>
            </a:r>
            <a:endParaRPr lang="en-US" altLang="ja-JP" sz="3200" dirty="0" smtClean="0"/>
          </a:p>
          <a:p>
            <a:pPr marL="0" indent="0">
              <a:lnSpc>
                <a:spcPct val="200000"/>
              </a:lnSpc>
              <a:buNone/>
            </a:pPr>
            <a:r>
              <a:rPr lang="en-US" altLang="ja-JP" sz="3200" dirty="0"/>
              <a:t>4</a:t>
            </a:r>
            <a:r>
              <a:rPr lang="en-US" altLang="ja-JP" sz="3200" dirty="0" smtClean="0"/>
              <a:t>.</a:t>
            </a:r>
            <a:r>
              <a:rPr lang="ja-JP" altLang="en-US" sz="3200" dirty="0" smtClean="0"/>
              <a:t>選択したチーム課題</a:t>
            </a:r>
            <a:r>
              <a:rPr lang="en-US" altLang="ja-JP" sz="3200" dirty="0" smtClean="0"/>
              <a:t>	</a:t>
            </a:r>
            <a:r>
              <a:rPr lang="en-US" altLang="ja-JP" sz="3200" dirty="0"/>
              <a:t>	8.</a:t>
            </a:r>
            <a:r>
              <a:rPr lang="ja-JP" altLang="en-US" sz="3200" dirty="0"/>
              <a:t>後半の流れ</a:t>
            </a:r>
            <a:endParaRPr lang="en-US" altLang="ja-JP" sz="3200" dirty="0"/>
          </a:p>
          <a:p>
            <a:pPr marL="0" indent="0">
              <a:buNone/>
            </a:pPr>
            <a:endParaRPr lang="en-US" altLang="ja-JP" sz="3200" dirty="0" smtClean="0"/>
          </a:p>
          <a:p>
            <a:pPr marL="0" indent="0">
              <a:buNone/>
            </a:pPr>
            <a:endParaRPr lang="en-US" altLang="ja-JP" sz="32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dirty="0" smtClean="0"/>
              <a:t>従来のキャンパスポータルは</a:t>
            </a:r>
            <a:r>
              <a:rPr lang="en-US" altLang="ja-JP" sz="4800" dirty="0" smtClean="0"/>
              <a:t>…</a:t>
            </a:r>
          </a:p>
          <a:p>
            <a:pPr marL="0" indent="0">
              <a:lnSpc>
                <a:spcPct val="150000"/>
              </a:lnSpc>
              <a:buNone/>
            </a:pPr>
            <a:r>
              <a:rPr lang="ja-JP" altLang="en-US" sz="5200" dirty="0" smtClean="0"/>
              <a:t>シラバス検索や時間割の確認に、手間</a:t>
            </a:r>
            <a:r>
              <a:rPr lang="ja-JP" altLang="en-US" sz="5200" dirty="0"/>
              <a:t>がかかって</a:t>
            </a:r>
            <a:r>
              <a:rPr lang="ja-JP" altLang="en-US" sz="5200" dirty="0" smtClean="0"/>
              <a:t>いた</a:t>
            </a:r>
            <a:endParaRPr lang="en-US" altLang="ja-JP" sz="5200" dirty="0" smtClean="0"/>
          </a:p>
          <a:p>
            <a:pPr marL="0" indent="0">
              <a:lnSpc>
                <a:spcPct val="150000"/>
              </a:lnSpc>
              <a:buNone/>
            </a:pPr>
            <a:endParaRPr lang="en-US" altLang="ja-JP" sz="3200" b="1" dirty="0"/>
          </a:p>
          <a:p>
            <a:endParaRPr kumimoji="1" lang="ja-JP" altLang="en-US"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885744" y="1519567"/>
            <a:ext cx="4493538" cy="523220"/>
          </a:xfrm>
          <a:prstGeom prst="rect">
            <a:avLst/>
          </a:prstGeom>
          <a:noFill/>
        </p:spPr>
        <p:txBody>
          <a:bodyPr wrap="none" rtlCol="0">
            <a:spAutoFit/>
          </a:bodyPr>
          <a:lstStyle/>
          <a:p>
            <a:r>
              <a:rPr kumimoji="1" lang="ja-JP" altLang="en-US" sz="2800" b="1" dirty="0" smtClean="0"/>
              <a:t>従来のキャンパスポータル</a:t>
            </a:r>
            <a:endParaRPr kumimoji="1" lang="ja-JP" altLang="en-US" sz="28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dirty="0" smtClean="0"/>
              <a:t>本システムでは</a:t>
            </a:r>
            <a:r>
              <a:rPr lang="en-US" altLang="ja-JP" sz="6900" dirty="0" smtClean="0"/>
              <a:t>…</a:t>
            </a:r>
            <a:endParaRPr lang="en-US" altLang="ja-JP" sz="6900" dirty="0"/>
          </a:p>
          <a:p>
            <a:pPr marL="0" indent="0">
              <a:lnSpc>
                <a:spcPct val="150000"/>
              </a:lnSpc>
              <a:buNone/>
            </a:pPr>
            <a:r>
              <a:rPr lang="ja-JP" altLang="en-US" sz="7700" dirty="0" smtClean="0"/>
              <a:t>手間を省き、</a:t>
            </a:r>
            <a:endParaRPr lang="en-US" altLang="ja-JP" sz="7700" dirty="0" smtClean="0"/>
          </a:p>
          <a:p>
            <a:pPr marL="0" indent="0">
              <a:lnSpc>
                <a:spcPct val="150000"/>
              </a:lnSpc>
              <a:buNone/>
            </a:pPr>
            <a:r>
              <a:rPr lang="ja-JP" altLang="en-US" sz="7700" dirty="0" smtClean="0"/>
              <a:t>新たな付加価値を加え提供します！</a:t>
            </a:r>
            <a:endParaRPr lang="en-US" altLang="ja-JP" sz="7700"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r>
              <a:rPr lang="ja-JP" altLang="en-US" sz="3200" b="1" dirty="0" smtClean="0"/>
              <a:t>過去問・シラバス</a:t>
            </a:r>
            <a:r>
              <a:rPr kumimoji="1" lang="ja-JP" altLang="en-US" sz="3200" b="1" dirty="0" smtClean="0"/>
              <a:t>を選択</a:t>
            </a:r>
            <a:endParaRPr kumimoji="1" lang="ja-JP" altLang="en-US" sz="3200" b="1" dirty="0"/>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4" name="正方形/長方形 33"/>
          <p:cNvSpPr/>
          <p:nvPr/>
        </p:nvSpPr>
        <p:spPr>
          <a:xfrm>
            <a:off x="5180995" y="2545346"/>
            <a:ext cx="1865190" cy="1253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tx1"/>
                </a:solidFill>
              </a:rPr>
              <a:t>過去問</a:t>
            </a:r>
            <a:endParaRPr kumimoji="1" lang="en-US" altLang="ja-JP" sz="2800" b="1" dirty="0" smtClean="0">
              <a:solidFill>
                <a:schemeClr val="tx1"/>
              </a:solidFill>
            </a:endParaRPr>
          </a:p>
          <a:p>
            <a:pPr algn="ctr"/>
            <a:r>
              <a:rPr kumimoji="1" lang="ja-JP" altLang="en-US" sz="2800" b="1" dirty="0" smtClean="0">
                <a:solidFill>
                  <a:schemeClr val="tx1"/>
                </a:solidFill>
              </a:rPr>
              <a:t>シラバス</a:t>
            </a:r>
            <a:endParaRPr kumimoji="1" lang="ja-JP" altLang="en-US" sz="2800" b="1" dirty="0">
              <a:solidFill>
                <a:schemeClr val="tx1"/>
              </a:solidFill>
            </a:endParaRPr>
          </a:p>
        </p:txBody>
      </p:sp>
      <p:sp>
        <p:nvSpPr>
          <p:cNvPr id="44" name="正方形/長方形 43"/>
          <p:cNvSpPr/>
          <p:nvPr/>
        </p:nvSpPr>
        <p:spPr>
          <a:xfrm>
            <a:off x="5180995" y="4267789"/>
            <a:ext cx="951518"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sp>
        <p:nvSpPr>
          <p:cNvPr id="45" name="正方形/長方形 44"/>
          <p:cNvSpPr/>
          <p:nvPr/>
        </p:nvSpPr>
        <p:spPr>
          <a:xfrm>
            <a:off x="6145092" y="4267789"/>
            <a:ext cx="901093"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20" name="テキスト ボックス 4"/>
          <p:cNvSpPr txBox="1"/>
          <p:nvPr/>
        </p:nvSpPr>
        <p:spPr>
          <a:xfrm>
            <a:off x="3000641" y="1401976"/>
            <a:ext cx="6288901" cy="52322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800" b="1" dirty="0" smtClean="0"/>
              <a:t>私たちが開発するキャンパスポータル</a:t>
            </a:r>
            <a:endParaRPr kumimoji="1" lang="ja-JP" altLang="en-US" sz="2800" b="1" dirty="0"/>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主な</a:t>
            </a:r>
            <a:r>
              <a:rPr lang="ja-JP" altLang="en-US" b="1" dirty="0" smtClean="0"/>
              <a:t>機能</a:t>
            </a:r>
            <a:endParaRPr kumimoji="1" lang="ja-JP" altLang="en-US" b="1" dirty="0"/>
          </a:p>
        </p:txBody>
      </p:sp>
      <p:sp>
        <p:nvSpPr>
          <p:cNvPr id="8" name="コンテンツ プレースホルダー 7"/>
          <p:cNvSpPr>
            <a:spLocks noGrp="1"/>
          </p:cNvSpPr>
          <p:nvPr>
            <p:ph idx="1"/>
          </p:nvPr>
        </p:nvSpPr>
        <p:spPr/>
        <p:txBody>
          <a:bodyPr>
            <a:normAutofit lnSpcReduction="10000"/>
          </a:bodyPr>
          <a:lstStyle/>
          <a:p>
            <a:pPr marL="0" indent="0">
              <a:lnSpc>
                <a:spcPct val="130000"/>
              </a:lnSpc>
              <a:buNone/>
            </a:pPr>
            <a:r>
              <a:rPr lang="ja-JP" altLang="en-US" sz="4000" dirty="0" smtClean="0"/>
              <a:t>・トップページの表示</a:t>
            </a:r>
            <a:endParaRPr lang="en-US" altLang="ja-JP" sz="4000" dirty="0" smtClean="0"/>
          </a:p>
          <a:p>
            <a:pPr marL="0" indent="0">
              <a:lnSpc>
                <a:spcPct val="130000"/>
              </a:lnSpc>
              <a:buNone/>
            </a:pPr>
            <a:r>
              <a:rPr lang="ja-JP" altLang="en-US" sz="4000" dirty="0"/>
              <a:t>・</a:t>
            </a:r>
            <a:r>
              <a:rPr kumimoji="1" lang="en-US" altLang="ja-JP" sz="4000" dirty="0" smtClean="0"/>
              <a:t>Twitter</a:t>
            </a:r>
            <a:r>
              <a:rPr lang="ja-JP" altLang="en-US" sz="4000" dirty="0" smtClean="0"/>
              <a:t> </a:t>
            </a:r>
            <a:r>
              <a:rPr kumimoji="1" lang="en-US" altLang="ja-JP" sz="4000" dirty="0" smtClean="0"/>
              <a:t>API</a:t>
            </a:r>
            <a:r>
              <a:rPr kumimoji="1" lang="ja-JP" altLang="en-US" sz="4000" dirty="0" smtClean="0"/>
              <a:t>の</a:t>
            </a:r>
            <a:r>
              <a:rPr lang="ja-JP" altLang="en-US" sz="4000" dirty="0"/>
              <a:t>利用</a:t>
            </a:r>
            <a:endParaRPr kumimoji="1" lang="en-US" altLang="ja-JP" sz="4000" dirty="0" smtClean="0"/>
          </a:p>
          <a:p>
            <a:pPr marL="0" indent="0">
              <a:lnSpc>
                <a:spcPct val="130000"/>
              </a:lnSpc>
              <a:buNone/>
            </a:pPr>
            <a:r>
              <a:rPr lang="ja-JP" altLang="en-US" sz="4000" dirty="0" smtClean="0"/>
              <a:t>・過去問、シラバスの表示</a:t>
            </a:r>
            <a:endParaRPr lang="en-US" altLang="ja-JP" sz="4000" dirty="0" smtClean="0"/>
          </a:p>
          <a:p>
            <a:pPr marL="0" indent="0">
              <a:lnSpc>
                <a:spcPct val="130000"/>
              </a:lnSpc>
              <a:buNone/>
            </a:pPr>
            <a:r>
              <a:rPr lang="ja-JP" altLang="en-US" sz="4000" dirty="0" smtClean="0"/>
              <a:t>・過去の実験や演習などの成果物の表示</a:t>
            </a:r>
            <a:endParaRPr lang="en-US" altLang="ja-JP" sz="4000" dirty="0" smtClean="0"/>
          </a:p>
          <a:p>
            <a:pPr marL="0" indent="0">
              <a:lnSpc>
                <a:spcPct val="130000"/>
              </a:lnSpc>
              <a:buNone/>
            </a:pPr>
            <a:r>
              <a:rPr lang="ja-JP" altLang="en-US" sz="4000" dirty="0" smtClean="0"/>
              <a:t>・</a:t>
            </a:r>
            <a:r>
              <a:rPr lang="en-US" altLang="ja-JP" sz="4000" dirty="0" smtClean="0"/>
              <a:t>PM</a:t>
            </a:r>
            <a:r>
              <a:rPr lang="ja-JP" altLang="en-US" sz="4000" dirty="0" smtClean="0"/>
              <a:t>学科の時間割の表示</a:t>
            </a:r>
            <a:endParaRPr kumimoji="1" lang="ja-JP" altLang="en-US" sz="4000"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6</a:t>
            </a:r>
            <a:endParaRPr kumimoji="1" lang="ja-JP" altLang="en-US" sz="3600" dirty="0"/>
          </a:p>
        </p:txBody>
      </p:sp>
    </p:spTree>
    <p:extLst>
      <p:ext uri="{BB962C8B-B14F-4D97-AF65-F5344CB8AC3E}">
        <p14:creationId xmlns:p14="http://schemas.microsoft.com/office/powerpoint/2010/main" val="2821163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lstStyle/>
          <a:p>
            <a:pPr algn="ctr"/>
            <a:r>
              <a:rPr kumimoji="1" lang="ja-JP" altLang="en-US" b="1" dirty="0" smtClean="0"/>
              <a:t>試作品</a:t>
            </a:r>
            <a:endParaRPr kumimoji="1" lang="ja-JP" altLang="en-US"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38200" y="1690688"/>
            <a:ext cx="10515600" cy="4876367"/>
          </a:xfrm>
        </p:spPr>
        <p:txBody>
          <a:bodyPr>
            <a:normAutofit/>
          </a:bodyPr>
          <a:lstStyle/>
          <a:p>
            <a:pPr marL="0" indent="0">
              <a:lnSpc>
                <a:spcPct val="160000"/>
              </a:lnSpc>
              <a:buNone/>
            </a:pPr>
            <a:endParaRPr kumimoji="1" lang="en-US" altLang="ja-JP" sz="3900" dirty="0" smtClean="0"/>
          </a:p>
          <a:p>
            <a:pPr marL="0" indent="0">
              <a:lnSpc>
                <a:spcPct val="160000"/>
              </a:lnSpc>
              <a:buNone/>
            </a:pPr>
            <a:r>
              <a:rPr kumimoji="1" lang="ja-JP" altLang="en-US" sz="3600" dirty="0" smtClean="0"/>
              <a:t>管理系 </a:t>
            </a:r>
            <a:r>
              <a:rPr kumimoji="1" lang="en-US" altLang="ja-JP" sz="3600" dirty="0" smtClean="0"/>
              <a:t>… </a:t>
            </a:r>
            <a:r>
              <a:rPr kumimoji="1" lang="ja-JP" altLang="en-US" sz="3600" dirty="0" smtClean="0"/>
              <a:t>アジャイル開発の導入</a:t>
            </a:r>
            <a:endParaRPr lang="en-US" altLang="ja-JP" sz="3600" dirty="0"/>
          </a:p>
          <a:p>
            <a:pPr marL="0" indent="0">
              <a:lnSpc>
                <a:spcPct val="160000"/>
              </a:lnSpc>
              <a:buNone/>
            </a:pPr>
            <a:r>
              <a:rPr lang="en-US" altLang="ja-JP" sz="3600" dirty="0" smtClean="0"/>
              <a:t>			</a:t>
            </a:r>
            <a:r>
              <a:rPr lang="ja-JP" altLang="en-US" sz="3600" dirty="0" smtClean="0"/>
              <a:t>開発に重点を置くため</a:t>
            </a:r>
            <a:endParaRPr kumimoji="1" lang="en-US" altLang="ja-JP" sz="3600" dirty="0" smtClean="0"/>
          </a:p>
          <a:p>
            <a:pPr marL="0" indent="0">
              <a:lnSpc>
                <a:spcPct val="160000"/>
              </a:lnSpc>
              <a:buNone/>
            </a:pPr>
            <a:endParaRPr lang="en-US" altLang="ja-JP" sz="3900" dirty="0" smtClean="0"/>
          </a:p>
          <a:p>
            <a:pPr marL="0" indent="0">
              <a:lnSpc>
                <a:spcPct val="150000"/>
              </a:lnSpc>
              <a:buNone/>
            </a:pPr>
            <a:endParaRPr lang="ja-JP" altLang="en-US" sz="4400"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Tree>
    <p:extLst>
      <p:ext uri="{BB962C8B-B14F-4D97-AF65-F5344CB8AC3E}">
        <p14:creationId xmlns:p14="http://schemas.microsoft.com/office/powerpoint/2010/main" val="2144897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1450</TotalTime>
  <Words>1301</Words>
  <Application>Microsoft Office PowerPoint</Application>
  <PresentationFormat>ワイド画面</PresentationFormat>
  <Paragraphs>257</Paragraphs>
  <Slides>17</Slides>
  <Notes>17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HGP創英角ｺﾞｼｯｸUB</vt:lpstr>
      <vt:lpstr>ＭＳ Ｐゴシック</vt:lpstr>
      <vt:lpstr>游ゴシック</vt:lpstr>
      <vt:lpstr>游ゴシック Light</vt:lpstr>
      <vt:lpstr>Arial</vt:lpstr>
      <vt:lpstr>Calibri</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主な機能</vt:lpstr>
      <vt:lpstr>試作品</vt:lpstr>
      <vt:lpstr>選択したチーム課題</vt:lpstr>
      <vt:lpstr>選択したチーム課題</vt:lpstr>
      <vt:lpstr>進捗管理方法</vt:lpstr>
      <vt:lpstr>PowerPoint プレゼンテーション</vt:lpstr>
      <vt:lpstr>進捗管理方法</vt:lpstr>
      <vt:lpstr>品質管理</vt:lpstr>
      <vt:lpstr>後半の流れ</vt:lpstr>
      <vt:lpstr>後半の流れ</vt:lpstr>
      <vt:lpstr>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168</cp:revision>
  <dcterms:created xsi:type="dcterms:W3CDTF">2017-06-02T06:09:37Z</dcterms:created>
  <dcterms:modified xsi:type="dcterms:W3CDTF">2017-06-08T14:31:36Z</dcterms:modified>
</cp:coreProperties>
</file>