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2"/>
  </p:notesMasterIdLst>
  <p:handoutMasterIdLst>
    <p:handoutMasterId r:id="rId23"/>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87" r:id="rId19"/>
    <p:sldId id="281" r:id="rId20"/>
    <p:sldId id="28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73" d="100"/>
          <a:sy n="73" d="100"/>
        </p:scale>
        <p:origin x="1896" y="54"/>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2017/7/20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a:t>
            </a:r>
            <a:r>
              <a:rPr kumimoji="1" lang="en-US" altLang="ja-JP" b="1" dirty="0" smtClean="0"/>
              <a:t>PM</a:t>
            </a:r>
            <a:r>
              <a:rPr kumimoji="1" lang="ja-JP" altLang="en-US" b="1" dirty="0" smtClean="0"/>
              <a:t>評価についてです。</a:t>
            </a:r>
            <a:endParaRPr kumimoji="1" lang="en-US" altLang="ja-JP" b="1" dirty="0" smtClean="0"/>
          </a:p>
          <a:p>
            <a:r>
              <a:rPr kumimoji="1" lang="ja-JP" altLang="en-US" b="1" dirty="0" smtClean="0"/>
              <a:t>評価は</a:t>
            </a:r>
            <a:r>
              <a:rPr kumimoji="1" lang="en-US" altLang="ja-JP" b="1" dirty="0" smtClean="0"/>
              <a:t>QCD</a:t>
            </a:r>
            <a:r>
              <a:rPr kumimoji="1" lang="ja-JP" altLang="en-US" b="1" dirty="0" smtClean="0"/>
              <a:t>の観点から行います。</a:t>
            </a:r>
            <a:endParaRPr kumimoji="1" lang="en-US" altLang="ja-JP" b="1" dirty="0" smtClean="0"/>
          </a:p>
          <a:p>
            <a:r>
              <a:rPr kumimoji="1" lang="ja-JP" altLang="en-US" b="1" dirty="0" smtClean="0"/>
              <a:t>品質はパレート図とプロダクトオーナー評価、コストはバーンアップチャートで納期はスプリント評価を行います。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次に品質についてです。</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次はプロダクトオーナー評価についてです。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a:t>
            </a:r>
            <a:r>
              <a:rPr kumimoji="1" lang="ja-JP" altLang="en-US" b="1" dirty="0" smtClean="0"/>
              <a:t>であれば、要件を満たしていると考え、改善はしません。</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B</a:t>
            </a:r>
            <a:r>
              <a:rPr kumimoji="1" lang="ja-JP" altLang="en-US" b="1" dirty="0" smtClean="0"/>
              <a:t>であれば、基本的な要件は満たしていると考え、可能であれば改善します。</a:t>
            </a:r>
            <a:endParaRPr kumimoji="1" lang="en-US" altLang="ja-JP" b="1" dirty="0" smtClean="0"/>
          </a:p>
          <a:p>
            <a:r>
              <a:rPr kumimoji="1" lang="en-US" altLang="ja-JP" b="1" dirty="0" smtClean="0"/>
              <a:t>C</a:t>
            </a:r>
            <a:r>
              <a:rPr kumimoji="1" lang="ja-JP" altLang="en-US" b="1" dirty="0" smtClean="0"/>
              <a:t>であれば、改善策を検討し、改善します。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次にコストについてです。</a:t>
            </a:r>
            <a:endParaRPr kumimoji="1" lang="en-US" altLang="ja-JP" b="1" dirty="0" smtClean="0"/>
          </a:p>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は終了した作業の見積り時間の累計です。</a:t>
            </a:r>
            <a:endParaRPr kumimoji="1" lang="en-US" altLang="ja-JP" b="1" dirty="0" smtClean="0"/>
          </a:p>
          <a:p>
            <a:r>
              <a:rPr kumimoji="1" lang="ja-JP" altLang="en-US" b="1" dirty="0" smtClean="0"/>
              <a:t>バーンアップチャートを</a:t>
            </a:r>
            <a:r>
              <a:rPr kumimoji="1" lang="en-US" altLang="ja-JP" b="1" dirty="0" smtClean="0"/>
              <a:t>EVM</a:t>
            </a:r>
            <a:r>
              <a:rPr kumimoji="1" lang="ja-JP" altLang="en-US" b="1" dirty="0" smtClean="0"/>
              <a:t>と想定し、</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smtClean="0"/>
              <a:t>、黄色</a:t>
            </a:r>
            <a:r>
              <a:rPr kumimoji="1" lang="ja-JP" altLang="en-US" b="1" dirty="0" smtClean="0"/>
              <a:t>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次に納期についてです。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こちらが過去問メニューとなります。先生の名前が一覧で表示されており、クリックすると授業の詳細ページに飛び、過去問画像は表示されます。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検索結果はこのように一覧で表示されます。演習の資料がこのように表示されます。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こちらが時間割のメニューとなっています。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セメスターが一覧で表示され、このように時間割画像が表示されます。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a:t>
            </a:r>
            <a:r>
              <a:rPr kumimoji="1" lang="en-US" altLang="ja-JP" b="1" dirty="0" smtClean="0"/>
              <a:t>6</a:t>
            </a:r>
            <a:r>
              <a:rPr kumimoji="1" lang="ja-JP" altLang="en-US" b="1" dirty="0" err="1" smtClean="0"/>
              <a:t>つにつ</a:t>
            </a:r>
            <a:r>
              <a:rPr kumimoji="1" lang="ja-JP" altLang="en-US" b="1" dirty="0" smtClean="0"/>
              <a:t>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ページ開いて、キーワードを検索、授業を選択、この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次に実装した機能になります。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53989"/>
            <a:ext cx="1560513" cy="270401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1554479" y="1938883"/>
            <a:ext cx="9835833" cy="4305163"/>
          </a:xfrm>
        </p:spPr>
        <p:txBody>
          <a:bodyPr>
            <a:normAutofit fontScale="92500"/>
          </a:bodyPr>
          <a:lstStyle/>
          <a:p>
            <a:pPr marL="0" indent="0">
              <a:lnSpc>
                <a:spcPct val="150000"/>
              </a:lnSpc>
              <a:buNone/>
            </a:pPr>
            <a:r>
              <a:rPr lang="en-US" altLang="ja-JP" sz="3600" b="1" dirty="0" smtClean="0"/>
              <a:t>QCD</a:t>
            </a:r>
            <a:r>
              <a:rPr lang="ja-JP" altLang="en-US" sz="3600" b="1" dirty="0" smtClean="0"/>
              <a:t>の観点から行う</a:t>
            </a:r>
            <a:endParaRPr lang="en-US" altLang="ja-JP" sz="3600" b="1" dirty="0" smtClean="0"/>
          </a:p>
          <a:p>
            <a:pPr marL="0" indent="0">
              <a:lnSpc>
                <a:spcPct val="150000"/>
              </a:lnSpc>
              <a:buNone/>
            </a:pPr>
            <a:r>
              <a:rPr lang="ja-JP" altLang="en-US" sz="3600" b="1" dirty="0" smtClean="0"/>
              <a:t>品質・・・パレート図、プロダクトオーナー評価</a:t>
            </a:r>
            <a:endParaRPr lang="en-US" altLang="ja-JP" sz="3600" b="1" dirty="0" smtClean="0"/>
          </a:p>
          <a:p>
            <a:pPr marL="0" indent="0">
              <a:lnSpc>
                <a:spcPct val="150000"/>
              </a:lnSpc>
              <a:buNone/>
            </a:pPr>
            <a:r>
              <a:rPr lang="ja-JP" altLang="en-US" sz="3600" b="1" dirty="0"/>
              <a:t>コスト</a:t>
            </a:r>
            <a:r>
              <a:rPr lang="ja-JP" altLang="en-US" sz="3600" b="1" dirty="0" smtClean="0"/>
              <a:t>・・・バーンアップチャート</a:t>
            </a:r>
            <a:endParaRPr lang="en-US" altLang="ja-JP" sz="3600" b="1" dirty="0" smtClean="0"/>
          </a:p>
          <a:p>
            <a:pPr marL="0" indent="0">
              <a:lnSpc>
                <a:spcPct val="150000"/>
              </a:lnSpc>
              <a:buNone/>
            </a:pPr>
            <a:r>
              <a:rPr lang="ja-JP" altLang="en-US" sz="3600" b="1" dirty="0" smtClean="0"/>
              <a:t>納期・・・スプリント評価</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・品質</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品質管理</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636170233"/>
              </p:ext>
            </p:extLst>
          </p:nvPr>
        </p:nvGraphicFramePr>
        <p:xfrm>
          <a:off x="582386" y="1690686"/>
          <a:ext cx="5513614" cy="4377604"/>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94401">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7 ~</a:t>
                      </a:r>
                      <a:r>
                        <a:rPr kumimoji="1" lang="en-US" altLang="ja-JP" sz="2800" baseline="0" dirty="0" smtClean="0"/>
                        <a:t> </a:t>
                      </a:r>
                      <a:r>
                        <a:rPr kumimoji="1" lang="en-US" altLang="ja-JP" sz="2800" dirty="0" smtClean="0"/>
                        <a:t>10 …</a:t>
                      </a:r>
                      <a:r>
                        <a:rPr kumimoji="1" lang="en-US" altLang="ja-JP" sz="2800" baseline="0" dirty="0" smtClean="0"/>
                        <a:t>  </a:t>
                      </a:r>
                      <a:r>
                        <a:rPr kumimoji="1" lang="en-US" altLang="ja-JP" sz="2800" dirty="0" smtClean="0">
                          <a:solidFill>
                            <a:srgbClr val="FF0000"/>
                          </a:solidFill>
                        </a:rPr>
                        <a:t>A</a:t>
                      </a:r>
                    </a:p>
                    <a:p>
                      <a:pPr algn="l"/>
                      <a:endParaRPr kumimoji="1" lang="en-US" altLang="ja-JP" sz="2800" dirty="0" smtClean="0"/>
                    </a:p>
                    <a:p>
                      <a:pPr algn="l"/>
                      <a:r>
                        <a:rPr kumimoji="1" lang="en-US" altLang="ja-JP" sz="2800" dirty="0" smtClean="0"/>
                        <a:t>5 ~  6  …  </a:t>
                      </a:r>
                      <a:r>
                        <a:rPr kumimoji="1" lang="en-US" altLang="ja-JP" sz="2800" dirty="0" smtClean="0">
                          <a:solidFill>
                            <a:srgbClr val="FF0000"/>
                          </a:solidFill>
                        </a:rPr>
                        <a:t>B</a:t>
                      </a:r>
                    </a:p>
                    <a:p>
                      <a:pPr algn="l"/>
                      <a:endParaRPr kumimoji="1" lang="en-US" altLang="ja-JP" sz="2800" dirty="0" smtClean="0"/>
                    </a:p>
                    <a:p>
                      <a:pPr algn="l"/>
                      <a:r>
                        <a:rPr kumimoji="1" lang="en-US" altLang="ja-JP" sz="2800" dirty="0" smtClean="0"/>
                        <a:t>1 ~  4  …  </a:t>
                      </a:r>
                      <a:r>
                        <a:rPr kumimoji="1" lang="en-US" altLang="ja-JP" sz="2800" dirty="0" smtClean="0">
                          <a:solidFill>
                            <a:srgbClr val="FF0000"/>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94401">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94401">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94401">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と想定し、</a:t>
            </a:r>
            <a:endParaRPr lang="en-US" altLang="ja-JP" sz="4400" b="1" dirty="0" smtClean="0"/>
          </a:p>
          <a:p>
            <a:pPr marL="0" indent="0">
              <a:lnSpc>
                <a:spcPct val="150000"/>
              </a:lnSpc>
              <a:buNone/>
            </a:pPr>
            <a:r>
              <a:rPr lang="ja-JP" altLang="en-US" sz="4400" b="1" dirty="0" smtClean="0"/>
              <a:t>評価を行う</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進捗管理</a:t>
            </a:r>
            <a:endParaRPr kumimoji="1" lang="ja-JP" altLang="en-US" sz="5400"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a:t>4</a:t>
            </a:r>
            <a:r>
              <a:rPr lang="en-US" altLang="ja-JP" sz="4000" b="1" dirty="0" smtClean="0"/>
              <a:t>.QCD</a:t>
            </a:r>
            <a:r>
              <a:rPr lang="ja-JP" altLang="en-US" sz="4000" b="1" dirty="0" smtClean="0"/>
              <a:t>評価</a:t>
            </a:r>
            <a:endParaRPr lang="en-US" altLang="ja-JP" sz="4000" b="1" dirty="0" smtClean="0"/>
          </a:p>
          <a:p>
            <a:pPr marL="0" indent="0">
              <a:lnSpc>
                <a:spcPct val="200000"/>
              </a:lnSpc>
              <a:buNone/>
            </a:pPr>
            <a:r>
              <a:rPr lang="en-US" altLang="ja-JP" sz="4000" b="1" dirty="0" smtClean="0"/>
              <a:t>2.</a:t>
            </a:r>
            <a:r>
              <a:rPr lang="ja-JP" altLang="en-US" sz="4000" b="1" dirty="0"/>
              <a:t>実装</a:t>
            </a:r>
            <a:r>
              <a:rPr lang="ja-JP" altLang="en-US" sz="4000" b="1" dirty="0" smtClean="0"/>
              <a:t>した機能　　　　</a:t>
            </a:r>
            <a:r>
              <a:rPr lang="en-US" altLang="ja-JP" sz="4000" b="1" dirty="0"/>
              <a:t>5</a:t>
            </a:r>
            <a:r>
              <a:rPr lang="en-US" altLang="ja-JP" sz="4000" b="1" dirty="0" smtClean="0"/>
              <a:t>.</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a:t>6</a:t>
            </a:r>
            <a:r>
              <a:rPr lang="en-US" altLang="ja-JP" sz="4000" b="1" dirty="0" smtClean="0"/>
              <a:t>.</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4600" b="1" dirty="0" smtClean="0"/>
              <a:t>メリット　</a:t>
            </a:r>
            <a:endParaRPr lang="en-US" altLang="ja-JP" sz="46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4600" b="1" dirty="0" smtClean="0"/>
              <a:t>デメリット</a:t>
            </a:r>
            <a:endParaRPr lang="en-US" altLang="ja-JP" sz="46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2107</TotalTime>
  <Words>1406</Words>
  <Application>Microsoft Office PowerPoint</Application>
  <PresentationFormat>ワイド画面</PresentationFormat>
  <Paragraphs>260</Paragraphs>
  <Slides>20</Slides>
  <Notes>20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252</cp:revision>
  <dcterms:created xsi:type="dcterms:W3CDTF">2017-06-02T06:09:37Z</dcterms:created>
  <dcterms:modified xsi:type="dcterms:W3CDTF">2017-07-20T02:22:52Z</dcterms:modified>
</cp:coreProperties>
</file>