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9"/>
  </p:notesMasterIdLst>
  <p:handoutMasterIdLst>
    <p:handoutMasterId r:id="rId20"/>
  </p:handoutMasterIdLst>
  <p:sldIdLst>
    <p:sldId id="258" r:id="rId2"/>
    <p:sldId id="259" r:id="rId3"/>
    <p:sldId id="269" r:id="rId4"/>
    <p:sldId id="280" r:id="rId5"/>
    <p:sldId id="271" r:id="rId6"/>
    <p:sldId id="283" r:id="rId7"/>
    <p:sldId id="290" r:id="rId8"/>
    <p:sldId id="281" r:id="rId9"/>
    <p:sldId id="289" r:id="rId10"/>
    <p:sldId id="284" r:id="rId11"/>
    <p:sldId id="261" r:id="rId12"/>
    <p:sldId id="274" r:id="rId13"/>
    <p:sldId id="276" r:id="rId14"/>
    <p:sldId id="277" r:id="rId15"/>
    <p:sldId id="287" r:id="rId16"/>
    <p:sldId id="266" r:id="rId17"/>
    <p:sldId id="28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73" d="100"/>
          <a:sy n="73" d="100"/>
        </p:scale>
        <p:origin x="522" y="1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yoshida\Documents\GitHub\PM-\&#12496;&#12540;&#12531;&#12450;&#12483;&#12503;&#12481;&#12515;&#12540;&#1248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b="1" dirty="0"/>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208</c:v>
                </c:pt>
                <c:pt idx="1">
                  <c:v>208</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902A-48B7-95EC-9F504F949539}"/>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numCache>
            </c:numRef>
          </c:val>
          <c:smooth val="0"/>
          <c:extLst>
            <c:ext xmlns:c16="http://schemas.microsoft.com/office/drawing/2014/chart" uri="{C3380CC4-5D6E-409C-BE32-E72D297353CC}">
              <c16:uniqueId val="{00000001-902A-48B7-95EC-9F504F949539}"/>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902A-48B7-95EC-9F504F949539}"/>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numCache>
            </c:numRef>
          </c:val>
          <c:smooth val="0"/>
          <c:extLst>
            <c:ext xmlns:c16="http://schemas.microsoft.com/office/drawing/2014/chart" uri="{C3380CC4-5D6E-409C-BE32-E72D297353CC}">
              <c16:uniqueId val="{00000003-902A-48B7-95EC-9F504F949539}"/>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b="1" dirty="0"/>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b="1" dirty="0"/>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ＭＳ 明朝" panose="02020609040205080304" pitchFamily="17" charset="-128"/>
              <a:ea typeface="ＭＳ 明朝" panose="02020609040205080304" pitchFamily="17"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92E1FBF1-24A8-4EF7-BFDD-8DC84AF1C62E}">
      <dgm:prSet phldrT="[テキスト]" custT="1"/>
      <dgm:spPr/>
      <dgm:t>
        <a:bodyPr/>
        <a:lstStyle/>
        <a:p>
          <a:r>
            <a:rPr lang="ja-JP" altLang="en-US" sz="3600" b="1" dirty="0" smtClean="0"/>
            <a:t>トップページ</a:t>
          </a:r>
          <a:endParaRPr lang="en-US" altLang="ja-JP" sz="3600" b="1" dirty="0" smtClean="0"/>
        </a:p>
        <a:p>
          <a:r>
            <a:rPr lang="ja-JP" altLang="en-US" sz="3600" b="1" dirty="0" smtClean="0"/>
            <a:t>の表示</a:t>
          </a:r>
          <a:endParaRPr kumimoji="1" lang="ja-JP" altLang="en-US" sz="3600" dirty="0"/>
        </a:p>
      </dgm:t>
    </dgm:pt>
    <dgm:pt modelId="{5053B24D-D182-476C-8F15-ACD1186ED0D3}" type="parTrans" cxnId="{E74F22F0-6D72-4D36-858B-B63802AD1D55}">
      <dgm:prSet/>
      <dgm:spPr/>
      <dgm:t>
        <a:bodyPr/>
        <a:lstStyle/>
        <a:p>
          <a:endParaRPr kumimoji="1" lang="ja-JP" altLang="en-US"/>
        </a:p>
      </dgm:t>
    </dgm:pt>
    <dgm:pt modelId="{CCEA63A9-58F4-494D-8328-A6AFDF22120C}" type="sibTrans" cxnId="{E74F22F0-6D72-4D36-858B-B63802AD1D55}">
      <dgm:prSet/>
      <dgm:spPr/>
      <dgm:t>
        <a:bodyPr/>
        <a:lstStyle/>
        <a:p>
          <a:endParaRPr kumimoji="1" lang="ja-JP" altLang="en-US"/>
        </a:p>
      </dgm:t>
    </dgm:pt>
    <dgm:pt modelId="{2F89E49D-30B0-4E19-B38B-3415DD8C4B18}">
      <dgm:prSet phldrT="[テキスト]" custT="1"/>
      <dgm:spPr/>
      <dgm:t>
        <a:bodyPr/>
        <a:lstStyle/>
        <a:p>
          <a:r>
            <a:rPr kumimoji="1" lang="en-US" altLang="ja-JP" sz="3600" b="1" dirty="0" smtClean="0"/>
            <a:t>Twitter</a:t>
          </a:r>
          <a:r>
            <a:rPr lang="ja-JP" altLang="en-US" sz="3600" b="1" dirty="0" smtClean="0"/>
            <a:t> </a:t>
          </a:r>
          <a:r>
            <a:rPr kumimoji="1" lang="en-US" altLang="ja-JP" sz="3600" b="1" dirty="0" smtClean="0"/>
            <a:t>API</a:t>
          </a:r>
        </a:p>
        <a:p>
          <a:r>
            <a:rPr kumimoji="1" lang="ja-JP" altLang="en-US" sz="3600" b="1" dirty="0" smtClean="0"/>
            <a:t>の</a:t>
          </a:r>
          <a:r>
            <a:rPr lang="ja-JP" altLang="en-US" sz="3600" b="1" dirty="0" smtClean="0"/>
            <a:t>利用</a:t>
          </a:r>
          <a:endParaRPr kumimoji="1" lang="ja-JP" altLang="en-US" sz="36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FBEAAE79-5A4E-49D0-AAD0-A2A3909DC080}" type="presOf" srcId="{B17A19BC-7286-4F00-9F03-8015463ADB08}" destId="{17617896-E2C1-45EC-85CD-71C85D6E3BE7}" srcOrd="0" destOrd="0" presId="urn:microsoft.com/office/officeart/2005/8/layout/default"/>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1BF09F79-01F6-4E77-8D22-DFF209A10990}" srcId="{3F7AA621-FC65-46F0-84DC-2EE1BC2589BC}" destId="{5FF50D15-EEF2-4E54-844D-DCC874125DA9}" srcOrd="2" destOrd="0" parTransId="{2C743C0D-0DD6-4231-B5DC-473495A2A3DF}" sibTransId="{87016D5D-9258-44A4-8D9C-5B8FDC622B2C}"/>
    <dgm:cxn modelId="{E5217933-D44C-439B-BF42-1EE0750B1B64}" type="presOf" srcId="{2F89E49D-30B0-4E19-B38B-3415DD8C4B18}" destId="{E5D80F06-C62C-43DB-AB23-8117423EF244}"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919CB1D9-9719-4264-9BF0-3953DF24FDDC}" type="presOf" srcId="{3F7AA621-FC65-46F0-84DC-2EE1BC2589BC}" destId="{D0D63E52-83A4-4071-B9C7-4237BA726D00}"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46686CE-EE65-462F-8A50-D555F2218A09}" srcId="{2499C82F-27C1-4DFC-8CE2-3EF11897F8F6}" destId="{8EC55D73-414B-4CAD-80DC-B07F8A0626A2}" srcOrd="1" destOrd="0" parTransId="{41A56497-17FA-41C0-B582-79BA16FA9F11}" sibTransId="{F7DA3547-89F7-412E-8DB5-EE6A588DF798}"/>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14F122A1-27FC-444D-806A-5039EFCC3902}" type="presOf" srcId="{1F4E43BC-5C67-426F-9340-200206A564D0}" destId="{AAC2BDC0-3CBD-447E-9B3C-30A350C8D11D}" srcOrd="0"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78F1AD14-EF8C-43BD-AD6E-95AE04564C71}" type="presOf" srcId="{8EC55D73-414B-4CAD-80DC-B07F8A0626A2}" destId="{9329984A-B42B-44D8-8801-41587973B7D0}"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F1BEBC87-8189-4697-96B1-7F6780033C22}" type="presOf" srcId="{432CDDEB-196D-423C-A998-B394FB9D414E}" destId="{8A182F3F-B359-4EA4-82F3-F410DB998D8C}" srcOrd="0" destOrd="0" presId="urn:microsoft.com/office/officeart/2005/8/layout/hierarchy3"/>
    <dgm:cxn modelId="{F38F7DD7-6D16-4264-B16D-7A083AE8A910}" type="presOf" srcId="{2499C82F-27C1-4DFC-8CE2-3EF11897F8F6}" destId="{740FFF67-8B2C-41CE-BE5F-DB73DD68F158}" srcOrd="1"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ja-JP" altLang="en-US" sz="3600" b="1" kern="1200" dirty="0" smtClean="0"/>
            <a:t>トップページ</a:t>
          </a:r>
          <a:endParaRPr lang="en-US" altLang="ja-JP" sz="3600" b="1" kern="1200" dirty="0" smtClean="0"/>
        </a:p>
        <a:p>
          <a:pPr lvl="0" algn="ctr" defTabSz="1600200">
            <a:lnSpc>
              <a:spcPct val="90000"/>
            </a:lnSpc>
            <a:spcBef>
              <a:spcPct val="0"/>
            </a:spcBef>
            <a:spcAft>
              <a:spcPct val="35000"/>
            </a:spcAft>
          </a:pPr>
          <a:r>
            <a:rPr lang="ja-JP" altLang="en-US" sz="3600" b="1" kern="1200" dirty="0" smtClean="0"/>
            <a:t>の表示</a:t>
          </a:r>
          <a:endParaRPr kumimoji="1" lang="ja-JP" altLang="en-US" sz="36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en-US" altLang="ja-JP" sz="3600" b="1" kern="1200" dirty="0" smtClean="0"/>
            <a:t>Twitter</a:t>
          </a:r>
          <a:r>
            <a:rPr lang="ja-JP" altLang="en-US" sz="3600" b="1" kern="1200" dirty="0" smtClean="0"/>
            <a:t> </a:t>
          </a:r>
          <a:r>
            <a:rPr kumimoji="1" lang="en-US" altLang="ja-JP" sz="3600" b="1" kern="1200" dirty="0" smtClean="0"/>
            <a:t>API</a:t>
          </a:r>
        </a:p>
        <a:p>
          <a:pPr lvl="0" algn="ctr" defTabSz="1600200">
            <a:lnSpc>
              <a:spcPct val="90000"/>
            </a:lnSpc>
            <a:spcBef>
              <a:spcPct val="0"/>
            </a:spcBef>
            <a:spcAft>
              <a:spcPct val="35000"/>
            </a:spcAft>
          </a:pPr>
          <a:r>
            <a:rPr kumimoji="1" lang="ja-JP" altLang="en-US" sz="3600" b="1" kern="1200" dirty="0" smtClean="0"/>
            <a:t>の</a:t>
          </a:r>
          <a:r>
            <a:rPr lang="ja-JP" altLang="en-US" sz="3600" b="1" kern="1200" dirty="0" smtClean="0"/>
            <a:t>利用</a:t>
          </a:r>
          <a:endParaRPr kumimoji="1" lang="ja-JP" altLang="en-US" sz="36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アジャイル開発の進捗管理では、ガントチャートの代わりにバーンアップチャートを用います。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バーンアップチャートは、機能の実装速度や残作業量、完了日が一目でわかるよう表した図です。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バーンアップチャートは、</a:t>
            </a:r>
            <a:r>
              <a:rPr lang="en-US" altLang="ja-JP" b="1" dirty="0" smtClean="0"/>
              <a:t>1</a:t>
            </a:r>
            <a:r>
              <a:rPr lang="ja-JP" altLang="en-US" b="1" dirty="0" smtClean="0"/>
              <a:t>スプリントごとに更新していきます。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私たちは</a:t>
            </a:r>
            <a:r>
              <a:rPr lang="en-US" altLang="ja-JP" b="1" dirty="0" smtClean="0"/>
              <a:t>1</a:t>
            </a:r>
            <a:r>
              <a:rPr lang="ja-JP" altLang="en-US" b="1" dirty="0" smtClean="0"/>
              <a:t>スプリントの期間を、</a:t>
            </a:r>
            <a:r>
              <a:rPr lang="en-US" altLang="ja-JP" b="1" dirty="0" smtClean="0"/>
              <a:t>2</a:t>
            </a:r>
            <a:r>
              <a:rPr lang="ja-JP" altLang="en-US" b="1" dirty="0" smtClean="0"/>
              <a:t>週間で行っています。</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青色の線が、作業時間の見積り時間の合計。</a:t>
            </a:r>
            <a:endParaRPr kumimoji="1" lang="en-US" altLang="ja-JP" b="1" dirty="0" smtClean="0"/>
          </a:p>
          <a:p>
            <a:r>
              <a:rPr kumimoji="1" lang="ja-JP" altLang="en-US" b="1" dirty="0" smtClean="0"/>
              <a:t>灰色の線が、作業時間の見積り時間の累計で、</a:t>
            </a:r>
            <a:r>
              <a:rPr kumimoji="1" lang="en-US" altLang="ja-JP" b="1" dirty="0" smtClean="0"/>
              <a:t>PV</a:t>
            </a:r>
            <a:r>
              <a:rPr kumimoji="1" lang="ja-JP" altLang="en-US" b="1" dirty="0" smtClean="0"/>
              <a:t>です。</a:t>
            </a:r>
            <a:endParaRPr kumimoji="1" lang="en-US" altLang="ja-JP" b="1" dirty="0" smtClean="0"/>
          </a:p>
          <a:p>
            <a:r>
              <a:rPr kumimoji="1" lang="ja-JP" altLang="en-US" b="1" dirty="0" smtClean="0"/>
              <a:t>黄色の線が、作業時間の累計で、</a:t>
            </a:r>
            <a:r>
              <a:rPr kumimoji="1" lang="en-US" altLang="ja-JP" b="1" dirty="0" smtClean="0"/>
              <a:t>EV</a:t>
            </a:r>
            <a:r>
              <a:rPr kumimoji="1" lang="ja-JP" altLang="en-US" b="1" dirty="0" smtClean="0"/>
              <a:t>です。</a:t>
            </a:r>
            <a:endParaRPr kumimoji="1" lang="en-US" altLang="ja-JP" b="1" dirty="0" smtClean="0"/>
          </a:p>
          <a:p>
            <a:r>
              <a:rPr kumimoji="1" lang="ja-JP" altLang="en-US" b="1" dirty="0" smtClean="0"/>
              <a:t>オレンジ色の線が、終了した作業の見積り時間の累計で、</a:t>
            </a:r>
            <a:r>
              <a:rPr kumimoji="1" lang="en-US" altLang="ja-JP" b="1" dirty="0" smtClean="0"/>
              <a:t>AC</a:t>
            </a:r>
            <a:r>
              <a:rPr kumimoji="1" lang="ja-JP" altLang="en-US" b="1" dirty="0" smtClean="0"/>
              <a:t>です。</a:t>
            </a:r>
            <a:endParaRPr kumimoji="1" lang="en-US" altLang="ja-JP" b="1" dirty="0" smtClean="0"/>
          </a:p>
          <a:p>
            <a:endParaRPr kumimoji="1" lang="en-US" altLang="ja-JP" b="1" dirty="0" smtClean="0"/>
          </a:p>
          <a:p>
            <a:r>
              <a:rPr kumimoji="1" lang="ja-JP" altLang="en-US" b="1" dirty="0" smtClean="0"/>
              <a:t>コストはバーンアップチャートを用いて評価します。</a:t>
            </a:r>
            <a:endParaRPr kumimoji="1" lang="en-US" altLang="ja-JP" b="1" dirty="0" smtClean="0"/>
          </a:p>
          <a:p>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6</a:t>
            </a:r>
            <a:r>
              <a:rPr kumimoji="1" lang="ja-JP" altLang="en-US" b="1" dirty="0" smtClean="0"/>
              <a:t>月</a:t>
            </a:r>
            <a:r>
              <a:rPr kumimoji="1" lang="en-US" altLang="ja-JP" b="1" dirty="0" smtClean="0"/>
              <a:t>7</a:t>
            </a:r>
            <a:r>
              <a:rPr kumimoji="1" lang="ja-JP" altLang="en-US" b="1" dirty="0" smtClean="0"/>
              <a:t>日に</a:t>
            </a:r>
            <a:r>
              <a:rPr kumimoji="1" lang="en-US" altLang="ja-JP" b="1" dirty="0" smtClean="0"/>
              <a:t>2</a:t>
            </a:r>
            <a:r>
              <a:rPr kumimoji="1" lang="ja-JP" altLang="en-US" b="1" dirty="0" smtClean="0"/>
              <a:t>スプリント目が終了しているため、現在、作業の遅れ、コストの超過が発生しています。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次は後半の流れについてです</a:t>
            </a:r>
            <a:r>
              <a:rPr kumimoji="1" lang="ja-JP" altLang="en-US" b="1" dirty="0" smtClean="0"/>
              <a:t>。前半での遅れの理由は、計画書の見積りが不十分なために遅れが生じてしまいましたが</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後半は前半の進捗遅れ</a:t>
            </a:r>
            <a:r>
              <a:rPr kumimoji="1" lang="ja-JP" altLang="en-US" b="1" dirty="0" smtClean="0"/>
              <a:t>の対応として</a:t>
            </a:r>
            <a:r>
              <a:rPr kumimoji="1" lang="ja-JP" altLang="en-US" b="1" dirty="0" smtClean="0"/>
              <a:t>、外部設計などの作成を多めに見積もることで遅れを繰り返さないようにする。</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メンバー間でのホウレンソウを心掛けるとともに、役割の分担を行い個々の実力アップにつなげていきたいと考えています。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a:t>
            </a:r>
            <a:r>
              <a:rPr kumimoji="1" lang="ja-JP" altLang="en-US" b="1" dirty="0" smtClean="0"/>
              <a:t>、メンバー全員が揃って作業できる時間が少なかったため</a:t>
            </a:r>
            <a:r>
              <a:rPr kumimoji="1" lang="ja-JP" altLang="en-US" b="1" dirty="0" smtClean="0"/>
              <a:t>、</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個々のスケジュールを調整して集まる日を決めて集まるように検討していこうと思います。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現在は</a:t>
            </a:r>
            <a:r>
              <a:rPr kumimoji="1" lang="en-US" altLang="ja-JP" b="1" dirty="0" smtClean="0"/>
              <a:t>3</a:t>
            </a:r>
            <a:r>
              <a:rPr kumimoji="1" lang="ja-JP" altLang="en-US" b="1" dirty="0" smtClean="0"/>
              <a:t>スプリント目で、過去問・シラバスの表示機能の作成に取り掛かっています。</a:t>
            </a:r>
            <a:endParaRPr kumimoji="1" lang="en-US" altLang="ja-JP" b="1" dirty="0" smtClean="0"/>
          </a:p>
          <a:p>
            <a:r>
              <a:rPr kumimoji="1" lang="ja-JP" altLang="en-US" b="1" dirty="0" smtClean="0"/>
              <a:t>後半は下のやじるし</a:t>
            </a:r>
            <a:r>
              <a:rPr kumimoji="1" lang="ja-JP" altLang="en-US" b="1" dirty="0" err="1" smtClean="0"/>
              <a:t>の</a:t>
            </a:r>
            <a:r>
              <a:rPr kumimoji="1" lang="ja-JP" altLang="en-US" b="1" dirty="0" smtClean="0"/>
              <a:t>流れで最終発表に向けて取り組んでいく計画です。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2017/6/9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吉田　和暉</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　　竹内　裕治</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a:t>
            </a:r>
            <a:r>
              <a:rPr lang="ja-JP" altLang="en-US" sz="3900" b="1" dirty="0" smtClean="0"/>
              <a:t>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a:t>
            </a:r>
            <a:r>
              <a:rPr lang="ja-JP" altLang="en-US" sz="3900" b="1" dirty="0" smtClean="0"/>
              <a:t>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進捗管理方法</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グラフ 25"/>
          <p:cNvGraphicFramePr>
            <a:graphicFrameLocks noGrp="1"/>
          </p:cNvGraphicFramePr>
          <p:nvPr>
            <p:extLst>
              <p:ext uri="{D42A27DB-BD31-4B8C-83A1-F6EECF244321}">
                <p14:modId xmlns:p14="http://schemas.microsoft.com/office/powerpoint/2010/main" val="881424262"/>
              </p:ext>
            </p:extLst>
          </p:nvPr>
        </p:nvGraphicFramePr>
        <p:xfrm>
          <a:off x="1240239" y="270119"/>
          <a:ext cx="9784548" cy="6451356"/>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761516" y="3036318"/>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5114066" y="3036318"/>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257852" y="2851652"/>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a:off x="4569358" y="4655426"/>
            <a:ext cx="1516255" cy="38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132512" y="4515364"/>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4569358" y="5185753"/>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5831378" y="5001087"/>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65571431"/>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solidFill>
                            <a:srgbClr val="FF0000"/>
                          </a:solidFill>
                        </a:rPr>
                        <a:t>要改善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6 …   </a:t>
                      </a:r>
                      <a:r>
                        <a:rPr kumimoji="1" lang="ja-JP" altLang="en-US" sz="2800" dirty="0" smtClean="0">
                          <a:solidFill>
                            <a:srgbClr val="FF0000"/>
                          </a:solidFill>
                        </a:rPr>
                        <a:t>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7 ~10…   </a:t>
                      </a:r>
                      <a:r>
                        <a:rPr kumimoji="1" lang="ja-JP" altLang="en-US" sz="2800" dirty="0" smtClean="0">
                          <a:solidFill>
                            <a:srgbClr val="FF0000"/>
                          </a:solidFill>
                        </a:rPr>
                        <a:t>合格</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
        <p:nvSpPr>
          <p:cNvPr id="3" name="テキスト ボックス 2"/>
          <p:cNvSpPr txBox="1"/>
          <p:nvPr/>
        </p:nvSpPr>
        <p:spPr>
          <a:xfrm>
            <a:off x="838200" y="1997839"/>
            <a:ext cx="11264622" cy="3323987"/>
          </a:xfrm>
          <a:prstGeom prst="rect">
            <a:avLst/>
          </a:prstGeom>
          <a:noFill/>
        </p:spPr>
        <p:txBody>
          <a:bodyPr wrap="none" rtlCol="0">
            <a:spAutoFit/>
          </a:bodyPr>
          <a:lstStyle/>
          <a:p>
            <a:pPr>
              <a:lnSpc>
                <a:spcPct val="250000"/>
              </a:lnSpc>
            </a:pPr>
            <a:r>
              <a:rPr kumimoji="1" lang="ja-JP" altLang="en-US" sz="3600" b="1" dirty="0" smtClean="0"/>
              <a:t>今後の対応として</a:t>
            </a:r>
            <a:r>
              <a:rPr lang="en-US" altLang="ja-JP" sz="3600" b="1" dirty="0"/>
              <a:t>…</a:t>
            </a:r>
            <a:endParaRPr kumimoji="1" lang="en-US" altLang="ja-JP" sz="3600" b="1" dirty="0" smtClean="0"/>
          </a:p>
          <a:p>
            <a:pPr>
              <a:lnSpc>
                <a:spcPct val="250000"/>
              </a:lnSpc>
            </a:pPr>
            <a:r>
              <a:rPr lang="ja-JP" altLang="en-US" sz="4800" b="1" dirty="0" smtClean="0">
                <a:solidFill>
                  <a:srgbClr val="FF0000"/>
                </a:solidFill>
              </a:rPr>
              <a:t>計画書の見積りを多めにとることです！</a:t>
            </a:r>
            <a:endParaRPr kumimoji="1" lang="en-US" altLang="ja-JP" sz="4800" b="1" dirty="0" smtClean="0">
              <a:solidFill>
                <a:srgbClr val="FF0000"/>
              </a:solidFill>
            </a:endParaRPr>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15</a:t>
            </a:r>
            <a:endParaRPr kumimoji="1" lang="ja-JP" altLang="en-US" sz="3600" dirty="0"/>
          </a:p>
        </p:txBody>
      </p:sp>
      <p:graphicFrame>
        <p:nvGraphicFramePr>
          <p:cNvPr id="5" name="表 4"/>
          <p:cNvGraphicFramePr>
            <a:graphicFrameLocks noGrp="1"/>
          </p:cNvGraphicFramePr>
          <p:nvPr>
            <p:extLst>
              <p:ext uri="{D42A27DB-BD31-4B8C-83A1-F6EECF244321}">
                <p14:modId xmlns:p14="http://schemas.microsoft.com/office/powerpoint/2010/main" val="2840352141"/>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solidFill>
                            <a:schemeClr val="tx1"/>
                          </a:solidFill>
                        </a:rPr>
                        <a:t>要件</a:t>
                      </a:r>
                      <a:endParaRPr kumimoji="1" lang="ja-JP"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solidFill>
                            <a:schemeClr val="tx1"/>
                          </a:solidFill>
                        </a:rPr>
                        <a:t>見積り（時間）</a:t>
                      </a:r>
                      <a:endParaRPr kumimoji="1" lang="ja-JP"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solidFill>
                            <a:schemeClr val="tx1"/>
                          </a:solidFill>
                        </a:rPr>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トップページ</a:t>
                      </a:r>
                      <a:endParaRPr lang="en-US" altLang="ja-JP"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1</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solidFill>
                            <a:schemeClr val="tx1"/>
                          </a:solidFill>
                        </a:rPr>
                        <a:t>Twitter</a:t>
                      </a:r>
                      <a:r>
                        <a:rPr lang="ja-JP" altLang="en-US" sz="2800" b="1" dirty="0" smtClean="0">
                          <a:solidFill>
                            <a:schemeClr val="tx1"/>
                          </a:solidFill>
                        </a:rPr>
                        <a:t> </a:t>
                      </a:r>
                      <a:r>
                        <a:rPr lang="en-US" altLang="ja-JP" sz="2800" b="1" dirty="0" smtClean="0">
                          <a:solidFill>
                            <a:schemeClr val="tx1"/>
                          </a:solidFill>
                        </a:rPr>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過去問・シラバス</a:t>
                      </a:r>
                      <a:endParaRPr lang="en-US" altLang="ja-JP"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3</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過去の実験や</a:t>
                      </a:r>
                      <a:endParaRPr lang="en-US" altLang="ja-JP" sz="28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演習などの成果物</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solidFill>
                            <a:schemeClr val="tx1"/>
                          </a:solidFill>
                        </a:rPr>
                        <a:t>PM</a:t>
                      </a:r>
                      <a:r>
                        <a:rPr lang="ja-JP" altLang="en-US" sz="2800" b="1" dirty="0" smtClean="0">
                          <a:solidFill>
                            <a:schemeClr val="tx1"/>
                          </a:solidFill>
                        </a:rPr>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5</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13" name="下矢印 12"/>
          <p:cNvSpPr/>
          <p:nvPr/>
        </p:nvSpPr>
        <p:spPr>
          <a:xfrm>
            <a:off x="11138014" y="3475550"/>
            <a:ext cx="905942" cy="136887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減算 2"/>
          <p:cNvSpPr/>
          <p:nvPr/>
        </p:nvSpPr>
        <p:spPr>
          <a:xfrm>
            <a:off x="-613955" y="3183124"/>
            <a:ext cx="14343017" cy="584853"/>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697" y="5030787"/>
            <a:ext cx="12163699" cy="1325563"/>
          </a:xfrm>
        </p:spPr>
        <p:txBody>
          <a:bodyPr>
            <a:noAutofit/>
          </a:bodyPr>
          <a:lstStyle/>
          <a:p>
            <a:pPr algn="r"/>
            <a:r>
              <a:rPr lang="en-US" altLang="ja-JP" sz="9600" b="1" dirty="0" smtClean="0">
                <a:latin typeface="Chiller" panose="04020404031007020602" pitchFamily="82" charset="0"/>
              </a:rPr>
              <a:t>To be continue…</a:t>
            </a:r>
            <a:endParaRPr kumimoji="1" lang="ja-JP" altLang="en-US" sz="9600" b="1" dirty="0">
              <a:latin typeface="Chiller" panose="04020404031007020602" pitchFamily="82" charset="0"/>
            </a:endParaRPr>
          </a:p>
        </p:txBody>
      </p:sp>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515600" cy="4351338"/>
          </a:xfrm>
        </p:spPr>
        <p:txBody>
          <a:bodyPr>
            <a:normAutofit lnSpcReduction="10000"/>
          </a:bodyPr>
          <a:lstStyle/>
          <a:p>
            <a:pPr marL="0" indent="0">
              <a:lnSpc>
                <a:spcPct val="200000"/>
              </a:lnSpc>
              <a:buNone/>
            </a:pPr>
            <a:r>
              <a:rPr lang="en-US" altLang="ja-JP" sz="3200" b="1" dirty="0" smtClean="0"/>
              <a:t>1.</a:t>
            </a:r>
            <a:r>
              <a:rPr kumimoji="1" lang="ja-JP" altLang="en-US" sz="3200" b="1" dirty="0" smtClean="0"/>
              <a:t>プロジェクト</a:t>
            </a:r>
            <a:r>
              <a:rPr lang="ja-JP" altLang="en-US" sz="3200" b="1" dirty="0" smtClean="0"/>
              <a:t>背景</a:t>
            </a:r>
            <a:r>
              <a:rPr lang="en-US" altLang="ja-JP" sz="3200" b="1" dirty="0" smtClean="0"/>
              <a:t>		</a:t>
            </a:r>
            <a:r>
              <a:rPr lang="en-US" altLang="ja-JP" sz="3200" b="1" dirty="0"/>
              <a:t>	5.</a:t>
            </a:r>
            <a:r>
              <a:rPr lang="ja-JP" altLang="en-US" sz="3200" b="1" dirty="0"/>
              <a:t>進捗</a:t>
            </a:r>
            <a:r>
              <a:rPr lang="ja-JP" altLang="en-US" sz="3200" b="1" dirty="0" smtClean="0"/>
              <a:t>管理</a:t>
            </a:r>
            <a:endParaRPr lang="en-US" altLang="ja-JP" sz="3200" b="1" dirty="0" smtClean="0"/>
          </a:p>
          <a:p>
            <a:pPr marL="0" indent="0">
              <a:lnSpc>
                <a:spcPct val="200000"/>
              </a:lnSpc>
              <a:buNone/>
            </a:pPr>
            <a:r>
              <a:rPr lang="en-US" altLang="ja-JP" sz="3200" b="1" dirty="0"/>
              <a:t>2</a:t>
            </a:r>
            <a:r>
              <a:rPr lang="en-US" altLang="ja-JP" sz="3200" b="1" dirty="0" smtClean="0"/>
              <a:t>.</a:t>
            </a:r>
            <a:r>
              <a:rPr lang="ja-JP" altLang="en-US" sz="3200" b="1" dirty="0" smtClean="0"/>
              <a:t>プロジェクト目的</a:t>
            </a:r>
            <a:r>
              <a:rPr lang="en-US" altLang="ja-JP" sz="3200" b="1" dirty="0" smtClean="0"/>
              <a:t>		</a:t>
            </a:r>
            <a:r>
              <a:rPr lang="en-US" altLang="ja-JP" sz="3200" b="1" dirty="0"/>
              <a:t>	6.</a:t>
            </a:r>
            <a:r>
              <a:rPr lang="ja-JP" altLang="en-US" sz="3200" b="1" dirty="0"/>
              <a:t>進捗</a:t>
            </a:r>
            <a:r>
              <a:rPr lang="ja-JP" altLang="en-US" sz="3200" b="1" dirty="0" smtClean="0"/>
              <a:t>状況</a:t>
            </a:r>
            <a:endParaRPr lang="en-US" altLang="ja-JP" sz="3200" b="1" dirty="0" smtClean="0"/>
          </a:p>
          <a:p>
            <a:pPr marL="0" indent="0">
              <a:lnSpc>
                <a:spcPct val="200000"/>
              </a:lnSpc>
              <a:buNone/>
            </a:pPr>
            <a:r>
              <a:rPr lang="en-US" altLang="ja-JP" sz="3200" b="1" dirty="0"/>
              <a:t>3</a:t>
            </a:r>
            <a:r>
              <a:rPr lang="en-US" altLang="ja-JP" sz="3200" b="1" dirty="0" smtClean="0"/>
              <a:t>.</a:t>
            </a:r>
            <a:r>
              <a:rPr lang="ja-JP" altLang="en-US" sz="3200" b="1" dirty="0" smtClean="0"/>
              <a:t>主な機能</a:t>
            </a:r>
            <a:r>
              <a:rPr lang="en-US" altLang="ja-JP" sz="3200" b="1" dirty="0" smtClean="0"/>
              <a:t>			</a:t>
            </a:r>
            <a:r>
              <a:rPr lang="en-US" altLang="ja-JP" sz="3200" b="1" dirty="0"/>
              <a:t>	7.</a:t>
            </a:r>
            <a:r>
              <a:rPr lang="ja-JP" altLang="en-US" sz="3200" b="1" dirty="0"/>
              <a:t>品質</a:t>
            </a:r>
            <a:r>
              <a:rPr lang="ja-JP" altLang="en-US" sz="3200" b="1" dirty="0" smtClean="0"/>
              <a:t>管理</a:t>
            </a:r>
            <a:endParaRPr lang="en-US" altLang="ja-JP" sz="3200" b="1" dirty="0" smtClean="0"/>
          </a:p>
          <a:p>
            <a:pPr marL="0" indent="0">
              <a:lnSpc>
                <a:spcPct val="200000"/>
              </a:lnSpc>
              <a:buNone/>
            </a:pPr>
            <a:r>
              <a:rPr lang="en-US" altLang="ja-JP" sz="3200" b="1" dirty="0"/>
              <a:t>4</a:t>
            </a:r>
            <a:r>
              <a:rPr lang="en-US" altLang="ja-JP" sz="3200" b="1" dirty="0" smtClean="0"/>
              <a:t>.</a:t>
            </a:r>
            <a:r>
              <a:rPr lang="ja-JP" altLang="en-US" sz="3200" b="1" dirty="0" smtClean="0"/>
              <a:t>選択したチーム課題</a:t>
            </a:r>
            <a:r>
              <a:rPr lang="en-US" altLang="ja-JP" sz="3200" b="1" dirty="0" smtClean="0"/>
              <a:t>	</a:t>
            </a:r>
            <a:r>
              <a:rPr lang="en-US" altLang="ja-JP" sz="3200" b="1" dirty="0"/>
              <a:t>	8.</a:t>
            </a:r>
            <a:r>
              <a:rPr lang="ja-JP" altLang="en-US" sz="3200" b="1" dirty="0"/>
              <a:t>後半の流れ</a:t>
            </a:r>
            <a:endParaRPr lang="en-US" altLang="ja-JP" sz="3200" b="1" dirty="0"/>
          </a:p>
          <a:p>
            <a:pPr marL="0" indent="0">
              <a:buNone/>
            </a:pPr>
            <a:endParaRPr lang="en-US" altLang="ja-JP" sz="3200" dirty="0" smtClean="0"/>
          </a:p>
          <a:p>
            <a:pPr marL="0" indent="0">
              <a:buNone/>
            </a:pPr>
            <a:endParaRPr lang="en-US" altLang="ja-JP" sz="32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334459"/>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a:t>
            </a:r>
            <a:r>
              <a:rPr lang="ja-JP" altLang="en-US" sz="7300" b="1" dirty="0" smtClean="0">
                <a:solidFill>
                  <a:srgbClr val="FF0000"/>
                </a:solidFill>
              </a:rPr>
              <a:t>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a:t>
            </a:r>
            <a:r>
              <a:rPr lang="ja-JP" altLang="en-US" sz="7300" b="1" dirty="0" smtClean="0"/>
              <a:t>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4" name="グループ化 3"/>
          <p:cNvGrpSpPr/>
          <p:nvPr/>
        </p:nvGrpSpPr>
        <p:grpSpPr>
          <a:xfrm>
            <a:off x="4706060" y="2012497"/>
            <a:ext cx="2779880" cy="3727631"/>
            <a:chOff x="4706060" y="2012497"/>
            <a:chExt cx="2779880" cy="3727631"/>
          </a:xfrm>
        </p:grpSpPr>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gr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273932"/>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kumimoji="1" lang="ja-JP" altLang="en-US" b="1" dirty="0" smtClean="0"/>
              <a:t>主な機能</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423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
        <p:nvSpPr>
          <p:cNvPr id="14" name="正方形/長方形 13"/>
          <p:cNvSpPr/>
          <p:nvPr/>
        </p:nvSpPr>
        <p:spPr>
          <a:xfrm>
            <a:off x="838200" y="1825625"/>
            <a:ext cx="3289663" cy="20017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451168" y="1857329"/>
            <a:ext cx="3289663" cy="20017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試作品</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1634</TotalTime>
  <Words>1371</Words>
  <Application>Microsoft Office PowerPoint</Application>
  <PresentationFormat>ワイド画面</PresentationFormat>
  <Paragraphs>261</Paragraphs>
  <Slides>17</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試作品</vt:lpstr>
      <vt:lpstr>選択したチーム課題</vt:lpstr>
      <vt:lpstr>選択したチーム課題</vt:lpstr>
      <vt:lpstr>進捗管理方法</vt:lpstr>
      <vt:lpstr>PowerPoint プレゼンテーション</vt:lpstr>
      <vt:lpstr>進捗管理方法</vt:lpstr>
      <vt:lpstr>品質管理</vt:lpstr>
      <vt:lpstr>後半の流れ</vt:lpstr>
      <vt:lpstr>後半の流れ</vt:lpstr>
      <vt:lpstr>To be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191</cp:revision>
  <dcterms:created xsi:type="dcterms:W3CDTF">2017-06-02T06:09:37Z</dcterms:created>
  <dcterms:modified xsi:type="dcterms:W3CDTF">2017-06-08T19:27:59Z</dcterms:modified>
</cp:coreProperties>
</file>