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58" r:id="rId4"/>
    <p:sldId id="259" r:id="rId5"/>
    <p:sldId id="268" r:id="rId6"/>
    <p:sldId id="269" r:id="rId7"/>
    <p:sldId id="270" r:id="rId8"/>
    <p:sldId id="262" r:id="rId9"/>
    <p:sldId id="263" r:id="rId10"/>
    <p:sldId id="265" r:id="rId11"/>
    <p:sldId id="264" r:id="rId12"/>
    <p:sldId id="273" r:id="rId13"/>
    <p:sldId id="274" r:id="rId14"/>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95" cy="498303"/>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704" y="0"/>
            <a:ext cx="2946395" cy="498303"/>
          </a:xfrm>
          <a:prstGeom prst="rect">
            <a:avLst/>
          </a:prstGeom>
        </p:spPr>
        <p:txBody>
          <a:bodyPr vert="horz" lIns="90810" tIns="45405" rIns="90810" bIns="45405" rtlCol="0"/>
          <a:lstStyle>
            <a:lvl1pPr algn="r">
              <a:defRPr sz="1200"/>
            </a:lvl1pPr>
          </a:lstStyle>
          <a:p>
            <a:fld id="{44823B36-9560-43F4-8AF9-F0441FB700C8}" type="datetimeFigureOut">
              <a:rPr kumimoji="1" lang="ja-JP" altLang="en-US" smtClean="0"/>
              <a:t>2017/7/18</a:t>
            </a:fld>
            <a:endParaRPr kumimoji="1" lang="ja-JP" altLang="en-US"/>
          </a:p>
        </p:txBody>
      </p:sp>
      <p:sp>
        <p:nvSpPr>
          <p:cNvPr id="4" name="フッター プレースホルダー 3"/>
          <p:cNvSpPr>
            <a:spLocks noGrp="1"/>
          </p:cNvSpPr>
          <p:nvPr>
            <p:ph type="ftr" sz="quarter" idx="2"/>
          </p:nvPr>
        </p:nvSpPr>
        <p:spPr>
          <a:xfrm>
            <a:off x="0" y="9428336"/>
            <a:ext cx="2946395" cy="498303"/>
          </a:xfrm>
          <a:prstGeom prst="rect">
            <a:avLst/>
          </a:prstGeom>
        </p:spPr>
        <p:txBody>
          <a:bodyPr vert="horz" lIns="90810" tIns="45405" rIns="90810" bIns="4540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704" y="9428336"/>
            <a:ext cx="2946395" cy="498303"/>
          </a:xfrm>
          <a:prstGeom prst="rect">
            <a:avLst/>
          </a:prstGeom>
        </p:spPr>
        <p:txBody>
          <a:bodyPr vert="horz" lIns="90810" tIns="45405" rIns="90810" bIns="45405" rtlCol="0" anchor="b"/>
          <a:lstStyle>
            <a:lvl1pPr algn="r">
              <a:defRPr sz="1200"/>
            </a:lvl1pPr>
          </a:lstStyle>
          <a:p>
            <a:fld id="{49E8EC45-DABB-4F57-BB0C-A47BA1585A1E}" type="slidenum">
              <a:rPr kumimoji="1" lang="ja-JP" altLang="en-US" smtClean="0"/>
              <a:t>‹#›</a:t>
            </a:fld>
            <a:endParaRPr kumimoji="1" lang="ja-JP" altLang="en-US"/>
          </a:p>
        </p:txBody>
      </p:sp>
    </p:spTree>
    <p:extLst>
      <p:ext uri="{BB962C8B-B14F-4D97-AF65-F5344CB8AC3E}">
        <p14:creationId xmlns:p14="http://schemas.microsoft.com/office/powerpoint/2010/main" val="419810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5660" cy="498055"/>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2"/>
            <a:ext cx="2945660" cy="498055"/>
          </a:xfrm>
          <a:prstGeom prst="rect">
            <a:avLst/>
          </a:prstGeom>
        </p:spPr>
        <p:txBody>
          <a:bodyPr vert="horz" lIns="90810" tIns="45405" rIns="90810" bIns="45405" rtlCol="0"/>
          <a:lstStyle>
            <a:lvl1pPr algn="r">
              <a:defRPr sz="1200"/>
            </a:lvl1pPr>
          </a:lstStyle>
          <a:p>
            <a:fld id="{E6A73E96-2B78-4241-A155-C881DEA9C1F0}" type="datetimeFigureOut">
              <a:rPr kumimoji="1" lang="ja-JP" altLang="en-US" smtClean="0"/>
              <a:t>2017/7/18</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0810" tIns="45405" rIns="90810" bIns="45405" rtlCol="0" anchor="ctr"/>
          <a:lstStyle/>
          <a:p>
            <a:endParaRPr lang="ja-JP" altLang="en-US"/>
          </a:p>
        </p:txBody>
      </p:sp>
      <p:sp>
        <p:nvSpPr>
          <p:cNvPr id="5" name="ノート プレースホルダー 4"/>
          <p:cNvSpPr>
            <a:spLocks noGrp="1"/>
          </p:cNvSpPr>
          <p:nvPr>
            <p:ph type="body" sz="quarter" idx="3"/>
          </p:nvPr>
        </p:nvSpPr>
        <p:spPr>
          <a:xfrm>
            <a:off x="679768" y="4777196"/>
            <a:ext cx="5438140" cy="3908614"/>
          </a:xfrm>
          <a:prstGeom prst="rect">
            <a:avLst/>
          </a:prstGeom>
        </p:spPr>
        <p:txBody>
          <a:bodyPr vert="horz" lIns="90810" tIns="45405" rIns="90810" bIns="454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5"/>
            <a:ext cx="2945660" cy="498054"/>
          </a:xfrm>
          <a:prstGeom prst="rect">
            <a:avLst/>
          </a:prstGeom>
        </p:spPr>
        <p:txBody>
          <a:bodyPr vert="horz" lIns="90810" tIns="45405" rIns="90810" bIns="454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5"/>
            <a:ext cx="2945660" cy="498054"/>
          </a:xfrm>
          <a:prstGeom prst="rect">
            <a:avLst/>
          </a:prstGeom>
        </p:spPr>
        <p:txBody>
          <a:bodyPr vert="horz" lIns="90810" tIns="45405" rIns="90810" bIns="45405" rtlCol="0" anchor="b"/>
          <a:lstStyle>
            <a:lvl1pPr algn="r">
              <a:defRPr sz="1200"/>
            </a:lvl1pPr>
          </a:lstStyle>
          <a:p>
            <a:fld id="{E7F5767D-ABA6-4C1A-AE06-443C7249090C}" type="slidenum">
              <a:rPr kumimoji="1" lang="ja-JP" altLang="en-US" smtClean="0"/>
              <a:t>‹#›</a:t>
            </a:fld>
            <a:endParaRPr kumimoji="1" lang="ja-JP" altLang="en-US"/>
          </a:p>
        </p:txBody>
      </p:sp>
    </p:spTree>
    <p:extLst>
      <p:ext uri="{BB962C8B-B14F-4D97-AF65-F5344CB8AC3E}">
        <p14:creationId xmlns:p14="http://schemas.microsoft.com/office/powerpoint/2010/main" val="30372908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7F5767D-ABA6-4C1A-AE06-443C7249090C}" type="slidenum">
              <a:rPr kumimoji="1" lang="ja-JP" altLang="en-US" smtClean="0"/>
              <a:t>1</a:t>
            </a:fld>
            <a:endParaRPr kumimoji="1" lang="ja-JP" altLang="en-US"/>
          </a:p>
        </p:txBody>
      </p:sp>
    </p:spTree>
    <p:extLst>
      <p:ext uri="{BB962C8B-B14F-4D97-AF65-F5344CB8AC3E}">
        <p14:creationId xmlns:p14="http://schemas.microsoft.com/office/powerpoint/2010/main" val="79901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p:spPr>
        <p:txBody>
          <a:bodyPr/>
          <a:lstStyle/>
          <a:p>
            <a:pPr eaLnBrk="1" hangingPunct="1"/>
            <a:r>
              <a:rPr lang="en-US" altLang="ja-JP" sz="200">
                <a:solidFill>
                  <a:srgbClr val="000000"/>
                </a:solidFill>
                <a:latin typeface="Courier" charset="0"/>
                <a:sym typeface="Courier" charset="0"/>
              </a:rPr>
              <a:t>When push comes to shove, something has to give. Here we want to be clear on what that is.</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Slider rules:</a:t>
            </a:r>
            <a:endParaRPr lang="en-US" altLang="ja-JP" smtClean="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1. No two sliders can </a:t>
            </a:r>
            <a:r>
              <a:rPr lang="en-US" altLang="ja-JP" sz="200">
                <a:solidFill>
                  <a:srgbClr val="000000"/>
                </a:solidFill>
                <a:latin typeface="Courier" charset="0"/>
                <a:sym typeface="Courier" charset="0"/>
              </a:rPr>
              <a:t>occupy the same level.</a:t>
            </a:r>
            <a:endParaRPr lang="en-US" altLang="ja-JP" smtClean="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2. List other important project factors down below.</a:t>
            </a:r>
          </a:p>
        </p:txBody>
      </p:sp>
    </p:spTree>
    <p:extLst>
      <p:ext uri="{BB962C8B-B14F-4D97-AF65-F5344CB8AC3E}">
        <p14:creationId xmlns:p14="http://schemas.microsoft.com/office/powerpoint/2010/main" val="383338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solidFill>
            <a:srgbClr val="FFFFFF"/>
          </a:solidFill>
          <a:ln/>
        </p:spPr>
      </p:sp>
      <p:sp>
        <p:nvSpPr>
          <p:cNvPr id="27651" name="Rectangle 2"/>
          <p:cNvSpPr>
            <a:spLocks noGrp="1" noChangeArrowheads="1"/>
          </p:cNvSpPr>
          <p:nvPr>
            <p:ph type="body" idx="1"/>
          </p:nvPr>
        </p:nvSpPr>
        <p:spPr>
          <a:noFill/>
        </p:spPr>
        <p:txBody>
          <a:bodyPr/>
          <a:lstStyle/>
          <a:p>
            <a:pPr eaLnBrk="1" hangingPunct="1"/>
            <a:r>
              <a:rPr lang="en-US" altLang="ja-JP" smtClean="0">
                <a:solidFill>
                  <a:srgbClr val="000000"/>
                </a:solidFill>
                <a:latin typeface="Courier" charset="0"/>
                <a:sym typeface="Courier" charset="0"/>
              </a:rPr>
              <a:t>Stakeholders are usually interested in two things:</a:t>
            </a:r>
          </a:p>
          <a:p>
            <a:pPr eaLnBrk="1" hangingPunct="1">
              <a:buFontTx/>
              <a:buAutoNum type="arabicPeriod"/>
            </a:pPr>
            <a:r>
              <a:rPr lang="en-US" altLang="ja-JP" smtClean="0">
                <a:solidFill>
                  <a:srgbClr val="000000"/>
                </a:solidFill>
                <a:latin typeface="Courier" charset="0"/>
                <a:sym typeface="Courier" charset="0"/>
              </a:rPr>
              <a:t>How much is this going to cost.</a:t>
            </a:r>
          </a:p>
          <a:p>
            <a:pPr eaLnBrk="1" hangingPunct="1">
              <a:buFontTx/>
              <a:buChar char="•"/>
            </a:pPr>
            <a:r>
              <a:rPr lang="en-US" altLang="ja-JP" smtClean="0">
                <a:solidFill>
                  <a:srgbClr val="000000"/>
                </a:solidFill>
                <a:latin typeface="Courier" charset="0"/>
                <a:sym typeface="Courier" charset="0"/>
              </a:rPr>
              <a:t>When is it going to be done.</a:t>
            </a:r>
          </a:p>
          <a:p>
            <a:pPr eaLnBrk="1" hangingPunct="1">
              <a:buFontTx/>
              <a:buChar char="•"/>
            </a:pPr>
            <a:endParaRPr lang="en-US" altLang="ja-JP" smtClean="0">
              <a:solidFill>
                <a:srgbClr val="000000"/>
              </a:solidFill>
              <a:latin typeface="Courier" charset="0"/>
              <a:sym typeface="Courier" charset="0"/>
            </a:endParaRPr>
          </a:p>
          <a:p>
            <a:pPr eaLnBrk="1" hangingPunct="1"/>
            <a:r>
              <a:rPr lang="en-US" altLang="ja-JP" smtClean="0">
                <a:solidFill>
                  <a:srgbClr val="000000"/>
                </a:solidFill>
                <a:latin typeface="Courier" charset="0"/>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29817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E469D5-F795-482D-B0D7-07E5A7634AD4}"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4099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C53EB5-3677-443F-996A-A40A3880F401}"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406300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45E4E9-7BD1-42B6-88A2-5205C7B587DD}"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8574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929945-3511-4472-97C7-680A477CC988}"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4245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574AF9-66AA-4FFE-8E1B-4BE51D41C96D}"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528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EB08F-30EA-49DA-A2FB-9847371D4C66}"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7201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BE181C-66BD-4DAC-A4DA-91208C327AE6}" type="datetime1">
              <a:rPr kumimoji="1" lang="ja-JP" altLang="en-US" smtClean="0"/>
              <a:t>2017/7/18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581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149A5-3263-4EB5-BB37-854917B194A1}" type="datetime1">
              <a:rPr kumimoji="1" lang="ja-JP" altLang="en-US" smtClean="0"/>
              <a:t>2017/7/18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3926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0BC77AB-D50D-40C3-ABF7-379E30A601BB}" type="datetime1">
              <a:rPr kumimoji="1" lang="ja-JP" altLang="en-US" smtClean="0"/>
              <a:t>2017/7/18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96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62C1BE-F49F-48CD-9905-49D05CC2F7D4}"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98397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1E273-2494-4A5C-85AE-EE1F39E3134E}"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718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19-4B82-451E-B8DD-B0522E948560}" type="datetime1">
              <a:rPr kumimoji="1" lang="ja-JP" altLang="en-US" smtClean="0"/>
              <a:t>2017/7/18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9945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インセプションデッキ</a:t>
            </a:r>
            <a:endParaRPr kumimoji="1" lang="ja-JP" altLang="en-US" b="1" dirty="0"/>
          </a:p>
        </p:txBody>
      </p:sp>
      <p:sp>
        <p:nvSpPr>
          <p:cNvPr id="3" name="サブタイトル 2"/>
          <p:cNvSpPr>
            <a:spLocks noGrp="1"/>
          </p:cNvSpPr>
          <p:nvPr>
            <p:ph type="subTitle" idx="1"/>
          </p:nvPr>
        </p:nvSpPr>
        <p:spPr/>
        <p:txBody>
          <a:bodyPr>
            <a:normAutofit/>
          </a:bodyPr>
          <a:lstStyle/>
          <a:p>
            <a:r>
              <a:rPr kumimoji="1" lang="ja-JP" altLang="en-US" sz="4400" b="1" dirty="0" smtClean="0"/>
              <a:t>矢吹研Ａ班</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a:t>
            </a:fld>
            <a:endParaRPr kumimoji="1" lang="ja-JP" altLang="en-US" dirty="0"/>
          </a:p>
        </p:txBody>
      </p:sp>
    </p:spTree>
    <p:extLst>
      <p:ext uri="{BB962C8B-B14F-4D97-AF65-F5344CB8AC3E}">
        <p14:creationId xmlns:p14="http://schemas.microsoft.com/office/powerpoint/2010/main" val="294310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俺たちの“</a:t>
            </a:r>
            <a:r>
              <a:rPr kumimoji="1" lang="en-US" altLang="ja-JP" b="1" dirty="0" smtClean="0"/>
              <a:t>A</a:t>
            </a:r>
            <a:r>
              <a:rPr kumimoji="1" lang="ja-JP" altLang="en-US" b="1" dirty="0" smtClean="0"/>
              <a:t>チーム”</a:t>
            </a:r>
            <a:endParaRPr kumimoji="1" lang="ja-JP" altLang="en-US" b="1"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934637041"/>
              </p:ext>
            </p:extLst>
          </p:nvPr>
        </p:nvGraphicFramePr>
        <p:xfrm>
          <a:off x="838201" y="1690688"/>
          <a:ext cx="10911212" cy="4421178"/>
        </p:xfrm>
        <a:graphic>
          <a:graphicData uri="http://schemas.openxmlformats.org/drawingml/2006/table">
            <a:tbl>
              <a:tblPr firstRow="1" bandRow="1">
                <a:tableStyleId>{5C22544A-7EE6-4342-B048-85BDC9FD1C3A}</a:tableStyleId>
              </a:tblPr>
              <a:tblGrid>
                <a:gridCol w="975628">
                  <a:extLst>
                    <a:ext uri="{9D8B030D-6E8A-4147-A177-3AD203B41FA5}">
                      <a16:colId xmlns:a16="http://schemas.microsoft.com/office/drawing/2014/main" val="3338837956"/>
                    </a:ext>
                  </a:extLst>
                </a:gridCol>
                <a:gridCol w="2249297">
                  <a:extLst>
                    <a:ext uri="{9D8B030D-6E8A-4147-A177-3AD203B41FA5}">
                      <a16:colId xmlns:a16="http://schemas.microsoft.com/office/drawing/2014/main" val="1302488886"/>
                    </a:ext>
                  </a:extLst>
                </a:gridCol>
                <a:gridCol w="1728373">
                  <a:extLst>
                    <a:ext uri="{9D8B030D-6E8A-4147-A177-3AD203B41FA5}">
                      <a16:colId xmlns:a16="http://schemas.microsoft.com/office/drawing/2014/main" val="731336090"/>
                    </a:ext>
                  </a:extLst>
                </a:gridCol>
                <a:gridCol w="5957914">
                  <a:extLst>
                    <a:ext uri="{9D8B030D-6E8A-4147-A177-3AD203B41FA5}">
                      <a16:colId xmlns:a16="http://schemas.microsoft.com/office/drawing/2014/main" val="3851626369"/>
                    </a:ext>
                  </a:extLst>
                </a:gridCol>
              </a:tblGrid>
              <a:tr h="984053">
                <a:tc>
                  <a:txBody>
                    <a:bodyPr/>
                    <a:lstStyle/>
                    <a:p>
                      <a:pPr algn="ctr"/>
                      <a:r>
                        <a:rPr kumimoji="1" lang="ja-JP" altLang="en-US" sz="2800" b="1" dirty="0" smtClean="0">
                          <a:solidFill>
                            <a:schemeClr val="bg1"/>
                          </a:solidFill>
                        </a:rPr>
                        <a:t>人数</a:t>
                      </a:r>
                      <a:endParaRPr kumimoji="1" lang="ja-JP" altLang="en-US" sz="2800" b="1" dirty="0">
                        <a:solidFill>
                          <a:schemeClr val="bg1"/>
                        </a:solidFill>
                      </a:endParaRPr>
                    </a:p>
                  </a:txBody>
                  <a:tcPr anchor="ctr"/>
                </a:tc>
                <a:tc>
                  <a:txBody>
                    <a:bodyPr/>
                    <a:lstStyle/>
                    <a:p>
                      <a:pPr algn="ctr"/>
                      <a:r>
                        <a:rPr kumimoji="1" lang="ja-JP" altLang="en-US" sz="2800" dirty="0" smtClean="0">
                          <a:solidFill>
                            <a:schemeClr val="bg1"/>
                          </a:solidFill>
                        </a:rPr>
                        <a:t>役割</a:t>
                      </a:r>
                      <a:endParaRPr kumimoji="1" lang="ja-JP" altLang="en-US" sz="2800" dirty="0">
                        <a:solidFill>
                          <a:schemeClr val="bg1"/>
                        </a:solidFill>
                      </a:endParaRPr>
                    </a:p>
                  </a:txBody>
                  <a:tcPr anchor="ctr"/>
                </a:tc>
                <a:tc>
                  <a:txBody>
                    <a:bodyPr/>
                    <a:lstStyle/>
                    <a:p>
                      <a:pPr algn="ctr"/>
                      <a:r>
                        <a:rPr kumimoji="1" lang="ja-JP" altLang="en-US" sz="2800" dirty="0" smtClean="0">
                          <a:solidFill>
                            <a:schemeClr val="bg1"/>
                          </a:solidFill>
                        </a:rPr>
                        <a:t>氏名</a:t>
                      </a:r>
                      <a:endParaRPr kumimoji="1" lang="en-US" altLang="ja-JP" sz="2800" dirty="0" smtClean="0">
                        <a:solidFill>
                          <a:schemeClr val="bg1"/>
                        </a:solidFill>
                      </a:endParaRPr>
                    </a:p>
                  </a:txBody>
                  <a:tcPr anchor="ctr"/>
                </a:tc>
                <a:tc>
                  <a:txBody>
                    <a:bodyPr/>
                    <a:lstStyle/>
                    <a:p>
                      <a:pPr algn="ctr"/>
                      <a:r>
                        <a:rPr kumimoji="1" lang="ja-JP" altLang="en-US" sz="2800" dirty="0" smtClean="0">
                          <a:solidFill>
                            <a:schemeClr val="bg1"/>
                          </a:solidFill>
                        </a:rPr>
                        <a:t>強みや期待すること</a:t>
                      </a:r>
                      <a:endParaRPr kumimoji="1" lang="ja-JP" altLang="en-US" sz="2800" dirty="0">
                        <a:solidFill>
                          <a:schemeClr val="bg1"/>
                        </a:solidFill>
                      </a:endParaRPr>
                    </a:p>
                  </a:txBody>
                  <a:tcPr anchor="ctr"/>
                </a:tc>
                <a:extLst>
                  <a:ext uri="{0D108BD9-81ED-4DB2-BD59-A6C34878D82A}">
                    <a16:rowId xmlns:a16="http://schemas.microsoft.com/office/drawing/2014/main" val="2738673366"/>
                  </a:ext>
                </a:extLst>
              </a:tr>
              <a:tr h="1120645">
                <a:tc>
                  <a:txBody>
                    <a:bodyPr/>
                    <a:lstStyle/>
                    <a:p>
                      <a:pPr algn="ctr"/>
                      <a:r>
                        <a:rPr kumimoji="1" lang="ja-JP" altLang="en-US" sz="2800" b="1" dirty="0" smtClean="0"/>
                        <a:t>１</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スクラム　マスター</a:t>
                      </a:r>
                    </a:p>
                  </a:txBody>
                  <a:tcPr anchor="ctr"/>
                </a:tc>
                <a:tc>
                  <a:txBody>
                    <a:bodyPr/>
                    <a:lstStyle/>
                    <a:p>
                      <a:pPr algn="ctr"/>
                      <a:r>
                        <a:rPr kumimoji="1" lang="ja-JP" altLang="en-US" sz="2800" b="1" dirty="0" smtClean="0">
                          <a:solidFill>
                            <a:schemeClr val="tx1"/>
                          </a:solidFill>
                        </a:rPr>
                        <a:t>吉田和暉</a:t>
                      </a:r>
                      <a:endParaRPr kumimoji="1" lang="ja-JP" altLang="en-US" sz="2800" b="1" dirty="0">
                        <a:solidFill>
                          <a:schemeClr val="tx1"/>
                        </a:solidFill>
                      </a:endParaRPr>
                    </a:p>
                  </a:txBody>
                  <a:tcPr anchor="ctr"/>
                </a:tc>
                <a:tc>
                  <a:txBody>
                    <a:bodyPr/>
                    <a:lstStyle/>
                    <a:p>
                      <a:r>
                        <a:rPr kumimoji="1" lang="ja-JP" altLang="en-US" b="1" dirty="0" smtClean="0"/>
                        <a:t>ユーザーストーリーの書き方をプロダクトオーナーや</a:t>
                      </a:r>
                      <a:endParaRPr kumimoji="1" lang="en-US" altLang="ja-JP" b="1" dirty="0" smtClean="0"/>
                    </a:p>
                    <a:p>
                      <a:r>
                        <a:rPr kumimoji="1" lang="ja-JP" altLang="en-US" b="1" dirty="0" smtClean="0"/>
                        <a:t>開発チームに教える。プロダクトオーナーと開発チームの会話を促す。</a:t>
                      </a:r>
                    </a:p>
                  </a:txBody>
                  <a:tcPr anchor="ctr"/>
                </a:tc>
                <a:extLst>
                  <a:ext uri="{0D108BD9-81ED-4DB2-BD59-A6C34878D82A}">
                    <a16:rowId xmlns:a16="http://schemas.microsoft.com/office/drawing/2014/main" val="2343541702"/>
                  </a:ext>
                </a:extLst>
              </a:tr>
              <a:tr h="1005897">
                <a:tc>
                  <a:txBody>
                    <a:bodyPr/>
                    <a:lstStyle/>
                    <a:p>
                      <a:pPr algn="ctr"/>
                      <a:r>
                        <a:rPr kumimoji="1" lang="ja-JP" altLang="en-US" sz="2800" b="1" dirty="0" smtClean="0"/>
                        <a:t>３</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開発チーム</a:t>
                      </a:r>
                    </a:p>
                  </a:txBody>
                  <a:tcPr anchor="ctr"/>
                </a:tc>
                <a:tc>
                  <a:txBody>
                    <a:bodyPr/>
                    <a:lstStyle/>
                    <a:p>
                      <a:pPr algn="ctr"/>
                      <a:r>
                        <a:rPr kumimoji="1" lang="ja-JP" altLang="en-US" sz="2800" b="1" dirty="0" smtClean="0">
                          <a:solidFill>
                            <a:schemeClr val="tx1"/>
                          </a:solidFill>
                        </a:rPr>
                        <a:t>吉田和暉</a:t>
                      </a:r>
                      <a:endParaRPr kumimoji="1" lang="en-US" altLang="ja-JP" sz="2800" b="1" dirty="0" smtClean="0">
                        <a:solidFill>
                          <a:schemeClr val="tx1"/>
                        </a:solidFill>
                      </a:endParaRPr>
                    </a:p>
                    <a:p>
                      <a:pPr algn="ctr"/>
                      <a:r>
                        <a:rPr kumimoji="1" lang="ja-JP" altLang="en-US" sz="2800" b="1" dirty="0" smtClean="0">
                          <a:solidFill>
                            <a:schemeClr val="tx1"/>
                          </a:solidFill>
                        </a:rPr>
                        <a:t>赤岡武</a:t>
                      </a:r>
                      <a:endParaRPr kumimoji="1" lang="en-US" altLang="ja-JP" sz="2800" b="1" dirty="0" smtClean="0">
                        <a:solidFill>
                          <a:schemeClr val="tx1"/>
                        </a:solidFill>
                      </a:endParaRPr>
                    </a:p>
                    <a:p>
                      <a:pPr algn="ctr"/>
                      <a:r>
                        <a:rPr kumimoji="1" lang="ja-JP" altLang="en-US" sz="2800" b="1" dirty="0" smtClean="0">
                          <a:solidFill>
                            <a:schemeClr val="tx1"/>
                          </a:solidFill>
                        </a:rPr>
                        <a:t>竹内裕治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上下関係はない。作業を進めていく過程で個人が複数のことをできるようになる。</a:t>
                      </a:r>
                    </a:p>
                    <a:p>
                      <a:endParaRPr kumimoji="1" lang="ja-JP" altLang="en-US" b="1" dirty="0"/>
                    </a:p>
                  </a:txBody>
                  <a:tcPr anchor="ctr"/>
                </a:tc>
                <a:extLst>
                  <a:ext uri="{0D108BD9-81ED-4DB2-BD59-A6C34878D82A}">
                    <a16:rowId xmlns:a16="http://schemas.microsoft.com/office/drawing/2014/main" val="434458954"/>
                  </a:ext>
                </a:extLst>
              </a:tr>
              <a:tr h="935960">
                <a:tc>
                  <a:txBody>
                    <a:bodyPr/>
                    <a:lstStyle/>
                    <a:p>
                      <a:pPr algn="ctr"/>
                      <a:r>
                        <a:rPr kumimoji="1" lang="ja-JP" altLang="en-US" sz="2800" b="1" dirty="0" smtClean="0"/>
                        <a:t>１</a:t>
                      </a:r>
                      <a:endParaRPr kumimoji="1" lang="ja-JP" altLang="en-US" sz="2800" b="1" dirty="0"/>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プロダクトオーナー</a:t>
                      </a:r>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近藤智之</a:t>
                      </a:r>
                      <a:endParaRPr kumimoji="1" lang="ja-JP" altLang="en-US" sz="2800" b="1" dirty="0">
                        <a:solidFill>
                          <a:schemeClr val="tx1"/>
                        </a:solidFill>
                      </a:endParaRPr>
                    </a:p>
                  </a:txBody>
                  <a:tcPr anchor="ct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開発チームを活用してプロダクトの価値を最大化する。ユーザーストーリーの項目の内容を関係者が理解できるように説明できる。</a:t>
                      </a:r>
                      <a:endParaRPr kumimoji="1" lang="en-US" altLang="ja-JP" b="1" dirty="0" smtClean="0"/>
                    </a:p>
                  </a:txBody>
                  <a:tcPr anchor="ctr">
                    <a:solidFill>
                      <a:schemeClr val="accent1">
                        <a:lumMod val="60000"/>
                        <a:lumOff val="40000"/>
                      </a:schemeClr>
                    </a:solidFill>
                  </a:tcPr>
                </a:tc>
                <a:extLst>
                  <a:ext uri="{0D108BD9-81ED-4DB2-BD59-A6C34878D82A}">
                    <a16:rowId xmlns:a16="http://schemas.microsoft.com/office/drawing/2014/main" val="217436423"/>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10</a:t>
            </a:fld>
            <a:endParaRPr kumimoji="1" lang="ja-JP" altLang="en-US" dirty="0"/>
          </a:p>
        </p:txBody>
      </p:sp>
    </p:spTree>
    <p:extLst>
      <p:ext uri="{BB962C8B-B14F-4D97-AF65-F5344CB8AC3E}">
        <p14:creationId xmlns:p14="http://schemas.microsoft.com/office/powerpoint/2010/main" val="31759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858" y="374084"/>
            <a:ext cx="10515600" cy="1325563"/>
          </a:xfrm>
        </p:spPr>
        <p:txBody>
          <a:bodyPr/>
          <a:lstStyle/>
          <a:p>
            <a:pPr algn="ctr"/>
            <a:r>
              <a:rPr kumimoji="1" lang="ja-JP" altLang="en-US" b="1" dirty="0" smtClean="0"/>
              <a:t>期間を見極める</a:t>
            </a:r>
            <a:endParaRPr kumimoji="1" lang="ja-JP" altLang="en-US" b="1" dirty="0"/>
          </a:p>
        </p:txBody>
      </p:sp>
      <p:sp>
        <p:nvSpPr>
          <p:cNvPr id="74" name="テキスト ボックス 73"/>
          <p:cNvSpPr txBox="1"/>
          <p:nvPr/>
        </p:nvSpPr>
        <p:spPr>
          <a:xfrm>
            <a:off x="5368729" y="5991188"/>
            <a:ext cx="1005403" cy="584775"/>
          </a:xfrm>
          <a:prstGeom prst="rect">
            <a:avLst/>
          </a:prstGeom>
          <a:noFill/>
        </p:spPr>
        <p:txBody>
          <a:bodyPr wrap="none" rtlCol="0">
            <a:spAutoFit/>
          </a:bodyPr>
          <a:lstStyle/>
          <a:p>
            <a:r>
              <a:rPr kumimoji="1" lang="ja-JP" altLang="en-US" sz="3200" b="1" dirty="0" smtClean="0"/>
              <a:t>推測</a:t>
            </a:r>
            <a:endParaRPr kumimoji="1" lang="ja-JP" altLang="en-US" sz="3200" b="1" dirty="0"/>
          </a:p>
        </p:txBody>
      </p:sp>
      <p:sp>
        <p:nvSpPr>
          <p:cNvPr id="40" name="AutoShape 3"/>
          <p:cNvSpPr>
            <a:spLocks/>
          </p:cNvSpPr>
          <p:nvPr/>
        </p:nvSpPr>
        <p:spPr bwMode="auto">
          <a:xfrm>
            <a:off x="2981808" y="3705017"/>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1" name="AutoShape 4"/>
          <p:cNvSpPr>
            <a:spLocks/>
          </p:cNvSpPr>
          <p:nvPr/>
        </p:nvSpPr>
        <p:spPr bwMode="auto">
          <a:xfrm rot="5400000">
            <a:off x="5919944" y="3431783"/>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2" name="AutoShape 5"/>
          <p:cNvSpPr>
            <a:spLocks/>
          </p:cNvSpPr>
          <p:nvPr/>
        </p:nvSpPr>
        <p:spPr bwMode="auto">
          <a:xfrm rot="5400000">
            <a:off x="7108399" y="341768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3" name="AutoShape 6"/>
          <p:cNvSpPr>
            <a:spLocks/>
          </p:cNvSpPr>
          <p:nvPr/>
        </p:nvSpPr>
        <p:spPr bwMode="auto">
          <a:xfrm rot="5400000">
            <a:off x="8859546" y="335749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Rectangle 7"/>
          <p:cNvSpPr>
            <a:spLocks/>
          </p:cNvSpPr>
          <p:nvPr/>
        </p:nvSpPr>
        <p:spPr bwMode="auto">
          <a:xfrm>
            <a:off x="6375586" y="2728163"/>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59" name="Rectangle 8"/>
          <p:cNvSpPr>
            <a:spLocks/>
          </p:cNvSpPr>
          <p:nvPr/>
        </p:nvSpPr>
        <p:spPr bwMode="auto">
          <a:xfrm>
            <a:off x="4628649" y="3052694"/>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61" name="Rectangle 11"/>
          <p:cNvSpPr>
            <a:spLocks/>
          </p:cNvSpPr>
          <p:nvPr/>
        </p:nvSpPr>
        <p:spPr bwMode="auto">
          <a:xfrm>
            <a:off x="4673617" y="3762651"/>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5" y="3651742"/>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3" name="Rectangle 15"/>
          <p:cNvSpPr>
            <a:spLocks/>
          </p:cNvSpPr>
          <p:nvPr/>
        </p:nvSpPr>
        <p:spPr bwMode="auto">
          <a:xfrm>
            <a:off x="6680389" y="3910984"/>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65" name="テキスト ボックス 1"/>
          <p:cNvSpPr txBox="1">
            <a:spLocks noChangeArrowheads="1"/>
          </p:cNvSpPr>
          <p:nvPr/>
        </p:nvSpPr>
        <p:spPr bwMode="auto">
          <a:xfrm>
            <a:off x="9278646" y="2844944"/>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66" name="Rectangle 15"/>
          <p:cNvSpPr>
            <a:spLocks/>
          </p:cNvSpPr>
          <p:nvPr/>
        </p:nvSpPr>
        <p:spPr bwMode="auto">
          <a:xfrm>
            <a:off x="8045291" y="3820356"/>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8" name="テキスト ボックス 7"/>
          <p:cNvSpPr txBox="1"/>
          <p:nvPr/>
        </p:nvSpPr>
        <p:spPr>
          <a:xfrm>
            <a:off x="7783071" y="3112884"/>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pic>
        <p:nvPicPr>
          <p:cNvPr id="10" name="図 9"/>
          <p:cNvPicPr>
            <a:picLocks noChangeAspect="1"/>
          </p:cNvPicPr>
          <p:nvPr/>
        </p:nvPicPr>
        <p:blipFill>
          <a:blip r:embed="rId3"/>
          <a:stretch>
            <a:fillRect/>
          </a:stretch>
        </p:blipFill>
        <p:spPr>
          <a:xfrm>
            <a:off x="3337727" y="4830543"/>
            <a:ext cx="4737003" cy="719390"/>
          </a:xfrm>
          <a:prstGeom prst="rect">
            <a:avLst/>
          </a:prstGeom>
        </p:spPr>
      </p:pic>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11</a:t>
            </a:fld>
            <a:endParaRPr kumimoji="1" lang="ja-JP" altLang="en-US" dirty="0"/>
          </a:p>
        </p:txBody>
      </p:sp>
    </p:spTree>
    <p:extLst>
      <p:ext uri="{BB962C8B-B14F-4D97-AF65-F5344CB8AC3E}">
        <p14:creationId xmlns:p14="http://schemas.microsoft.com/office/powerpoint/2010/main" val="223485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79" name="Rectangle 2"/>
          <p:cNvSpPr>
            <a:spLocks/>
          </p:cNvSpPr>
          <p:nvPr/>
        </p:nvSpPr>
        <p:spPr bwMode="auto">
          <a:xfrm>
            <a:off x="9220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4580" name="Rectangle 3"/>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トレードオフ・スライダー</a:t>
            </a:r>
          </a:p>
        </p:txBody>
      </p:sp>
      <p:graphicFrame>
        <p:nvGraphicFramePr>
          <p:cNvPr id="2" name="Group 4"/>
          <p:cNvGraphicFramePr>
            <a:graphicFrameLocks noGrp="1"/>
          </p:cNvGraphicFramePr>
          <p:nvPr>
            <p:extLst>
              <p:ext uri="{D42A27DB-BD31-4B8C-83A1-F6EECF244321}">
                <p14:modId xmlns:p14="http://schemas.microsoft.com/office/powerpoint/2010/main" val="1782082290"/>
              </p:ext>
            </p:extLst>
          </p:nvPr>
        </p:nvGraphicFramePr>
        <p:xfrm>
          <a:off x="1981200" y="1371601"/>
          <a:ext cx="8229600" cy="2682913"/>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実装する機能数</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スコープ</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予算内に収める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期日を死守する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時間</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高い品質、少ない欠陥</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品質</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4"/>
                  </a:ext>
                </a:extLst>
              </a:tr>
            </a:tbl>
          </a:graphicData>
        </a:graphic>
      </p:graphicFrame>
      <p:grpSp>
        <p:nvGrpSpPr>
          <p:cNvPr id="24601" name="Group 48"/>
          <p:cNvGrpSpPr>
            <a:grpSpLocks/>
          </p:cNvGrpSpPr>
          <p:nvPr/>
        </p:nvGrpSpPr>
        <p:grpSpPr bwMode="auto">
          <a:xfrm>
            <a:off x="2203451" y="1909763"/>
            <a:ext cx="2525713" cy="292100"/>
            <a:chOff x="0" y="0"/>
            <a:chExt cx="1590" cy="184"/>
          </a:xfrm>
        </p:grpSpPr>
        <p:sp>
          <p:nvSpPr>
            <p:cNvPr id="24679"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80"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1"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82"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3"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4"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2" name="Oval 49"/>
          <p:cNvSpPr>
            <a:spLocks/>
          </p:cNvSpPr>
          <p:nvPr/>
        </p:nvSpPr>
        <p:spPr bwMode="auto">
          <a:xfrm>
            <a:off x="4021708" y="18399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3" name="Group 56"/>
          <p:cNvGrpSpPr>
            <a:grpSpLocks/>
          </p:cNvGrpSpPr>
          <p:nvPr/>
        </p:nvGrpSpPr>
        <p:grpSpPr bwMode="auto">
          <a:xfrm>
            <a:off x="2198689" y="2501900"/>
            <a:ext cx="2524125" cy="292100"/>
            <a:chOff x="0" y="0"/>
            <a:chExt cx="1590" cy="184"/>
          </a:xfrm>
        </p:grpSpPr>
        <p:sp>
          <p:nvSpPr>
            <p:cNvPr id="24673"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74"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5"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6"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7"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8"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4" name="Oval 57"/>
          <p:cNvSpPr>
            <a:spLocks/>
          </p:cNvSpPr>
          <p:nvPr/>
        </p:nvSpPr>
        <p:spPr bwMode="auto">
          <a:xfrm>
            <a:off x="3020221" y="2481159"/>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5" name="Group 64"/>
          <p:cNvGrpSpPr>
            <a:grpSpLocks/>
          </p:cNvGrpSpPr>
          <p:nvPr/>
        </p:nvGrpSpPr>
        <p:grpSpPr bwMode="auto">
          <a:xfrm>
            <a:off x="2198689" y="3022600"/>
            <a:ext cx="2524125" cy="292100"/>
            <a:chOff x="0" y="0"/>
            <a:chExt cx="1590" cy="184"/>
          </a:xfrm>
        </p:grpSpPr>
        <p:sp>
          <p:nvSpPr>
            <p:cNvPr id="24667"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8"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9"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0"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1"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2"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6" name="Oval 65"/>
          <p:cNvSpPr>
            <a:spLocks/>
          </p:cNvSpPr>
          <p:nvPr/>
        </p:nvSpPr>
        <p:spPr bwMode="auto">
          <a:xfrm>
            <a:off x="2725738" y="292735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7" name="Group 72"/>
          <p:cNvGrpSpPr>
            <a:grpSpLocks/>
          </p:cNvGrpSpPr>
          <p:nvPr/>
        </p:nvGrpSpPr>
        <p:grpSpPr bwMode="auto">
          <a:xfrm>
            <a:off x="2198689" y="3594100"/>
            <a:ext cx="2524125" cy="292100"/>
            <a:chOff x="0" y="0"/>
            <a:chExt cx="1590" cy="184"/>
          </a:xfrm>
        </p:grpSpPr>
        <p:sp>
          <p:nvSpPr>
            <p:cNvPr id="24661"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2"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3"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64"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5"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6"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8" name="Oval 73"/>
          <p:cNvSpPr>
            <a:spLocks/>
          </p:cNvSpPr>
          <p:nvPr/>
        </p:nvSpPr>
        <p:spPr bwMode="auto">
          <a:xfrm>
            <a:off x="3705226" y="351207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extLst>
              <p:ext uri="{D42A27DB-BD31-4B8C-83A1-F6EECF244321}">
                <p14:modId xmlns:p14="http://schemas.microsoft.com/office/powerpoint/2010/main" val="3309665016"/>
              </p:ext>
            </p:extLst>
          </p:nvPr>
        </p:nvGraphicFramePr>
        <p:xfrm>
          <a:off x="1981200" y="4114801"/>
          <a:ext cx="8229600" cy="2125766"/>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成果物の情報</a:t>
                      </a: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量</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利便性</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簡易性</a:t>
                      </a:r>
                      <a:endParaRPr kumimoji="0" lang="en-US" altLang="ja-JP"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bl>
          </a:graphicData>
        </a:graphic>
      </p:graphicFrame>
      <p:grpSp>
        <p:nvGrpSpPr>
          <p:cNvPr id="24629" name="Group 118"/>
          <p:cNvGrpSpPr>
            <a:grpSpLocks/>
          </p:cNvGrpSpPr>
          <p:nvPr/>
        </p:nvGrpSpPr>
        <p:grpSpPr bwMode="auto">
          <a:xfrm>
            <a:off x="2236789" y="4648200"/>
            <a:ext cx="2524125" cy="292100"/>
            <a:chOff x="0" y="0"/>
            <a:chExt cx="1590" cy="184"/>
          </a:xfrm>
        </p:grpSpPr>
        <p:sp>
          <p:nvSpPr>
            <p:cNvPr id="24655"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56"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7"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8"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9"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0"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0" name="Oval 119"/>
          <p:cNvSpPr>
            <a:spLocks/>
          </p:cNvSpPr>
          <p:nvPr/>
        </p:nvSpPr>
        <p:spPr bwMode="auto">
          <a:xfrm>
            <a:off x="2785277" y="4549775"/>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1" name="Group 126"/>
          <p:cNvGrpSpPr>
            <a:grpSpLocks/>
          </p:cNvGrpSpPr>
          <p:nvPr/>
        </p:nvGrpSpPr>
        <p:grpSpPr bwMode="auto">
          <a:xfrm>
            <a:off x="2236789" y="5245100"/>
            <a:ext cx="2524125" cy="292100"/>
            <a:chOff x="0" y="0"/>
            <a:chExt cx="1590" cy="184"/>
          </a:xfrm>
        </p:grpSpPr>
        <p:sp>
          <p:nvSpPr>
            <p:cNvPr id="24649"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3"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1"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2"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3"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4"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2" name="Oval 127"/>
          <p:cNvSpPr>
            <a:spLocks/>
          </p:cNvSpPr>
          <p:nvPr/>
        </p:nvSpPr>
        <p:spPr bwMode="auto">
          <a:xfrm>
            <a:off x="3390901" y="51546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3" name="Group 134"/>
          <p:cNvGrpSpPr>
            <a:grpSpLocks/>
          </p:cNvGrpSpPr>
          <p:nvPr/>
        </p:nvGrpSpPr>
        <p:grpSpPr bwMode="auto">
          <a:xfrm>
            <a:off x="2236789" y="5765800"/>
            <a:ext cx="2524125" cy="292100"/>
            <a:chOff x="0" y="0"/>
            <a:chExt cx="1590" cy="184"/>
          </a:xfrm>
        </p:grpSpPr>
        <p:sp>
          <p:nvSpPr>
            <p:cNvPr id="24643"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44"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5"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46"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7"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8"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4" name="Oval 135"/>
          <p:cNvSpPr>
            <a:spLocks/>
          </p:cNvSpPr>
          <p:nvPr/>
        </p:nvSpPr>
        <p:spPr bwMode="auto">
          <a:xfrm>
            <a:off x="3843339" y="5666686"/>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12</a:t>
            </a:fld>
            <a:endParaRPr kumimoji="1" lang="ja-JP" altLang="en-US" dirty="0"/>
          </a:p>
        </p:txBody>
      </p:sp>
    </p:spTree>
    <p:extLst>
      <p:ext uri="{BB962C8B-B14F-4D97-AF65-F5344CB8AC3E}">
        <p14:creationId xmlns:p14="http://schemas.microsoft.com/office/powerpoint/2010/main" val="18973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初回のリリースに必要なもの</a:t>
            </a:r>
          </a:p>
        </p:txBody>
      </p:sp>
      <p:sp>
        <p:nvSpPr>
          <p:cNvPr id="26628" name="Rectangle 3"/>
          <p:cNvSpPr>
            <a:spLocks/>
          </p:cNvSpPr>
          <p:nvPr/>
        </p:nvSpPr>
        <p:spPr bwMode="auto">
          <a:xfrm>
            <a:off x="3554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ct val="0"/>
              </a:spcBef>
              <a:buClrTx/>
              <a:buSzTx/>
              <a:buNone/>
            </a:pPr>
            <a:r>
              <a:rPr lang="en-US" altLang="ja-JP" sz="4000" dirty="0">
                <a:latin typeface="ヒラギノ角ゴ ProN W6" charset="0"/>
                <a:ea typeface="ＭＳ Ｐゴシック" panose="020B0600070205080204" pitchFamily="50" charset="-128"/>
                <a:sym typeface="ヒラギノ角ゴ ProN W6" charset="0"/>
              </a:rPr>
              <a:t>3</a:t>
            </a:r>
            <a:r>
              <a:rPr lang="ja-JP" altLang="en-US" sz="4000" dirty="0">
                <a:latin typeface="ヒラギノ角ゴ ProN W6" charset="0"/>
                <a:ea typeface="ＭＳ Ｐゴシック" panose="020B0600070205080204" pitchFamily="50" charset="-128"/>
                <a:sym typeface="ヒラギノ角ゴ ProN W6" charset="0"/>
              </a:rPr>
              <a:t>名</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a:latin typeface="ヒラギノ角ゴ ProN W6" charset="0"/>
                <a:ea typeface="ＭＳ Ｐゴシック" panose="020B0600070205080204" pitchFamily="50" charset="-128"/>
                <a:sym typeface="ヒラギノ角ゴ ProN W6" charset="0"/>
              </a:rPr>
              <a:t>10</a:t>
            </a:r>
            <a:r>
              <a:rPr lang="ja-JP" altLang="en-US" sz="4000" dirty="0">
                <a:latin typeface="ヒラギノ角ゴ ProN W6" charset="0"/>
                <a:ea typeface="ＭＳ Ｐゴシック" panose="020B0600070205080204" pitchFamily="50" charset="-128"/>
                <a:sym typeface="ヒラギノ角ゴ ProN W6" charset="0"/>
              </a:rPr>
              <a:t>日</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smtClean="0">
                <a:latin typeface="ヒラギノ角ゴ ProN W6" charset="0"/>
                <a:ea typeface="ＭＳ Ｐゴシック" panose="020B0600070205080204" pitchFamily="50" charset="-128"/>
                <a:sym typeface="ヒラギノ角ゴ ProN W6" charset="0"/>
              </a:rPr>
              <a:t>64</a:t>
            </a:r>
            <a:r>
              <a:rPr lang="ja-JP" altLang="en-US" sz="4000" dirty="0" smtClean="0">
                <a:latin typeface="ヒラギノ角ゴ ProN W6" charset="0"/>
                <a:ea typeface="ＭＳ Ｐゴシック" panose="020B0600070205080204" pitchFamily="50" charset="-128"/>
                <a:sym typeface="ヒラギノ角ゴ ProN W6" charset="0"/>
              </a:rPr>
              <a:t>万円</a:t>
            </a:r>
            <a:endParaRPr lang="en-US" altLang="ja-JP" sz="4000" dirty="0">
              <a:latin typeface="ヒラギノ角ゴ ProN W6" charset="0"/>
              <a:ea typeface="ＭＳ Ｐゴシック" panose="020B0600070205080204" pitchFamily="50" charset="-128"/>
              <a:sym typeface="ヒラギノ角ゴ ProN W6" charset="0"/>
            </a:endParaRPr>
          </a:p>
        </p:txBody>
      </p:sp>
      <p:sp>
        <p:nvSpPr>
          <p:cNvPr id="26637" name="Rectangle 12"/>
          <p:cNvSpPr>
            <a:spLocks/>
          </p:cNvSpPr>
          <p:nvPr/>
        </p:nvSpPr>
        <p:spPr bwMode="auto">
          <a:xfrm>
            <a:off x="2873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latin typeface="ヒラギノ角ゴ ProN W6" charset="0"/>
                <a:ea typeface="ＭＳ Ｐゴシック" panose="020B0600070205080204" pitchFamily="50" charset="-128"/>
                <a:sym typeface="ヒラギノ角ゴ ProN W6" charset="0"/>
              </a:rPr>
              <a:t>あくまで推測であって、確約するものではありません。</a:t>
            </a:r>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13</a:t>
            </a:fld>
            <a:endParaRPr kumimoji="1" lang="ja-JP" altLang="en-US" dirty="0"/>
          </a:p>
        </p:txBody>
      </p:sp>
      <p:sp>
        <p:nvSpPr>
          <p:cNvPr id="18" name="AutoShape 3"/>
          <p:cNvSpPr>
            <a:spLocks/>
          </p:cNvSpPr>
          <p:nvPr/>
        </p:nvSpPr>
        <p:spPr bwMode="auto">
          <a:xfrm>
            <a:off x="2873375" y="2725738"/>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9" name="AutoShape 4"/>
          <p:cNvSpPr>
            <a:spLocks/>
          </p:cNvSpPr>
          <p:nvPr/>
        </p:nvSpPr>
        <p:spPr bwMode="auto">
          <a:xfrm rot="5400000">
            <a:off x="5811511" y="245250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0" name="AutoShape 5"/>
          <p:cNvSpPr>
            <a:spLocks/>
          </p:cNvSpPr>
          <p:nvPr/>
        </p:nvSpPr>
        <p:spPr bwMode="auto">
          <a:xfrm rot="5400000">
            <a:off x="6999966" y="243840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 name="AutoShape 6"/>
          <p:cNvSpPr>
            <a:spLocks/>
          </p:cNvSpPr>
          <p:nvPr/>
        </p:nvSpPr>
        <p:spPr bwMode="auto">
          <a:xfrm rot="5400000">
            <a:off x="8751113" y="237821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2" name="Rectangle 7"/>
          <p:cNvSpPr>
            <a:spLocks/>
          </p:cNvSpPr>
          <p:nvPr/>
        </p:nvSpPr>
        <p:spPr bwMode="auto">
          <a:xfrm>
            <a:off x="6267153" y="1748884"/>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23" name="Rectangle 8"/>
          <p:cNvSpPr>
            <a:spLocks/>
          </p:cNvSpPr>
          <p:nvPr/>
        </p:nvSpPr>
        <p:spPr bwMode="auto">
          <a:xfrm>
            <a:off x="4520216" y="2073415"/>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24" name="Rectangle 11"/>
          <p:cNvSpPr>
            <a:spLocks/>
          </p:cNvSpPr>
          <p:nvPr/>
        </p:nvSpPr>
        <p:spPr bwMode="auto">
          <a:xfrm>
            <a:off x="4565184" y="2783372"/>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2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282" y="267246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6" name="Rectangle 15"/>
          <p:cNvSpPr>
            <a:spLocks/>
          </p:cNvSpPr>
          <p:nvPr/>
        </p:nvSpPr>
        <p:spPr bwMode="auto">
          <a:xfrm>
            <a:off x="6571956" y="2931705"/>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7" name="テキスト ボックス 1"/>
          <p:cNvSpPr txBox="1">
            <a:spLocks noChangeArrowheads="1"/>
          </p:cNvSpPr>
          <p:nvPr/>
        </p:nvSpPr>
        <p:spPr bwMode="auto">
          <a:xfrm>
            <a:off x="9170213" y="1865665"/>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28" name="Rectangle 15"/>
          <p:cNvSpPr>
            <a:spLocks/>
          </p:cNvSpPr>
          <p:nvPr/>
        </p:nvSpPr>
        <p:spPr bwMode="auto">
          <a:xfrm>
            <a:off x="7936858" y="2841077"/>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9" name="テキスト ボックス 28"/>
          <p:cNvSpPr txBox="1"/>
          <p:nvPr/>
        </p:nvSpPr>
        <p:spPr>
          <a:xfrm>
            <a:off x="7674638" y="2133605"/>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spTree>
    <p:extLst>
      <p:ext uri="{BB962C8B-B14F-4D97-AF65-F5344CB8AC3E}">
        <p14:creationId xmlns:p14="http://schemas.microsoft.com/office/powerpoint/2010/main" val="133335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71525"/>
            <a:ext cx="10515600" cy="5405438"/>
          </a:xfrm>
        </p:spPr>
        <p:txBody>
          <a:bodyPr>
            <a:normAutofit/>
          </a:bodyPr>
          <a:lstStyle/>
          <a:p>
            <a:pPr marL="0" indent="0">
              <a:buNone/>
            </a:pPr>
            <a:endParaRPr kumimoji="1" lang="en-US" altLang="ja-JP" sz="5400" dirty="0" smtClean="0"/>
          </a:p>
          <a:p>
            <a:pPr marL="0" indent="0">
              <a:buNone/>
            </a:pPr>
            <a:endParaRPr lang="en-US" altLang="ja-JP" sz="5400" dirty="0"/>
          </a:p>
          <a:p>
            <a:pPr marL="0" indent="0" algn="ctr">
              <a:buNone/>
            </a:pPr>
            <a:r>
              <a:rPr kumimoji="1" lang="en-US" altLang="ja-JP" sz="5400" b="1" dirty="0" smtClean="0"/>
              <a:t>PM</a:t>
            </a:r>
            <a:r>
              <a:rPr kumimoji="1" lang="ja-JP" altLang="en-US" sz="5400" b="1" dirty="0" smtClean="0"/>
              <a:t>学科専用</a:t>
            </a:r>
            <a:endParaRPr kumimoji="1" lang="en-US" altLang="ja-JP" sz="5400" b="1" dirty="0" smtClean="0"/>
          </a:p>
          <a:p>
            <a:pPr marL="0" indent="0" algn="ctr">
              <a:buNone/>
            </a:pPr>
            <a:r>
              <a:rPr kumimoji="1" lang="ja-JP" altLang="en-US" sz="5400" b="1" dirty="0" smtClean="0"/>
              <a:t>闇キャンパスポータル</a:t>
            </a:r>
            <a:endParaRPr kumimoji="1" lang="ja-JP" altLang="en-US" sz="5400" b="1" dirty="0"/>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2</a:t>
            </a:fld>
            <a:endParaRPr kumimoji="1" lang="ja-JP" altLang="en-US" dirty="0"/>
          </a:p>
        </p:txBody>
      </p:sp>
    </p:spTree>
    <p:extLst>
      <p:ext uri="{BB962C8B-B14F-4D97-AF65-F5344CB8AC3E}">
        <p14:creationId xmlns:p14="http://schemas.microsoft.com/office/powerpoint/2010/main" val="27928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我々はなぜここにいるのか</a:t>
            </a:r>
            <a:endParaRPr kumimoji="1" lang="ja-JP" altLang="en-US" b="1" dirty="0"/>
          </a:p>
        </p:txBody>
      </p:sp>
      <p:sp>
        <p:nvSpPr>
          <p:cNvPr id="3" name="コンテンツ プレースホルダー 2"/>
          <p:cNvSpPr>
            <a:spLocks noGrp="1"/>
          </p:cNvSpPr>
          <p:nvPr>
            <p:ph idx="1"/>
          </p:nvPr>
        </p:nvSpPr>
        <p:spPr>
          <a:xfrm>
            <a:off x="838199" y="1825625"/>
            <a:ext cx="11093245" cy="4206465"/>
          </a:xfrm>
        </p:spPr>
        <p:txBody>
          <a:bodyPr>
            <a:normAutofit/>
          </a:bodyPr>
          <a:lstStyle/>
          <a:p>
            <a:endParaRPr kumimoji="1" lang="en-US" altLang="ja-JP" dirty="0" smtClean="0"/>
          </a:p>
          <a:p>
            <a:r>
              <a:rPr kumimoji="1" lang="ja-JP" altLang="en-US" dirty="0" smtClean="0"/>
              <a:t>ターゲットは</a:t>
            </a:r>
            <a:r>
              <a:rPr lang="ja-JP" altLang="en-US" b="1" dirty="0"/>
              <a:t>千葉工業</a:t>
            </a:r>
            <a:r>
              <a:rPr lang="ja-JP" altLang="en-US" b="1" dirty="0" smtClean="0"/>
              <a:t>大学社会システム科学部</a:t>
            </a:r>
            <a:r>
              <a:rPr lang="en-US" altLang="ja-JP" b="1" dirty="0" smtClean="0"/>
              <a:t>PM</a:t>
            </a:r>
            <a:r>
              <a:rPr lang="ja-JP" altLang="en-US" b="1" dirty="0" smtClean="0"/>
              <a:t>学科生</a:t>
            </a:r>
            <a:r>
              <a:rPr kumimoji="1" lang="ja-JP" altLang="en-US" dirty="0" smtClean="0"/>
              <a:t>である。</a:t>
            </a:r>
            <a:endParaRPr kumimoji="1" lang="en-US" altLang="ja-JP" dirty="0" smtClean="0"/>
          </a:p>
          <a:p>
            <a:r>
              <a:rPr kumimoji="1" lang="ja-JP" altLang="en-US" dirty="0" smtClean="0"/>
              <a:t>従来の</a:t>
            </a:r>
            <a:r>
              <a:rPr lang="ja-JP" altLang="en-US" dirty="0"/>
              <a:t>キャンパスポータル</a:t>
            </a:r>
            <a:r>
              <a:rPr kumimoji="1" lang="ja-JP" altLang="en-US" dirty="0" smtClean="0"/>
              <a:t>では、必要な情報を手に入れるために</a:t>
            </a:r>
            <a:endParaRPr kumimoji="1" lang="en-US" altLang="ja-JP" dirty="0" smtClean="0"/>
          </a:p>
          <a:p>
            <a:pPr marL="0" indent="0">
              <a:buNone/>
            </a:pPr>
            <a:r>
              <a:rPr lang="ja-JP" altLang="en-US" b="1" dirty="0"/>
              <a:t>　</a:t>
            </a:r>
            <a:r>
              <a:rPr kumimoji="1" lang="ja-JP" altLang="en-US" b="1" dirty="0" smtClean="0"/>
              <a:t>手間</a:t>
            </a:r>
            <a:r>
              <a:rPr kumimoji="1" lang="ja-JP" altLang="en-US" dirty="0" smtClean="0"/>
              <a:t>がかかっていた。</a:t>
            </a:r>
            <a:endParaRPr lang="en-US" altLang="ja-JP" dirty="0"/>
          </a:p>
          <a:p>
            <a:r>
              <a:rPr lang="ja-JP" altLang="en-US" dirty="0" smtClean="0"/>
              <a:t>「</a:t>
            </a:r>
            <a:r>
              <a:rPr lang="en-US" altLang="ja-JP" dirty="0" smtClean="0"/>
              <a:t>PM</a:t>
            </a:r>
            <a:r>
              <a:rPr lang="ja-JP" altLang="en-US" dirty="0"/>
              <a:t>学科</a:t>
            </a:r>
            <a:r>
              <a:rPr lang="ja-JP" altLang="en-US" dirty="0" smtClean="0"/>
              <a:t>専用闇キャンパスポータル</a:t>
            </a:r>
            <a:r>
              <a:rPr kumimoji="1" lang="ja-JP" altLang="en-US" dirty="0" smtClean="0"/>
              <a:t>」システムではその</a:t>
            </a:r>
            <a:r>
              <a:rPr kumimoji="1" lang="ja-JP" altLang="en-US" b="1" dirty="0" smtClean="0"/>
              <a:t>手間を省き</a:t>
            </a:r>
            <a:r>
              <a:rPr kumimoji="1" lang="ja-JP" altLang="en-US" dirty="0" smtClean="0"/>
              <a:t>、必要な情報をその場で提供させることを可能とする。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3</a:t>
            </a:fld>
            <a:endParaRPr kumimoji="1" lang="ja-JP" altLang="en-US" dirty="0"/>
          </a:p>
        </p:txBody>
      </p:sp>
    </p:spTree>
    <p:extLst>
      <p:ext uri="{BB962C8B-B14F-4D97-AF65-F5344CB8AC3E}">
        <p14:creationId xmlns:p14="http://schemas.microsoft.com/office/powerpoint/2010/main" val="273411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smtClean="0"/>
              <a:t>エレベーターピッチ</a:t>
            </a:r>
            <a:endParaRPr kumimoji="1" lang="ja-JP" altLang="en-US" b="1" dirty="0"/>
          </a:p>
        </p:txBody>
      </p:sp>
      <p:sp>
        <p:nvSpPr>
          <p:cNvPr id="3" name="コンテンツ プレースホルダー 2"/>
          <p:cNvSpPr>
            <a:spLocks noGrp="1"/>
          </p:cNvSpPr>
          <p:nvPr>
            <p:ph idx="1"/>
          </p:nvPr>
        </p:nvSpPr>
        <p:spPr>
          <a:xfrm>
            <a:off x="730134" y="1451552"/>
            <a:ext cx="12204470" cy="4566863"/>
          </a:xfrm>
        </p:spPr>
        <p:txBody>
          <a:bodyPr>
            <a:noAutofit/>
          </a:bodyPr>
          <a:lstStyle/>
          <a:p>
            <a:pPr marL="0" indent="0">
              <a:buNone/>
            </a:pPr>
            <a:r>
              <a:rPr lang="ja-JP" altLang="en-US" sz="1600" dirty="0" smtClean="0"/>
              <a:t>・潜在的な課題</a:t>
            </a:r>
            <a:endParaRPr lang="en-US" altLang="ja-JP" sz="1600" dirty="0" smtClean="0"/>
          </a:p>
          <a:p>
            <a:pPr marL="0" indent="0">
              <a:buNone/>
            </a:pPr>
            <a:r>
              <a:rPr lang="en-US" altLang="ja-JP" sz="1600" dirty="0" smtClean="0"/>
              <a:t>	</a:t>
            </a:r>
            <a:r>
              <a:rPr lang="ja-JP" altLang="en-US" sz="1600" dirty="0" smtClean="0"/>
              <a:t>従来の千葉工大学生アプリでは、必要な情報を手に入れるために手間がかかる。</a:t>
            </a:r>
            <a:endParaRPr lang="en-US" altLang="ja-JP" sz="1600" dirty="0" smtClean="0"/>
          </a:p>
          <a:p>
            <a:pPr marL="0" indent="0">
              <a:buNone/>
            </a:pPr>
            <a:r>
              <a:rPr lang="ja-JP" altLang="en-US" sz="1600" dirty="0" smtClean="0"/>
              <a:t>・ターゲット</a:t>
            </a:r>
            <a:endParaRPr lang="en-US" altLang="ja-JP" sz="1600" dirty="0" smtClean="0"/>
          </a:p>
          <a:p>
            <a:pPr marL="0" indent="0">
              <a:buNone/>
            </a:pPr>
            <a:r>
              <a:rPr lang="en-US" altLang="ja-JP" sz="1600" dirty="0" smtClean="0"/>
              <a:t>	</a:t>
            </a:r>
            <a:r>
              <a:rPr lang="ja-JP" altLang="en-US" sz="1600" dirty="0" smtClean="0"/>
              <a:t>より情報を手短かに入手したい津田沼キャンパスに通う、</a:t>
            </a:r>
            <a:r>
              <a:rPr lang="en-US" altLang="ja-JP" sz="1600" dirty="0" smtClean="0"/>
              <a:t> </a:t>
            </a:r>
            <a:r>
              <a:rPr lang="ja-JP" altLang="en-US" sz="1600" dirty="0" smtClean="0"/>
              <a:t>千葉工業大学社会システム科学部</a:t>
            </a:r>
            <a:r>
              <a:rPr lang="en-US" altLang="ja-JP" sz="1600" dirty="0" smtClean="0"/>
              <a:t>PM</a:t>
            </a:r>
            <a:r>
              <a:rPr lang="ja-JP" altLang="en-US" sz="1600" dirty="0" smtClean="0"/>
              <a:t>学科生である。</a:t>
            </a:r>
            <a:endParaRPr lang="en-US" altLang="ja-JP" sz="1600" dirty="0" smtClean="0"/>
          </a:p>
          <a:p>
            <a:pPr marL="0" indent="0">
              <a:buNone/>
            </a:pPr>
            <a:r>
              <a:rPr lang="ja-JP" altLang="en-US" sz="1600" dirty="0" smtClean="0"/>
              <a:t>・プロダクト名</a:t>
            </a:r>
            <a:endParaRPr lang="en-US" altLang="ja-JP" sz="1600" dirty="0" smtClean="0"/>
          </a:p>
          <a:p>
            <a:pPr marL="0" indent="0">
              <a:buNone/>
            </a:pPr>
            <a:r>
              <a:rPr lang="en-US" altLang="ja-JP" sz="1600" dirty="0" smtClean="0"/>
              <a:t>	</a:t>
            </a:r>
            <a:r>
              <a:rPr lang="ja-JP" altLang="en-US" sz="1600" dirty="0" smtClean="0"/>
              <a:t>「</a:t>
            </a:r>
            <a:r>
              <a:rPr lang="en-US" altLang="ja-JP" sz="1600" dirty="0" smtClean="0"/>
              <a:t> </a:t>
            </a:r>
            <a:r>
              <a:rPr lang="en-US" altLang="ja-JP" sz="1600" dirty="0"/>
              <a:t>PM</a:t>
            </a:r>
            <a:r>
              <a:rPr lang="ja-JP" altLang="en-US" sz="1600" dirty="0"/>
              <a:t>学科専用闇キャンパスポータル</a:t>
            </a:r>
            <a:r>
              <a:rPr lang="ja-JP" altLang="en-US" sz="1600" dirty="0" smtClean="0"/>
              <a:t>」である。</a:t>
            </a:r>
            <a:endParaRPr lang="en-US" altLang="ja-JP" sz="1600" dirty="0" smtClean="0"/>
          </a:p>
          <a:p>
            <a:pPr marL="0" indent="0">
              <a:buNone/>
            </a:pPr>
            <a:r>
              <a:rPr lang="ja-JP" altLang="en-US" sz="1600" dirty="0" smtClean="0"/>
              <a:t>・プロダクトのカテゴリー</a:t>
            </a:r>
            <a:endParaRPr lang="en-US" altLang="ja-JP" sz="1600" dirty="0" smtClean="0"/>
          </a:p>
          <a:p>
            <a:pPr marL="0" indent="0">
              <a:buNone/>
            </a:pPr>
            <a:r>
              <a:rPr lang="en-US" altLang="ja-JP" sz="1600" dirty="0" smtClean="0"/>
              <a:t>	Web</a:t>
            </a:r>
            <a:r>
              <a:rPr lang="ja-JP" altLang="en-US" sz="1600" dirty="0" smtClean="0"/>
              <a:t>サイトである。</a:t>
            </a:r>
            <a:endParaRPr lang="en-US" altLang="ja-JP" sz="1600" dirty="0" smtClean="0"/>
          </a:p>
          <a:p>
            <a:pPr marL="0" indent="0">
              <a:buNone/>
            </a:pPr>
            <a:r>
              <a:rPr lang="ja-JP" altLang="en-US" sz="1600" dirty="0" smtClean="0"/>
              <a:t>・重要な</a:t>
            </a:r>
            <a:r>
              <a:rPr lang="ja-JP" altLang="en-US" sz="1600" dirty="0"/>
              <a:t>利点</a:t>
            </a:r>
            <a:endParaRPr lang="en-US" altLang="ja-JP" sz="1600" dirty="0" smtClean="0"/>
          </a:p>
          <a:p>
            <a:pPr marL="0" indent="0">
              <a:buNone/>
            </a:pPr>
            <a:r>
              <a:rPr lang="en-US" altLang="ja-JP" sz="1600" dirty="0" smtClean="0"/>
              <a:t>	</a:t>
            </a:r>
            <a:r>
              <a:rPr lang="ja-JP" altLang="en-US" sz="1600" dirty="0" smtClean="0"/>
              <a:t>過去問や</a:t>
            </a:r>
            <a:r>
              <a:rPr lang="en-US" altLang="ja-JP" sz="1600" dirty="0" smtClean="0"/>
              <a:t>PM</a:t>
            </a:r>
            <a:r>
              <a:rPr lang="ja-JP" altLang="en-US" sz="1600" dirty="0" smtClean="0"/>
              <a:t>実験などの成果物、学生の時間割などの情報</a:t>
            </a:r>
            <a:r>
              <a:rPr lang="ja-JP" altLang="en-US" sz="1600" dirty="0"/>
              <a:t>が</a:t>
            </a:r>
            <a:r>
              <a:rPr lang="ja-JP" altLang="en-US" sz="1600" dirty="0" smtClean="0"/>
              <a:t>得られる。</a:t>
            </a:r>
            <a:endParaRPr lang="en-US" altLang="ja-JP" sz="1600" dirty="0" smtClean="0"/>
          </a:p>
          <a:p>
            <a:pPr marL="0" indent="0">
              <a:buNone/>
            </a:pPr>
            <a:r>
              <a:rPr lang="ja-JP" altLang="en-US" sz="1600" dirty="0" smtClean="0"/>
              <a:t>・競合相手</a:t>
            </a:r>
            <a:endParaRPr lang="en-US" altLang="ja-JP" sz="1600" dirty="0" smtClean="0"/>
          </a:p>
          <a:p>
            <a:pPr marL="0" indent="0">
              <a:buNone/>
            </a:pPr>
            <a:r>
              <a:rPr lang="en-US" altLang="ja-JP" sz="1600" dirty="0" smtClean="0"/>
              <a:t>	</a:t>
            </a:r>
            <a:r>
              <a:rPr lang="ja-JP" altLang="en-US" sz="1600" dirty="0" smtClean="0"/>
              <a:t>これまでの千葉工大学生アプリである。</a:t>
            </a:r>
            <a:endParaRPr lang="en-US" altLang="ja-JP" sz="1600" dirty="0" smtClean="0"/>
          </a:p>
          <a:p>
            <a:pPr marL="0" indent="0">
              <a:buNone/>
            </a:pPr>
            <a:r>
              <a:rPr lang="ja-JP" altLang="en-US" sz="1600" dirty="0" smtClean="0"/>
              <a:t>・差別化の決定的な特徴</a:t>
            </a:r>
            <a:endParaRPr lang="en-US" altLang="ja-JP" sz="1600" dirty="0" smtClean="0"/>
          </a:p>
          <a:p>
            <a:pPr marL="0" indent="0">
              <a:buNone/>
            </a:pPr>
            <a:r>
              <a:rPr lang="en-US" altLang="ja-JP" sz="1600" dirty="0" smtClean="0"/>
              <a:t>	</a:t>
            </a:r>
            <a:r>
              <a:rPr lang="ja-JP" altLang="en-US" sz="1600" dirty="0" smtClean="0"/>
              <a:t>学生にとって単位取得を手助けする情報が備わっている。</a:t>
            </a:r>
            <a:endParaRPr lang="en-US" altLang="ja-JP" sz="1600"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4</a:t>
            </a:fld>
            <a:endParaRPr kumimoji="1" lang="ja-JP" altLang="en-US" dirty="0"/>
          </a:p>
        </p:txBody>
      </p:sp>
    </p:spTree>
    <p:extLst>
      <p:ext uri="{BB962C8B-B14F-4D97-AF65-F5344CB8AC3E}">
        <p14:creationId xmlns:p14="http://schemas.microsoft.com/office/powerpoint/2010/main" val="50062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60295" y="117907"/>
            <a:ext cx="5983705" cy="66335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簡単に単位が取れる闇サイト！</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a:solidFill>
                  <a:schemeClr val="tx1"/>
                </a:solidFill>
              </a:rPr>
              <a:t>過去</a:t>
            </a:r>
            <a:r>
              <a:rPr lang="ja-JP" altLang="en-US" sz="2800" b="1" dirty="0" smtClean="0">
                <a:solidFill>
                  <a:schemeClr val="tx1"/>
                </a:solidFill>
              </a:rPr>
              <a:t>問が</a:t>
            </a:r>
            <a:r>
              <a:rPr lang="ja-JP" altLang="en-US" sz="2800" b="1" dirty="0">
                <a:solidFill>
                  <a:schemeClr val="tx1"/>
                </a:solidFill>
              </a:rPr>
              <a:t>見</a:t>
            </a:r>
            <a:r>
              <a:rPr lang="ja-JP" altLang="en-US" sz="2800" b="1" dirty="0" smtClean="0">
                <a:solidFill>
                  <a:schemeClr val="tx1"/>
                </a:solidFill>
              </a:rPr>
              <a:t>れる！</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オリエンテーション、</a:t>
            </a:r>
            <a:r>
              <a:rPr lang="en-US" altLang="ja-JP" sz="2800" b="1" dirty="0" smtClean="0">
                <a:solidFill>
                  <a:schemeClr val="tx1"/>
                </a:solidFill>
              </a:rPr>
              <a:t>PM</a:t>
            </a:r>
            <a:r>
              <a:rPr lang="ja-JP" altLang="en-US" sz="2800" b="1" dirty="0" smtClean="0">
                <a:solidFill>
                  <a:schemeClr val="tx1"/>
                </a:solidFill>
              </a:rPr>
              <a:t>実験の成果物が見れる！</a:t>
            </a: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kumimoji="1" lang="ja-JP" altLang="en-US" dirty="0">
              <a:solidFill>
                <a:schemeClr val="tx1"/>
              </a:solidFill>
            </a:endParaRPr>
          </a:p>
        </p:txBody>
      </p:sp>
      <p:sp>
        <p:nvSpPr>
          <p:cNvPr id="9" name="正方形/長方形 8"/>
          <p:cNvSpPr/>
          <p:nvPr/>
        </p:nvSpPr>
        <p:spPr>
          <a:xfrm>
            <a:off x="3962401" y="507137"/>
            <a:ext cx="4058471" cy="346361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59" y="1176463"/>
            <a:ext cx="1610593" cy="177494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187" y="507138"/>
            <a:ext cx="2684685" cy="2444265"/>
          </a:xfrm>
          <a:prstGeom prst="rect">
            <a:avLst/>
          </a:prstGeom>
        </p:spPr>
      </p:pic>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105653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46460"/>
          </a:xfrm>
        </p:spPr>
        <p:txBody>
          <a:bodyPr>
            <a:normAutofit/>
          </a:bodyPr>
          <a:lstStyle/>
          <a:p>
            <a:r>
              <a:rPr kumimoji="1" lang="ja-JP" altLang="en-US" b="1" dirty="0" smtClean="0">
                <a:latin typeface="HGP創英角ｺﾞｼｯｸUB" panose="020B0900000000000000" pitchFamily="50" charset="-128"/>
                <a:ea typeface="HGP創英角ｺﾞｼｯｸUB" panose="020B0900000000000000" pitchFamily="50" charset="-128"/>
              </a:rPr>
              <a:t>やらないことリスト</a:t>
            </a:r>
            <a:endParaRPr kumimoji="1" lang="ja-JP" altLang="en-US" b="1" dirty="0">
              <a:latin typeface="HGP創英角ｺﾞｼｯｸUB" panose="020B0900000000000000" pitchFamily="50" charset="-128"/>
              <a:ea typeface="HGP創英角ｺﾞｼｯｸUB" panose="020B0900000000000000" pitchFamily="50" charset="-128"/>
            </a:endParaRPr>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738802671"/>
              </p:ext>
            </p:extLst>
          </p:nvPr>
        </p:nvGraphicFramePr>
        <p:xfrm>
          <a:off x="994610" y="1825625"/>
          <a:ext cx="10359189" cy="2635355"/>
        </p:xfrm>
        <a:graphic>
          <a:graphicData uri="http://schemas.openxmlformats.org/drawingml/2006/table">
            <a:tbl>
              <a:tblPr firstRow="1" bandRow="1">
                <a:tableStyleId>{5C22544A-7EE6-4342-B048-85BDC9FD1C3A}</a:tableStyleId>
              </a:tblPr>
              <a:tblGrid>
                <a:gridCol w="5101389">
                  <a:extLst>
                    <a:ext uri="{9D8B030D-6E8A-4147-A177-3AD203B41FA5}">
                      <a16:colId xmlns:a16="http://schemas.microsoft.com/office/drawing/2014/main" val="715414527"/>
                    </a:ext>
                  </a:extLst>
                </a:gridCol>
                <a:gridCol w="5257800">
                  <a:extLst>
                    <a:ext uri="{9D8B030D-6E8A-4147-A177-3AD203B41FA5}">
                      <a16:colId xmlns:a16="http://schemas.microsoft.com/office/drawing/2014/main" val="3259534146"/>
                    </a:ext>
                  </a:extLst>
                </a:gridCol>
              </a:tblGrid>
              <a:tr h="390423">
                <a:tc>
                  <a:txBody>
                    <a:bodyPr/>
                    <a:lstStyle/>
                    <a:p>
                      <a:pPr algn="ctr"/>
                      <a:r>
                        <a:rPr kumimoji="1" lang="ja-JP" altLang="en-US" dirty="0" smtClean="0"/>
                        <a:t>やること</a:t>
                      </a:r>
                      <a:endParaRPr kumimoji="1" lang="ja-JP" altLang="en-US" dirty="0"/>
                    </a:p>
                  </a:txBody>
                  <a:tcPr/>
                </a:tc>
                <a:tc>
                  <a:txBody>
                    <a:bodyPr/>
                    <a:lstStyle/>
                    <a:p>
                      <a:pPr algn="ctr"/>
                      <a:r>
                        <a:rPr kumimoji="1" lang="ja-JP" altLang="en-US" dirty="0" smtClean="0"/>
                        <a:t>やらないこと</a:t>
                      </a:r>
                      <a:endParaRPr kumimoji="1" lang="ja-JP" altLang="en-US" dirty="0"/>
                    </a:p>
                  </a:txBody>
                  <a:tcPr/>
                </a:tc>
                <a:extLst>
                  <a:ext uri="{0D108BD9-81ED-4DB2-BD59-A6C34878D82A}">
                    <a16:rowId xmlns:a16="http://schemas.microsoft.com/office/drawing/2014/main" val="1048205067"/>
                  </a:ext>
                </a:extLst>
              </a:tr>
              <a:tr h="390423">
                <a:tc>
                  <a:txBody>
                    <a:bodyPr/>
                    <a:lstStyle/>
                    <a:p>
                      <a:r>
                        <a:rPr kumimoji="1" lang="ja-JP" altLang="en-US" b="1" i="0" dirty="0" smtClean="0"/>
                        <a:t>・トップページを作成する。</a:t>
                      </a:r>
                      <a:endParaRPr kumimoji="1" lang="ja-JP" altLang="en-US" b="1" i="0" dirty="0"/>
                    </a:p>
                  </a:txBody>
                  <a:tcPr/>
                </a:tc>
                <a:tc>
                  <a:txBody>
                    <a:bodyPr/>
                    <a:lstStyle/>
                    <a:p>
                      <a:r>
                        <a:rPr kumimoji="1" lang="ja-JP" altLang="en-US" b="1" dirty="0" smtClean="0"/>
                        <a:t>・ログイン機能の作成する。</a:t>
                      </a:r>
                      <a:endParaRPr kumimoji="1" lang="ja-JP" altLang="en-US" b="1" dirty="0"/>
                    </a:p>
                  </a:txBody>
                  <a:tcPr/>
                </a:tc>
                <a:extLst>
                  <a:ext uri="{0D108BD9-81ED-4DB2-BD59-A6C34878D82A}">
                    <a16:rowId xmlns:a16="http://schemas.microsoft.com/office/drawing/2014/main" val="3192546197"/>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i="0" dirty="0" smtClean="0"/>
                        <a:t>・</a:t>
                      </a:r>
                      <a:r>
                        <a:rPr lang="en-US" altLang="ja-JP" b="1" dirty="0" smtClean="0"/>
                        <a:t>Twitter API</a:t>
                      </a:r>
                      <a:r>
                        <a:rPr lang="ja-JP" altLang="en-US" b="1" dirty="0" smtClean="0"/>
                        <a:t>を導入する。</a:t>
                      </a:r>
                      <a:endParaRPr lang="ja-JP" altLang="ja-JP"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・他の学科の資料、過去問を集める。</a:t>
                      </a:r>
                    </a:p>
                  </a:txBody>
                  <a:tcPr/>
                </a:tc>
                <a:extLst>
                  <a:ext uri="{0D108BD9-81ED-4DB2-BD59-A6C34878D82A}">
                    <a16:rowId xmlns:a16="http://schemas.microsoft.com/office/drawing/2014/main" val="3880357056"/>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科目ごとの過去問・シラバスを表示する。</a:t>
                      </a:r>
                      <a:endParaRPr lang="ja-JP"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・新習志野校舎の教室案内図を作成する。</a:t>
                      </a:r>
                    </a:p>
                  </a:txBody>
                  <a:tcPr/>
                </a:tc>
                <a:extLst>
                  <a:ext uri="{0D108BD9-81ED-4DB2-BD59-A6C34878D82A}">
                    <a16:rowId xmlns:a16="http://schemas.microsoft.com/office/drawing/2014/main" val="243681978"/>
                  </a:ext>
                </a:extLst>
              </a:tr>
              <a:tr h="683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a:t>
                      </a:r>
                      <a:r>
                        <a:rPr lang="ja-JP" altLang="ja-JP" b="1" dirty="0" smtClean="0"/>
                        <a:t>の</a:t>
                      </a:r>
                      <a:r>
                        <a:rPr lang="ja-JP" altLang="en-US" b="1" dirty="0" smtClean="0"/>
                        <a:t>オリエンテーション、</a:t>
                      </a:r>
                      <a:r>
                        <a:rPr lang="en-US" altLang="ja-JP" b="1" dirty="0" smtClean="0"/>
                        <a:t>PM</a:t>
                      </a:r>
                      <a:r>
                        <a:rPr lang="ja-JP" altLang="en-US" b="1" dirty="0" smtClean="0"/>
                        <a:t>実験</a:t>
                      </a:r>
                      <a:r>
                        <a:rPr lang="ja-JP" altLang="ja-JP" b="1" dirty="0" smtClean="0"/>
                        <a:t>の</a:t>
                      </a:r>
                      <a:r>
                        <a:rPr lang="ja-JP" altLang="en-US" b="1" dirty="0" smtClean="0"/>
                        <a:t>成果　　　物</a:t>
                      </a:r>
                      <a:r>
                        <a:rPr lang="ja-JP" altLang="ja-JP" b="1" dirty="0" smtClean="0"/>
                        <a:t>を表示する。</a:t>
                      </a:r>
                      <a:endParaRPr lang="ja-JP"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・システム上で情報提供を受けること。</a:t>
                      </a:r>
                    </a:p>
                    <a:p>
                      <a:endParaRPr kumimoji="1" lang="ja-JP" altLang="en-US" b="1" dirty="0"/>
                    </a:p>
                  </a:txBody>
                  <a:tcPr/>
                </a:tc>
                <a:extLst>
                  <a:ext uri="{0D108BD9-81ED-4DB2-BD59-A6C34878D82A}">
                    <a16:rowId xmlns:a16="http://schemas.microsoft.com/office/drawing/2014/main" val="895431990"/>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・学生便覧</a:t>
                      </a:r>
                      <a:r>
                        <a:rPr lang="ja-JP" altLang="ja-JP" b="1" dirty="0" smtClean="0"/>
                        <a:t>の時間割を表示する。</a:t>
                      </a:r>
                      <a:endParaRPr lang="ja-JP" altLang="ja-JP" dirty="0" smtClean="0"/>
                    </a:p>
                  </a:txBody>
                  <a:tcPr/>
                </a:tc>
                <a:tc>
                  <a:txBody>
                    <a:bodyPr/>
                    <a:lstStyle/>
                    <a:p>
                      <a:endParaRPr kumimoji="1" lang="ja-JP" altLang="en-US" b="1" dirty="0"/>
                    </a:p>
                  </a:txBody>
                  <a:tcPr/>
                </a:tc>
                <a:extLst>
                  <a:ext uri="{0D108BD9-81ED-4DB2-BD59-A6C34878D82A}">
                    <a16:rowId xmlns:a16="http://schemas.microsoft.com/office/drawing/2014/main" val="131119393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455520381"/>
              </p:ext>
            </p:extLst>
          </p:nvPr>
        </p:nvGraphicFramePr>
        <p:xfrm>
          <a:off x="994610" y="4419690"/>
          <a:ext cx="10359189" cy="1858000"/>
        </p:xfrm>
        <a:graphic>
          <a:graphicData uri="http://schemas.openxmlformats.org/drawingml/2006/table">
            <a:tbl>
              <a:tblPr firstRow="1" bandRow="1">
                <a:tableStyleId>{5C22544A-7EE6-4342-B048-85BDC9FD1C3A}</a:tableStyleId>
              </a:tblPr>
              <a:tblGrid>
                <a:gridCol w="10359189">
                  <a:extLst>
                    <a:ext uri="{9D8B030D-6E8A-4147-A177-3AD203B41FA5}">
                      <a16:colId xmlns:a16="http://schemas.microsoft.com/office/drawing/2014/main" val="846846601"/>
                    </a:ext>
                  </a:extLst>
                </a:gridCol>
              </a:tblGrid>
              <a:tr h="464500">
                <a:tc>
                  <a:txBody>
                    <a:bodyPr/>
                    <a:lstStyle/>
                    <a:p>
                      <a:pPr algn="ctr"/>
                      <a:r>
                        <a:rPr kumimoji="1" lang="ja-JP" altLang="en-US" dirty="0" smtClean="0"/>
                        <a:t>やるかもしれない</a:t>
                      </a:r>
                      <a:endParaRPr kumimoji="1" lang="ja-JP" altLang="en-US" dirty="0"/>
                    </a:p>
                  </a:txBody>
                  <a:tcPr/>
                </a:tc>
                <a:extLst>
                  <a:ext uri="{0D108BD9-81ED-4DB2-BD59-A6C34878D82A}">
                    <a16:rowId xmlns:a16="http://schemas.microsoft.com/office/drawing/2014/main" val="1058407176"/>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資格情報を表示する。</a:t>
                      </a:r>
                      <a:endParaRPr lang="ja-JP" altLang="ja-JP" dirty="0" smtClean="0"/>
                    </a:p>
                  </a:txBody>
                  <a:tcPr/>
                </a:tc>
                <a:extLst>
                  <a:ext uri="{0D108BD9-81ED-4DB2-BD59-A6C34878D82A}">
                    <a16:rowId xmlns:a16="http://schemas.microsoft.com/office/drawing/2014/main" val="2680796669"/>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教養科目の空き</a:t>
                      </a:r>
                      <a:r>
                        <a:rPr lang="ja-JP" altLang="en-US" b="1" dirty="0" smtClean="0"/>
                        <a:t>受講者数</a:t>
                      </a:r>
                      <a:r>
                        <a:rPr lang="ja-JP" altLang="ja-JP" b="1" dirty="0" smtClean="0"/>
                        <a:t>を表示する。</a:t>
                      </a:r>
                      <a:endParaRPr lang="ja-JP" altLang="ja-JP" dirty="0" smtClean="0"/>
                    </a:p>
                  </a:txBody>
                  <a:tcPr/>
                </a:tc>
                <a:extLst>
                  <a:ext uri="{0D108BD9-81ED-4DB2-BD59-A6C34878D82A}">
                    <a16:rowId xmlns:a16="http://schemas.microsoft.com/office/drawing/2014/main" val="3505487081"/>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津田沼校舎の</a:t>
                      </a:r>
                      <a:r>
                        <a:rPr lang="ja-JP" altLang="en-US" b="1" dirty="0" smtClean="0"/>
                        <a:t>教室</a:t>
                      </a:r>
                      <a:r>
                        <a:rPr lang="ja-JP" altLang="ja-JP" b="1" dirty="0" smtClean="0"/>
                        <a:t>案内図</a:t>
                      </a:r>
                      <a:r>
                        <a:rPr lang="ja-JP" altLang="en-US" b="1" dirty="0" smtClean="0"/>
                        <a:t>を作成</a:t>
                      </a:r>
                      <a:r>
                        <a:rPr lang="ja-JP" altLang="ja-JP" b="1" dirty="0" smtClean="0"/>
                        <a:t>する。</a:t>
                      </a:r>
                      <a:endParaRPr lang="ja-JP" altLang="ja-JP" dirty="0" smtClean="0"/>
                    </a:p>
                  </a:txBody>
                  <a:tcPr/>
                </a:tc>
                <a:extLst>
                  <a:ext uri="{0D108BD9-81ED-4DB2-BD59-A6C34878D82A}">
                    <a16:rowId xmlns:a16="http://schemas.microsoft.com/office/drawing/2014/main" val="3360182246"/>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6</a:t>
            </a:fld>
            <a:endParaRPr kumimoji="1" lang="ja-JP" altLang="en-US" dirty="0"/>
          </a:p>
        </p:txBody>
      </p:sp>
    </p:spTree>
    <p:extLst>
      <p:ext uri="{BB962C8B-B14F-4D97-AF65-F5344CB8AC3E}">
        <p14:creationId xmlns:p14="http://schemas.microsoft.com/office/powerpoint/2010/main" val="38175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p:cNvSpPr/>
          <p:nvPr/>
        </p:nvSpPr>
        <p:spPr>
          <a:xfrm>
            <a:off x="3686874" y="1818252"/>
            <a:ext cx="4669234" cy="40644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69620" y="383045"/>
            <a:ext cx="10591800" cy="1097915"/>
          </a:xfrm>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プロジェクトコミュニティ</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9631546" y="1717345"/>
            <a:ext cx="2230098" cy="461665"/>
          </a:xfrm>
          <a:prstGeom prst="rect">
            <a:avLst/>
          </a:prstGeom>
          <a:noFill/>
        </p:spPr>
        <p:txBody>
          <a:bodyPr wrap="none" rtlCol="0">
            <a:spAutoFit/>
          </a:bodyPr>
          <a:lstStyle/>
          <a:p>
            <a:r>
              <a:rPr lang="en-US" altLang="ja-JP" sz="2400" b="1" dirty="0" smtClean="0"/>
              <a:t>PM</a:t>
            </a:r>
            <a:r>
              <a:rPr lang="ja-JP" altLang="en-US" sz="2400" b="1" dirty="0"/>
              <a:t>学科</a:t>
            </a:r>
            <a:r>
              <a:rPr lang="ja-JP" altLang="en-US" sz="2400" b="1" dirty="0" smtClean="0"/>
              <a:t>の学生</a:t>
            </a:r>
            <a:endParaRPr kumimoji="1" lang="ja-JP" altLang="en-US" sz="2400" b="1" dirty="0"/>
          </a:p>
        </p:txBody>
      </p:sp>
      <p:pic>
        <p:nvPicPr>
          <p:cNvPr id="16" name="コンテンツ プレースホルダー 15"/>
          <p:cNvPicPr>
            <a:picLocks noGrp="1" noChangeAspect="1"/>
          </p:cNvPicPr>
          <p:nvPr>
            <p:ph idx="1"/>
          </p:nvPr>
        </p:nvPicPr>
        <p:blipFill>
          <a:blip r:embed="rId2"/>
          <a:stretch>
            <a:fillRect/>
          </a:stretch>
        </p:blipFill>
        <p:spPr>
          <a:xfrm>
            <a:off x="10194145" y="2177094"/>
            <a:ext cx="1104900" cy="1828800"/>
          </a:xfrm>
          <a:prstGeom prst="rect">
            <a:avLst/>
          </a:prstGeom>
        </p:spPr>
      </p:pic>
      <p:sp>
        <p:nvSpPr>
          <p:cNvPr id="17" name="テキスト ボックス 16"/>
          <p:cNvSpPr txBox="1"/>
          <p:nvPr/>
        </p:nvSpPr>
        <p:spPr>
          <a:xfrm>
            <a:off x="4651511" y="3378468"/>
            <a:ext cx="2828018" cy="769441"/>
          </a:xfrm>
          <a:prstGeom prst="rect">
            <a:avLst/>
          </a:prstGeom>
          <a:noFill/>
        </p:spPr>
        <p:txBody>
          <a:bodyPr wrap="none" rtlCol="0">
            <a:spAutoFit/>
          </a:bodyPr>
          <a:lstStyle/>
          <a:p>
            <a:r>
              <a:rPr kumimoji="1" lang="ja-JP" altLang="en-US" sz="4400" b="1" dirty="0" smtClean="0"/>
              <a:t>矢吹研</a:t>
            </a:r>
            <a:r>
              <a:rPr kumimoji="1" lang="en-US" altLang="ja-JP" sz="4400" b="1" dirty="0" smtClean="0"/>
              <a:t>A</a:t>
            </a:r>
            <a:r>
              <a:rPr lang="ja-JP" altLang="en-US" sz="4400" b="1" dirty="0"/>
              <a:t>班</a:t>
            </a:r>
            <a:endParaRPr kumimoji="1" lang="ja-JP" altLang="en-US" sz="4400" b="1"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21" y="4763193"/>
            <a:ext cx="1391602" cy="1828800"/>
          </a:xfrm>
          <a:prstGeom prst="rect">
            <a:avLst/>
          </a:prstGeom>
        </p:spPr>
      </p:pic>
      <p:sp>
        <p:nvSpPr>
          <p:cNvPr id="3" name="テキスト ボックス 2"/>
          <p:cNvSpPr txBox="1"/>
          <p:nvPr/>
        </p:nvSpPr>
        <p:spPr>
          <a:xfrm>
            <a:off x="686687" y="4258574"/>
            <a:ext cx="2646878" cy="461665"/>
          </a:xfrm>
          <a:prstGeom prst="rect">
            <a:avLst/>
          </a:prstGeom>
          <a:noFill/>
        </p:spPr>
        <p:txBody>
          <a:bodyPr wrap="none" rtlCol="0">
            <a:spAutoFit/>
          </a:bodyPr>
          <a:lstStyle/>
          <a:p>
            <a:r>
              <a:rPr kumimoji="1" lang="ja-JP" altLang="en-US" sz="2400" b="1" dirty="0" smtClean="0"/>
              <a:t>シニア　矢吹先生</a:t>
            </a:r>
            <a:endParaRPr kumimoji="1" lang="ja-JP" altLang="en-US" sz="2400" b="1"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8" y="1887282"/>
            <a:ext cx="1391602" cy="1828800"/>
          </a:xfrm>
          <a:prstGeom prst="rect">
            <a:avLst/>
          </a:prstGeom>
        </p:spPr>
      </p:pic>
      <p:sp>
        <p:nvSpPr>
          <p:cNvPr id="4" name="テキスト ボックス 3"/>
          <p:cNvSpPr txBox="1"/>
          <p:nvPr/>
        </p:nvSpPr>
        <p:spPr>
          <a:xfrm>
            <a:off x="726525" y="1486513"/>
            <a:ext cx="2954655" cy="461665"/>
          </a:xfrm>
          <a:prstGeom prst="rect">
            <a:avLst/>
          </a:prstGeom>
          <a:noFill/>
        </p:spPr>
        <p:txBody>
          <a:bodyPr wrap="none" rtlCol="0">
            <a:spAutoFit/>
          </a:bodyPr>
          <a:lstStyle/>
          <a:p>
            <a:r>
              <a:rPr kumimoji="1" lang="ja-JP" altLang="en-US" sz="2400" b="1" dirty="0" smtClean="0"/>
              <a:t>ユーザー　田隈先生</a:t>
            </a:r>
            <a:endParaRPr kumimoji="1" lang="ja-JP" altLang="en-US" sz="2400" b="1" dirty="0"/>
          </a:p>
        </p:txBody>
      </p:sp>
      <p:sp>
        <p:nvSpPr>
          <p:cNvPr id="8" name="スライド番号プレースホルダー 7"/>
          <p:cNvSpPr>
            <a:spLocks noGrp="1"/>
          </p:cNvSpPr>
          <p:nvPr>
            <p:ph type="sldNum" sz="quarter" idx="12"/>
          </p:nvPr>
        </p:nvSpPr>
        <p:spPr/>
        <p:txBody>
          <a:bodyPr/>
          <a:lstStyle/>
          <a:p>
            <a:fld id="{8A903737-8B57-476D-8319-ED02A8A4DA96}" type="slidenum">
              <a:rPr kumimoji="1" lang="ja-JP" altLang="en-US" sz="4000" smtClean="0"/>
              <a:t>7</a:t>
            </a:fld>
            <a:endParaRPr kumimoji="1" lang="ja-JP" altLang="en-US" dirty="0"/>
          </a:p>
        </p:txBody>
      </p:sp>
      <p:cxnSp>
        <p:nvCxnSpPr>
          <p:cNvPr id="13" name="直線矢印コネクタ 12"/>
          <p:cNvCxnSpPr/>
          <p:nvPr/>
        </p:nvCxnSpPr>
        <p:spPr>
          <a:xfrm flipH="1" flipV="1">
            <a:off x="2207672" y="2638881"/>
            <a:ext cx="1740874" cy="37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178969" y="3387438"/>
            <a:ext cx="1446672" cy="28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576156" y="4942590"/>
            <a:ext cx="1292468" cy="54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2599817" y="5404256"/>
            <a:ext cx="1830867" cy="765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8443495" y="3274451"/>
            <a:ext cx="1838037" cy="63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163098" y="2518756"/>
            <a:ext cx="1878677" cy="57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8034817" y="2166957"/>
            <a:ext cx="1800493" cy="369332"/>
          </a:xfrm>
          <a:prstGeom prst="rect">
            <a:avLst/>
          </a:prstGeom>
          <a:noFill/>
        </p:spPr>
        <p:txBody>
          <a:bodyPr wrap="none" rtlCol="0">
            <a:spAutoFit/>
          </a:bodyPr>
          <a:lstStyle/>
          <a:p>
            <a:r>
              <a:rPr lang="ja-JP" altLang="en-US" dirty="0" smtClean="0"/>
              <a:t>システムの</a:t>
            </a:r>
            <a:r>
              <a:rPr lang="ja-JP" altLang="en-US" dirty="0"/>
              <a:t>提供</a:t>
            </a:r>
            <a:endParaRPr kumimoji="1" lang="ja-JP" altLang="en-US" dirty="0"/>
          </a:p>
        </p:txBody>
      </p:sp>
      <p:sp>
        <p:nvSpPr>
          <p:cNvPr id="30" name="テキスト ボックス 29"/>
          <p:cNvSpPr txBox="1"/>
          <p:nvPr/>
        </p:nvSpPr>
        <p:spPr>
          <a:xfrm>
            <a:off x="8808515" y="3744563"/>
            <a:ext cx="1107996" cy="369332"/>
          </a:xfrm>
          <a:prstGeom prst="rect">
            <a:avLst/>
          </a:prstGeom>
          <a:noFill/>
        </p:spPr>
        <p:txBody>
          <a:bodyPr wrap="none" rtlCol="0">
            <a:spAutoFit/>
          </a:bodyPr>
          <a:lstStyle/>
          <a:p>
            <a:r>
              <a:rPr kumimoji="1" lang="ja-JP" altLang="en-US" dirty="0" smtClean="0"/>
              <a:t>情報提供</a:t>
            </a:r>
            <a:endParaRPr kumimoji="1" lang="ja-JP" altLang="en-US" dirty="0"/>
          </a:p>
        </p:txBody>
      </p:sp>
      <p:sp>
        <p:nvSpPr>
          <p:cNvPr id="31" name="テキスト ボックス 30"/>
          <p:cNvSpPr txBox="1"/>
          <p:nvPr/>
        </p:nvSpPr>
        <p:spPr>
          <a:xfrm>
            <a:off x="1633064" y="3666891"/>
            <a:ext cx="2262158" cy="369332"/>
          </a:xfrm>
          <a:prstGeom prst="rect">
            <a:avLst/>
          </a:prstGeom>
          <a:noFill/>
        </p:spPr>
        <p:txBody>
          <a:bodyPr wrap="none" rtlCol="0">
            <a:spAutoFit/>
          </a:bodyPr>
          <a:lstStyle/>
          <a:p>
            <a:r>
              <a:rPr kumimoji="1" lang="ja-JP" altLang="en-US" dirty="0" smtClean="0"/>
              <a:t>プロジェクトの承認</a:t>
            </a:r>
            <a:endParaRPr kumimoji="1" lang="ja-JP" altLang="en-US" dirty="0"/>
          </a:p>
        </p:txBody>
      </p:sp>
      <p:sp>
        <p:nvSpPr>
          <p:cNvPr id="34" name="テキスト ボックス 33"/>
          <p:cNvSpPr txBox="1"/>
          <p:nvPr/>
        </p:nvSpPr>
        <p:spPr>
          <a:xfrm>
            <a:off x="1985398" y="2212208"/>
            <a:ext cx="2262158" cy="369332"/>
          </a:xfrm>
          <a:prstGeom prst="rect">
            <a:avLst/>
          </a:prstGeom>
          <a:noFill/>
        </p:spPr>
        <p:txBody>
          <a:bodyPr wrap="none" rtlCol="0">
            <a:spAutoFit/>
          </a:bodyPr>
          <a:lstStyle/>
          <a:p>
            <a:r>
              <a:rPr kumimoji="1" lang="ja-JP" altLang="en-US" dirty="0" smtClean="0"/>
              <a:t>プロジェクトの提案</a:t>
            </a:r>
            <a:endParaRPr kumimoji="1" lang="ja-JP" altLang="en-US" dirty="0"/>
          </a:p>
        </p:txBody>
      </p:sp>
      <p:sp>
        <p:nvSpPr>
          <p:cNvPr id="37" name="テキスト ボックス 36"/>
          <p:cNvSpPr txBox="1"/>
          <p:nvPr/>
        </p:nvSpPr>
        <p:spPr>
          <a:xfrm>
            <a:off x="2622492" y="4719844"/>
            <a:ext cx="1107996" cy="369332"/>
          </a:xfrm>
          <a:prstGeom prst="rect">
            <a:avLst/>
          </a:prstGeom>
          <a:noFill/>
        </p:spPr>
        <p:txBody>
          <a:bodyPr wrap="none" rtlCol="0">
            <a:spAutoFit/>
          </a:bodyPr>
          <a:lstStyle/>
          <a:p>
            <a:r>
              <a:rPr kumimoji="1" lang="ja-JP" altLang="en-US" dirty="0" smtClean="0"/>
              <a:t>知識提供</a:t>
            </a:r>
            <a:endParaRPr kumimoji="1" lang="ja-JP" altLang="en-US" dirty="0"/>
          </a:p>
        </p:txBody>
      </p:sp>
      <p:sp>
        <p:nvSpPr>
          <p:cNvPr id="38" name="テキスト ボックス 37"/>
          <p:cNvSpPr txBox="1"/>
          <p:nvPr/>
        </p:nvSpPr>
        <p:spPr>
          <a:xfrm>
            <a:off x="3116477" y="5909754"/>
            <a:ext cx="1338828" cy="369332"/>
          </a:xfrm>
          <a:prstGeom prst="rect">
            <a:avLst/>
          </a:prstGeom>
          <a:noFill/>
        </p:spPr>
        <p:txBody>
          <a:bodyPr wrap="none" rtlCol="0">
            <a:spAutoFit/>
          </a:bodyPr>
          <a:lstStyle/>
          <a:p>
            <a:r>
              <a:rPr kumimoji="1" lang="ja-JP" altLang="en-US" dirty="0" smtClean="0"/>
              <a:t>シニア承認</a:t>
            </a:r>
            <a:endParaRPr kumimoji="1" lang="ja-JP" altLang="en-US" dirty="0"/>
          </a:p>
        </p:txBody>
      </p:sp>
    </p:spTree>
    <p:extLst>
      <p:ext uri="{BB962C8B-B14F-4D97-AF65-F5344CB8AC3E}">
        <p14:creationId xmlns:p14="http://schemas.microsoft.com/office/powerpoint/2010/main" val="15108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技術的な解決策の概要</a:t>
            </a:r>
            <a:endParaRPr kumimoji="1" lang="ja-JP" altLang="en-US" b="1" dirty="0"/>
          </a:p>
        </p:txBody>
      </p:sp>
      <p:sp>
        <p:nvSpPr>
          <p:cNvPr id="11" name="正方形/長方形 10"/>
          <p:cNvSpPr/>
          <p:nvPr/>
        </p:nvSpPr>
        <p:spPr>
          <a:xfrm>
            <a:off x="1343891" y="4765702"/>
            <a:ext cx="6096000" cy="1200329"/>
          </a:xfrm>
          <a:prstGeom prst="rect">
            <a:avLst/>
          </a:prstGeom>
        </p:spPr>
        <p:txBody>
          <a:bodyPr>
            <a:spAutoFit/>
          </a:bodyPr>
          <a:lstStyle/>
          <a:p>
            <a:r>
              <a:rPr lang="ja-JP" altLang="en-US" dirty="0" smtClean="0"/>
              <a:t>採用</a:t>
            </a:r>
            <a:r>
              <a:rPr lang="ja-JP" altLang="en-US" dirty="0"/>
              <a:t>する技術：</a:t>
            </a:r>
            <a:endParaRPr lang="en-US" altLang="ja-JP" dirty="0"/>
          </a:p>
          <a:p>
            <a:r>
              <a:rPr lang="ja-JP" altLang="en-US" dirty="0"/>
              <a:t>・プログラミング</a:t>
            </a:r>
            <a:r>
              <a:rPr lang="ja-JP" altLang="en-US" dirty="0" smtClean="0"/>
              <a:t>言語</a:t>
            </a:r>
            <a:endParaRPr lang="en-US" altLang="ja-JP" dirty="0" smtClean="0"/>
          </a:p>
          <a:p>
            <a:r>
              <a:rPr lang="ja-JP" altLang="en-US" dirty="0"/>
              <a:t>　</a:t>
            </a:r>
            <a:r>
              <a:rPr lang="en-US" altLang="ja-JP" dirty="0" smtClean="0"/>
              <a:t>HTML,CSS</a:t>
            </a:r>
          </a:p>
          <a:p>
            <a:r>
              <a:rPr lang="ja-JP" altLang="en-US" dirty="0" smtClean="0"/>
              <a:t>　</a:t>
            </a:r>
            <a:r>
              <a:rPr lang="en-US" altLang="ja-JP" dirty="0" err="1" smtClean="0"/>
              <a:t>PHP</a:t>
            </a:r>
            <a:r>
              <a:rPr lang="en-US" altLang="ja-JP" dirty="0" err="1"/>
              <a:t>,</a:t>
            </a:r>
            <a:r>
              <a:rPr lang="en-US" altLang="ja-JP" dirty="0" err="1" smtClean="0"/>
              <a:t>MySQL</a:t>
            </a:r>
            <a:endParaRPr lang="en-US" altLang="ja-JP" dirty="0" smtClean="0"/>
          </a:p>
        </p:txBody>
      </p:sp>
      <p:sp>
        <p:nvSpPr>
          <p:cNvPr id="14" name="正方形/長方形 13"/>
          <p:cNvSpPr/>
          <p:nvPr/>
        </p:nvSpPr>
        <p:spPr>
          <a:xfrm>
            <a:off x="314535" y="1718830"/>
            <a:ext cx="2995863" cy="18404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ブラウザ</a:t>
            </a:r>
            <a:endParaRPr kumimoji="1" lang="en-US" altLang="ja-JP" dirty="0" smtClean="0"/>
          </a:p>
          <a:p>
            <a:pPr algn="ctr"/>
            <a:endParaRPr kumimoji="1" lang="ja-JP" altLang="en-US" dirty="0"/>
          </a:p>
        </p:txBody>
      </p:sp>
      <p:sp>
        <p:nvSpPr>
          <p:cNvPr id="21" name="正方形/長方形 20"/>
          <p:cNvSpPr/>
          <p:nvPr/>
        </p:nvSpPr>
        <p:spPr>
          <a:xfrm>
            <a:off x="895498" y="2844877"/>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HTML</a:t>
            </a:r>
            <a:r>
              <a:rPr lang="en-US" altLang="ja-JP" dirty="0">
                <a:solidFill>
                  <a:schemeClr val="tx1"/>
                </a:solidFill>
              </a:rPr>
              <a:t>,</a:t>
            </a:r>
            <a:r>
              <a:rPr lang="en-US" altLang="ja-JP" dirty="0" smtClean="0">
                <a:solidFill>
                  <a:schemeClr val="tx1"/>
                </a:solidFill>
              </a:rPr>
              <a:t>CSS</a:t>
            </a:r>
            <a:endParaRPr kumimoji="1" lang="ja-JP" altLang="en-US" dirty="0">
              <a:solidFill>
                <a:schemeClr val="tx1"/>
              </a:solidFill>
            </a:endParaRPr>
          </a:p>
        </p:txBody>
      </p:sp>
      <p:sp>
        <p:nvSpPr>
          <p:cNvPr id="24" name="正方形/長方形 23"/>
          <p:cNvSpPr/>
          <p:nvPr/>
        </p:nvSpPr>
        <p:spPr>
          <a:xfrm>
            <a:off x="5498175" y="1718830"/>
            <a:ext cx="3075709" cy="1907701"/>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ウェブアプリケーションサーバー</a:t>
            </a:r>
            <a:endParaRPr kumimoji="1" lang="ja-JP" altLang="en-US" dirty="0"/>
          </a:p>
        </p:txBody>
      </p:sp>
      <p:sp>
        <p:nvSpPr>
          <p:cNvPr id="25" name="正方形/長方形 24"/>
          <p:cNvSpPr/>
          <p:nvPr/>
        </p:nvSpPr>
        <p:spPr>
          <a:xfrm>
            <a:off x="6095997" y="2916425"/>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Apache,</a:t>
            </a:r>
          </a:p>
          <a:p>
            <a:pPr algn="ctr"/>
            <a:r>
              <a:rPr lang="en-US" altLang="ja-JP" dirty="0" smtClean="0">
                <a:solidFill>
                  <a:schemeClr val="tx1"/>
                </a:solidFill>
              </a:rPr>
              <a:t>Twitter API</a:t>
            </a:r>
            <a:endParaRPr kumimoji="1" lang="ja-JP" altLang="en-US" dirty="0">
              <a:solidFill>
                <a:schemeClr val="tx1"/>
              </a:solidFill>
            </a:endParaRPr>
          </a:p>
        </p:txBody>
      </p:sp>
      <p:cxnSp>
        <p:nvCxnSpPr>
          <p:cNvPr id="32" name="直線矢印コネクタ 31"/>
          <p:cNvCxnSpPr>
            <a:stCxn id="14" idx="3"/>
            <a:endCxn id="24" idx="1"/>
          </p:cNvCxnSpPr>
          <p:nvPr/>
        </p:nvCxnSpPr>
        <p:spPr>
          <a:xfrm>
            <a:off x="3310398" y="2639032"/>
            <a:ext cx="2187777" cy="33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4" idx="3"/>
          </p:cNvCxnSpPr>
          <p:nvPr/>
        </p:nvCxnSpPr>
        <p:spPr>
          <a:xfrm flipV="1">
            <a:off x="8573884" y="2672680"/>
            <a:ext cx="91737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301959" y="4045483"/>
            <a:ext cx="635110" cy="369332"/>
          </a:xfrm>
          <a:prstGeom prst="rect">
            <a:avLst/>
          </a:prstGeom>
          <a:noFill/>
        </p:spPr>
        <p:txBody>
          <a:bodyPr wrap="none" rtlCol="0">
            <a:spAutoFit/>
          </a:bodyPr>
          <a:lstStyle/>
          <a:p>
            <a:r>
              <a:rPr kumimoji="1" lang="en-US" altLang="ja-JP" dirty="0" smtClean="0"/>
              <a:t>SQL</a:t>
            </a:r>
            <a:endParaRPr kumimoji="1" lang="ja-JP" altLang="en-US" dirty="0"/>
          </a:p>
        </p:txBody>
      </p:sp>
      <p:sp>
        <p:nvSpPr>
          <p:cNvPr id="36" name="テキスト ボックス 35"/>
          <p:cNvSpPr txBox="1"/>
          <p:nvPr/>
        </p:nvSpPr>
        <p:spPr>
          <a:xfrm>
            <a:off x="6705649" y="4075518"/>
            <a:ext cx="660758" cy="369332"/>
          </a:xfrm>
          <a:prstGeom prst="rect">
            <a:avLst/>
          </a:prstGeom>
          <a:noFill/>
        </p:spPr>
        <p:txBody>
          <a:bodyPr wrap="none" rtlCol="0">
            <a:spAutoFit/>
          </a:bodyPr>
          <a:lstStyle/>
          <a:p>
            <a:r>
              <a:rPr kumimoji="1" lang="en-US" altLang="ja-JP" dirty="0" smtClean="0"/>
              <a:t>PHP</a:t>
            </a:r>
            <a:endParaRPr kumimoji="1" lang="ja-JP" altLang="en-US" dirty="0"/>
          </a:p>
        </p:txBody>
      </p:sp>
      <p:sp>
        <p:nvSpPr>
          <p:cNvPr id="37" name="円柱 36"/>
          <p:cNvSpPr/>
          <p:nvPr/>
        </p:nvSpPr>
        <p:spPr>
          <a:xfrm>
            <a:off x="9526419" y="1702005"/>
            <a:ext cx="2470484" cy="1907701"/>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データベースサーバ</a:t>
            </a:r>
            <a:endParaRPr kumimoji="1" lang="en-US" altLang="ja-JP" dirty="0" smtClean="0"/>
          </a:p>
        </p:txBody>
      </p:sp>
      <p:sp>
        <p:nvSpPr>
          <p:cNvPr id="38" name="正方形/長方形 37"/>
          <p:cNvSpPr/>
          <p:nvPr/>
        </p:nvSpPr>
        <p:spPr>
          <a:xfrm>
            <a:off x="3373380" y="3232026"/>
            <a:ext cx="2017812" cy="93044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r>
              <a:rPr kumimoji="1" lang="ja-JP" altLang="en-US" dirty="0" smtClean="0"/>
              <a:t>プロトコル</a:t>
            </a:r>
            <a:endParaRPr kumimoji="1" lang="ja-JP" altLang="en-US" dirty="0"/>
          </a:p>
        </p:txBody>
      </p:sp>
      <p:sp>
        <p:nvSpPr>
          <p:cNvPr id="41" name="正方形/長方形 40"/>
          <p:cNvSpPr/>
          <p:nvPr/>
        </p:nvSpPr>
        <p:spPr>
          <a:xfrm>
            <a:off x="9709490" y="2953519"/>
            <a:ext cx="1820049" cy="503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MySQL</a:t>
            </a:r>
            <a:endParaRPr kumimoji="1" lang="ja-JP" altLang="en-US" dirty="0">
              <a:solidFill>
                <a:schemeClr val="tx1"/>
              </a:solidFill>
            </a:endParaRPr>
          </a:p>
        </p:txBody>
      </p:sp>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8</a:t>
            </a:fld>
            <a:endParaRPr kumimoji="1" lang="ja-JP" altLang="en-US" dirty="0"/>
          </a:p>
        </p:txBody>
      </p:sp>
      <p:sp>
        <p:nvSpPr>
          <p:cNvPr id="4" name="テキスト ボックス 3"/>
          <p:cNvSpPr txBox="1"/>
          <p:nvPr/>
        </p:nvSpPr>
        <p:spPr>
          <a:xfrm>
            <a:off x="796803" y="3977802"/>
            <a:ext cx="2031325" cy="369332"/>
          </a:xfrm>
          <a:prstGeom prst="rect">
            <a:avLst/>
          </a:prstGeom>
          <a:noFill/>
        </p:spPr>
        <p:txBody>
          <a:bodyPr wrap="none" rtlCol="0">
            <a:spAutoFit/>
          </a:bodyPr>
          <a:lstStyle/>
          <a:p>
            <a:r>
              <a:rPr kumimoji="1" lang="ja-JP" altLang="en-US" dirty="0" smtClean="0"/>
              <a:t>実践経験がある為</a:t>
            </a:r>
            <a:endParaRPr kumimoji="1" lang="ja-JP" altLang="en-US" dirty="0"/>
          </a:p>
        </p:txBody>
      </p:sp>
      <p:sp>
        <p:nvSpPr>
          <p:cNvPr id="5" name="テキスト ボックス 4"/>
          <p:cNvSpPr txBox="1"/>
          <p:nvPr/>
        </p:nvSpPr>
        <p:spPr>
          <a:xfrm>
            <a:off x="9249635" y="4570933"/>
            <a:ext cx="2954655" cy="646331"/>
          </a:xfrm>
          <a:prstGeom prst="rect">
            <a:avLst/>
          </a:prstGeom>
          <a:noFill/>
        </p:spPr>
        <p:txBody>
          <a:bodyPr wrap="none" rtlCol="0">
            <a:spAutoFit/>
          </a:bodyPr>
          <a:lstStyle/>
          <a:p>
            <a:r>
              <a:rPr kumimoji="1" lang="ja-JP" altLang="en-US" dirty="0" smtClean="0"/>
              <a:t>世界中で運用されており、</a:t>
            </a:r>
            <a:endParaRPr kumimoji="1" lang="en-US" altLang="ja-JP" dirty="0" smtClean="0"/>
          </a:p>
          <a:p>
            <a:r>
              <a:rPr kumimoji="1" lang="ja-JP" altLang="en-US" dirty="0" smtClean="0"/>
              <a:t>高速である為。</a:t>
            </a:r>
            <a:endParaRPr kumimoji="1" lang="ja-JP" altLang="en-US" dirty="0"/>
          </a:p>
        </p:txBody>
      </p:sp>
      <p:sp>
        <p:nvSpPr>
          <p:cNvPr id="6" name="テキスト ボックス 5"/>
          <p:cNvSpPr txBox="1"/>
          <p:nvPr/>
        </p:nvSpPr>
        <p:spPr>
          <a:xfrm>
            <a:off x="5904949" y="4709432"/>
            <a:ext cx="2262158" cy="369332"/>
          </a:xfrm>
          <a:prstGeom prst="rect">
            <a:avLst/>
          </a:prstGeom>
          <a:noFill/>
        </p:spPr>
        <p:txBody>
          <a:bodyPr wrap="none" rtlCol="0">
            <a:spAutoFit/>
          </a:bodyPr>
          <a:lstStyle/>
          <a:p>
            <a:r>
              <a:rPr kumimoji="1" lang="ja-JP" altLang="en-US" dirty="0" smtClean="0"/>
              <a:t>無償で使用できる為</a:t>
            </a:r>
            <a:endParaRPr kumimoji="1" lang="ja-JP" altLang="en-US" dirty="0"/>
          </a:p>
        </p:txBody>
      </p:sp>
    </p:spTree>
    <p:extLst>
      <p:ext uri="{BB962C8B-B14F-4D97-AF65-F5344CB8AC3E}">
        <p14:creationId xmlns:p14="http://schemas.microsoft.com/office/powerpoint/2010/main" val="322115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夜も眠れない問題</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sz="3600" b="1" dirty="0" smtClean="0"/>
              <a:t>ファイルの紛失</a:t>
            </a:r>
            <a:endParaRPr kumimoji="1" lang="en-US" altLang="ja-JP" sz="3600" b="1" dirty="0" smtClean="0"/>
          </a:p>
          <a:p>
            <a:r>
              <a:rPr lang="ja-JP" altLang="en-US" sz="3600" b="1" dirty="0" smtClean="0"/>
              <a:t>メンバー間での衝突</a:t>
            </a:r>
            <a:endParaRPr lang="en-US" altLang="ja-JP" sz="3600" b="1" dirty="0" smtClean="0"/>
          </a:p>
          <a:p>
            <a:r>
              <a:rPr lang="ja-JP" altLang="en-US" sz="3600" b="1" dirty="0" smtClean="0"/>
              <a:t>メンバーの音信</a:t>
            </a:r>
            <a:r>
              <a:rPr lang="ja-JP" altLang="en-US" sz="3600" b="1" dirty="0"/>
              <a:t>不通</a:t>
            </a:r>
            <a:endParaRPr lang="en-US" altLang="ja-JP" sz="3600" b="1" dirty="0" smtClean="0"/>
          </a:p>
          <a:p>
            <a:r>
              <a:rPr lang="ja-JP" altLang="en-US" sz="3600" b="1" dirty="0" smtClean="0"/>
              <a:t>技術力不足</a:t>
            </a:r>
            <a:endParaRPr lang="en-US" altLang="ja-JP" sz="3600" b="1" dirty="0" smtClean="0"/>
          </a:p>
          <a:p>
            <a:r>
              <a:rPr lang="ja-JP" altLang="en-US" sz="3600" b="1" dirty="0" smtClean="0"/>
              <a:t>情報</a:t>
            </a:r>
            <a:r>
              <a:rPr lang="ja-JP" altLang="en-US" sz="3600" b="1" dirty="0"/>
              <a:t>収集</a:t>
            </a:r>
            <a:r>
              <a:rPr kumimoji="1" lang="ja-JP" altLang="en-US" sz="3600" b="1" dirty="0" smtClean="0"/>
              <a:t>不足</a:t>
            </a:r>
            <a:endParaRPr kumimoji="1" lang="en-US" altLang="ja-JP" sz="3600" b="1" dirty="0" smtClean="0"/>
          </a:p>
          <a:p>
            <a:r>
              <a:rPr lang="ja-JP" altLang="en-US" sz="3600" b="1" dirty="0" smtClean="0"/>
              <a:t>承認が得られない</a:t>
            </a:r>
            <a:endParaRPr lang="en-US" altLang="ja-JP" sz="3600" b="1"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9</a:t>
            </a:fld>
            <a:endParaRPr kumimoji="1" lang="ja-JP" altLang="en-US" dirty="0"/>
          </a:p>
        </p:txBody>
      </p:sp>
    </p:spTree>
    <p:extLst>
      <p:ext uri="{BB962C8B-B14F-4D97-AF65-F5344CB8AC3E}">
        <p14:creationId xmlns:p14="http://schemas.microsoft.com/office/powerpoint/2010/main" val="418028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878</TotalTime>
  <Words>656</Words>
  <Application>Microsoft Office PowerPoint</Application>
  <PresentationFormat>ワイド画面</PresentationFormat>
  <Paragraphs>183</Paragraphs>
  <Slides>13</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Courier</vt:lpstr>
      <vt:lpstr>Gill Sans</vt:lpstr>
      <vt:lpstr>HGP創英角ｺﾞｼｯｸUB</vt:lpstr>
      <vt:lpstr>ＭＳ Ｐゴシック</vt:lpstr>
      <vt:lpstr>ヒラギノ角ゴ ProN W3</vt:lpstr>
      <vt:lpstr>ヒラギノ角ゴ ProN W6</vt:lpstr>
      <vt:lpstr>ヒラギノ角ゴ StdN W8</vt:lpstr>
      <vt:lpstr>游ゴシック</vt:lpstr>
      <vt:lpstr>游ゴシック Light</vt:lpstr>
      <vt:lpstr>Arial</vt:lpstr>
      <vt:lpstr>Office テーマ</vt:lpstr>
      <vt:lpstr>インセプションデッキ</vt:lpstr>
      <vt:lpstr>PowerPoint プレゼンテーション</vt:lpstr>
      <vt:lpstr>我々はなぜここにいるのか</vt:lpstr>
      <vt:lpstr>エレベーターピッチ</vt:lpstr>
      <vt:lpstr>PowerPoint プレゼンテーション</vt:lpstr>
      <vt:lpstr>やらないことリスト</vt:lpstr>
      <vt:lpstr>プロジェクトコミュニティ</vt:lpstr>
      <vt:lpstr>技術的な解決策の概要</vt:lpstr>
      <vt:lpstr>夜も眠れない問題</vt:lpstr>
      <vt:lpstr>俺たちの“Aチーム”</vt:lpstr>
      <vt:lpstr>期間を見極める</vt:lpstr>
      <vt:lpstr>トレードオフ・スライダー</vt:lpstr>
      <vt:lpstr>初回のリリースに必要なもの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yoshida</dc:creator>
  <cp:lastModifiedBy>akaoka</cp:lastModifiedBy>
  <cp:revision>98</cp:revision>
  <cp:lastPrinted>2017-06-02T06:53:59Z</cp:lastPrinted>
  <dcterms:created xsi:type="dcterms:W3CDTF">2017-04-21T06:39:07Z</dcterms:created>
  <dcterms:modified xsi:type="dcterms:W3CDTF">2017-07-18T08:22:30Z</dcterms:modified>
</cp:coreProperties>
</file>