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3"/>
  </p:notesMasterIdLst>
  <p:handoutMasterIdLst>
    <p:handoutMasterId r:id="rId24"/>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76" r:id="rId18"/>
    <p:sldId id="297" r:id="rId19"/>
    <p:sldId id="287" r:id="rId20"/>
    <p:sldId id="281" r:id="rId21"/>
    <p:sldId id="28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46" d="100"/>
          <a:sy n="46" d="100"/>
        </p:scale>
        <p:origin x="1734" y="36"/>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FC473D-3DD0-4A15-ADC6-4DB904DAD44D}" type="doc">
      <dgm:prSet loTypeId="urn:microsoft.com/office/officeart/2005/8/layout/hierarchy3" loCatId="hierarchy" qsTypeId="urn:microsoft.com/office/officeart/2005/8/quickstyle/3d2" qsCatId="3D" csTypeId="urn:microsoft.com/office/officeart/2005/8/colors/colorful1" csCatId="colorful" phldr="1"/>
      <dgm:spPr/>
      <dgm:t>
        <a:bodyPr/>
        <a:lstStyle/>
        <a:p>
          <a:endParaRPr kumimoji="1" lang="ja-JP" altLang="en-US"/>
        </a:p>
      </dgm:t>
    </dgm:pt>
    <dgm:pt modelId="{2499C82F-27C1-4DFC-8CE2-3EF11897F8F6}">
      <dgm:prSet phldrT="[テキスト]"/>
      <dgm:spPr/>
      <dgm:t>
        <a:bodyPr/>
        <a:lstStyle/>
        <a:p>
          <a:r>
            <a:rPr lang="ja-JP" altLang="en-US" b="1" dirty="0" smtClean="0"/>
            <a:t>進捗管理はバーンアップチャートを用いる</a:t>
          </a:r>
          <a:endParaRPr kumimoji="1" lang="ja-JP" altLang="en-US" dirty="0"/>
        </a:p>
      </dgm:t>
    </dgm:pt>
    <dgm:pt modelId="{34E09A70-44F9-4FBD-8091-8D0F4A7AF8FF}" type="parTrans" cxnId="{F529B775-2AFF-4CCF-869F-1FAC1C51F95F}">
      <dgm:prSet/>
      <dgm:spPr/>
      <dgm:t>
        <a:bodyPr/>
        <a:lstStyle/>
        <a:p>
          <a:endParaRPr kumimoji="1" lang="ja-JP" altLang="en-US"/>
        </a:p>
      </dgm:t>
    </dgm:pt>
    <dgm:pt modelId="{B1CBA31D-2E86-44C9-80C3-4904FEE12277}" type="sibTrans" cxnId="{F529B775-2AFF-4CCF-869F-1FAC1C51F95F}">
      <dgm:prSet/>
      <dgm:spPr/>
      <dgm:t>
        <a:bodyPr/>
        <a:lstStyle/>
        <a:p>
          <a:endParaRPr kumimoji="1" lang="ja-JP" altLang="en-US"/>
        </a:p>
      </dgm:t>
    </dgm:pt>
    <dgm:pt modelId="{1F4E43BC-5C67-426F-9340-200206A564D0}">
      <dgm:prSet phldrT="[テキスト]"/>
      <dgm:spPr>
        <a:ln w="76200"/>
      </dgm:spPr>
      <dgm:t>
        <a:bodyPr/>
        <a:lstStyle/>
        <a:p>
          <a:r>
            <a:rPr lang="ja-JP" altLang="en-US" b="1" dirty="0" smtClean="0"/>
            <a:t>プロジェクトの状況を可視化するツールである</a:t>
          </a:r>
          <a:endParaRPr kumimoji="1" lang="ja-JP" altLang="en-US" dirty="0"/>
        </a:p>
      </dgm:t>
    </dgm:pt>
    <dgm:pt modelId="{432CDDEB-196D-423C-A998-B394FB9D414E}" type="parTrans" cxnId="{4EB746D6-7F83-42DB-872B-138E132DF25F}">
      <dgm:prSet/>
      <dgm:spPr>
        <a:ln w="76200"/>
      </dgm:spPr>
      <dgm:t>
        <a:bodyPr/>
        <a:lstStyle/>
        <a:p>
          <a:endParaRPr kumimoji="1" lang="ja-JP" altLang="en-US"/>
        </a:p>
      </dgm:t>
    </dgm:pt>
    <dgm:pt modelId="{4F3F0C33-5470-4597-9355-7D2D510ACFBE}" type="sibTrans" cxnId="{4EB746D6-7F83-42DB-872B-138E132DF25F}">
      <dgm:prSet/>
      <dgm:spPr/>
      <dgm:t>
        <a:bodyPr/>
        <a:lstStyle/>
        <a:p>
          <a:endParaRPr kumimoji="1" lang="ja-JP" altLang="en-US"/>
        </a:p>
      </dgm:t>
    </dgm:pt>
    <dgm:pt modelId="{8EC55D73-414B-4CAD-80DC-B07F8A0626A2}">
      <dgm:prSet phldrT="[テキスト]"/>
      <dgm:spPr>
        <a:ln w="76200"/>
      </dgm:spPr>
      <dgm:t>
        <a:bodyPr/>
        <a:lstStyle/>
        <a:p>
          <a:r>
            <a:rPr lang="en-US" altLang="ja-JP" b="1" dirty="0" smtClean="0"/>
            <a:t>1</a:t>
          </a:r>
          <a:r>
            <a:rPr lang="ja-JP" altLang="en-US" b="1" dirty="0" smtClean="0"/>
            <a:t>スプリント（</a:t>
          </a:r>
          <a:r>
            <a:rPr lang="en-US" altLang="ja-JP" b="1" dirty="0" smtClean="0"/>
            <a:t>2</a:t>
          </a:r>
          <a:r>
            <a:rPr lang="ja-JP" altLang="en-US" b="1" dirty="0" smtClean="0"/>
            <a:t>週間）ごとに更新する</a:t>
          </a:r>
          <a:endParaRPr kumimoji="1" lang="ja-JP" altLang="en-US" dirty="0"/>
        </a:p>
      </dgm:t>
    </dgm:pt>
    <dgm:pt modelId="{F7DA3547-89F7-412E-8DB5-EE6A588DF798}" type="sibTrans" cxnId="{E46686CE-EE65-462F-8A50-D555F2218A09}">
      <dgm:prSet/>
      <dgm:spPr/>
      <dgm:t>
        <a:bodyPr/>
        <a:lstStyle/>
        <a:p>
          <a:endParaRPr kumimoji="1" lang="ja-JP" altLang="en-US"/>
        </a:p>
      </dgm:t>
    </dgm:pt>
    <dgm:pt modelId="{41A56497-17FA-41C0-B582-79BA16FA9F11}" type="parTrans" cxnId="{E46686CE-EE65-462F-8A50-D555F2218A09}">
      <dgm:prSet/>
      <dgm:spPr>
        <a:ln w="76200"/>
      </dgm:spPr>
      <dgm:t>
        <a:bodyPr/>
        <a:lstStyle/>
        <a:p>
          <a:endParaRPr kumimoji="1" lang="ja-JP" altLang="en-US"/>
        </a:p>
      </dgm:t>
    </dgm:pt>
    <dgm:pt modelId="{0510AF2C-C495-4FA9-82CC-C671D910731D}" type="pres">
      <dgm:prSet presAssocID="{5BFC473D-3DD0-4A15-ADC6-4DB904DAD44D}" presName="diagram" presStyleCnt="0">
        <dgm:presLayoutVars>
          <dgm:chPref val="1"/>
          <dgm:dir/>
          <dgm:animOne val="branch"/>
          <dgm:animLvl val="lvl"/>
          <dgm:resizeHandles/>
        </dgm:presLayoutVars>
      </dgm:prSet>
      <dgm:spPr/>
      <dgm:t>
        <a:bodyPr/>
        <a:lstStyle/>
        <a:p>
          <a:endParaRPr kumimoji="1" lang="ja-JP" altLang="en-US"/>
        </a:p>
      </dgm:t>
    </dgm:pt>
    <dgm:pt modelId="{BC833ADF-0A27-4993-83F3-8099987B7F8C}" type="pres">
      <dgm:prSet presAssocID="{2499C82F-27C1-4DFC-8CE2-3EF11897F8F6}" presName="root" presStyleCnt="0"/>
      <dgm:spPr/>
    </dgm:pt>
    <dgm:pt modelId="{C5AB08FB-BBD9-46BB-8D89-3BA4BCCA61BF}" type="pres">
      <dgm:prSet presAssocID="{2499C82F-27C1-4DFC-8CE2-3EF11897F8F6}" presName="rootComposite" presStyleCnt="0"/>
      <dgm:spPr/>
    </dgm:pt>
    <dgm:pt modelId="{B7F2FBD6-F51B-4B68-ACBD-E70209E64177}" type="pres">
      <dgm:prSet presAssocID="{2499C82F-27C1-4DFC-8CE2-3EF11897F8F6}" presName="rootText" presStyleLbl="node1" presStyleIdx="0" presStyleCnt="1" custScaleX="374049" custLinFactNeighborX="-5353" custLinFactNeighborY="13607"/>
      <dgm:spPr/>
      <dgm:t>
        <a:bodyPr/>
        <a:lstStyle/>
        <a:p>
          <a:endParaRPr kumimoji="1" lang="ja-JP" altLang="en-US"/>
        </a:p>
      </dgm:t>
    </dgm:pt>
    <dgm:pt modelId="{740FFF67-8B2C-41CE-BE5F-DB73DD68F158}" type="pres">
      <dgm:prSet presAssocID="{2499C82F-27C1-4DFC-8CE2-3EF11897F8F6}" presName="rootConnector" presStyleLbl="node1" presStyleIdx="0" presStyleCnt="1"/>
      <dgm:spPr/>
      <dgm:t>
        <a:bodyPr/>
        <a:lstStyle/>
        <a:p>
          <a:endParaRPr kumimoji="1" lang="ja-JP" altLang="en-US"/>
        </a:p>
      </dgm:t>
    </dgm:pt>
    <dgm:pt modelId="{CABDEB41-48DC-422E-9662-7037E2EBA385}" type="pres">
      <dgm:prSet presAssocID="{2499C82F-27C1-4DFC-8CE2-3EF11897F8F6}" presName="childShape" presStyleCnt="0"/>
      <dgm:spPr/>
    </dgm:pt>
    <dgm:pt modelId="{8A182F3F-B359-4EA4-82F3-F410DB998D8C}" type="pres">
      <dgm:prSet presAssocID="{432CDDEB-196D-423C-A998-B394FB9D414E}" presName="Name13" presStyleLbl="parChTrans1D2" presStyleIdx="0" presStyleCnt="2"/>
      <dgm:spPr/>
      <dgm:t>
        <a:bodyPr/>
        <a:lstStyle/>
        <a:p>
          <a:endParaRPr kumimoji="1" lang="ja-JP" altLang="en-US"/>
        </a:p>
      </dgm:t>
    </dgm:pt>
    <dgm:pt modelId="{AAC2BDC0-3CBD-447E-9B3C-30A350C8D11D}" type="pres">
      <dgm:prSet presAssocID="{1F4E43BC-5C67-426F-9340-200206A564D0}" presName="childText" presStyleLbl="bgAcc1" presStyleIdx="0" presStyleCnt="2" custScaleX="408871" custLinFactNeighborX="-628" custLinFactNeighborY="18091">
        <dgm:presLayoutVars>
          <dgm:bulletEnabled val="1"/>
        </dgm:presLayoutVars>
      </dgm:prSet>
      <dgm:spPr/>
      <dgm:t>
        <a:bodyPr/>
        <a:lstStyle/>
        <a:p>
          <a:endParaRPr kumimoji="1" lang="ja-JP" altLang="en-US"/>
        </a:p>
      </dgm:t>
    </dgm:pt>
    <dgm:pt modelId="{A280D463-D308-4B07-A6DB-51973F744FFF}" type="pres">
      <dgm:prSet presAssocID="{41A56497-17FA-41C0-B582-79BA16FA9F11}" presName="Name13" presStyleLbl="parChTrans1D2" presStyleIdx="1" presStyleCnt="2"/>
      <dgm:spPr/>
      <dgm:t>
        <a:bodyPr/>
        <a:lstStyle/>
        <a:p>
          <a:endParaRPr kumimoji="1" lang="ja-JP" altLang="en-US"/>
        </a:p>
      </dgm:t>
    </dgm:pt>
    <dgm:pt modelId="{9329984A-B42B-44D8-8801-41587973B7D0}" type="pres">
      <dgm:prSet presAssocID="{8EC55D73-414B-4CAD-80DC-B07F8A0626A2}" presName="childText" presStyleLbl="bgAcc1" presStyleIdx="1" presStyleCnt="2" custScaleX="408551">
        <dgm:presLayoutVars>
          <dgm:bulletEnabled val="1"/>
        </dgm:presLayoutVars>
      </dgm:prSet>
      <dgm:spPr/>
      <dgm:t>
        <a:bodyPr/>
        <a:lstStyle/>
        <a:p>
          <a:endParaRPr kumimoji="1" lang="ja-JP" altLang="en-US"/>
        </a:p>
      </dgm:t>
    </dgm:pt>
  </dgm:ptLst>
  <dgm:cxnLst>
    <dgm:cxn modelId="{EC800BC5-2542-4172-AFE5-A21E4644AE98}" type="presOf" srcId="{5BFC473D-3DD0-4A15-ADC6-4DB904DAD44D}" destId="{0510AF2C-C495-4FA9-82CC-C671D910731D}" srcOrd="0" destOrd="0" presId="urn:microsoft.com/office/officeart/2005/8/layout/hierarchy3"/>
    <dgm:cxn modelId="{0CF38E3A-AE1A-42E5-9818-97C4DFB8CC6F}" type="presOf" srcId="{2499C82F-27C1-4DFC-8CE2-3EF11897F8F6}" destId="{B7F2FBD6-F51B-4B68-ACBD-E70209E64177}" srcOrd="0" destOrd="0" presId="urn:microsoft.com/office/officeart/2005/8/layout/hierarchy3"/>
    <dgm:cxn modelId="{F1BEBC87-8189-4697-96B1-7F6780033C22}" type="presOf" srcId="{432CDDEB-196D-423C-A998-B394FB9D414E}" destId="{8A182F3F-B359-4EA4-82F3-F410DB998D8C}" srcOrd="0" destOrd="0" presId="urn:microsoft.com/office/officeart/2005/8/layout/hierarchy3"/>
    <dgm:cxn modelId="{4EB746D6-7F83-42DB-872B-138E132DF25F}" srcId="{2499C82F-27C1-4DFC-8CE2-3EF11897F8F6}" destId="{1F4E43BC-5C67-426F-9340-200206A564D0}" srcOrd="0" destOrd="0" parTransId="{432CDDEB-196D-423C-A998-B394FB9D414E}" sibTransId="{4F3F0C33-5470-4597-9355-7D2D510ACFBE}"/>
    <dgm:cxn modelId="{F38F7DD7-6D16-4264-B16D-7A083AE8A910}" type="presOf" srcId="{2499C82F-27C1-4DFC-8CE2-3EF11897F8F6}" destId="{740FFF67-8B2C-41CE-BE5F-DB73DD68F158}" srcOrd="1" destOrd="0" presId="urn:microsoft.com/office/officeart/2005/8/layout/hierarchy3"/>
    <dgm:cxn modelId="{A0E21254-2F63-49D2-8491-B4E055648A9E}" type="presOf" srcId="{41A56497-17FA-41C0-B582-79BA16FA9F11}" destId="{A280D463-D308-4B07-A6DB-51973F744FFF}" srcOrd="0" destOrd="0" presId="urn:microsoft.com/office/officeart/2005/8/layout/hierarchy3"/>
    <dgm:cxn modelId="{F529B775-2AFF-4CCF-869F-1FAC1C51F95F}" srcId="{5BFC473D-3DD0-4A15-ADC6-4DB904DAD44D}" destId="{2499C82F-27C1-4DFC-8CE2-3EF11897F8F6}" srcOrd="0" destOrd="0" parTransId="{34E09A70-44F9-4FBD-8091-8D0F4A7AF8FF}" sibTransId="{B1CBA31D-2E86-44C9-80C3-4904FEE12277}"/>
    <dgm:cxn modelId="{78F1AD14-EF8C-43BD-AD6E-95AE04564C71}" type="presOf" srcId="{8EC55D73-414B-4CAD-80DC-B07F8A0626A2}" destId="{9329984A-B42B-44D8-8801-41587973B7D0}" srcOrd="0" destOrd="0" presId="urn:microsoft.com/office/officeart/2005/8/layout/hierarchy3"/>
    <dgm:cxn modelId="{E46686CE-EE65-462F-8A50-D555F2218A09}" srcId="{2499C82F-27C1-4DFC-8CE2-3EF11897F8F6}" destId="{8EC55D73-414B-4CAD-80DC-B07F8A0626A2}" srcOrd="1" destOrd="0" parTransId="{41A56497-17FA-41C0-B582-79BA16FA9F11}" sibTransId="{F7DA3547-89F7-412E-8DB5-EE6A588DF798}"/>
    <dgm:cxn modelId="{14F122A1-27FC-444D-806A-5039EFCC3902}" type="presOf" srcId="{1F4E43BC-5C67-426F-9340-200206A564D0}" destId="{AAC2BDC0-3CBD-447E-9B3C-30A350C8D11D}" srcOrd="0" destOrd="0" presId="urn:microsoft.com/office/officeart/2005/8/layout/hierarchy3"/>
    <dgm:cxn modelId="{147D19B5-0048-40E7-A3B3-F5C0C3DD4378}" type="presParOf" srcId="{0510AF2C-C495-4FA9-82CC-C671D910731D}" destId="{BC833ADF-0A27-4993-83F3-8099987B7F8C}" srcOrd="0" destOrd="0" presId="urn:microsoft.com/office/officeart/2005/8/layout/hierarchy3"/>
    <dgm:cxn modelId="{86E3E5FC-AE2D-4FDA-BA08-7FF5C18537FE}" type="presParOf" srcId="{BC833ADF-0A27-4993-83F3-8099987B7F8C}" destId="{C5AB08FB-BBD9-46BB-8D89-3BA4BCCA61BF}" srcOrd="0" destOrd="0" presId="urn:microsoft.com/office/officeart/2005/8/layout/hierarchy3"/>
    <dgm:cxn modelId="{6E183D4C-3790-49DD-94B8-44C30E802CD7}" type="presParOf" srcId="{C5AB08FB-BBD9-46BB-8D89-3BA4BCCA61BF}" destId="{B7F2FBD6-F51B-4B68-ACBD-E70209E64177}" srcOrd="0" destOrd="0" presId="urn:microsoft.com/office/officeart/2005/8/layout/hierarchy3"/>
    <dgm:cxn modelId="{2419A3C8-C8F7-43F9-929C-FB8AA8C09025}" type="presParOf" srcId="{C5AB08FB-BBD9-46BB-8D89-3BA4BCCA61BF}" destId="{740FFF67-8B2C-41CE-BE5F-DB73DD68F158}" srcOrd="1" destOrd="0" presId="urn:microsoft.com/office/officeart/2005/8/layout/hierarchy3"/>
    <dgm:cxn modelId="{019395FD-0F74-425D-B651-ED1FFC3703C0}" type="presParOf" srcId="{BC833ADF-0A27-4993-83F3-8099987B7F8C}" destId="{CABDEB41-48DC-422E-9662-7037E2EBA385}" srcOrd="1" destOrd="0" presId="urn:microsoft.com/office/officeart/2005/8/layout/hierarchy3"/>
    <dgm:cxn modelId="{339B556C-0CCC-4636-93E2-D944A04DAFCC}" type="presParOf" srcId="{CABDEB41-48DC-422E-9662-7037E2EBA385}" destId="{8A182F3F-B359-4EA4-82F3-F410DB998D8C}" srcOrd="0" destOrd="0" presId="urn:microsoft.com/office/officeart/2005/8/layout/hierarchy3"/>
    <dgm:cxn modelId="{C9AF0078-67BA-4208-A89B-533B085AA7AC}" type="presParOf" srcId="{CABDEB41-48DC-422E-9662-7037E2EBA385}" destId="{AAC2BDC0-3CBD-447E-9B3C-30A350C8D11D}" srcOrd="1" destOrd="0" presId="urn:microsoft.com/office/officeart/2005/8/layout/hierarchy3"/>
    <dgm:cxn modelId="{E96767D2-8A79-43B9-8310-12C7A483E386}" type="presParOf" srcId="{CABDEB41-48DC-422E-9662-7037E2EBA385}" destId="{A280D463-D308-4B07-A6DB-51973F744FFF}" srcOrd="2" destOrd="0" presId="urn:microsoft.com/office/officeart/2005/8/layout/hierarchy3"/>
    <dgm:cxn modelId="{38F89487-D584-4B93-8043-7EB41B8450D2}" type="presParOf" srcId="{CABDEB41-48DC-422E-9662-7037E2EBA385}" destId="{9329984A-B42B-44D8-8801-41587973B7D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FBD6-F51B-4B68-ACBD-E70209E64177}">
      <dsp:nvSpPr>
        <dsp:cNvPr id="0" name=""/>
        <dsp:cNvSpPr/>
      </dsp:nvSpPr>
      <dsp:spPr>
        <a:xfrm>
          <a:off x="258795" y="178973"/>
          <a:ext cx="9723404" cy="12997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ja-JP" altLang="en-US" sz="3900" b="1" kern="1200" dirty="0" smtClean="0"/>
            <a:t>進捗管理はバーンアップチャートを用いる</a:t>
          </a:r>
          <a:endParaRPr kumimoji="1" lang="ja-JP" altLang="en-US" sz="3900" kern="1200" dirty="0"/>
        </a:p>
      </dsp:txBody>
      <dsp:txXfrm>
        <a:off x="296863" y="217041"/>
        <a:ext cx="9647268" cy="1223614"/>
      </dsp:txXfrm>
    </dsp:sp>
    <dsp:sp modelId="{8A182F3F-B359-4EA4-82F3-F410DB998D8C}">
      <dsp:nvSpPr>
        <dsp:cNvPr id="0" name=""/>
        <dsp:cNvSpPr/>
      </dsp:nvSpPr>
      <dsp:spPr>
        <a:xfrm>
          <a:off x="1231135" y="1478723"/>
          <a:ext cx="1098431" cy="1033093"/>
        </a:xfrm>
        <a:custGeom>
          <a:avLst/>
          <a:gdLst/>
          <a:ahLst/>
          <a:cxnLst/>
          <a:rect l="0" t="0" r="0" b="0"/>
          <a:pathLst>
            <a:path>
              <a:moveTo>
                <a:pt x="0" y="0"/>
              </a:moveTo>
              <a:lnTo>
                <a:pt x="0" y="1033093"/>
              </a:lnTo>
              <a:lnTo>
                <a:pt x="1098431" y="103309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C2BDC0-3CBD-447E-9B3C-30A350C8D11D}">
      <dsp:nvSpPr>
        <dsp:cNvPr id="0" name=""/>
        <dsp:cNvSpPr/>
      </dsp:nvSpPr>
      <dsp:spPr>
        <a:xfrm>
          <a:off x="2329567" y="1861941"/>
          <a:ext cx="8502881"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ja-JP" altLang="en-US" sz="3100" b="1" kern="1200" dirty="0" smtClean="0"/>
            <a:t>プロジェクトの状況を可視化するツールである</a:t>
          </a:r>
          <a:endParaRPr kumimoji="1" lang="ja-JP" altLang="en-US" sz="3100" kern="1200" dirty="0"/>
        </a:p>
      </dsp:txBody>
      <dsp:txXfrm>
        <a:off x="2367635" y="1900009"/>
        <a:ext cx="8426745" cy="1223614"/>
      </dsp:txXfrm>
    </dsp:sp>
    <dsp:sp modelId="{A280D463-D308-4B07-A6DB-51973F744FFF}">
      <dsp:nvSpPr>
        <dsp:cNvPr id="0" name=""/>
        <dsp:cNvSpPr/>
      </dsp:nvSpPr>
      <dsp:spPr>
        <a:xfrm>
          <a:off x="1231135" y="1478723"/>
          <a:ext cx="1111491" cy="2422643"/>
        </a:xfrm>
        <a:custGeom>
          <a:avLst/>
          <a:gdLst/>
          <a:ahLst/>
          <a:cxnLst/>
          <a:rect l="0" t="0" r="0" b="0"/>
          <a:pathLst>
            <a:path>
              <a:moveTo>
                <a:pt x="0" y="0"/>
              </a:moveTo>
              <a:lnTo>
                <a:pt x="0" y="2422643"/>
              </a:lnTo>
              <a:lnTo>
                <a:pt x="1111491" y="242264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29984A-B42B-44D8-8801-41587973B7D0}">
      <dsp:nvSpPr>
        <dsp:cNvPr id="0" name=""/>
        <dsp:cNvSpPr/>
      </dsp:nvSpPr>
      <dsp:spPr>
        <a:xfrm>
          <a:off x="2342627" y="3251491"/>
          <a:ext cx="8496227"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ja-JP" sz="3100" b="1" kern="1200" dirty="0" smtClean="0"/>
            <a:t>1</a:t>
          </a:r>
          <a:r>
            <a:rPr lang="ja-JP" altLang="en-US" sz="3100" b="1" kern="1200" dirty="0" smtClean="0"/>
            <a:t>スプリント（</a:t>
          </a:r>
          <a:r>
            <a:rPr lang="en-US" altLang="ja-JP" sz="3100" b="1" kern="1200" dirty="0" smtClean="0"/>
            <a:t>2</a:t>
          </a:r>
          <a:r>
            <a:rPr lang="ja-JP" altLang="en-US" sz="3100" b="1" kern="1200" dirty="0" smtClean="0"/>
            <a:t>週間）ごとに更新する</a:t>
          </a:r>
          <a:endParaRPr kumimoji="1" lang="ja-JP" altLang="en-US" sz="3100" kern="1200" dirty="0"/>
        </a:p>
      </dsp:txBody>
      <dsp:txXfrm>
        <a:off x="2380695" y="3289559"/>
        <a:ext cx="8420091" cy="1223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１～４であれば、改善策を検討し、実行します。</a:t>
            </a:r>
            <a:endParaRPr kumimoji="1" lang="en-US" altLang="ja-JP" b="1" dirty="0" smtClean="0"/>
          </a:p>
          <a:p>
            <a:r>
              <a:rPr kumimoji="1" lang="ja-JP" altLang="en-US" b="1" dirty="0" smtClean="0"/>
              <a:t>５～６であれば、基本的な要件は満たしていると考えます。</a:t>
            </a:r>
            <a:endParaRPr kumimoji="1" lang="en-US" altLang="ja-JP" b="1" dirty="0" smtClean="0"/>
          </a:p>
          <a:p>
            <a:r>
              <a:rPr kumimoji="1" lang="ja-JP" altLang="en-US" b="1" dirty="0" smtClean="0"/>
              <a:t>７～１０であれば、要件を満たしていると考えます。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コスト評価には、バーンアップチャートを用います。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は終了した作業の見積り時間の累計を、</a:t>
            </a:r>
            <a:r>
              <a:rPr kumimoji="1" lang="en-US" altLang="ja-JP" b="1" dirty="0" smtClean="0"/>
              <a:t>EVM</a:t>
            </a:r>
            <a:r>
              <a:rPr kumimoji="1" lang="ja-JP" altLang="en-US" b="1" dirty="0" smtClean="0"/>
              <a:t>と仮定し</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dirty="0" err="1" smtClean="0"/>
              <a:t>、</a:t>
            </a:r>
            <a:r>
              <a:rPr kumimoji="1" lang="ja-JP" altLang="en-US" b="1" dirty="0" smtClean="0"/>
              <a:t>黄色の線が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141654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次は後半の流れについてです。前半での遅れの理由は、計画書の見積りが不十分なために遅れが生じてしまいましたが</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後半は前半の進捗遅れの対応として、外部設計などの作成を多めに見積もることで遅れを繰り返さないようにする。</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メンバー間でのホウレンソウを心掛けるとともに、役割の分担を行い個々の実力アップにつなげていきたいと考えています。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また、メンバー全員が揃って作業できる時間が少なかったため、</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個々のスケジュールを調整して集まる日を決めて集まるように検討していこうと思います。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試作段階のため、完成しておりませんが、各ページへの遷移はできるようになっております。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21</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PM</a:t>
            </a:r>
            <a:r>
              <a:rPr kumimoji="1" lang="ja-JP" altLang="en-US" b="1" dirty="0" smtClean="0"/>
              <a:t>評価</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lnSpcReduction="10000"/>
          </a:bodyPr>
          <a:lstStyle/>
          <a:p>
            <a:pPr marL="0" indent="0">
              <a:lnSpc>
                <a:spcPct val="150000"/>
              </a:lnSpc>
              <a:buNone/>
            </a:pPr>
            <a:r>
              <a:rPr lang="en-US" altLang="ja-JP" sz="4400" b="1" dirty="0" smtClean="0"/>
              <a:t>QCD</a:t>
            </a:r>
            <a:r>
              <a:rPr lang="ja-JP" altLang="en-US" sz="4400" b="1" dirty="0" smtClean="0"/>
              <a:t>の観点から行う</a:t>
            </a:r>
            <a:endParaRPr lang="en-US" altLang="ja-JP" sz="4400" b="1" dirty="0" smtClean="0"/>
          </a:p>
          <a:p>
            <a:pPr marL="0" indent="0">
              <a:lnSpc>
                <a:spcPct val="150000"/>
              </a:lnSpc>
              <a:buNone/>
            </a:pPr>
            <a:r>
              <a:rPr lang="ja-JP" altLang="en-US" sz="4400" b="1" dirty="0"/>
              <a:t>品質</a:t>
            </a:r>
            <a:r>
              <a:rPr lang="ja-JP" altLang="en-US" sz="4400" b="1" dirty="0" smtClean="0"/>
              <a:t>・・・バーンアップチャート</a:t>
            </a:r>
            <a:endParaRPr lang="en-US" altLang="ja-JP" sz="4400" b="1" dirty="0" smtClean="0"/>
          </a:p>
          <a:p>
            <a:pPr marL="0" indent="0">
              <a:lnSpc>
                <a:spcPct val="150000"/>
              </a:lnSpc>
              <a:buNone/>
            </a:pPr>
            <a:r>
              <a:rPr lang="ja-JP" altLang="en-US" sz="4400" b="1" dirty="0"/>
              <a:t>コスト</a:t>
            </a:r>
            <a:r>
              <a:rPr lang="ja-JP" altLang="en-US" sz="4400" b="1" dirty="0" smtClean="0"/>
              <a:t>・・・プロダクトオーナーの評価</a:t>
            </a:r>
            <a:endParaRPr lang="en-US" altLang="ja-JP" sz="4400" b="1" dirty="0" smtClean="0"/>
          </a:p>
          <a:p>
            <a:pPr marL="0" indent="0">
              <a:lnSpc>
                <a:spcPct val="150000"/>
              </a:lnSpc>
              <a:buNone/>
            </a:pPr>
            <a:r>
              <a:rPr lang="ja-JP" altLang="en-US" sz="4400" b="1" dirty="0" smtClean="0"/>
              <a:t>納期・・・バーンアップチャート</a:t>
            </a:r>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QCD</a:t>
            </a:r>
            <a:r>
              <a:rPr kumimoji="1" lang="ja-JP" altLang="en-US" b="1" dirty="0" smtClean="0"/>
              <a:t>・品質</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品質管理</a:t>
            </a:r>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65571431"/>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solidFill>
                            <a:srgbClr val="FF0000"/>
                          </a:solidFill>
                        </a:rPr>
                        <a:t>要改善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5 ~ 6 …   </a:t>
                      </a:r>
                      <a:r>
                        <a:rPr kumimoji="1" lang="ja-JP" altLang="en-US" sz="2800" dirty="0" smtClean="0">
                          <a:solidFill>
                            <a:srgbClr val="FF0000"/>
                          </a:solidFill>
                        </a:rPr>
                        <a:t>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7 ~10…   </a:t>
                      </a:r>
                      <a:r>
                        <a:rPr kumimoji="1" lang="ja-JP" altLang="en-US" sz="2800" dirty="0" smtClean="0">
                          <a:solidFill>
                            <a:srgbClr val="FF0000"/>
                          </a:solidFill>
                        </a:rPr>
                        <a:t>合格</a:t>
                      </a:r>
                      <a:endParaRPr kumimoji="1" lang="en-US" altLang="ja-JP" sz="2800"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QCD</a:t>
            </a:r>
            <a:r>
              <a:rPr kumimoji="1" lang="ja-JP" altLang="en-US" b="1" dirty="0" smtClean="0"/>
              <a:t>・コスト</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と想定</a:t>
            </a:r>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QCD</a:t>
            </a:r>
            <a:r>
              <a:rPr kumimoji="1" lang="ja-JP" altLang="en-US" b="1" dirty="0" smtClean="0"/>
              <a:t>・納期</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graphicFrame>
        <p:nvGraphicFramePr>
          <p:cNvPr id="6" name="図表 5"/>
          <p:cNvGraphicFramePr/>
          <p:nvPr>
            <p:extLst>
              <p:ext uri="{D42A27DB-BD31-4B8C-83A1-F6EECF244321}">
                <p14:modId xmlns:p14="http://schemas.microsoft.com/office/powerpoint/2010/main" val="1930566173"/>
              </p:ext>
            </p:extLst>
          </p:nvPr>
        </p:nvGraphicFramePr>
        <p:xfrm>
          <a:off x="692332" y="1511709"/>
          <a:ext cx="11243456" cy="455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p:cNvPicPr>
            <a:picLocks noChangeAspect="1"/>
          </p:cNvPicPr>
          <p:nvPr/>
        </p:nvPicPr>
        <p:blipFill rotWithShape="1">
          <a:blip r:embed="rId8"/>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進捗管理方法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2033108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lstStyle/>
          <a:p>
            <a:r>
              <a:rPr lang="ja-JP" altLang="en-US" b="1" dirty="0" smtClean="0"/>
              <a:t>振り返り</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
        <p:nvSpPr>
          <p:cNvPr id="3" name="テキスト ボックス 2"/>
          <p:cNvSpPr txBox="1"/>
          <p:nvPr/>
        </p:nvSpPr>
        <p:spPr>
          <a:xfrm>
            <a:off x="838200" y="1997839"/>
            <a:ext cx="11264622" cy="3323987"/>
          </a:xfrm>
          <a:prstGeom prst="rect">
            <a:avLst/>
          </a:prstGeom>
          <a:noFill/>
        </p:spPr>
        <p:txBody>
          <a:bodyPr wrap="none" rtlCol="0">
            <a:spAutoFit/>
          </a:bodyPr>
          <a:lstStyle/>
          <a:p>
            <a:pPr>
              <a:lnSpc>
                <a:spcPct val="250000"/>
              </a:lnSpc>
            </a:pPr>
            <a:r>
              <a:rPr kumimoji="1" lang="ja-JP" altLang="en-US" sz="3600" b="1" dirty="0" smtClean="0"/>
              <a:t>今後の対応として</a:t>
            </a:r>
            <a:r>
              <a:rPr lang="en-US" altLang="ja-JP" sz="3600" b="1" dirty="0" smtClean="0"/>
              <a:t>…</a:t>
            </a:r>
            <a:endParaRPr kumimoji="1" lang="en-US" altLang="ja-JP" sz="3600" b="1" dirty="0" smtClean="0"/>
          </a:p>
          <a:p>
            <a:pPr>
              <a:lnSpc>
                <a:spcPct val="250000"/>
              </a:lnSpc>
            </a:pPr>
            <a:r>
              <a:rPr lang="ja-JP" altLang="en-US" sz="4800" b="1" dirty="0" smtClean="0">
                <a:solidFill>
                  <a:srgbClr val="FF0000"/>
                </a:solidFill>
              </a:rPr>
              <a:t>計画書の見積りを多めにとることです！</a:t>
            </a:r>
            <a:endParaRPr kumimoji="1" lang="en-US" altLang="ja-JP" sz="4800" b="1" dirty="0" smtClean="0">
              <a:solidFill>
                <a:srgbClr val="FF0000"/>
              </a:solidFill>
            </a:endParaRPr>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smtClean="0"/>
              <a:t>5.QCD</a:t>
            </a:r>
          </a:p>
          <a:p>
            <a:pPr marL="0" indent="0">
              <a:lnSpc>
                <a:spcPct val="200000"/>
              </a:lnSpc>
              <a:buNone/>
            </a:pPr>
            <a:r>
              <a:rPr lang="en-US" altLang="ja-JP" sz="4000" b="1" dirty="0" smtClean="0"/>
              <a:t>2.</a:t>
            </a:r>
            <a:r>
              <a:rPr lang="ja-JP" altLang="en-US" sz="4000" b="1" dirty="0" smtClean="0"/>
              <a:t>主な機能　　　　　　</a:t>
            </a:r>
            <a:r>
              <a:rPr lang="en-US" altLang="ja-JP" sz="4000" b="1" dirty="0" smtClean="0"/>
              <a:t>6.</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　 </a:t>
            </a:r>
            <a:r>
              <a:rPr lang="en-US" altLang="ja-JP" sz="4000" b="1" dirty="0" smtClean="0"/>
              <a:t>4</a:t>
            </a:r>
            <a:r>
              <a:rPr lang="en-US" altLang="ja-JP" sz="4000" b="1" dirty="0" smtClean="0"/>
              <a:t>.</a:t>
            </a:r>
            <a:r>
              <a:rPr lang="ja-JP" altLang="en-US" sz="4000" b="1" dirty="0"/>
              <a:t>成果物</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334459"/>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r>
              <a:rPr lang="ja-JP" altLang="en-US" sz="3200" b="1" dirty="0" smtClean="0"/>
              <a:t>過去問・シラバス</a:t>
            </a:r>
            <a:r>
              <a:rPr kumimoji="1" lang="ja-JP" altLang="en-US" sz="3200" b="1" dirty="0" smtClean="0"/>
              <a:t>を選択</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4" name="グループ化 3"/>
          <p:cNvGrpSpPr/>
          <p:nvPr/>
        </p:nvGrpSpPr>
        <p:grpSpPr>
          <a:xfrm>
            <a:off x="4706060" y="2012497"/>
            <a:ext cx="2779880" cy="3727631"/>
            <a:chOff x="4706060" y="2012497"/>
            <a:chExt cx="2779880" cy="3727631"/>
          </a:xfrm>
        </p:grpSpPr>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4" name="正方形/長方形 33"/>
            <p:cNvSpPr/>
            <p:nvPr/>
          </p:nvSpPr>
          <p:spPr>
            <a:xfrm>
              <a:off x="5180995" y="2545346"/>
              <a:ext cx="1865190" cy="125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tx1"/>
                  </a:solidFill>
                </a:rPr>
                <a:t>過去問</a:t>
              </a:r>
              <a:endParaRPr kumimoji="1" lang="en-US" altLang="ja-JP" sz="2800" b="1" dirty="0" smtClean="0">
                <a:solidFill>
                  <a:schemeClr val="tx1"/>
                </a:solidFill>
              </a:endParaRPr>
            </a:p>
            <a:p>
              <a:pPr algn="ctr"/>
              <a:r>
                <a:rPr kumimoji="1" lang="ja-JP" altLang="en-US" sz="2800" b="1" dirty="0" smtClean="0">
                  <a:solidFill>
                    <a:schemeClr val="tx1"/>
                  </a:solidFill>
                </a:rPr>
                <a:t>シラバス</a:t>
              </a:r>
              <a:endParaRPr kumimoji="1" lang="ja-JP" altLang="en-US" sz="2800" b="1" dirty="0">
                <a:solidFill>
                  <a:schemeClr val="tx1"/>
                </a:solidFill>
              </a:endParaRPr>
            </a:p>
          </p:txBody>
        </p:sp>
        <p:sp>
          <p:nvSpPr>
            <p:cNvPr id="44" name="正方形/長方形 43"/>
            <p:cNvSpPr/>
            <p:nvPr/>
          </p:nvSpPr>
          <p:spPr>
            <a:xfrm>
              <a:off x="5180995" y="4267789"/>
              <a:ext cx="951518"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5" name="正方形/長方形 44"/>
            <p:cNvSpPr/>
            <p:nvPr/>
          </p:nvSpPr>
          <p:spPr>
            <a:xfrm>
              <a:off x="6145092" y="4267789"/>
              <a:ext cx="901093"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gr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273932"/>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kumimoji="1" lang="ja-JP" altLang="en-US" b="1" dirty="0" smtClean="0"/>
              <a:t>主な機能</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アジャイル開発</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3800" b="1" dirty="0" smtClean="0"/>
              <a:t>メリット　</a:t>
            </a:r>
            <a:endParaRPr lang="en-US" altLang="ja-JP" sz="38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3800" b="1" dirty="0" smtClean="0"/>
              <a:t>デメリット</a:t>
            </a:r>
            <a:endParaRPr lang="en-US" altLang="ja-JP" sz="38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1943</TotalTime>
  <Words>1432</Words>
  <Application>Microsoft Office PowerPoint</Application>
  <PresentationFormat>ワイド画面</PresentationFormat>
  <Paragraphs>266</Paragraphs>
  <Slides>21</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主な機能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進捗管理方法</vt:lpstr>
      <vt:lpstr>PowerPoint プレゼンテーション</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222</cp:revision>
  <dcterms:created xsi:type="dcterms:W3CDTF">2017-06-02T06:09:37Z</dcterms:created>
  <dcterms:modified xsi:type="dcterms:W3CDTF">2017-07-19T10:02:26Z</dcterms:modified>
</cp:coreProperties>
</file>