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1" r:id="rId3"/>
    <p:sldId id="258" r:id="rId4"/>
    <p:sldId id="259" r:id="rId5"/>
    <p:sldId id="268" r:id="rId6"/>
    <p:sldId id="269" r:id="rId7"/>
    <p:sldId id="270" r:id="rId8"/>
    <p:sldId id="262" r:id="rId9"/>
    <p:sldId id="263" r:id="rId10"/>
    <p:sldId id="265" r:id="rId11"/>
    <p:sldId id="264" r:id="rId12"/>
    <p:sldId id="273" r:id="rId13"/>
    <p:sldId id="274" r:id="rId14"/>
  </p:sldIdLst>
  <p:sldSz cx="12192000" cy="6858000"/>
  <p:notesSz cx="6845300" cy="9993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7038"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76675" y="0"/>
            <a:ext cx="2967038" cy="501650"/>
          </a:xfrm>
          <a:prstGeom prst="rect">
            <a:avLst/>
          </a:prstGeom>
        </p:spPr>
        <p:txBody>
          <a:bodyPr vert="horz" lIns="91440" tIns="45720" rIns="91440" bIns="45720" rtlCol="0"/>
          <a:lstStyle>
            <a:lvl1pPr algn="r">
              <a:defRPr sz="1200"/>
            </a:lvl1pPr>
          </a:lstStyle>
          <a:p>
            <a:fld id="{44823B36-9560-43F4-8AF9-F0441FB700C8}" type="datetimeFigureOut">
              <a:rPr kumimoji="1" lang="ja-JP" altLang="en-US" smtClean="0"/>
              <a:t>2017/5/22</a:t>
            </a:fld>
            <a:endParaRPr kumimoji="1" lang="ja-JP" altLang="en-US"/>
          </a:p>
        </p:txBody>
      </p:sp>
      <p:sp>
        <p:nvSpPr>
          <p:cNvPr id="4" name="フッター プレースホルダー 3"/>
          <p:cNvSpPr>
            <a:spLocks noGrp="1"/>
          </p:cNvSpPr>
          <p:nvPr>
            <p:ph type="ftr" sz="quarter" idx="2"/>
          </p:nvPr>
        </p:nvSpPr>
        <p:spPr>
          <a:xfrm>
            <a:off x="0" y="9491663"/>
            <a:ext cx="2967038"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76675" y="9491663"/>
            <a:ext cx="2967038" cy="501650"/>
          </a:xfrm>
          <a:prstGeom prst="rect">
            <a:avLst/>
          </a:prstGeom>
        </p:spPr>
        <p:txBody>
          <a:bodyPr vert="horz" lIns="91440" tIns="45720" rIns="91440" bIns="45720" rtlCol="0" anchor="b"/>
          <a:lstStyle>
            <a:lvl1pPr algn="r">
              <a:defRPr sz="1200"/>
            </a:lvl1pPr>
          </a:lstStyle>
          <a:p>
            <a:fld id="{49E8EC45-DABB-4F57-BB0C-A47BA1585A1E}" type="slidenum">
              <a:rPr kumimoji="1" lang="ja-JP" altLang="en-US" smtClean="0"/>
              <a:t>‹#›</a:t>
            </a:fld>
            <a:endParaRPr kumimoji="1" lang="ja-JP" altLang="en-US"/>
          </a:p>
        </p:txBody>
      </p:sp>
    </p:spTree>
    <p:extLst>
      <p:ext uri="{BB962C8B-B14F-4D97-AF65-F5344CB8AC3E}">
        <p14:creationId xmlns:p14="http://schemas.microsoft.com/office/powerpoint/2010/main" val="419810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297" cy="50140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77419" y="0"/>
            <a:ext cx="2966297" cy="501401"/>
          </a:xfrm>
          <a:prstGeom prst="rect">
            <a:avLst/>
          </a:prstGeom>
        </p:spPr>
        <p:txBody>
          <a:bodyPr vert="horz" lIns="91440" tIns="45720" rIns="91440" bIns="45720" rtlCol="0"/>
          <a:lstStyle>
            <a:lvl1pPr algn="r">
              <a:defRPr sz="1200"/>
            </a:lvl1pPr>
          </a:lstStyle>
          <a:p>
            <a:fld id="{E6A73E96-2B78-4241-A155-C881DEA9C1F0}" type="datetimeFigureOut">
              <a:rPr kumimoji="1" lang="ja-JP" altLang="en-US" smtClean="0"/>
              <a:t>2017/5/22</a:t>
            </a:fld>
            <a:endParaRPr kumimoji="1" lang="ja-JP" altLang="en-US"/>
          </a:p>
        </p:txBody>
      </p:sp>
      <p:sp>
        <p:nvSpPr>
          <p:cNvPr id="4" name="スライド イメージ プレースホルダー 3"/>
          <p:cNvSpPr>
            <a:spLocks noGrp="1" noRot="1" noChangeAspect="1"/>
          </p:cNvSpPr>
          <p:nvPr>
            <p:ph type="sldImg" idx="2"/>
          </p:nvPr>
        </p:nvSpPr>
        <p:spPr>
          <a:xfrm>
            <a:off x="425450" y="1249363"/>
            <a:ext cx="5994400" cy="33718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4530" y="4809282"/>
            <a:ext cx="5476240" cy="393486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91914"/>
            <a:ext cx="2966297" cy="5014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77419" y="9491914"/>
            <a:ext cx="2966297" cy="501400"/>
          </a:xfrm>
          <a:prstGeom prst="rect">
            <a:avLst/>
          </a:prstGeom>
        </p:spPr>
        <p:txBody>
          <a:bodyPr vert="horz" lIns="91440" tIns="45720" rIns="91440" bIns="45720" rtlCol="0" anchor="b"/>
          <a:lstStyle>
            <a:lvl1pPr algn="r">
              <a:defRPr sz="1200"/>
            </a:lvl1pPr>
          </a:lstStyle>
          <a:p>
            <a:fld id="{E7F5767D-ABA6-4C1A-AE06-443C7249090C}" type="slidenum">
              <a:rPr kumimoji="1" lang="ja-JP" altLang="en-US" smtClean="0"/>
              <a:t>‹#›</a:t>
            </a:fld>
            <a:endParaRPr kumimoji="1" lang="ja-JP" altLang="en-US"/>
          </a:p>
        </p:txBody>
      </p:sp>
    </p:spTree>
    <p:extLst>
      <p:ext uri="{BB962C8B-B14F-4D97-AF65-F5344CB8AC3E}">
        <p14:creationId xmlns:p14="http://schemas.microsoft.com/office/powerpoint/2010/main" val="30372908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p:spPr>
        <p:txBody>
          <a:bodyPr/>
          <a:lstStyle/>
          <a:p>
            <a:pPr eaLnBrk="1" hangingPunct="1"/>
            <a:r>
              <a:rPr lang="en-US" altLang="ja-JP" sz="200" smtClean="0">
                <a:solidFill>
                  <a:srgbClr val="000000"/>
                </a:solidFill>
                <a:latin typeface="Courier" charset="0"/>
                <a:sym typeface="Courier" charset="0"/>
              </a:rPr>
              <a:t>When push comes to shove, something has to give. Here we want to be clear on what that is.</a:t>
            </a:r>
            <a:endParaRPr lang="en-US" altLang="ja-JP" smtClean="0">
              <a:solidFill>
                <a:srgbClr val="000000"/>
              </a:solidFill>
              <a:latin typeface="Courier" charset="0"/>
              <a:sym typeface="Courier" charset="0"/>
            </a:endParaRPr>
          </a:p>
          <a:p>
            <a:pPr eaLnBrk="1" hangingPunct="1"/>
            <a:endParaRPr lang="en-US" altLang="ja-JP" sz="200" smtClean="0">
              <a:solidFill>
                <a:srgbClr val="000000"/>
              </a:solidFill>
              <a:latin typeface="Courier" charset="0"/>
              <a:sym typeface="Courier" charset="0"/>
            </a:endParaRPr>
          </a:p>
          <a:p>
            <a:pPr eaLnBrk="1" hangingPunct="1"/>
            <a:r>
              <a:rPr lang="en-US" altLang="ja-JP" sz="200" smtClean="0">
                <a:solidFill>
                  <a:srgbClr val="000000"/>
                </a:solidFill>
                <a:latin typeface="Courier" charset="0"/>
                <a:sym typeface="Courier" charset="0"/>
              </a:rPr>
              <a:t>On agile projects we flex on scope. But there could be others factors at play here so get ready to listen as you customer tells you which forces can bend (scope) and which are written in stone (usually budget).</a:t>
            </a:r>
            <a:endParaRPr lang="en-US" altLang="ja-JP" smtClean="0">
              <a:solidFill>
                <a:srgbClr val="000000"/>
              </a:solidFill>
              <a:latin typeface="Courier" charset="0"/>
              <a:sym typeface="Courier" charset="0"/>
            </a:endParaRPr>
          </a:p>
          <a:p>
            <a:pPr eaLnBrk="1" hangingPunct="1"/>
            <a:endParaRPr lang="en-US" altLang="ja-JP" sz="200" smtClean="0">
              <a:solidFill>
                <a:srgbClr val="000000"/>
              </a:solidFill>
              <a:latin typeface="Courier" charset="0"/>
              <a:sym typeface="Courier" charset="0"/>
            </a:endParaRPr>
          </a:p>
          <a:p>
            <a:pPr eaLnBrk="1" hangingPunct="1"/>
            <a:r>
              <a:rPr lang="en-US" altLang="ja-JP" sz="1000" smtClean="0">
                <a:solidFill>
                  <a:srgbClr val="000000"/>
                </a:solidFill>
                <a:latin typeface="Courier" charset="0"/>
                <a:sym typeface="Courier" charset="0"/>
              </a:rPr>
              <a:t>Slider rules:</a:t>
            </a:r>
            <a:endParaRPr lang="en-US" altLang="ja-JP" smtClean="0">
              <a:solidFill>
                <a:srgbClr val="000000"/>
              </a:solidFill>
              <a:latin typeface="Courier" charset="0"/>
              <a:sym typeface="Courier" charset="0"/>
            </a:endParaRPr>
          </a:p>
          <a:p>
            <a:pPr eaLnBrk="1" hangingPunct="1"/>
            <a:r>
              <a:rPr lang="en-US" altLang="ja-JP" sz="1000" smtClean="0">
                <a:solidFill>
                  <a:srgbClr val="000000"/>
                </a:solidFill>
                <a:latin typeface="Courier" charset="0"/>
                <a:sym typeface="Courier" charset="0"/>
              </a:rPr>
              <a:t>1. No two sliders can </a:t>
            </a:r>
            <a:r>
              <a:rPr lang="en-US" altLang="ja-JP" sz="200" smtClean="0">
                <a:solidFill>
                  <a:srgbClr val="000000"/>
                </a:solidFill>
                <a:latin typeface="Courier" charset="0"/>
                <a:sym typeface="Courier" charset="0"/>
              </a:rPr>
              <a:t>occupy the same level.</a:t>
            </a:r>
            <a:endParaRPr lang="en-US" altLang="ja-JP" smtClean="0">
              <a:solidFill>
                <a:srgbClr val="000000"/>
              </a:solidFill>
              <a:latin typeface="Courier" charset="0"/>
              <a:sym typeface="Courier" charset="0"/>
            </a:endParaRPr>
          </a:p>
          <a:p>
            <a:pPr eaLnBrk="1" hangingPunct="1"/>
            <a:r>
              <a:rPr lang="en-US" altLang="ja-JP" sz="200" smtClean="0">
                <a:solidFill>
                  <a:srgbClr val="000000"/>
                </a:solidFill>
                <a:latin typeface="Courier" charset="0"/>
                <a:sym typeface="Courier" charset="0"/>
              </a:rPr>
              <a:t>2. List other important project factors down below.</a:t>
            </a:r>
          </a:p>
        </p:txBody>
      </p:sp>
    </p:spTree>
    <p:extLst>
      <p:ext uri="{BB962C8B-B14F-4D97-AF65-F5344CB8AC3E}">
        <p14:creationId xmlns:p14="http://schemas.microsoft.com/office/powerpoint/2010/main" val="38333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solidFill>
            <a:srgbClr val="FFFFFF"/>
          </a:solidFill>
          <a:ln/>
        </p:spPr>
      </p:sp>
      <p:sp>
        <p:nvSpPr>
          <p:cNvPr id="27651" name="Rectangle 2"/>
          <p:cNvSpPr>
            <a:spLocks noGrp="1" noChangeArrowheads="1"/>
          </p:cNvSpPr>
          <p:nvPr>
            <p:ph type="body" idx="1"/>
          </p:nvPr>
        </p:nvSpPr>
        <p:spPr>
          <a:noFill/>
        </p:spPr>
        <p:txBody>
          <a:bodyPr/>
          <a:lstStyle/>
          <a:p>
            <a:pPr eaLnBrk="1" hangingPunct="1"/>
            <a:r>
              <a:rPr lang="en-US" altLang="ja-JP" smtClean="0">
                <a:solidFill>
                  <a:srgbClr val="000000"/>
                </a:solidFill>
                <a:latin typeface="Courier" charset="0"/>
                <a:sym typeface="Courier" charset="0"/>
              </a:rPr>
              <a:t>Stakeholders are usually interested in two things:</a:t>
            </a:r>
          </a:p>
          <a:p>
            <a:pPr eaLnBrk="1" hangingPunct="1">
              <a:buFontTx/>
              <a:buAutoNum type="arabicPeriod"/>
            </a:pPr>
            <a:r>
              <a:rPr lang="en-US" altLang="ja-JP" smtClean="0">
                <a:solidFill>
                  <a:srgbClr val="000000"/>
                </a:solidFill>
                <a:latin typeface="Courier" charset="0"/>
                <a:sym typeface="Courier" charset="0"/>
              </a:rPr>
              <a:t>How much is this going to cost.</a:t>
            </a:r>
          </a:p>
          <a:p>
            <a:pPr eaLnBrk="1" hangingPunct="1">
              <a:buFontTx/>
              <a:buChar char="•"/>
            </a:pPr>
            <a:r>
              <a:rPr lang="en-US" altLang="ja-JP" smtClean="0">
                <a:solidFill>
                  <a:srgbClr val="000000"/>
                </a:solidFill>
                <a:latin typeface="Courier" charset="0"/>
                <a:sym typeface="Courier" charset="0"/>
              </a:rPr>
              <a:t>When is it going to be done.</a:t>
            </a:r>
          </a:p>
          <a:p>
            <a:pPr eaLnBrk="1" hangingPunct="1">
              <a:buFontTx/>
              <a:buChar char="•"/>
            </a:pPr>
            <a:endParaRPr lang="en-US" altLang="ja-JP" smtClean="0">
              <a:solidFill>
                <a:srgbClr val="000000"/>
              </a:solidFill>
              <a:latin typeface="Courier" charset="0"/>
              <a:sym typeface="Courier" charset="0"/>
            </a:endParaRPr>
          </a:p>
          <a:p>
            <a:pPr eaLnBrk="1" hangingPunct="1"/>
            <a:r>
              <a:rPr lang="en-US" altLang="ja-JP" smtClean="0">
                <a:solidFill>
                  <a:srgbClr val="000000"/>
                </a:solidFill>
                <a:latin typeface="Courier" charset="0"/>
                <a:sym typeface="Courier" charset="0"/>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329817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4099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406300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8574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4245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528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7201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581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39260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96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98397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EA89CF0-315F-4979-AB96-C9AF16050C40}" type="datetimeFigureOut">
              <a:rPr kumimoji="1" lang="ja-JP" altLang="en-US" smtClean="0"/>
              <a:t>2017/5/22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7182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89CF0-315F-4979-AB96-C9AF16050C40}" type="datetimeFigureOut">
              <a:rPr kumimoji="1" lang="ja-JP" altLang="en-US" smtClean="0"/>
              <a:t>2017/5/22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99452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b="1" dirty="0" smtClean="0"/>
              <a:t>インセプションデッキ</a:t>
            </a:r>
            <a:endParaRPr kumimoji="1" lang="ja-JP" altLang="en-US" b="1" dirty="0"/>
          </a:p>
        </p:txBody>
      </p:sp>
      <p:sp>
        <p:nvSpPr>
          <p:cNvPr id="3" name="サブタイトル 2"/>
          <p:cNvSpPr>
            <a:spLocks noGrp="1"/>
          </p:cNvSpPr>
          <p:nvPr>
            <p:ph type="subTitle" idx="1"/>
          </p:nvPr>
        </p:nvSpPr>
        <p:spPr/>
        <p:txBody>
          <a:bodyPr>
            <a:normAutofit/>
          </a:bodyPr>
          <a:lstStyle/>
          <a:p>
            <a:r>
              <a:rPr kumimoji="1" lang="ja-JP" altLang="en-US" sz="4400" b="1" dirty="0" smtClean="0"/>
              <a:t>矢吹研Ａ班</a:t>
            </a:r>
            <a:endParaRPr kumimoji="1" lang="ja-JP" altLang="en-US" sz="4400" b="1" dirty="0"/>
          </a:p>
        </p:txBody>
      </p:sp>
    </p:spTree>
    <p:extLst>
      <p:ext uri="{BB962C8B-B14F-4D97-AF65-F5344CB8AC3E}">
        <p14:creationId xmlns:p14="http://schemas.microsoft.com/office/powerpoint/2010/main" val="294310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俺たちの“</a:t>
            </a:r>
            <a:r>
              <a:rPr kumimoji="1" lang="en-US" altLang="ja-JP" b="1" dirty="0" smtClean="0"/>
              <a:t>A</a:t>
            </a:r>
            <a:r>
              <a:rPr kumimoji="1" lang="ja-JP" altLang="en-US" b="1" dirty="0" smtClean="0"/>
              <a:t>チーム”</a:t>
            </a:r>
            <a:endParaRPr kumimoji="1" lang="ja-JP" altLang="en-US" b="1"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13323576"/>
              </p:ext>
            </p:extLst>
          </p:nvPr>
        </p:nvGraphicFramePr>
        <p:xfrm>
          <a:off x="838201" y="1690688"/>
          <a:ext cx="10911212" cy="4482195"/>
        </p:xfrm>
        <a:graphic>
          <a:graphicData uri="http://schemas.openxmlformats.org/drawingml/2006/table">
            <a:tbl>
              <a:tblPr firstRow="1" bandRow="1">
                <a:tableStyleId>{5C22544A-7EE6-4342-B048-85BDC9FD1C3A}</a:tableStyleId>
              </a:tblPr>
              <a:tblGrid>
                <a:gridCol w="975628">
                  <a:extLst>
                    <a:ext uri="{9D8B030D-6E8A-4147-A177-3AD203B41FA5}">
                      <a16:colId xmlns:a16="http://schemas.microsoft.com/office/drawing/2014/main" val="3338837956"/>
                    </a:ext>
                  </a:extLst>
                </a:gridCol>
                <a:gridCol w="2249297">
                  <a:extLst>
                    <a:ext uri="{9D8B030D-6E8A-4147-A177-3AD203B41FA5}">
                      <a16:colId xmlns:a16="http://schemas.microsoft.com/office/drawing/2014/main" val="1302488886"/>
                    </a:ext>
                  </a:extLst>
                </a:gridCol>
                <a:gridCol w="1728373">
                  <a:extLst>
                    <a:ext uri="{9D8B030D-6E8A-4147-A177-3AD203B41FA5}">
                      <a16:colId xmlns:a16="http://schemas.microsoft.com/office/drawing/2014/main" val="731336090"/>
                    </a:ext>
                  </a:extLst>
                </a:gridCol>
                <a:gridCol w="5957914">
                  <a:extLst>
                    <a:ext uri="{9D8B030D-6E8A-4147-A177-3AD203B41FA5}">
                      <a16:colId xmlns:a16="http://schemas.microsoft.com/office/drawing/2014/main" val="3851626369"/>
                    </a:ext>
                  </a:extLst>
                </a:gridCol>
              </a:tblGrid>
              <a:tr h="984053">
                <a:tc>
                  <a:txBody>
                    <a:bodyPr/>
                    <a:lstStyle/>
                    <a:p>
                      <a:pPr algn="ctr"/>
                      <a:r>
                        <a:rPr kumimoji="1" lang="ja-JP" altLang="en-US" sz="2800" b="1" dirty="0" smtClean="0">
                          <a:solidFill>
                            <a:schemeClr val="bg1"/>
                          </a:solidFill>
                        </a:rPr>
                        <a:t>人数</a:t>
                      </a:r>
                      <a:endParaRPr kumimoji="1" lang="ja-JP" altLang="en-US" sz="2800" b="1" dirty="0">
                        <a:solidFill>
                          <a:schemeClr val="bg1"/>
                        </a:solidFill>
                      </a:endParaRPr>
                    </a:p>
                  </a:txBody>
                  <a:tcPr anchor="ctr"/>
                </a:tc>
                <a:tc>
                  <a:txBody>
                    <a:bodyPr/>
                    <a:lstStyle/>
                    <a:p>
                      <a:pPr algn="ctr"/>
                      <a:r>
                        <a:rPr kumimoji="1" lang="ja-JP" altLang="en-US" sz="2800" dirty="0" smtClean="0">
                          <a:solidFill>
                            <a:schemeClr val="bg1"/>
                          </a:solidFill>
                        </a:rPr>
                        <a:t>役割</a:t>
                      </a:r>
                      <a:endParaRPr kumimoji="1" lang="ja-JP" altLang="en-US" sz="2800" dirty="0">
                        <a:solidFill>
                          <a:schemeClr val="bg1"/>
                        </a:solidFill>
                      </a:endParaRPr>
                    </a:p>
                  </a:txBody>
                  <a:tcPr anchor="ctr"/>
                </a:tc>
                <a:tc>
                  <a:txBody>
                    <a:bodyPr/>
                    <a:lstStyle/>
                    <a:p>
                      <a:pPr algn="ctr"/>
                      <a:r>
                        <a:rPr kumimoji="1" lang="ja-JP" altLang="en-US" sz="2800" dirty="0" smtClean="0">
                          <a:solidFill>
                            <a:schemeClr val="bg1"/>
                          </a:solidFill>
                        </a:rPr>
                        <a:t>氏名</a:t>
                      </a:r>
                      <a:endParaRPr kumimoji="1" lang="en-US" altLang="ja-JP" sz="2800" dirty="0" smtClean="0">
                        <a:solidFill>
                          <a:schemeClr val="bg1"/>
                        </a:solidFill>
                      </a:endParaRPr>
                    </a:p>
                  </a:txBody>
                  <a:tcPr anchor="ctr"/>
                </a:tc>
                <a:tc>
                  <a:txBody>
                    <a:bodyPr/>
                    <a:lstStyle/>
                    <a:p>
                      <a:pPr algn="ctr"/>
                      <a:r>
                        <a:rPr kumimoji="1" lang="ja-JP" altLang="en-US" sz="2800" dirty="0" smtClean="0">
                          <a:solidFill>
                            <a:schemeClr val="bg1"/>
                          </a:solidFill>
                        </a:rPr>
                        <a:t>強みや期待すること</a:t>
                      </a:r>
                      <a:endParaRPr kumimoji="1" lang="ja-JP" altLang="en-US" sz="2800" dirty="0">
                        <a:solidFill>
                          <a:schemeClr val="bg1"/>
                        </a:solidFill>
                      </a:endParaRPr>
                    </a:p>
                  </a:txBody>
                  <a:tcPr anchor="ctr"/>
                </a:tc>
                <a:extLst>
                  <a:ext uri="{0D108BD9-81ED-4DB2-BD59-A6C34878D82A}">
                    <a16:rowId xmlns:a16="http://schemas.microsoft.com/office/drawing/2014/main" val="2738673366"/>
                  </a:ext>
                </a:extLst>
              </a:tr>
              <a:tr h="1120645">
                <a:tc>
                  <a:txBody>
                    <a:bodyPr/>
                    <a:lstStyle/>
                    <a:p>
                      <a:pPr algn="ctr"/>
                      <a:r>
                        <a:rPr kumimoji="1" lang="ja-JP" altLang="en-US" sz="2800" b="1" dirty="0" smtClean="0"/>
                        <a:t>１</a:t>
                      </a:r>
                      <a:endParaRPr kumimoji="1" lang="ja-JP" altLang="en-US" sz="2800" b="1" dirty="0"/>
                    </a:p>
                  </a:txBody>
                  <a:tcPr anchor="ctr"/>
                </a:tc>
                <a:tc>
                  <a:txBody>
                    <a:bodyPr/>
                    <a:lstStyle/>
                    <a:p>
                      <a:pPr algn="ctr"/>
                      <a:r>
                        <a:rPr kumimoji="1" lang="ja-JP" altLang="en-US" sz="2800" b="1" dirty="0" smtClean="0">
                          <a:solidFill>
                            <a:schemeClr val="tx1"/>
                          </a:solidFill>
                        </a:rPr>
                        <a:t>プロダクトオーナー</a:t>
                      </a:r>
                      <a:endParaRPr kumimoji="1" lang="ja-JP" altLang="en-US" sz="2800" b="1" dirty="0">
                        <a:solidFill>
                          <a:schemeClr val="tx1"/>
                        </a:solidFill>
                      </a:endParaRPr>
                    </a:p>
                  </a:txBody>
                  <a:tcPr anchor="ctr"/>
                </a:tc>
                <a:tc>
                  <a:txBody>
                    <a:bodyPr/>
                    <a:lstStyle/>
                    <a:p>
                      <a:pPr algn="ctr"/>
                      <a:r>
                        <a:rPr kumimoji="1" lang="ja-JP" altLang="en-US" sz="2800" b="1" dirty="0" smtClean="0">
                          <a:solidFill>
                            <a:schemeClr val="tx1"/>
                          </a:solidFill>
                        </a:rPr>
                        <a:t>近藤智之</a:t>
                      </a:r>
                      <a:endParaRPr kumimoji="1" lang="ja-JP" altLang="en-US" sz="2800" b="1" dirty="0">
                        <a:solidFill>
                          <a:schemeClr val="tx1"/>
                        </a:solidFill>
                      </a:endParaRPr>
                    </a:p>
                  </a:txBody>
                  <a:tcPr anchor="ctr"/>
                </a:tc>
                <a:tc>
                  <a:txBody>
                    <a:bodyPr/>
                    <a:lstStyle/>
                    <a:p>
                      <a:r>
                        <a:rPr kumimoji="1" lang="ja-JP" altLang="en-US" b="1" dirty="0" smtClean="0"/>
                        <a:t>開発チームを活用してプロダクトの価値を最大化する。ユーザーストーリーの項目の内容を関係者が理解できるように説明できる。</a:t>
                      </a:r>
                      <a:endParaRPr kumimoji="1" lang="en-US" altLang="ja-JP" b="1" dirty="0" smtClean="0"/>
                    </a:p>
                  </a:txBody>
                  <a:tcPr anchor="ctr"/>
                </a:tc>
                <a:extLst>
                  <a:ext uri="{0D108BD9-81ED-4DB2-BD59-A6C34878D82A}">
                    <a16:rowId xmlns:a16="http://schemas.microsoft.com/office/drawing/2014/main" val="2343541702"/>
                  </a:ext>
                </a:extLst>
              </a:tr>
              <a:tr h="1005897">
                <a:tc>
                  <a:txBody>
                    <a:bodyPr/>
                    <a:lstStyle/>
                    <a:p>
                      <a:pPr algn="ctr"/>
                      <a:r>
                        <a:rPr kumimoji="1" lang="ja-JP" altLang="en-US" sz="2800" b="1" dirty="0" smtClean="0"/>
                        <a:t>１</a:t>
                      </a:r>
                      <a:endParaRPr kumimoji="1" lang="ja-JP" altLang="en-US" sz="2800" b="1" dirty="0"/>
                    </a:p>
                  </a:txBody>
                  <a:tcPr anchor="ctr"/>
                </a:tc>
                <a:tc>
                  <a:txBody>
                    <a:bodyPr/>
                    <a:lstStyle/>
                    <a:p>
                      <a:pPr algn="ctr"/>
                      <a:r>
                        <a:rPr kumimoji="1" lang="ja-JP" altLang="en-US" sz="2800" b="1" dirty="0" smtClean="0">
                          <a:solidFill>
                            <a:schemeClr val="tx1"/>
                          </a:solidFill>
                        </a:rPr>
                        <a:t>スクラム　マスター</a:t>
                      </a:r>
                      <a:endParaRPr kumimoji="1" lang="ja-JP" altLang="en-US" sz="2800" b="1" dirty="0">
                        <a:solidFill>
                          <a:schemeClr val="tx1"/>
                        </a:solidFill>
                      </a:endParaRPr>
                    </a:p>
                  </a:txBody>
                  <a:tcPr anchor="ctr"/>
                </a:tc>
                <a:tc>
                  <a:txBody>
                    <a:bodyPr/>
                    <a:lstStyle/>
                    <a:p>
                      <a:pPr algn="ctr"/>
                      <a:r>
                        <a:rPr kumimoji="1" lang="ja-JP" altLang="en-US" sz="2800" b="1" dirty="0" smtClean="0">
                          <a:solidFill>
                            <a:schemeClr val="tx1"/>
                          </a:solidFill>
                        </a:rPr>
                        <a:t>吉田和暉</a:t>
                      </a:r>
                      <a:endParaRPr kumimoji="1" lang="ja-JP" altLang="en-US" sz="2800" b="1" dirty="0">
                        <a:solidFill>
                          <a:schemeClr val="tx1"/>
                        </a:solidFill>
                      </a:endParaRPr>
                    </a:p>
                  </a:txBody>
                  <a:tcPr anchor="ctr"/>
                </a:tc>
                <a:tc>
                  <a:txBody>
                    <a:bodyPr/>
                    <a:lstStyle/>
                    <a:p>
                      <a:r>
                        <a:rPr kumimoji="1" lang="ja-JP" altLang="en-US" b="1" dirty="0" smtClean="0"/>
                        <a:t>ユーザーストーリーの書き方をプロダクトオーナーや</a:t>
                      </a:r>
                      <a:endParaRPr kumimoji="1" lang="en-US" altLang="ja-JP" b="1" dirty="0" smtClean="0"/>
                    </a:p>
                    <a:p>
                      <a:r>
                        <a:rPr kumimoji="1" lang="ja-JP" altLang="en-US" b="1" dirty="0" smtClean="0"/>
                        <a:t>開発チームに教える。プロダクトオーナーと開発チームの会話を促す。</a:t>
                      </a:r>
                      <a:endParaRPr kumimoji="1" lang="ja-JP" altLang="en-US" b="1" dirty="0"/>
                    </a:p>
                  </a:txBody>
                  <a:tcPr anchor="ctr"/>
                </a:tc>
                <a:extLst>
                  <a:ext uri="{0D108BD9-81ED-4DB2-BD59-A6C34878D82A}">
                    <a16:rowId xmlns:a16="http://schemas.microsoft.com/office/drawing/2014/main" val="434458954"/>
                  </a:ext>
                </a:extLst>
              </a:tr>
              <a:tr h="935960">
                <a:tc>
                  <a:txBody>
                    <a:bodyPr/>
                    <a:lstStyle/>
                    <a:p>
                      <a:pPr algn="ctr"/>
                      <a:r>
                        <a:rPr kumimoji="1" lang="ja-JP" altLang="en-US" sz="2800" b="1" dirty="0" smtClean="0"/>
                        <a:t>３</a:t>
                      </a:r>
                      <a:endParaRPr kumimoji="1" lang="ja-JP" altLang="en-US" sz="2800" b="1" dirty="0"/>
                    </a:p>
                  </a:txBody>
                  <a:tcPr anchor="ctr">
                    <a:solidFill>
                      <a:schemeClr val="accent1">
                        <a:lumMod val="60000"/>
                        <a:lumOff val="40000"/>
                      </a:schemeClr>
                    </a:solidFill>
                  </a:tcPr>
                </a:tc>
                <a:tc>
                  <a:txBody>
                    <a:bodyPr/>
                    <a:lstStyle/>
                    <a:p>
                      <a:pPr algn="ctr"/>
                      <a:r>
                        <a:rPr kumimoji="1" lang="ja-JP" altLang="en-US" sz="2800" b="1" dirty="0" smtClean="0">
                          <a:solidFill>
                            <a:schemeClr val="tx1"/>
                          </a:solidFill>
                        </a:rPr>
                        <a:t>開発チーム</a:t>
                      </a:r>
                      <a:endParaRPr kumimoji="1" lang="ja-JP" altLang="en-US" sz="2800" b="1" dirty="0">
                        <a:solidFill>
                          <a:schemeClr val="tx1"/>
                        </a:solidFill>
                      </a:endParaRPr>
                    </a:p>
                  </a:txBody>
                  <a:tcPr anchor="ctr">
                    <a:solidFill>
                      <a:schemeClr val="accent1">
                        <a:lumMod val="60000"/>
                        <a:lumOff val="40000"/>
                      </a:schemeClr>
                    </a:solidFill>
                  </a:tcPr>
                </a:tc>
                <a:tc>
                  <a:txBody>
                    <a:bodyPr/>
                    <a:lstStyle/>
                    <a:p>
                      <a:pPr algn="ctr"/>
                      <a:r>
                        <a:rPr kumimoji="1" lang="ja-JP" altLang="en-US" sz="2800" b="1" dirty="0" smtClean="0">
                          <a:solidFill>
                            <a:schemeClr val="tx1"/>
                          </a:solidFill>
                        </a:rPr>
                        <a:t>吉田和暉</a:t>
                      </a:r>
                      <a:endParaRPr kumimoji="1" lang="en-US" altLang="ja-JP" sz="2800" b="1" dirty="0" smtClean="0">
                        <a:solidFill>
                          <a:schemeClr val="tx1"/>
                        </a:solidFill>
                      </a:endParaRPr>
                    </a:p>
                    <a:p>
                      <a:pPr algn="ctr"/>
                      <a:r>
                        <a:rPr kumimoji="1" lang="ja-JP" altLang="en-US" sz="2800" b="1" dirty="0" smtClean="0">
                          <a:solidFill>
                            <a:schemeClr val="tx1"/>
                          </a:solidFill>
                        </a:rPr>
                        <a:t>赤岡武</a:t>
                      </a:r>
                      <a:endParaRPr kumimoji="1" lang="en-US" altLang="ja-JP" sz="2800" b="1" dirty="0" smtClean="0">
                        <a:solidFill>
                          <a:schemeClr val="tx1"/>
                        </a:solidFill>
                      </a:endParaRPr>
                    </a:p>
                    <a:p>
                      <a:pPr algn="ctr"/>
                      <a:r>
                        <a:rPr kumimoji="1" lang="ja-JP" altLang="en-US" sz="2800" b="1" dirty="0" smtClean="0">
                          <a:solidFill>
                            <a:schemeClr val="tx1"/>
                          </a:solidFill>
                        </a:rPr>
                        <a:t>竹内裕治</a:t>
                      </a:r>
                      <a:endParaRPr kumimoji="1" lang="ja-JP" altLang="en-US" sz="2800" b="1" dirty="0">
                        <a:solidFill>
                          <a:schemeClr val="tx1"/>
                        </a:solidFill>
                      </a:endParaRPr>
                    </a:p>
                  </a:txBody>
                  <a:tcPr anchor="ctr">
                    <a:solidFill>
                      <a:schemeClr val="accent1">
                        <a:lumMod val="60000"/>
                        <a:lumOff val="40000"/>
                      </a:schemeClr>
                    </a:solidFill>
                  </a:tcPr>
                </a:tc>
                <a:tc>
                  <a:txBody>
                    <a:bodyPr/>
                    <a:lstStyle/>
                    <a:p>
                      <a:r>
                        <a:rPr kumimoji="1" lang="ja-JP" altLang="en-US" b="1" dirty="0" smtClean="0"/>
                        <a:t>上下関係はない。作業を進めていく過程で個人が複数のことをできるようになる</a:t>
                      </a:r>
                      <a:endParaRPr kumimoji="1" lang="ja-JP" altLang="en-US" b="1" dirty="0"/>
                    </a:p>
                  </a:txBody>
                  <a:tcPr anchor="ctr">
                    <a:solidFill>
                      <a:schemeClr val="accent1">
                        <a:lumMod val="60000"/>
                        <a:lumOff val="40000"/>
                      </a:schemeClr>
                    </a:solidFill>
                  </a:tcPr>
                </a:tc>
                <a:extLst>
                  <a:ext uri="{0D108BD9-81ED-4DB2-BD59-A6C34878D82A}">
                    <a16:rowId xmlns:a16="http://schemas.microsoft.com/office/drawing/2014/main" val="217436423"/>
                  </a:ext>
                </a:extLst>
              </a:tr>
            </a:tbl>
          </a:graphicData>
        </a:graphic>
      </p:graphicFrame>
    </p:spTree>
    <p:extLst>
      <p:ext uri="{BB962C8B-B14F-4D97-AF65-F5344CB8AC3E}">
        <p14:creationId xmlns:p14="http://schemas.microsoft.com/office/powerpoint/2010/main" val="317595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858" y="374084"/>
            <a:ext cx="10515600" cy="1325563"/>
          </a:xfrm>
        </p:spPr>
        <p:txBody>
          <a:bodyPr/>
          <a:lstStyle/>
          <a:p>
            <a:pPr algn="ctr"/>
            <a:r>
              <a:rPr kumimoji="1" lang="ja-JP" altLang="en-US" b="1" dirty="0" smtClean="0"/>
              <a:t>期間を見極める</a:t>
            </a:r>
            <a:endParaRPr kumimoji="1" lang="ja-JP" altLang="en-US" b="1" dirty="0"/>
          </a:p>
        </p:txBody>
      </p:sp>
      <p:sp>
        <p:nvSpPr>
          <p:cNvPr id="74" name="テキスト ボックス 73"/>
          <p:cNvSpPr txBox="1"/>
          <p:nvPr/>
        </p:nvSpPr>
        <p:spPr>
          <a:xfrm>
            <a:off x="5368729" y="5991188"/>
            <a:ext cx="1005403" cy="584775"/>
          </a:xfrm>
          <a:prstGeom prst="rect">
            <a:avLst/>
          </a:prstGeom>
          <a:noFill/>
        </p:spPr>
        <p:txBody>
          <a:bodyPr wrap="none" rtlCol="0">
            <a:spAutoFit/>
          </a:bodyPr>
          <a:lstStyle/>
          <a:p>
            <a:r>
              <a:rPr kumimoji="1" lang="ja-JP" altLang="en-US" sz="3200" b="1" dirty="0" smtClean="0"/>
              <a:t>推測</a:t>
            </a:r>
            <a:endParaRPr kumimoji="1" lang="ja-JP" altLang="en-US" sz="3200" b="1" dirty="0"/>
          </a:p>
        </p:txBody>
      </p:sp>
      <p:sp>
        <p:nvSpPr>
          <p:cNvPr id="40" name="AutoShape 3"/>
          <p:cNvSpPr>
            <a:spLocks/>
          </p:cNvSpPr>
          <p:nvPr/>
        </p:nvSpPr>
        <p:spPr bwMode="auto">
          <a:xfrm>
            <a:off x="2981808" y="3705017"/>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1" name="AutoShape 4"/>
          <p:cNvSpPr>
            <a:spLocks/>
          </p:cNvSpPr>
          <p:nvPr/>
        </p:nvSpPr>
        <p:spPr bwMode="auto">
          <a:xfrm rot="5400000">
            <a:off x="4024674" y="3346942"/>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2" name="AutoShape 5"/>
          <p:cNvSpPr>
            <a:spLocks/>
          </p:cNvSpPr>
          <p:nvPr/>
        </p:nvSpPr>
        <p:spPr bwMode="auto">
          <a:xfrm rot="5400000">
            <a:off x="6078605" y="3331629"/>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3" name="AutoShape 6"/>
          <p:cNvSpPr>
            <a:spLocks/>
          </p:cNvSpPr>
          <p:nvPr/>
        </p:nvSpPr>
        <p:spPr bwMode="auto">
          <a:xfrm rot="5400000">
            <a:off x="8342222" y="3277141"/>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4" name="Rectangle 7"/>
          <p:cNvSpPr>
            <a:spLocks/>
          </p:cNvSpPr>
          <p:nvPr/>
        </p:nvSpPr>
        <p:spPr bwMode="auto">
          <a:xfrm>
            <a:off x="6719251" y="3019207"/>
            <a:ext cx="1934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a:latin typeface="ヒラギノ角ゴ StdN W8" charset="0"/>
                <a:ea typeface="ＭＳ Ｐゴシック" panose="020B0600070205080204" pitchFamily="50" charset="-128"/>
                <a:sym typeface="ヒラギノ角ゴ StdN W8" charset="0"/>
              </a:rPr>
              <a:t>トレーニング</a:t>
            </a:r>
            <a:endParaRPr lang="en-US" altLang="ja-JP" sz="2800" dirty="0">
              <a:latin typeface="ヒラギノ角ゴ StdN W8" charset="0"/>
              <a:ea typeface="ＭＳ Ｐゴシック" panose="020B0600070205080204" pitchFamily="50" charset="-128"/>
              <a:sym typeface="ヒラギノ角ゴ StdN W8" charset="0"/>
            </a:endParaRPr>
          </a:p>
        </p:txBody>
      </p:sp>
      <p:sp>
        <p:nvSpPr>
          <p:cNvPr id="59" name="Rectangle 8"/>
          <p:cNvSpPr>
            <a:spLocks/>
          </p:cNvSpPr>
          <p:nvPr/>
        </p:nvSpPr>
        <p:spPr bwMode="auto">
          <a:xfrm>
            <a:off x="3128567" y="3003152"/>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61" name="Rectangle 11"/>
          <p:cNvSpPr>
            <a:spLocks/>
          </p:cNvSpPr>
          <p:nvPr/>
        </p:nvSpPr>
        <p:spPr bwMode="auto">
          <a:xfrm>
            <a:off x="3215509" y="3824779"/>
            <a:ext cx="117179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a:t>
            </a: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1</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週間</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5" y="3651742"/>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3" name="Rectangle 15"/>
          <p:cNvSpPr>
            <a:spLocks/>
          </p:cNvSpPr>
          <p:nvPr/>
        </p:nvSpPr>
        <p:spPr bwMode="auto">
          <a:xfrm>
            <a:off x="5172630" y="3863251"/>
            <a:ext cx="479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3</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65" name="テキスト ボックス 1"/>
          <p:cNvSpPr txBox="1">
            <a:spLocks noChangeArrowheads="1"/>
          </p:cNvSpPr>
          <p:nvPr/>
        </p:nvSpPr>
        <p:spPr bwMode="auto">
          <a:xfrm>
            <a:off x="7537969" y="2444713"/>
            <a:ext cx="2392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66" name="Rectangle 15"/>
          <p:cNvSpPr>
            <a:spLocks/>
          </p:cNvSpPr>
          <p:nvPr/>
        </p:nvSpPr>
        <p:spPr bwMode="auto">
          <a:xfrm>
            <a:off x="7537969" y="3843516"/>
            <a:ext cx="479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4</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8" name="テキスト ボックス 7"/>
          <p:cNvSpPr txBox="1"/>
          <p:nvPr/>
        </p:nvSpPr>
        <p:spPr>
          <a:xfrm>
            <a:off x="4558074" y="3052694"/>
            <a:ext cx="1980029" cy="523220"/>
          </a:xfrm>
          <a:prstGeom prst="rect">
            <a:avLst/>
          </a:prstGeom>
          <a:noFill/>
        </p:spPr>
        <p:txBody>
          <a:bodyPr wrap="none" rtlCol="0">
            <a:spAutoFit/>
          </a:bodyPr>
          <a:lstStyle/>
          <a:p>
            <a:r>
              <a:rPr kumimoji="1" lang="ja-JP" altLang="en-US" sz="2800" b="1" dirty="0" smtClean="0"/>
              <a:t>受入テスト</a:t>
            </a:r>
            <a:endParaRPr kumimoji="1" lang="ja-JP" altLang="en-US" sz="2800" b="1" dirty="0"/>
          </a:p>
        </p:txBody>
      </p:sp>
      <p:pic>
        <p:nvPicPr>
          <p:cNvPr id="10" name="図 9"/>
          <p:cNvPicPr>
            <a:picLocks noChangeAspect="1"/>
          </p:cNvPicPr>
          <p:nvPr/>
        </p:nvPicPr>
        <p:blipFill>
          <a:blip r:embed="rId3"/>
          <a:stretch>
            <a:fillRect/>
          </a:stretch>
        </p:blipFill>
        <p:spPr>
          <a:xfrm>
            <a:off x="3337727" y="4830543"/>
            <a:ext cx="4737003" cy="719390"/>
          </a:xfrm>
          <a:prstGeom prst="rect">
            <a:avLst/>
          </a:prstGeom>
        </p:spPr>
      </p:pic>
    </p:spTree>
    <p:extLst>
      <p:ext uri="{BB962C8B-B14F-4D97-AF65-F5344CB8AC3E}">
        <p14:creationId xmlns:p14="http://schemas.microsoft.com/office/powerpoint/2010/main" val="223485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79" name="Rectangle 2"/>
          <p:cNvSpPr>
            <a:spLocks/>
          </p:cNvSpPr>
          <p:nvPr/>
        </p:nvSpPr>
        <p:spPr bwMode="auto">
          <a:xfrm>
            <a:off x="9220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4580" name="Rectangle 3"/>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トレードオフ・スライダー</a:t>
            </a:r>
          </a:p>
        </p:txBody>
      </p:sp>
      <p:graphicFrame>
        <p:nvGraphicFramePr>
          <p:cNvPr id="2" name="Group 4"/>
          <p:cNvGraphicFramePr>
            <a:graphicFrameLocks noGrp="1"/>
          </p:cNvGraphicFramePr>
          <p:nvPr/>
        </p:nvGraphicFramePr>
        <p:xfrm>
          <a:off x="1981200" y="1371601"/>
          <a:ext cx="8229600" cy="2682913"/>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典型的なフォース</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機能をぜんぶ揃える</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スコープ</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予算内に収める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期日を死守する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時間</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高い品質、少ない欠陥</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品質</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4"/>
                  </a:ext>
                </a:extLst>
              </a:tr>
            </a:tbl>
          </a:graphicData>
        </a:graphic>
      </p:graphicFrame>
      <p:grpSp>
        <p:nvGrpSpPr>
          <p:cNvPr id="24601" name="Group 48"/>
          <p:cNvGrpSpPr>
            <a:grpSpLocks/>
          </p:cNvGrpSpPr>
          <p:nvPr/>
        </p:nvGrpSpPr>
        <p:grpSpPr bwMode="auto">
          <a:xfrm>
            <a:off x="2203451" y="1909763"/>
            <a:ext cx="2525713" cy="292100"/>
            <a:chOff x="0" y="0"/>
            <a:chExt cx="1590" cy="184"/>
          </a:xfrm>
        </p:grpSpPr>
        <p:sp>
          <p:nvSpPr>
            <p:cNvPr id="24679" name="Rectangle 4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80" name="Line 4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1" name="Rectangle 4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82" name="Line 4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3" name="Line 4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4" name="Line 4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2" name="Oval 49"/>
          <p:cNvSpPr>
            <a:spLocks/>
          </p:cNvSpPr>
          <p:nvPr/>
        </p:nvSpPr>
        <p:spPr bwMode="auto">
          <a:xfrm>
            <a:off x="3688555" y="19034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3" name="Group 56"/>
          <p:cNvGrpSpPr>
            <a:grpSpLocks/>
          </p:cNvGrpSpPr>
          <p:nvPr/>
        </p:nvGrpSpPr>
        <p:grpSpPr bwMode="auto">
          <a:xfrm>
            <a:off x="2198689" y="2501900"/>
            <a:ext cx="2524125" cy="292100"/>
            <a:chOff x="0" y="0"/>
            <a:chExt cx="1590" cy="184"/>
          </a:xfrm>
        </p:grpSpPr>
        <p:sp>
          <p:nvSpPr>
            <p:cNvPr id="24673" name="Rectangle 5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74" name="Line 5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5" name="Rectangle 5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6" name="Line 5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7" name="Line 5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8" name="Line 5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4" name="Oval 57"/>
          <p:cNvSpPr>
            <a:spLocks/>
          </p:cNvSpPr>
          <p:nvPr/>
        </p:nvSpPr>
        <p:spPr bwMode="auto">
          <a:xfrm>
            <a:off x="3324206" y="2403844"/>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5" name="Group 64"/>
          <p:cNvGrpSpPr>
            <a:grpSpLocks/>
          </p:cNvGrpSpPr>
          <p:nvPr/>
        </p:nvGrpSpPr>
        <p:grpSpPr bwMode="auto">
          <a:xfrm>
            <a:off x="2198689" y="3022600"/>
            <a:ext cx="2524125" cy="292100"/>
            <a:chOff x="0" y="0"/>
            <a:chExt cx="1590" cy="184"/>
          </a:xfrm>
        </p:grpSpPr>
        <p:sp>
          <p:nvSpPr>
            <p:cNvPr id="24667" name="Rectangle 5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8" name="Line 5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9" name="Rectangle 6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0" name="Line 6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1" name="Line 6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2" name="Line 6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6" name="Oval 65"/>
          <p:cNvSpPr>
            <a:spLocks/>
          </p:cNvSpPr>
          <p:nvPr/>
        </p:nvSpPr>
        <p:spPr bwMode="auto">
          <a:xfrm>
            <a:off x="2725738" y="292735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7" name="Group 72"/>
          <p:cNvGrpSpPr>
            <a:grpSpLocks/>
          </p:cNvGrpSpPr>
          <p:nvPr/>
        </p:nvGrpSpPr>
        <p:grpSpPr bwMode="auto">
          <a:xfrm>
            <a:off x="2198689" y="3594100"/>
            <a:ext cx="2524125" cy="292100"/>
            <a:chOff x="0" y="0"/>
            <a:chExt cx="1590" cy="184"/>
          </a:xfrm>
        </p:grpSpPr>
        <p:sp>
          <p:nvSpPr>
            <p:cNvPr id="24661" name="Rectangle 6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2" name="Line 6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3" name="Rectangle 6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64" name="Line 6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5" name="Line 7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6" name="Line 7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8" name="Oval 73"/>
          <p:cNvSpPr>
            <a:spLocks/>
          </p:cNvSpPr>
          <p:nvPr/>
        </p:nvSpPr>
        <p:spPr bwMode="auto">
          <a:xfrm>
            <a:off x="2993007" y="3495676"/>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aphicFrame>
        <p:nvGraphicFramePr>
          <p:cNvPr id="24650" name="Group 74"/>
          <p:cNvGraphicFramePr>
            <a:graphicFrameLocks noGrp="1"/>
          </p:cNvGraphicFramePr>
          <p:nvPr>
            <p:extLst>
              <p:ext uri="{D42A27DB-BD31-4B8C-83A1-F6EECF244321}">
                <p14:modId xmlns:p14="http://schemas.microsoft.com/office/powerpoint/2010/main" val="2756336925"/>
              </p:ext>
            </p:extLst>
          </p:nvPr>
        </p:nvGraphicFramePr>
        <p:xfrm>
          <a:off x="1981200" y="4114801"/>
          <a:ext cx="8229600" cy="2125766"/>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上記以外で重要なこと</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見やすさ！</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便利さ！</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使いやすさ！</a:t>
                      </a:r>
                      <a:endParaRPr kumimoji="0" lang="en-US" altLang="ja-JP" sz="22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bl>
          </a:graphicData>
        </a:graphic>
      </p:graphicFrame>
      <p:grpSp>
        <p:nvGrpSpPr>
          <p:cNvPr id="24629" name="Group 118"/>
          <p:cNvGrpSpPr>
            <a:grpSpLocks/>
          </p:cNvGrpSpPr>
          <p:nvPr/>
        </p:nvGrpSpPr>
        <p:grpSpPr bwMode="auto">
          <a:xfrm>
            <a:off x="2236789" y="4648200"/>
            <a:ext cx="2524125" cy="292100"/>
            <a:chOff x="0" y="0"/>
            <a:chExt cx="1590" cy="184"/>
          </a:xfrm>
        </p:grpSpPr>
        <p:sp>
          <p:nvSpPr>
            <p:cNvPr id="24655" name="Rectangle 11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56" name="Line 11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7" name="Rectangle 11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8" name="Line 11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9" name="Line 11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0" name="Line 11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0" name="Oval 119"/>
          <p:cNvSpPr>
            <a:spLocks/>
          </p:cNvSpPr>
          <p:nvPr/>
        </p:nvSpPr>
        <p:spPr bwMode="auto">
          <a:xfrm>
            <a:off x="3159488" y="46339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1" name="Group 126"/>
          <p:cNvGrpSpPr>
            <a:grpSpLocks/>
          </p:cNvGrpSpPr>
          <p:nvPr/>
        </p:nvGrpSpPr>
        <p:grpSpPr bwMode="auto">
          <a:xfrm>
            <a:off x="2236789" y="5245100"/>
            <a:ext cx="2524125" cy="292100"/>
            <a:chOff x="0" y="0"/>
            <a:chExt cx="1590" cy="184"/>
          </a:xfrm>
        </p:grpSpPr>
        <p:sp>
          <p:nvSpPr>
            <p:cNvPr id="24649" name="Rectangle 12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3" name="Line 12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1" name="Rectangle 12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2" name="Line 12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3" name="Line 12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4" name="Line 12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2" name="Oval 127"/>
          <p:cNvSpPr>
            <a:spLocks/>
          </p:cNvSpPr>
          <p:nvPr/>
        </p:nvSpPr>
        <p:spPr bwMode="auto">
          <a:xfrm>
            <a:off x="2816226" y="5199082"/>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3" name="Group 134"/>
          <p:cNvGrpSpPr>
            <a:grpSpLocks/>
          </p:cNvGrpSpPr>
          <p:nvPr/>
        </p:nvGrpSpPr>
        <p:grpSpPr bwMode="auto">
          <a:xfrm>
            <a:off x="2236789" y="5765800"/>
            <a:ext cx="2524125" cy="292100"/>
            <a:chOff x="0" y="0"/>
            <a:chExt cx="1590" cy="184"/>
          </a:xfrm>
        </p:grpSpPr>
        <p:sp>
          <p:nvSpPr>
            <p:cNvPr id="24643" name="Rectangle 12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44" name="Line 12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5" name="Rectangle 13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46" name="Line 13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7" name="Line 13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8" name="Line 13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4" name="Oval 135"/>
          <p:cNvSpPr>
            <a:spLocks/>
          </p:cNvSpPr>
          <p:nvPr/>
        </p:nvSpPr>
        <p:spPr bwMode="auto">
          <a:xfrm>
            <a:off x="3272634" y="5697538"/>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Tree>
    <p:extLst>
      <p:ext uri="{BB962C8B-B14F-4D97-AF65-F5344CB8AC3E}">
        <p14:creationId xmlns:p14="http://schemas.microsoft.com/office/powerpoint/2010/main" val="189735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初回のリリースに必要なもの</a:t>
            </a:r>
          </a:p>
        </p:txBody>
      </p:sp>
      <p:sp>
        <p:nvSpPr>
          <p:cNvPr id="26628" name="Rectangle 3"/>
          <p:cNvSpPr>
            <a:spLocks/>
          </p:cNvSpPr>
          <p:nvPr/>
        </p:nvSpPr>
        <p:spPr bwMode="auto">
          <a:xfrm>
            <a:off x="3554413" y="43942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ct val="0"/>
              </a:spcBef>
              <a:buClrTx/>
              <a:buSzTx/>
              <a:buNone/>
            </a:pPr>
            <a:r>
              <a:rPr lang="en-US" altLang="ja-JP" sz="4000" dirty="0">
                <a:latin typeface="ヒラギノ角ゴ ProN W6" charset="0"/>
                <a:ea typeface="ＭＳ Ｐゴシック" panose="020B0600070205080204" pitchFamily="50" charset="-128"/>
                <a:sym typeface="ヒラギノ角ゴ ProN W6" charset="0"/>
              </a:rPr>
              <a:t>3</a:t>
            </a:r>
            <a:r>
              <a:rPr lang="ja-JP" altLang="en-US" sz="4000" dirty="0">
                <a:latin typeface="ヒラギノ角ゴ ProN W6" charset="0"/>
                <a:ea typeface="ＭＳ Ｐゴシック" panose="020B0600070205080204" pitchFamily="50" charset="-128"/>
                <a:sym typeface="ヒラギノ角ゴ ProN W6" charset="0"/>
              </a:rPr>
              <a:t>名</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smtClean="0">
                <a:latin typeface="ヒラギノ角ゴ ProN W6" charset="0"/>
                <a:ea typeface="ＭＳ Ｐゴシック" panose="020B0600070205080204" pitchFamily="50" charset="-128"/>
                <a:sym typeface="ヒラギノ角ゴ ProN W6" charset="0"/>
              </a:rPr>
              <a:t>2</a:t>
            </a:r>
            <a:r>
              <a:rPr lang="ja-JP" altLang="en-US" sz="4000" dirty="0" smtClean="0">
                <a:latin typeface="ヒラギノ角ゴ ProN W6" charset="0"/>
                <a:ea typeface="ＭＳ Ｐゴシック" panose="020B0600070205080204" pitchFamily="50" charset="-128"/>
                <a:sym typeface="ヒラギノ角ゴ ProN W6" charset="0"/>
              </a:rPr>
              <a:t>週間、</a:t>
            </a:r>
            <a:r>
              <a:rPr lang="en-US" altLang="ja-JP" sz="4000" dirty="0" smtClean="0">
                <a:latin typeface="ヒラギノ角ゴ ProN W6" charset="0"/>
                <a:ea typeface="ＭＳ Ｐゴシック" panose="020B0600070205080204" pitchFamily="50" charset="-128"/>
                <a:sym typeface="ヒラギノ角ゴ ProN W6" charset="0"/>
              </a:rPr>
              <a:t>64</a:t>
            </a:r>
            <a:r>
              <a:rPr lang="ja-JP" altLang="en-US" sz="4000" dirty="0" smtClean="0">
                <a:latin typeface="ヒラギノ角ゴ ProN W6" charset="0"/>
                <a:ea typeface="ＭＳ Ｐゴシック" panose="020B0600070205080204" pitchFamily="50" charset="-128"/>
                <a:sym typeface="ヒラギノ角ゴ ProN W6" charset="0"/>
              </a:rPr>
              <a:t>万円</a:t>
            </a:r>
            <a:endParaRPr lang="en-US" altLang="ja-JP" sz="4000" dirty="0">
              <a:latin typeface="ヒラギノ角ゴ ProN W6" charset="0"/>
              <a:ea typeface="ＭＳ Ｐゴシック" panose="020B0600070205080204" pitchFamily="50" charset="-128"/>
              <a:sym typeface="ヒラギノ角ゴ ProN W6" charset="0"/>
            </a:endParaRPr>
          </a:p>
        </p:txBody>
      </p:sp>
      <p:sp>
        <p:nvSpPr>
          <p:cNvPr id="26637" name="Rectangle 12"/>
          <p:cNvSpPr>
            <a:spLocks/>
          </p:cNvSpPr>
          <p:nvPr/>
        </p:nvSpPr>
        <p:spPr bwMode="auto">
          <a:xfrm>
            <a:off x="2873375" y="3886200"/>
            <a:ext cx="779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latin typeface="ヒラギノ角ゴ ProN W6" charset="0"/>
                <a:ea typeface="ＭＳ Ｐゴシック" panose="020B0600070205080204" pitchFamily="50" charset="-128"/>
                <a:sym typeface="ヒラギノ角ゴ ProN W6" charset="0"/>
              </a:rPr>
              <a:t>あくまで推測であって、確約するものではありません。</a:t>
            </a:r>
          </a:p>
        </p:txBody>
      </p:sp>
      <p:sp>
        <p:nvSpPr>
          <p:cNvPr id="20" name="AutoShape 3"/>
          <p:cNvSpPr>
            <a:spLocks/>
          </p:cNvSpPr>
          <p:nvPr/>
        </p:nvSpPr>
        <p:spPr bwMode="auto">
          <a:xfrm>
            <a:off x="2898681" y="2724116"/>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1" name="AutoShape 4"/>
          <p:cNvSpPr>
            <a:spLocks/>
          </p:cNvSpPr>
          <p:nvPr/>
        </p:nvSpPr>
        <p:spPr bwMode="auto">
          <a:xfrm rot="5400000">
            <a:off x="3941547" y="2366041"/>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2" name="AutoShape 5"/>
          <p:cNvSpPr>
            <a:spLocks/>
          </p:cNvSpPr>
          <p:nvPr/>
        </p:nvSpPr>
        <p:spPr bwMode="auto">
          <a:xfrm rot="5400000">
            <a:off x="5995478" y="2350728"/>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3" name="AutoShape 6"/>
          <p:cNvSpPr>
            <a:spLocks/>
          </p:cNvSpPr>
          <p:nvPr/>
        </p:nvSpPr>
        <p:spPr bwMode="auto">
          <a:xfrm rot="5400000">
            <a:off x="8259095" y="229624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4" name="Rectangle 7"/>
          <p:cNvSpPr>
            <a:spLocks/>
          </p:cNvSpPr>
          <p:nvPr/>
        </p:nvSpPr>
        <p:spPr bwMode="auto">
          <a:xfrm>
            <a:off x="6636124" y="2038306"/>
            <a:ext cx="1934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a:latin typeface="ヒラギノ角ゴ StdN W8" charset="0"/>
                <a:ea typeface="ＭＳ Ｐゴシック" panose="020B0600070205080204" pitchFamily="50" charset="-128"/>
                <a:sym typeface="ヒラギノ角ゴ StdN W8" charset="0"/>
              </a:rPr>
              <a:t>トレーニング</a:t>
            </a:r>
            <a:endParaRPr lang="en-US" altLang="ja-JP" sz="2800" dirty="0">
              <a:latin typeface="ヒラギノ角ゴ StdN W8" charset="0"/>
              <a:ea typeface="ＭＳ Ｐゴシック" panose="020B0600070205080204" pitchFamily="50" charset="-128"/>
              <a:sym typeface="ヒラギノ角ゴ StdN W8" charset="0"/>
            </a:endParaRPr>
          </a:p>
        </p:txBody>
      </p:sp>
      <p:sp>
        <p:nvSpPr>
          <p:cNvPr id="25" name="Rectangle 8"/>
          <p:cNvSpPr>
            <a:spLocks/>
          </p:cNvSpPr>
          <p:nvPr/>
        </p:nvSpPr>
        <p:spPr bwMode="auto">
          <a:xfrm>
            <a:off x="3045440" y="2022251"/>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26" name="Rectangle 11"/>
          <p:cNvSpPr>
            <a:spLocks/>
          </p:cNvSpPr>
          <p:nvPr/>
        </p:nvSpPr>
        <p:spPr bwMode="auto">
          <a:xfrm>
            <a:off x="3132382" y="2843878"/>
            <a:ext cx="117179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a:t>
            </a: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1</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週間</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2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588" y="2670841"/>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 name="Rectangle 15"/>
          <p:cNvSpPr>
            <a:spLocks/>
          </p:cNvSpPr>
          <p:nvPr/>
        </p:nvSpPr>
        <p:spPr bwMode="auto">
          <a:xfrm>
            <a:off x="5089503" y="2882350"/>
            <a:ext cx="479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3</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9" name="テキスト ボックス 1"/>
          <p:cNvSpPr txBox="1">
            <a:spLocks noChangeArrowheads="1"/>
          </p:cNvSpPr>
          <p:nvPr/>
        </p:nvSpPr>
        <p:spPr bwMode="auto">
          <a:xfrm>
            <a:off x="7454842" y="1463812"/>
            <a:ext cx="2392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30" name="Rectangle 15"/>
          <p:cNvSpPr>
            <a:spLocks/>
          </p:cNvSpPr>
          <p:nvPr/>
        </p:nvSpPr>
        <p:spPr bwMode="auto">
          <a:xfrm>
            <a:off x="7454842" y="2862615"/>
            <a:ext cx="479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4</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31" name="テキスト ボックス 30"/>
          <p:cNvSpPr txBox="1"/>
          <p:nvPr/>
        </p:nvSpPr>
        <p:spPr>
          <a:xfrm>
            <a:off x="4474947" y="2071793"/>
            <a:ext cx="1980029" cy="523220"/>
          </a:xfrm>
          <a:prstGeom prst="rect">
            <a:avLst/>
          </a:prstGeom>
          <a:noFill/>
        </p:spPr>
        <p:txBody>
          <a:bodyPr wrap="none" rtlCol="0">
            <a:spAutoFit/>
          </a:bodyPr>
          <a:lstStyle/>
          <a:p>
            <a:r>
              <a:rPr kumimoji="1" lang="ja-JP" altLang="en-US" sz="2800" b="1" dirty="0" smtClean="0"/>
              <a:t>受入テスト</a:t>
            </a:r>
            <a:endParaRPr kumimoji="1" lang="ja-JP" altLang="en-US" sz="2800" b="1" dirty="0"/>
          </a:p>
        </p:txBody>
      </p:sp>
    </p:spTree>
    <p:extLst>
      <p:ext uri="{BB962C8B-B14F-4D97-AF65-F5344CB8AC3E}">
        <p14:creationId xmlns:p14="http://schemas.microsoft.com/office/powerpoint/2010/main" val="133335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71525"/>
            <a:ext cx="10515600" cy="5405438"/>
          </a:xfrm>
        </p:spPr>
        <p:txBody>
          <a:bodyPr>
            <a:normAutofit/>
          </a:bodyPr>
          <a:lstStyle/>
          <a:p>
            <a:pPr marL="0" indent="0">
              <a:buNone/>
            </a:pPr>
            <a:endParaRPr kumimoji="1" lang="en-US" altLang="ja-JP" sz="5400" dirty="0" smtClean="0"/>
          </a:p>
          <a:p>
            <a:pPr marL="0" indent="0">
              <a:buNone/>
            </a:pPr>
            <a:endParaRPr lang="en-US" altLang="ja-JP" sz="5400" dirty="0"/>
          </a:p>
          <a:p>
            <a:pPr marL="0" indent="0" algn="ctr">
              <a:buNone/>
            </a:pPr>
            <a:r>
              <a:rPr kumimoji="1" lang="en-US" altLang="ja-JP" sz="5400" b="1" dirty="0" smtClean="0"/>
              <a:t>PM</a:t>
            </a:r>
            <a:r>
              <a:rPr kumimoji="1" lang="ja-JP" altLang="en-US" sz="5400" b="1" dirty="0" smtClean="0"/>
              <a:t>学科専用</a:t>
            </a:r>
            <a:endParaRPr kumimoji="1" lang="en-US" altLang="ja-JP" sz="5400" b="1" dirty="0" smtClean="0"/>
          </a:p>
          <a:p>
            <a:pPr marL="0" indent="0" algn="ctr">
              <a:buNone/>
            </a:pPr>
            <a:r>
              <a:rPr kumimoji="1" lang="ja-JP" altLang="en-US" sz="5400" b="1" dirty="0" smtClean="0"/>
              <a:t>闇キャンパスポータル</a:t>
            </a:r>
            <a:endParaRPr kumimoji="1" lang="ja-JP" altLang="en-US" sz="5400" b="1" dirty="0"/>
          </a:p>
        </p:txBody>
      </p:sp>
    </p:spTree>
    <p:extLst>
      <p:ext uri="{BB962C8B-B14F-4D97-AF65-F5344CB8AC3E}">
        <p14:creationId xmlns:p14="http://schemas.microsoft.com/office/powerpoint/2010/main" val="279284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我々はなぜここにいるのか</a:t>
            </a:r>
            <a:endParaRPr kumimoji="1" lang="ja-JP" altLang="en-US" b="1" dirty="0"/>
          </a:p>
        </p:txBody>
      </p:sp>
      <p:sp>
        <p:nvSpPr>
          <p:cNvPr id="3" name="コンテンツ プレースホルダー 2"/>
          <p:cNvSpPr>
            <a:spLocks noGrp="1"/>
          </p:cNvSpPr>
          <p:nvPr>
            <p:ph idx="1"/>
          </p:nvPr>
        </p:nvSpPr>
        <p:spPr/>
        <p:txBody>
          <a:bodyPr>
            <a:normAutofit/>
          </a:bodyPr>
          <a:lstStyle/>
          <a:p>
            <a:endParaRPr kumimoji="1" lang="en-US" altLang="ja-JP" dirty="0" smtClean="0"/>
          </a:p>
          <a:p>
            <a:r>
              <a:rPr kumimoji="1" lang="ja-JP" altLang="en-US" dirty="0" smtClean="0"/>
              <a:t>ターゲットは</a:t>
            </a:r>
            <a:r>
              <a:rPr lang="ja-JP" altLang="en-US" b="1" dirty="0"/>
              <a:t>千葉工業</a:t>
            </a:r>
            <a:r>
              <a:rPr lang="ja-JP" altLang="en-US" b="1" dirty="0" smtClean="0"/>
              <a:t>大学社会システム科学部</a:t>
            </a:r>
            <a:r>
              <a:rPr lang="en-US" altLang="ja-JP" b="1" dirty="0" smtClean="0"/>
              <a:t>PM</a:t>
            </a:r>
            <a:r>
              <a:rPr lang="ja-JP" altLang="en-US" b="1" dirty="0" smtClean="0"/>
              <a:t>学科生</a:t>
            </a:r>
            <a:r>
              <a:rPr kumimoji="1" lang="ja-JP" altLang="en-US" dirty="0" smtClean="0"/>
              <a:t>である。</a:t>
            </a:r>
            <a:endParaRPr kumimoji="1" lang="en-US" altLang="ja-JP" dirty="0" smtClean="0"/>
          </a:p>
          <a:p>
            <a:r>
              <a:rPr kumimoji="1" lang="ja-JP" altLang="en-US" dirty="0" smtClean="0"/>
              <a:t>従来の</a:t>
            </a:r>
            <a:r>
              <a:rPr lang="ja-JP" altLang="en-US" dirty="0"/>
              <a:t>キャンパスポータル</a:t>
            </a:r>
            <a:r>
              <a:rPr kumimoji="1" lang="ja-JP" altLang="en-US" dirty="0" smtClean="0"/>
              <a:t>では、必要な情報を手に入れるために</a:t>
            </a:r>
            <a:r>
              <a:rPr kumimoji="1" lang="ja-JP" altLang="en-US" b="1" dirty="0" smtClean="0"/>
              <a:t>手間</a:t>
            </a:r>
            <a:r>
              <a:rPr kumimoji="1" lang="ja-JP" altLang="en-US" dirty="0" smtClean="0"/>
              <a:t>がかかっていた。</a:t>
            </a:r>
            <a:endParaRPr lang="en-US" altLang="ja-JP" dirty="0"/>
          </a:p>
          <a:p>
            <a:r>
              <a:rPr lang="ja-JP" altLang="en-US" dirty="0" smtClean="0"/>
              <a:t>「</a:t>
            </a:r>
            <a:r>
              <a:rPr lang="en-US" altLang="ja-JP" dirty="0" smtClean="0"/>
              <a:t>PM</a:t>
            </a:r>
            <a:r>
              <a:rPr lang="ja-JP" altLang="en-US" dirty="0"/>
              <a:t>学科</a:t>
            </a:r>
            <a:r>
              <a:rPr lang="ja-JP" altLang="en-US" dirty="0" smtClean="0"/>
              <a:t>専用闇キャンパスポータル</a:t>
            </a:r>
            <a:r>
              <a:rPr kumimoji="1" lang="ja-JP" altLang="en-US" dirty="0" smtClean="0"/>
              <a:t>」システムではその</a:t>
            </a:r>
            <a:endParaRPr kumimoji="1" lang="en-US" altLang="ja-JP" dirty="0" smtClean="0"/>
          </a:p>
          <a:p>
            <a:pPr marL="0" indent="0">
              <a:buNone/>
            </a:pPr>
            <a:r>
              <a:rPr kumimoji="1" lang="ja-JP" altLang="en-US" b="1" dirty="0" smtClean="0"/>
              <a:t>手間を省き</a:t>
            </a:r>
            <a:r>
              <a:rPr kumimoji="1" lang="ja-JP" altLang="en-US" dirty="0" smtClean="0"/>
              <a:t>、必要な情報をその場で提供させることを可能とする。</a:t>
            </a:r>
            <a:endParaRPr kumimoji="1" lang="en-US" altLang="ja-JP" dirty="0" smtClean="0"/>
          </a:p>
        </p:txBody>
      </p:sp>
    </p:spTree>
    <p:extLst>
      <p:ext uri="{BB962C8B-B14F-4D97-AF65-F5344CB8AC3E}">
        <p14:creationId xmlns:p14="http://schemas.microsoft.com/office/powerpoint/2010/main" val="273411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smtClean="0"/>
              <a:t>エレベーターピッチ</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dirty="0" smtClean="0"/>
              <a:t>従来の学生アプリでは、必要な情報を手に入れるために</a:t>
            </a:r>
            <a:r>
              <a:rPr lang="ja-JP" altLang="en-US" b="1" dirty="0" smtClean="0"/>
              <a:t>手間</a:t>
            </a:r>
            <a:r>
              <a:rPr lang="ja-JP" altLang="en-US" dirty="0" smtClean="0"/>
              <a:t>がかかる。</a:t>
            </a:r>
            <a:endParaRPr lang="en-US" altLang="ja-JP" dirty="0" smtClean="0"/>
          </a:p>
          <a:p>
            <a:r>
              <a:rPr lang="ja-JP" altLang="en-US" dirty="0" smtClean="0"/>
              <a:t>より情報を手身近に入手したい津田沼キャンパスに通う</a:t>
            </a:r>
            <a:endParaRPr lang="en-US" altLang="ja-JP" dirty="0" smtClean="0"/>
          </a:p>
          <a:p>
            <a:pPr marL="0" indent="0">
              <a:buNone/>
            </a:pPr>
            <a:r>
              <a:rPr lang="en-US" altLang="ja-JP" dirty="0"/>
              <a:t> </a:t>
            </a:r>
            <a:r>
              <a:rPr lang="en-US" altLang="ja-JP" dirty="0" smtClean="0"/>
              <a:t> </a:t>
            </a:r>
            <a:r>
              <a:rPr lang="ja-JP" altLang="en-US" dirty="0" smtClean="0"/>
              <a:t>千葉工大学社会システム科学部</a:t>
            </a:r>
            <a:r>
              <a:rPr lang="en-US" altLang="ja-JP" dirty="0" smtClean="0"/>
              <a:t>PM</a:t>
            </a:r>
            <a:r>
              <a:rPr lang="ja-JP" altLang="en-US" dirty="0" smtClean="0"/>
              <a:t>学科生向けの</a:t>
            </a:r>
            <a:endParaRPr lang="en-US" altLang="ja-JP" dirty="0" smtClean="0"/>
          </a:p>
          <a:p>
            <a:pPr marL="0" indent="0">
              <a:buNone/>
            </a:pPr>
            <a:r>
              <a:rPr lang="ja-JP" altLang="en-US" dirty="0" smtClean="0"/>
              <a:t>「</a:t>
            </a:r>
            <a:r>
              <a:rPr lang="en-US" altLang="ja-JP" dirty="0"/>
              <a:t> </a:t>
            </a:r>
            <a:r>
              <a:rPr lang="en-US" altLang="ja-JP" b="1" dirty="0"/>
              <a:t>PM</a:t>
            </a:r>
            <a:r>
              <a:rPr lang="ja-JP" altLang="en-US" b="1" dirty="0"/>
              <a:t>学科専用闇キャンパスポータル</a:t>
            </a:r>
            <a:r>
              <a:rPr lang="ja-JP" altLang="en-US" dirty="0"/>
              <a:t>」</a:t>
            </a:r>
            <a:r>
              <a:rPr lang="ja-JP" altLang="en-US" dirty="0" smtClean="0"/>
              <a:t>というプロダクトは、</a:t>
            </a:r>
            <a:endParaRPr lang="en-US" altLang="ja-JP" dirty="0" smtClean="0"/>
          </a:p>
          <a:p>
            <a:pPr marL="0" indent="0">
              <a:buNone/>
            </a:pPr>
            <a:r>
              <a:rPr lang="ja-JP" altLang="en-US" dirty="0"/>
              <a:t> </a:t>
            </a:r>
            <a:r>
              <a:rPr lang="ja-JP" altLang="en-US" dirty="0" smtClean="0"/>
              <a:t> </a:t>
            </a:r>
            <a:r>
              <a:rPr lang="en-US" altLang="ja-JP" dirty="0" smtClean="0"/>
              <a:t>Web</a:t>
            </a:r>
            <a:r>
              <a:rPr lang="ja-JP" altLang="en-US" dirty="0" smtClean="0"/>
              <a:t>サイトによって</a:t>
            </a:r>
            <a:r>
              <a:rPr lang="ja-JP" altLang="en-US" dirty="0"/>
              <a:t>提供</a:t>
            </a:r>
            <a:r>
              <a:rPr lang="ja-JP" altLang="en-US" dirty="0" smtClean="0"/>
              <a:t>する。</a:t>
            </a:r>
            <a:endParaRPr lang="en-US" altLang="ja-JP" dirty="0" smtClean="0"/>
          </a:p>
          <a:p>
            <a:r>
              <a:rPr lang="ja-JP" altLang="en-US" dirty="0" smtClean="0"/>
              <a:t>これは情報を</a:t>
            </a:r>
            <a:r>
              <a:rPr lang="ja-JP" altLang="en-US" b="1" dirty="0" smtClean="0"/>
              <a:t>素早く</a:t>
            </a:r>
            <a:r>
              <a:rPr lang="ja-JP" altLang="en-US" dirty="0" smtClean="0"/>
              <a:t>入手することができ、これまでの学生アプリとは違って、</a:t>
            </a:r>
            <a:r>
              <a:rPr lang="ja-JP" altLang="en-US" b="1" dirty="0" smtClean="0"/>
              <a:t>リアルタイム</a:t>
            </a:r>
            <a:r>
              <a:rPr lang="ja-JP" altLang="en-US" dirty="0" smtClean="0"/>
              <a:t>且つ</a:t>
            </a:r>
            <a:r>
              <a:rPr lang="ja-JP" altLang="en-US" b="1" dirty="0" smtClean="0"/>
              <a:t>素早い</a:t>
            </a:r>
            <a:r>
              <a:rPr lang="ja-JP" altLang="en-US" dirty="0" smtClean="0"/>
              <a:t>情報収集力が備わっている。</a:t>
            </a:r>
            <a:endParaRPr lang="en-US" altLang="ja-JP" dirty="0" smtClean="0"/>
          </a:p>
          <a:p>
            <a:endParaRPr lang="en-US" altLang="ja-JP" dirty="0"/>
          </a:p>
        </p:txBody>
      </p:sp>
    </p:spTree>
    <p:extLst>
      <p:ext uri="{BB962C8B-B14F-4D97-AF65-F5344CB8AC3E}">
        <p14:creationId xmlns:p14="http://schemas.microsoft.com/office/powerpoint/2010/main" val="50062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60295" y="117907"/>
            <a:ext cx="5983705" cy="663350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簡単</a:t>
            </a:r>
            <a:r>
              <a:rPr lang="ja-JP" altLang="en-US" sz="2800" b="1" dirty="0">
                <a:solidFill>
                  <a:schemeClr val="tx1"/>
                </a:solidFill>
              </a:rPr>
              <a:t>に単位が取れる闇サイト</a:t>
            </a:r>
            <a:r>
              <a:rPr lang="ja-JP" altLang="en-US" sz="2800" b="1" dirty="0" smtClean="0">
                <a:solidFill>
                  <a:schemeClr val="tx1"/>
                </a:solidFill>
              </a:rPr>
              <a:t>！</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リアルタイム</a:t>
            </a:r>
            <a:r>
              <a:rPr lang="ja-JP" altLang="en-US" sz="2800" b="1" dirty="0">
                <a:solidFill>
                  <a:schemeClr val="tx1"/>
                </a:solidFill>
              </a:rPr>
              <a:t>で役に立つ</a:t>
            </a:r>
            <a:r>
              <a:rPr lang="ja-JP" altLang="en-US" sz="2800" b="1" dirty="0" smtClean="0">
                <a:solidFill>
                  <a:schemeClr val="tx1"/>
                </a:solidFill>
              </a:rPr>
              <a:t>！</a:t>
            </a:r>
            <a:endParaRPr lang="en-US" altLang="ja-JP" sz="2800" b="1" dirty="0">
              <a:solidFill>
                <a:schemeClr val="tx1"/>
              </a:solidFill>
            </a:endParaRPr>
          </a:p>
          <a:p>
            <a:pPr marL="457200" indent="-457200">
              <a:buFont typeface="Arial" panose="020B0604020202020204" pitchFamily="34" charset="0"/>
              <a:buChar char="•"/>
            </a:pPr>
            <a:r>
              <a:rPr lang="ja-JP" altLang="en-US" sz="2800" b="1" dirty="0">
                <a:solidFill>
                  <a:schemeClr val="tx1"/>
                </a:solidFill>
              </a:rPr>
              <a:t>履修の選択が容易</a:t>
            </a:r>
            <a:r>
              <a:rPr lang="ja-JP" altLang="en-US" sz="2800" b="1" dirty="0" smtClean="0">
                <a:solidFill>
                  <a:schemeClr val="tx1"/>
                </a:solidFill>
              </a:rPr>
              <a:t>！</a:t>
            </a:r>
            <a:endParaRPr lang="en-US" altLang="ja-JP" sz="2800" b="1" dirty="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今</a:t>
            </a:r>
            <a:r>
              <a:rPr lang="ja-JP" altLang="en-US" sz="2800" b="1" dirty="0">
                <a:solidFill>
                  <a:schemeClr val="tx1"/>
                </a:solidFill>
              </a:rPr>
              <a:t>どんな状況なのかすぐにわかる</a:t>
            </a:r>
            <a:r>
              <a:rPr lang="ja-JP" altLang="en-US" sz="2800" b="1" dirty="0" smtClean="0">
                <a:solidFill>
                  <a:schemeClr val="tx1"/>
                </a:solidFill>
              </a:rPr>
              <a:t>！</a:t>
            </a:r>
            <a:endParaRPr kumimoji="1" lang="ja-JP" altLang="en-US" dirty="0">
              <a:solidFill>
                <a:schemeClr val="tx1"/>
              </a:solidFill>
            </a:endParaRPr>
          </a:p>
        </p:txBody>
      </p:sp>
      <p:sp>
        <p:nvSpPr>
          <p:cNvPr id="9" name="正方形/長方形 8"/>
          <p:cNvSpPr/>
          <p:nvPr/>
        </p:nvSpPr>
        <p:spPr>
          <a:xfrm>
            <a:off x="3962401" y="507137"/>
            <a:ext cx="4058471" cy="3463613"/>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59" y="1176463"/>
            <a:ext cx="1610593" cy="177494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187" y="507138"/>
            <a:ext cx="2684685" cy="2444265"/>
          </a:xfrm>
          <a:prstGeom prst="rect">
            <a:avLst/>
          </a:prstGeom>
        </p:spPr>
      </p:pic>
    </p:spTree>
    <p:extLst>
      <p:ext uri="{BB962C8B-B14F-4D97-AF65-F5344CB8AC3E}">
        <p14:creationId xmlns:p14="http://schemas.microsoft.com/office/powerpoint/2010/main" val="105653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46460"/>
          </a:xfrm>
        </p:spPr>
        <p:txBody>
          <a:bodyPr>
            <a:normAutofit/>
          </a:bodyPr>
          <a:lstStyle/>
          <a:p>
            <a:r>
              <a:rPr kumimoji="1" lang="ja-JP" altLang="en-US" b="1" dirty="0" smtClean="0">
                <a:latin typeface="HGP創英角ｺﾞｼｯｸUB" panose="020B0900000000000000" pitchFamily="50" charset="-128"/>
                <a:ea typeface="HGP創英角ｺﾞｼｯｸUB" panose="020B0900000000000000" pitchFamily="50" charset="-128"/>
              </a:rPr>
              <a:t>やることリスト</a:t>
            </a:r>
            <a:endParaRPr kumimoji="1" lang="ja-JP" altLang="en-US" b="1" dirty="0">
              <a:latin typeface="HGP創英角ｺﾞｼｯｸUB" panose="020B0900000000000000" pitchFamily="50" charset="-128"/>
              <a:ea typeface="HGP創英角ｺﾞｼｯｸUB" panose="020B0900000000000000" pitchFamily="50" charset="-128"/>
            </a:endParaRPr>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198681188"/>
              </p:ext>
            </p:extLst>
          </p:nvPr>
        </p:nvGraphicFramePr>
        <p:xfrm>
          <a:off x="994610" y="1825625"/>
          <a:ext cx="10359189" cy="2560320"/>
        </p:xfrm>
        <a:graphic>
          <a:graphicData uri="http://schemas.openxmlformats.org/drawingml/2006/table">
            <a:tbl>
              <a:tblPr firstRow="1" bandRow="1">
                <a:tableStyleId>{5C22544A-7EE6-4342-B048-85BDC9FD1C3A}</a:tableStyleId>
              </a:tblPr>
              <a:tblGrid>
                <a:gridCol w="5101389">
                  <a:extLst>
                    <a:ext uri="{9D8B030D-6E8A-4147-A177-3AD203B41FA5}">
                      <a16:colId xmlns:a16="http://schemas.microsoft.com/office/drawing/2014/main" val="715414527"/>
                    </a:ext>
                  </a:extLst>
                </a:gridCol>
                <a:gridCol w="5257800">
                  <a:extLst>
                    <a:ext uri="{9D8B030D-6E8A-4147-A177-3AD203B41FA5}">
                      <a16:colId xmlns:a16="http://schemas.microsoft.com/office/drawing/2014/main" val="3259534146"/>
                    </a:ext>
                  </a:extLst>
                </a:gridCol>
              </a:tblGrid>
              <a:tr h="335276">
                <a:tc>
                  <a:txBody>
                    <a:bodyPr/>
                    <a:lstStyle/>
                    <a:p>
                      <a:pPr algn="ctr"/>
                      <a:r>
                        <a:rPr kumimoji="1" lang="ja-JP" altLang="en-US" dirty="0" smtClean="0"/>
                        <a:t>やること</a:t>
                      </a:r>
                      <a:endParaRPr kumimoji="1" lang="ja-JP" altLang="en-US" dirty="0"/>
                    </a:p>
                  </a:txBody>
                  <a:tcPr/>
                </a:tc>
                <a:tc>
                  <a:txBody>
                    <a:bodyPr/>
                    <a:lstStyle/>
                    <a:p>
                      <a:pPr algn="ctr"/>
                      <a:r>
                        <a:rPr kumimoji="1" lang="ja-JP" altLang="en-US" dirty="0" smtClean="0"/>
                        <a:t>やらないこと</a:t>
                      </a:r>
                      <a:endParaRPr kumimoji="1" lang="ja-JP" altLang="en-US" dirty="0"/>
                    </a:p>
                  </a:txBody>
                  <a:tcPr/>
                </a:tc>
                <a:extLst>
                  <a:ext uri="{0D108BD9-81ED-4DB2-BD59-A6C34878D82A}">
                    <a16:rowId xmlns:a16="http://schemas.microsoft.com/office/drawing/2014/main" val="1048205067"/>
                  </a:ext>
                </a:extLst>
              </a:tr>
              <a:tr h="335276">
                <a:tc>
                  <a:txBody>
                    <a:bodyPr/>
                    <a:lstStyle/>
                    <a:p>
                      <a:r>
                        <a:rPr kumimoji="1" lang="ja-JP" altLang="en-US" b="1" i="0" dirty="0" smtClean="0"/>
                        <a:t>・トップページを作成をする</a:t>
                      </a:r>
                      <a:endParaRPr kumimoji="1" lang="ja-JP" altLang="en-US" b="1" i="0" dirty="0"/>
                    </a:p>
                  </a:txBody>
                  <a:tcPr/>
                </a:tc>
                <a:tc>
                  <a:txBody>
                    <a:bodyPr/>
                    <a:lstStyle/>
                    <a:p>
                      <a:r>
                        <a:rPr kumimoji="1" lang="ja-JP" altLang="en-US" b="1" dirty="0" smtClean="0"/>
                        <a:t>・他の学科の資料集め</a:t>
                      </a:r>
                      <a:endParaRPr kumimoji="1" lang="ja-JP" altLang="en-US" b="1" dirty="0"/>
                    </a:p>
                  </a:txBody>
                  <a:tcPr/>
                </a:tc>
                <a:extLst>
                  <a:ext uri="{0D108BD9-81ED-4DB2-BD59-A6C34878D82A}">
                    <a16:rowId xmlns:a16="http://schemas.microsoft.com/office/drawing/2014/main" val="3192546197"/>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科目ごとの過去問・シラバスを表示する。</a:t>
                      </a:r>
                      <a:endParaRPr lang="ja-JP" altLang="ja-JP" dirty="0" smtClean="0"/>
                    </a:p>
                  </a:txBody>
                  <a:tcPr/>
                </a:tc>
                <a:tc>
                  <a:txBody>
                    <a:bodyPr/>
                    <a:lstStyle/>
                    <a:p>
                      <a:endParaRPr kumimoji="1" lang="ja-JP" altLang="en-US"/>
                    </a:p>
                  </a:txBody>
                  <a:tcPr/>
                </a:tc>
                <a:extLst>
                  <a:ext uri="{0D108BD9-81ED-4DB2-BD59-A6C34878D82A}">
                    <a16:rowId xmlns:a16="http://schemas.microsoft.com/office/drawing/2014/main" val="243681978"/>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今までの</a:t>
                      </a:r>
                      <a:r>
                        <a:rPr lang="en-US" altLang="ja-JP" b="1" dirty="0" smtClean="0"/>
                        <a:t>PM</a:t>
                      </a:r>
                      <a:r>
                        <a:rPr lang="ja-JP" altLang="ja-JP" b="1" dirty="0" smtClean="0"/>
                        <a:t>実験の完成体を表示する。</a:t>
                      </a:r>
                      <a:endParaRPr lang="ja-JP" altLang="ja-JP" dirty="0" smtClean="0"/>
                    </a:p>
                  </a:txBody>
                  <a:tcPr/>
                </a:tc>
                <a:tc>
                  <a:txBody>
                    <a:bodyPr/>
                    <a:lstStyle/>
                    <a:p>
                      <a:endParaRPr kumimoji="1" lang="ja-JP" altLang="en-US"/>
                    </a:p>
                  </a:txBody>
                  <a:tcPr/>
                </a:tc>
                <a:extLst>
                  <a:ext uri="{0D108BD9-81ED-4DB2-BD59-A6C34878D82A}">
                    <a16:rowId xmlns:a16="http://schemas.microsoft.com/office/drawing/2014/main" val="895431990"/>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必要な科目や単位の計算</a:t>
                      </a:r>
                      <a:r>
                        <a:rPr lang="ja-JP" altLang="en-US" b="1" dirty="0" smtClean="0"/>
                        <a:t>を</a:t>
                      </a:r>
                      <a:r>
                        <a:rPr lang="ja-JP" altLang="ja-JP" b="1" dirty="0" smtClean="0"/>
                        <a:t>する。</a:t>
                      </a:r>
                      <a:endParaRPr lang="ja-JP" altLang="ja-JP" dirty="0" smtClean="0"/>
                    </a:p>
                  </a:txBody>
                  <a:tcPr/>
                </a:tc>
                <a:tc>
                  <a:txBody>
                    <a:bodyPr/>
                    <a:lstStyle/>
                    <a:p>
                      <a:endParaRPr kumimoji="1" lang="ja-JP" altLang="en-US" dirty="0"/>
                    </a:p>
                  </a:txBody>
                  <a:tcPr/>
                </a:tc>
                <a:extLst>
                  <a:ext uri="{0D108BD9-81ED-4DB2-BD59-A6C34878D82A}">
                    <a16:rowId xmlns:a16="http://schemas.microsoft.com/office/drawing/2014/main" val="1389210637"/>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自分の今までの単位数を表示する。</a:t>
                      </a:r>
                      <a:endParaRPr lang="ja-JP" altLang="ja-JP" dirty="0" smtClean="0"/>
                    </a:p>
                  </a:txBody>
                  <a:tcPr/>
                </a:tc>
                <a:tc>
                  <a:txBody>
                    <a:bodyPr/>
                    <a:lstStyle/>
                    <a:p>
                      <a:endParaRPr kumimoji="1" lang="ja-JP" altLang="en-US" dirty="0"/>
                    </a:p>
                  </a:txBody>
                  <a:tcPr/>
                </a:tc>
                <a:extLst>
                  <a:ext uri="{0D108BD9-81ED-4DB2-BD59-A6C34878D82A}">
                    <a16:rowId xmlns:a16="http://schemas.microsoft.com/office/drawing/2014/main" val="2902661589"/>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資料集の時間割を表示する。</a:t>
                      </a:r>
                      <a:endParaRPr lang="ja-JP" altLang="ja-JP" dirty="0" smtClean="0"/>
                    </a:p>
                  </a:txBody>
                  <a:tcPr/>
                </a:tc>
                <a:tc>
                  <a:txBody>
                    <a:bodyPr/>
                    <a:lstStyle/>
                    <a:p>
                      <a:endParaRPr kumimoji="1" lang="ja-JP" altLang="en-US" dirty="0"/>
                    </a:p>
                  </a:txBody>
                  <a:tcPr/>
                </a:tc>
                <a:extLst>
                  <a:ext uri="{0D108BD9-81ED-4DB2-BD59-A6C34878D82A}">
                    <a16:rowId xmlns:a16="http://schemas.microsoft.com/office/drawing/2014/main" val="131119393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321893986"/>
              </p:ext>
            </p:extLst>
          </p:nvPr>
        </p:nvGraphicFramePr>
        <p:xfrm>
          <a:off x="994609" y="4385947"/>
          <a:ext cx="10359189" cy="1928260"/>
        </p:xfrm>
        <a:graphic>
          <a:graphicData uri="http://schemas.openxmlformats.org/drawingml/2006/table">
            <a:tbl>
              <a:tblPr firstRow="1" bandRow="1">
                <a:tableStyleId>{5C22544A-7EE6-4342-B048-85BDC9FD1C3A}</a:tableStyleId>
              </a:tblPr>
              <a:tblGrid>
                <a:gridCol w="10359189">
                  <a:extLst>
                    <a:ext uri="{9D8B030D-6E8A-4147-A177-3AD203B41FA5}">
                      <a16:colId xmlns:a16="http://schemas.microsoft.com/office/drawing/2014/main" val="846846601"/>
                    </a:ext>
                  </a:extLst>
                </a:gridCol>
              </a:tblGrid>
              <a:tr h="385652">
                <a:tc>
                  <a:txBody>
                    <a:bodyPr/>
                    <a:lstStyle/>
                    <a:p>
                      <a:pPr algn="ctr"/>
                      <a:r>
                        <a:rPr kumimoji="1" lang="ja-JP" altLang="en-US" dirty="0" smtClean="0"/>
                        <a:t>やるかもしれない</a:t>
                      </a:r>
                      <a:endParaRPr kumimoji="1" lang="ja-JP" altLang="en-US" dirty="0"/>
                    </a:p>
                  </a:txBody>
                  <a:tcPr/>
                </a:tc>
                <a:extLst>
                  <a:ext uri="{0D108BD9-81ED-4DB2-BD59-A6C34878D82A}">
                    <a16:rowId xmlns:a16="http://schemas.microsoft.com/office/drawing/2014/main" val="1058407176"/>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津田沼校舎の案内図を表示する。</a:t>
                      </a:r>
                      <a:endParaRPr lang="ja-JP" altLang="ja-JP" dirty="0" smtClean="0"/>
                    </a:p>
                  </a:txBody>
                  <a:tcPr/>
                </a:tc>
                <a:extLst>
                  <a:ext uri="{0D108BD9-81ED-4DB2-BD59-A6C34878D82A}">
                    <a16:rowId xmlns:a16="http://schemas.microsoft.com/office/drawing/2014/main" val="2680796669"/>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教養科目の空きを表示する。</a:t>
                      </a:r>
                      <a:endParaRPr lang="ja-JP" altLang="ja-JP" dirty="0" smtClean="0"/>
                    </a:p>
                  </a:txBody>
                  <a:tcPr/>
                </a:tc>
                <a:extLst>
                  <a:ext uri="{0D108BD9-81ED-4DB2-BD59-A6C34878D82A}">
                    <a16:rowId xmlns:a16="http://schemas.microsoft.com/office/drawing/2014/main" val="3505487081"/>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講師情報、それぞれの科目を取った学生の評価を表示する。</a:t>
                      </a:r>
                      <a:endParaRPr lang="ja-JP" altLang="ja-JP" dirty="0" smtClean="0"/>
                    </a:p>
                  </a:txBody>
                  <a:tcPr/>
                </a:tc>
                <a:extLst>
                  <a:ext uri="{0D108BD9-81ED-4DB2-BD59-A6C34878D82A}">
                    <a16:rowId xmlns:a16="http://schemas.microsoft.com/office/drawing/2014/main" val="562080075"/>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資格情報を表示する。</a:t>
                      </a:r>
                      <a:endParaRPr lang="ja-JP" altLang="ja-JP" dirty="0" smtClean="0"/>
                    </a:p>
                  </a:txBody>
                  <a:tcPr/>
                </a:tc>
                <a:extLst>
                  <a:ext uri="{0D108BD9-81ED-4DB2-BD59-A6C34878D82A}">
                    <a16:rowId xmlns:a16="http://schemas.microsoft.com/office/drawing/2014/main" val="3360182246"/>
                  </a:ext>
                </a:extLst>
              </a:tr>
            </a:tbl>
          </a:graphicData>
        </a:graphic>
      </p:graphicFrame>
    </p:spTree>
    <p:extLst>
      <p:ext uri="{BB962C8B-B14F-4D97-AF65-F5344CB8AC3E}">
        <p14:creationId xmlns:p14="http://schemas.microsoft.com/office/powerpoint/2010/main" val="38175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20" y="383045"/>
            <a:ext cx="10591800" cy="1097915"/>
          </a:xfrm>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プロジェクトコミュニティ</a:t>
            </a: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367" y="3088472"/>
            <a:ext cx="1391602" cy="1828800"/>
          </a:xfrm>
          <a:prstGeom prst="rect">
            <a:avLst/>
          </a:prstGeom>
        </p:spPr>
      </p:pic>
      <p:sp>
        <p:nvSpPr>
          <p:cNvPr id="6" name="テキスト ボックス 5"/>
          <p:cNvSpPr txBox="1"/>
          <p:nvPr/>
        </p:nvSpPr>
        <p:spPr>
          <a:xfrm>
            <a:off x="1849300" y="1781098"/>
            <a:ext cx="2954655" cy="461665"/>
          </a:xfrm>
          <a:prstGeom prst="rect">
            <a:avLst/>
          </a:prstGeom>
          <a:noFill/>
        </p:spPr>
        <p:txBody>
          <a:bodyPr wrap="none" rtlCol="0">
            <a:spAutoFit/>
          </a:bodyPr>
          <a:lstStyle/>
          <a:p>
            <a:r>
              <a:rPr lang="ja-JP" altLang="en-US" sz="2400" b="1" dirty="0" smtClean="0"/>
              <a:t>千葉工業</a:t>
            </a:r>
            <a:r>
              <a:rPr lang="ja-JP" altLang="en-US" sz="2400" b="1" dirty="0"/>
              <a:t>大学</a:t>
            </a:r>
            <a:r>
              <a:rPr lang="ja-JP" altLang="en-US" sz="2400" b="1" dirty="0" smtClean="0"/>
              <a:t>の学生</a:t>
            </a:r>
            <a:endParaRPr kumimoji="1" lang="ja-JP" altLang="en-US" sz="2400" b="1" dirty="0"/>
          </a:p>
        </p:txBody>
      </p:sp>
      <p:sp>
        <p:nvSpPr>
          <p:cNvPr id="7" name="テキスト ボックス 6"/>
          <p:cNvSpPr txBox="1"/>
          <p:nvPr/>
        </p:nvSpPr>
        <p:spPr>
          <a:xfrm>
            <a:off x="7388959" y="1916098"/>
            <a:ext cx="3467100" cy="461665"/>
          </a:xfrm>
          <a:prstGeom prst="rect">
            <a:avLst/>
          </a:prstGeom>
          <a:noFill/>
        </p:spPr>
        <p:txBody>
          <a:bodyPr wrap="square" rtlCol="0">
            <a:spAutoFit/>
          </a:bodyPr>
          <a:lstStyle/>
          <a:p>
            <a:r>
              <a:rPr kumimoji="1" lang="ja-JP" altLang="en-US" sz="2400" b="1" dirty="0" smtClean="0"/>
              <a:t>千葉工業大学の講師</a:t>
            </a:r>
            <a:endParaRPr kumimoji="1" lang="ja-JP" altLang="en-US" sz="2400" b="1"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29" y="2917348"/>
            <a:ext cx="1095375" cy="1762125"/>
          </a:xfrm>
          <a:prstGeom prst="rect">
            <a:avLst/>
          </a:prstGeom>
        </p:spPr>
      </p:pic>
      <p:pic>
        <p:nvPicPr>
          <p:cNvPr id="16" name="コンテンツ プレースホルダー 15"/>
          <p:cNvPicPr>
            <a:picLocks noGrp="1" noChangeAspect="1"/>
          </p:cNvPicPr>
          <p:nvPr>
            <p:ph idx="1"/>
          </p:nvPr>
        </p:nvPicPr>
        <p:blipFill>
          <a:blip r:embed="rId4"/>
          <a:stretch>
            <a:fillRect/>
          </a:stretch>
        </p:blipFill>
        <p:spPr>
          <a:xfrm>
            <a:off x="2782251" y="2917348"/>
            <a:ext cx="1104900" cy="1828800"/>
          </a:xfrm>
          <a:prstGeom prst="rect">
            <a:avLst/>
          </a:prstGeom>
        </p:spPr>
      </p:pic>
      <p:sp>
        <p:nvSpPr>
          <p:cNvPr id="17" name="テキスト ボックス 16"/>
          <p:cNvSpPr txBox="1"/>
          <p:nvPr/>
        </p:nvSpPr>
        <p:spPr>
          <a:xfrm>
            <a:off x="221931" y="2202477"/>
            <a:ext cx="1627369" cy="461665"/>
          </a:xfrm>
          <a:prstGeom prst="rect">
            <a:avLst/>
          </a:prstGeom>
          <a:noFill/>
        </p:spPr>
        <p:txBody>
          <a:bodyPr wrap="none" rtlCol="0">
            <a:spAutoFit/>
          </a:bodyPr>
          <a:lstStyle/>
          <a:p>
            <a:r>
              <a:rPr kumimoji="1" lang="ja-JP" altLang="en-US" sz="2400" b="1" dirty="0" smtClean="0"/>
              <a:t>矢吹研</a:t>
            </a:r>
            <a:r>
              <a:rPr kumimoji="1" lang="en-US" altLang="ja-JP" sz="2400" b="1" dirty="0" smtClean="0"/>
              <a:t>A</a:t>
            </a:r>
            <a:r>
              <a:rPr lang="ja-JP" altLang="en-US" sz="2400" b="1" dirty="0"/>
              <a:t>班</a:t>
            </a:r>
            <a:endParaRPr kumimoji="1" lang="ja-JP" altLang="en-US" sz="2400" b="1"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458" y="3325862"/>
            <a:ext cx="1391602" cy="1828800"/>
          </a:xfrm>
          <a:prstGeom prst="rect">
            <a:avLst/>
          </a:prstGeom>
        </p:spPr>
      </p:pic>
      <p:sp>
        <p:nvSpPr>
          <p:cNvPr id="3" name="テキスト ボックス 2"/>
          <p:cNvSpPr txBox="1"/>
          <p:nvPr/>
        </p:nvSpPr>
        <p:spPr>
          <a:xfrm>
            <a:off x="4742081" y="2402532"/>
            <a:ext cx="2646878" cy="461665"/>
          </a:xfrm>
          <a:prstGeom prst="rect">
            <a:avLst/>
          </a:prstGeom>
          <a:noFill/>
        </p:spPr>
        <p:txBody>
          <a:bodyPr wrap="none" rtlCol="0">
            <a:spAutoFit/>
          </a:bodyPr>
          <a:lstStyle/>
          <a:p>
            <a:r>
              <a:rPr kumimoji="1" lang="ja-JP" altLang="en-US" sz="2400" b="1" dirty="0" smtClean="0"/>
              <a:t>シニア　矢吹先生</a:t>
            </a:r>
            <a:endParaRPr kumimoji="1" lang="ja-JP" altLang="en-US" sz="2400" b="1"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387" y="3251914"/>
            <a:ext cx="1391602" cy="1828800"/>
          </a:xfrm>
          <a:prstGeom prst="rect">
            <a:avLst/>
          </a:prstGeom>
        </p:spPr>
      </p:pic>
      <p:sp>
        <p:nvSpPr>
          <p:cNvPr id="4" name="テキスト ボックス 3"/>
          <p:cNvSpPr txBox="1"/>
          <p:nvPr/>
        </p:nvSpPr>
        <p:spPr>
          <a:xfrm>
            <a:off x="9179334" y="1346557"/>
            <a:ext cx="2954655" cy="461665"/>
          </a:xfrm>
          <a:prstGeom prst="rect">
            <a:avLst/>
          </a:prstGeom>
          <a:noFill/>
        </p:spPr>
        <p:txBody>
          <a:bodyPr wrap="none" rtlCol="0">
            <a:spAutoFit/>
          </a:bodyPr>
          <a:lstStyle/>
          <a:p>
            <a:r>
              <a:rPr kumimoji="1" lang="ja-JP" altLang="en-US" sz="2400" b="1" dirty="0" smtClean="0"/>
              <a:t>ユーザー　田隈先生</a:t>
            </a:r>
            <a:endParaRPr kumimoji="1" lang="ja-JP" altLang="en-US" sz="2400" b="1" dirty="0"/>
          </a:p>
        </p:txBody>
      </p:sp>
      <p:cxnSp>
        <p:nvCxnSpPr>
          <p:cNvPr id="20" name="直線矢印コネクタ 19"/>
          <p:cNvCxnSpPr/>
          <p:nvPr/>
        </p:nvCxnSpPr>
        <p:spPr>
          <a:xfrm flipH="1">
            <a:off x="1252603" y="2633364"/>
            <a:ext cx="200416" cy="283984"/>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3106455" y="2402532"/>
            <a:ext cx="220172" cy="461665"/>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6501008" y="2864197"/>
            <a:ext cx="164052" cy="430148"/>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8217074" y="2433309"/>
            <a:ext cx="300625" cy="645962"/>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1098060" y="1832991"/>
            <a:ext cx="423999" cy="1187835"/>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83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技術的な解決策の概要</a:t>
            </a:r>
            <a:endParaRPr kumimoji="1" lang="ja-JP" altLang="en-US" b="1" dirty="0"/>
          </a:p>
        </p:txBody>
      </p:sp>
      <p:sp>
        <p:nvSpPr>
          <p:cNvPr id="11" name="正方形/長方形 10"/>
          <p:cNvSpPr/>
          <p:nvPr/>
        </p:nvSpPr>
        <p:spPr>
          <a:xfrm>
            <a:off x="1343891" y="4765702"/>
            <a:ext cx="6096000" cy="1477328"/>
          </a:xfrm>
          <a:prstGeom prst="rect">
            <a:avLst/>
          </a:prstGeom>
        </p:spPr>
        <p:txBody>
          <a:bodyPr>
            <a:spAutoFit/>
          </a:bodyPr>
          <a:lstStyle/>
          <a:p>
            <a:r>
              <a:rPr lang="ja-JP" altLang="en-US" dirty="0" smtClean="0"/>
              <a:t>採用</a:t>
            </a:r>
            <a:r>
              <a:rPr lang="ja-JP" altLang="en-US" dirty="0"/>
              <a:t>する技術：</a:t>
            </a:r>
            <a:endParaRPr lang="en-US" altLang="ja-JP" dirty="0"/>
          </a:p>
          <a:p>
            <a:r>
              <a:rPr lang="ja-JP" altLang="en-US" dirty="0"/>
              <a:t>・プログラミング</a:t>
            </a:r>
            <a:r>
              <a:rPr lang="ja-JP" altLang="en-US" dirty="0" smtClean="0"/>
              <a:t>言語</a:t>
            </a:r>
            <a:endParaRPr lang="en-US" altLang="ja-JP" dirty="0" smtClean="0"/>
          </a:p>
          <a:p>
            <a:r>
              <a:rPr lang="ja-JP" altLang="en-US" dirty="0" smtClean="0"/>
              <a:t>　</a:t>
            </a:r>
            <a:r>
              <a:rPr lang="en-US" altLang="ja-JP" dirty="0" smtClean="0"/>
              <a:t>PHP</a:t>
            </a:r>
            <a:r>
              <a:rPr lang="ja-JP" altLang="en-US" dirty="0" smtClean="0"/>
              <a:t>・</a:t>
            </a:r>
            <a:r>
              <a:rPr lang="en-US" altLang="ja-JP" dirty="0" smtClean="0"/>
              <a:t>MySQL</a:t>
            </a:r>
            <a:endParaRPr lang="en-US" altLang="ja-JP" dirty="0"/>
          </a:p>
          <a:p>
            <a:r>
              <a:rPr lang="ja-JP" altLang="en-US" dirty="0"/>
              <a:t>・プログラミング</a:t>
            </a:r>
            <a:r>
              <a:rPr lang="ja-JP" altLang="en-US" dirty="0" smtClean="0"/>
              <a:t>技法</a:t>
            </a:r>
            <a:endParaRPr lang="en-US" altLang="ja-JP" dirty="0" smtClean="0"/>
          </a:p>
          <a:p>
            <a:r>
              <a:rPr lang="ja-JP" altLang="en-US" dirty="0" smtClean="0"/>
              <a:t>・その他要素・技術</a:t>
            </a:r>
            <a:endParaRPr lang="en-US" altLang="ja-JP" dirty="0" smtClean="0"/>
          </a:p>
        </p:txBody>
      </p:sp>
      <p:sp>
        <p:nvSpPr>
          <p:cNvPr id="14" name="正方形/長方形 13"/>
          <p:cNvSpPr/>
          <p:nvPr/>
        </p:nvSpPr>
        <p:spPr>
          <a:xfrm>
            <a:off x="314535" y="1718830"/>
            <a:ext cx="2995863" cy="18404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Web</a:t>
            </a:r>
            <a:r>
              <a:rPr kumimoji="1" lang="ja-JP" altLang="en-US" dirty="0" smtClean="0"/>
              <a:t>ブラウザ</a:t>
            </a:r>
            <a:endParaRPr kumimoji="1" lang="en-US" altLang="ja-JP" dirty="0" smtClean="0"/>
          </a:p>
          <a:p>
            <a:pPr algn="ctr"/>
            <a:endParaRPr kumimoji="1" lang="ja-JP" altLang="en-US" dirty="0"/>
          </a:p>
        </p:txBody>
      </p:sp>
      <p:sp>
        <p:nvSpPr>
          <p:cNvPr id="21" name="正方形/長方形 20"/>
          <p:cNvSpPr/>
          <p:nvPr/>
        </p:nvSpPr>
        <p:spPr>
          <a:xfrm>
            <a:off x="895498" y="2844877"/>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HTML</a:t>
            </a:r>
            <a:r>
              <a:rPr lang="en-US" altLang="ja-JP" dirty="0">
                <a:solidFill>
                  <a:schemeClr val="tx1"/>
                </a:solidFill>
              </a:rPr>
              <a:t>,</a:t>
            </a:r>
            <a:r>
              <a:rPr lang="en-US" altLang="ja-JP" dirty="0" smtClean="0">
                <a:solidFill>
                  <a:schemeClr val="tx1"/>
                </a:solidFill>
              </a:rPr>
              <a:t>CSS</a:t>
            </a:r>
            <a:endParaRPr kumimoji="1" lang="ja-JP" altLang="en-US" dirty="0">
              <a:solidFill>
                <a:schemeClr val="tx1"/>
              </a:solidFill>
            </a:endParaRPr>
          </a:p>
        </p:txBody>
      </p:sp>
      <p:sp>
        <p:nvSpPr>
          <p:cNvPr id="24" name="正方形/長方形 23"/>
          <p:cNvSpPr/>
          <p:nvPr/>
        </p:nvSpPr>
        <p:spPr>
          <a:xfrm>
            <a:off x="5498175" y="1718830"/>
            <a:ext cx="3075709" cy="182113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ウェブアプリケーションサーバー</a:t>
            </a:r>
            <a:endParaRPr kumimoji="1" lang="ja-JP" altLang="en-US" dirty="0"/>
          </a:p>
        </p:txBody>
      </p:sp>
      <p:sp>
        <p:nvSpPr>
          <p:cNvPr id="25" name="正方形/長方形 24"/>
          <p:cNvSpPr/>
          <p:nvPr/>
        </p:nvSpPr>
        <p:spPr>
          <a:xfrm>
            <a:off x="6095997" y="2916425"/>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Apache</a:t>
            </a:r>
            <a:endParaRPr kumimoji="1" lang="ja-JP" altLang="en-US" dirty="0">
              <a:solidFill>
                <a:schemeClr val="tx1"/>
              </a:solidFill>
            </a:endParaRPr>
          </a:p>
        </p:txBody>
      </p:sp>
      <p:cxnSp>
        <p:nvCxnSpPr>
          <p:cNvPr id="32" name="直線矢印コネクタ 31"/>
          <p:cNvCxnSpPr>
            <a:stCxn id="14" idx="3"/>
            <a:endCxn id="24" idx="1"/>
          </p:cNvCxnSpPr>
          <p:nvPr/>
        </p:nvCxnSpPr>
        <p:spPr>
          <a:xfrm flipV="1">
            <a:off x="3310398" y="2629398"/>
            <a:ext cx="2187777" cy="96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4" idx="3"/>
          </p:cNvCxnSpPr>
          <p:nvPr/>
        </p:nvCxnSpPr>
        <p:spPr>
          <a:xfrm flipV="1">
            <a:off x="8573884" y="2626622"/>
            <a:ext cx="832732" cy="27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0301959" y="4045483"/>
            <a:ext cx="635110" cy="369332"/>
          </a:xfrm>
          <a:prstGeom prst="rect">
            <a:avLst/>
          </a:prstGeom>
          <a:noFill/>
        </p:spPr>
        <p:txBody>
          <a:bodyPr wrap="none" rtlCol="0">
            <a:spAutoFit/>
          </a:bodyPr>
          <a:lstStyle/>
          <a:p>
            <a:r>
              <a:rPr kumimoji="1" lang="en-US" altLang="ja-JP" dirty="0" smtClean="0"/>
              <a:t>SQL</a:t>
            </a:r>
            <a:endParaRPr kumimoji="1" lang="ja-JP" altLang="en-US" dirty="0"/>
          </a:p>
        </p:txBody>
      </p:sp>
      <p:sp>
        <p:nvSpPr>
          <p:cNvPr id="36" name="テキスト ボックス 35"/>
          <p:cNvSpPr txBox="1"/>
          <p:nvPr/>
        </p:nvSpPr>
        <p:spPr>
          <a:xfrm>
            <a:off x="6705649" y="4075518"/>
            <a:ext cx="660758" cy="369332"/>
          </a:xfrm>
          <a:prstGeom prst="rect">
            <a:avLst/>
          </a:prstGeom>
          <a:noFill/>
        </p:spPr>
        <p:txBody>
          <a:bodyPr wrap="none" rtlCol="0">
            <a:spAutoFit/>
          </a:bodyPr>
          <a:lstStyle/>
          <a:p>
            <a:r>
              <a:rPr kumimoji="1" lang="en-US" altLang="ja-JP" dirty="0" smtClean="0"/>
              <a:t>PHP</a:t>
            </a:r>
            <a:endParaRPr kumimoji="1" lang="ja-JP" altLang="en-US" dirty="0"/>
          </a:p>
        </p:txBody>
      </p:sp>
      <p:sp>
        <p:nvSpPr>
          <p:cNvPr id="37" name="円柱 36"/>
          <p:cNvSpPr/>
          <p:nvPr/>
        </p:nvSpPr>
        <p:spPr>
          <a:xfrm>
            <a:off x="9384273" y="1718830"/>
            <a:ext cx="2470484" cy="1907701"/>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データベースサーバ</a:t>
            </a:r>
            <a:endParaRPr kumimoji="1" lang="en-US" altLang="ja-JP" dirty="0" smtClean="0"/>
          </a:p>
        </p:txBody>
      </p:sp>
      <p:sp>
        <p:nvSpPr>
          <p:cNvPr id="38" name="正方形/長方形 37"/>
          <p:cNvSpPr/>
          <p:nvPr/>
        </p:nvSpPr>
        <p:spPr>
          <a:xfrm>
            <a:off x="3480361" y="3115041"/>
            <a:ext cx="1880063" cy="93044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HTTP</a:t>
            </a:r>
            <a:r>
              <a:rPr kumimoji="1" lang="ja-JP" altLang="en-US" dirty="0" smtClean="0"/>
              <a:t>プロトコル</a:t>
            </a:r>
            <a:endParaRPr kumimoji="1" lang="ja-JP" altLang="en-US" dirty="0"/>
          </a:p>
        </p:txBody>
      </p:sp>
      <p:sp>
        <p:nvSpPr>
          <p:cNvPr id="41" name="正方形/長方形 40"/>
          <p:cNvSpPr/>
          <p:nvPr/>
        </p:nvSpPr>
        <p:spPr>
          <a:xfrm>
            <a:off x="9709490" y="2953519"/>
            <a:ext cx="1820049" cy="503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MySQL</a:t>
            </a:r>
            <a:endParaRPr kumimoji="1" lang="ja-JP" altLang="en-US" dirty="0">
              <a:solidFill>
                <a:schemeClr val="tx1"/>
              </a:solidFill>
            </a:endParaRPr>
          </a:p>
        </p:txBody>
      </p:sp>
    </p:spTree>
    <p:extLst>
      <p:ext uri="{BB962C8B-B14F-4D97-AF65-F5344CB8AC3E}">
        <p14:creationId xmlns:p14="http://schemas.microsoft.com/office/powerpoint/2010/main" val="322115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夜も眠れない問題</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sz="3600" b="1" dirty="0" smtClean="0"/>
              <a:t>ファイルの紛失</a:t>
            </a:r>
            <a:endParaRPr kumimoji="1" lang="en-US" altLang="ja-JP" sz="3600" b="1" dirty="0" smtClean="0"/>
          </a:p>
          <a:p>
            <a:r>
              <a:rPr lang="ja-JP" altLang="en-US" sz="3600" b="1" dirty="0" smtClean="0"/>
              <a:t>メンバー間での衝突</a:t>
            </a:r>
            <a:endParaRPr lang="en-US" altLang="ja-JP" sz="3600" b="1" dirty="0" smtClean="0"/>
          </a:p>
          <a:p>
            <a:r>
              <a:rPr lang="ja-JP" altLang="en-US" sz="3600" b="1" dirty="0" smtClean="0"/>
              <a:t>期日、予算の超過</a:t>
            </a:r>
            <a:endParaRPr lang="en-US" altLang="ja-JP" sz="3600" b="1" dirty="0" smtClean="0"/>
          </a:p>
          <a:p>
            <a:r>
              <a:rPr lang="ja-JP" altLang="en-US" sz="3600" b="1" dirty="0" smtClean="0"/>
              <a:t>技術力不足</a:t>
            </a:r>
            <a:endParaRPr lang="en-US" altLang="ja-JP" sz="3600" b="1" dirty="0" smtClean="0"/>
          </a:p>
          <a:p>
            <a:r>
              <a:rPr kumimoji="1" lang="ja-JP" altLang="en-US" sz="3600" b="1" dirty="0" smtClean="0"/>
              <a:t>掲載データ不足</a:t>
            </a:r>
            <a:endParaRPr kumimoji="1" lang="en-US" altLang="ja-JP" sz="3600" b="1" dirty="0" smtClean="0"/>
          </a:p>
          <a:p>
            <a:r>
              <a:rPr lang="ja-JP" altLang="en-US" sz="3600" b="1" dirty="0" smtClean="0"/>
              <a:t>サーバーの故障</a:t>
            </a:r>
            <a:endParaRPr lang="en-US" altLang="ja-JP" sz="3600" b="1" dirty="0" smtClean="0"/>
          </a:p>
        </p:txBody>
      </p:sp>
    </p:spTree>
    <p:extLst>
      <p:ext uri="{BB962C8B-B14F-4D97-AF65-F5344CB8AC3E}">
        <p14:creationId xmlns:p14="http://schemas.microsoft.com/office/powerpoint/2010/main" val="418028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663</TotalTime>
  <Words>745</Words>
  <Application>Microsoft Office PowerPoint</Application>
  <PresentationFormat>ワイド画面</PresentationFormat>
  <Paragraphs>148</Paragraphs>
  <Slides>13</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Courier</vt:lpstr>
      <vt:lpstr>Gill Sans</vt:lpstr>
      <vt:lpstr>HGP創英角ｺﾞｼｯｸUB</vt:lpstr>
      <vt:lpstr>ＭＳ Ｐゴシック</vt:lpstr>
      <vt:lpstr>ヒラギノ角ゴ ProN W3</vt:lpstr>
      <vt:lpstr>ヒラギノ角ゴ ProN W6</vt:lpstr>
      <vt:lpstr>ヒラギノ角ゴ StdN W8</vt:lpstr>
      <vt:lpstr>游ゴシック</vt:lpstr>
      <vt:lpstr>游ゴシック Light</vt:lpstr>
      <vt:lpstr>Arial</vt:lpstr>
      <vt:lpstr>Office テーマ</vt:lpstr>
      <vt:lpstr>インセプションデッキ</vt:lpstr>
      <vt:lpstr>PowerPoint プレゼンテーション</vt:lpstr>
      <vt:lpstr>我々はなぜここにいるのか</vt:lpstr>
      <vt:lpstr>エレベーターピッチ</vt:lpstr>
      <vt:lpstr>PowerPoint プレゼンテーション</vt:lpstr>
      <vt:lpstr>やることリスト</vt:lpstr>
      <vt:lpstr>プロジェクトコミュニティ</vt:lpstr>
      <vt:lpstr>技術的な解決策の概要</vt:lpstr>
      <vt:lpstr>夜も眠れない問題</vt:lpstr>
      <vt:lpstr>俺たちの“Aチーム”</vt:lpstr>
      <vt:lpstr>期間を見極める</vt:lpstr>
      <vt:lpstr>トレードオフ・スライダー</vt:lpstr>
      <vt:lpstr>初回のリリースに必要なもの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yoshida</dc:creator>
  <cp:lastModifiedBy>takeuchi</cp:lastModifiedBy>
  <cp:revision>70</cp:revision>
  <cp:lastPrinted>2017-04-28T04:31:06Z</cp:lastPrinted>
  <dcterms:created xsi:type="dcterms:W3CDTF">2017-04-21T06:39:07Z</dcterms:created>
  <dcterms:modified xsi:type="dcterms:W3CDTF">2017-05-22T03:56:16Z</dcterms:modified>
</cp:coreProperties>
</file>