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13"/>
  </p:notesMasterIdLst>
  <p:handoutMasterIdLst>
    <p:handoutMasterId r:id="rId14"/>
  </p:handoutMasterIdLst>
  <p:sldIdLst>
    <p:sldId id="258" r:id="rId2"/>
    <p:sldId id="259" r:id="rId3"/>
    <p:sldId id="269" r:id="rId4"/>
    <p:sldId id="271" r:id="rId5"/>
    <p:sldId id="267" r:id="rId6"/>
    <p:sldId id="264" r:id="rId7"/>
    <p:sldId id="261" r:id="rId8"/>
    <p:sldId id="276" r:id="rId9"/>
    <p:sldId id="274" r:id="rId10"/>
    <p:sldId id="277"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2" autoAdjust="0"/>
    <p:restoredTop sz="63298" autoAdjust="0"/>
  </p:normalViewPr>
  <p:slideViewPr>
    <p:cSldViewPr snapToGrid="0">
      <p:cViewPr>
        <p:scale>
          <a:sx n="66" d="100"/>
          <a:sy n="66" d="100"/>
        </p:scale>
        <p:origin x="1530" y="216"/>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2017/6/7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2017/6/7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これから矢吹研</a:t>
            </a:r>
            <a:r>
              <a:rPr kumimoji="1" lang="en-US" altLang="ja-JP" dirty="0" smtClean="0"/>
              <a:t>A</a:t>
            </a:r>
            <a:r>
              <a:rPr kumimoji="1" lang="ja-JP" altLang="en-US" dirty="0" smtClean="0"/>
              <a:t>班の発表を始めます。よろしくお願いします。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次に品質管理についてです。</a:t>
            </a:r>
            <a:endParaRPr kumimoji="1" lang="en-US" altLang="ja-JP" dirty="0" smtClean="0"/>
          </a:p>
          <a:p>
            <a:r>
              <a:rPr kumimoji="1" lang="ja-JP" altLang="en-US" dirty="0" smtClean="0"/>
              <a:t>各スプリント終了ごとにプロダクトオーナーに評価を行ってもらいます。</a:t>
            </a:r>
            <a:endParaRPr kumimoji="1" lang="en-US" altLang="ja-JP" dirty="0" smtClean="0"/>
          </a:p>
          <a:p>
            <a:r>
              <a:rPr kumimoji="1" lang="ja-JP" altLang="en-US" dirty="0" smtClean="0"/>
              <a:t>具体的に、成果物の情報量、利便性、簡易性の観点から</a:t>
            </a:r>
            <a:r>
              <a:rPr kumimoji="1" lang="en-US" altLang="ja-JP" dirty="0" smtClean="0"/>
              <a:t>1~10</a:t>
            </a:r>
            <a:r>
              <a:rPr kumimoji="1" lang="ja-JP" altLang="en-US" dirty="0" smtClean="0"/>
              <a:t>の</a:t>
            </a:r>
            <a:r>
              <a:rPr kumimoji="1" lang="en-US" altLang="ja-JP" dirty="0" smtClean="0"/>
              <a:t>10</a:t>
            </a:r>
            <a:r>
              <a:rPr kumimoji="1" lang="ja-JP" altLang="en-US" dirty="0" smtClean="0"/>
              <a:t>段階で評価してもらいます。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次に後半の流れです。</a:t>
            </a:r>
            <a:endParaRPr kumimoji="1" lang="en-US" altLang="ja-JP" dirty="0" smtClean="0"/>
          </a:p>
          <a:p>
            <a:r>
              <a:rPr kumimoji="1" lang="ja-JP" altLang="en-US" dirty="0" smtClean="0"/>
              <a:t>現在、</a:t>
            </a:r>
            <a:r>
              <a:rPr kumimoji="1" lang="en-US" altLang="ja-JP" dirty="0" smtClean="0"/>
              <a:t>3</a:t>
            </a:r>
            <a:r>
              <a:rPr kumimoji="1" lang="ja-JP" altLang="en-US" dirty="0" smtClean="0"/>
              <a:t>スプリント目に取り掛かっており、過去問・シラバスの表示機能の作成に取り掛かってます。</a:t>
            </a:r>
            <a:endParaRPr kumimoji="1" lang="en-US" altLang="ja-JP" dirty="0" smtClean="0"/>
          </a:p>
          <a:p>
            <a:r>
              <a:rPr kumimoji="1" lang="ja-JP" altLang="en-US" dirty="0" smtClean="0"/>
              <a:t>以上で、矢吹研</a:t>
            </a:r>
            <a:r>
              <a:rPr kumimoji="1" lang="en-US" altLang="ja-JP" dirty="0" smtClean="0"/>
              <a:t>A</a:t>
            </a:r>
            <a:r>
              <a:rPr kumimoji="1" lang="ja-JP" altLang="en-US" dirty="0" smtClean="0"/>
              <a:t>班の発表を終わります。</a:t>
            </a:r>
            <a:endParaRPr kumimoji="1" lang="en-US" altLang="ja-JP" dirty="0" smtClean="0"/>
          </a:p>
          <a:p>
            <a:r>
              <a:rPr kumimoji="1" lang="ja-JP" altLang="en-US" dirty="0" smtClean="0"/>
              <a:t>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406949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こちらが今回発表する流れとなります。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従来のキャンパスポータルアプリでは、シラバスの検索や時間割の確認など必要な情報を手に入れるのに、手間がかかっていました。</a:t>
            </a:r>
            <a:endParaRPr kumimoji="1" lang="en-US" altLang="ja-JP" dirty="0" smtClean="0"/>
          </a:p>
          <a:p>
            <a:r>
              <a:rPr kumimoji="1" lang="ja-JP" altLang="en-US" dirty="0" smtClean="0"/>
              <a:t>例えば、</a:t>
            </a:r>
            <a:r>
              <a:rPr kumimoji="1" lang="en-US" altLang="ja-JP" dirty="0" smtClean="0"/>
              <a:t>PM</a:t>
            </a:r>
            <a:r>
              <a:rPr kumimoji="1" lang="ja-JP" altLang="en-US" dirty="0" smtClean="0"/>
              <a:t>学科の専門科目のシラバスを見たいとします。アプリを立ち上げ、ログインは毎回しなければなりません。検索フォームでは所属学科から教員名まですべて手入力で行い、一覧から自分の見たいシラバスを探していかなければならず、手間がかか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そこで私たちは、「</a:t>
            </a:r>
            <a:r>
              <a:rPr kumimoji="1" lang="en-US" altLang="ja-JP" dirty="0" smtClean="0"/>
              <a:t>PM</a:t>
            </a:r>
            <a:r>
              <a:rPr kumimoji="1" lang="ja-JP" altLang="en-US" dirty="0" smtClean="0"/>
              <a:t>学科専用闇キャンパスポータルシステム」を提案します。</a:t>
            </a:r>
            <a:endParaRPr kumimoji="1" lang="en-US" altLang="ja-JP" dirty="0" smtClean="0"/>
          </a:p>
          <a:p>
            <a:r>
              <a:rPr kumimoji="1" lang="ja-JP" altLang="en-US" dirty="0" smtClean="0"/>
              <a:t>私たちの目的は、キャンパスポータルの中でも必要であると思われる情報を絞り、そして今までにはない過去問などの新たな付加価値を加え提供することです。</a:t>
            </a:r>
            <a:endParaRPr kumimoji="1" lang="en-US" altLang="ja-JP" dirty="0" smtClean="0"/>
          </a:p>
          <a:p>
            <a:r>
              <a:rPr kumimoji="1" lang="ja-JP" altLang="en-US" dirty="0" smtClean="0"/>
              <a:t>それを実現することができるのが、この「闇キャンパスポータル」システムです。</a:t>
            </a:r>
            <a:endParaRPr kumimoji="1" lang="en-US" altLang="ja-JP" dirty="0" smtClean="0"/>
          </a:p>
          <a:p>
            <a:r>
              <a:rPr kumimoji="1" lang="ja-JP" altLang="en-US" dirty="0" smtClean="0"/>
              <a:t>先ほど述べた、シラバスを見たいのに手間がかかる・・・という問題もこのシステムによって解決することができます。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次に機能についての説明です。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具体的には、試作品のデモの際に説明します。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102486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次に私たちが選択したチーム課題は、こちらになります。</a:t>
            </a:r>
            <a:endParaRPr kumimoji="1" lang="en-US" altLang="ja-JP" dirty="0" smtClean="0"/>
          </a:p>
          <a:p>
            <a:r>
              <a:rPr kumimoji="1" lang="ja-JP" altLang="en-US" dirty="0" smtClean="0"/>
              <a:t>管理系では、「アジャイル開発の導入」を選択</a:t>
            </a:r>
            <a:r>
              <a:rPr kumimoji="1" lang="ja-JP" altLang="en-US" dirty="0" smtClean="0"/>
              <a:t>し、スクラムという手法を用いて進めています。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技術系では、「</a:t>
            </a:r>
            <a:r>
              <a:rPr lang="ja-JP" altLang="en-US" sz="1200" dirty="0" smtClean="0"/>
              <a:t>外部</a:t>
            </a:r>
            <a:r>
              <a:rPr lang="en-US" altLang="ja-JP" sz="1200" dirty="0" smtClean="0"/>
              <a:t>API</a:t>
            </a:r>
            <a:r>
              <a:rPr lang="ja-JP" altLang="en-US" sz="1200" dirty="0" smtClean="0"/>
              <a:t>を利用した実装」を選択</a:t>
            </a:r>
            <a:r>
              <a:rPr lang="ja-JP" altLang="en-US" sz="1200" dirty="0" smtClean="0"/>
              <a:t>し、ツイッター</a:t>
            </a:r>
            <a:r>
              <a:rPr lang="en-US" altLang="ja-JP" sz="1200" dirty="0" smtClean="0"/>
              <a:t>API</a:t>
            </a:r>
            <a:r>
              <a:rPr lang="ja-JP" altLang="en-US" sz="1200" dirty="0" smtClean="0"/>
              <a:t>を実装しました。</a:t>
            </a:r>
            <a:endParaRPr kumimoji="1" lang="ja-JP" altLang="en-US" sz="1200"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420576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次に進捗管理について説明します</a:t>
            </a:r>
            <a:r>
              <a:rPr kumimoji="1" lang="ja-JP" altLang="en-US" dirty="0" smtClean="0"/>
              <a: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アジャイル開発の進捗管理では、ガントチャートの代わりにバーンアップチャートを用います。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バーンアップチャートは、機能の実装速度や残作業量、完了日が一目でわかるよう表した図です。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バーンアップチャートは、</a:t>
            </a:r>
            <a:r>
              <a:rPr lang="en-US" altLang="ja-JP" dirty="0" smtClean="0"/>
              <a:t>1</a:t>
            </a:r>
            <a:r>
              <a:rPr lang="ja-JP" altLang="en-US" dirty="0" smtClean="0"/>
              <a:t>スプリントごとに更新していきます。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私たちは</a:t>
            </a:r>
            <a:r>
              <a:rPr lang="en-US" altLang="ja-JP" dirty="0" smtClean="0"/>
              <a:t>1</a:t>
            </a:r>
            <a:r>
              <a:rPr lang="ja-JP" altLang="en-US" dirty="0" smtClean="0"/>
              <a:t>スプリントの期間を、</a:t>
            </a:r>
            <a:r>
              <a:rPr lang="en-US" altLang="ja-JP" dirty="0" smtClean="0"/>
              <a:t>2</a:t>
            </a:r>
            <a:r>
              <a:rPr lang="ja-JP" altLang="en-US" dirty="0" smtClean="0"/>
              <a:t>週間で行っています。</a:t>
            </a:r>
            <a:endParaRPr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こちらの表</a:t>
            </a:r>
            <a:r>
              <a:rPr kumimoji="1" lang="ja-JP" altLang="en-US" dirty="0" smtClean="0"/>
              <a:t>は、各機能の見積り時間と優先順位を見積もったものです。</a:t>
            </a:r>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こちらが、バーンアップチャートです。</a:t>
            </a:r>
            <a:endParaRPr kumimoji="1" lang="en-US" altLang="ja-JP" dirty="0" smtClean="0"/>
          </a:p>
          <a:p>
            <a:r>
              <a:rPr kumimoji="1" lang="ja-JP" altLang="en-US" dirty="0" smtClean="0"/>
              <a:t>青色の線は、見積時間で、各機能ごとに時間を見積もったものです。</a:t>
            </a:r>
            <a:endParaRPr kumimoji="1" lang="en-US" altLang="ja-JP" dirty="0" smtClean="0"/>
          </a:p>
          <a:p>
            <a:r>
              <a:rPr kumimoji="1" lang="ja-JP" altLang="en-US" dirty="0" smtClean="0"/>
              <a:t>オレンジ色の線は、完了時間累計で、現在までの各機能の実績値を、時間で表した合計です。</a:t>
            </a:r>
            <a:endParaRPr kumimoji="1" lang="en-US" altLang="ja-JP" dirty="0" smtClean="0"/>
          </a:p>
          <a:p>
            <a:r>
              <a:rPr kumimoji="1" lang="ja-JP" altLang="en-US" dirty="0" smtClean="0"/>
              <a:t>灰色の線は、理想完了時間で、各機能の作業終了までを表した、予測値です。</a:t>
            </a:r>
            <a:endParaRPr kumimoji="1" lang="en-US" altLang="ja-JP" dirty="0" smtClean="0"/>
          </a:p>
          <a:p>
            <a:r>
              <a:rPr kumimoji="1" lang="ja-JP" altLang="en-US" dirty="0" smtClean="0"/>
              <a:t>黄色の線は、作業時間累計で、現在までの作業時間の合計です。</a:t>
            </a:r>
            <a:endParaRPr kumimoji="1" lang="en-US" altLang="ja-JP" dirty="0" smtClean="0"/>
          </a:p>
          <a:p>
            <a:r>
              <a:rPr kumimoji="1" lang="en-US" altLang="ja-JP" dirty="0" smtClean="0"/>
              <a:t>6</a:t>
            </a:r>
            <a:r>
              <a:rPr kumimoji="1" lang="ja-JP" altLang="en-US" dirty="0" smtClean="0"/>
              <a:t>月</a:t>
            </a:r>
            <a:r>
              <a:rPr kumimoji="1" lang="en-US" altLang="ja-JP" dirty="0" smtClean="0"/>
              <a:t>7</a:t>
            </a:r>
            <a:r>
              <a:rPr kumimoji="1" lang="ja-JP" altLang="en-US" dirty="0" smtClean="0"/>
              <a:t>日に</a:t>
            </a:r>
            <a:r>
              <a:rPr kumimoji="1" lang="en-US" altLang="ja-JP" dirty="0" smtClean="0"/>
              <a:t>2</a:t>
            </a:r>
            <a:r>
              <a:rPr kumimoji="1" lang="ja-JP" altLang="en-US" dirty="0" smtClean="0"/>
              <a:t>回目のスプリントが終了し、現在は作業とコストともに遅れが生じている状況です。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F1F60C7-22EE-4BDD-A7DB-2BE9E771ADAE}"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558F5B3-57FA-40E3-9DD5-865F58A6A1EB}"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E1CE54E-CFC4-4A2C-AF89-3AE1D4B55A02}"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EAF5A2C-249F-4D12-95CF-BA9E6DC81759}"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94BE904-02D5-454A-A916-7A5A0D6FB0DE}"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E6E95DC-BE55-40B0-A368-F21BAC0E9008}" type="datetime1">
              <a:rPr kumimoji="1" lang="ja-JP" altLang="en-US" smtClean="0"/>
              <a:t>2017/6/7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28CDB6B-EE21-4E41-B396-9A630BDA8AE8}" type="datetime1">
              <a:rPr kumimoji="1" lang="ja-JP" altLang="en-US" smtClean="0"/>
              <a:t>2017/6/7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6A7404-F683-44E1-B0B0-263D0FA28552}" type="datetime1">
              <a:rPr kumimoji="1" lang="ja-JP" altLang="en-US" smtClean="0"/>
              <a:t>2017/6/7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0541FF-BACD-4345-BF41-B98289916D94}" type="datetime1">
              <a:rPr kumimoji="1" lang="ja-JP" altLang="en-US" smtClean="0"/>
              <a:t>2017/6/7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22B87D0-1168-44EE-BD22-F93731B4F980}" type="datetime1">
              <a:rPr kumimoji="1" lang="ja-JP" altLang="en-US" smtClean="0"/>
              <a:t>2017/6/7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E0470E-F4A4-487A-8E40-C8EB83F705CB}" type="datetime1">
              <a:rPr kumimoji="1" lang="ja-JP" altLang="en-US" smtClean="0"/>
              <a:t>2017/6/7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FA4D4-DD35-4153-8499-1CE8BAA4A326}" type="datetime1">
              <a:rPr kumimoji="1" lang="ja-JP" altLang="en-US" smtClean="0"/>
              <a:t>2017/6/7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7979" y="3067050"/>
            <a:ext cx="9144000" cy="1369702"/>
          </a:xfrm>
        </p:spPr>
        <p:txBody>
          <a:bodyPr>
            <a:noAutofit/>
          </a:bodyPr>
          <a:lstStyle/>
          <a:p>
            <a:pPr algn="ctr"/>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lang="ja-JP" altLang="en-US" sz="7200" b="1" dirty="0" smtClean="0"/>
              <a:t>闇</a:t>
            </a:r>
            <a:r>
              <a:rPr lang="en-US" altLang="ja-JP" sz="7200" b="1" dirty="0" smtClean="0"/>
              <a:t/>
            </a:r>
            <a:br>
              <a:rPr lang="en-US" altLang="ja-JP" sz="7200" b="1" dirty="0" smtClean="0"/>
            </a:br>
            <a:r>
              <a:rPr lang="ja-JP" altLang="en-US" sz="7200" b="1" dirty="0" smtClean="0"/>
              <a:t>キャンパスポータル</a:t>
            </a:r>
            <a:endParaRPr kumimoji="1" lang="ja-JP" altLang="en-US" sz="7200" b="1" dirty="0"/>
          </a:p>
        </p:txBody>
      </p:sp>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ＰＭ　吉田　和暉</a:t>
            </a:r>
            <a:endParaRPr kumimoji="1" lang="en-US" altLang="ja-JP" b="1" dirty="0" smtClean="0"/>
          </a:p>
          <a:p>
            <a:pPr algn="r"/>
            <a:r>
              <a:rPr lang="ja-JP" altLang="en-US" b="1" dirty="0" smtClean="0"/>
              <a:t>  赤岡       武 </a:t>
            </a:r>
            <a:endParaRPr lang="en-US" altLang="ja-JP" b="1" dirty="0" smtClean="0"/>
          </a:p>
          <a:p>
            <a:pPr algn="r"/>
            <a:r>
              <a:rPr kumimoji="1" lang="ja-JP" altLang="en-US" b="1" dirty="0" smtClean="0"/>
              <a:t>　　竹内　裕治</a:t>
            </a:r>
            <a:endParaRPr kumimoji="1" lang="ja-JP" altLang="en-US" b="1" dirty="0">
              <a:solidFill>
                <a:schemeClr val="bg1"/>
              </a:solidFill>
            </a:endParaRPr>
          </a:p>
        </p:txBody>
      </p:sp>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6</a:t>
            </a:r>
            <a:r>
              <a:rPr lang="en-US" altLang="ja-JP" b="1" dirty="0" smtClean="0"/>
              <a:t>.</a:t>
            </a:r>
            <a:r>
              <a:rPr lang="ja-JP" altLang="en-US" b="1" dirty="0" smtClean="0"/>
              <a:t>品質管理</a:t>
            </a:r>
            <a:endParaRPr kumimoji="1" lang="ja-JP" altLang="en-US" b="1" dirty="0"/>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10</a:t>
            </a:fld>
            <a:endParaRPr kumimoji="1" lang="ja-JP" altLang="en-US"/>
          </a:p>
        </p:txBody>
      </p:sp>
      <p:sp>
        <p:nvSpPr>
          <p:cNvPr id="5" name="テキスト ボックス 4"/>
          <p:cNvSpPr txBox="1"/>
          <p:nvPr/>
        </p:nvSpPr>
        <p:spPr>
          <a:xfrm>
            <a:off x="642257" y="2774905"/>
            <a:ext cx="10515600" cy="1569660"/>
          </a:xfrm>
          <a:prstGeom prst="rect">
            <a:avLst/>
          </a:prstGeom>
          <a:noFill/>
        </p:spPr>
        <p:txBody>
          <a:bodyPr wrap="square" rtlCol="0">
            <a:spAutoFit/>
          </a:bodyPr>
          <a:lstStyle/>
          <a:p>
            <a:pPr algn="ctr"/>
            <a:r>
              <a:rPr lang="ja-JP" altLang="ja-JP" sz="3200" b="1" dirty="0"/>
              <a:t>スプリント終了</a:t>
            </a:r>
            <a:r>
              <a:rPr lang="ja-JP" altLang="ja-JP" sz="3200" b="1" dirty="0" smtClean="0"/>
              <a:t>時</a:t>
            </a:r>
            <a:r>
              <a:rPr lang="ja-JP" altLang="en-US" sz="3200" b="1" dirty="0" smtClean="0"/>
              <a:t>毎</a:t>
            </a:r>
            <a:r>
              <a:rPr lang="ja-JP" altLang="ja-JP" sz="3200" b="1" dirty="0" smtClean="0"/>
              <a:t>に</a:t>
            </a:r>
            <a:r>
              <a:rPr lang="ja-JP" altLang="ja-JP" sz="3200" b="1" dirty="0"/>
              <a:t>プロダクトオーナー</a:t>
            </a:r>
            <a:r>
              <a:rPr lang="ja-JP" altLang="ja-JP" sz="3200" b="1" dirty="0" smtClean="0"/>
              <a:t>に</a:t>
            </a:r>
            <a:endParaRPr lang="en-US" altLang="ja-JP" sz="3200" b="1" dirty="0" smtClean="0"/>
          </a:p>
          <a:p>
            <a:pPr algn="ctr"/>
            <a:r>
              <a:rPr lang="ja-JP" altLang="ja-JP" sz="3200" b="1" dirty="0" smtClean="0"/>
              <a:t>成果物</a:t>
            </a:r>
            <a:r>
              <a:rPr lang="ja-JP" altLang="ja-JP" sz="3200" b="1" dirty="0"/>
              <a:t>の情報量、利便性、簡易性の</a:t>
            </a:r>
            <a:r>
              <a:rPr lang="ja-JP" altLang="ja-JP" sz="3200" b="1" dirty="0" smtClean="0"/>
              <a:t>観点から</a:t>
            </a:r>
            <a:r>
              <a:rPr lang="ja-JP" altLang="en-US" sz="3200" b="1" dirty="0" smtClean="0"/>
              <a:t>、</a:t>
            </a:r>
            <a:endParaRPr lang="en-US" altLang="ja-JP" sz="3200" b="1" dirty="0" smtClean="0"/>
          </a:p>
          <a:p>
            <a:pPr algn="ctr"/>
            <a:r>
              <a:rPr lang="ja-JP" altLang="ja-JP" sz="3200" b="1" dirty="0" smtClean="0"/>
              <a:t>１～</a:t>
            </a:r>
            <a:r>
              <a:rPr lang="en-US" altLang="ja-JP" sz="3200" b="1" dirty="0" smtClean="0"/>
              <a:t>10</a:t>
            </a:r>
            <a:r>
              <a:rPr lang="ja-JP" altLang="ja-JP" sz="3200" b="1" dirty="0" smtClean="0"/>
              <a:t>の</a:t>
            </a:r>
            <a:r>
              <a:rPr lang="en-US" altLang="ja-JP" sz="3200" b="1" dirty="0" smtClean="0"/>
              <a:t>10</a:t>
            </a:r>
            <a:r>
              <a:rPr lang="ja-JP" altLang="ja-JP" sz="3200" b="1" dirty="0" smtClean="0"/>
              <a:t>段階で評価してもらう。</a:t>
            </a:r>
            <a:endParaRPr lang="ja-JP" altLang="ja-JP" sz="3200" b="1"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smtClean="0"/>
              <a:t>.</a:t>
            </a:r>
            <a:r>
              <a:rPr lang="ja-JP" altLang="en-US" b="1" dirty="0" smtClean="0"/>
              <a:t> </a:t>
            </a:r>
            <a:r>
              <a:rPr lang="ja-JP" altLang="en-US" b="1" dirty="0" smtClean="0"/>
              <a:t>後半の流れ</a:t>
            </a:r>
            <a:endParaRPr kumimoji="1" lang="ja-JP" altLang="en-US" dirty="0"/>
          </a:p>
        </p:txBody>
      </p:sp>
      <p:sp>
        <p:nvSpPr>
          <p:cNvPr id="6" name="コンテンツ プレースホルダー 5"/>
          <p:cNvSpPr>
            <a:spLocks noGrp="1"/>
          </p:cNvSpPr>
          <p:nvPr>
            <p:ph sz="half" idx="1"/>
          </p:nvPr>
        </p:nvSpPr>
        <p:spPr>
          <a:xfrm>
            <a:off x="838200" y="1825625"/>
            <a:ext cx="10515600" cy="4351338"/>
          </a:xfrm>
        </p:spPr>
        <p:txBody>
          <a:bodyPr>
            <a:normAutofit/>
          </a:bodyPr>
          <a:lstStyle/>
          <a:p>
            <a:endParaRPr lang="en-US" altLang="ja-JP" dirty="0" smtClean="0"/>
          </a:p>
          <a:p>
            <a:pPr marL="0" indent="0" algn="ctr">
              <a:lnSpc>
                <a:spcPct val="150000"/>
              </a:lnSpc>
              <a:buNone/>
            </a:pPr>
            <a:r>
              <a:rPr lang="ja-JP" altLang="en-US" sz="3600" b="1" dirty="0" smtClean="0"/>
              <a:t>過去問、シラバスの表示機能の作成</a:t>
            </a:r>
            <a:endParaRPr lang="en-US" altLang="ja-JP" sz="3600" b="1" dirty="0" smtClean="0"/>
          </a:p>
          <a:p>
            <a:pPr marL="0" indent="0" algn="ctr">
              <a:lnSpc>
                <a:spcPct val="150000"/>
              </a:lnSpc>
              <a:buNone/>
            </a:pPr>
            <a:r>
              <a:rPr lang="ja-JP" altLang="en-US" sz="3600" b="1" dirty="0" smtClean="0"/>
              <a:t>竹内</a:t>
            </a:r>
            <a:r>
              <a:rPr lang="ja-JP" altLang="en-US" sz="3600" b="1" dirty="0"/>
              <a:t>君が</a:t>
            </a:r>
            <a:r>
              <a:rPr lang="en-US" altLang="ja-JP" sz="3600" b="1" dirty="0"/>
              <a:t>PM</a:t>
            </a:r>
            <a:r>
              <a:rPr lang="ja-JP" altLang="en-US" sz="3600" b="1" dirty="0"/>
              <a:t>を引き継ぎます。</a:t>
            </a:r>
            <a:endParaRPr lang="en-US" altLang="ja-JP" sz="3600" b="1" dirty="0"/>
          </a:p>
          <a:p>
            <a:endParaRPr kumimoji="1" lang="en-US" altLang="ja-JP" dirty="0" smtClean="0"/>
          </a:p>
        </p:txBody>
      </p:sp>
    </p:spTree>
    <p:extLst>
      <p:ext uri="{BB962C8B-B14F-4D97-AF65-F5344CB8AC3E}">
        <p14:creationId xmlns:p14="http://schemas.microsoft.com/office/powerpoint/2010/main" val="2564451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目次</a:t>
            </a:r>
            <a:endParaRPr kumimoji="1" lang="ja-JP" altLang="en-US"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sz="3200" b="1" dirty="0" smtClean="0"/>
              <a:t>1.</a:t>
            </a:r>
            <a:r>
              <a:rPr kumimoji="1" lang="ja-JP" altLang="en-US" sz="3200" b="1" dirty="0" smtClean="0"/>
              <a:t>プロジェクト</a:t>
            </a:r>
            <a:r>
              <a:rPr lang="ja-JP" altLang="en-US" sz="3200" b="1" dirty="0" smtClean="0"/>
              <a:t>背景</a:t>
            </a:r>
            <a:endParaRPr lang="en-US" altLang="ja-JP" sz="3200" b="1" dirty="0" smtClean="0"/>
          </a:p>
          <a:p>
            <a:pPr marL="0" indent="0">
              <a:buNone/>
            </a:pPr>
            <a:r>
              <a:rPr lang="en-US" altLang="ja-JP" sz="3200" b="1" dirty="0"/>
              <a:t>2</a:t>
            </a:r>
            <a:r>
              <a:rPr lang="en-US" altLang="ja-JP" sz="3200" b="1" dirty="0" smtClean="0"/>
              <a:t>.</a:t>
            </a:r>
            <a:r>
              <a:rPr lang="ja-JP" altLang="en-US" sz="3200" b="1" dirty="0" smtClean="0"/>
              <a:t>プロジェクト目的</a:t>
            </a:r>
            <a:endParaRPr lang="en-US" altLang="ja-JP" sz="3200" b="1" dirty="0" smtClean="0"/>
          </a:p>
          <a:p>
            <a:pPr marL="0" indent="0">
              <a:buNone/>
            </a:pPr>
            <a:r>
              <a:rPr lang="en-US" altLang="ja-JP" sz="3200" b="1" dirty="0"/>
              <a:t>3</a:t>
            </a:r>
            <a:r>
              <a:rPr lang="en-US" altLang="ja-JP" sz="3200" b="1" dirty="0" smtClean="0"/>
              <a:t>.</a:t>
            </a:r>
            <a:r>
              <a:rPr lang="ja-JP" altLang="en-US" sz="3200" b="1" smtClean="0"/>
              <a:t>主な機能</a:t>
            </a:r>
            <a:endParaRPr lang="en-US" altLang="ja-JP" sz="3200" b="1" dirty="0" smtClean="0"/>
          </a:p>
          <a:p>
            <a:pPr marL="0" indent="0">
              <a:buNone/>
            </a:pPr>
            <a:r>
              <a:rPr lang="en-US" altLang="ja-JP" sz="3200" b="1" dirty="0"/>
              <a:t>4</a:t>
            </a:r>
            <a:r>
              <a:rPr lang="en-US" altLang="ja-JP" sz="3200" b="1" dirty="0" smtClean="0"/>
              <a:t>.</a:t>
            </a:r>
            <a:r>
              <a:rPr lang="ja-JP" altLang="en-US" sz="3200" b="1" dirty="0" smtClean="0"/>
              <a:t>選択したチーム課題</a:t>
            </a:r>
            <a:endParaRPr lang="en-US" altLang="ja-JP" sz="3200" b="1" dirty="0" smtClean="0"/>
          </a:p>
          <a:p>
            <a:pPr marL="0" indent="0">
              <a:buNone/>
            </a:pPr>
            <a:r>
              <a:rPr lang="en-US" altLang="ja-JP" sz="3200" b="1" dirty="0"/>
              <a:t>5</a:t>
            </a:r>
            <a:r>
              <a:rPr lang="en-US" altLang="ja-JP" sz="3200" b="1" dirty="0" smtClean="0"/>
              <a:t>.</a:t>
            </a:r>
            <a:r>
              <a:rPr lang="ja-JP" altLang="en-US" sz="3200" b="1" dirty="0" smtClean="0"/>
              <a:t>進捗</a:t>
            </a:r>
            <a:r>
              <a:rPr lang="ja-JP" altLang="en-US" sz="3200" b="1" dirty="0" smtClean="0"/>
              <a:t>管理の方法</a:t>
            </a:r>
            <a:endParaRPr lang="en-US" altLang="ja-JP" sz="3200" b="1" dirty="0" smtClean="0"/>
          </a:p>
          <a:p>
            <a:pPr marL="0" indent="0">
              <a:buNone/>
            </a:pPr>
            <a:r>
              <a:rPr lang="en-US" altLang="ja-JP" sz="3200" b="1" dirty="0"/>
              <a:t>6</a:t>
            </a:r>
            <a:r>
              <a:rPr lang="en-US" altLang="ja-JP" sz="3200" b="1" dirty="0" smtClean="0"/>
              <a:t>.</a:t>
            </a:r>
            <a:r>
              <a:rPr lang="ja-JP" altLang="en-US" sz="3200" b="1" dirty="0" smtClean="0"/>
              <a:t>品質管理</a:t>
            </a:r>
            <a:endParaRPr lang="en-US" altLang="ja-JP" sz="3200" b="1" dirty="0" smtClean="0"/>
          </a:p>
          <a:p>
            <a:pPr marL="0" indent="0">
              <a:buNone/>
            </a:pPr>
            <a:r>
              <a:rPr lang="en-US" altLang="ja-JP" sz="3200" b="1" dirty="0"/>
              <a:t>7</a:t>
            </a:r>
            <a:r>
              <a:rPr lang="en-US" altLang="ja-JP" sz="3200" b="1" dirty="0" smtClean="0"/>
              <a:t>.</a:t>
            </a:r>
            <a:r>
              <a:rPr lang="ja-JP" altLang="en-US" sz="3200" b="1" dirty="0" smtClean="0"/>
              <a:t>後半の流れ</a:t>
            </a:r>
            <a:endParaRPr kumimoji="1" lang="en-US" altLang="ja-JP" sz="3200" b="1" dirty="0" smtClean="0"/>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1.</a:t>
            </a:r>
            <a:r>
              <a:rPr kumimoji="1" lang="ja-JP" altLang="en-US" b="1" dirty="0" smtClean="0"/>
              <a:t>プロジェクト</a:t>
            </a:r>
            <a:r>
              <a:rPr lang="ja-JP" altLang="en-US" b="1" dirty="0"/>
              <a:t>背景</a:t>
            </a:r>
            <a:endParaRPr kumimoji="1" lang="ja-JP" altLang="en-US"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従来は</a:t>
            </a:r>
            <a:r>
              <a:rPr lang="en-US" altLang="ja-JP" sz="4800" dirty="0"/>
              <a:t>…</a:t>
            </a:r>
            <a:endParaRPr lang="en-US" altLang="ja-JP" sz="4800" dirty="0" smtClean="0"/>
          </a:p>
          <a:p>
            <a:pPr marL="0" indent="0">
              <a:lnSpc>
                <a:spcPct val="150000"/>
              </a:lnSpc>
              <a:buNone/>
            </a:pPr>
            <a:r>
              <a:rPr lang="ja-JP" altLang="en-US" sz="5200" b="1" dirty="0" smtClean="0"/>
              <a:t>シラバス検索や時間割の確認に、手間</a:t>
            </a:r>
            <a:r>
              <a:rPr lang="ja-JP" altLang="en-US" sz="5200" b="1" dirty="0"/>
              <a:t>がかかって</a:t>
            </a:r>
            <a:r>
              <a:rPr lang="ja-JP" altLang="en-US" sz="5200" b="1" dirty="0" smtClean="0"/>
              <a:t>いた</a:t>
            </a:r>
            <a:endParaRPr lang="en-US" altLang="ja-JP" sz="5200" b="1" dirty="0" smtClean="0"/>
          </a:p>
          <a:p>
            <a:pPr marL="0" indent="0">
              <a:lnSpc>
                <a:spcPct val="150000"/>
              </a:lnSpc>
              <a:buNone/>
            </a:pPr>
            <a:endParaRPr lang="en-US" altLang="ja-JP" sz="3200" b="1" dirty="0"/>
          </a:p>
          <a:p>
            <a:endParaRPr kumimoji="1" lang="ja-JP" altLang="en-US" dirty="0"/>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3</a:t>
            </a:fld>
            <a:endParaRPr kumimoji="1" lang="ja-JP" altLang="en-US"/>
          </a:p>
        </p:txBody>
      </p:sp>
    </p:spTree>
    <p:extLst>
      <p:ext uri="{BB962C8B-B14F-4D97-AF65-F5344CB8AC3E}">
        <p14:creationId xmlns:p14="http://schemas.microsoft.com/office/powerpoint/2010/main" val="2451840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2</a:t>
            </a:r>
            <a:r>
              <a:rPr kumimoji="1" lang="en-US" altLang="ja-JP" b="1" dirty="0" smtClean="0"/>
              <a:t>.</a:t>
            </a:r>
            <a:r>
              <a:rPr kumimoji="1" lang="ja-JP" altLang="en-US" b="1" dirty="0" smtClean="0"/>
              <a:t>プロジェクト</a:t>
            </a:r>
            <a:r>
              <a:rPr lang="ja-JP" altLang="en-US" b="1" dirty="0"/>
              <a:t>目的</a:t>
            </a:r>
            <a:endParaRPr kumimoji="1" lang="ja-JP" altLang="en-US"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dirty="0"/>
          </a:p>
          <a:p>
            <a:pPr marL="0" indent="0">
              <a:lnSpc>
                <a:spcPct val="150000"/>
              </a:lnSpc>
              <a:buNone/>
            </a:pPr>
            <a:r>
              <a:rPr lang="ja-JP" altLang="en-US" sz="7700" b="1" dirty="0" smtClean="0"/>
              <a:t>その手間を省き、</a:t>
            </a:r>
            <a:endParaRPr lang="en-US" altLang="ja-JP" sz="7700" b="1" dirty="0" smtClean="0"/>
          </a:p>
          <a:p>
            <a:pPr marL="0" indent="0">
              <a:lnSpc>
                <a:spcPct val="150000"/>
              </a:lnSpc>
              <a:buNone/>
            </a:pPr>
            <a:r>
              <a:rPr lang="ja-JP" altLang="en-US" sz="7700" b="1" dirty="0" smtClean="0"/>
              <a:t>新たな付加価値を加え提供します！</a:t>
            </a:r>
            <a:endParaRPr lang="en-US" altLang="ja-JP" sz="7700" b="1" dirty="0" smtClean="0"/>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4</a:t>
            </a:fld>
            <a:endParaRPr kumimoji="1" lang="ja-JP" altLang="en-US"/>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3</a:t>
            </a:r>
            <a:r>
              <a:rPr kumimoji="1" lang="en-US" altLang="ja-JP" b="1" dirty="0" smtClean="0"/>
              <a:t>.</a:t>
            </a:r>
            <a:r>
              <a:rPr kumimoji="1" lang="ja-JP" altLang="en-US" b="1" dirty="0" smtClean="0"/>
              <a:t>主な</a:t>
            </a:r>
            <a:r>
              <a:rPr lang="ja-JP" altLang="en-US" b="1" dirty="0" smtClean="0"/>
              <a:t>機能</a:t>
            </a:r>
            <a:endParaRPr kumimoji="1" lang="ja-JP" altLang="en-US" b="1" dirty="0"/>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5</a:t>
            </a:fld>
            <a:endParaRPr kumimoji="1" lang="ja-JP" altLang="en-US"/>
          </a:p>
        </p:txBody>
      </p:sp>
      <p:sp>
        <p:nvSpPr>
          <p:cNvPr id="8" name="コンテンツ プレースホルダー 7"/>
          <p:cNvSpPr>
            <a:spLocks noGrp="1"/>
          </p:cNvSpPr>
          <p:nvPr>
            <p:ph idx="1"/>
          </p:nvPr>
        </p:nvSpPr>
        <p:spPr/>
        <p:txBody>
          <a:bodyPr>
            <a:normAutofit/>
          </a:bodyPr>
          <a:lstStyle/>
          <a:p>
            <a:pPr marL="0" indent="0">
              <a:buNone/>
            </a:pPr>
            <a:r>
              <a:rPr lang="en-US" altLang="ja-JP" sz="4000" dirty="0" smtClean="0"/>
              <a:t>1. </a:t>
            </a:r>
            <a:r>
              <a:rPr lang="ja-JP" altLang="en-US" sz="4000" dirty="0" smtClean="0"/>
              <a:t>トップページの表示</a:t>
            </a:r>
            <a:endParaRPr lang="en-US" altLang="ja-JP" sz="4000" dirty="0" smtClean="0"/>
          </a:p>
          <a:p>
            <a:pPr marL="0" indent="0">
              <a:buNone/>
            </a:pPr>
            <a:r>
              <a:rPr kumimoji="1" lang="en-US" altLang="ja-JP" sz="4000" dirty="0" smtClean="0"/>
              <a:t>2. Twitter</a:t>
            </a:r>
            <a:r>
              <a:rPr lang="ja-JP" altLang="en-US" sz="4000" dirty="0" smtClean="0"/>
              <a:t> </a:t>
            </a:r>
            <a:r>
              <a:rPr kumimoji="1" lang="en-US" altLang="ja-JP" sz="4000" dirty="0" smtClean="0"/>
              <a:t>API</a:t>
            </a:r>
            <a:r>
              <a:rPr kumimoji="1" lang="ja-JP" altLang="en-US" sz="4000" dirty="0" smtClean="0"/>
              <a:t>の実装</a:t>
            </a:r>
            <a:endParaRPr kumimoji="1" lang="en-US" altLang="ja-JP" sz="4000" dirty="0" smtClean="0"/>
          </a:p>
          <a:p>
            <a:pPr marL="0" indent="0">
              <a:buNone/>
            </a:pPr>
            <a:r>
              <a:rPr lang="en-US" altLang="ja-JP" sz="4000" dirty="0" smtClean="0"/>
              <a:t>3. </a:t>
            </a:r>
            <a:r>
              <a:rPr lang="ja-JP" altLang="en-US" sz="4000" dirty="0" smtClean="0"/>
              <a:t>過去問・シラバスの表示</a:t>
            </a:r>
            <a:endParaRPr lang="en-US" altLang="ja-JP" sz="4000" dirty="0" smtClean="0"/>
          </a:p>
          <a:p>
            <a:pPr marL="0" indent="0">
              <a:buNone/>
            </a:pPr>
            <a:r>
              <a:rPr lang="en-US" altLang="ja-JP" sz="4000" dirty="0" smtClean="0"/>
              <a:t>4. </a:t>
            </a:r>
            <a:r>
              <a:rPr lang="ja-JP" altLang="en-US" sz="4000" dirty="0" smtClean="0"/>
              <a:t>各</a:t>
            </a:r>
            <a:r>
              <a:rPr kumimoji="1" lang="ja-JP" altLang="en-US" sz="4000" dirty="0" smtClean="0"/>
              <a:t>成果物の表示</a:t>
            </a:r>
            <a:endParaRPr kumimoji="1" lang="en-US" altLang="ja-JP" sz="4000" dirty="0" smtClean="0"/>
          </a:p>
          <a:p>
            <a:pPr marL="0" indent="0">
              <a:buNone/>
            </a:pPr>
            <a:r>
              <a:rPr lang="en-US" altLang="ja-JP" sz="4000" dirty="0" smtClean="0"/>
              <a:t>5. </a:t>
            </a:r>
            <a:r>
              <a:rPr lang="ja-JP" altLang="en-US" sz="4000" dirty="0" smtClean="0"/>
              <a:t>時間割の表示</a:t>
            </a:r>
            <a:endParaRPr kumimoji="1" lang="ja-JP" altLang="en-US" sz="4000" dirty="0"/>
          </a:p>
        </p:txBody>
      </p:sp>
    </p:spTree>
    <p:extLst>
      <p:ext uri="{BB962C8B-B14F-4D97-AF65-F5344CB8AC3E}">
        <p14:creationId xmlns:p14="http://schemas.microsoft.com/office/powerpoint/2010/main" val="2821163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4</a:t>
            </a:r>
            <a:r>
              <a:rPr lang="en-US" altLang="ja-JP" b="1" dirty="0" smtClean="0"/>
              <a:t>.</a:t>
            </a:r>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a:bodyPr>
          <a:lstStyle/>
          <a:p>
            <a:endParaRPr kumimoji="1" lang="en-US" altLang="ja-JP" sz="4400" dirty="0" smtClean="0"/>
          </a:p>
          <a:p>
            <a:pPr marL="0" indent="0" algn="ctr">
              <a:lnSpc>
                <a:spcPct val="150000"/>
              </a:lnSpc>
              <a:buNone/>
            </a:pPr>
            <a:r>
              <a:rPr kumimoji="1" lang="ja-JP" altLang="en-US" sz="4400" dirty="0" smtClean="0"/>
              <a:t>管理系 </a:t>
            </a:r>
            <a:r>
              <a:rPr kumimoji="1" lang="en-US" altLang="ja-JP" sz="4400" dirty="0" smtClean="0"/>
              <a:t>… </a:t>
            </a:r>
            <a:r>
              <a:rPr kumimoji="1" lang="ja-JP" altLang="en-US" sz="4400" dirty="0" smtClean="0"/>
              <a:t>アジャイル開発の導入</a:t>
            </a:r>
            <a:endParaRPr kumimoji="1" lang="en-US" altLang="ja-JP" sz="4400" dirty="0" smtClean="0"/>
          </a:p>
          <a:p>
            <a:pPr marL="0" indent="0" algn="ctr">
              <a:lnSpc>
                <a:spcPct val="150000"/>
              </a:lnSpc>
              <a:buNone/>
            </a:pPr>
            <a:r>
              <a:rPr lang="ja-JP" altLang="en-US" sz="4400" dirty="0" smtClean="0"/>
              <a:t>技術系 </a:t>
            </a:r>
            <a:r>
              <a:rPr lang="en-US" altLang="ja-JP" sz="4400" dirty="0" smtClean="0"/>
              <a:t>… </a:t>
            </a:r>
            <a:r>
              <a:rPr lang="ja-JP" altLang="en-US" sz="4400" dirty="0" smtClean="0"/>
              <a:t>外部</a:t>
            </a:r>
            <a:r>
              <a:rPr lang="en-US" altLang="ja-JP" sz="4400" dirty="0" smtClean="0"/>
              <a:t>API</a:t>
            </a:r>
            <a:r>
              <a:rPr lang="ja-JP" altLang="en-US" sz="4400" dirty="0" smtClean="0"/>
              <a:t>を利用した実装</a:t>
            </a:r>
            <a:endParaRPr kumimoji="1" lang="ja-JP" altLang="en-US" sz="4400" dirty="0"/>
          </a:p>
        </p:txBody>
      </p:sp>
    </p:spTree>
    <p:extLst>
      <p:ext uri="{BB962C8B-B14F-4D97-AF65-F5344CB8AC3E}">
        <p14:creationId xmlns:p14="http://schemas.microsoft.com/office/powerpoint/2010/main" val="2144897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5</a:t>
            </a:r>
            <a:r>
              <a:rPr kumimoji="1" lang="en-US" altLang="ja-JP" b="1" dirty="0" smtClean="0"/>
              <a:t>.</a:t>
            </a:r>
            <a:r>
              <a:rPr kumimoji="1" lang="ja-JP" altLang="en-US" b="1" dirty="0" smtClean="0"/>
              <a:t>進捗管理の方法</a:t>
            </a:r>
            <a:endParaRPr kumimoji="1" lang="ja-JP" altLang="en-US" b="1" dirty="0"/>
          </a:p>
        </p:txBody>
      </p:sp>
      <p:sp>
        <p:nvSpPr>
          <p:cNvPr id="3" name="コンテンツ プレースホルダー 2"/>
          <p:cNvSpPr>
            <a:spLocks noGrp="1"/>
          </p:cNvSpPr>
          <p:nvPr>
            <p:ph idx="1"/>
          </p:nvPr>
        </p:nvSpPr>
        <p:spPr>
          <a:xfrm>
            <a:off x="838200" y="1828799"/>
            <a:ext cx="10515600" cy="4348163"/>
          </a:xfrm>
        </p:spPr>
        <p:txBody>
          <a:bodyPr>
            <a:normAutofit/>
          </a:bodyPr>
          <a:lstStyle/>
          <a:p>
            <a:pPr marL="0" indent="0">
              <a:lnSpc>
                <a:spcPct val="150000"/>
              </a:lnSpc>
              <a:buNone/>
            </a:pPr>
            <a:r>
              <a:rPr lang="ja-JP" altLang="en-US" sz="3200" b="1" dirty="0" smtClean="0"/>
              <a:t>アジャイル開発では、進捗管理にバーンアップチャート</a:t>
            </a:r>
            <a:r>
              <a:rPr lang="ja-JP" altLang="en-US" sz="3200" b="1" dirty="0" smtClean="0"/>
              <a:t>を用いる</a:t>
            </a:r>
            <a:r>
              <a:rPr lang="ja-JP" altLang="en-US" sz="3200" b="1" dirty="0" smtClean="0"/>
              <a:t>。</a:t>
            </a:r>
            <a:endParaRPr lang="en-US" altLang="ja-JP" sz="3200" b="1" dirty="0" smtClean="0"/>
          </a:p>
          <a:p>
            <a:pPr marL="0" indent="0">
              <a:lnSpc>
                <a:spcPct val="150000"/>
              </a:lnSpc>
              <a:buNone/>
            </a:pPr>
            <a:r>
              <a:rPr lang="ja-JP" altLang="en-US" sz="3200" b="1" dirty="0" smtClean="0"/>
              <a:t>プロジェクトの状況を可視化するツールであり、</a:t>
            </a:r>
            <a:endParaRPr lang="en-US" altLang="ja-JP" sz="3200" b="1" dirty="0" smtClean="0"/>
          </a:p>
          <a:p>
            <a:pPr marL="0" indent="0">
              <a:lnSpc>
                <a:spcPct val="150000"/>
              </a:lnSpc>
              <a:buNone/>
            </a:pPr>
            <a:r>
              <a:rPr lang="ja-JP" altLang="en-US" sz="3200" b="1" dirty="0"/>
              <a:t>機能</a:t>
            </a:r>
            <a:r>
              <a:rPr lang="ja-JP" altLang="en-US" sz="3200" b="1" dirty="0" smtClean="0"/>
              <a:t>の実装速度や残作業量、完了日が一目でわかる。</a:t>
            </a:r>
            <a:endParaRPr lang="en-US" altLang="ja-JP" sz="3200" b="1" dirty="0"/>
          </a:p>
          <a:p>
            <a:pPr marL="0" indent="0">
              <a:lnSpc>
                <a:spcPct val="150000"/>
              </a:lnSpc>
              <a:buNone/>
            </a:pPr>
            <a:r>
              <a:rPr lang="en-US" altLang="ja-JP" sz="3200" b="1" dirty="0" smtClean="0"/>
              <a:t>1</a:t>
            </a:r>
            <a:r>
              <a:rPr lang="ja-JP" altLang="en-US" sz="3200" b="1" dirty="0" smtClean="0"/>
              <a:t>スプリントごとに</a:t>
            </a:r>
            <a:r>
              <a:rPr lang="ja-JP" altLang="en-US" sz="3200" b="1" dirty="0" smtClean="0"/>
              <a:t>更新す</a:t>
            </a:r>
            <a:r>
              <a:rPr lang="ja-JP" altLang="en-US" sz="3200" b="1" dirty="0"/>
              <a:t>る</a:t>
            </a:r>
            <a:r>
              <a:rPr lang="ja-JP" altLang="en-US" sz="3200" b="1" dirty="0" smtClean="0"/>
              <a:t>。</a:t>
            </a:r>
            <a:endParaRPr lang="en-US" altLang="ja-JP" sz="3200" b="1" dirty="0" smtClean="0"/>
          </a:p>
        </p:txBody>
      </p:sp>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smtClean="0"/>
              <a:t>5</a:t>
            </a:r>
            <a:r>
              <a:rPr kumimoji="1" lang="en-US" altLang="ja-JP" b="1" dirty="0" smtClean="0"/>
              <a:t>.</a:t>
            </a:r>
            <a:r>
              <a:rPr lang="ja-JP" altLang="en-US" b="1" dirty="0" smtClean="0"/>
              <a:t>進捗管理の方法</a:t>
            </a:r>
            <a:endParaRPr kumimoji="1"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2527773818"/>
              </p:ext>
            </p:extLst>
          </p:nvPr>
        </p:nvGraphicFramePr>
        <p:xfrm>
          <a:off x="2447925" y="1903303"/>
          <a:ext cx="7296149" cy="3839515"/>
        </p:xfrm>
        <a:graphic>
          <a:graphicData uri="http://schemas.openxmlformats.org/drawingml/2006/table">
            <a:tbl>
              <a:tblPr firstRow="1" bandRow="1">
                <a:tableStyleId>{5C22544A-7EE6-4342-B048-85BDC9FD1C3A}</a:tableStyleId>
              </a:tblPr>
              <a:tblGrid>
                <a:gridCol w="2405614">
                  <a:extLst>
                    <a:ext uri="{9D8B030D-6E8A-4147-A177-3AD203B41FA5}">
                      <a16:colId xmlns:a16="http://schemas.microsoft.com/office/drawing/2014/main" val="301707538"/>
                    </a:ext>
                  </a:extLst>
                </a:gridCol>
                <a:gridCol w="2354022">
                  <a:extLst>
                    <a:ext uri="{9D8B030D-6E8A-4147-A177-3AD203B41FA5}">
                      <a16:colId xmlns:a16="http://schemas.microsoft.com/office/drawing/2014/main" val="3229960533"/>
                    </a:ext>
                  </a:extLst>
                </a:gridCol>
                <a:gridCol w="2536513">
                  <a:extLst>
                    <a:ext uri="{9D8B030D-6E8A-4147-A177-3AD203B41FA5}">
                      <a16:colId xmlns:a16="http://schemas.microsoft.com/office/drawing/2014/main" val="820344272"/>
                    </a:ext>
                  </a:extLst>
                </a:gridCol>
              </a:tblGrid>
              <a:tr h="875964">
                <a:tc>
                  <a:txBody>
                    <a:bodyPr/>
                    <a:lstStyle/>
                    <a:p>
                      <a:pPr algn="ctr">
                        <a:lnSpc>
                          <a:spcPct val="150000"/>
                        </a:lnSpc>
                      </a:pPr>
                      <a:r>
                        <a:rPr kumimoji="1" lang="ja-JP" altLang="en-US" b="1" dirty="0" smtClean="0"/>
                        <a:t>要件</a:t>
                      </a:r>
                      <a:endParaRPr kumimoji="1" lang="ja-JP" altLang="en-US" b="1" dirty="0"/>
                    </a:p>
                  </a:txBody>
                  <a:tcPr/>
                </a:tc>
                <a:tc>
                  <a:txBody>
                    <a:bodyPr/>
                    <a:lstStyle/>
                    <a:p>
                      <a:pPr algn="ctr">
                        <a:lnSpc>
                          <a:spcPct val="150000"/>
                        </a:lnSpc>
                      </a:pPr>
                      <a:r>
                        <a:rPr kumimoji="1" lang="ja-JP" altLang="en-US" b="1" dirty="0" smtClean="0"/>
                        <a:t>見積り時間</a:t>
                      </a:r>
                      <a:endParaRPr kumimoji="1" lang="ja-JP" altLang="en-US" b="1"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b="1" dirty="0" smtClean="0"/>
                        <a:t>優先順位</a:t>
                      </a:r>
                    </a:p>
                  </a:txBody>
                  <a:tcPr/>
                </a:tc>
                <a:extLst>
                  <a:ext uri="{0D108BD9-81ED-4DB2-BD59-A6C34878D82A}">
                    <a16:rowId xmlns:a16="http://schemas.microsoft.com/office/drawing/2014/main" val="331362158"/>
                  </a:ext>
                </a:extLst>
              </a:tr>
              <a:tr h="4982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トップページ</a:t>
                      </a:r>
                      <a:endParaRPr lang="en-US" altLang="ja-JP" b="1" dirty="0" smtClean="0"/>
                    </a:p>
                    <a:p>
                      <a:endParaRPr kumimoji="1" lang="ja-JP" altLang="en-US" b="1" dirty="0"/>
                    </a:p>
                  </a:txBody>
                  <a:tcPr/>
                </a:tc>
                <a:tc>
                  <a:txBody>
                    <a:bodyPr/>
                    <a:lstStyle/>
                    <a:p>
                      <a:pPr algn="r"/>
                      <a:r>
                        <a:rPr kumimoji="1" lang="en-US" altLang="ja-JP" b="1" dirty="0" smtClean="0"/>
                        <a:t>20</a:t>
                      </a:r>
                      <a:endParaRPr kumimoji="1" lang="ja-JP" altLang="en-US" b="1" dirty="0"/>
                    </a:p>
                  </a:txBody>
                  <a:tcPr/>
                </a:tc>
                <a:tc>
                  <a:txBody>
                    <a:bodyPr/>
                    <a:lstStyle/>
                    <a:p>
                      <a:pPr algn="r"/>
                      <a:r>
                        <a:rPr kumimoji="1" lang="en-US" altLang="ja-JP" b="1" dirty="0" smtClean="0"/>
                        <a:t>1</a:t>
                      </a:r>
                      <a:endParaRPr kumimoji="1" lang="ja-JP" altLang="en-US" b="1" dirty="0"/>
                    </a:p>
                  </a:txBody>
                  <a:tcPr/>
                </a:tc>
                <a:extLst>
                  <a:ext uri="{0D108BD9-81ED-4DB2-BD59-A6C34878D82A}">
                    <a16:rowId xmlns:a16="http://schemas.microsoft.com/office/drawing/2014/main" val="3897752923"/>
                  </a:ext>
                </a:extLst>
              </a:tr>
              <a:tr h="4505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Twitter</a:t>
                      </a:r>
                      <a:r>
                        <a:rPr lang="ja-JP" altLang="en-US" b="1" dirty="0" smtClean="0"/>
                        <a:t> </a:t>
                      </a:r>
                      <a:r>
                        <a:rPr lang="en-US" altLang="ja-JP" b="1" dirty="0" smtClean="0"/>
                        <a:t>API</a:t>
                      </a:r>
                    </a:p>
                  </a:txBody>
                  <a:tcPr/>
                </a:tc>
                <a:tc>
                  <a:txBody>
                    <a:bodyPr/>
                    <a:lstStyle/>
                    <a:p>
                      <a:pPr algn="r"/>
                      <a:r>
                        <a:rPr kumimoji="1" lang="en-US" altLang="ja-JP" b="1" dirty="0" smtClean="0"/>
                        <a:t>20</a:t>
                      </a:r>
                      <a:endParaRPr kumimoji="1" lang="ja-JP" altLang="en-US" b="1" dirty="0"/>
                    </a:p>
                  </a:txBody>
                  <a:tcPr/>
                </a:tc>
                <a:tc>
                  <a:txBody>
                    <a:bodyPr/>
                    <a:lstStyle/>
                    <a:p>
                      <a:pPr algn="r"/>
                      <a:r>
                        <a:rPr kumimoji="1" lang="en-US" altLang="ja-JP" b="1" dirty="0" smtClean="0"/>
                        <a:t>2</a:t>
                      </a:r>
                      <a:endParaRPr kumimoji="1" lang="ja-JP" altLang="en-US" b="1" dirty="0"/>
                    </a:p>
                  </a:txBody>
                  <a:tcPr/>
                </a:tc>
                <a:extLst>
                  <a:ext uri="{0D108BD9-81ED-4DB2-BD59-A6C34878D82A}">
                    <a16:rowId xmlns:a16="http://schemas.microsoft.com/office/drawing/2014/main" val="3588780552"/>
                  </a:ext>
                </a:extLst>
              </a:tr>
              <a:tr h="539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過去問・シラバスの表示</a:t>
                      </a:r>
                      <a:endParaRPr lang="en-US" altLang="ja-JP" b="1" dirty="0" smtClean="0"/>
                    </a:p>
                  </a:txBody>
                  <a:tcPr/>
                </a:tc>
                <a:tc>
                  <a:txBody>
                    <a:bodyPr/>
                    <a:lstStyle/>
                    <a:p>
                      <a:pPr algn="r"/>
                      <a:r>
                        <a:rPr kumimoji="1" lang="en-US" altLang="ja-JP" b="1" dirty="0" smtClean="0"/>
                        <a:t>44</a:t>
                      </a:r>
                      <a:endParaRPr kumimoji="1" lang="ja-JP" altLang="en-US" b="1" dirty="0"/>
                    </a:p>
                  </a:txBody>
                  <a:tcPr/>
                </a:tc>
                <a:tc>
                  <a:txBody>
                    <a:bodyPr/>
                    <a:lstStyle/>
                    <a:p>
                      <a:pPr algn="r"/>
                      <a:r>
                        <a:rPr kumimoji="1" lang="en-US" altLang="ja-JP" b="1" dirty="0" smtClean="0"/>
                        <a:t>3</a:t>
                      </a:r>
                      <a:endParaRPr kumimoji="1" lang="ja-JP" altLang="en-US" b="1" dirty="0"/>
                    </a:p>
                  </a:txBody>
                  <a:tcPr/>
                </a:tc>
                <a:extLst>
                  <a:ext uri="{0D108BD9-81ED-4DB2-BD59-A6C34878D82A}">
                    <a16:rowId xmlns:a16="http://schemas.microsoft.com/office/drawing/2014/main" val="398459552"/>
                  </a:ext>
                </a:extLst>
              </a:tr>
              <a:tr h="5927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各成果物の表示</a:t>
                      </a:r>
                      <a:endParaRPr kumimoji="1" lang="ja-JP" altLang="en-US" b="1" dirty="0"/>
                    </a:p>
                  </a:txBody>
                  <a:tcPr/>
                </a:tc>
                <a:tc>
                  <a:txBody>
                    <a:bodyPr/>
                    <a:lstStyle/>
                    <a:p>
                      <a:pPr algn="r"/>
                      <a:r>
                        <a:rPr kumimoji="1" lang="en-US" altLang="ja-JP" b="1" dirty="0" smtClean="0"/>
                        <a:t>40</a:t>
                      </a:r>
                      <a:endParaRPr kumimoji="1" lang="ja-JP" altLang="en-US" b="1" dirty="0"/>
                    </a:p>
                  </a:txBody>
                  <a:tcPr/>
                </a:tc>
                <a:tc>
                  <a:txBody>
                    <a:bodyPr/>
                    <a:lstStyle/>
                    <a:p>
                      <a:pPr algn="r"/>
                      <a:r>
                        <a:rPr kumimoji="1" lang="en-US" altLang="ja-JP" b="1" dirty="0" smtClean="0"/>
                        <a:t>4</a:t>
                      </a:r>
                      <a:endParaRPr kumimoji="1" lang="ja-JP" altLang="en-US" b="1" dirty="0"/>
                    </a:p>
                  </a:txBody>
                  <a:tcPr/>
                </a:tc>
                <a:extLst>
                  <a:ext uri="{0D108BD9-81ED-4DB2-BD59-A6C34878D82A}">
                    <a16:rowId xmlns:a16="http://schemas.microsoft.com/office/drawing/2014/main" val="143611511"/>
                  </a:ext>
                </a:extLst>
              </a:tr>
              <a:tr h="5664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時間割の表示</a:t>
                      </a:r>
                    </a:p>
                    <a:p>
                      <a:endParaRPr kumimoji="1" lang="ja-JP" altLang="en-US" b="1" dirty="0"/>
                    </a:p>
                  </a:txBody>
                  <a:tcPr/>
                </a:tc>
                <a:tc>
                  <a:txBody>
                    <a:bodyPr/>
                    <a:lstStyle/>
                    <a:p>
                      <a:pPr algn="r"/>
                      <a:r>
                        <a:rPr kumimoji="1" lang="en-US" altLang="ja-JP" b="1" dirty="0" smtClean="0"/>
                        <a:t>4</a:t>
                      </a:r>
                      <a:endParaRPr kumimoji="1" lang="ja-JP" altLang="en-US" b="1" dirty="0"/>
                    </a:p>
                  </a:txBody>
                  <a:tcPr/>
                </a:tc>
                <a:tc>
                  <a:txBody>
                    <a:bodyPr/>
                    <a:lstStyle/>
                    <a:p>
                      <a:pPr algn="r"/>
                      <a:r>
                        <a:rPr kumimoji="1" lang="en-US" altLang="ja-JP" b="1" dirty="0" smtClean="0"/>
                        <a:t>5</a:t>
                      </a:r>
                      <a:endParaRPr kumimoji="1" lang="ja-JP" altLang="en-US" b="1" dirty="0"/>
                    </a:p>
                  </a:txBody>
                  <a:tcPr/>
                </a:tc>
                <a:extLst>
                  <a:ext uri="{0D108BD9-81ED-4DB2-BD59-A6C34878D82A}">
                    <a16:rowId xmlns:a16="http://schemas.microsoft.com/office/drawing/2014/main" val="1322407502"/>
                  </a:ext>
                </a:extLst>
              </a:tr>
            </a:tbl>
          </a:graphicData>
        </a:graphic>
      </p:graphicFrame>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1534686" y="1254990"/>
            <a:ext cx="9312976" cy="5536997"/>
          </a:xfrm>
          <a:prstGeom prst="rect">
            <a:avLst/>
          </a:prstGeom>
        </p:spPr>
      </p:pic>
      <p:sp>
        <p:nvSpPr>
          <p:cNvPr id="2" name="タイトル 1"/>
          <p:cNvSpPr>
            <a:spLocks noGrp="1"/>
          </p:cNvSpPr>
          <p:nvPr>
            <p:ph type="title"/>
          </p:nvPr>
        </p:nvSpPr>
        <p:spPr/>
        <p:txBody>
          <a:bodyPr/>
          <a:lstStyle/>
          <a:p>
            <a:r>
              <a:rPr lang="en-US" altLang="ja-JP" b="1" dirty="0"/>
              <a:t>5</a:t>
            </a:r>
            <a:r>
              <a:rPr kumimoji="1" lang="en-US" altLang="ja-JP" b="1" dirty="0" smtClean="0"/>
              <a:t>.</a:t>
            </a:r>
            <a:r>
              <a:rPr kumimoji="1" lang="ja-JP" altLang="en-US" b="1" dirty="0" smtClean="0"/>
              <a:t>進捗管理の方法</a:t>
            </a:r>
            <a:endParaRPr kumimoji="1" lang="ja-JP" altLang="en-US" b="1" dirty="0"/>
          </a:p>
        </p:txBody>
      </p:sp>
      <p:cxnSp>
        <p:nvCxnSpPr>
          <p:cNvPr id="23" name="直線コネクタ 22"/>
          <p:cNvCxnSpPr/>
          <p:nvPr/>
        </p:nvCxnSpPr>
        <p:spPr>
          <a:xfrm>
            <a:off x="2295525" y="297969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3648075" y="2979699"/>
            <a:ext cx="1066800" cy="885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1791861" y="2795033"/>
            <a:ext cx="503664" cy="369332"/>
          </a:xfrm>
          <a:prstGeom prst="rect">
            <a:avLst/>
          </a:prstGeom>
          <a:noFill/>
        </p:spPr>
        <p:txBody>
          <a:bodyPr wrap="none" rtlCol="0">
            <a:spAutoFit/>
          </a:bodyPr>
          <a:lstStyle/>
          <a:p>
            <a:r>
              <a:rPr kumimoji="1" lang="en-US" altLang="ja-JP" b="1" dirty="0" smtClean="0"/>
              <a:t>PV</a:t>
            </a:r>
          </a:p>
        </p:txBody>
      </p:sp>
      <p:cxnSp>
        <p:nvCxnSpPr>
          <p:cNvPr id="30" name="直線コネクタ 29"/>
          <p:cNvCxnSpPr/>
          <p:nvPr/>
        </p:nvCxnSpPr>
        <p:spPr>
          <a:xfrm>
            <a:off x="6123930" y="402348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31" name="直線矢印コネクタ 30"/>
          <p:cNvCxnSpPr/>
          <p:nvPr/>
        </p:nvCxnSpPr>
        <p:spPr>
          <a:xfrm flipH="1">
            <a:off x="4924848" y="4023490"/>
            <a:ext cx="1199082" cy="730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7425099" y="3865524"/>
            <a:ext cx="492443" cy="369332"/>
          </a:xfrm>
          <a:prstGeom prst="rect">
            <a:avLst/>
          </a:prstGeom>
          <a:noFill/>
        </p:spPr>
        <p:txBody>
          <a:bodyPr wrap="none" rtlCol="0">
            <a:spAutoFit/>
          </a:bodyPr>
          <a:lstStyle/>
          <a:p>
            <a:r>
              <a:rPr kumimoji="1" lang="en-US" altLang="ja-JP" b="1" dirty="0" smtClean="0"/>
              <a:t>EV</a:t>
            </a:r>
          </a:p>
        </p:txBody>
      </p:sp>
      <p:cxnSp>
        <p:nvCxnSpPr>
          <p:cNvPr id="34" name="直線コネクタ 33"/>
          <p:cNvCxnSpPr/>
          <p:nvPr/>
        </p:nvCxnSpPr>
        <p:spPr>
          <a:xfrm>
            <a:off x="5696306" y="4926870"/>
            <a:ext cx="717313" cy="7587"/>
          </a:xfrm>
          <a:prstGeom prst="line">
            <a:avLst/>
          </a:prstGeom>
        </p:spPr>
        <p:style>
          <a:lnRef idx="3">
            <a:schemeClr val="dk1"/>
          </a:lnRef>
          <a:fillRef idx="0">
            <a:schemeClr val="dk1"/>
          </a:fillRef>
          <a:effectRef idx="2">
            <a:schemeClr val="dk1"/>
          </a:effectRef>
          <a:fontRef idx="minor">
            <a:schemeClr val="tx1"/>
          </a:fontRef>
        </p:style>
      </p:cxnSp>
      <p:cxnSp>
        <p:nvCxnSpPr>
          <p:cNvPr id="35" name="直線矢印コネクタ 34"/>
          <p:cNvCxnSpPr/>
          <p:nvPr/>
        </p:nvCxnSpPr>
        <p:spPr>
          <a:xfrm flipH="1">
            <a:off x="4947705" y="4926870"/>
            <a:ext cx="764357" cy="474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6413619" y="4754042"/>
            <a:ext cx="508473" cy="369332"/>
          </a:xfrm>
          <a:prstGeom prst="rect">
            <a:avLst/>
          </a:prstGeom>
          <a:noFill/>
        </p:spPr>
        <p:txBody>
          <a:bodyPr wrap="none" rtlCol="0">
            <a:spAutoFit/>
          </a:bodyPr>
          <a:lstStyle/>
          <a:p>
            <a:r>
              <a:rPr kumimoji="1" lang="en-US" altLang="ja-JP" b="1" smtClean="0"/>
              <a:t>AC</a:t>
            </a:r>
            <a:endParaRPr kumimoji="1" lang="en-US" altLang="ja-JP" b="1" dirty="0" smtClean="0"/>
          </a:p>
        </p:txBody>
      </p:sp>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829</TotalTime>
  <Words>879</Words>
  <Application>Microsoft Office PowerPoint</Application>
  <PresentationFormat>ワイド画面</PresentationFormat>
  <Paragraphs>112</Paragraphs>
  <Slides>11</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HGP創英角ｺﾞｼｯｸUB</vt:lpstr>
      <vt:lpstr>ＭＳ Ｐゴシック</vt:lpstr>
      <vt:lpstr>游ゴシック</vt:lpstr>
      <vt:lpstr>游ゴシック Light</vt:lpstr>
      <vt:lpstr>Arial</vt:lpstr>
      <vt:lpstr>Calibri</vt:lpstr>
      <vt:lpstr>Office テーマ</vt:lpstr>
      <vt:lpstr>PM学科専用 闇 キャンパスポータル</vt:lpstr>
      <vt:lpstr>目次</vt:lpstr>
      <vt:lpstr>1.プロジェクト背景</vt:lpstr>
      <vt:lpstr>2.プロジェクト目的</vt:lpstr>
      <vt:lpstr>3.主な機能</vt:lpstr>
      <vt:lpstr>4.選択したチーム課題</vt:lpstr>
      <vt:lpstr>5.進捗管理の方法</vt:lpstr>
      <vt:lpstr>5.進捗管理の方法</vt:lpstr>
      <vt:lpstr>5.進捗管理の方法</vt:lpstr>
      <vt:lpstr>6.品質管理</vt:lpstr>
      <vt:lpstr>. 後半の流れ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80</cp:revision>
  <dcterms:created xsi:type="dcterms:W3CDTF">2017-06-02T06:09:37Z</dcterms:created>
  <dcterms:modified xsi:type="dcterms:W3CDTF">2017-06-07T10:19:17Z</dcterms:modified>
</cp:coreProperties>
</file>