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28"/>
  </p:notesMasterIdLst>
  <p:handoutMasterIdLst>
    <p:handoutMasterId r:id="rId29"/>
  </p:handoutMasterIdLst>
  <p:sldIdLst>
    <p:sldId id="342" r:id="rId5"/>
    <p:sldId id="341" r:id="rId6"/>
    <p:sldId id="367" r:id="rId7"/>
    <p:sldId id="366" r:id="rId8"/>
    <p:sldId id="368" r:id="rId9"/>
    <p:sldId id="369" r:id="rId10"/>
    <p:sldId id="372" r:id="rId11"/>
    <p:sldId id="373" r:id="rId12"/>
    <p:sldId id="374" r:id="rId13"/>
    <p:sldId id="375" r:id="rId14"/>
    <p:sldId id="376" r:id="rId15"/>
    <p:sldId id="377" r:id="rId16"/>
    <p:sldId id="379" r:id="rId17"/>
    <p:sldId id="378" r:id="rId18"/>
    <p:sldId id="383" r:id="rId19"/>
    <p:sldId id="384" r:id="rId20"/>
    <p:sldId id="382" r:id="rId21"/>
    <p:sldId id="385" r:id="rId22"/>
    <p:sldId id="387" r:id="rId23"/>
    <p:sldId id="388" r:id="rId24"/>
    <p:sldId id="386" r:id="rId25"/>
    <p:sldId id="389" r:id="rId26"/>
    <p:sldId id="390" r:id="rId27"/>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extLst>
      <p:ext uri="{19B8F6BF-5375-455C-9EA6-DF929625EA0E}">
        <p15:presenceInfo xmlns:p15="http://schemas.microsoft.com/office/powerpoint/2012/main" userId="ec0f0c3b7ccff6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AFCBE-4F26-4731-BCBE-5287F57DDD99}" v="1" dt="2020-06-22T16:55:03.7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6" autoAdjust="0"/>
    <p:restoredTop sz="94660"/>
  </p:normalViewPr>
  <p:slideViewPr>
    <p:cSldViewPr>
      <p:cViewPr varScale="1">
        <p:scale>
          <a:sx n="85" d="100"/>
          <a:sy n="85" d="100"/>
        </p:scale>
        <p:origin x="768" y="78"/>
      </p:cViewPr>
      <p:guideLst>
        <p:guide orient="horz" pos="2160"/>
        <p:guide pos="3840"/>
      </p:guideLst>
    </p:cSldViewPr>
  </p:slideViewPr>
  <p:notesTextViewPr>
    <p:cViewPr>
      <p:scale>
        <a:sx n="1" d="1"/>
        <a:sy n="1" d="1"/>
      </p:scale>
      <p:origin x="0" y="0"/>
    </p:cViewPr>
  </p:notesTextViewPr>
  <p:notesViewPr>
    <p:cSldViewPr>
      <p:cViewPr varScale="1">
        <p:scale>
          <a:sx n="69" d="100"/>
          <a:sy n="69" d="100"/>
        </p:scale>
        <p:origin x="-217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7BJK2112" userId="S::7bjk2112@cc.u-tokai.ac.jp::860a1535-37a1-454b-a040-51ceb45134e3" providerId="AD" clId="Web-{652AFCBE-4F26-4731-BCBE-5287F57DDD99}"/>
    <pc:docChg chg="sldOrd">
      <pc:chgData name="7BJK2112" userId="S::7bjk2112@cc.u-tokai.ac.jp::860a1535-37a1-454b-a040-51ceb45134e3" providerId="AD" clId="Web-{652AFCBE-4F26-4731-BCBE-5287F57DDD99}" dt="2020-06-22T16:55:03.749" v="0"/>
      <pc:docMkLst>
        <pc:docMk/>
      </pc:docMkLst>
      <pc:sldChg chg="ord">
        <pc:chgData name="7BJK2112" userId="S::7bjk2112@cc.u-tokai.ac.jp::860a1535-37a1-454b-a040-51ceb45134e3" providerId="AD" clId="Web-{652AFCBE-4F26-4731-BCBE-5287F57DDD99}" dt="2020-06-22T16:55:03.749" v="0"/>
        <pc:sldMkLst>
          <pc:docMk/>
          <pc:sldMk cId="2400459346" sldId="37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5F3F387-8F59-4CF1-833A-3BFFB67E0200}" type="datetimeFigureOut">
              <a:rPr kumimoji="1" lang="ja-JP" altLang="en-US" smtClean="0"/>
              <a:t>2020/12/3</a:t>
            </a:fld>
            <a:endParaRPr kumimoji="1" lang="ja-JP" altLang="en-US"/>
          </a:p>
        </p:txBody>
      </p:sp>
      <p:sp>
        <p:nvSpPr>
          <p:cNvPr id="4" name="フッター プレースホルダー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4EC00945-7C99-4E96-9789-CC645701B220}" type="slidenum">
              <a:rPr kumimoji="1" lang="ja-JP" altLang="en-US" smtClean="0"/>
              <a:t>‹#›</a:t>
            </a:fld>
            <a:endParaRPr kumimoji="1" lang="ja-JP" altLang="en-US"/>
          </a:p>
        </p:txBody>
      </p:sp>
    </p:spTree>
    <p:extLst>
      <p:ext uri="{BB962C8B-B14F-4D97-AF65-F5344CB8AC3E}">
        <p14:creationId xmlns:p14="http://schemas.microsoft.com/office/powerpoint/2010/main" val="2876475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B0BE837-5A37-4B5C-ADC4-B7BC8FC2BE66}" type="datetimeFigureOut">
              <a:rPr kumimoji="1" lang="ja-JP" altLang="en-US" smtClean="0"/>
              <a:t>2020/12/3</a:t>
            </a:fld>
            <a:endParaRPr kumimoji="1" lang="ja-JP" altLang="en-US"/>
          </a:p>
        </p:txBody>
      </p:sp>
      <p:sp>
        <p:nvSpPr>
          <p:cNvPr id="4" name="スライド イメージ プレースホルダー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CD21A4CA-6330-4157-911D-030A4AD5ED00}" type="slidenum">
              <a:rPr kumimoji="1" lang="ja-JP" altLang="en-US" smtClean="0"/>
              <a:t>‹#›</a:t>
            </a:fld>
            <a:endParaRPr kumimoji="1" lang="ja-JP" altLang="en-US"/>
          </a:p>
        </p:txBody>
      </p:sp>
    </p:spTree>
    <p:extLst>
      <p:ext uri="{BB962C8B-B14F-4D97-AF65-F5344CB8AC3E}">
        <p14:creationId xmlns:p14="http://schemas.microsoft.com/office/powerpoint/2010/main" val="4317726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996952"/>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ja-JP" altLang="en-US" sz="1800"/>
          </a:p>
        </p:txBody>
      </p:sp>
      <p:sp>
        <p:nvSpPr>
          <p:cNvPr id="58370" name="Rectangle 2"/>
          <p:cNvSpPr>
            <a:spLocks noGrp="1" noChangeArrowheads="1"/>
          </p:cNvSpPr>
          <p:nvPr>
            <p:ph type="ctrTitle"/>
          </p:nvPr>
        </p:nvSpPr>
        <p:spPr>
          <a:xfrm>
            <a:off x="884956" y="1524000"/>
            <a:ext cx="10363200" cy="1371600"/>
          </a:xfrm>
        </p:spPr>
        <p:txBody>
          <a:bodyPr/>
          <a:lstStyle>
            <a:lvl1pPr>
              <a:defRPr sz="3400"/>
            </a:lvl1pPr>
          </a:lstStyle>
          <a:p>
            <a:pPr lvl="0"/>
            <a:r>
              <a:rPr lang="ja-JP" altLang="en-US" noProof="0"/>
              <a:t>マスタ タイトルの書式設定</a:t>
            </a:r>
          </a:p>
        </p:txBody>
      </p:sp>
      <p:sp>
        <p:nvSpPr>
          <p:cNvPr id="58371" name="Rectangle 3"/>
          <p:cNvSpPr>
            <a:spLocks noGrp="1" noChangeArrowheads="1"/>
          </p:cNvSpPr>
          <p:nvPr>
            <p:ph type="subTitle" idx="1"/>
          </p:nvPr>
        </p:nvSpPr>
        <p:spPr>
          <a:xfrm>
            <a:off x="1900956" y="4077072"/>
            <a:ext cx="9347200" cy="1600200"/>
          </a:xfrm>
        </p:spPr>
        <p:txBody>
          <a:bodyPr/>
          <a:lstStyle>
            <a:lvl1pPr marL="0" indent="0">
              <a:buFont typeface="Wingdings" panose="05000000000000000000" pitchFamily="2" charset="2"/>
              <a:buNone/>
              <a:defRPr sz="2800"/>
            </a:lvl1pPr>
          </a:lstStyle>
          <a:p>
            <a:pPr lvl="0"/>
            <a:r>
              <a:rPr lang="ja-JP" altLang="en-US" noProof="0"/>
              <a:t>マスタ サブタイトルの書式設定</a:t>
            </a:r>
          </a:p>
        </p:txBody>
      </p:sp>
      <p:sp>
        <p:nvSpPr>
          <p:cNvPr id="7" name="Rectangle 6"/>
          <p:cNvSpPr>
            <a:spLocks noGrp="1" noChangeArrowheads="1"/>
          </p:cNvSpPr>
          <p:nvPr>
            <p:ph type="sldNum" sz="quarter" idx="12"/>
          </p:nvPr>
        </p:nvSpPr>
        <p:spPr>
          <a:xfrm>
            <a:off x="8737600" y="6248400"/>
            <a:ext cx="2540000" cy="457200"/>
          </a:xfrm>
        </p:spPr>
        <p:txBody>
          <a:bodyPr anchor="t"/>
          <a:lstStyle>
            <a:lvl1pPr>
              <a:defRPr sz="1200"/>
            </a:lvl1pPr>
          </a:lstStyle>
          <a:p>
            <a:fld id="{949F7196-5987-473E-BC36-B204F4D24D7A}" type="slidenum">
              <a:rPr lang="en-US" altLang="ja-JP"/>
              <a:pPr/>
              <a:t>‹#›</a:t>
            </a:fld>
            <a:endParaRPr lang="en-US" altLang="ja-JP" dirty="0"/>
          </a:p>
        </p:txBody>
      </p:sp>
    </p:spTree>
    <p:extLst>
      <p:ext uri="{BB962C8B-B14F-4D97-AF65-F5344CB8AC3E}">
        <p14:creationId xmlns:p14="http://schemas.microsoft.com/office/powerpoint/2010/main" val="32713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6233" y="89446"/>
            <a:ext cx="10668000" cy="603250"/>
          </a:xfrm>
        </p:spPr>
        <p:txBody>
          <a:body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スライド番号プレースホルダー 5"/>
          <p:cNvSpPr>
            <a:spLocks noGrp="1"/>
          </p:cNvSpPr>
          <p:nvPr>
            <p:ph type="sldNum" sz="quarter" idx="12"/>
          </p:nvPr>
        </p:nvSpPr>
        <p:spPr/>
        <p:txBody>
          <a:bodyPr/>
          <a:lstStyle>
            <a:lvl1pPr>
              <a:defRPr/>
            </a:lvl1pPr>
          </a:lstStyle>
          <a:p>
            <a:pPr>
              <a:defRPr/>
            </a:pPr>
            <a:fld id="{8A5F5FD7-239C-4592-8FD6-24FA80DFD33B}" type="slidenum">
              <a:rPr lang="en-US" altLang="ja-JP"/>
              <a:pPr>
                <a:defRPr/>
              </a:pPr>
              <a:t>‹#›</a:t>
            </a:fld>
            <a:endParaRPr lang="en-US" altLang="ja-JP" dirty="0"/>
          </a:p>
        </p:txBody>
      </p:sp>
    </p:spTree>
    <p:extLst>
      <p:ext uri="{BB962C8B-B14F-4D97-AF65-F5344CB8AC3E}">
        <p14:creationId xmlns:p14="http://schemas.microsoft.com/office/powerpoint/2010/main" val="191645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55651" y="1196975"/>
            <a:ext cx="5232400" cy="51117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1251" y="1196975"/>
            <a:ext cx="5232400" cy="51117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2"/>
          </p:nvPr>
        </p:nvSpPr>
        <p:spPr/>
        <p:txBody>
          <a:bodyPr/>
          <a:lstStyle>
            <a:lvl1pPr>
              <a:defRPr/>
            </a:lvl1pPr>
          </a:lstStyle>
          <a:p>
            <a:pPr>
              <a:defRPr/>
            </a:pPr>
            <a:fld id="{C861DCA6-9894-42B6-B783-507020AE45F8}" type="slidenum">
              <a:rPr lang="en-US" altLang="ja-JP"/>
              <a:pPr>
                <a:defRPr/>
              </a:pPr>
              <a:t>‹#›</a:t>
            </a:fld>
            <a:endParaRPr lang="en-US" altLang="ja-JP" dirty="0"/>
          </a:p>
        </p:txBody>
      </p:sp>
    </p:spTree>
    <p:extLst>
      <p:ext uri="{BB962C8B-B14F-4D97-AF65-F5344CB8AC3E}">
        <p14:creationId xmlns:p14="http://schemas.microsoft.com/office/powerpoint/2010/main" val="12344793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762000" y="116632"/>
            <a:ext cx="10668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755651" y="1196975"/>
            <a:ext cx="106680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8" name="AutoShape 4"/>
          <p:cNvSpPr>
            <a:spLocks noChangeArrowheads="1"/>
          </p:cNvSpPr>
          <p:nvPr/>
        </p:nvSpPr>
        <p:spPr bwMode="auto">
          <a:xfrm>
            <a:off x="812801" y="675488"/>
            <a:ext cx="10610851"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ja-JP" altLang="en-US" sz="1350"/>
          </a:p>
        </p:txBody>
      </p:sp>
      <p:sp>
        <p:nvSpPr>
          <p:cNvPr id="1029" name="Line 5"/>
          <p:cNvSpPr>
            <a:spLocks noChangeShapeType="1"/>
          </p:cNvSpPr>
          <p:nvPr/>
        </p:nvSpPr>
        <p:spPr bwMode="auto">
          <a:xfrm flipV="1">
            <a:off x="812800" y="6583817"/>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350"/>
          </a:p>
        </p:txBody>
      </p:sp>
      <p:sp>
        <p:nvSpPr>
          <p:cNvPr id="57352" name="Rectangle 8"/>
          <p:cNvSpPr>
            <a:spLocks noGrp="1" noChangeArrowheads="1"/>
          </p:cNvSpPr>
          <p:nvPr>
            <p:ph type="sldNum" sz="quarter" idx="4"/>
          </p:nvPr>
        </p:nvSpPr>
        <p:spPr bwMode="auto">
          <a:xfrm>
            <a:off x="8737600" y="6647000"/>
            <a:ext cx="2641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kumimoji="0" sz="1050"/>
            </a:lvl1pPr>
          </a:lstStyle>
          <a:p>
            <a:pPr>
              <a:defRPr/>
            </a:pPr>
            <a:fld id="{60F18025-BC6B-4D5E-BB1F-31AF2AABD499}" type="slidenum">
              <a:rPr lang="en-US" altLang="ja-JP"/>
              <a:pPr>
                <a:defRPr/>
              </a:pPr>
              <a:t>‹#›</a:t>
            </a:fld>
            <a:endParaRPr lang="en-US" altLang="ja-JP" dirty="0"/>
          </a:p>
        </p:txBody>
      </p:sp>
    </p:spTree>
    <p:extLst>
      <p:ext uri="{BB962C8B-B14F-4D97-AF65-F5344CB8AC3E}">
        <p14:creationId xmlns:p14="http://schemas.microsoft.com/office/powerpoint/2010/main" val="396579745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rtl="0" eaLnBrk="0" fontAlgn="base" hangingPunct="0">
        <a:spcBef>
          <a:spcPct val="0"/>
        </a:spcBef>
        <a:spcAft>
          <a:spcPct val="0"/>
        </a:spcAft>
        <a:defRPr kumimoji="1" sz="2400"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4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2pPr>
      <a:lvl3pPr algn="l" rtl="0" eaLnBrk="0" fontAlgn="base" hangingPunct="0">
        <a:spcBef>
          <a:spcPct val="0"/>
        </a:spcBef>
        <a:spcAft>
          <a:spcPct val="0"/>
        </a:spcAft>
        <a:defRPr kumimoji="1" sz="24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3pPr>
      <a:lvl4pPr algn="l" rtl="0" eaLnBrk="0" fontAlgn="base" hangingPunct="0">
        <a:spcBef>
          <a:spcPct val="0"/>
        </a:spcBef>
        <a:spcAft>
          <a:spcPct val="0"/>
        </a:spcAft>
        <a:defRPr kumimoji="1" sz="24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4pPr>
      <a:lvl5pPr algn="l" rtl="0" eaLnBrk="0" fontAlgn="base" hangingPunct="0">
        <a:spcBef>
          <a:spcPct val="0"/>
        </a:spcBef>
        <a:spcAft>
          <a:spcPct val="0"/>
        </a:spcAft>
        <a:defRPr kumimoji="1" sz="24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5pPr>
      <a:lvl6pPr marL="342900" algn="l" rtl="0" fontAlgn="base">
        <a:spcBef>
          <a:spcPct val="0"/>
        </a:spcBef>
        <a:spcAft>
          <a:spcPct val="0"/>
        </a:spcAft>
        <a:defRPr kumimoji="1" sz="24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6pPr>
      <a:lvl7pPr marL="685800" algn="l" rtl="0" fontAlgn="base">
        <a:spcBef>
          <a:spcPct val="0"/>
        </a:spcBef>
        <a:spcAft>
          <a:spcPct val="0"/>
        </a:spcAft>
        <a:defRPr kumimoji="1" sz="24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7pPr>
      <a:lvl8pPr marL="1028700" algn="l" rtl="0" fontAlgn="base">
        <a:spcBef>
          <a:spcPct val="0"/>
        </a:spcBef>
        <a:spcAft>
          <a:spcPct val="0"/>
        </a:spcAft>
        <a:defRPr kumimoji="1" sz="24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8pPr>
      <a:lvl9pPr marL="1371600" algn="l" rtl="0" fontAlgn="base">
        <a:spcBef>
          <a:spcPct val="0"/>
        </a:spcBef>
        <a:spcAft>
          <a:spcPct val="0"/>
        </a:spcAft>
        <a:defRPr kumimoji="1" sz="2400">
          <a:solidFill>
            <a:schemeClr val="tx2"/>
          </a:solidFill>
          <a:effectLst>
            <a:outerShdw blurRad="38100" dist="38100" dir="2700000" algn="tl">
              <a:srgbClr val="C0C0C0"/>
            </a:outerShdw>
          </a:effectLst>
          <a:latin typeface="Arial" panose="020B0604020202020204" pitchFamily="34" charset="0"/>
          <a:ea typeface="ＭＳ Ｐゴシック" panose="020B0600070205080204" pitchFamily="50" charset="-128"/>
        </a:defRPr>
      </a:lvl9pPr>
    </p:titleStyle>
    <p:bodyStyle>
      <a:lvl1pPr marL="352425" indent="-352425" algn="l" rtl="0" eaLnBrk="0" fontAlgn="base" hangingPunct="0">
        <a:spcBef>
          <a:spcPct val="20000"/>
        </a:spcBef>
        <a:spcAft>
          <a:spcPct val="0"/>
        </a:spcAft>
        <a:buClr>
          <a:schemeClr val="accent2"/>
        </a:buClr>
        <a:buFont typeface="Wingdings" panose="05000000000000000000" pitchFamily="2" charset="2"/>
        <a:buChar char="o"/>
        <a:defRPr kumimoji="1" sz="2250" kern="1200">
          <a:solidFill>
            <a:schemeClr val="tx1"/>
          </a:solidFill>
          <a:latin typeface="+mn-lt"/>
          <a:ea typeface="+mn-ea"/>
          <a:cs typeface="+mn-cs"/>
        </a:defRPr>
      </a:lvl1pPr>
      <a:lvl2pPr marL="681038" indent="-327422" algn="l" rtl="0" eaLnBrk="0" fontAlgn="base" hangingPunct="0">
        <a:spcBef>
          <a:spcPct val="20000"/>
        </a:spcBef>
        <a:spcAft>
          <a:spcPct val="0"/>
        </a:spcAft>
        <a:buClr>
          <a:schemeClr val="accent2"/>
        </a:buClr>
        <a:buFont typeface="Wingdings" panose="05000000000000000000" pitchFamily="2" charset="2"/>
        <a:buChar char="n"/>
        <a:defRPr kumimoji="1" sz="1950" kern="1200">
          <a:solidFill>
            <a:schemeClr val="tx1"/>
          </a:solidFill>
          <a:latin typeface="+mn-lt"/>
          <a:ea typeface="+mn-ea"/>
          <a:cs typeface="+mn-cs"/>
        </a:defRPr>
      </a:lvl2pPr>
      <a:lvl3pPr marL="978694" indent="-296466" algn="l" rtl="0" eaLnBrk="0" fontAlgn="base" hangingPunct="0">
        <a:spcBef>
          <a:spcPct val="20000"/>
        </a:spcBef>
        <a:spcAft>
          <a:spcPct val="0"/>
        </a:spcAft>
        <a:buClr>
          <a:schemeClr val="accent2"/>
        </a:buClr>
        <a:buFont typeface="Wingdings" panose="05000000000000000000" pitchFamily="2" charset="2"/>
        <a:buChar char="o"/>
        <a:defRPr kumimoji="1" sz="1725" kern="1200">
          <a:solidFill>
            <a:schemeClr val="tx1"/>
          </a:solidFill>
          <a:latin typeface="+mn-lt"/>
          <a:ea typeface="+mn-ea"/>
          <a:cs typeface="+mn-cs"/>
        </a:defRPr>
      </a:lvl3pPr>
      <a:lvl4pPr marL="1270397" indent="-290513" algn="l" rtl="0" eaLnBrk="0" fontAlgn="base" hangingPunct="0">
        <a:spcBef>
          <a:spcPct val="20000"/>
        </a:spcBef>
        <a:spcAft>
          <a:spcPct val="0"/>
        </a:spcAft>
        <a:buClr>
          <a:schemeClr val="accent2"/>
        </a:buClr>
        <a:buFont typeface="Wingdings" panose="05000000000000000000" pitchFamily="2" charset="2"/>
        <a:buChar char="n"/>
        <a:defRPr kumimoji="1" sz="1500" kern="1200">
          <a:solidFill>
            <a:schemeClr val="tx1"/>
          </a:solidFill>
          <a:latin typeface="+mn-lt"/>
          <a:ea typeface="+mn-ea"/>
          <a:cs typeface="+mn-cs"/>
        </a:defRPr>
      </a:lvl4pPr>
      <a:lvl5pPr marL="1570435" indent="-298847" algn="l" rtl="0" eaLnBrk="0" fontAlgn="base" hangingPunct="0">
        <a:spcBef>
          <a:spcPct val="25000"/>
        </a:spcBef>
        <a:spcAft>
          <a:spcPct val="0"/>
        </a:spcAft>
        <a:buClr>
          <a:schemeClr val="accent2"/>
        </a:buClr>
        <a:buFont typeface="Wingdings" panose="05000000000000000000" pitchFamily="2" charset="2"/>
        <a:buChar char="§"/>
        <a:defRPr kumimoji="1"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688" y="1484784"/>
            <a:ext cx="11839689" cy="1371600"/>
          </a:xfrm>
        </p:spPr>
        <p:txBody>
          <a:bodyPr>
            <a:normAutofit/>
          </a:bodyPr>
          <a:lstStyle/>
          <a:p>
            <a:pPr algn="ctr"/>
            <a:r>
              <a:rPr lang="ja-JP" altLang="en-US" dirty="0"/>
              <a:t>第</a:t>
            </a:r>
            <a:r>
              <a:rPr lang="en-US" altLang="ja-JP" dirty="0"/>
              <a:t>2</a:t>
            </a:r>
            <a:r>
              <a:rPr lang="ja-JP" altLang="en-US" dirty="0"/>
              <a:t>回：</a:t>
            </a:r>
            <a:br>
              <a:rPr lang="en-US" altLang="ja-JP" dirty="0"/>
            </a:br>
            <a:r>
              <a:rPr lang="ja-JP" altLang="en-US" b="1" i="0" dirty="0">
                <a:solidFill>
                  <a:schemeClr val="tx1"/>
                </a:solidFill>
                <a:effectLst/>
                <a:latin typeface="Roboto"/>
              </a:rPr>
              <a:t>～機械学習の基礎～</a:t>
            </a:r>
            <a:endParaRPr kumimoji="1" lang="ja-JP" altLang="en-US" dirty="0">
              <a:solidFill>
                <a:schemeClr val="tx1"/>
              </a:solidFill>
            </a:endParaRPr>
          </a:p>
        </p:txBody>
      </p:sp>
      <p:sp>
        <p:nvSpPr>
          <p:cNvPr id="3" name="サブタイトル 2"/>
          <p:cNvSpPr>
            <a:spLocks noGrp="1"/>
          </p:cNvSpPr>
          <p:nvPr>
            <p:ph type="subTitle" idx="1"/>
          </p:nvPr>
        </p:nvSpPr>
        <p:spPr>
          <a:xfrm>
            <a:off x="839417" y="3212975"/>
            <a:ext cx="10529928" cy="1639045"/>
          </a:xfrm>
        </p:spPr>
        <p:txBody>
          <a:bodyPr/>
          <a:lstStyle/>
          <a:p>
            <a:r>
              <a:rPr lang="en-US" altLang="ja-JP" sz="1800" dirty="0"/>
              <a:t>									</a:t>
            </a:r>
            <a:endParaRPr lang="en-US" altLang="zh-TW" sz="1800" dirty="0"/>
          </a:p>
          <a:p>
            <a:endParaRPr lang="en-US" altLang="zh-TW" sz="1800" dirty="0"/>
          </a:p>
          <a:p>
            <a:r>
              <a:rPr lang="en-US" altLang="zh-TW" sz="1800" dirty="0"/>
              <a:t>																		</a:t>
            </a:r>
            <a:endParaRPr lang="zh-TW" altLang="en-US" sz="1800" dirty="0"/>
          </a:p>
          <a:p>
            <a:pPr algn="ctr"/>
            <a:endParaRPr lang="en-US" altLang="ja-JP" dirty="0"/>
          </a:p>
        </p:txBody>
      </p:sp>
      <p:sp>
        <p:nvSpPr>
          <p:cNvPr id="5" name="正方形/長方形 4"/>
          <p:cNvSpPr/>
          <p:nvPr/>
        </p:nvSpPr>
        <p:spPr>
          <a:xfrm>
            <a:off x="8472266" y="332656"/>
            <a:ext cx="1774846" cy="369332"/>
          </a:xfrm>
          <a:prstGeom prst="rect">
            <a:avLst/>
          </a:prstGeom>
        </p:spPr>
        <p:txBody>
          <a:bodyPr wrap="none">
            <a:spAutoFit/>
          </a:bodyPr>
          <a:lstStyle/>
          <a:p>
            <a:pPr algn="ctr">
              <a:spcBef>
                <a:spcPts val="1200"/>
              </a:spcBef>
              <a:defRPr/>
            </a:pPr>
            <a:r>
              <a:rPr lang="en-US" altLang="ja-JP" dirty="0"/>
              <a:t>2020</a:t>
            </a:r>
            <a:r>
              <a:rPr lang="ja-JP" altLang="en-US" dirty="0"/>
              <a:t>年</a:t>
            </a:r>
            <a:r>
              <a:rPr lang="en-US" altLang="ja-JP" dirty="0"/>
              <a:t>12</a:t>
            </a:r>
            <a:r>
              <a:rPr lang="ja-JP" altLang="en-US" dirty="0"/>
              <a:t>月</a:t>
            </a:r>
            <a:r>
              <a:rPr lang="en-US" altLang="ja-JP" dirty="0"/>
              <a:t>7</a:t>
            </a:r>
            <a:r>
              <a:rPr lang="ja-JP" altLang="en-US" dirty="0"/>
              <a:t>日</a:t>
            </a:r>
            <a:endParaRPr lang="en-US" altLang="ja-JP" dirty="0">
              <a:latin typeface="+mn-ea"/>
            </a:endParaRPr>
          </a:p>
        </p:txBody>
      </p:sp>
      <p:sp>
        <p:nvSpPr>
          <p:cNvPr id="7" name="スライド番号プレースホルダー 3"/>
          <p:cNvSpPr>
            <a:spLocks noGrp="1"/>
          </p:cNvSpPr>
          <p:nvPr>
            <p:ph type="sldNum" sz="quarter" idx="12"/>
          </p:nvPr>
        </p:nvSpPr>
        <p:spPr>
          <a:xfrm>
            <a:off x="8760296" y="6525344"/>
            <a:ext cx="2641600" cy="123825"/>
          </a:xfrm>
        </p:spPr>
        <p:txBody>
          <a:bodyPr/>
          <a:lstStyle/>
          <a:p>
            <a:pPr>
              <a:defRPr/>
            </a:pPr>
            <a:fld id="{8A5F5FD7-239C-4592-8FD6-24FA80DFD33B}" type="slidenum">
              <a:rPr lang="en-US" altLang="ja-JP" smtClean="0"/>
              <a:pPr>
                <a:defRPr/>
              </a:pPr>
              <a:t>1</a:t>
            </a:fld>
            <a:endParaRPr lang="en-US" altLang="ja-JP" dirty="0"/>
          </a:p>
        </p:txBody>
      </p:sp>
      <p:sp>
        <p:nvSpPr>
          <p:cNvPr id="4" name="テキスト ボックス 3">
            <a:extLst>
              <a:ext uri="{FF2B5EF4-FFF2-40B4-BE49-F238E27FC236}">
                <a16:creationId xmlns:a16="http://schemas.microsoft.com/office/drawing/2014/main" id="{2F143CE2-D621-4123-BFD8-CB55AF1AD041}"/>
              </a:ext>
            </a:extLst>
          </p:cNvPr>
          <p:cNvSpPr txBox="1"/>
          <p:nvPr/>
        </p:nvSpPr>
        <p:spPr>
          <a:xfrm>
            <a:off x="8472267" y="5661248"/>
            <a:ext cx="2674151" cy="369332"/>
          </a:xfrm>
          <a:prstGeom prst="rect">
            <a:avLst/>
          </a:prstGeom>
          <a:noFill/>
        </p:spPr>
        <p:txBody>
          <a:bodyPr wrap="square" rtlCol="0">
            <a:spAutoFit/>
          </a:bodyPr>
          <a:lstStyle/>
          <a:p>
            <a:r>
              <a:rPr kumimoji="1" lang="ja-JP" altLang="en-US" dirty="0"/>
              <a:t>発表者</a:t>
            </a:r>
            <a:r>
              <a:rPr kumimoji="1" lang="en-US" altLang="ja-JP" dirty="0"/>
              <a:t>:</a:t>
            </a:r>
            <a:r>
              <a:rPr kumimoji="1" lang="ja-JP" altLang="en-US" dirty="0"/>
              <a:t>安齋 博人</a:t>
            </a:r>
          </a:p>
        </p:txBody>
      </p:sp>
    </p:spTree>
    <p:extLst>
      <p:ext uri="{BB962C8B-B14F-4D97-AF65-F5344CB8AC3E}">
        <p14:creationId xmlns:p14="http://schemas.microsoft.com/office/powerpoint/2010/main" val="344164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1. </a:t>
            </a:r>
            <a:r>
              <a:rPr lang="en-US" altLang="ja-JP" dirty="0">
                <a:solidFill>
                  <a:schemeClr val="tx1"/>
                </a:solidFill>
              </a:rPr>
              <a:t>CSV</a:t>
            </a:r>
            <a:r>
              <a:rPr lang="ja-JP" altLang="en-US" b="0" i="0" dirty="0">
                <a:solidFill>
                  <a:schemeClr val="tx1"/>
                </a:solidFill>
                <a:effectLst/>
                <a:latin typeface="Roboto"/>
              </a:rPr>
              <a:t>を読み込んで内容を確認しましょう</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442334" cy="40011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6528048" y="106013"/>
            <a:ext cx="4680519" cy="400110"/>
          </a:xfrm>
          <a:prstGeom prst="rect">
            <a:avLst/>
          </a:prstGeom>
          <a:noFill/>
        </p:spPr>
        <p:txBody>
          <a:bodyPr wrap="square" rtlCol="0">
            <a:spAutoFit/>
          </a:bodyPr>
          <a:lstStyle/>
          <a:p>
            <a:r>
              <a:rPr lang="en-US" altLang="ja-JP" sz="2000" b="1" dirty="0"/>
              <a:t>1.CSV</a:t>
            </a:r>
            <a:r>
              <a:rPr lang="ja-JP" altLang="en-US" sz="2000" b="1" dirty="0"/>
              <a:t>を読み込んで内容を確認しましょう</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4" y="969036"/>
            <a:ext cx="10442333" cy="369332"/>
          </a:xfrm>
          <a:prstGeom prst="rect">
            <a:avLst/>
          </a:prstGeom>
          <a:noFill/>
        </p:spPr>
        <p:txBody>
          <a:bodyPr wrap="square" rtlCol="0">
            <a:spAutoFit/>
          </a:bodyPr>
          <a:lstStyle/>
          <a:p>
            <a:r>
              <a:rPr kumimoji="1" lang="ja-JP" altLang="en-US" dirty="0"/>
              <a:t>・配列の形状を確認しましょう</a:t>
            </a:r>
            <a:endParaRPr kumimoji="1" lang="en-US" altLang="ja-JP" dirty="0"/>
          </a:p>
        </p:txBody>
      </p:sp>
      <p:pic>
        <p:nvPicPr>
          <p:cNvPr id="6" name="図 5" descr="コンピューターの画面のスクリーンショット&#10;&#10;自動的に生成された説明">
            <a:extLst>
              <a:ext uri="{FF2B5EF4-FFF2-40B4-BE49-F238E27FC236}">
                <a16:creationId xmlns:a16="http://schemas.microsoft.com/office/drawing/2014/main" id="{1ABBC266-E976-4BA3-9F59-B6E580B6C186}"/>
              </a:ext>
            </a:extLst>
          </p:cNvPr>
          <p:cNvPicPr>
            <a:picLocks noChangeAspect="1"/>
          </p:cNvPicPr>
          <p:nvPr/>
        </p:nvPicPr>
        <p:blipFill rotWithShape="1">
          <a:blip r:embed="rId2">
            <a:extLst>
              <a:ext uri="{28A0092B-C50C-407E-A947-70E740481C1C}">
                <a14:useLocalDpi xmlns:a14="http://schemas.microsoft.com/office/drawing/2010/main" val="0"/>
              </a:ext>
            </a:extLst>
          </a:blip>
          <a:srcRect t="35924" r="74215" b="37007"/>
          <a:stretch/>
        </p:blipFill>
        <p:spPr>
          <a:xfrm>
            <a:off x="1765870" y="1716818"/>
            <a:ext cx="7102437" cy="4067159"/>
          </a:xfrm>
          <a:prstGeom prst="rect">
            <a:avLst/>
          </a:prstGeom>
        </p:spPr>
      </p:pic>
      <p:sp>
        <p:nvSpPr>
          <p:cNvPr id="7" name="スライド番号プレースホルダー 6">
            <a:extLst>
              <a:ext uri="{FF2B5EF4-FFF2-40B4-BE49-F238E27FC236}">
                <a16:creationId xmlns:a16="http://schemas.microsoft.com/office/drawing/2014/main" id="{B26EB24E-3DA2-4BC0-82BB-E3B668066F43}"/>
              </a:ext>
            </a:extLst>
          </p:cNvPr>
          <p:cNvSpPr>
            <a:spLocks noGrp="1"/>
          </p:cNvSpPr>
          <p:nvPr>
            <p:ph type="sldNum" sz="quarter" idx="12"/>
          </p:nvPr>
        </p:nvSpPr>
        <p:spPr/>
        <p:txBody>
          <a:bodyPr/>
          <a:lstStyle/>
          <a:p>
            <a:pPr>
              <a:defRPr/>
            </a:pPr>
            <a:fld id="{8A5F5FD7-239C-4592-8FD6-24FA80DFD33B}" type="slidenum">
              <a:rPr lang="en-US" altLang="ja-JP" smtClean="0"/>
              <a:pPr>
                <a:defRPr/>
              </a:pPr>
              <a:t>10</a:t>
            </a:fld>
            <a:endParaRPr lang="en-US" altLang="ja-JP" dirty="0"/>
          </a:p>
        </p:txBody>
      </p:sp>
      <p:sp>
        <p:nvSpPr>
          <p:cNvPr id="13" name="テキスト ボックス 12">
            <a:extLst>
              <a:ext uri="{FF2B5EF4-FFF2-40B4-BE49-F238E27FC236}">
                <a16:creationId xmlns:a16="http://schemas.microsoft.com/office/drawing/2014/main" id="{0B16B573-355C-43FB-BFEF-BE40779A7FD2}"/>
              </a:ext>
            </a:extLst>
          </p:cNvPr>
          <p:cNvSpPr txBox="1"/>
          <p:nvPr/>
        </p:nvSpPr>
        <p:spPr>
          <a:xfrm>
            <a:off x="2033424" y="5963244"/>
            <a:ext cx="7907952" cy="369332"/>
          </a:xfrm>
          <a:prstGeom prst="rect">
            <a:avLst/>
          </a:prstGeom>
          <a:noFill/>
        </p:spPr>
        <p:txBody>
          <a:bodyPr wrap="square">
            <a:spAutoFit/>
          </a:bodyPr>
          <a:lstStyle/>
          <a:p>
            <a:r>
              <a:rPr lang="en-US" altLang="ja-JP" dirty="0"/>
              <a:t>test </a:t>
            </a:r>
            <a:r>
              <a:rPr lang="ja-JP" altLang="en-US" dirty="0"/>
              <a:t>は</a:t>
            </a:r>
            <a:r>
              <a:rPr lang="en-US" altLang="ja-JP" dirty="0"/>
              <a:t>418</a:t>
            </a:r>
            <a:r>
              <a:rPr lang="ja-JP" altLang="en-US" dirty="0"/>
              <a:t>名の乗客情報で、 </a:t>
            </a:r>
            <a:r>
              <a:rPr lang="en-US" altLang="ja-JP" dirty="0"/>
              <a:t>train </a:t>
            </a:r>
            <a:r>
              <a:rPr lang="ja-JP" altLang="en-US" dirty="0"/>
              <a:t>は</a:t>
            </a:r>
            <a:r>
              <a:rPr lang="en-US" altLang="ja-JP" dirty="0"/>
              <a:t>891</a:t>
            </a:r>
            <a:r>
              <a:rPr lang="ja-JP" altLang="en-US" dirty="0"/>
              <a:t>名の乗客情報いうことが分かる。</a:t>
            </a:r>
          </a:p>
        </p:txBody>
      </p:sp>
    </p:spTree>
    <p:extLst>
      <p:ext uri="{BB962C8B-B14F-4D97-AF65-F5344CB8AC3E}">
        <p14:creationId xmlns:p14="http://schemas.microsoft.com/office/powerpoint/2010/main" val="326700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1. </a:t>
            </a:r>
            <a:r>
              <a:rPr lang="en-US" altLang="ja-JP" dirty="0">
                <a:solidFill>
                  <a:schemeClr val="tx1"/>
                </a:solidFill>
              </a:rPr>
              <a:t>CSV</a:t>
            </a:r>
            <a:r>
              <a:rPr lang="ja-JP" altLang="en-US" b="0" i="0" dirty="0">
                <a:solidFill>
                  <a:schemeClr val="tx1"/>
                </a:solidFill>
                <a:effectLst/>
                <a:latin typeface="Roboto"/>
              </a:rPr>
              <a:t>を読み込んで内容を確認しましょう</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442334" cy="40011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6816080" y="69712"/>
            <a:ext cx="4712707" cy="400110"/>
          </a:xfrm>
          <a:prstGeom prst="rect">
            <a:avLst/>
          </a:prstGeom>
          <a:noFill/>
        </p:spPr>
        <p:txBody>
          <a:bodyPr wrap="square" rtlCol="0">
            <a:spAutoFit/>
          </a:bodyPr>
          <a:lstStyle/>
          <a:p>
            <a:r>
              <a:rPr lang="en-US" altLang="ja-JP" sz="2000" b="1" dirty="0"/>
              <a:t>1.CSV</a:t>
            </a:r>
            <a:r>
              <a:rPr lang="ja-JP" altLang="en-US" sz="2000" b="1" dirty="0"/>
              <a:t>を読み込んで内容を確認しましょう</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4" y="969036"/>
            <a:ext cx="10442333" cy="369332"/>
          </a:xfrm>
          <a:prstGeom prst="rect">
            <a:avLst/>
          </a:prstGeom>
          <a:noFill/>
        </p:spPr>
        <p:txBody>
          <a:bodyPr wrap="square" rtlCol="0">
            <a:spAutoFit/>
          </a:bodyPr>
          <a:lstStyle/>
          <a:p>
            <a:r>
              <a:rPr lang="ja-JP" altLang="en-US" b="0" i="0" dirty="0">
                <a:solidFill>
                  <a:srgbClr val="241913"/>
                </a:solidFill>
                <a:effectLst/>
                <a:latin typeface="+mn-ea"/>
              </a:rPr>
              <a:t>・各データセットの基本統計量も確認してみましょう</a:t>
            </a:r>
            <a:endParaRPr kumimoji="1" lang="ja-JP" altLang="en-US" dirty="0">
              <a:latin typeface="+mn-ea"/>
            </a:endParaRPr>
          </a:p>
        </p:txBody>
      </p:sp>
      <p:pic>
        <p:nvPicPr>
          <p:cNvPr id="6" name="図 5" descr="グラフィカル ユーザー インターフェイス, テキスト&#10;&#10;自動的に生成された説明">
            <a:extLst>
              <a:ext uri="{FF2B5EF4-FFF2-40B4-BE49-F238E27FC236}">
                <a16:creationId xmlns:a16="http://schemas.microsoft.com/office/drawing/2014/main" id="{A1DCC36E-A21B-4A23-BE4A-BF18A3D62167}"/>
              </a:ext>
            </a:extLst>
          </p:cNvPr>
          <p:cNvPicPr>
            <a:picLocks noChangeAspect="1"/>
          </p:cNvPicPr>
          <p:nvPr/>
        </p:nvPicPr>
        <p:blipFill rotWithShape="1">
          <a:blip r:embed="rId2">
            <a:extLst>
              <a:ext uri="{28A0092B-C50C-407E-A947-70E740481C1C}">
                <a14:useLocalDpi xmlns:a14="http://schemas.microsoft.com/office/drawing/2010/main" val="0"/>
              </a:ext>
            </a:extLst>
          </a:blip>
          <a:srcRect l="6769" t="29669" r="8927" b="29175"/>
          <a:stretch/>
        </p:blipFill>
        <p:spPr>
          <a:xfrm>
            <a:off x="2711624" y="1988840"/>
            <a:ext cx="6120680" cy="3211982"/>
          </a:xfrm>
          <a:prstGeom prst="rect">
            <a:avLst/>
          </a:prstGeom>
        </p:spPr>
      </p:pic>
      <p:sp>
        <p:nvSpPr>
          <p:cNvPr id="7" name="スライド番号プレースホルダー 6">
            <a:extLst>
              <a:ext uri="{FF2B5EF4-FFF2-40B4-BE49-F238E27FC236}">
                <a16:creationId xmlns:a16="http://schemas.microsoft.com/office/drawing/2014/main" id="{556333F9-13BF-4269-8BD1-60761D174F4B}"/>
              </a:ext>
            </a:extLst>
          </p:cNvPr>
          <p:cNvSpPr>
            <a:spLocks noGrp="1"/>
          </p:cNvSpPr>
          <p:nvPr>
            <p:ph type="sldNum" sz="quarter" idx="12"/>
          </p:nvPr>
        </p:nvSpPr>
        <p:spPr/>
        <p:txBody>
          <a:bodyPr/>
          <a:lstStyle/>
          <a:p>
            <a:pPr>
              <a:defRPr/>
            </a:pPr>
            <a:fld id="{8A5F5FD7-239C-4592-8FD6-24FA80DFD33B}" type="slidenum">
              <a:rPr lang="en-US" altLang="ja-JP" smtClean="0"/>
              <a:pPr>
                <a:defRPr/>
              </a:pPr>
              <a:t>11</a:t>
            </a:fld>
            <a:endParaRPr lang="en-US" altLang="ja-JP" dirty="0"/>
          </a:p>
        </p:txBody>
      </p:sp>
    </p:spTree>
    <p:extLst>
      <p:ext uri="{BB962C8B-B14F-4D97-AF65-F5344CB8AC3E}">
        <p14:creationId xmlns:p14="http://schemas.microsoft.com/office/powerpoint/2010/main" val="49139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ja-JP" altLang="en-US" dirty="0"/>
              <a:t>２</a:t>
            </a:r>
            <a:r>
              <a:rPr lang="en-US" altLang="ja-JP" dirty="0"/>
              <a:t>. </a:t>
            </a:r>
            <a:r>
              <a:rPr lang="ja-JP" altLang="en-US" dirty="0">
                <a:solidFill>
                  <a:schemeClr val="tx1"/>
                </a:solidFill>
              </a:rPr>
              <a:t>データセットの欠損の確認</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514342" cy="684539"/>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7968208" y="69712"/>
            <a:ext cx="3560579" cy="400110"/>
          </a:xfrm>
          <a:prstGeom prst="rect">
            <a:avLst/>
          </a:prstGeom>
          <a:noFill/>
        </p:spPr>
        <p:txBody>
          <a:bodyPr wrap="square" rtlCol="0">
            <a:spAutoFit/>
          </a:bodyPr>
          <a:lstStyle/>
          <a:p>
            <a:r>
              <a:rPr kumimoji="1" lang="en-US" altLang="ja-JP" sz="2000" dirty="0"/>
              <a:t>2.</a:t>
            </a:r>
            <a:r>
              <a:rPr lang="ja-JP" altLang="en-US" sz="2000" b="1" dirty="0"/>
              <a:t>データセットの欠損の確認</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646331"/>
          </a:xfrm>
          <a:prstGeom prst="rect">
            <a:avLst/>
          </a:prstGeom>
          <a:noFill/>
        </p:spPr>
        <p:txBody>
          <a:bodyPr wrap="square" rtlCol="0">
            <a:spAutoFit/>
          </a:bodyPr>
          <a:lstStyle/>
          <a:p>
            <a:r>
              <a:rPr lang="ja-JP" altLang="en-US" dirty="0">
                <a:solidFill>
                  <a:srgbClr val="241913"/>
                </a:solidFill>
                <a:latin typeface="+mn-ea"/>
              </a:rPr>
              <a:t>・データには、不適切なものが含まれています</a:t>
            </a:r>
            <a:endParaRPr lang="en-US" altLang="ja-JP" dirty="0">
              <a:solidFill>
                <a:srgbClr val="241913"/>
              </a:solidFill>
              <a:latin typeface="+mn-ea"/>
            </a:endParaRPr>
          </a:p>
          <a:p>
            <a:r>
              <a:rPr kumimoji="1" lang="ja-JP" altLang="en-US" dirty="0">
                <a:solidFill>
                  <a:srgbClr val="241913"/>
                </a:solidFill>
                <a:latin typeface="+mn-ea"/>
              </a:rPr>
              <a:t>・データの</a:t>
            </a:r>
            <a:r>
              <a:rPr lang="ja-JP" altLang="en-US" dirty="0">
                <a:solidFill>
                  <a:srgbClr val="241913"/>
                </a:solidFill>
                <a:latin typeface="+mn-ea"/>
              </a:rPr>
              <a:t>内容を確認して適切なデータを整理しましょう</a:t>
            </a:r>
            <a:endParaRPr kumimoji="1" lang="en-US" altLang="ja-JP" dirty="0">
              <a:solidFill>
                <a:srgbClr val="241913"/>
              </a:solidFill>
              <a:latin typeface="+mn-ea"/>
            </a:endParaRPr>
          </a:p>
        </p:txBody>
      </p:sp>
      <p:sp>
        <p:nvSpPr>
          <p:cNvPr id="6" name="スライド番号プレースホルダー 5">
            <a:extLst>
              <a:ext uri="{FF2B5EF4-FFF2-40B4-BE49-F238E27FC236}">
                <a16:creationId xmlns:a16="http://schemas.microsoft.com/office/drawing/2014/main" id="{CC3FE66A-68A0-42DE-B564-DBEA841D45AF}"/>
              </a:ext>
            </a:extLst>
          </p:cNvPr>
          <p:cNvSpPr>
            <a:spLocks noGrp="1"/>
          </p:cNvSpPr>
          <p:nvPr>
            <p:ph type="sldNum" sz="quarter" idx="12"/>
          </p:nvPr>
        </p:nvSpPr>
        <p:spPr/>
        <p:txBody>
          <a:bodyPr/>
          <a:lstStyle/>
          <a:p>
            <a:pPr>
              <a:defRPr/>
            </a:pPr>
            <a:fld id="{8A5F5FD7-239C-4592-8FD6-24FA80DFD33B}" type="slidenum">
              <a:rPr lang="en-US" altLang="ja-JP" smtClean="0"/>
              <a:pPr>
                <a:defRPr/>
              </a:pPr>
              <a:t>12</a:t>
            </a:fld>
            <a:endParaRPr lang="en-US" altLang="ja-JP" dirty="0"/>
          </a:p>
        </p:txBody>
      </p:sp>
      <p:sp>
        <p:nvSpPr>
          <p:cNvPr id="10" name="テキスト ボックス 9">
            <a:extLst>
              <a:ext uri="{FF2B5EF4-FFF2-40B4-BE49-F238E27FC236}">
                <a16:creationId xmlns:a16="http://schemas.microsoft.com/office/drawing/2014/main" id="{3D7ED453-4337-488B-9019-BD4F805C827E}"/>
              </a:ext>
            </a:extLst>
          </p:cNvPr>
          <p:cNvSpPr txBox="1"/>
          <p:nvPr/>
        </p:nvSpPr>
        <p:spPr>
          <a:xfrm>
            <a:off x="5303912" y="3655178"/>
            <a:ext cx="6435328" cy="954107"/>
          </a:xfrm>
          <a:prstGeom prst="rect">
            <a:avLst/>
          </a:prstGeom>
          <a:noFill/>
        </p:spPr>
        <p:txBody>
          <a:bodyPr wrap="square">
            <a:spAutoFit/>
          </a:bodyPr>
          <a:lstStyle/>
          <a:p>
            <a:r>
              <a:rPr lang="ja-JP" altLang="en-US" sz="2800" b="0" i="0" dirty="0">
                <a:solidFill>
                  <a:srgbClr val="241913"/>
                </a:solidFill>
                <a:effectLst/>
                <a:ea typeface="游ゴシック" panose="020B0400000000000000" pitchFamily="50" charset="-128"/>
              </a:rPr>
              <a:t>「</a:t>
            </a:r>
            <a:r>
              <a:rPr lang="en-US" altLang="ja-JP" sz="2800" b="0" i="0" dirty="0">
                <a:solidFill>
                  <a:srgbClr val="241913"/>
                </a:solidFill>
                <a:effectLst/>
                <a:ea typeface="游ゴシック" panose="020B0400000000000000" pitchFamily="50" charset="-128"/>
              </a:rPr>
              <a:t>Age</a:t>
            </a:r>
            <a:r>
              <a:rPr lang="ja-JP" altLang="en-US" sz="2800" b="0" i="0" dirty="0">
                <a:solidFill>
                  <a:srgbClr val="241913"/>
                </a:solidFill>
                <a:effectLst/>
                <a:ea typeface="游ゴシック" panose="020B0400000000000000" pitchFamily="50" charset="-128"/>
              </a:rPr>
              <a:t>」と「</a:t>
            </a:r>
            <a:r>
              <a:rPr lang="en-US" altLang="ja-JP" sz="2800" b="0" i="0" dirty="0">
                <a:solidFill>
                  <a:srgbClr val="241913"/>
                </a:solidFill>
                <a:effectLst/>
                <a:ea typeface="游ゴシック" panose="020B0400000000000000" pitchFamily="50" charset="-128"/>
              </a:rPr>
              <a:t>Cabin</a:t>
            </a:r>
            <a:r>
              <a:rPr lang="ja-JP" altLang="en-US" sz="2800" b="0" i="0" dirty="0">
                <a:solidFill>
                  <a:srgbClr val="241913"/>
                </a:solidFill>
                <a:effectLst/>
                <a:ea typeface="游ゴシック" panose="020B0400000000000000" pitchFamily="50" charset="-128"/>
              </a:rPr>
              <a:t>」と「</a:t>
            </a:r>
            <a:r>
              <a:rPr lang="en-US" altLang="ja-JP" sz="2800" b="0" i="0" dirty="0">
                <a:solidFill>
                  <a:srgbClr val="241913"/>
                </a:solidFill>
                <a:effectLst/>
                <a:ea typeface="游ゴシック" panose="020B0400000000000000" pitchFamily="50" charset="-128"/>
              </a:rPr>
              <a:t>Embarked</a:t>
            </a:r>
            <a:r>
              <a:rPr lang="ja-JP" altLang="en-US" sz="2800" b="0" i="0" dirty="0">
                <a:solidFill>
                  <a:srgbClr val="241913"/>
                </a:solidFill>
                <a:effectLst/>
                <a:ea typeface="游ゴシック" panose="020B0400000000000000" pitchFamily="50" charset="-128"/>
              </a:rPr>
              <a:t>」の</a:t>
            </a:r>
            <a:r>
              <a:rPr lang="en-US" altLang="ja-JP" sz="2800" b="0" i="0" dirty="0">
                <a:solidFill>
                  <a:srgbClr val="241913"/>
                </a:solidFill>
                <a:effectLst/>
                <a:ea typeface="游ゴシック" panose="020B0400000000000000" pitchFamily="50" charset="-128"/>
              </a:rPr>
              <a:t>2</a:t>
            </a:r>
            <a:r>
              <a:rPr lang="ja-JP" altLang="en-US" sz="2800" b="0" i="0" dirty="0">
                <a:solidFill>
                  <a:srgbClr val="241913"/>
                </a:solidFill>
                <a:effectLst/>
                <a:ea typeface="游ゴシック" panose="020B0400000000000000" pitchFamily="50" charset="-128"/>
              </a:rPr>
              <a:t>つの項目で欠損している。</a:t>
            </a:r>
            <a:endParaRPr lang="ja-JP" altLang="en-US" sz="2800" dirty="0"/>
          </a:p>
        </p:txBody>
      </p:sp>
      <p:grpSp>
        <p:nvGrpSpPr>
          <p:cNvPr id="13" name="グループ化 12">
            <a:extLst>
              <a:ext uri="{FF2B5EF4-FFF2-40B4-BE49-F238E27FC236}">
                <a16:creationId xmlns:a16="http://schemas.microsoft.com/office/drawing/2014/main" id="{A0F60550-CEDC-42E0-96AA-CFC7ACE9887E}"/>
              </a:ext>
            </a:extLst>
          </p:cNvPr>
          <p:cNvGrpSpPr/>
          <p:nvPr/>
        </p:nvGrpSpPr>
        <p:grpSpPr>
          <a:xfrm>
            <a:off x="839416" y="1960084"/>
            <a:ext cx="3860065" cy="4392488"/>
            <a:chOff x="839416" y="1960084"/>
            <a:chExt cx="3860065" cy="4392488"/>
          </a:xfrm>
        </p:grpSpPr>
        <p:pic>
          <p:nvPicPr>
            <p:cNvPr id="5" name="図 4" descr="コンピューターのスクリーンショット&#10;&#10;自動的に生成された説明">
              <a:extLst>
                <a:ext uri="{FF2B5EF4-FFF2-40B4-BE49-F238E27FC236}">
                  <a16:creationId xmlns:a16="http://schemas.microsoft.com/office/drawing/2014/main" id="{2EDA08B3-5DFF-49BC-A5BC-BEC7F41CAA83}"/>
                </a:ext>
              </a:extLst>
            </p:cNvPr>
            <p:cNvPicPr>
              <a:picLocks noChangeAspect="1"/>
            </p:cNvPicPr>
            <p:nvPr/>
          </p:nvPicPr>
          <p:blipFill rotWithShape="1">
            <a:blip r:embed="rId2">
              <a:extLst>
                <a:ext uri="{28A0092B-C50C-407E-A947-70E740481C1C}">
                  <a14:useLocalDpi xmlns:a14="http://schemas.microsoft.com/office/drawing/2010/main" val="0"/>
                </a:ext>
              </a:extLst>
            </a:blip>
            <a:srcRect l="4514" t="46850" r="62754" b="18500"/>
            <a:stretch/>
          </p:blipFill>
          <p:spPr>
            <a:xfrm>
              <a:off x="839416" y="1960084"/>
              <a:ext cx="3860065" cy="4392488"/>
            </a:xfrm>
            <a:prstGeom prst="rect">
              <a:avLst/>
            </a:prstGeom>
          </p:spPr>
        </p:pic>
        <p:sp>
          <p:nvSpPr>
            <p:cNvPr id="12" name="正方形/長方形 11">
              <a:extLst>
                <a:ext uri="{FF2B5EF4-FFF2-40B4-BE49-F238E27FC236}">
                  <a16:creationId xmlns:a16="http://schemas.microsoft.com/office/drawing/2014/main" id="{EEDE333A-5404-46B8-A74A-9BC0BD7DD538}"/>
                </a:ext>
              </a:extLst>
            </p:cNvPr>
            <p:cNvSpPr/>
            <p:nvPr/>
          </p:nvSpPr>
          <p:spPr bwMode="auto">
            <a:xfrm>
              <a:off x="1631504" y="4586425"/>
              <a:ext cx="1584176" cy="45719"/>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sp>
          <p:nvSpPr>
            <p:cNvPr id="14" name="正方形/長方形 13">
              <a:extLst>
                <a:ext uri="{FF2B5EF4-FFF2-40B4-BE49-F238E27FC236}">
                  <a16:creationId xmlns:a16="http://schemas.microsoft.com/office/drawing/2014/main" id="{185B7E60-791F-4B01-88DA-F0F74F8E8B92}"/>
                </a:ext>
              </a:extLst>
            </p:cNvPr>
            <p:cNvSpPr/>
            <p:nvPr/>
          </p:nvSpPr>
          <p:spPr bwMode="auto">
            <a:xfrm>
              <a:off x="1631504" y="5636199"/>
              <a:ext cx="1584176" cy="45719"/>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sp>
          <p:nvSpPr>
            <p:cNvPr id="15" name="正方形/長方形 14">
              <a:extLst>
                <a:ext uri="{FF2B5EF4-FFF2-40B4-BE49-F238E27FC236}">
                  <a16:creationId xmlns:a16="http://schemas.microsoft.com/office/drawing/2014/main" id="{1350C7A8-B267-4D93-9023-590B99B58F4D}"/>
                </a:ext>
              </a:extLst>
            </p:cNvPr>
            <p:cNvSpPr/>
            <p:nvPr/>
          </p:nvSpPr>
          <p:spPr bwMode="auto">
            <a:xfrm>
              <a:off x="1631504" y="5836547"/>
              <a:ext cx="1584176" cy="52418"/>
            </a:xfrm>
            <a:prstGeom prst="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grpSp>
    </p:spTree>
    <p:extLst>
      <p:ext uri="{BB962C8B-B14F-4D97-AF65-F5344CB8AC3E}">
        <p14:creationId xmlns:p14="http://schemas.microsoft.com/office/powerpoint/2010/main" val="331887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3.0</a:t>
            </a:r>
            <a:r>
              <a:rPr lang="ja-JP" altLang="en-US" dirty="0"/>
              <a:t>不要なカラムの削除</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226310" cy="407541"/>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839840" y="69712"/>
            <a:ext cx="1688947" cy="400110"/>
          </a:xfrm>
          <a:prstGeom prst="rect">
            <a:avLst/>
          </a:prstGeom>
          <a:noFill/>
        </p:spPr>
        <p:txBody>
          <a:bodyPr wrap="square" rtlCol="0">
            <a:spAutoFit/>
          </a:bodyPr>
          <a:lstStyle/>
          <a:p>
            <a:r>
              <a:rPr kumimoji="1" lang="en-US" altLang="ja-JP" sz="2000" dirty="0"/>
              <a:t>3.</a:t>
            </a:r>
            <a:r>
              <a:rPr kumimoji="1" lang="ja-JP" altLang="en-US" sz="2000" dirty="0"/>
              <a:t>前処理</a:t>
            </a: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369332"/>
          </a:xfrm>
          <a:prstGeom prst="rect">
            <a:avLst/>
          </a:prstGeom>
          <a:noFill/>
        </p:spPr>
        <p:txBody>
          <a:bodyPr wrap="square" rtlCol="0">
            <a:spAutoFit/>
          </a:bodyPr>
          <a:lstStyle/>
          <a:p>
            <a:r>
              <a:rPr lang="ja-JP" altLang="en-US" dirty="0">
                <a:solidFill>
                  <a:srgbClr val="241913"/>
                </a:solidFill>
                <a:latin typeface="+mn-ea"/>
              </a:rPr>
              <a:t>・不要なカラムを削除する</a:t>
            </a:r>
            <a:endParaRPr lang="en-US" altLang="ja-JP" dirty="0">
              <a:solidFill>
                <a:srgbClr val="241913"/>
              </a:solidFill>
              <a:latin typeface="+mn-ea"/>
            </a:endParaRPr>
          </a:p>
        </p:txBody>
      </p:sp>
      <p:grpSp>
        <p:nvGrpSpPr>
          <p:cNvPr id="7" name="グループ化 6">
            <a:extLst>
              <a:ext uri="{FF2B5EF4-FFF2-40B4-BE49-F238E27FC236}">
                <a16:creationId xmlns:a16="http://schemas.microsoft.com/office/drawing/2014/main" id="{7902F3A3-A8D5-444A-ACB7-7B62237172E4}"/>
              </a:ext>
            </a:extLst>
          </p:cNvPr>
          <p:cNvGrpSpPr/>
          <p:nvPr/>
        </p:nvGrpSpPr>
        <p:grpSpPr>
          <a:xfrm>
            <a:off x="192211" y="3933056"/>
            <a:ext cx="11446365" cy="2488342"/>
            <a:chOff x="479376" y="2039100"/>
            <a:chExt cx="11446365" cy="2488342"/>
          </a:xfrm>
        </p:grpSpPr>
        <p:pic>
          <p:nvPicPr>
            <p:cNvPr id="6" name="図 5" descr="コンピューターの画面のスクリーンショット&#10;&#10;自動的に生成された説明">
              <a:extLst>
                <a:ext uri="{FF2B5EF4-FFF2-40B4-BE49-F238E27FC236}">
                  <a16:creationId xmlns:a16="http://schemas.microsoft.com/office/drawing/2014/main" id="{DB7B198C-62FA-431F-A34D-90ECAE30AC54}"/>
                </a:ext>
              </a:extLst>
            </p:cNvPr>
            <p:cNvPicPr>
              <a:picLocks noChangeAspect="1"/>
            </p:cNvPicPr>
            <p:nvPr/>
          </p:nvPicPr>
          <p:blipFill rotWithShape="1">
            <a:blip r:embed="rId2">
              <a:extLst>
                <a:ext uri="{28A0092B-C50C-407E-A947-70E740481C1C}">
                  <a14:useLocalDpi xmlns:a14="http://schemas.microsoft.com/office/drawing/2010/main" val="0"/>
                </a:ext>
              </a:extLst>
            </a:blip>
            <a:srcRect l="19055" t="34212" r="13945" b="39085"/>
            <a:stretch/>
          </p:blipFill>
          <p:spPr>
            <a:xfrm>
              <a:off x="479376" y="2039100"/>
              <a:ext cx="11446365" cy="2488342"/>
            </a:xfrm>
            <a:prstGeom prst="rect">
              <a:avLst/>
            </a:prstGeom>
          </p:spPr>
        </p:pic>
        <p:sp>
          <p:nvSpPr>
            <p:cNvPr id="4" name="フレーム 3">
              <a:extLst>
                <a:ext uri="{FF2B5EF4-FFF2-40B4-BE49-F238E27FC236}">
                  <a16:creationId xmlns:a16="http://schemas.microsoft.com/office/drawing/2014/main" id="{64B33554-EB6F-4362-80F3-AC6AB408CB71}"/>
                </a:ext>
              </a:extLst>
            </p:cNvPr>
            <p:cNvSpPr/>
            <p:nvPr/>
          </p:nvSpPr>
          <p:spPr bwMode="auto">
            <a:xfrm>
              <a:off x="1055440" y="2708920"/>
              <a:ext cx="936104" cy="1808024"/>
            </a:xfrm>
            <a:prstGeom prst="frame">
              <a:avLst>
                <a:gd name="adj1" fmla="val 2667"/>
              </a:avLst>
            </a:prstGeom>
            <a:solidFill>
              <a:schemeClr val="accent2"/>
            </a:solid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sp>
          <p:nvSpPr>
            <p:cNvPr id="10" name="フレーム 9">
              <a:extLst>
                <a:ext uri="{FF2B5EF4-FFF2-40B4-BE49-F238E27FC236}">
                  <a16:creationId xmlns:a16="http://schemas.microsoft.com/office/drawing/2014/main" id="{B0A9612B-1BE2-478E-B29D-06914D54DAF6}"/>
                </a:ext>
              </a:extLst>
            </p:cNvPr>
            <p:cNvSpPr/>
            <p:nvPr/>
          </p:nvSpPr>
          <p:spPr bwMode="auto">
            <a:xfrm>
              <a:off x="3287688" y="2708920"/>
              <a:ext cx="3096344" cy="1808024"/>
            </a:xfrm>
            <a:prstGeom prst="frame">
              <a:avLst>
                <a:gd name="adj1" fmla="val 2667"/>
              </a:avLst>
            </a:prstGeom>
            <a:solidFill>
              <a:schemeClr val="accent2"/>
            </a:solid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sp>
          <p:nvSpPr>
            <p:cNvPr id="11" name="フレーム 10">
              <a:extLst>
                <a:ext uri="{FF2B5EF4-FFF2-40B4-BE49-F238E27FC236}">
                  <a16:creationId xmlns:a16="http://schemas.microsoft.com/office/drawing/2014/main" id="{03EB51A1-67A1-45ED-A1B9-FE7A92AAEB81}"/>
                </a:ext>
              </a:extLst>
            </p:cNvPr>
            <p:cNvSpPr/>
            <p:nvPr/>
          </p:nvSpPr>
          <p:spPr bwMode="auto">
            <a:xfrm>
              <a:off x="8218782" y="2708920"/>
              <a:ext cx="1405610" cy="1808024"/>
            </a:xfrm>
            <a:prstGeom prst="frame">
              <a:avLst>
                <a:gd name="adj1" fmla="val 2667"/>
              </a:avLst>
            </a:prstGeom>
            <a:solidFill>
              <a:schemeClr val="accent2"/>
            </a:solid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sp>
          <p:nvSpPr>
            <p:cNvPr id="12" name="フレーム 11">
              <a:extLst>
                <a:ext uri="{FF2B5EF4-FFF2-40B4-BE49-F238E27FC236}">
                  <a16:creationId xmlns:a16="http://schemas.microsoft.com/office/drawing/2014/main" id="{2E76854B-4363-432A-BA0C-9332979ADCD2}"/>
                </a:ext>
              </a:extLst>
            </p:cNvPr>
            <p:cNvSpPr/>
            <p:nvPr/>
          </p:nvSpPr>
          <p:spPr bwMode="auto">
            <a:xfrm>
              <a:off x="10200456" y="2690204"/>
              <a:ext cx="432048" cy="1808024"/>
            </a:xfrm>
            <a:prstGeom prst="frame">
              <a:avLst>
                <a:gd name="adj1" fmla="val 2667"/>
              </a:avLst>
            </a:prstGeom>
            <a:solidFill>
              <a:schemeClr val="accent2"/>
            </a:solid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grpSp>
      <p:pic>
        <p:nvPicPr>
          <p:cNvPr id="14" name="図 13" descr="テキスト&#10;&#10;自動的に生成された説明">
            <a:extLst>
              <a:ext uri="{FF2B5EF4-FFF2-40B4-BE49-F238E27FC236}">
                <a16:creationId xmlns:a16="http://schemas.microsoft.com/office/drawing/2014/main" id="{B3A77A48-64BC-48D3-AA73-5255E7F52D76}"/>
              </a:ext>
            </a:extLst>
          </p:cNvPr>
          <p:cNvPicPr>
            <a:picLocks noChangeAspect="1"/>
          </p:cNvPicPr>
          <p:nvPr/>
        </p:nvPicPr>
        <p:blipFill rotWithShape="1">
          <a:blip r:embed="rId3">
            <a:extLst>
              <a:ext uri="{28A0092B-C50C-407E-A947-70E740481C1C}">
                <a14:useLocalDpi xmlns:a14="http://schemas.microsoft.com/office/drawing/2010/main" val="0"/>
              </a:ext>
            </a:extLst>
          </a:blip>
          <a:srcRect l="6303" t="51194" r="11967" b="35861"/>
          <a:stretch/>
        </p:blipFill>
        <p:spPr>
          <a:xfrm>
            <a:off x="2495600" y="1808464"/>
            <a:ext cx="6048672" cy="1029860"/>
          </a:xfrm>
          <a:prstGeom prst="rect">
            <a:avLst/>
          </a:prstGeom>
        </p:spPr>
      </p:pic>
      <p:sp>
        <p:nvSpPr>
          <p:cNvPr id="15" name="矢印: 下 14">
            <a:extLst>
              <a:ext uri="{FF2B5EF4-FFF2-40B4-BE49-F238E27FC236}">
                <a16:creationId xmlns:a16="http://schemas.microsoft.com/office/drawing/2014/main" id="{2DA70A7A-229F-415F-8727-A126A70BECED}"/>
              </a:ext>
            </a:extLst>
          </p:cNvPr>
          <p:cNvSpPr/>
          <p:nvPr/>
        </p:nvSpPr>
        <p:spPr bwMode="auto">
          <a:xfrm>
            <a:off x="4367808" y="2957437"/>
            <a:ext cx="720080" cy="792088"/>
          </a:xfrm>
          <a:prstGeom prst="down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sp>
        <p:nvSpPr>
          <p:cNvPr id="16" name="テキスト ボックス 15">
            <a:extLst>
              <a:ext uri="{FF2B5EF4-FFF2-40B4-BE49-F238E27FC236}">
                <a16:creationId xmlns:a16="http://schemas.microsoft.com/office/drawing/2014/main" id="{3CB885C7-05F2-4339-8CE1-7C57685D2EDE}"/>
              </a:ext>
            </a:extLst>
          </p:cNvPr>
          <p:cNvSpPr txBox="1"/>
          <p:nvPr/>
        </p:nvSpPr>
        <p:spPr>
          <a:xfrm>
            <a:off x="5373511" y="3122648"/>
            <a:ext cx="4539780" cy="461665"/>
          </a:xfrm>
          <a:prstGeom prst="rect">
            <a:avLst/>
          </a:prstGeom>
          <a:noFill/>
        </p:spPr>
        <p:txBody>
          <a:bodyPr wrap="square" rtlCol="0">
            <a:spAutoFit/>
          </a:bodyPr>
          <a:lstStyle/>
          <a:p>
            <a:r>
              <a:rPr kumimoji="1" lang="ja-JP" altLang="en-US" sz="2400" dirty="0"/>
              <a:t>赤い枠の線を取り除きます</a:t>
            </a:r>
          </a:p>
        </p:txBody>
      </p:sp>
      <p:sp>
        <p:nvSpPr>
          <p:cNvPr id="17" name="スライド番号プレースホルダー 16">
            <a:extLst>
              <a:ext uri="{FF2B5EF4-FFF2-40B4-BE49-F238E27FC236}">
                <a16:creationId xmlns:a16="http://schemas.microsoft.com/office/drawing/2014/main" id="{CD801AC2-DA5C-4223-B89A-DE97F83503F7}"/>
              </a:ext>
            </a:extLst>
          </p:cNvPr>
          <p:cNvSpPr>
            <a:spLocks noGrp="1"/>
          </p:cNvSpPr>
          <p:nvPr>
            <p:ph type="sldNum" sz="quarter" idx="12"/>
          </p:nvPr>
        </p:nvSpPr>
        <p:spPr/>
        <p:txBody>
          <a:bodyPr/>
          <a:lstStyle/>
          <a:p>
            <a:pPr>
              <a:defRPr/>
            </a:pPr>
            <a:fld id="{8A5F5FD7-239C-4592-8FD6-24FA80DFD33B}" type="slidenum">
              <a:rPr lang="en-US" altLang="ja-JP" smtClean="0"/>
              <a:pPr>
                <a:defRPr/>
              </a:pPr>
              <a:t>13</a:t>
            </a:fld>
            <a:endParaRPr lang="en-US" altLang="ja-JP" dirty="0"/>
          </a:p>
        </p:txBody>
      </p:sp>
    </p:spTree>
    <p:extLst>
      <p:ext uri="{BB962C8B-B14F-4D97-AF65-F5344CB8AC3E}">
        <p14:creationId xmlns:p14="http://schemas.microsoft.com/office/powerpoint/2010/main" val="400624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3.1</a:t>
            </a:r>
            <a:r>
              <a:rPr lang="ja-JP" altLang="en-US" dirty="0"/>
              <a:t>欠損データを代理データに入れ替える</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01477" y="996097"/>
            <a:ext cx="10219059" cy="657478"/>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839840" y="69712"/>
            <a:ext cx="1688947" cy="400110"/>
          </a:xfrm>
          <a:prstGeom prst="rect">
            <a:avLst/>
          </a:prstGeom>
          <a:noFill/>
        </p:spPr>
        <p:txBody>
          <a:bodyPr wrap="square" rtlCol="0">
            <a:spAutoFit/>
          </a:bodyPr>
          <a:lstStyle/>
          <a:p>
            <a:r>
              <a:rPr kumimoji="1" lang="en-US" altLang="ja-JP" sz="2000" dirty="0"/>
              <a:t>3.</a:t>
            </a:r>
            <a:r>
              <a:rPr kumimoji="1" lang="ja-JP" altLang="en-US" sz="2000" dirty="0"/>
              <a:t>前処理</a:t>
            </a: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9794261" cy="646331"/>
          </a:xfrm>
          <a:prstGeom prst="rect">
            <a:avLst/>
          </a:prstGeom>
          <a:noFill/>
        </p:spPr>
        <p:txBody>
          <a:bodyPr wrap="square" rtlCol="0">
            <a:spAutoFit/>
          </a:bodyPr>
          <a:lstStyle/>
          <a:p>
            <a:r>
              <a:rPr lang="ja-JP" altLang="en-US" dirty="0">
                <a:solidFill>
                  <a:srgbClr val="241913"/>
                </a:solidFill>
                <a:latin typeface="+mn-ea"/>
              </a:rPr>
              <a:t>・何種類あるかを確認する</a:t>
            </a:r>
            <a:endParaRPr lang="en-US" altLang="ja-JP" dirty="0">
              <a:solidFill>
                <a:srgbClr val="241913"/>
              </a:solidFill>
              <a:latin typeface="+mn-ea"/>
            </a:endParaRPr>
          </a:p>
          <a:p>
            <a:r>
              <a:rPr kumimoji="1" lang="ja-JP" altLang="en-US" dirty="0">
                <a:solidFill>
                  <a:srgbClr val="241913"/>
                </a:solidFill>
                <a:latin typeface="+mn-ea"/>
              </a:rPr>
              <a:t>・欠損データを最頻値で埋める</a:t>
            </a:r>
          </a:p>
        </p:txBody>
      </p:sp>
      <p:pic>
        <p:nvPicPr>
          <p:cNvPr id="7" name="図 6" descr="コンピューターの画面のスクリーンショット&#10;&#10;自動的に生成された説明">
            <a:extLst>
              <a:ext uri="{FF2B5EF4-FFF2-40B4-BE49-F238E27FC236}">
                <a16:creationId xmlns:a16="http://schemas.microsoft.com/office/drawing/2014/main" id="{A4FAC570-EBAA-4C97-A150-839B66781508}"/>
              </a:ext>
            </a:extLst>
          </p:cNvPr>
          <p:cNvPicPr>
            <a:picLocks noChangeAspect="1"/>
          </p:cNvPicPr>
          <p:nvPr/>
        </p:nvPicPr>
        <p:blipFill rotWithShape="1">
          <a:blip r:embed="rId2">
            <a:extLst>
              <a:ext uri="{28A0092B-C50C-407E-A947-70E740481C1C}">
                <a14:useLocalDpi xmlns:a14="http://schemas.microsoft.com/office/drawing/2010/main" val="0"/>
              </a:ext>
            </a:extLst>
          </a:blip>
          <a:srcRect l="17516" t="25096" r="35235" b="50000"/>
          <a:stretch/>
        </p:blipFill>
        <p:spPr>
          <a:xfrm>
            <a:off x="761629" y="2186782"/>
            <a:ext cx="9830929" cy="2826394"/>
          </a:xfrm>
          <a:prstGeom prst="rect">
            <a:avLst/>
          </a:prstGeom>
        </p:spPr>
      </p:pic>
      <p:sp>
        <p:nvSpPr>
          <p:cNvPr id="8" name="スライド番号プレースホルダー 7">
            <a:extLst>
              <a:ext uri="{FF2B5EF4-FFF2-40B4-BE49-F238E27FC236}">
                <a16:creationId xmlns:a16="http://schemas.microsoft.com/office/drawing/2014/main" id="{44B0B7E3-BA8D-4D94-9E78-7C6AF64672A1}"/>
              </a:ext>
            </a:extLst>
          </p:cNvPr>
          <p:cNvSpPr>
            <a:spLocks noGrp="1"/>
          </p:cNvSpPr>
          <p:nvPr>
            <p:ph type="sldNum" sz="quarter" idx="12"/>
          </p:nvPr>
        </p:nvSpPr>
        <p:spPr/>
        <p:txBody>
          <a:bodyPr/>
          <a:lstStyle/>
          <a:p>
            <a:pPr>
              <a:defRPr/>
            </a:pPr>
            <a:fld id="{8A5F5FD7-239C-4592-8FD6-24FA80DFD33B}" type="slidenum">
              <a:rPr lang="en-US" altLang="ja-JP" smtClean="0"/>
              <a:pPr>
                <a:defRPr/>
              </a:pPr>
              <a:t>14</a:t>
            </a:fld>
            <a:endParaRPr lang="en-US" altLang="ja-JP" dirty="0"/>
          </a:p>
        </p:txBody>
      </p:sp>
    </p:spTree>
    <p:extLst>
      <p:ext uri="{BB962C8B-B14F-4D97-AF65-F5344CB8AC3E}">
        <p14:creationId xmlns:p14="http://schemas.microsoft.com/office/powerpoint/2010/main" val="220042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3.2 </a:t>
            </a:r>
            <a:r>
              <a:rPr lang="ja-JP" altLang="en-US" dirty="0"/>
              <a:t>文字列カテゴリカルデータを数字へ変換</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01477" y="996097"/>
            <a:ext cx="10219059" cy="657478"/>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839840" y="69712"/>
            <a:ext cx="1688947" cy="400110"/>
          </a:xfrm>
          <a:prstGeom prst="rect">
            <a:avLst/>
          </a:prstGeom>
          <a:noFill/>
        </p:spPr>
        <p:txBody>
          <a:bodyPr wrap="square" rtlCol="0">
            <a:spAutoFit/>
          </a:bodyPr>
          <a:lstStyle/>
          <a:p>
            <a:r>
              <a:rPr kumimoji="1" lang="en-US" altLang="ja-JP" sz="2000" dirty="0"/>
              <a:t>3.</a:t>
            </a:r>
            <a:r>
              <a:rPr kumimoji="1" lang="ja-JP" altLang="en-US" sz="2000" dirty="0"/>
              <a:t>前処理</a:t>
            </a: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9794261" cy="646331"/>
          </a:xfrm>
          <a:prstGeom prst="rect">
            <a:avLst/>
          </a:prstGeom>
          <a:noFill/>
        </p:spPr>
        <p:txBody>
          <a:bodyPr wrap="square" rtlCol="0">
            <a:spAutoFit/>
          </a:bodyPr>
          <a:lstStyle/>
          <a:p>
            <a:r>
              <a:rPr lang="ja-JP" altLang="en-US" dirty="0">
                <a:solidFill>
                  <a:srgbClr val="241913"/>
                </a:solidFill>
                <a:latin typeface="+mn-ea"/>
              </a:rPr>
              <a:t>・数値型を確認する</a:t>
            </a:r>
            <a:endParaRPr lang="en-US" altLang="ja-JP" dirty="0">
              <a:solidFill>
                <a:srgbClr val="241913"/>
              </a:solidFill>
              <a:latin typeface="+mn-ea"/>
            </a:endParaRPr>
          </a:p>
          <a:p>
            <a:r>
              <a:rPr kumimoji="1" lang="ja-JP" altLang="en-US" dirty="0">
                <a:solidFill>
                  <a:srgbClr val="241913"/>
                </a:solidFill>
                <a:latin typeface="+mn-ea"/>
              </a:rPr>
              <a:t>・数値型ではなければ、数値型に変換する必要がある</a:t>
            </a:r>
          </a:p>
        </p:txBody>
      </p:sp>
      <p:pic>
        <p:nvPicPr>
          <p:cNvPr id="8" name="図 7" descr="グラフィカル ユーザー インターフェイス, テキスト&#10;&#10;自動的に生成された説明">
            <a:extLst>
              <a:ext uri="{FF2B5EF4-FFF2-40B4-BE49-F238E27FC236}">
                <a16:creationId xmlns:a16="http://schemas.microsoft.com/office/drawing/2014/main" id="{79098298-D14C-402C-A5DA-00E3A7F8CF9C}"/>
              </a:ext>
            </a:extLst>
          </p:cNvPr>
          <p:cNvPicPr>
            <a:picLocks noChangeAspect="1"/>
          </p:cNvPicPr>
          <p:nvPr/>
        </p:nvPicPr>
        <p:blipFill rotWithShape="1">
          <a:blip r:embed="rId2">
            <a:extLst>
              <a:ext uri="{28A0092B-C50C-407E-A947-70E740481C1C}">
                <a14:useLocalDpi xmlns:a14="http://schemas.microsoft.com/office/drawing/2010/main" val="0"/>
              </a:ext>
            </a:extLst>
          </a:blip>
          <a:srcRect l="18698" t="33758" r="67718" b="41338"/>
          <a:stretch/>
        </p:blipFill>
        <p:spPr>
          <a:xfrm>
            <a:off x="623392" y="1956976"/>
            <a:ext cx="4392488" cy="4392491"/>
          </a:xfrm>
          <a:prstGeom prst="rect">
            <a:avLst/>
          </a:prstGeom>
        </p:spPr>
      </p:pic>
      <p:sp>
        <p:nvSpPr>
          <p:cNvPr id="10" name="スライド番号プレースホルダー 9">
            <a:extLst>
              <a:ext uri="{FF2B5EF4-FFF2-40B4-BE49-F238E27FC236}">
                <a16:creationId xmlns:a16="http://schemas.microsoft.com/office/drawing/2014/main" id="{E230B147-894B-4B0B-B6D0-6ED63FD6AC37}"/>
              </a:ext>
            </a:extLst>
          </p:cNvPr>
          <p:cNvSpPr>
            <a:spLocks noGrp="1"/>
          </p:cNvSpPr>
          <p:nvPr>
            <p:ph type="sldNum" sz="quarter" idx="12"/>
          </p:nvPr>
        </p:nvSpPr>
        <p:spPr/>
        <p:txBody>
          <a:bodyPr/>
          <a:lstStyle/>
          <a:p>
            <a:pPr>
              <a:defRPr/>
            </a:pPr>
            <a:fld id="{8A5F5FD7-239C-4592-8FD6-24FA80DFD33B}" type="slidenum">
              <a:rPr lang="en-US" altLang="ja-JP" smtClean="0"/>
              <a:pPr>
                <a:defRPr/>
              </a:pPr>
              <a:t>15</a:t>
            </a:fld>
            <a:endParaRPr lang="en-US" altLang="ja-JP" dirty="0"/>
          </a:p>
        </p:txBody>
      </p:sp>
      <p:sp>
        <p:nvSpPr>
          <p:cNvPr id="11" name="テキスト ボックス 10">
            <a:extLst>
              <a:ext uri="{FF2B5EF4-FFF2-40B4-BE49-F238E27FC236}">
                <a16:creationId xmlns:a16="http://schemas.microsoft.com/office/drawing/2014/main" id="{50C4F823-0F3D-45BC-9CBF-58AFD8567838}"/>
              </a:ext>
            </a:extLst>
          </p:cNvPr>
          <p:cNvSpPr txBox="1"/>
          <p:nvPr/>
        </p:nvSpPr>
        <p:spPr>
          <a:xfrm>
            <a:off x="6096000" y="3429000"/>
            <a:ext cx="5166799" cy="954107"/>
          </a:xfrm>
          <a:prstGeom prst="rect">
            <a:avLst/>
          </a:prstGeom>
          <a:noFill/>
        </p:spPr>
        <p:txBody>
          <a:bodyPr wrap="none" rtlCol="0">
            <a:spAutoFit/>
          </a:bodyPr>
          <a:lstStyle/>
          <a:p>
            <a:r>
              <a:rPr lang="en-US" altLang="ja-JP" sz="2800" dirty="0"/>
              <a:t>Object</a:t>
            </a:r>
            <a:r>
              <a:rPr lang="ja-JP" altLang="en-US" sz="2800" dirty="0"/>
              <a:t>は、数値型ではないので、</a:t>
            </a:r>
            <a:endParaRPr lang="en-US" altLang="ja-JP" sz="2800" dirty="0"/>
          </a:p>
          <a:p>
            <a:r>
              <a:rPr kumimoji="1" lang="ja-JP" altLang="en-US" sz="2800" dirty="0"/>
              <a:t>数値型に変換する必要がある。</a:t>
            </a:r>
          </a:p>
        </p:txBody>
      </p:sp>
    </p:spTree>
    <p:extLst>
      <p:ext uri="{BB962C8B-B14F-4D97-AF65-F5344CB8AC3E}">
        <p14:creationId xmlns:p14="http://schemas.microsoft.com/office/powerpoint/2010/main" val="14094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3.2 </a:t>
            </a:r>
            <a:r>
              <a:rPr lang="ja-JP" altLang="en-US" dirty="0"/>
              <a:t>文字列カテゴリカルデータを数字へ変換</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01477" y="996097"/>
            <a:ext cx="10219059" cy="657478"/>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839840" y="69712"/>
            <a:ext cx="1688947" cy="400110"/>
          </a:xfrm>
          <a:prstGeom prst="rect">
            <a:avLst/>
          </a:prstGeom>
          <a:noFill/>
        </p:spPr>
        <p:txBody>
          <a:bodyPr wrap="square" rtlCol="0">
            <a:spAutoFit/>
          </a:bodyPr>
          <a:lstStyle/>
          <a:p>
            <a:r>
              <a:rPr kumimoji="1" lang="en-US" altLang="ja-JP" sz="2000" dirty="0"/>
              <a:t>3.</a:t>
            </a:r>
            <a:r>
              <a:rPr kumimoji="1" lang="ja-JP" altLang="en-US" sz="2000" dirty="0"/>
              <a:t>前処理</a:t>
            </a: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9794261" cy="646331"/>
          </a:xfrm>
          <a:prstGeom prst="rect">
            <a:avLst/>
          </a:prstGeom>
          <a:noFill/>
        </p:spPr>
        <p:txBody>
          <a:bodyPr wrap="square" rtlCol="0">
            <a:spAutoFit/>
          </a:bodyPr>
          <a:lstStyle/>
          <a:p>
            <a:r>
              <a:rPr lang="ja-JP" altLang="en-US" dirty="0">
                <a:solidFill>
                  <a:srgbClr val="241913"/>
                </a:solidFill>
                <a:latin typeface="+mn-ea"/>
              </a:rPr>
              <a:t>・数値型を確認する</a:t>
            </a:r>
            <a:endParaRPr lang="en-US" altLang="ja-JP" dirty="0">
              <a:solidFill>
                <a:srgbClr val="241913"/>
              </a:solidFill>
              <a:latin typeface="+mn-ea"/>
            </a:endParaRPr>
          </a:p>
          <a:p>
            <a:r>
              <a:rPr kumimoji="1" lang="ja-JP" altLang="en-US" dirty="0">
                <a:solidFill>
                  <a:srgbClr val="241913"/>
                </a:solidFill>
                <a:latin typeface="+mn-ea"/>
              </a:rPr>
              <a:t>・数値型ではなければ、数値型に変換する必要がある</a:t>
            </a:r>
          </a:p>
        </p:txBody>
      </p:sp>
      <p:pic>
        <p:nvPicPr>
          <p:cNvPr id="5" name="図 4" descr="グラフィカル ユーザー インターフェイス&#10;&#10;自動的に生成された説明">
            <a:extLst>
              <a:ext uri="{FF2B5EF4-FFF2-40B4-BE49-F238E27FC236}">
                <a16:creationId xmlns:a16="http://schemas.microsoft.com/office/drawing/2014/main" id="{8CBD029B-66CD-4C55-957F-3AB3A5EE4DEE}"/>
              </a:ext>
            </a:extLst>
          </p:cNvPr>
          <p:cNvPicPr>
            <a:picLocks noChangeAspect="1"/>
          </p:cNvPicPr>
          <p:nvPr/>
        </p:nvPicPr>
        <p:blipFill rotWithShape="1">
          <a:blip r:embed="rId2">
            <a:extLst>
              <a:ext uri="{28A0092B-C50C-407E-A947-70E740481C1C}">
                <a14:useLocalDpi xmlns:a14="http://schemas.microsoft.com/office/drawing/2010/main" val="0"/>
              </a:ext>
            </a:extLst>
          </a:blip>
          <a:srcRect l="18107" t="39172" r="47047" b="40255"/>
          <a:stretch/>
        </p:blipFill>
        <p:spPr>
          <a:xfrm>
            <a:off x="701477" y="2179850"/>
            <a:ext cx="9838563" cy="3168353"/>
          </a:xfrm>
          <a:prstGeom prst="rect">
            <a:avLst/>
          </a:prstGeom>
        </p:spPr>
      </p:pic>
      <p:sp>
        <p:nvSpPr>
          <p:cNvPr id="6" name="スライド番号プレースホルダー 5">
            <a:extLst>
              <a:ext uri="{FF2B5EF4-FFF2-40B4-BE49-F238E27FC236}">
                <a16:creationId xmlns:a16="http://schemas.microsoft.com/office/drawing/2014/main" id="{A2787DEB-DB94-4E2C-BD45-B721FBB1CCDE}"/>
              </a:ext>
            </a:extLst>
          </p:cNvPr>
          <p:cNvSpPr>
            <a:spLocks noGrp="1"/>
          </p:cNvSpPr>
          <p:nvPr>
            <p:ph type="sldNum" sz="quarter" idx="12"/>
          </p:nvPr>
        </p:nvSpPr>
        <p:spPr/>
        <p:txBody>
          <a:bodyPr/>
          <a:lstStyle/>
          <a:p>
            <a:pPr>
              <a:defRPr/>
            </a:pPr>
            <a:fld id="{8A5F5FD7-239C-4592-8FD6-24FA80DFD33B}" type="slidenum">
              <a:rPr lang="en-US" altLang="ja-JP" smtClean="0"/>
              <a:pPr>
                <a:defRPr/>
              </a:pPr>
              <a:t>16</a:t>
            </a:fld>
            <a:endParaRPr lang="en-US" altLang="ja-JP" dirty="0"/>
          </a:p>
        </p:txBody>
      </p:sp>
    </p:spTree>
    <p:extLst>
      <p:ext uri="{BB962C8B-B14F-4D97-AF65-F5344CB8AC3E}">
        <p14:creationId xmlns:p14="http://schemas.microsoft.com/office/powerpoint/2010/main" val="2918850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3.3</a:t>
            </a:r>
            <a:r>
              <a:rPr lang="ja-JP" altLang="en-US" dirty="0"/>
              <a:t>訓練データとテストデータの分割</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435912" cy="400111"/>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839840" y="69712"/>
            <a:ext cx="1688947" cy="400110"/>
          </a:xfrm>
          <a:prstGeom prst="rect">
            <a:avLst/>
          </a:prstGeom>
          <a:noFill/>
        </p:spPr>
        <p:txBody>
          <a:bodyPr wrap="square" rtlCol="0">
            <a:spAutoFit/>
          </a:bodyPr>
          <a:lstStyle/>
          <a:p>
            <a:r>
              <a:rPr kumimoji="1" lang="en-US" altLang="ja-JP" sz="2000" dirty="0"/>
              <a:t>3.</a:t>
            </a:r>
            <a:r>
              <a:rPr kumimoji="1" lang="ja-JP" altLang="en-US" sz="2000" dirty="0"/>
              <a:t>前処理</a:t>
            </a: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369332"/>
          </a:xfrm>
          <a:prstGeom prst="rect">
            <a:avLst/>
          </a:prstGeom>
          <a:noFill/>
        </p:spPr>
        <p:txBody>
          <a:bodyPr wrap="square" rtlCol="0">
            <a:spAutoFit/>
          </a:bodyPr>
          <a:lstStyle/>
          <a:p>
            <a:r>
              <a:rPr lang="ja-JP" altLang="en-US" dirty="0">
                <a:solidFill>
                  <a:srgbClr val="241913"/>
                </a:solidFill>
                <a:latin typeface="+mn-ea"/>
              </a:rPr>
              <a:t>・</a:t>
            </a:r>
            <a:r>
              <a:rPr lang="ja-JP" altLang="en-US" b="0" dirty="0">
                <a:effectLst/>
                <a:latin typeface="Courier New" panose="02070309020205020404" pitchFamily="49" charset="0"/>
              </a:rPr>
              <a:t>訓練データとテストデータに分割する</a:t>
            </a:r>
          </a:p>
        </p:txBody>
      </p:sp>
      <p:pic>
        <p:nvPicPr>
          <p:cNvPr id="5" name="図 4" descr="コンピューターのスクリーンショット&#10;&#10;自動的に生成された説明">
            <a:extLst>
              <a:ext uri="{FF2B5EF4-FFF2-40B4-BE49-F238E27FC236}">
                <a16:creationId xmlns:a16="http://schemas.microsoft.com/office/drawing/2014/main" id="{14788E50-EFDB-4431-B83C-9D5805F3F167}"/>
              </a:ext>
            </a:extLst>
          </p:cNvPr>
          <p:cNvPicPr>
            <a:picLocks noChangeAspect="1"/>
          </p:cNvPicPr>
          <p:nvPr/>
        </p:nvPicPr>
        <p:blipFill rotWithShape="1">
          <a:blip r:embed="rId2">
            <a:extLst>
              <a:ext uri="{28A0092B-C50C-407E-A947-70E740481C1C}">
                <a14:useLocalDpi xmlns:a14="http://schemas.microsoft.com/office/drawing/2010/main" val="0"/>
              </a:ext>
            </a:extLst>
          </a:blip>
          <a:srcRect l="2748" t="46696" r="50649" b="30592"/>
          <a:stretch/>
        </p:blipFill>
        <p:spPr>
          <a:xfrm>
            <a:off x="766234" y="2167063"/>
            <a:ext cx="10435912" cy="2774105"/>
          </a:xfrm>
          <a:prstGeom prst="rect">
            <a:avLst/>
          </a:prstGeom>
        </p:spPr>
      </p:pic>
      <p:sp>
        <p:nvSpPr>
          <p:cNvPr id="6" name="スライド番号プレースホルダー 5">
            <a:extLst>
              <a:ext uri="{FF2B5EF4-FFF2-40B4-BE49-F238E27FC236}">
                <a16:creationId xmlns:a16="http://schemas.microsoft.com/office/drawing/2014/main" id="{E7FEF2B7-EF46-43E6-8BB9-AA333BD02929}"/>
              </a:ext>
            </a:extLst>
          </p:cNvPr>
          <p:cNvSpPr>
            <a:spLocks noGrp="1"/>
          </p:cNvSpPr>
          <p:nvPr>
            <p:ph type="sldNum" sz="quarter" idx="12"/>
          </p:nvPr>
        </p:nvSpPr>
        <p:spPr/>
        <p:txBody>
          <a:bodyPr/>
          <a:lstStyle/>
          <a:p>
            <a:pPr>
              <a:defRPr/>
            </a:pPr>
            <a:fld id="{8A5F5FD7-239C-4592-8FD6-24FA80DFD33B}" type="slidenum">
              <a:rPr lang="en-US" altLang="ja-JP" smtClean="0"/>
              <a:pPr>
                <a:defRPr/>
              </a:pPr>
              <a:t>17</a:t>
            </a:fld>
            <a:endParaRPr lang="en-US" altLang="ja-JP" dirty="0"/>
          </a:p>
        </p:txBody>
      </p:sp>
    </p:spTree>
    <p:extLst>
      <p:ext uri="{BB962C8B-B14F-4D97-AF65-F5344CB8AC3E}">
        <p14:creationId xmlns:p14="http://schemas.microsoft.com/office/powerpoint/2010/main" val="3501203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4.</a:t>
            </a:r>
            <a:r>
              <a:rPr lang="ja-JP" altLang="en-US" b="0" i="0" dirty="0">
                <a:solidFill>
                  <a:schemeClr val="tx1"/>
                </a:solidFill>
                <a:effectLst/>
                <a:latin typeface="Roboto"/>
              </a:rPr>
              <a:t>予測モデル その</a:t>
            </a:r>
            <a:r>
              <a:rPr lang="en-US" altLang="ja-JP" b="0" i="0" dirty="0">
                <a:solidFill>
                  <a:schemeClr val="tx1"/>
                </a:solidFill>
                <a:effectLst/>
                <a:latin typeface="Roboto"/>
              </a:rPr>
              <a:t>1 </a:t>
            </a:r>
            <a:r>
              <a:rPr lang="ja-JP" altLang="en-US" b="0" i="0" dirty="0">
                <a:solidFill>
                  <a:schemeClr val="tx1"/>
                </a:solidFill>
                <a:effectLst/>
                <a:latin typeface="Roboto"/>
              </a:rPr>
              <a:t>「決定木」</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298318" cy="400111"/>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753132" y="89446"/>
            <a:ext cx="1688947" cy="400110"/>
          </a:xfrm>
          <a:prstGeom prst="rect">
            <a:avLst/>
          </a:prstGeom>
          <a:noFill/>
        </p:spPr>
        <p:txBody>
          <a:bodyPr wrap="square" rtlCol="0">
            <a:spAutoFit/>
          </a:bodyPr>
          <a:lstStyle/>
          <a:p>
            <a:r>
              <a:rPr kumimoji="1" lang="en-US" altLang="ja-JP" sz="2000" dirty="0"/>
              <a:t>4.</a:t>
            </a:r>
            <a:r>
              <a:rPr kumimoji="1" lang="ja-JP" altLang="en-US" sz="2000" dirty="0"/>
              <a:t>決定木</a:t>
            </a: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923330"/>
          </a:xfrm>
          <a:prstGeom prst="rect">
            <a:avLst/>
          </a:prstGeom>
          <a:noFill/>
        </p:spPr>
        <p:txBody>
          <a:bodyPr wrap="square" rtlCol="0">
            <a:spAutoFit/>
          </a:bodyPr>
          <a:lstStyle/>
          <a:p>
            <a:r>
              <a:rPr lang="ja-JP" altLang="en-US" dirty="0">
                <a:solidFill>
                  <a:srgbClr val="241913"/>
                </a:solidFill>
                <a:latin typeface="+mn-ea"/>
              </a:rPr>
              <a:t>・決定木とは木構造を用いて分類や回帰を行う機械学習の手法の一つ</a:t>
            </a:r>
            <a:endParaRPr lang="en-US" altLang="ja-JP" dirty="0">
              <a:solidFill>
                <a:srgbClr val="241913"/>
              </a:solidFill>
              <a:latin typeface="+mn-ea"/>
            </a:endParaRPr>
          </a:p>
          <a:p>
            <a:endParaRPr lang="en-US" altLang="ja-JP" dirty="0">
              <a:solidFill>
                <a:srgbClr val="241913"/>
              </a:solidFill>
              <a:latin typeface="+mn-ea"/>
            </a:endParaRPr>
          </a:p>
          <a:p>
            <a:endParaRPr lang="ja-JP" altLang="en-US" b="0" dirty="0">
              <a:effectLst/>
              <a:latin typeface="Courier New" panose="02070309020205020404" pitchFamily="49" charset="0"/>
            </a:endParaRPr>
          </a:p>
        </p:txBody>
      </p:sp>
      <p:pic>
        <p:nvPicPr>
          <p:cNvPr id="1026" name="Picture 2">
            <a:extLst>
              <a:ext uri="{FF2B5EF4-FFF2-40B4-BE49-F238E27FC236}">
                <a16:creationId xmlns:a16="http://schemas.microsoft.com/office/drawing/2014/main" id="{3D874FE6-B34B-4EF5-9DC1-D56E97D5E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39" y="1700808"/>
            <a:ext cx="3752850"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1B04C08-9392-4A8F-A431-E87687B8E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182" y="2224554"/>
            <a:ext cx="4019131" cy="294870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EC9B85A-8FB3-4CC2-AD33-398289CDFCD2}"/>
              </a:ext>
            </a:extLst>
          </p:cNvPr>
          <p:cNvSpPr txBox="1"/>
          <p:nvPr/>
        </p:nvSpPr>
        <p:spPr>
          <a:xfrm>
            <a:off x="7440488" y="5536560"/>
            <a:ext cx="6096000" cy="461665"/>
          </a:xfrm>
          <a:prstGeom prst="rect">
            <a:avLst/>
          </a:prstGeom>
          <a:noFill/>
        </p:spPr>
        <p:txBody>
          <a:bodyPr wrap="square">
            <a:spAutoFit/>
          </a:bodyPr>
          <a:lstStyle/>
          <a:p>
            <a:r>
              <a:rPr lang="ja-JP" altLang="en-US" sz="2400" b="0" i="0" dirty="0">
                <a:solidFill>
                  <a:srgbClr val="333333"/>
                </a:solidFill>
                <a:effectLst/>
                <a:latin typeface="-apple-system"/>
              </a:rPr>
              <a:t>グラフに描画する</a:t>
            </a:r>
            <a:endParaRPr lang="ja-JP" altLang="en-US" sz="2400" dirty="0"/>
          </a:p>
        </p:txBody>
      </p:sp>
      <p:sp>
        <p:nvSpPr>
          <p:cNvPr id="6" name="矢印: 右 5">
            <a:extLst>
              <a:ext uri="{FF2B5EF4-FFF2-40B4-BE49-F238E27FC236}">
                <a16:creationId xmlns:a16="http://schemas.microsoft.com/office/drawing/2014/main" id="{93C656B0-777E-415A-8FBE-B1ACDB107D9B}"/>
              </a:ext>
            </a:extLst>
          </p:cNvPr>
          <p:cNvSpPr/>
          <p:nvPr/>
        </p:nvSpPr>
        <p:spPr bwMode="auto">
          <a:xfrm>
            <a:off x="5231904" y="3429000"/>
            <a:ext cx="864096" cy="792088"/>
          </a:xfrm>
          <a:prstGeom prst="rightArrow">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DF6FA872-F13E-41C8-8D8A-45E7D08FC268}"/>
              </a:ext>
            </a:extLst>
          </p:cNvPr>
          <p:cNvSpPr txBox="1"/>
          <p:nvPr/>
        </p:nvSpPr>
        <p:spPr>
          <a:xfrm>
            <a:off x="1703512" y="5567006"/>
            <a:ext cx="1944216" cy="461665"/>
          </a:xfrm>
          <a:prstGeom prst="rect">
            <a:avLst/>
          </a:prstGeom>
          <a:noFill/>
        </p:spPr>
        <p:txBody>
          <a:bodyPr wrap="square">
            <a:spAutoFit/>
          </a:bodyPr>
          <a:lstStyle/>
          <a:p>
            <a:r>
              <a:rPr lang="ja-JP" altLang="en-US" sz="2400" b="0" i="0" dirty="0">
                <a:solidFill>
                  <a:srgbClr val="333333"/>
                </a:solidFill>
                <a:effectLst/>
                <a:latin typeface="-apple-system"/>
              </a:rPr>
              <a:t>木で表現</a:t>
            </a:r>
            <a:r>
              <a:rPr lang="ja-JP" altLang="en-US" sz="2400" dirty="0">
                <a:solidFill>
                  <a:srgbClr val="333333"/>
                </a:solidFill>
                <a:latin typeface="-apple-system"/>
              </a:rPr>
              <a:t>する</a:t>
            </a:r>
            <a:endParaRPr lang="ja-JP" altLang="en-US" sz="2400" dirty="0"/>
          </a:p>
        </p:txBody>
      </p:sp>
      <p:sp>
        <p:nvSpPr>
          <p:cNvPr id="8" name="スライド番号プレースホルダー 7">
            <a:extLst>
              <a:ext uri="{FF2B5EF4-FFF2-40B4-BE49-F238E27FC236}">
                <a16:creationId xmlns:a16="http://schemas.microsoft.com/office/drawing/2014/main" id="{C0645F2C-CB29-4FF8-8F28-50F005F1D0F8}"/>
              </a:ext>
            </a:extLst>
          </p:cNvPr>
          <p:cNvSpPr>
            <a:spLocks noGrp="1"/>
          </p:cNvSpPr>
          <p:nvPr>
            <p:ph type="sldNum" sz="quarter" idx="12"/>
          </p:nvPr>
        </p:nvSpPr>
        <p:spPr/>
        <p:txBody>
          <a:bodyPr/>
          <a:lstStyle/>
          <a:p>
            <a:pPr>
              <a:defRPr/>
            </a:pPr>
            <a:fld id="{8A5F5FD7-239C-4592-8FD6-24FA80DFD33B}" type="slidenum">
              <a:rPr lang="en-US" altLang="ja-JP" smtClean="0"/>
              <a:pPr>
                <a:defRPr/>
              </a:pPr>
              <a:t>18</a:t>
            </a:fld>
            <a:endParaRPr lang="en-US" altLang="ja-JP" dirty="0"/>
          </a:p>
        </p:txBody>
      </p:sp>
    </p:spTree>
    <p:extLst>
      <p:ext uri="{BB962C8B-B14F-4D97-AF65-F5344CB8AC3E}">
        <p14:creationId xmlns:p14="http://schemas.microsoft.com/office/powerpoint/2010/main" val="403567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4.</a:t>
            </a:r>
            <a:r>
              <a:rPr lang="ja-JP" altLang="en-US" b="0" i="0" dirty="0">
                <a:solidFill>
                  <a:schemeClr val="tx1"/>
                </a:solidFill>
                <a:effectLst/>
                <a:latin typeface="Roboto"/>
              </a:rPr>
              <a:t>予測モデル その</a:t>
            </a:r>
            <a:r>
              <a:rPr lang="en-US" altLang="ja-JP" b="0" i="0" dirty="0">
                <a:solidFill>
                  <a:schemeClr val="tx1"/>
                </a:solidFill>
                <a:effectLst/>
                <a:latin typeface="Roboto"/>
              </a:rPr>
              <a:t>1 </a:t>
            </a:r>
            <a:r>
              <a:rPr lang="ja-JP" altLang="en-US" b="0" i="0" dirty="0">
                <a:solidFill>
                  <a:schemeClr val="tx1"/>
                </a:solidFill>
                <a:effectLst/>
                <a:latin typeface="Roboto"/>
              </a:rPr>
              <a:t>「決定木」</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435912" cy="400111"/>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839840" y="69712"/>
            <a:ext cx="1688947" cy="400110"/>
          </a:xfrm>
          <a:prstGeom prst="rect">
            <a:avLst/>
          </a:prstGeom>
          <a:noFill/>
        </p:spPr>
        <p:txBody>
          <a:bodyPr wrap="square" rtlCol="0">
            <a:spAutoFit/>
          </a:bodyPr>
          <a:lstStyle/>
          <a:p>
            <a:r>
              <a:rPr kumimoji="1" lang="en-US" altLang="ja-JP" sz="2000" dirty="0"/>
              <a:t>4.</a:t>
            </a:r>
            <a:r>
              <a:rPr kumimoji="1" lang="ja-JP" altLang="en-US" sz="2000" dirty="0"/>
              <a:t>決定木</a:t>
            </a: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369332"/>
          </a:xfrm>
          <a:prstGeom prst="rect">
            <a:avLst/>
          </a:prstGeom>
          <a:noFill/>
        </p:spPr>
        <p:txBody>
          <a:bodyPr wrap="square" rtlCol="0">
            <a:spAutoFit/>
          </a:bodyPr>
          <a:lstStyle/>
          <a:p>
            <a:r>
              <a:rPr lang="ja-JP" altLang="en-US" dirty="0">
                <a:solidFill>
                  <a:srgbClr val="241913"/>
                </a:solidFill>
                <a:latin typeface="+mn-ea"/>
              </a:rPr>
              <a:t>・</a:t>
            </a:r>
            <a:r>
              <a:rPr lang="en-US" altLang="ja-JP" dirty="0" err="1">
                <a:solidFill>
                  <a:srgbClr val="241913"/>
                </a:solidFill>
                <a:latin typeface="+mn-ea"/>
              </a:rPr>
              <a:t>max_depth</a:t>
            </a:r>
            <a:r>
              <a:rPr lang="ja-JP" altLang="en-US" dirty="0">
                <a:solidFill>
                  <a:srgbClr val="241913"/>
                </a:solidFill>
                <a:latin typeface="+mn-ea"/>
              </a:rPr>
              <a:t>で、決定木の分岐数を決定する</a:t>
            </a:r>
            <a:endParaRPr lang="ja-JP" altLang="en-US" b="0" dirty="0">
              <a:effectLst/>
              <a:latin typeface="Courier New" panose="02070309020205020404" pitchFamily="49" charset="0"/>
            </a:endParaRPr>
          </a:p>
        </p:txBody>
      </p:sp>
      <p:pic>
        <p:nvPicPr>
          <p:cNvPr id="6" name="図 5" descr="コンピューターのスクリーンショット&#10;&#10;自動的に生成された説明">
            <a:extLst>
              <a:ext uri="{FF2B5EF4-FFF2-40B4-BE49-F238E27FC236}">
                <a16:creationId xmlns:a16="http://schemas.microsoft.com/office/drawing/2014/main" id="{CBB408FC-7F63-461D-939F-D5B08D8F5DE4}"/>
              </a:ext>
            </a:extLst>
          </p:cNvPr>
          <p:cNvPicPr>
            <a:picLocks noChangeAspect="1"/>
          </p:cNvPicPr>
          <p:nvPr/>
        </p:nvPicPr>
        <p:blipFill rotWithShape="1">
          <a:blip r:embed="rId2">
            <a:extLst>
              <a:ext uri="{28A0092B-C50C-407E-A947-70E740481C1C}">
                <a14:useLocalDpi xmlns:a14="http://schemas.microsoft.com/office/drawing/2010/main" val="0"/>
              </a:ext>
            </a:extLst>
          </a:blip>
          <a:srcRect l="2160" t="28344" r="57087" b="34841"/>
          <a:stretch/>
        </p:blipFill>
        <p:spPr>
          <a:xfrm>
            <a:off x="1295332" y="1666581"/>
            <a:ext cx="8568952" cy="4222384"/>
          </a:xfrm>
          <a:prstGeom prst="rect">
            <a:avLst/>
          </a:prstGeom>
        </p:spPr>
      </p:pic>
      <p:sp>
        <p:nvSpPr>
          <p:cNvPr id="7" name="スライド番号プレースホルダー 6">
            <a:extLst>
              <a:ext uri="{FF2B5EF4-FFF2-40B4-BE49-F238E27FC236}">
                <a16:creationId xmlns:a16="http://schemas.microsoft.com/office/drawing/2014/main" id="{F69DAB56-FDD5-4B4C-ACFE-ACC95F874F75}"/>
              </a:ext>
            </a:extLst>
          </p:cNvPr>
          <p:cNvSpPr>
            <a:spLocks noGrp="1"/>
          </p:cNvSpPr>
          <p:nvPr>
            <p:ph type="sldNum" sz="quarter" idx="12"/>
          </p:nvPr>
        </p:nvSpPr>
        <p:spPr/>
        <p:txBody>
          <a:bodyPr/>
          <a:lstStyle/>
          <a:p>
            <a:pPr>
              <a:defRPr/>
            </a:pPr>
            <a:fld id="{8A5F5FD7-239C-4592-8FD6-24FA80DFD33B}" type="slidenum">
              <a:rPr lang="en-US" altLang="ja-JP" smtClean="0"/>
              <a:pPr>
                <a:defRPr/>
              </a:pPr>
              <a:t>19</a:t>
            </a:fld>
            <a:endParaRPr lang="en-US" altLang="ja-JP" dirty="0"/>
          </a:p>
        </p:txBody>
      </p:sp>
    </p:spTree>
    <p:extLst>
      <p:ext uri="{BB962C8B-B14F-4D97-AF65-F5344CB8AC3E}">
        <p14:creationId xmlns:p14="http://schemas.microsoft.com/office/powerpoint/2010/main" val="23994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a:xfrm>
            <a:off x="767220" y="688001"/>
            <a:ext cx="5760828" cy="5837343"/>
          </a:xfrm>
        </p:spPr>
        <p:txBody>
          <a:bodyPr/>
          <a:lstStyle/>
          <a:p>
            <a:pPr marL="0" indent="0">
              <a:buNone/>
            </a:pPr>
            <a:endParaRPr lang="en-US" altLang="ja-JP" sz="2000" b="1" dirty="0"/>
          </a:p>
          <a:p>
            <a:pPr marL="0" indent="0">
              <a:buNone/>
            </a:pPr>
            <a:r>
              <a:rPr lang="en-US" altLang="ja-JP" sz="2000" b="1" dirty="0">
                <a:latin typeface="+mj-lt"/>
              </a:rPr>
              <a:t>0. Kaggle</a:t>
            </a:r>
            <a:r>
              <a:rPr lang="ja-JP" altLang="en-US" sz="2000" b="1" dirty="0">
                <a:latin typeface="+mj-lt"/>
              </a:rPr>
              <a:t>とは</a:t>
            </a:r>
            <a:r>
              <a:rPr lang="en-US" altLang="ja-JP" sz="2000" b="1" dirty="0">
                <a:latin typeface="+mj-lt"/>
              </a:rPr>
              <a:t>?</a:t>
            </a:r>
          </a:p>
          <a:p>
            <a:pPr marL="0" indent="0">
              <a:buNone/>
            </a:pPr>
            <a:r>
              <a:rPr lang="en-US" altLang="ja-JP" sz="2000" b="1" dirty="0">
                <a:latin typeface="+mj-lt"/>
              </a:rPr>
              <a:t>   0.1 Titanic : Machine Learning from Disaster</a:t>
            </a:r>
          </a:p>
          <a:p>
            <a:pPr marL="0" indent="0">
              <a:buNone/>
            </a:pPr>
            <a:r>
              <a:rPr lang="en-US" altLang="ja-JP" sz="2000" b="1" dirty="0">
                <a:latin typeface="+mj-lt"/>
              </a:rPr>
              <a:t>   0.2 </a:t>
            </a:r>
            <a:r>
              <a:rPr lang="ja-JP" altLang="en-US" sz="2000" b="1" dirty="0">
                <a:latin typeface="+mj-lt"/>
              </a:rPr>
              <a:t>データセットの確認＆事前処理</a:t>
            </a:r>
            <a:endParaRPr lang="en-US" altLang="ja-JP" sz="2000" b="1" dirty="0">
              <a:latin typeface="+mj-lt"/>
            </a:endParaRPr>
          </a:p>
          <a:p>
            <a:pPr marL="0" indent="0">
              <a:buNone/>
            </a:pPr>
            <a:r>
              <a:rPr lang="en-US" altLang="ja-JP" sz="2000" b="1" dirty="0">
                <a:latin typeface="+mj-lt"/>
              </a:rPr>
              <a:t>   </a:t>
            </a:r>
            <a:endParaRPr lang="en-US" altLang="ja-JP" sz="2000" b="1" dirty="0"/>
          </a:p>
          <a:p>
            <a:pPr marL="0" indent="0">
              <a:buNone/>
            </a:pPr>
            <a:r>
              <a:rPr lang="en-US" altLang="ja-JP" sz="2000" b="1" dirty="0"/>
              <a:t>1.</a:t>
            </a:r>
            <a:r>
              <a:rPr lang="ja-JP" altLang="en-US" sz="2000" b="1" dirty="0"/>
              <a:t> </a:t>
            </a:r>
            <a:r>
              <a:rPr lang="en-US" altLang="ja-JP" sz="2000" b="1" dirty="0"/>
              <a:t>CSV</a:t>
            </a:r>
            <a:r>
              <a:rPr lang="ja-JP" altLang="en-US" sz="2000" b="1" dirty="0"/>
              <a:t>を読み込んで内容を確認しましょう</a:t>
            </a:r>
            <a:endParaRPr lang="en-US" altLang="ja-JP" sz="2000" b="1" dirty="0"/>
          </a:p>
          <a:p>
            <a:pPr marL="0" indent="0">
              <a:buNone/>
            </a:pPr>
            <a:r>
              <a:rPr lang="en-US" altLang="ja-JP" sz="2000" b="1" dirty="0"/>
              <a:t>   1.1 CSV</a:t>
            </a:r>
            <a:r>
              <a:rPr lang="ja-JP" altLang="en-US" sz="2000" b="1" dirty="0"/>
              <a:t>ファイル読み込み</a:t>
            </a:r>
            <a:endParaRPr lang="en-US" altLang="ja-JP" sz="2000" b="1" dirty="0"/>
          </a:p>
          <a:p>
            <a:pPr marL="0" indent="0">
              <a:buNone/>
            </a:pPr>
            <a:r>
              <a:rPr lang="en-US" altLang="ja-JP" sz="2000" b="1" dirty="0"/>
              <a:t>   1.2 </a:t>
            </a:r>
            <a:r>
              <a:rPr lang="ja-JP" altLang="en-US" sz="2000" b="1" dirty="0"/>
              <a:t>配列の形状</a:t>
            </a:r>
            <a:endParaRPr lang="en-US" altLang="ja-JP" sz="2000" b="1" dirty="0"/>
          </a:p>
          <a:p>
            <a:pPr marL="0" indent="0">
              <a:buNone/>
            </a:pPr>
            <a:r>
              <a:rPr lang="en-US" altLang="ja-JP" sz="2000" b="1" dirty="0"/>
              <a:t>   1.3 </a:t>
            </a:r>
            <a:r>
              <a:rPr lang="ja-JP" altLang="en-US" sz="2000" b="1" dirty="0"/>
              <a:t>基本統計量</a:t>
            </a:r>
            <a:r>
              <a:rPr lang="en-US" altLang="ja-JP" sz="2000" b="1" dirty="0"/>
              <a:t> </a:t>
            </a:r>
          </a:p>
          <a:p>
            <a:pPr marL="0" indent="0">
              <a:buNone/>
            </a:pPr>
            <a:r>
              <a:rPr lang="en-US" altLang="ja-JP" sz="2000" b="1" dirty="0"/>
              <a:t>   1.4 </a:t>
            </a:r>
            <a:r>
              <a:rPr lang="ja-JP" altLang="en-US" sz="2000" b="1" dirty="0"/>
              <a:t>提案方式の概要</a:t>
            </a:r>
            <a:endParaRPr lang="en-US" altLang="ja-JP" sz="2000" b="1" dirty="0"/>
          </a:p>
          <a:p>
            <a:pPr marL="0" indent="0">
              <a:buNone/>
            </a:pPr>
            <a:endParaRPr lang="en-US" altLang="ja-JP" sz="2000" b="1" dirty="0"/>
          </a:p>
          <a:p>
            <a:pPr marL="0" indent="0">
              <a:buNone/>
            </a:pPr>
            <a:r>
              <a:rPr lang="en-US" altLang="ja-JP" sz="2000" b="1" dirty="0"/>
              <a:t>2. </a:t>
            </a:r>
            <a:r>
              <a:rPr lang="ja-JP" altLang="en-US" sz="2000" b="1" dirty="0"/>
              <a:t>データセットの欠損の確認</a:t>
            </a:r>
            <a:endParaRPr lang="en-US" altLang="ja-JP" sz="2000" b="1" dirty="0"/>
          </a:p>
          <a:p>
            <a:pPr marL="0" indent="0">
              <a:buNone/>
            </a:pPr>
            <a:r>
              <a:rPr lang="ja-JP" altLang="en-US" sz="2000" b="1" dirty="0"/>
              <a:t>   </a:t>
            </a:r>
            <a:endParaRPr lang="en-US" altLang="ja-JP" sz="2000" b="1" dirty="0"/>
          </a:p>
          <a:p>
            <a:pPr marL="0" indent="0">
              <a:buNone/>
            </a:pPr>
            <a:endParaRPr lang="en-US" altLang="ja-JP" sz="2000" b="1" dirty="0"/>
          </a:p>
          <a:p>
            <a:endParaRPr lang="ja-JP" altLang="en-US" sz="2000" b="1" dirty="0"/>
          </a:p>
          <a:p>
            <a:endParaRPr kumimoji="1" lang="ja-JP" altLang="en-US" sz="2000" b="1" dirty="0"/>
          </a:p>
        </p:txBody>
      </p:sp>
      <p:sp>
        <p:nvSpPr>
          <p:cNvPr id="4" name="スライド番号プレースホルダー 3"/>
          <p:cNvSpPr>
            <a:spLocks noGrp="1"/>
          </p:cNvSpPr>
          <p:nvPr>
            <p:ph type="sldNum" sz="quarter" idx="12"/>
          </p:nvPr>
        </p:nvSpPr>
        <p:spPr/>
        <p:txBody>
          <a:bodyPr/>
          <a:lstStyle/>
          <a:p>
            <a:pPr>
              <a:defRPr/>
            </a:pPr>
            <a:fld id="{8A5F5FD7-239C-4592-8FD6-24FA80DFD33B}" type="slidenum">
              <a:rPr lang="en-US" altLang="ja-JP" smtClean="0"/>
              <a:pPr>
                <a:defRPr/>
              </a:pPr>
              <a:t>2</a:t>
            </a:fld>
            <a:endParaRPr lang="en-US" altLang="ja-JP" dirty="0"/>
          </a:p>
        </p:txBody>
      </p:sp>
      <p:sp>
        <p:nvSpPr>
          <p:cNvPr id="8" name="テキスト ボックス 7">
            <a:extLst>
              <a:ext uri="{FF2B5EF4-FFF2-40B4-BE49-F238E27FC236}">
                <a16:creationId xmlns:a16="http://schemas.microsoft.com/office/drawing/2014/main" id="{E3277C71-0DA6-4605-9943-2335F7EAB51B}"/>
              </a:ext>
            </a:extLst>
          </p:cNvPr>
          <p:cNvSpPr txBox="1"/>
          <p:nvPr/>
        </p:nvSpPr>
        <p:spPr>
          <a:xfrm>
            <a:off x="6510406" y="1014724"/>
            <a:ext cx="6264696" cy="5324535"/>
          </a:xfrm>
          <a:prstGeom prst="rect">
            <a:avLst/>
          </a:prstGeom>
          <a:noFill/>
        </p:spPr>
        <p:txBody>
          <a:bodyPr wrap="square" rtlCol="0">
            <a:spAutoFit/>
          </a:bodyPr>
          <a:lstStyle/>
          <a:p>
            <a:pPr marL="0" indent="0">
              <a:buNone/>
            </a:pPr>
            <a:r>
              <a:rPr lang="en-US" altLang="ja-JP" sz="2000" b="1" dirty="0">
                <a:ea typeface="+mj-ea"/>
              </a:rPr>
              <a:t>3. </a:t>
            </a:r>
            <a:r>
              <a:rPr lang="ja-JP" altLang="en-US" sz="2000" b="1" dirty="0">
                <a:ea typeface="+mj-ea"/>
              </a:rPr>
              <a:t>前処理（データセットの事前処理）</a:t>
            </a:r>
            <a:endParaRPr lang="en-US" altLang="ja-JP" sz="2000" b="1" dirty="0">
              <a:ea typeface="+mj-ea"/>
            </a:endParaRPr>
          </a:p>
          <a:p>
            <a:pPr marL="0" indent="0">
              <a:buNone/>
            </a:pPr>
            <a:r>
              <a:rPr lang="en-US" altLang="ja-JP" sz="2000" b="1" dirty="0">
                <a:ea typeface="+mj-ea"/>
              </a:rPr>
              <a:t>   3.0 </a:t>
            </a:r>
            <a:r>
              <a:rPr lang="ja-JP" altLang="en-US" sz="2000" b="1" dirty="0">
                <a:ea typeface="+mj-ea"/>
              </a:rPr>
              <a:t>不要なカラムの削除</a:t>
            </a:r>
            <a:endParaRPr lang="en-US" altLang="ja-JP" sz="2000" b="1" dirty="0">
              <a:ea typeface="+mj-ea"/>
            </a:endParaRPr>
          </a:p>
          <a:p>
            <a:pPr marL="0" indent="0">
              <a:buNone/>
            </a:pPr>
            <a:r>
              <a:rPr lang="ja-JP" altLang="en-US" sz="2000" b="1" dirty="0">
                <a:ea typeface="+mj-ea"/>
              </a:rPr>
              <a:t>   </a:t>
            </a:r>
            <a:r>
              <a:rPr lang="en-US" altLang="ja-JP" sz="2000" b="1" dirty="0">
                <a:ea typeface="+mj-ea"/>
              </a:rPr>
              <a:t>3.1 </a:t>
            </a:r>
            <a:r>
              <a:rPr lang="ja-JP" altLang="en-US" sz="2000" b="1" dirty="0">
                <a:ea typeface="+mj-ea"/>
              </a:rPr>
              <a:t>欠損データを代理データに入れ替える</a:t>
            </a:r>
            <a:endParaRPr lang="en-US" altLang="ja-JP" sz="2000" b="1" dirty="0">
              <a:ea typeface="+mj-ea"/>
            </a:endParaRPr>
          </a:p>
          <a:p>
            <a:pPr marL="0" indent="0">
              <a:buNone/>
            </a:pPr>
            <a:r>
              <a:rPr kumimoji="1" lang="en-US" altLang="ja-JP" sz="2000" b="1" dirty="0">
                <a:ea typeface="+mj-ea"/>
              </a:rPr>
              <a:t>   3.2 </a:t>
            </a:r>
            <a:r>
              <a:rPr kumimoji="1" lang="ja-JP" altLang="en-US" sz="2000" b="1" dirty="0">
                <a:ea typeface="+mj-ea"/>
              </a:rPr>
              <a:t>文字列カテゴリカルデータを数字へ変換</a:t>
            </a:r>
            <a:endParaRPr kumimoji="1" lang="en-US" altLang="ja-JP" sz="2000" b="1" dirty="0">
              <a:ea typeface="+mj-ea"/>
            </a:endParaRPr>
          </a:p>
          <a:p>
            <a:pPr marL="0" indent="0">
              <a:buNone/>
            </a:pPr>
            <a:r>
              <a:rPr kumimoji="1" lang="en-US" altLang="ja-JP" sz="2000" b="1" dirty="0">
                <a:ea typeface="+mj-ea"/>
              </a:rPr>
              <a:t>   3.3 </a:t>
            </a:r>
            <a:r>
              <a:rPr kumimoji="1" lang="ja-JP" altLang="en-US" sz="2000" b="1" dirty="0">
                <a:ea typeface="+mj-ea"/>
              </a:rPr>
              <a:t>訓練データとテストデータの分割</a:t>
            </a:r>
            <a:endParaRPr kumimoji="1" lang="en-US" altLang="ja-JP" sz="2000" b="1" dirty="0">
              <a:ea typeface="+mj-ea"/>
            </a:endParaRPr>
          </a:p>
          <a:p>
            <a:endParaRPr kumimoji="1" lang="en-US" altLang="ja-JP" sz="2000" b="1" dirty="0">
              <a:ea typeface="+mj-ea"/>
            </a:endParaRPr>
          </a:p>
          <a:p>
            <a:r>
              <a:rPr kumimoji="1" lang="en-US" altLang="ja-JP" sz="2000" b="1" dirty="0">
                <a:ea typeface="+mj-ea"/>
              </a:rPr>
              <a:t>4. </a:t>
            </a:r>
            <a:r>
              <a:rPr kumimoji="1" lang="ja-JP" altLang="en-US" sz="2000" b="1" dirty="0">
                <a:ea typeface="+mj-ea"/>
              </a:rPr>
              <a:t>予測モデル その</a:t>
            </a:r>
            <a:r>
              <a:rPr kumimoji="1" lang="en-US" altLang="ja-JP" sz="2000" b="1" dirty="0">
                <a:ea typeface="+mj-ea"/>
              </a:rPr>
              <a:t>1 </a:t>
            </a:r>
            <a:r>
              <a:rPr kumimoji="1" lang="ja-JP" altLang="en-US" sz="2000" b="1" dirty="0">
                <a:ea typeface="+mj-ea"/>
              </a:rPr>
              <a:t>「決定木」</a:t>
            </a:r>
            <a:endParaRPr kumimoji="1" lang="en-US" altLang="ja-JP" sz="2000" b="1" dirty="0">
              <a:ea typeface="+mj-ea"/>
            </a:endParaRPr>
          </a:p>
          <a:p>
            <a:endParaRPr kumimoji="1" lang="en-US" altLang="ja-JP" sz="2000" b="1" dirty="0">
              <a:ea typeface="+mj-ea"/>
            </a:endParaRPr>
          </a:p>
          <a:p>
            <a:r>
              <a:rPr lang="en-US" altLang="ja-JP" sz="2000" b="1" dirty="0">
                <a:ea typeface="+mj-ea"/>
              </a:rPr>
              <a:t>5. </a:t>
            </a:r>
            <a:r>
              <a:rPr lang="ja-JP" altLang="en-US" sz="2000" b="1" dirty="0">
                <a:ea typeface="+mj-ea"/>
              </a:rPr>
              <a:t>予測モデル その</a:t>
            </a:r>
            <a:r>
              <a:rPr lang="en-US" altLang="ja-JP" sz="2000" b="1" dirty="0">
                <a:ea typeface="+mj-ea"/>
              </a:rPr>
              <a:t>2 </a:t>
            </a:r>
            <a:r>
              <a:rPr lang="ja-JP" altLang="en-US" sz="2000" b="1" dirty="0">
                <a:ea typeface="+mj-ea"/>
              </a:rPr>
              <a:t>「</a:t>
            </a:r>
            <a:r>
              <a:rPr lang="en-US" altLang="ja-JP" sz="2000" b="1" dirty="0" err="1">
                <a:ea typeface="+mj-ea"/>
              </a:rPr>
              <a:t>kNN</a:t>
            </a:r>
            <a:r>
              <a:rPr lang="ja-JP" altLang="en-US" sz="2000" b="1" dirty="0">
                <a:ea typeface="+mj-ea"/>
              </a:rPr>
              <a:t>」</a:t>
            </a:r>
            <a:endParaRPr lang="en-US" altLang="ja-JP" sz="2000" b="1" dirty="0">
              <a:ea typeface="+mj-ea"/>
            </a:endParaRPr>
          </a:p>
          <a:p>
            <a:endParaRPr lang="en-US" altLang="ja-JP" sz="2000" b="1" dirty="0">
              <a:ea typeface="+mj-ea"/>
            </a:endParaRPr>
          </a:p>
          <a:p>
            <a:endParaRPr lang="en-US" altLang="ja-JP" sz="2000" b="1" dirty="0">
              <a:ea typeface="+mj-ea"/>
            </a:endParaRPr>
          </a:p>
          <a:p>
            <a:endParaRPr lang="en-US" altLang="ja-JP" sz="2000" b="1" dirty="0">
              <a:ea typeface="+mj-ea"/>
            </a:endParaRPr>
          </a:p>
          <a:p>
            <a:endParaRPr lang="en-US" altLang="ja-JP" sz="2000" b="1" dirty="0">
              <a:ea typeface="+mj-ea"/>
            </a:endParaRPr>
          </a:p>
          <a:p>
            <a:endParaRPr lang="en-US" altLang="ja-JP" sz="2000" b="1" dirty="0">
              <a:ea typeface="+mj-ea"/>
            </a:endParaRPr>
          </a:p>
          <a:p>
            <a:endParaRPr lang="en-US" altLang="ja-JP" sz="2000" b="1" dirty="0">
              <a:ea typeface="+mj-ea"/>
            </a:endParaRPr>
          </a:p>
          <a:p>
            <a:endParaRPr lang="en-US" altLang="ja-JP" sz="2000" b="1" dirty="0">
              <a:ea typeface="+mj-ea"/>
            </a:endParaRPr>
          </a:p>
          <a:p>
            <a:endParaRPr lang="en-US" altLang="ja-JP" sz="2000" b="1" dirty="0">
              <a:ea typeface="+mj-ea"/>
            </a:endParaRPr>
          </a:p>
        </p:txBody>
      </p:sp>
    </p:spTree>
    <p:extLst>
      <p:ext uri="{BB962C8B-B14F-4D97-AF65-F5344CB8AC3E}">
        <p14:creationId xmlns:p14="http://schemas.microsoft.com/office/powerpoint/2010/main" val="1792897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4.</a:t>
            </a:r>
            <a:r>
              <a:rPr lang="ja-JP" altLang="en-US" b="0" i="0" dirty="0">
                <a:solidFill>
                  <a:schemeClr val="tx1"/>
                </a:solidFill>
                <a:effectLst/>
                <a:latin typeface="Roboto"/>
              </a:rPr>
              <a:t>予測モデル その</a:t>
            </a:r>
            <a:r>
              <a:rPr lang="en-US" altLang="ja-JP" b="0" i="0" dirty="0">
                <a:solidFill>
                  <a:schemeClr val="tx1"/>
                </a:solidFill>
                <a:effectLst/>
                <a:latin typeface="Roboto"/>
              </a:rPr>
              <a:t>1 </a:t>
            </a:r>
            <a:r>
              <a:rPr lang="ja-JP" altLang="en-US" b="0" i="0" dirty="0">
                <a:solidFill>
                  <a:schemeClr val="tx1"/>
                </a:solidFill>
                <a:effectLst/>
                <a:latin typeface="Roboto"/>
              </a:rPr>
              <a:t>「決定木」</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435912" cy="400111"/>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839840" y="69712"/>
            <a:ext cx="1688947" cy="400110"/>
          </a:xfrm>
          <a:prstGeom prst="rect">
            <a:avLst/>
          </a:prstGeom>
          <a:noFill/>
        </p:spPr>
        <p:txBody>
          <a:bodyPr wrap="square" rtlCol="0">
            <a:spAutoFit/>
          </a:bodyPr>
          <a:lstStyle/>
          <a:p>
            <a:r>
              <a:rPr kumimoji="1" lang="en-US" altLang="ja-JP" sz="2000" dirty="0"/>
              <a:t>4.</a:t>
            </a:r>
            <a:r>
              <a:rPr kumimoji="1" lang="ja-JP" altLang="en-US" sz="2000" dirty="0"/>
              <a:t>決定木</a:t>
            </a: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369332"/>
          </a:xfrm>
          <a:prstGeom prst="rect">
            <a:avLst/>
          </a:prstGeom>
          <a:noFill/>
        </p:spPr>
        <p:txBody>
          <a:bodyPr wrap="square" rtlCol="0">
            <a:spAutoFit/>
          </a:bodyPr>
          <a:lstStyle/>
          <a:p>
            <a:r>
              <a:rPr lang="ja-JP" altLang="en-US" dirty="0">
                <a:solidFill>
                  <a:srgbClr val="241913"/>
                </a:solidFill>
                <a:latin typeface="+mn-ea"/>
              </a:rPr>
              <a:t>・演習問題</a:t>
            </a:r>
            <a:r>
              <a:rPr lang="en-US" altLang="ja-JP" dirty="0">
                <a:solidFill>
                  <a:srgbClr val="241913"/>
                </a:solidFill>
                <a:latin typeface="+mn-ea"/>
              </a:rPr>
              <a:t>1 </a:t>
            </a:r>
            <a:r>
              <a:rPr lang="en-US" altLang="ja-JP" dirty="0" err="1">
                <a:solidFill>
                  <a:srgbClr val="241913"/>
                </a:solidFill>
                <a:latin typeface="+mn-ea"/>
              </a:rPr>
              <a:t>max_depth</a:t>
            </a:r>
            <a:r>
              <a:rPr lang="ja-JP" altLang="en-US" dirty="0">
                <a:solidFill>
                  <a:srgbClr val="241913"/>
                </a:solidFill>
                <a:latin typeface="+mn-ea"/>
              </a:rPr>
              <a:t>の値を変えて精度の変化を調べてみましょう</a:t>
            </a:r>
            <a:endParaRPr lang="ja-JP" altLang="en-US" b="0" dirty="0">
              <a:effectLst/>
              <a:latin typeface="Courier New" panose="02070309020205020404" pitchFamily="49" charset="0"/>
            </a:endParaRPr>
          </a:p>
        </p:txBody>
      </p:sp>
      <p:sp>
        <p:nvSpPr>
          <p:cNvPr id="4" name="スライド番号プレースホルダー 3">
            <a:extLst>
              <a:ext uri="{FF2B5EF4-FFF2-40B4-BE49-F238E27FC236}">
                <a16:creationId xmlns:a16="http://schemas.microsoft.com/office/drawing/2014/main" id="{9A84BEBE-8A14-47AB-B585-6E31465D958F}"/>
              </a:ext>
            </a:extLst>
          </p:cNvPr>
          <p:cNvSpPr>
            <a:spLocks noGrp="1"/>
          </p:cNvSpPr>
          <p:nvPr>
            <p:ph type="sldNum" sz="quarter" idx="12"/>
          </p:nvPr>
        </p:nvSpPr>
        <p:spPr/>
        <p:txBody>
          <a:bodyPr/>
          <a:lstStyle/>
          <a:p>
            <a:pPr>
              <a:defRPr/>
            </a:pPr>
            <a:fld id="{8A5F5FD7-239C-4592-8FD6-24FA80DFD33B}" type="slidenum">
              <a:rPr lang="en-US" altLang="ja-JP" smtClean="0"/>
              <a:pPr>
                <a:defRPr/>
              </a:pPr>
              <a:t>20</a:t>
            </a:fld>
            <a:endParaRPr lang="en-US" altLang="ja-JP" dirty="0"/>
          </a:p>
        </p:txBody>
      </p:sp>
    </p:spTree>
    <p:extLst>
      <p:ext uri="{BB962C8B-B14F-4D97-AF65-F5344CB8AC3E}">
        <p14:creationId xmlns:p14="http://schemas.microsoft.com/office/powerpoint/2010/main" val="212966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b="0" i="0" dirty="0">
                <a:solidFill>
                  <a:schemeClr val="tx1"/>
                </a:solidFill>
                <a:effectLst/>
                <a:latin typeface="Roboto"/>
              </a:rPr>
              <a:t>5. </a:t>
            </a:r>
            <a:r>
              <a:rPr lang="ja-JP" altLang="en-US" b="0" i="0" dirty="0">
                <a:solidFill>
                  <a:schemeClr val="tx1"/>
                </a:solidFill>
                <a:effectLst/>
                <a:latin typeface="Roboto"/>
              </a:rPr>
              <a:t>予測モデル その</a:t>
            </a:r>
            <a:r>
              <a:rPr lang="en-US" altLang="ja-JP" b="0" i="0" dirty="0">
                <a:solidFill>
                  <a:schemeClr val="tx1"/>
                </a:solidFill>
                <a:effectLst/>
                <a:latin typeface="Roboto"/>
              </a:rPr>
              <a:t>2 </a:t>
            </a:r>
            <a:r>
              <a:rPr lang="ja-JP" altLang="en-US" b="0" i="0" dirty="0">
                <a:solidFill>
                  <a:schemeClr val="tx1"/>
                </a:solidFill>
                <a:effectLst/>
                <a:latin typeface="Roboto"/>
              </a:rPr>
              <a:t>「</a:t>
            </a:r>
            <a:r>
              <a:rPr lang="en-US" altLang="ja-JP" b="0" i="0" dirty="0" err="1">
                <a:solidFill>
                  <a:schemeClr val="tx1"/>
                </a:solidFill>
                <a:effectLst/>
                <a:latin typeface="Roboto"/>
              </a:rPr>
              <a:t>kNN</a:t>
            </a:r>
            <a:r>
              <a:rPr lang="ja-JP" altLang="en-US" b="0" i="0" dirty="0">
                <a:solidFill>
                  <a:schemeClr val="tx1"/>
                </a:solidFill>
                <a:effectLst/>
                <a:latin typeface="Roboto"/>
              </a:rPr>
              <a:t>」</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435912" cy="400111"/>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552384" y="69712"/>
            <a:ext cx="1976403" cy="400110"/>
          </a:xfrm>
          <a:prstGeom prst="rect">
            <a:avLst/>
          </a:prstGeom>
          <a:noFill/>
        </p:spPr>
        <p:txBody>
          <a:bodyPr wrap="square" rtlCol="0">
            <a:spAutoFit/>
          </a:bodyPr>
          <a:lstStyle/>
          <a:p>
            <a:r>
              <a:rPr kumimoji="1" lang="en-US" altLang="ja-JP" sz="2000" dirty="0"/>
              <a:t>5.Knn(k</a:t>
            </a:r>
            <a:r>
              <a:rPr kumimoji="1" lang="ja-JP" altLang="en-US" sz="2000" dirty="0"/>
              <a:t>近傍法</a:t>
            </a:r>
            <a:r>
              <a:rPr kumimoji="1" lang="en-US" altLang="ja-JP" sz="2000" dirty="0"/>
              <a:t>)</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646331"/>
          </a:xfrm>
          <a:prstGeom prst="rect">
            <a:avLst/>
          </a:prstGeom>
          <a:noFill/>
        </p:spPr>
        <p:txBody>
          <a:bodyPr wrap="square" rtlCol="0">
            <a:spAutoFit/>
          </a:bodyPr>
          <a:lstStyle/>
          <a:p>
            <a:r>
              <a:rPr lang="ja-JP" altLang="en-US" dirty="0">
                <a:solidFill>
                  <a:srgbClr val="241913"/>
                </a:solidFill>
                <a:latin typeface="+mn-ea"/>
              </a:rPr>
              <a:t>・</a:t>
            </a:r>
            <a:r>
              <a:rPr lang="en-US" altLang="ja-JP" dirty="0" err="1">
                <a:solidFill>
                  <a:srgbClr val="241913"/>
                </a:solidFill>
                <a:latin typeface="+mn-ea"/>
              </a:rPr>
              <a:t>Knn</a:t>
            </a:r>
            <a:r>
              <a:rPr lang="ja-JP" altLang="en-US" dirty="0">
                <a:solidFill>
                  <a:srgbClr val="241913"/>
                </a:solidFill>
                <a:latin typeface="+mn-ea"/>
              </a:rPr>
              <a:t>とは、</a:t>
            </a:r>
            <a:r>
              <a:rPr lang="en-US" altLang="ja-JP" dirty="0">
                <a:solidFill>
                  <a:srgbClr val="241913"/>
                </a:solidFill>
                <a:latin typeface="+mn-ea"/>
              </a:rPr>
              <a:t>(K Nearest Neighbor)</a:t>
            </a:r>
            <a:r>
              <a:rPr lang="ja-JP" altLang="en-US" dirty="0">
                <a:solidFill>
                  <a:srgbClr val="241913"/>
                </a:solidFill>
                <a:latin typeface="+mn-ea"/>
              </a:rPr>
              <a:t>。クラス判別用の手法。機械学習の手法の一つ</a:t>
            </a:r>
            <a:endParaRPr lang="en-US" altLang="ja-JP" dirty="0">
              <a:solidFill>
                <a:srgbClr val="241913"/>
              </a:solidFill>
              <a:latin typeface="+mn-ea"/>
            </a:endParaRPr>
          </a:p>
          <a:p>
            <a:endParaRPr lang="ja-JP" altLang="en-US" b="0" dirty="0">
              <a:effectLst/>
              <a:latin typeface="Courier New" panose="02070309020205020404" pitchFamily="49" charset="0"/>
            </a:endParaRPr>
          </a:p>
        </p:txBody>
      </p:sp>
      <p:pic>
        <p:nvPicPr>
          <p:cNvPr id="2050" name="Picture 2">
            <a:extLst>
              <a:ext uri="{FF2B5EF4-FFF2-40B4-BE49-F238E27FC236}">
                <a16:creationId xmlns:a16="http://schemas.microsoft.com/office/drawing/2014/main" id="{FC280E3A-5F25-4350-8805-E52799FC7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204864"/>
            <a:ext cx="4695020" cy="345638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66506354-1216-4F2E-982E-FC1252C84102}"/>
              </a:ext>
            </a:extLst>
          </p:cNvPr>
          <p:cNvSpPr txBox="1"/>
          <p:nvPr/>
        </p:nvSpPr>
        <p:spPr>
          <a:xfrm>
            <a:off x="5735960" y="2492896"/>
            <a:ext cx="6096000" cy="2308324"/>
          </a:xfrm>
          <a:prstGeom prst="rect">
            <a:avLst/>
          </a:prstGeom>
          <a:noFill/>
        </p:spPr>
        <p:txBody>
          <a:bodyPr wrap="square">
            <a:spAutoFit/>
          </a:bodyPr>
          <a:lstStyle/>
          <a:p>
            <a:pPr algn="just"/>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例えば左図の場合、クラス判別の流れは以下となる。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１　既知のデータ</a:t>
            </a:r>
            <a:r>
              <a:rPr lang="en-US"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a:t>
            </a:r>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学習データ</a:t>
            </a:r>
            <a:r>
              <a:rPr lang="en-US"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a:t>
            </a:r>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を黄色と紫の丸としてプロットしておく。</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２　</a:t>
            </a:r>
            <a:r>
              <a:rPr lang="en-US"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K</a:t>
            </a:r>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の数を決めておく。　</a:t>
            </a:r>
            <a:r>
              <a:rPr lang="en-US"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K=3</a:t>
            </a:r>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とか。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３　未知のデータとして赤い星が得られたら、近い点から３つ取得する。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４　その３つのクラスの多数決で、属するクラスを推定。</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今回は、未知の赤い星は</a:t>
            </a:r>
            <a:r>
              <a:rPr lang="en-US"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Class B</a:t>
            </a:r>
            <a:r>
              <a:rPr lang="ja-JP" altLang="ja-JP" sz="1800" kern="100" dirty="0">
                <a:effectLst/>
                <a:latin typeface="游明朝" panose="02020400000000000000" pitchFamily="18" charset="-128"/>
                <a:ea typeface="BIZ UDPゴシック" panose="020B0400000000000000" pitchFamily="50" charset="-128"/>
                <a:cs typeface="Times New Roman" panose="02020603050405020304" pitchFamily="18" charset="0"/>
              </a:rPr>
              <a:t>に属すると推定する。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スライド番号プレースホルダー 5">
            <a:extLst>
              <a:ext uri="{FF2B5EF4-FFF2-40B4-BE49-F238E27FC236}">
                <a16:creationId xmlns:a16="http://schemas.microsoft.com/office/drawing/2014/main" id="{001BB473-BC0C-4C34-BB92-35B65FF12A36}"/>
              </a:ext>
            </a:extLst>
          </p:cNvPr>
          <p:cNvSpPr>
            <a:spLocks noGrp="1"/>
          </p:cNvSpPr>
          <p:nvPr>
            <p:ph type="sldNum" sz="quarter" idx="12"/>
          </p:nvPr>
        </p:nvSpPr>
        <p:spPr/>
        <p:txBody>
          <a:bodyPr/>
          <a:lstStyle/>
          <a:p>
            <a:pPr>
              <a:defRPr/>
            </a:pPr>
            <a:fld id="{8A5F5FD7-239C-4592-8FD6-24FA80DFD33B}" type="slidenum">
              <a:rPr lang="en-US" altLang="ja-JP" smtClean="0"/>
              <a:pPr>
                <a:defRPr/>
              </a:pPr>
              <a:t>21</a:t>
            </a:fld>
            <a:endParaRPr lang="en-US" altLang="ja-JP" dirty="0"/>
          </a:p>
        </p:txBody>
      </p:sp>
    </p:spTree>
    <p:extLst>
      <p:ext uri="{BB962C8B-B14F-4D97-AF65-F5344CB8AC3E}">
        <p14:creationId xmlns:p14="http://schemas.microsoft.com/office/powerpoint/2010/main" val="1661247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b="0" i="0" dirty="0">
                <a:solidFill>
                  <a:schemeClr val="tx1"/>
                </a:solidFill>
                <a:effectLst/>
                <a:latin typeface="Roboto"/>
              </a:rPr>
              <a:t>5. </a:t>
            </a:r>
            <a:r>
              <a:rPr lang="ja-JP" altLang="en-US" b="0" i="0" dirty="0">
                <a:solidFill>
                  <a:schemeClr val="tx1"/>
                </a:solidFill>
                <a:effectLst/>
                <a:latin typeface="Roboto"/>
              </a:rPr>
              <a:t>予測モデル その</a:t>
            </a:r>
            <a:r>
              <a:rPr lang="en-US" altLang="ja-JP" b="0" i="0" dirty="0">
                <a:solidFill>
                  <a:schemeClr val="tx1"/>
                </a:solidFill>
                <a:effectLst/>
                <a:latin typeface="Roboto"/>
              </a:rPr>
              <a:t>2 </a:t>
            </a:r>
            <a:r>
              <a:rPr lang="ja-JP" altLang="en-US" b="0" i="0" dirty="0">
                <a:solidFill>
                  <a:schemeClr val="tx1"/>
                </a:solidFill>
                <a:effectLst/>
                <a:latin typeface="Roboto"/>
              </a:rPr>
              <a:t>「</a:t>
            </a:r>
            <a:r>
              <a:rPr lang="en-US" altLang="ja-JP" b="0" i="0" dirty="0" err="1">
                <a:solidFill>
                  <a:schemeClr val="tx1"/>
                </a:solidFill>
                <a:effectLst/>
                <a:latin typeface="Roboto"/>
              </a:rPr>
              <a:t>kNN</a:t>
            </a:r>
            <a:r>
              <a:rPr lang="ja-JP" altLang="en-US" b="0" i="0" dirty="0">
                <a:solidFill>
                  <a:schemeClr val="tx1"/>
                </a:solidFill>
                <a:effectLst/>
                <a:latin typeface="Roboto"/>
              </a:rPr>
              <a:t>」</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435912" cy="400111"/>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552384" y="69712"/>
            <a:ext cx="1976403" cy="400110"/>
          </a:xfrm>
          <a:prstGeom prst="rect">
            <a:avLst/>
          </a:prstGeom>
          <a:noFill/>
        </p:spPr>
        <p:txBody>
          <a:bodyPr wrap="square" rtlCol="0">
            <a:spAutoFit/>
          </a:bodyPr>
          <a:lstStyle/>
          <a:p>
            <a:r>
              <a:rPr kumimoji="1" lang="en-US" altLang="ja-JP" sz="2000" dirty="0"/>
              <a:t>5.Knn(k</a:t>
            </a:r>
            <a:r>
              <a:rPr kumimoji="1" lang="ja-JP" altLang="en-US" sz="2000" dirty="0"/>
              <a:t>近傍法</a:t>
            </a:r>
            <a:r>
              <a:rPr kumimoji="1" lang="en-US" altLang="ja-JP" sz="2000" dirty="0"/>
              <a:t>)</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646331"/>
          </a:xfrm>
          <a:prstGeom prst="rect">
            <a:avLst/>
          </a:prstGeom>
          <a:noFill/>
        </p:spPr>
        <p:txBody>
          <a:bodyPr wrap="square" rtlCol="0">
            <a:spAutoFit/>
          </a:bodyPr>
          <a:lstStyle/>
          <a:p>
            <a:r>
              <a:rPr lang="ja-JP" altLang="en-US" dirty="0">
                <a:solidFill>
                  <a:srgbClr val="241913"/>
                </a:solidFill>
                <a:latin typeface="+mn-ea"/>
              </a:rPr>
              <a:t>・</a:t>
            </a:r>
            <a:r>
              <a:rPr lang="en-US" altLang="ja-JP" dirty="0" err="1">
                <a:solidFill>
                  <a:srgbClr val="241913"/>
                </a:solidFill>
                <a:latin typeface="+mn-ea"/>
              </a:rPr>
              <a:t>Knn</a:t>
            </a:r>
            <a:r>
              <a:rPr lang="ja-JP" altLang="en-US" dirty="0">
                <a:solidFill>
                  <a:srgbClr val="241913"/>
                </a:solidFill>
                <a:latin typeface="+mn-ea"/>
              </a:rPr>
              <a:t>とは、</a:t>
            </a:r>
            <a:r>
              <a:rPr lang="en-US" altLang="ja-JP" dirty="0">
                <a:solidFill>
                  <a:srgbClr val="241913"/>
                </a:solidFill>
                <a:latin typeface="+mn-ea"/>
              </a:rPr>
              <a:t>(K Nearest Neighbor)</a:t>
            </a:r>
            <a:r>
              <a:rPr lang="ja-JP" altLang="en-US" dirty="0">
                <a:solidFill>
                  <a:srgbClr val="241913"/>
                </a:solidFill>
                <a:latin typeface="+mn-ea"/>
              </a:rPr>
              <a:t>。クラス判別用の手法。機械学習の手法の一つ</a:t>
            </a:r>
            <a:endParaRPr lang="en-US" altLang="ja-JP" dirty="0">
              <a:solidFill>
                <a:srgbClr val="241913"/>
              </a:solidFill>
              <a:latin typeface="+mn-ea"/>
            </a:endParaRPr>
          </a:p>
          <a:p>
            <a:endParaRPr lang="ja-JP" altLang="en-US" b="0" dirty="0">
              <a:effectLst/>
              <a:latin typeface="Courier New" panose="02070309020205020404" pitchFamily="49" charset="0"/>
            </a:endParaRPr>
          </a:p>
        </p:txBody>
      </p:sp>
      <p:pic>
        <p:nvPicPr>
          <p:cNvPr id="5" name="図 4" descr="テキスト&#10;&#10;自動的に生成された説明">
            <a:extLst>
              <a:ext uri="{FF2B5EF4-FFF2-40B4-BE49-F238E27FC236}">
                <a16:creationId xmlns:a16="http://schemas.microsoft.com/office/drawing/2014/main" id="{BCB57846-9D02-4B92-B958-C2F2CE02C0A1}"/>
              </a:ext>
            </a:extLst>
          </p:cNvPr>
          <p:cNvPicPr>
            <a:picLocks noChangeAspect="1"/>
          </p:cNvPicPr>
          <p:nvPr/>
        </p:nvPicPr>
        <p:blipFill rotWithShape="1">
          <a:blip r:embed="rId2">
            <a:extLst>
              <a:ext uri="{28A0092B-C50C-407E-A947-70E740481C1C}">
                <a14:useLocalDpi xmlns:a14="http://schemas.microsoft.com/office/drawing/2010/main" val="0"/>
              </a:ext>
            </a:extLst>
          </a:blip>
          <a:srcRect l="5264" t="35119" r="17544" b="27343"/>
          <a:stretch/>
        </p:blipFill>
        <p:spPr>
          <a:xfrm>
            <a:off x="1703512" y="1782779"/>
            <a:ext cx="7848872" cy="4102821"/>
          </a:xfrm>
          <a:prstGeom prst="rect">
            <a:avLst/>
          </a:prstGeom>
        </p:spPr>
      </p:pic>
      <p:sp>
        <p:nvSpPr>
          <p:cNvPr id="6" name="スライド番号プレースホルダー 5">
            <a:extLst>
              <a:ext uri="{FF2B5EF4-FFF2-40B4-BE49-F238E27FC236}">
                <a16:creationId xmlns:a16="http://schemas.microsoft.com/office/drawing/2014/main" id="{24959B39-37CC-4FAD-ACB7-8F1C76AA286A}"/>
              </a:ext>
            </a:extLst>
          </p:cNvPr>
          <p:cNvSpPr>
            <a:spLocks noGrp="1"/>
          </p:cNvSpPr>
          <p:nvPr>
            <p:ph type="sldNum" sz="quarter" idx="12"/>
          </p:nvPr>
        </p:nvSpPr>
        <p:spPr/>
        <p:txBody>
          <a:bodyPr/>
          <a:lstStyle/>
          <a:p>
            <a:pPr>
              <a:defRPr/>
            </a:pPr>
            <a:fld id="{8A5F5FD7-239C-4592-8FD6-24FA80DFD33B}" type="slidenum">
              <a:rPr lang="en-US" altLang="ja-JP" smtClean="0"/>
              <a:pPr>
                <a:defRPr/>
              </a:pPr>
              <a:t>22</a:t>
            </a:fld>
            <a:endParaRPr lang="en-US" altLang="ja-JP" dirty="0"/>
          </a:p>
        </p:txBody>
      </p:sp>
    </p:spTree>
    <p:extLst>
      <p:ext uri="{BB962C8B-B14F-4D97-AF65-F5344CB8AC3E}">
        <p14:creationId xmlns:p14="http://schemas.microsoft.com/office/powerpoint/2010/main" val="326270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b="0" i="0" dirty="0">
                <a:solidFill>
                  <a:schemeClr val="tx1"/>
                </a:solidFill>
                <a:effectLst/>
                <a:latin typeface="Roboto"/>
              </a:rPr>
              <a:t>5. </a:t>
            </a:r>
            <a:r>
              <a:rPr lang="ja-JP" altLang="en-US" b="0" i="0" dirty="0">
                <a:solidFill>
                  <a:schemeClr val="tx1"/>
                </a:solidFill>
                <a:effectLst/>
                <a:latin typeface="Roboto"/>
              </a:rPr>
              <a:t>予測モデル その</a:t>
            </a:r>
            <a:r>
              <a:rPr lang="en-US" altLang="ja-JP" b="0" i="0" dirty="0">
                <a:solidFill>
                  <a:schemeClr val="tx1"/>
                </a:solidFill>
                <a:effectLst/>
                <a:latin typeface="Roboto"/>
              </a:rPr>
              <a:t>2 </a:t>
            </a:r>
            <a:r>
              <a:rPr lang="ja-JP" altLang="en-US" b="0" i="0" dirty="0">
                <a:solidFill>
                  <a:schemeClr val="tx1"/>
                </a:solidFill>
                <a:effectLst/>
                <a:latin typeface="Roboto"/>
              </a:rPr>
              <a:t>「</a:t>
            </a:r>
            <a:r>
              <a:rPr lang="en-US" altLang="ja-JP" b="0" i="0" dirty="0" err="1">
                <a:solidFill>
                  <a:schemeClr val="tx1"/>
                </a:solidFill>
                <a:effectLst/>
                <a:latin typeface="Roboto"/>
              </a:rPr>
              <a:t>kNN</a:t>
            </a:r>
            <a:r>
              <a:rPr lang="ja-JP" altLang="en-US" b="0" i="0" dirty="0">
                <a:solidFill>
                  <a:schemeClr val="tx1"/>
                </a:solidFill>
                <a:effectLst/>
                <a:latin typeface="Roboto"/>
              </a:rPr>
              <a:t>」</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5"/>
            <a:ext cx="10435912" cy="400111"/>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624392" y="69712"/>
            <a:ext cx="1904395" cy="400110"/>
          </a:xfrm>
          <a:prstGeom prst="rect">
            <a:avLst/>
          </a:prstGeom>
          <a:noFill/>
        </p:spPr>
        <p:txBody>
          <a:bodyPr wrap="square" rtlCol="0">
            <a:spAutoFit/>
          </a:bodyPr>
          <a:lstStyle/>
          <a:p>
            <a:r>
              <a:rPr kumimoji="1" lang="en-US" altLang="ja-JP" sz="2000" dirty="0"/>
              <a:t>5.Knn(k</a:t>
            </a:r>
            <a:r>
              <a:rPr kumimoji="1" lang="ja-JP" altLang="en-US" sz="2000" dirty="0"/>
              <a:t>近傍法</a:t>
            </a:r>
            <a:r>
              <a:rPr kumimoji="1" lang="en-US" altLang="ja-JP" sz="2000" dirty="0"/>
              <a:t>)</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5" y="1007244"/>
            <a:ext cx="10298318" cy="369332"/>
          </a:xfrm>
          <a:prstGeom prst="rect">
            <a:avLst/>
          </a:prstGeom>
          <a:noFill/>
        </p:spPr>
        <p:txBody>
          <a:bodyPr wrap="square" rtlCol="0">
            <a:spAutoFit/>
          </a:bodyPr>
          <a:lstStyle/>
          <a:p>
            <a:r>
              <a:rPr lang="ja-JP" altLang="en-US" dirty="0">
                <a:solidFill>
                  <a:srgbClr val="241913"/>
                </a:solidFill>
                <a:latin typeface="+mn-ea"/>
              </a:rPr>
              <a:t>・演習問題</a:t>
            </a:r>
            <a:r>
              <a:rPr lang="en-US" altLang="ja-JP" dirty="0">
                <a:solidFill>
                  <a:srgbClr val="241913"/>
                </a:solidFill>
                <a:latin typeface="+mn-ea"/>
              </a:rPr>
              <a:t>2 </a:t>
            </a:r>
            <a:r>
              <a:rPr lang="en-US" altLang="ja-JP" dirty="0" err="1">
                <a:solidFill>
                  <a:srgbClr val="241913"/>
                </a:solidFill>
                <a:latin typeface="+mn-ea"/>
              </a:rPr>
              <a:t>n_neighbors</a:t>
            </a:r>
            <a:r>
              <a:rPr lang="ja-JP" altLang="en-US" dirty="0">
                <a:solidFill>
                  <a:srgbClr val="241913"/>
                </a:solidFill>
                <a:latin typeface="+mn-ea"/>
              </a:rPr>
              <a:t>の値を変えて精度の変化を調べてみましょう</a:t>
            </a:r>
            <a:endParaRPr lang="ja-JP" altLang="en-US" b="0" dirty="0">
              <a:effectLst/>
              <a:latin typeface="Courier New" panose="02070309020205020404" pitchFamily="49" charset="0"/>
            </a:endParaRPr>
          </a:p>
        </p:txBody>
      </p:sp>
      <p:sp>
        <p:nvSpPr>
          <p:cNvPr id="4" name="スライド番号プレースホルダー 3">
            <a:extLst>
              <a:ext uri="{FF2B5EF4-FFF2-40B4-BE49-F238E27FC236}">
                <a16:creationId xmlns:a16="http://schemas.microsoft.com/office/drawing/2014/main" id="{4347759B-92BC-42ED-9F48-4F36BC1DF016}"/>
              </a:ext>
            </a:extLst>
          </p:cNvPr>
          <p:cNvSpPr>
            <a:spLocks noGrp="1"/>
          </p:cNvSpPr>
          <p:nvPr>
            <p:ph type="sldNum" sz="quarter" idx="12"/>
          </p:nvPr>
        </p:nvSpPr>
        <p:spPr/>
        <p:txBody>
          <a:bodyPr/>
          <a:lstStyle/>
          <a:p>
            <a:pPr>
              <a:defRPr/>
            </a:pPr>
            <a:fld id="{8A5F5FD7-239C-4592-8FD6-24FA80DFD33B}" type="slidenum">
              <a:rPr lang="en-US" altLang="ja-JP" smtClean="0"/>
              <a:pPr>
                <a:defRPr/>
              </a:pPr>
              <a:t>23</a:t>
            </a:fld>
            <a:endParaRPr lang="en-US" altLang="ja-JP" dirty="0"/>
          </a:p>
        </p:txBody>
      </p:sp>
    </p:spTree>
    <p:extLst>
      <p:ext uri="{BB962C8B-B14F-4D97-AF65-F5344CB8AC3E}">
        <p14:creationId xmlns:p14="http://schemas.microsoft.com/office/powerpoint/2010/main" val="215247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0. Kaggle</a:t>
            </a:r>
            <a:r>
              <a:rPr lang="ja-JP" altLang="en-US" dirty="0"/>
              <a:t>とは</a:t>
            </a:r>
            <a:r>
              <a:rPr lang="en-US" altLang="ja-JP" dirty="0"/>
              <a:t>?</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370326" cy="92333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9624392" y="69712"/>
            <a:ext cx="1904395" cy="400110"/>
          </a:xfrm>
          <a:prstGeom prst="rect">
            <a:avLst/>
          </a:prstGeom>
          <a:noFill/>
        </p:spPr>
        <p:txBody>
          <a:bodyPr wrap="square" rtlCol="0">
            <a:spAutoFit/>
          </a:bodyPr>
          <a:lstStyle/>
          <a:p>
            <a:r>
              <a:rPr lang="en-US" altLang="ja-JP" sz="2000" b="1" dirty="0">
                <a:latin typeface="+mj-lt"/>
              </a:rPr>
              <a:t>0.Kaggle</a:t>
            </a:r>
            <a:r>
              <a:rPr lang="ja-JP" altLang="en-US" sz="2000" b="1" dirty="0">
                <a:latin typeface="+mj-lt"/>
              </a:rPr>
              <a:t>とは</a:t>
            </a:r>
            <a:r>
              <a:rPr lang="en-US" altLang="ja-JP" sz="2000" b="1" dirty="0">
                <a:latin typeface="+mj-lt"/>
              </a:rPr>
              <a:t>?</a:t>
            </a:r>
            <a:endParaRPr kumimoji="1" lang="ja-JP" altLang="en-US" sz="2000" dirty="0"/>
          </a:p>
        </p:txBody>
      </p:sp>
      <p:sp>
        <p:nvSpPr>
          <p:cNvPr id="7" name="テキスト ボックス 6">
            <a:extLst>
              <a:ext uri="{FF2B5EF4-FFF2-40B4-BE49-F238E27FC236}">
                <a16:creationId xmlns:a16="http://schemas.microsoft.com/office/drawing/2014/main" id="{14F70282-6BF5-471D-B7CA-058C2E1916C3}"/>
              </a:ext>
            </a:extLst>
          </p:cNvPr>
          <p:cNvSpPr txBox="1"/>
          <p:nvPr/>
        </p:nvSpPr>
        <p:spPr>
          <a:xfrm>
            <a:off x="8016552" y="6104162"/>
            <a:ext cx="6096000" cy="369332"/>
          </a:xfrm>
          <a:prstGeom prst="rect">
            <a:avLst/>
          </a:prstGeom>
          <a:noFill/>
        </p:spPr>
        <p:txBody>
          <a:bodyPr wrap="square">
            <a:spAutoFit/>
          </a:bodyPr>
          <a:lstStyle/>
          <a:p>
            <a:r>
              <a:rPr kumimoji="1" lang="en-US" altLang="ja-JP" sz="1800" dirty="0"/>
              <a:t>*1</a:t>
            </a:r>
            <a:r>
              <a:rPr lang="ja-JP" altLang="en-US" u="sng" dirty="0">
                <a:latin typeface="+mn-ea"/>
              </a:rPr>
              <a:t> </a:t>
            </a:r>
            <a:r>
              <a:rPr lang="ja-JP" altLang="en-US" dirty="0"/>
              <a:t>https://www.kaggle.com/</a:t>
            </a:r>
          </a:p>
        </p:txBody>
      </p:sp>
      <p:sp>
        <p:nvSpPr>
          <p:cNvPr id="6" name="テキスト ボックス 5">
            <a:extLst>
              <a:ext uri="{FF2B5EF4-FFF2-40B4-BE49-F238E27FC236}">
                <a16:creationId xmlns:a16="http://schemas.microsoft.com/office/drawing/2014/main" id="{91689F4C-8E39-4389-BF07-BC3733CD6482}"/>
              </a:ext>
            </a:extLst>
          </p:cNvPr>
          <p:cNvSpPr txBox="1"/>
          <p:nvPr/>
        </p:nvSpPr>
        <p:spPr>
          <a:xfrm>
            <a:off x="766234" y="969037"/>
            <a:ext cx="10298318" cy="923330"/>
          </a:xfrm>
          <a:prstGeom prst="rect">
            <a:avLst/>
          </a:prstGeom>
          <a:noFill/>
        </p:spPr>
        <p:txBody>
          <a:bodyPr wrap="square" rtlCol="0">
            <a:spAutoFit/>
          </a:bodyPr>
          <a:lstStyle/>
          <a:p>
            <a:r>
              <a:rPr lang="ja-JP" altLang="en-US" b="0" i="0" dirty="0">
                <a:solidFill>
                  <a:srgbClr val="241913"/>
                </a:solidFill>
                <a:effectLst/>
                <a:ea typeface="メイリオ" panose="020B0604030504040204" pitchFamily="50" charset="-128"/>
              </a:rPr>
              <a:t>・「</a:t>
            </a:r>
            <a:r>
              <a:rPr lang="en-US" altLang="ja-JP" b="0" i="0" dirty="0">
                <a:solidFill>
                  <a:srgbClr val="241913"/>
                </a:solidFill>
                <a:effectLst/>
                <a:ea typeface="メイリオ" panose="020B0604030504040204" pitchFamily="50" charset="-128"/>
              </a:rPr>
              <a:t>The Home of Data Science &amp; Machine Learning</a:t>
            </a:r>
            <a:r>
              <a:rPr lang="ja-JP" altLang="en-US" b="0" i="0" dirty="0">
                <a:solidFill>
                  <a:srgbClr val="241913"/>
                </a:solidFill>
                <a:effectLst/>
                <a:ea typeface="メイリオ" panose="020B0604030504040204" pitchFamily="50" charset="-128"/>
              </a:rPr>
              <a:t>」（</a:t>
            </a:r>
            <a:r>
              <a:rPr lang="ja-JP" altLang="en-US" b="1" i="0" dirty="0">
                <a:solidFill>
                  <a:srgbClr val="241913"/>
                </a:solidFill>
                <a:effectLst/>
                <a:ea typeface="メイリオ" panose="020B0604030504040204" pitchFamily="50" charset="-128"/>
              </a:rPr>
              <a:t>データサイエンスと機械学習の家</a:t>
            </a:r>
            <a:r>
              <a:rPr lang="ja-JP" altLang="en-US" b="0" i="0" dirty="0">
                <a:solidFill>
                  <a:srgbClr val="241913"/>
                </a:solidFill>
                <a:effectLst/>
                <a:ea typeface="メイリオ" panose="020B0604030504040204" pitchFamily="50" charset="-128"/>
              </a:rPr>
              <a:t>）</a:t>
            </a:r>
            <a:endParaRPr lang="en-US" altLang="ja-JP" b="0" i="0" dirty="0">
              <a:solidFill>
                <a:srgbClr val="241913"/>
              </a:solidFill>
              <a:effectLst/>
              <a:ea typeface="メイリオ" panose="020B0604030504040204" pitchFamily="50" charset="-128"/>
            </a:endParaRPr>
          </a:p>
          <a:p>
            <a:r>
              <a:rPr lang="ja-JP" altLang="en-US" b="0" i="0" dirty="0">
                <a:solidFill>
                  <a:srgbClr val="241913"/>
                </a:solidFill>
                <a:effectLst/>
              </a:rPr>
              <a:t>と題されている通り、世界中の機械学習・データサイエンスに携わっている約</a:t>
            </a:r>
            <a:r>
              <a:rPr lang="en-US" altLang="ja-JP" b="0" i="0" dirty="0">
                <a:solidFill>
                  <a:srgbClr val="241913"/>
                </a:solidFill>
                <a:effectLst/>
              </a:rPr>
              <a:t>40</a:t>
            </a:r>
            <a:r>
              <a:rPr lang="ja-JP" altLang="en-US" b="0" i="0" dirty="0">
                <a:solidFill>
                  <a:srgbClr val="241913"/>
                </a:solidFill>
                <a:effectLst/>
              </a:rPr>
              <a:t>万人の方が集まるコミニティーです。</a:t>
            </a:r>
            <a:endParaRPr kumimoji="1" lang="ja-JP" altLang="en-US" dirty="0"/>
          </a:p>
        </p:txBody>
      </p:sp>
      <p:pic>
        <p:nvPicPr>
          <p:cNvPr id="11" name="図 10" descr="グラフィカル ユーザー インターフェイス, テキスト, アプリケーション, メール&#10;&#10;自動的に生成された説明">
            <a:extLst>
              <a:ext uri="{FF2B5EF4-FFF2-40B4-BE49-F238E27FC236}">
                <a16:creationId xmlns:a16="http://schemas.microsoft.com/office/drawing/2014/main" id="{27A97F65-15CB-45E1-94BC-E7795616D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34" y="2020198"/>
            <a:ext cx="4546498" cy="4268630"/>
          </a:xfrm>
          <a:prstGeom prst="rect">
            <a:avLst/>
          </a:prstGeom>
        </p:spPr>
      </p:pic>
      <p:sp>
        <p:nvSpPr>
          <p:cNvPr id="3" name="スライド番号プレースホルダー 2">
            <a:extLst>
              <a:ext uri="{FF2B5EF4-FFF2-40B4-BE49-F238E27FC236}">
                <a16:creationId xmlns:a16="http://schemas.microsoft.com/office/drawing/2014/main" id="{70494973-B236-4AB3-9CF5-87AF221E101D}"/>
              </a:ext>
            </a:extLst>
          </p:cNvPr>
          <p:cNvSpPr>
            <a:spLocks noGrp="1"/>
          </p:cNvSpPr>
          <p:nvPr>
            <p:ph type="sldNum" sz="quarter" idx="12"/>
          </p:nvPr>
        </p:nvSpPr>
        <p:spPr/>
        <p:txBody>
          <a:bodyPr/>
          <a:lstStyle/>
          <a:p>
            <a:pPr>
              <a:defRPr/>
            </a:pPr>
            <a:fld id="{8A5F5FD7-239C-4592-8FD6-24FA80DFD33B}" type="slidenum">
              <a:rPr lang="en-US" altLang="ja-JP" smtClean="0"/>
              <a:pPr>
                <a:defRPr/>
              </a:pPr>
              <a:t>3</a:t>
            </a:fld>
            <a:endParaRPr lang="en-US" altLang="ja-JP" dirty="0"/>
          </a:p>
        </p:txBody>
      </p:sp>
    </p:spTree>
    <p:extLst>
      <p:ext uri="{BB962C8B-B14F-4D97-AF65-F5344CB8AC3E}">
        <p14:creationId xmlns:p14="http://schemas.microsoft.com/office/powerpoint/2010/main" val="54149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45067" y="124178"/>
            <a:ext cx="9887437" cy="568518"/>
          </a:xfrm>
        </p:spPr>
        <p:txBody>
          <a:bodyPr/>
          <a:lstStyle/>
          <a:p>
            <a:r>
              <a:rPr lang="en-US" altLang="ja-JP" dirty="0"/>
              <a:t>0.1 Titanic : Machine Learning from Disaster</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442334" cy="40011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0256D1D5-014A-4DD9-AEBC-33160B3C4257}"/>
              </a:ext>
            </a:extLst>
          </p:cNvPr>
          <p:cNvSpPr txBox="1"/>
          <p:nvPr/>
        </p:nvSpPr>
        <p:spPr>
          <a:xfrm>
            <a:off x="8256240" y="6165304"/>
            <a:ext cx="3704595" cy="307777"/>
          </a:xfrm>
          <a:prstGeom prst="rect">
            <a:avLst/>
          </a:prstGeom>
          <a:noFill/>
        </p:spPr>
        <p:txBody>
          <a:bodyPr wrap="square" rtlCol="0">
            <a:spAutoFit/>
          </a:bodyPr>
          <a:lstStyle/>
          <a:p>
            <a:r>
              <a:rPr kumimoji="1" lang="en-US" altLang="ja-JP" sz="1400" dirty="0"/>
              <a:t>*1https://www.kaggle.com/c/titanic</a:t>
            </a:r>
            <a:endParaRPr kumimoji="1" lang="ja-JP" altLang="en-US" sz="1400" dirty="0">
              <a:latin typeface="+mn-ea"/>
            </a:endParaRPr>
          </a:p>
        </p:txBody>
      </p:sp>
      <p:sp>
        <p:nvSpPr>
          <p:cNvPr id="3" name="テキスト ボックス 2">
            <a:extLst>
              <a:ext uri="{FF2B5EF4-FFF2-40B4-BE49-F238E27FC236}">
                <a16:creationId xmlns:a16="http://schemas.microsoft.com/office/drawing/2014/main" id="{A33BFDF7-A512-4708-A707-DAC605B02C74}"/>
              </a:ext>
            </a:extLst>
          </p:cNvPr>
          <p:cNvSpPr txBox="1"/>
          <p:nvPr/>
        </p:nvSpPr>
        <p:spPr>
          <a:xfrm>
            <a:off x="792442" y="984425"/>
            <a:ext cx="10416126" cy="369332"/>
          </a:xfrm>
          <a:prstGeom prst="rect">
            <a:avLst/>
          </a:prstGeom>
          <a:noFill/>
        </p:spPr>
        <p:txBody>
          <a:bodyPr wrap="square" rtlCol="0">
            <a:spAutoFit/>
          </a:bodyPr>
          <a:lstStyle/>
          <a:p>
            <a:r>
              <a:rPr lang="ja-JP" altLang="en-US" b="0" i="0" dirty="0">
                <a:effectLst/>
                <a:ea typeface="游ゴシック" panose="020B0400000000000000" pitchFamily="50" charset="-128"/>
              </a:rPr>
              <a:t>・</a:t>
            </a:r>
            <a:r>
              <a:rPr lang="en-US" altLang="ja-JP" b="0" i="0" dirty="0">
                <a:effectLst/>
                <a:ea typeface="游ゴシック" panose="020B0400000000000000" pitchFamily="50" charset="-128"/>
              </a:rPr>
              <a:t>Kaggle</a:t>
            </a:r>
            <a:r>
              <a:rPr lang="ja-JP" altLang="en-US" b="0" i="0" dirty="0">
                <a:effectLst/>
                <a:latin typeface="+mn-ea"/>
              </a:rPr>
              <a:t>で公開されている実際のデータセットを使って、機械学習で予測を</a:t>
            </a:r>
            <a:r>
              <a:rPr lang="ja-JP" altLang="en-US" dirty="0">
                <a:latin typeface="+mn-ea"/>
              </a:rPr>
              <a:t>してみましょう！</a:t>
            </a:r>
            <a:endParaRPr kumimoji="1" lang="ja-JP" altLang="en-US" dirty="0">
              <a:latin typeface="+mn-ea"/>
            </a:endParaRPr>
          </a:p>
        </p:txBody>
      </p:sp>
      <p:sp>
        <p:nvSpPr>
          <p:cNvPr id="4" name="AutoShape 2">
            <a:extLst>
              <a:ext uri="{FF2B5EF4-FFF2-40B4-BE49-F238E27FC236}">
                <a16:creationId xmlns:a16="http://schemas.microsoft.com/office/drawing/2014/main" id="{03DFE3A2-866D-4207-BA86-53906C526588}"/>
              </a:ext>
            </a:extLst>
          </p:cNvPr>
          <p:cNvSpPr>
            <a:spLocks noChangeAspect="1" noChangeArrowheads="1"/>
          </p:cNvSpPr>
          <p:nvPr/>
        </p:nvSpPr>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8" name="Picture 4" descr="フリー写真, 乗り物（写真）, 船, クルーズ客船, 旅客船, タイタニック号, 白黒（モノクロ）">
            <a:extLst>
              <a:ext uri="{FF2B5EF4-FFF2-40B4-BE49-F238E27FC236}">
                <a16:creationId xmlns:a16="http://schemas.microsoft.com/office/drawing/2014/main" id="{94256552-B7C3-49CD-8BE7-F9A09B91B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1868360"/>
            <a:ext cx="5726410" cy="4212093"/>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C0DEAC38-369B-4770-9261-726AFD1826E6}"/>
              </a:ext>
            </a:extLst>
          </p:cNvPr>
          <p:cNvSpPr txBox="1"/>
          <p:nvPr/>
        </p:nvSpPr>
        <p:spPr>
          <a:xfrm>
            <a:off x="2939401" y="6124984"/>
            <a:ext cx="6096000" cy="369332"/>
          </a:xfrm>
          <a:prstGeom prst="rect">
            <a:avLst/>
          </a:prstGeom>
          <a:noFill/>
        </p:spPr>
        <p:txBody>
          <a:bodyPr wrap="square">
            <a:spAutoFit/>
          </a:bodyPr>
          <a:lstStyle/>
          <a:p>
            <a:r>
              <a:rPr lang="ja-JP" altLang="en-US" dirty="0"/>
              <a:t>タイタニック号</a:t>
            </a:r>
          </a:p>
        </p:txBody>
      </p:sp>
      <p:sp>
        <p:nvSpPr>
          <p:cNvPr id="10" name="テキスト ボックス 9">
            <a:extLst>
              <a:ext uri="{FF2B5EF4-FFF2-40B4-BE49-F238E27FC236}">
                <a16:creationId xmlns:a16="http://schemas.microsoft.com/office/drawing/2014/main" id="{B6FC42C3-6AE6-466F-8843-01775B6692B9}"/>
              </a:ext>
            </a:extLst>
          </p:cNvPr>
          <p:cNvSpPr txBox="1"/>
          <p:nvPr/>
        </p:nvSpPr>
        <p:spPr>
          <a:xfrm>
            <a:off x="9624392" y="69712"/>
            <a:ext cx="1904395" cy="400110"/>
          </a:xfrm>
          <a:prstGeom prst="rect">
            <a:avLst/>
          </a:prstGeom>
          <a:noFill/>
        </p:spPr>
        <p:txBody>
          <a:bodyPr wrap="square" rtlCol="0">
            <a:spAutoFit/>
          </a:bodyPr>
          <a:lstStyle/>
          <a:p>
            <a:r>
              <a:rPr lang="en-US" altLang="ja-JP" sz="2000" b="1" dirty="0">
                <a:latin typeface="+mj-lt"/>
              </a:rPr>
              <a:t>0.Kaggle</a:t>
            </a:r>
            <a:r>
              <a:rPr lang="ja-JP" altLang="en-US" sz="2000" b="1" dirty="0">
                <a:latin typeface="+mj-lt"/>
              </a:rPr>
              <a:t>とは</a:t>
            </a:r>
            <a:r>
              <a:rPr lang="en-US" altLang="ja-JP" sz="2000" b="1" dirty="0">
                <a:latin typeface="+mj-lt"/>
              </a:rPr>
              <a:t>?</a:t>
            </a:r>
            <a:endParaRPr kumimoji="1" lang="ja-JP" altLang="en-US" sz="2000" dirty="0"/>
          </a:p>
        </p:txBody>
      </p:sp>
      <p:sp>
        <p:nvSpPr>
          <p:cNvPr id="6" name="スライド番号プレースホルダー 5">
            <a:extLst>
              <a:ext uri="{FF2B5EF4-FFF2-40B4-BE49-F238E27FC236}">
                <a16:creationId xmlns:a16="http://schemas.microsoft.com/office/drawing/2014/main" id="{70BA9BD1-D529-4F6D-8E15-948A457A8AA0}"/>
              </a:ext>
            </a:extLst>
          </p:cNvPr>
          <p:cNvSpPr>
            <a:spLocks noGrp="1"/>
          </p:cNvSpPr>
          <p:nvPr>
            <p:ph type="sldNum" sz="quarter" idx="12"/>
          </p:nvPr>
        </p:nvSpPr>
        <p:spPr/>
        <p:txBody>
          <a:bodyPr/>
          <a:lstStyle/>
          <a:p>
            <a:pPr>
              <a:defRPr/>
            </a:pPr>
            <a:fld id="{8A5F5FD7-239C-4592-8FD6-24FA80DFD33B}" type="slidenum">
              <a:rPr lang="en-US" altLang="ja-JP" smtClean="0"/>
              <a:pPr>
                <a:defRPr/>
              </a:pPr>
              <a:t>4</a:t>
            </a:fld>
            <a:endParaRPr lang="en-US" altLang="ja-JP" dirty="0"/>
          </a:p>
        </p:txBody>
      </p:sp>
    </p:spTree>
    <p:extLst>
      <p:ext uri="{BB962C8B-B14F-4D97-AF65-F5344CB8AC3E}">
        <p14:creationId xmlns:p14="http://schemas.microsoft.com/office/powerpoint/2010/main" val="306943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0.2 </a:t>
            </a:r>
            <a:r>
              <a:rPr lang="ja-JP" altLang="en-US" dirty="0"/>
              <a:t>データセットの確認＆事前処理</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514342" cy="64633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0256D1D5-014A-4DD9-AEBC-33160B3C4257}"/>
              </a:ext>
            </a:extLst>
          </p:cNvPr>
          <p:cNvSpPr txBox="1"/>
          <p:nvPr/>
        </p:nvSpPr>
        <p:spPr>
          <a:xfrm>
            <a:off x="1055440" y="6237312"/>
            <a:ext cx="10689371" cy="307777"/>
          </a:xfrm>
          <a:prstGeom prst="rect">
            <a:avLst/>
          </a:prstGeom>
          <a:noFill/>
        </p:spPr>
        <p:txBody>
          <a:bodyPr wrap="square" rtlCol="0">
            <a:spAutoFit/>
          </a:bodyPr>
          <a:lstStyle/>
          <a:p>
            <a:r>
              <a:rPr kumimoji="1" lang="en-US" altLang="ja-JP" sz="1400" dirty="0"/>
              <a:t>*1</a:t>
            </a:r>
            <a:endParaRPr kumimoji="1" lang="ja-JP" altLang="en-US" sz="1400" dirty="0">
              <a:latin typeface="+mn-ea"/>
            </a:endParaRPr>
          </a:p>
        </p:txBody>
      </p:sp>
      <p:sp>
        <p:nvSpPr>
          <p:cNvPr id="3" name="テキスト ボックス 2">
            <a:extLst>
              <a:ext uri="{FF2B5EF4-FFF2-40B4-BE49-F238E27FC236}">
                <a16:creationId xmlns:a16="http://schemas.microsoft.com/office/drawing/2014/main" id="{FD05D2E2-B867-460F-86D7-1185E066453C}"/>
              </a:ext>
            </a:extLst>
          </p:cNvPr>
          <p:cNvSpPr txBox="1"/>
          <p:nvPr/>
        </p:nvSpPr>
        <p:spPr>
          <a:xfrm>
            <a:off x="766234" y="969036"/>
            <a:ext cx="10370326" cy="646331"/>
          </a:xfrm>
          <a:prstGeom prst="rect">
            <a:avLst/>
          </a:prstGeom>
          <a:noFill/>
        </p:spPr>
        <p:txBody>
          <a:bodyPr wrap="square" rtlCol="0">
            <a:spAutoFit/>
          </a:bodyPr>
          <a:lstStyle/>
          <a:p>
            <a:r>
              <a:rPr lang="ja-JP" altLang="en-US" b="0" i="0" dirty="0">
                <a:solidFill>
                  <a:srgbClr val="241913"/>
                </a:solidFill>
                <a:effectLst/>
                <a:latin typeface="+mn-ea"/>
              </a:rPr>
              <a:t>・機械学習では「データセットが</a:t>
            </a:r>
            <a:r>
              <a:rPr lang="en-US" altLang="ja-JP" b="0" i="0" dirty="0">
                <a:solidFill>
                  <a:srgbClr val="241913"/>
                </a:solidFill>
                <a:effectLst/>
                <a:latin typeface="+mn-ea"/>
              </a:rPr>
              <a:t>9</a:t>
            </a:r>
            <a:r>
              <a:rPr lang="ja-JP" altLang="en-US" b="0" i="0" dirty="0">
                <a:solidFill>
                  <a:srgbClr val="241913"/>
                </a:solidFill>
                <a:effectLst/>
                <a:latin typeface="+mn-ea"/>
              </a:rPr>
              <a:t>割の仕事を占める」と言われているくらい、データセットの確認や事前処理が非常に重要な意味合いを持ちます。</a:t>
            </a:r>
            <a:endParaRPr kumimoji="1" lang="ja-JP" altLang="en-US" dirty="0">
              <a:latin typeface="+mn-ea"/>
            </a:endParaRPr>
          </a:p>
        </p:txBody>
      </p:sp>
      <p:pic>
        <p:nvPicPr>
          <p:cNvPr id="6" name="図 5" descr="パソコン画面のスクリーンショット&#10;&#10;自動的に生成された説明">
            <a:extLst>
              <a:ext uri="{FF2B5EF4-FFF2-40B4-BE49-F238E27FC236}">
                <a16:creationId xmlns:a16="http://schemas.microsoft.com/office/drawing/2014/main" id="{DF466B31-AEB7-47AF-9178-6B4659A8B3A5}"/>
              </a:ext>
            </a:extLst>
          </p:cNvPr>
          <p:cNvPicPr>
            <a:picLocks noChangeAspect="1"/>
          </p:cNvPicPr>
          <p:nvPr/>
        </p:nvPicPr>
        <p:blipFill rotWithShape="1">
          <a:blip r:embed="rId2">
            <a:extLst>
              <a:ext uri="{28A0092B-C50C-407E-A947-70E740481C1C}">
                <a14:useLocalDpi xmlns:a14="http://schemas.microsoft.com/office/drawing/2010/main" val="0"/>
              </a:ext>
            </a:extLst>
          </a:blip>
          <a:srcRect r="63544" b="46850"/>
          <a:stretch/>
        </p:blipFill>
        <p:spPr>
          <a:xfrm>
            <a:off x="1199456" y="2478536"/>
            <a:ext cx="2325824" cy="3645024"/>
          </a:xfrm>
          <a:prstGeom prst="rect">
            <a:avLst/>
          </a:prstGeom>
        </p:spPr>
      </p:pic>
      <p:sp>
        <p:nvSpPr>
          <p:cNvPr id="7" name="テキスト ボックス 6">
            <a:extLst>
              <a:ext uri="{FF2B5EF4-FFF2-40B4-BE49-F238E27FC236}">
                <a16:creationId xmlns:a16="http://schemas.microsoft.com/office/drawing/2014/main" id="{F1F4AB5B-6181-4F0E-9520-90FAC40E3216}"/>
              </a:ext>
            </a:extLst>
          </p:cNvPr>
          <p:cNvSpPr txBox="1"/>
          <p:nvPr/>
        </p:nvSpPr>
        <p:spPr>
          <a:xfrm>
            <a:off x="772661" y="1816119"/>
            <a:ext cx="4968552" cy="461665"/>
          </a:xfrm>
          <a:prstGeom prst="rect">
            <a:avLst/>
          </a:prstGeom>
          <a:noFill/>
        </p:spPr>
        <p:txBody>
          <a:bodyPr wrap="square" rtlCol="0">
            <a:spAutoFit/>
          </a:bodyPr>
          <a:lstStyle/>
          <a:p>
            <a:r>
              <a:rPr kumimoji="1" lang="ja-JP" altLang="en-US" sz="2400" dirty="0">
                <a:latin typeface="+mj-lt"/>
              </a:rPr>
              <a:t>１．</a:t>
            </a:r>
            <a:r>
              <a:rPr kumimoji="1" lang="en-US" altLang="ja-JP" sz="2400" dirty="0">
                <a:latin typeface="+mj-lt"/>
              </a:rPr>
              <a:t>google drive</a:t>
            </a:r>
            <a:r>
              <a:rPr kumimoji="1" lang="ja-JP" altLang="en-US" sz="2400" dirty="0">
                <a:latin typeface="+mj-lt"/>
              </a:rPr>
              <a:t>にアップロード</a:t>
            </a:r>
          </a:p>
        </p:txBody>
      </p:sp>
      <p:sp>
        <p:nvSpPr>
          <p:cNvPr id="14" name="テキスト ボックス 13">
            <a:extLst>
              <a:ext uri="{FF2B5EF4-FFF2-40B4-BE49-F238E27FC236}">
                <a16:creationId xmlns:a16="http://schemas.microsoft.com/office/drawing/2014/main" id="{886D569F-1537-454E-B5DD-E6473DEE6AFE}"/>
              </a:ext>
            </a:extLst>
          </p:cNvPr>
          <p:cNvSpPr txBox="1"/>
          <p:nvPr/>
        </p:nvSpPr>
        <p:spPr>
          <a:xfrm>
            <a:off x="5043961" y="3006317"/>
            <a:ext cx="6096000" cy="2308324"/>
          </a:xfrm>
          <a:prstGeom prst="rect">
            <a:avLst/>
          </a:prstGeom>
          <a:noFill/>
        </p:spPr>
        <p:txBody>
          <a:bodyPr wrap="square">
            <a:spAutoFit/>
          </a:bodyPr>
          <a:lstStyle/>
          <a:p>
            <a:pPr algn="l"/>
            <a:r>
              <a:rPr lang="ja-JP" altLang="en-US" sz="2400" b="0" i="0" dirty="0">
                <a:effectLst/>
                <a:latin typeface="-apple-system"/>
              </a:rPr>
              <a:t>手順</a:t>
            </a:r>
          </a:p>
          <a:p>
            <a:pPr algn="l"/>
            <a:r>
              <a:rPr lang="ja-JP" altLang="en-US" sz="2400" b="0" i="0" dirty="0">
                <a:effectLst/>
                <a:latin typeface="-apple-system"/>
              </a:rPr>
              <a:t>①一番左端にあるファイルのアイコンをクリック</a:t>
            </a:r>
            <a:br>
              <a:rPr lang="ja-JP" altLang="en-US" sz="2400" b="0" i="0" dirty="0">
                <a:effectLst/>
                <a:latin typeface="-apple-system"/>
              </a:rPr>
            </a:br>
            <a:r>
              <a:rPr lang="ja-JP" altLang="en-US" sz="2400" b="0" i="0" dirty="0">
                <a:effectLst/>
                <a:latin typeface="-apple-system"/>
              </a:rPr>
              <a:t>②アップロード（画像の赤枠）をクリックして読み込みたいファイルを選ぶ</a:t>
            </a:r>
            <a:r>
              <a:rPr lang="en-US" altLang="ja-JP" sz="2400" b="0" i="0" dirty="0">
                <a:effectLst/>
                <a:latin typeface="-apple-system"/>
              </a:rPr>
              <a:t>or</a:t>
            </a:r>
            <a:r>
              <a:rPr lang="ja-JP" altLang="en-US" sz="2400" b="0" i="0" dirty="0">
                <a:effectLst/>
                <a:latin typeface="-apple-system"/>
              </a:rPr>
              <a:t>ドラッグ</a:t>
            </a:r>
            <a:r>
              <a:rPr lang="en-US" altLang="ja-JP" sz="2400" b="0" i="0" dirty="0">
                <a:effectLst/>
                <a:latin typeface="-apple-system"/>
              </a:rPr>
              <a:t>&amp;</a:t>
            </a:r>
            <a:r>
              <a:rPr lang="ja-JP" altLang="en-US" sz="2400" b="0" i="0" dirty="0">
                <a:effectLst/>
                <a:latin typeface="-apple-system"/>
              </a:rPr>
              <a:t>ドロップでも</a:t>
            </a:r>
            <a:r>
              <a:rPr lang="en-US" altLang="ja-JP" sz="2400" b="0" i="0" dirty="0">
                <a:effectLst/>
                <a:latin typeface="-apple-system"/>
              </a:rPr>
              <a:t>OK</a:t>
            </a:r>
          </a:p>
        </p:txBody>
      </p:sp>
      <p:sp>
        <p:nvSpPr>
          <p:cNvPr id="13" name="フレーム 12">
            <a:extLst>
              <a:ext uri="{FF2B5EF4-FFF2-40B4-BE49-F238E27FC236}">
                <a16:creationId xmlns:a16="http://schemas.microsoft.com/office/drawing/2014/main" id="{FBB860DF-6FF9-4E64-9835-6B00E288AFF1}"/>
              </a:ext>
            </a:extLst>
          </p:cNvPr>
          <p:cNvSpPr/>
          <p:nvPr/>
        </p:nvSpPr>
        <p:spPr bwMode="auto">
          <a:xfrm>
            <a:off x="1559496" y="3717033"/>
            <a:ext cx="288032" cy="288032"/>
          </a:xfrm>
          <a:prstGeom prst="frame">
            <a:avLst>
              <a:gd name="adj1" fmla="val 19982"/>
            </a:avLst>
          </a:prstGeom>
          <a:solidFill>
            <a:schemeClr val="accent2"/>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anose="020B0604030504040204" pitchFamily="34" charset="0"/>
              <a:ea typeface="ＭＳ Ｐゴシック" panose="020B0600070205080204" pitchFamily="50" charset="-128"/>
            </a:endParaRPr>
          </a:p>
        </p:txBody>
      </p:sp>
      <p:sp>
        <p:nvSpPr>
          <p:cNvPr id="16" name="テキスト ボックス 15">
            <a:extLst>
              <a:ext uri="{FF2B5EF4-FFF2-40B4-BE49-F238E27FC236}">
                <a16:creationId xmlns:a16="http://schemas.microsoft.com/office/drawing/2014/main" id="{55ACB666-24AB-4286-B26E-56966A80D0DF}"/>
              </a:ext>
            </a:extLst>
          </p:cNvPr>
          <p:cNvSpPr txBox="1"/>
          <p:nvPr/>
        </p:nvSpPr>
        <p:spPr>
          <a:xfrm>
            <a:off x="9624392" y="69712"/>
            <a:ext cx="1904395" cy="400110"/>
          </a:xfrm>
          <a:prstGeom prst="rect">
            <a:avLst/>
          </a:prstGeom>
          <a:noFill/>
        </p:spPr>
        <p:txBody>
          <a:bodyPr wrap="square" rtlCol="0">
            <a:spAutoFit/>
          </a:bodyPr>
          <a:lstStyle/>
          <a:p>
            <a:r>
              <a:rPr lang="en-US" altLang="ja-JP" sz="2000" b="1" dirty="0">
                <a:latin typeface="+mj-lt"/>
              </a:rPr>
              <a:t>0.Kaggle</a:t>
            </a:r>
            <a:r>
              <a:rPr lang="ja-JP" altLang="en-US" sz="2000" b="1" dirty="0">
                <a:latin typeface="+mj-lt"/>
              </a:rPr>
              <a:t>とは</a:t>
            </a:r>
            <a:r>
              <a:rPr lang="en-US" altLang="ja-JP" sz="2000" b="1" dirty="0">
                <a:latin typeface="+mj-lt"/>
              </a:rPr>
              <a:t>?</a:t>
            </a:r>
            <a:endParaRPr kumimoji="1" lang="ja-JP" altLang="en-US" sz="2000" dirty="0"/>
          </a:p>
        </p:txBody>
      </p:sp>
      <p:sp>
        <p:nvSpPr>
          <p:cNvPr id="15" name="スライド番号プレースホルダー 14">
            <a:extLst>
              <a:ext uri="{FF2B5EF4-FFF2-40B4-BE49-F238E27FC236}">
                <a16:creationId xmlns:a16="http://schemas.microsoft.com/office/drawing/2014/main" id="{B2AD2DC6-F95A-47AF-B742-ED8FE24EADEE}"/>
              </a:ext>
            </a:extLst>
          </p:cNvPr>
          <p:cNvSpPr>
            <a:spLocks noGrp="1"/>
          </p:cNvSpPr>
          <p:nvPr>
            <p:ph type="sldNum" sz="quarter" idx="12"/>
          </p:nvPr>
        </p:nvSpPr>
        <p:spPr/>
        <p:txBody>
          <a:bodyPr/>
          <a:lstStyle/>
          <a:p>
            <a:pPr>
              <a:defRPr/>
            </a:pPr>
            <a:fld id="{8A5F5FD7-239C-4592-8FD6-24FA80DFD33B}" type="slidenum">
              <a:rPr lang="en-US" altLang="ja-JP" smtClean="0"/>
              <a:pPr>
                <a:defRPr/>
              </a:pPr>
              <a:t>5</a:t>
            </a:fld>
            <a:endParaRPr lang="en-US" altLang="ja-JP" dirty="0"/>
          </a:p>
        </p:txBody>
      </p:sp>
    </p:spTree>
    <p:extLst>
      <p:ext uri="{BB962C8B-B14F-4D97-AF65-F5344CB8AC3E}">
        <p14:creationId xmlns:p14="http://schemas.microsoft.com/office/powerpoint/2010/main" val="354796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1. </a:t>
            </a:r>
            <a:r>
              <a:rPr lang="en-US" altLang="ja-JP" dirty="0">
                <a:solidFill>
                  <a:schemeClr val="tx1"/>
                </a:solidFill>
              </a:rPr>
              <a:t>CSV</a:t>
            </a:r>
            <a:r>
              <a:rPr lang="ja-JP" altLang="en-US" b="0" i="0" dirty="0">
                <a:solidFill>
                  <a:schemeClr val="tx1"/>
                </a:solidFill>
                <a:effectLst/>
                <a:latin typeface="Roboto"/>
              </a:rPr>
              <a:t>を読み込んで内容を確認しましょう</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442334" cy="40011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6960096" y="107920"/>
            <a:ext cx="4712707" cy="400110"/>
          </a:xfrm>
          <a:prstGeom prst="rect">
            <a:avLst/>
          </a:prstGeom>
          <a:noFill/>
        </p:spPr>
        <p:txBody>
          <a:bodyPr wrap="square" rtlCol="0">
            <a:spAutoFit/>
          </a:bodyPr>
          <a:lstStyle/>
          <a:p>
            <a:r>
              <a:rPr lang="en-US" altLang="ja-JP" sz="2000" dirty="0"/>
              <a:t>1.</a:t>
            </a:r>
            <a:r>
              <a:rPr lang="en-US" altLang="ja-JP" sz="2000" b="1" dirty="0"/>
              <a:t> CSV</a:t>
            </a:r>
            <a:r>
              <a:rPr lang="ja-JP" altLang="en-US" sz="2000" b="1" dirty="0"/>
              <a:t>を読み込んで内容を確認しましょう</a:t>
            </a:r>
            <a:endParaRPr kumimoji="1" lang="ja-JP" altLang="en-US" sz="2000" dirty="0"/>
          </a:p>
        </p:txBody>
      </p:sp>
      <p:sp>
        <p:nvSpPr>
          <p:cNvPr id="5" name="テキスト ボックス 4">
            <a:extLst>
              <a:ext uri="{FF2B5EF4-FFF2-40B4-BE49-F238E27FC236}">
                <a16:creationId xmlns:a16="http://schemas.microsoft.com/office/drawing/2014/main" id="{0256D1D5-014A-4DD9-AEBC-33160B3C4257}"/>
              </a:ext>
            </a:extLst>
          </p:cNvPr>
          <p:cNvSpPr txBox="1"/>
          <p:nvPr/>
        </p:nvSpPr>
        <p:spPr>
          <a:xfrm>
            <a:off x="766234" y="6021288"/>
            <a:ext cx="10689371" cy="307777"/>
          </a:xfrm>
          <a:prstGeom prst="rect">
            <a:avLst/>
          </a:prstGeom>
          <a:noFill/>
        </p:spPr>
        <p:txBody>
          <a:bodyPr wrap="square" rtlCol="0">
            <a:spAutoFit/>
          </a:bodyPr>
          <a:lstStyle/>
          <a:p>
            <a:r>
              <a:rPr kumimoji="1" lang="en-US" altLang="ja-JP" sz="1400" dirty="0"/>
              <a:t>*1</a:t>
            </a:r>
            <a:endParaRPr kumimoji="1" lang="ja-JP" altLang="en-US" sz="1400" dirty="0">
              <a:latin typeface="+mn-ea"/>
            </a:endParaRPr>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4" y="969036"/>
            <a:ext cx="10442333" cy="369332"/>
          </a:xfrm>
          <a:prstGeom prst="rect">
            <a:avLst/>
          </a:prstGeom>
          <a:noFill/>
        </p:spPr>
        <p:txBody>
          <a:bodyPr wrap="square" rtlCol="0">
            <a:spAutoFit/>
          </a:bodyPr>
          <a:lstStyle/>
          <a:p>
            <a:r>
              <a:rPr lang="ja-JP" altLang="en-US" b="0" i="0" dirty="0">
                <a:solidFill>
                  <a:srgbClr val="241913"/>
                </a:solidFill>
                <a:effectLst/>
                <a:latin typeface="+mj-ea"/>
                <a:ea typeface="+mj-ea"/>
              </a:rPr>
              <a:t>・「</a:t>
            </a:r>
            <a:r>
              <a:rPr lang="en-US" altLang="ja-JP" b="0" i="0" dirty="0">
                <a:solidFill>
                  <a:srgbClr val="241913"/>
                </a:solidFill>
                <a:effectLst/>
                <a:latin typeface="+mj-ea"/>
                <a:ea typeface="+mj-ea"/>
              </a:rPr>
              <a:t>train.csv</a:t>
            </a:r>
            <a:r>
              <a:rPr lang="ja-JP" altLang="en-US" b="0" i="0" dirty="0">
                <a:solidFill>
                  <a:srgbClr val="241913"/>
                </a:solidFill>
                <a:effectLst/>
                <a:latin typeface="+mj-ea"/>
                <a:ea typeface="+mj-ea"/>
              </a:rPr>
              <a:t>」をデータフレーム形式で読み込みましょう。</a:t>
            </a:r>
            <a:endParaRPr kumimoji="1" lang="ja-JP" altLang="en-US" dirty="0">
              <a:latin typeface="+mj-ea"/>
              <a:ea typeface="+mj-ea"/>
            </a:endParaRPr>
          </a:p>
        </p:txBody>
      </p:sp>
      <p:pic>
        <p:nvPicPr>
          <p:cNvPr id="6" name="図 5" descr="コンピューターの画面のスクリーンショット&#10;&#10;自動的に生成された説明">
            <a:extLst>
              <a:ext uri="{FF2B5EF4-FFF2-40B4-BE49-F238E27FC236}">
                <a16:creationId xmlns:a16="http://schemas.microsoft.com/office/drawing/2014/main" id="{ECE7B2A7-E37A-4399-A425-52B3394FB4DA}"/>
              </a:ext>
            </a:extLst>
          </p:cNvPr>
          <p:cNvPicPr>
            <a:picLocks noChangeAspect="1"/>
          </p:cNvPicPr>
          <p:nvPr/>
        </p:nvPicPr>
        <p:blipFill rotWithShape="1">
          <a:blip r:embed="rId2">
            <a:extLst>
              <a:ext uri="{28A0092B-C50C-407E-A947-70E740481C1C}">
                <a14:useLocalDpi xmlns:a14="http://schemas.microsoft.com/office/drawing/2010/main" val="0"/>
              </a:ext>
            </a:extLst>
          </a:blip>
          <a:srcRect l="19055" t="34212" r="13945" b="39085"/>
          <a:stretch/>
        </p:blipFill>
        <p:spPr>
          <a:xfrm>
            <a:off x="346114" y="1732746"/>
            <a:ext cx="11446365" cy="2488342"/>
          </a:xfrm>
          <a:prstGeom prst="rect">
            <a:avLst/>
          </a:prstGeom>
        </p:spPr>
      </p:pic>
      <p:sp>
        <p:nvSpPr>
          <p:cNvPr id="10" name="テキスト ボックス 9">
            <a:extLst>
              <a:ext uri="{FF2B5EF4-FFF2-40B4-BE49-F238E27FC236}">
                <a16:creationId xmlns:a16="http://schemas.microsoft.com/office/drawing/2014/main" id="{9C027122-E294-4534-B75E-5C57E7A7645F}"/>
              </a:ext>
            </a:extLst>
          </p:cNvPr>
          <p:cNvSpPr txBox="1"/>
          <p:nvPr/>
        </p:nvSpPr>
        <p:spPr>
          <a:xfrm>
            <a:off x="1991544" y="4798022"/>
            <a:ext cx="8496944" cy="646331"/>
          </a:xfrm>
          <a:prstGeom prst="rect">
            <a:avLst/>
          </a:prstGeom>
          <a:noFill/>
        </p:spPr>
        <p:txBody>
          <a:bodyPr wrap="square">
            <a:spAutoFit/>
          </a:bodyPr>
          <a:lstStyle/>
          <a:p>
            <a:r>
              <a:rPr lang="en-US" altLang="ja-JP" dirty="0"/>
              <a:t>Pandas</a:t>
            </a:r>
            <a:r>
              <a:rPr lang="ja-JP" altLang="en-US" dirty="0"/>
              <a:t>の</a:t>
            </a:r>
            <a:r>
              <a:rPr lang="en-US" altLang="ja-JP" dirty="0"/>
              <a:t>head()</a:t>
            </a:r>
            <a:r>
              <a:rPr lang="ja-JP" altLang="en-US" dirty="0"/>
              <a:t>を使うと、データフレームの最上部</a:t>
            </a:r>
            <a:r>
              <a:rPr lang="en-US" altLang="ja-JP" dirty="0"/>
              <a:t>5</a:t>
            </a:r>
            <a:r>
              <a:rPr lang="ja-JP" altLang="en-US" dirty="0"/>
              <a:t>段がデフォルトで表示されます。つまり、上の表は「</a:t>
            </a:r>
            <a:r>
              <a:rPr lang="en-US" altLang="ja-JP" dirty="0"/>
              <a:t>train.csv</a:t>
            </a:r>
            <a:r>
              <a:rPr lang="ja-JP" altLang="en-US" dirty="0"/>
              <a:t>」のカラム名と最上部</a:t>
            </a:r>
            <a:r>
              <a:rPr lang="en-US" altLang="ja-JP" dirty="0"/>
              <a:t>5</a:t>
            </a:r>
            <a:r>
              <a:rPr lang="ja-JP" altLang="en-US" dirty="0"/>
              <a:t>段の情報となります。</a:t>
            </a:r>
          </a:p>
        </p:txBody>
      </p:sp>
      <p:sp>
        <p:nvSpPr>
          <p:cNvPr id="8" name="スライド番号プレースホルダー 7">
            <a:extLst>
              <a:ext uri="{FF2B5EF4-FFF2-40B4-BE49-F238E27FC236}">
                <a16:creationId xmlns:a16="http://schemas.microsoft.com/office/drawing/2014/main" id="{2C483082-313D-4CA1-8AF8-3A86414D89EB}"/>
              </a:ext>
            </a:extLst>
          </p:cNvPr>
          <p:cNvSpPr>
            <a:spLocks noGrp="1"/>
          </p:cNvSpPr>
          <p:nvPr>
            <p:ph type="sldNum" sz="quarter" idx="12"/>
          </p:nvPr>
        </p:nvSpPr>
        <p:spPr/>
        <p:txBody>
          <a:bodyPr/>
          <a:lstStyle/>
          <a:p>
            <a:pPr>
              <a:defRPr/>
            </a:pPr>
            <a:fld id="{8A5F5FD7-239C-4592-8FD6-24FA80DFD33B}" type="slidenum">
              <a:rPr lang="en-US" altLang="ja-JP" smtClean="0"/>
              <a:pPr>
                <a:defRPr/>
              </a:pPr>
              <a:t>6</a:t>
            </a:fld>
            <a:endParaRPr lang="en-US" altLang="ja-JP" dirty="0"/>
          </a:p>
        </p:txBody>
      </p:sp>
    </p:spTree>
    <p:extLst>
      <p:ext uri="{BB962C8B-B14F-4D97-AF65-F5344CB8AC3E}">
        <p14:creationId xmlns:p14="http://schemas.microsoft.com/office/powerpoint/2010/main" val="201916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1. </a:t>
            </a:r>
            <a:r>
              <a:rPr lang="en-US" altLang="ja-JP" dirty="0">
                <a:solidFill>
                  <a:schemeClr val="tx1"/>
                </a:solidFill>
              </a:rPr>
              <a:t>CSV</a:t>
            </a:r>
            <a:r>
              <a:rPr lang="ja-JP" altLang="en-US" b="0" i="0" dirty="0">
                <a:solidFill>
                  <a:schemeClr val="tx1"/>
                </a:solidFill>
                <a:effectLst/>
                <a:latin typeface="Roboto"/>
              </a:rPr>
              <a:t>を読み込んで内容を確認しましょう</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442334" cy="40011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6816080" y="69712"/>
            <a:ext cx="4712707" cy="400110"/>
          </a:xfrm>
          <a:prstGeom prst="rect">
            <a:avLst/>
          </a:prstGeom>
          <a:noFill/>
        </p:spPr>
        <p:txBody>
          <a:bodyPr wrap="square" rtlCol="0">
            <a:spAutoFit/>
          </a:bodyPr>
          <a:lstStyle/>
          <a:p>
            <a:r>
              <a:rPr lang="en-US" altLang="ja-JP" sz="2000" b="1" dirty="0"/>
              <a:t>1.CSV</a:t>
            </a:r>
            <a:r>
              <a:rPr lang="ja-JP" altLang="en-US" sz="2000" b="1" dirty="0"/>
              <a:t>を読み込んで内容を確認しましょう</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4" y="969036"/>
            <a:ext cx="10442333" cy="369332"/>
          </a:xfrm>
          <a:prstGeom prst="rect">
            <a:avLst/>
          </a:prstGeom>
          <a:noFill/>
        </p:spPr>
        <p:txBody>
          <a:bodyPr wrap="square" rtlCol="0">
            <a:spAutoFit/>
          </a:bodyPr>
          <a:lstStyle/>
          <a:p>
            <a:r>
              <a:rPr lang="ja-JP" altLang="en-US" b="0" i="0" dirty="0">
                <a:solidFill>
                  <a:srgbClr val="241913"/>
                </a:solidFill>
                <a:effectLst/>
                <a:latin typeface="+mj-ea"/>
                <a:ea typeface="+mj-ea"/>
              </a:rPr>
              <a:t>・各カラムの簡単な説明</a:t>
            </a:r>
            <a:endParaRPr kumimoji="1" lang="ja-JP" altLang="en-US" dirty="0">
              <a:latin typeface="+mj-ea"/>
              <a:ea typeface="+mj-ea"/>
            </a:endParaRPr>
          </a:p>
        </p:txBody>
      </p:sp>
      <p:sp>
        <p:nvSpPr>
          <p:cNvPr id="12" name="テキスト ボックス 11">
            <a:extLst>
              <a:ext uri="{FF2B5EF4-FFF2-40B4-BE49-F238E27FC236}">
                <a16:creationId xmlns:a16="http://schemas.microsoft.com/office/drawing/2014/main" id="{3AB1DF23-4E46-47D3-8B78-613622AED54C}"/>
              </a:ext>
            </a:extLst>
          </p:cNvPr>
          <p:cNvSpPr txBox="1"/>
          <p:nvPr/>
        </p:nvSpPr>
        <p:spPr>
          <a:xfrm>
            <a:off x="1199456" y="1720840"/>
            <a:ext cx="6960096" cy="3785652"/>
          </a:xfrm>
          <a:prstGeom prst="rect">
            <a:avLst/>
          </a:prstGeom>
          <a:noFill/>
        </p:spPr>
        <p:txBody>
          <a:bodyPr wrap="square">
            <a:spAutoFit/>
          </a:bodyPr>
          <a:lstStyle/>
          <a:p>
            <a:pPr marL="285750" indent="-285750" algn="just">
              <a:buFont typeface="Arial" panose="020B0604020202020204" pitchFamily="34" charset="0"/>
              <a:buChar char="•"/>
            </a:pPr>
            <a:r>
              <a:rPr lang="en-US" altLang="ja-JP" sz="2000" kern="100" dirty="0" err="1">
                <a:effectLst/>
                <a:latin typeface="BIZ UDPゴシック" panose="020B0400000000000000" pitchFamily="50" charset="-128"/>
                <a:ea typeface="游明朝" panose="02020400000000000000" pitchFamily="18" charset="-128"/>
                <a:cs typeface="Times New Roman" panose="02020603050405020304" pitchFamily="18" charset="0"/>
              </a:rPr>
              <a:t>PassengerId</a:t>
            </a: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乗客識別ユニーク</a:t>
            </a:r>
            <a:r>
              <a:rPr lang="en-US"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ID</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Survived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生存フラグ（</a:t>
            </a:r>
            <a:r>
              <a:rPr lang="en-US"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0=</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死亡、</a:t>
            </a:r>
            <a:r>
              <a:rPr lang="en-US"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1=</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生存）</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err="1">
                <a:effectLst/>
                <a:latin typeface="BIZ UDPゴシック" panose="020B0400000000000000" pitchFamily="50" charset="-128"/>
                <a:ea typeface="游明朝" panose="02020400000000000000" pitchFamily="18" charset="-128"/>
                <a:cs typeface="Times New Roman" panose="02020603050405020304" pitchFamily="18" charset="0"/>
              </a:rPr>
              <a:t>Pclass</a:t>
            </a: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チケットクラス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Name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乗客の名前</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Sex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性別（</a:t>
            </a:r>
            <a:r>
              <a:rPr lang="en-US"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male=</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男性、</a:t>
            </a:r>
            <a:r>
              <a:rPr lang="en-US"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female</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＝女性）</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Age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年齢</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err="1">
                <a:effectLst/>
                <a:latin typeface="BIZ UDPゴシック" panose="020B0400000000000000" pitchFamily="50" charset="-128"/>
                <a:ea typeface="游明朝" panose="02020400000000000000" pitchFamily="18" charset="-128"/>
                <a:cs typeface="Times New Roman" panose="02020603050405020304" pitchFamily="18" charset="0"/>
              </a:rPr>
              <a:t>SibSp</a:t>
            </a: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タイタニックに同乗している兄弟</a:t>
            </a:r>
            <a:r>
              <a:rPr lang="en-US"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配偶者の数</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parch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タイタニックに同乗している親</a:t>
            </a:r>
            <a:r>
              <a:rPr lang="en-US"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子供の数</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ticket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チケット番号</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fare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料金</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cabin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客室番号</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en-US" altLang="ja-JP" sz="2000" dirty="0">
                <a:effectLst/>
                <a:latin typeface="BIZ UDPゴシック" panose="020B0400000000000000" pitchFamily="50" charset="-128"/>
                <a:cs typeface="Times New Roman" panose="02020603050405020304" pitchFamily="18" charset="0"/>
              </a:rPr>
              <a:t>Embarked – </a:t>
            </a:r>
            <a:r>
              <a:rPr lang="ja-JP" altLang="ja-JP" sz="2000" dirty="0">
                <a:effectLst/>
                <a:ea typeface="BIZ UDPゴシック" panose="020B0400000000000000" pitchFamily="50" charset="-128"/>
                <a:cs typeface="Times New Roman" panose="02020603050405020304" pitchFamily="18" charset="0"/>
              </a:rPr>
              <a:t>出港地（タイタニックへ乗った港）</a:t>
            </a:r>
            <a:endParaRPr lang="ja-JP" altLang="en-US" dirty="0"/>
          </a:p>
        </p:txBody>
      </p:sp>
      <p:sp>
        <p:nvSpPr>
          <p:cNvPr id="11" name="スライド番号プレースホルダー 10">
            <a:extLst>
              <a:ext uri="{FF2B5EF4-FFF2-40B4-BE49-F238E27FC236}">
                <a16:creationId xmlns:a16="http://schemas.microsoft.com/office/drawing/2014/main" id="{8CC0AC35-5F14-41F1-9543-10867B5DD075}"/>
              </a:ext>
            </a:extLst>
          </p:cNvPr>
          <p:cNvSpPr>
            <a:spLocks noGrp="1"/>
          </p:cNvSpPr>
          <p:nvPr>
            <p:ph type="sldNum" sz="quarter" idx="12"/>
          </p:nvPr>
        </p:nvSpPr>
        <p:spPr/>
        <p:txBody>
          <a:bodyPr/>
          <a:lstStyle/>
          <a:p>
            <a:pPr>
              <a:defRPr/>
            </a:pPr>
            <a:fld id="{8A5F5FD7-239C-4592-8FD6-24FA80DFD33B}" type="slidenum">
              <a:rPr lang="en-US" altLang="ja-JP" smtClean="0"/>
              <a:pPr>
                <a:defRPr/>
              </a:pPr>
              <a:t>7</a:t>
            </a:fld>
            <a:endParaRPr lang="en-US" altLang="ja-JP" dirty="0"/>
          </a:p>
        </p:txBody>
      </p:sp>
    </p:spTree>
    <p:extLst>
      <p:ext uri="{BB962C8B-B14F-4D97-AF65-F5344CB8AC3E}">
        <p14:creationId xmlns:p14="http://schemas.microsoft.com/office/powerpoint/2010/main" val="381524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1. </a:t>
            </a:r>
            <a:r>
              <a:rPr lang="en-US" altLang="ja-JP" dirty="0">
                <a:solidFill>
                  <a:schemeClr val="tx1"/>
                </a:solidFill>
              </a:rPr>
              <a:t>CSV</a:t>
            </a:r>
            <a:r>
              <a:rPr lang="ja-JP" altLang="en-US" b="0" i="0" dirty="0">
                <a:solidFill>
                  <a:schemeClr val="tx1"/>
                </a:solidFill>
                <a:effectLst/>
                <a:latin typeface="Roboto"/>
              </a:rPr>
              <a:t>を読み込んで内容を確認しましょう</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442334" cy="40011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6888088" y="69712"/>
            <a:ext cx="4640699" cy="400110"/>
          </a:xfrm>
          <a:prstGeom prst="rect">
            <a:avLst/>
          </a:prstGeom>
          <a:noFill/>
        </p:spPr>
        <p:txBody>
          <a:bodyPr wrap="square" rtlCol="0">
            <a:spAutoFit/>
          </a:bodyPr>
          <a:lstStyle/>
          <a:p>
            <a:r>
              <a:rPr lang="en-US" altLang="ja-JP" sz="2000" b="1" dirty="0"/>
              <a:t>1.CSV</a:t>
            </a:r>
            <a:r>
              <a:rPr lang="ja-JP" altLang="en-US" sz="2000" b="1" dirty="0"/>
              <a:t>を読み込んで内容を確認しましょう</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4" y="969036"/>
            <a:ext cx="10442333" cy="369332"/>
          </a:xfrm>
          <a:prstGeom prst="rect">
            <a:avLst/>
          </a:prstGeom>
          <a:noFill/>
        </p:spPr>
        <p:txBody>
          <a:bodyPr wrap="square" rtlCol="0">
            <a:spAutoFit/>
          </a:bodyPr>
          <a:lstStyle/>
          <a:p>
            <a:r>
              <a:rPr lang="ja-JP" altLang="en-US" b="0" i="0" dirty="0">
                <a:solidFill>
                  <a:srgbClr val="241913"/>
                </a:solidFill>
                <a:effectLst/>
                <a:latin typeface="+mn-ea"/>
              </a:rPr>
              <a:t>・各変数の簡単な説明</a:t>
            </a:r>
            <a:endParaRPr kumimoji="1" lang="ja-JP" altLang="en-US" dirty="0">
              <a:latin typeface="+mn-ea"/>
            </a:endParaRPr>
          </a:p>
        </p:txBody>
      </p:sp>
      <p:sp>
        <p:nvSpPr>
          <p:cNvPr id="8" name="テキスト ボックス 7">
            <a:extLst>
              <a:ext uri="{FF2B5EF4-FFF2-40B4-BE49-F238E27FC236}">
                <a16:creationId xmlns:a16="http://schemas.microsoft.com/office/drawing/2014/main" id="{0913B114-74B3-45CA-8F45-540EEDEAD828}"/>
              </a:ext>
            </a:extLst>
          </p:cNvPr>
          <p:cNvSpPr txBox="1"/>
          <p:nvPr/>
        </p:nvSpPr>
        <p:spPr>
          <a:xfrm>
            <a:off x="927047" y="1656031"/>
            <a:ext cx="6096000" cy="3477875"/>
          </a:xfrm>
          <a:prstGeom prst="rect">
            <a:avLst/>
          </a:prstGeom>
          <a:noFill/>
        </p:spPr>
        <p:txBody>
          <a:bodyPr wrap="square">
            <a:spAutoFit/>
          </a:bodyPr>
          <a:lstStyle/>
          <a:p>
            <a:pPr algn="just"/>
            <a:r>
              <a:rPr lang="en-US" altLang="ja-JP" sz="2000" kern="100" dirty="0" err="1">
                <a:effectLst/>
                <a:latin typeface="BIZ UDPゴシック" panose="020B0400000000000000" pitchFamily="50" charset="-128"/>
                <a:ea typeface="游明朝" panose="02020400000000000000" pitchFamily="18" charset="-128"/>
                <a:cs typeface="Times New Roman" panose="02020603050405020304" pitchFamily="18" charset="0"/>
              </a:rPr>
              <a:t>pclass</a:t>
            </a: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チケットクラス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1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上層クラス（お金持ち）</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2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中級クラス（一般階級）</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3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下層クラス（労働階級）</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Embarked = </a:t>
            </a:r>
            <a:r>
              <a:rPr lang="ja-JP" altLang="ja-JP" sz="2000" kern="100" dirty="0">
                <a:effectLst/>
                <a:latin typeface="游明朝" panose="02020400000000000000" pitchFamily="18" charset="-128"/>
                <a:ea typeface="BIZ UDPゴシック" panose="020B0400000000000000" pitchFamily="50" charset="-128"/>
                <a:cs typeface="Times New Roman" panose="02020603050405020304" pitchFamily="18" charset="0"/>
              </a:rPr>
              <a:t>各変数の定義は下記の通り</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C = Cherbourg</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Q = Queenstown</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ja-JP" sz="2000" kern="100" dirty="0">
                <a:effectLst/>
                <a:latin typeface="BIZ UDPゴシック" panose="020B0400000000000000" pitchFamily="50" charset="-128"/>
                <a:ea typeface="游明朝" panose="02020400000000000000" pitchFamily="18" charset="-128"/>
                <a:cs typeface="Times New Roman" panose="02020603050405020304" pitchFamily="18" charset="0"/>
              </a:rPr>
              <a:t>S = Southampton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スライド番号プレースホルダー 5">
            <a:extLst>
              <a:ext uri="{FF2B5EF4-FFF2-40B4-BE49-F238E27FC236}">
                <a16:creationId xmlns:a16="http://schemas.microsoft.com/office/drawing/2014/main" id="{E31A9521-B6B9-468E-849F-97A892DCF2E1}"/>
              </a:ext>
            </a:extLst>
          </p:cNvPr>
          <p:cNvSpPr>
            <a:spLocks noGrp="1"/>
          </p:cNvSpPr>
          <p:nvPr>
            <p:ph type="sldNum" sz="quarter" idx="12"/>
          </p:nvPr>
        </p:nvSpPr>
        <p:spPr/>
        <p:txBody>
          <a:bodyPr/>
          <a:lstStyle/>
          <a:p>
            <a:pPr>
              <a:defRPr/>
            </a:pPr>
            <a:fld id="{8A5F5FD7-239C-4592-8FD6-24FA80DFD33B}" type="slidenum">
              <a:rPr lang="en-US" altLang="ja-JP" smtClean="0"/>
              <a:pPr>
                <a:defRPr/>
              </a:pPr>
              <a:t>8</a:t>
            </a:fld>
            <a:endParaRPr lang="en-US" altLang="ja-JP" dirty="0"/>
          </a:p>
        </p:txBody>
      </p:sp>
    </p:spTree>
    <p:extLst>
      <p:ext uri="{BB962C8B-B14F-4D97-AF65-F5344CB8AC3E}">
        <p14:creationId xmlns:p14="http://schemas.microsoft.com/office/powerpoint/2010/main" val="222480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D3207-B082-8443-A7AA-857622EE31E7}"/>
              </a:ext>
            </a:extLst>
          </p:cNvPr>
          <p:cNvSpPr>
            <a:spLocks noGrp="1"/>
          </p:cNvSpPr>
          <p:nvPr>
            <p:ph type="title"/>
          </p:nvPr>
        </p:nvSpPr>
        <p:spPr>
          <a:xfrm>
            <a:off x="766234" y="89446"/>
            <a:ext cx="6417626" cy="603250"/>
          </a:xfrm>
        </p:spPr>
        <p:txBody>
          <a:bodyPr/>
          <a:lstStyle/>
          <a:p>
            <a:r>
              <a:rPr lang="en-US" altLang="ja-JP" dirty="0"/>
              <a:t>1. </a:t>
            </a:r>
            <a:r>
              <a:rPr lang="en-US" altLang="ja-JP" dirty="0">
                <a:solidFill>
                  <a:schemeClr val="tx1"/>
                </a:solidFill>
              </a:rPr>
              <a:t>CSV</a:t>
            </a:r>
            <a:r>
              <a:rPr lang="ja-JP" altLang="en-US" b="0" i="0" dirty="0">
                <a:solidFill>
                  <a:schemeClr val="tx1"/>
                </a:solidFill>
                <a:effectLst/>
                <a:latin typeface="Roboto"/>
              </a:rPr>
              <a:t>を読み込んで内容を確認しましょう</a:t>
            </a:r>
            <a:endParaRPr kumimoji="1" lang="ja-JP" altLang="en-US" dirty="0">
              <a:solidFill>
                <a:schemeClr val="tx1"/>
              </a:solidFill>
            </a:endParaRPr>
          </a:p>
        </p:txBody>
      </p:sp>
      <p:sp>
        <p:nvSpPr>
          <p:cNvPr id="68" name="正方形/長方形 67">
            <a:extLst>
              <a:ext uri="{FF2B5EF4-FFF2-40B4-BE49-F238E27FC236}">
                <a16:creationId xmlns:a16="http://schemas.microsoft.com/office/drawing/2014/main" id="{9396C1DA-DAA9-2249-9B55-CF43654E8FE7}"/>
              </a:ext>
            </a:extLst>
          </p:cNvPr>
          <p:cNvSpPr/>
          <p:nvPr/>
        </p:nvSpPr>
        <p:spPr>
          <a:xfrm>
            <a:off x="766234" y="969036"/>
            <a:ext cx="10442334" cy="400110"/>
          </a:xfrm>
          <a:prstGeom prst="rect">
            <a:avLst/>
          </a:prstGeom>
          <a:ln>
            <a:solidFill>
              <a:sysClr val="windowText" lastClr="000000"/>
            </a:solidFill>
          </a:ln>
        </p:spPr>
        <p:txBody>
          <a:bodyPr wrap="square">
            <a:spAutoFit/>
          </a:bodyPr>
          <a:lstStyle/>
          <a:p>
            <a:pPr algn="just">
              <a:spcBef>
                <a:spcPts val="600"/>
              </a:spcBef>
              <a:defRPr/>
            </a:pPr>
            <a:endParaRPr lang="en-US" altLang="ja-JP" sz="20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834C3A1C-F81B-49B6-A8DE-57D21C7A6B91}"/>
              </a:ext>
            </a:extLst>
          </p:cNvPr>
          <p:cNvSpPr txBox="1"/>
          <p:nvPr/>
        </p:nvSpPr>
        <p:spPr>
          <a:xfrm>
            <a:off x="6456040" y="94724"/>
            <a:ext cx="4641275" cy="400110"/>
          </a:xfrm>
          <a:prstGeom prst="rect">
            <a:avLst/>
          </a:prstGeom>
          <a:noFill/>
        </p:spPr>
        <p:txBody>
          <a:bodyPr wrap="square" rtlCol="0">
            <a:spAutoFit/>
          </a:bodyPr>
          <a:lstStyle/>
          <a:p>
            <a:r>
              <a:rPr lang="en-US" altLang="ja-JP" sz="2000" b="1" dirty="0"/>
              <a:t>1.CSV</a:t>
            </a:r>
            <a:r>
              <a:rPr lang="ja-JP" altLang="en-US" sz="2000" b="1" dirty="0"/>
              <a:t>を読み込んで内容を確認しましょう</a:t>
            </a:r>
            <a:endParaRPr kumimoji="1" lang="ja-JP" altLang="en-US" sz="2000" dirty="0"/>
          </a:p>
        </p:txBody>
      </p:sp>
      <p:sp>
        <p:nvSpPr>
          <p:cNvPr id="3" name="テキスト ボックス 2">
            <a:extLst>
              <a:ext uri="{FF2B5EF4-FFF2-40B4-BE49-F238E27FC236}">
                <a16:creationId xmlns:a16="http://schemas.microsoft.com/office/drawing/2014/main" id="{81070E0E-76B1-45A5-A35A-A6B15E8DD587}"/>
              </a:ext>
            </a:extLst>
          </p:cNvPr>
          <p:cNvSpPr txBox="1"/>
          <p:nvPr/>
        </p:nvSpPr>
        <p:spPr>
          <a:xfrm>
            <a:off x="766234" y="969036"/>
            <a:ext cx="10442333" cy="369332"/>
          </a:xfrm>
          <a:prstGeom prst="rect">
            <a:avLst/>
          </a:prstGeom>
          <a:noFill/>
        </p:spPr>
        <p:txBody>
          <a:bodyPr wrap="square" rtlCol="0">
            <a:spAutoFit/>
          </a:bodyPr>
          <a:lstStyle/>
          <a:p>
            <a:r>
              <a:rPr lang="ja-JP" altLang="en-US" b="0" i="0" dirty="0">
                <a:solidFill>
                  <a:srgbClr val="241913"/>
                </a:solidFill>
                <a:effectLst/>
                <a:latin typeface="+mn-ea"/>
              </a:rPr>
              <a:t>・「</a:t>
            </a:r>
            <a:r>
              <a:rPr lang="en-US" altLang="ja-JP" b="0" i="0" dirty="0">
                <a:solidFill>
                  <a:srgbClr val="241913"/>
                </a:solidFill>
                <a:effectLst/>
                <a:latin typeface="+mn-ea"/>
              </a:rPr>
              <a:t>test.csv</a:t>
            </a:r>
            <a:r>
              <a:rPr lang="ja-JP" altLang="en-US" b="0" i="0" dirty="0">
                <a:solidFill>
                  <a:srgbClr val="241913"/>
                </a:solidFill>
                <a:effectLst/>
                <a:latin typeface="+mn-ea"/>
              </a:rPr>
              <a:t>」をデータフレーム形式で読み込みましょう。</a:t>
            </a:r>
            <a:endParaRPr kumimoji="1" lang="ja-JP" altLang="en-US" dirty="0">
              <a:latin typeface="+mn-ea"/>
            </a:endParaRPr>
          </a:p>
        </p:txBody>
      </p:sp>
      <p:pic>
        <p:nvPicPr>
          <p:cNvPr id="6" name="図 5" descr="コンピューターのスクリーンショット&#10;&#10;自動的に生成された説明">
            <a:extLst>
              <a:ext uri="{FF2B5EF4-FFF2-40B4-BE49-F238E27FC236}">
                <a16:creationId xmlns:a16="http://schemas.microsoft.com/office/drawing/2014/main" id="{5CF51A99-54B3-4324-8620-6523FE2B559A}"/>
              </a:ext>
            </a:extLst>
          </p:cNvPr>
          <p:cNvPicPr>
            <a:picLocks noChangeAspect="1"/>
          </p:cNvPicPr>
          <p:nvPr/>
        </p:nvPicPr>
        <p:blipFill rotWithShape="1">
          <a:blip r:embed="rId2">
            <a:extLst>
              <a:ext uri="{28A0092B-C50C-407E-A947-70E740481C1C}">
                <a14:useLocalDpi xmlns:a14="http://schemas.microsoft.com/office/drawing/2010/main" val="0"/>
              </a:ext>
            </a:extLst>
          </a:blip>
          <a:srcRect l="18107" t="40255" r="25194" b="31592"/>
          <a:stretch/>
        </p:blipFill>
        <p:spPr>
          <a:xfrm>
            <a:off x="873865" y="2096852"/>
            <a:ext cx="9837395" cy="2664296"/>
          </a:xfrm>
          <a:prstGeom prst="rect">
            <a:avLst/>
          </a:prstGeom>
        </p:spPr>
      </p:pic>
      <p:sp>
        <p:nvSpPr>
          <p:cNvPr id="12" name="テキスト ボックス 11">
            <a:extLst>
              <a:ext uri="{FF2B5EF4-FFF2-40B4-BE49-F238E27FC236}">
                <a16:creationId xmlns:a16="http://schemas.microsoft.com/office/drawing/2014/main" id="{7AFFA303-AC51-42CF-82EB-0E86AE308474}"/>
              </a:ext>
            </a:extLst>
          </p:cNvPr>
          <p:cNvSpPr txBox="1"/>
          <p:nvPr/>
        </p:nvSpPr>
        <p:spPr>
          <a:xfrm>
            <a:off x="1919536" y="5165688"/>
            <a:ext cx="8136904" cy="369332"/>
          </a:xfrm>
          <a:prstGeom prst="rect">
            <a:avLst/>
          </a:prstGeom>
          <a:noFill/>
        </p:spPr>
        <p:txBody>
          <a:bodyPr wrap="square">
            <a:spAutoFit/>
          </a:bodyPr>
          <a:lstStyle/>
          <a:p>
            <a:r>
              <a:rPr lang="en-US" altLang="ja-JP" dirty="0"/>
              <a:t>Survived</a:t>
            </a:r>
            <a:r>
              <a:rPr lang="ja-JP" altLang="en-US" dirty="0"/>
              <a:t>のカラムが無いのが確認できます。他のカラムは </a:t>
            </a:r>
            <a:r>
              <a:rPr lang="en-US" altLang="ja-JP" dirty="0"/>
              <a:t>train </a:t>
            </a:r>
            <a:r>
              <a:rPr lang="ja-JP" altLang="en-US" dirty="0"/>
              <a:t>と同様です。</a:t>
            </a:r>
          </a:p>
        </p:txBody>
      </p:sp>
      <p:sp>
        <p:nvSpPr>
          <p:cNvPr id="11" name="スライド番号プレースホルダー 10">
            <a:extLst>
              <a:ext uri="{FF2B5EF4-FFF2-40B4-BE49-F238E27FC236}">
                <a16:creationId xmlns:a16="http://schemas.microsoft.com/office/drawing/2014/main" id="{FE18E504-01C1-4087-8C23-19642E5BDE6E}"/>
              </a:ext>
            </a:extLst>
          </p:cNvPr>
          <p:cNvSpPr>
            <a:spLocks noGrp="1"/>
          </p:cNvSpPr>
          <p:nvPr>
            <p:ph type="sldNum" sz="quarter" idx="12"/>
          </p:nvPr>
        </p:nvSpPr>
        <p:spPr/>
        <p:txBody>
          <a:bodyPr/>
          <a:lstStyle/>
          <a:p>
            <a:pPr>
              <a:defRPr/>
            </a:pPr>
            <a:fld id="{8A5F5FD7-239C-4592-8FD6-24FA80DFD33B}" type="slidenum">
              <a:rPr lang="en-US" altLang="ja-JP" smtClean="0"/>
              <a:pPr>
                <a:defRPr/>
              </a:pPr>
              <a:t>9</a:t>
            </a:fld>
            <a:endParaRPr lang="en-US" altLang="ja-JP" dirty="0"/>
          </a:p>
        </p:txBody>
      </p:sp>
    </p:spTree>
    <p:extLst>
      <p:ext uri="{BB962C8B-B14F-4D97-AF65-F5344CB8AC3E}">
        <p14:creationId xmlns:p14="http://schemas.microsoft.com/office/powerpoint/2010/main" val="2950883011"/>
      </p:ext>
    </p:extLst>
  </p:cSld>
  <p:clrMapOvr>
    <a:masterClrMapping/>
  </p:clrMapOvr>
</p:sld>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50" charset="-128"/>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6F007F0D6570F40ABA1CBE71050F965" ma:contentTypeVersion="0" ma:contentTypeDescription="新しいドキュメントを作成します。" ma:contentTypeScope="" ma:versionID="9dbe7958d982cf1aee67e148497a0043">
  <xsd:schema xmlns:xsd="http://www.w3.org/2001/XMLSchema" xmlns:xs="http://www.w3.org/2001/XMLSchema" xmlns:p="http://schemas.microsoft.com/office/2006/metadata/properties" targetNamespace="http://schemas.microsoft.com/office/2006/metadata/properties" ma:root="true" ma:fieldsID="7d44383ccb2164aaa2db5290358e8b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284869-5580-4CF6-881B-08B2E131ADA3}">
  <ds:schemaRefs>
    <ds:schemaRef ds:uri="http://schemas.microsoft.com/sharepoint/v3/contenttype/forms"/>
  </ds:schemaRefs>
</ds:datastoreItem>
</file>

<file path=customXml/itemProps2.xml><?xml version="1.0" encoding="utf-8"?>
<ds:datastoreItem xmlns:ds="http://schemas.openxmlformats.org/officeDocument/2006/customXml" ds:itemID="{0F94698E-62F6-4DDE-A26F-25D1BAC3B75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9e542ebf-0f02-4a5b-a3c6-60cb080530a7"/>
    <ds:schemaRef ds:uri="http://www.w3.org/XML/1998/namespace"/>
  </ds:schemaRefs>
</ds:datastoreItem>
</file>

<file path=customXml/itemProps3.xml><?xml version="1.0" encoding="utf-8"?>
<ds:datastoreItem xmlns:ds="http://schemas.openxmlformats.org/officeDocument/2006/customXml" ds:itemID="{0A91D066-3808-422B-ADD8-B1A5D17F5B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16064</TotalTime>
  <Words>1270</Words>
  <Application>Microsoft Office PowerPoint</Application>
  <PresentationFormat>ワイド画面</PresentationFormat>
  <Paragraphs>173</Paragraphs>
  <Slides>23</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23</vt:i4>
      </vt:variant>
    </vt:vector>
  </HeadingPairs>
  <TitlesOfParts>
    <vt:vector size="34" baseType="lpstr">
      <vt:lpstr>-apple-system</vt:lpstr>
      <vt:lpstr>BIZ UDPゴシック</vt:lpstr>
      <vt:lpstr>ＭＳ Ｐゴシック</vt:lpstr>
      <vt:lpstr>Roboto</vt:lpstr>
      <vt:lpstr>游明朝</vt:lpstr>
      <vt:lpstr>Arial</vt:lpstr>
      <vt:lpstr>Calibri</vt:lpstr>
      <vt:lpstr>Courier New</vt:lpstr>
      <vt:lpstr>Verdana</vt:lpstr>
      <vt:lpstr>Wingdings</vt:lpstr>
      <vt:lpstr>1_Profile</vt:lpstr>
      <vt:lpstr>第2回： ～機械学習の基礎～</vt:lpstr>
      <vt:lpstr>目次</vt:lpstr>
      <vt:lpstr>0. Kaggleとは?</vt:lpstr>
      <vt:lpstr>0.1 Titanic : Machine Learning from Disaster</vt:lpstr>
      <vt:lpstr>0.2 データセットの確認＆事前処理</vt:lpstr>
      <vt:lpstr>1. CSVを読み込んで内容を確認しましょう</vt:lpstr>
      <vt:lpstr>1. CSVを読み込んで内容を確認しましょう</vt:lpstr>
      <vt:lpstr>1. CSVを読み込んで内容を確認しましょう</vt:lpstr>
      <vt:lpstr>1. CSVを読み込んで内容を確認しましょう</vt:lpstr>
      <vt:lpstr>1. CSVを読み込んで内容を確認しましょう</vt:lpstr>
      <vt:lpstr>1. CSVを読み込んで内容を確認しましょう</vt:lpstr>
      <vt:lpstr>２. データセットの欠損の確認</vt:lpstr>
      <vt:lpstr>3.0不要なカラムの削除</vt:lpstr>
      <vt:lpstr>3.1欠損データを代理データに入れ替える</vt:lpstr>
      <vt:lpstr>3.2 文字列カテゴリカルデータを数字へ変換</vt:lpstr>
      <vt:lpstr>3.2 文字列カテゴリカルデータを数字へ変換</vt:lpstr>
      <vt:lpstr>3.3訓練データとテストデータの分割</vt:lpstr>
      <vt:lpstr>4.予測モデル その1 「決定木」</vt:lpstr>
      <vt:lpstr>4.予測モデル その1 「決定木」</vt:lpstr>
      <vt:lpstr>4.予測モデル その1 「決定木」</vt:lpstr>
      <vt:lpstr>5. 予測モデル その2 「kNN」</vt:lpstr>
      <vt:lpstr>5. 予測モデル その2 「kNN」</vt:lpstr>
      <vt:lpstr>5. 予測モデル その2 「kNN」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Makoto</dc:creator>
  <cp:lastModifiedBy>0CJNM002</cp:lastModifiedBy>
  <cp:revision>1084</cp:revision>
  <cp:lastPrinted>2018-10-16T23:42:52Z</cp:lastPrinted>
  <dcterms:created xsi:type="dcterms:W3CDTF">2017-12-12T00:49:36Z</dcterms:created>
  <dcterms:modified xsi:type="dcterms:W3CDTF">2020-12-03T16:44:54Z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0x010100B6F007F0D6570F40ABA1CBE71050F965</vt:lpwstr>
  </property>
</Properties>
</file>