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3"/>
  </p:sldMasterIdLst>
  <p:notesMasterIdLst>
    <p:notesMasterId r:id="rId28"/>
  </p:notesMasterIdLst>
  <p:sldIdLst>
    <p:sldId id="271" r:id="rId4"/>
    <p:sldId id="292" r:id="rId5"/>
    <p:sldId id="323" r:id="rId6"/>
    <p:sldId id="290" r:id="rId7"/>
    <p:sldId id="284" r:id="rId8"/>
    <p:sldId id="311" r:id="rId9"/>
    <p:sldId id="300" r:id="rId10"/>
    <p:sldId id="341" r:id="rId11"/>
    <p:sldId id="342" r:id="rId12"/>
    <p:sldId id="343" r:id="rId13"/>
    <p:sldId id="344" r:id="rId14"/>
    <p:sldId id="334" r:id="rId15"/>
    <p:sldId id="352" r:id="rId16"/>
    <p:sldId id="345" r:id="rId17"/>
    <p:sldId id="347" r:id="rId18"/>
    <p:sldId id="348" r:id="rId19"/>
    <p:sldId id="349" r:id="rId20"/>
    <p:sldId id="350" r:id="rId21"/>
    <p:sldId id="351" r:id="rId22"/>
    <p:sldId id="346" r:id="rId23"/>
    <p:sldId id="314" r:id="rId24"/>
    <p:sldId id="301" r:id="rId25"/>
    <p:sldId id="324" r:id="rId26"/>
    <p:sldId id="281" r:id="rId2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C79"/>
    <a:srgbClr val="FF0000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5470"/>
  </p:normalViewPr>
  <p:slideViewPr>
    <p:cSldViewPr snapToGrid="0" snapToObjects="1">
      <p:cViewPr varScale="1">
        <p:scale>
          <a:sx n="93" d="100"/>
          <a:sy n="93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7F80-3EE9-A54D-A60B-ECBB7906061D}" type="datetimeFigureOut">
              <a:rPr kumimoji="1" lang="ja-JP" altLang="en-US" smtClean="0"/>
              <a:t>2017/12/25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435C-564B-DA46-A387-668DE1843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00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435C-564B-DA46-A387-668DE18434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62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435C-564B-DA46-A387-668DE18434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12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435C-564B-DA46-A387-668DE184347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54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D377-05F6-4F4F-8691-93807C159CF3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CCCE3-0A3E-804F-881F-814D0079A6EA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93675" y="3565858"/>
            <a:ext cx="8640763" cy="0"/>
          </a:xfrm>
          <a:prstGeom prst="line">
            <a:avLst/>
          </a:prstGeom>
          <a:ln w="508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7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6A19C-24A8-CB4F-A59D-32260FAD780B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6C191-9C32-5F41-B168-2FEF20295A2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71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9CE52-44CE-604A-9A7A-7710BE5D1B7A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CCA39-9CB5-504E-86D4-6182AEF4DE1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190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5420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85750" y="1123076"/>
            <a:ext cx="8572501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321457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sz="844"/>
          </a:p>
        </p:txBody>
      </p:sp>
      <p:sp>
        <p:nvSpPr>
          <p:cNvPr id="70" name="Shape 70"/>
          <p:cNvSpPr/>
          <p:nvPr/>
        </p:nvSpPr>
        <p:spPr>
          <a:xfrm>
            <a:off x="285750" y="1158795"/>
            <a:ext cx="8572501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chemeClr val="accent1">
                <a:hueOff val="109194"/>
                <a:satOff val="-4874"/>
                <a:lumOff val="12971"/>
              </a:schemeClr>
            </a:solidFill>
            <a:miter lim="400000"/>
          </a:ln>
        </p:spPr>
        <p:txBody>
          <a:bodyPr lIns="0" tIns="0" rIns="0" bIns="0"/>
          <a:lstStyle/>
          <a:p>
            <a:pPr algn="l" defTabSz="321457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sz="844"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250031" y="312539"/>
            <a:ext cx="8643938" cy="954207"/>
          </a:xfrm>
          <a:prstGeom prst="rect">
            <a:avLst/>
          </a:prstGeom>
        </p:spPr>
        <p:txBody>
          <a:bodyPr/>
          <a:lstStyle>
            <a:lvl1pPr>
              <a:defRPr>
                <a:latin typeface="Tanuki Permanent Marker"/>
                <a:ea typeface="Tanuki Permanent Marker"/>
                <a:cs typeface="Tanuki Permanent Marker"/>
                <a:sym typeface="Tanuki Permanent Marker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250031" y="1314053"/>
            <a:ext cx="8643938" cy="5231408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953"/>
              </a:spcBef>
              <a:defRPr>
                <a:latin typeface="azukifontP"/>
                <a:ea typeface="azukifontP"/>
                <a:cs typeface="azukifontP"/>
                <a:sym typeface="azukifontP"/>
              </a:defRPr>
            </a:lvl1pPr>
            <a:lvl2pPr>
              <a:spcBef>
                <a:spcPts val="2953"/>
              </a:spcBef>
              <a:defRPr>
                <a:latin typeface="azukifontP"/>
                <a:ea typeface="azukifontP"/>
                <a:cs typeface="azukifontP"/>
                <a:sym typeface="azukifontP"/>
              </a:defRPr>
            </a:lvl2pPr>
            <a:lvl3pPr>
              <a:spcBef>
                <a:spcPts val="2953"/>
              </a:spcBef>
              <a:defRPr>
                <a:latin typeface="azukifontP"/>
                <a:ea typeface="azukifontP"/>
                <a:cs typeface="azukifontP"/>
                <a:sym typeface="azukifontP"/>
              </a:defRPr>
            </a:lvl3pPr>
            <a:lvl4pPr>
              <a:spcBef>
                <a:spcPts val="2953"/>
              </a:spcBef>
              <a:defRPr>
                <a:latin typeface="azukifontP"/>
                <a:ea typeface="azukifontP"/>
                <a:cs typeface="azukifontP"/>
                <a:sym typeface="azukifontP"/>
              </a:defRPr>
            </a:lvl4pPr>
            <a:lvl5pPr>
              <a:spcBef>
                <a:spcPts val="2953"/>
              </a:spcBef>
              <a:defRPr>
                <a:latin typeface="azukifontP"/>
                <a:ea typeface="azukifontP"/>
                <a:cs typeface="azukifontP"/>
                <a:sym typeface="azukifontP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7603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 userDrawn="1"/>
        </p:nvCxnSpPr>
        <p:spPr>
          <a:xfrm>
            <a:off x="193675" y="1171575"/>
            <a:ext cx="8640763" cy="0"/>
          </a:xfrm>
          <a:prstGeom prst="line">
            <a:avLst/>
          </a:prstGeom>
          <a:ln w="508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14432-66DE-3141-9FC2-457749C82593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CBE48-50EA-104B-B000-79AECE93E17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17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5BCAB-7954-FD4A-93D5-A673B59C50AB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1ADA4-41DC-7B4B-A849-2B7E994746D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29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 userDrawn="1"/>
        </p:nvCxnSpPr>
        <p:spPr>
          <a:xfrm>
            <a:off x="193675" y="1171575"/>
            <a:ext cx="8640763" cy="0"/>
          </a:xfrm>
          <a:prstGeom prst="line">
            <a:avLst/>
          </a:prstGeom>
          <a:ln w="508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2130"/>
            <a:ext cx="3886200" cy="49148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2130"/>
            <a:ext cx="3886200" cy="491483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1C458-08F7-6D4E-8178-B1F76164DC52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8EB91-0041-F34E-AAE0-2EE169756E9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559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AC2F9-10B8-D94E-9733-E119DC27DEE9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C8E02-A799-5A44-94A5-813A733B724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347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193675" y="1171575"/>
            <a:ext cx="8640763" cy="0"/>
          </a:xfrm>
          <a:prstGeom prst="line">
            <a:avLst/>
          </a:prstGeom>
          <a:ln w="50800" cmpd="thinThick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D68A5-78C7-6048-A213-88FE2BB22D55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FD635-21D9-1242-A2DD-373FC511830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43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FE30A-1831-1042-9252-5FA3885F1B96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A5E57-BB30-1649-81AC-6087724F5C1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0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3246-4368-5F4A-A553-59DF81A1D1CD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66185-AE92-B343-9250-BDF8CE8958C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72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805B-AD27-304F-B184-C54136D70BDF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7B49B-5468-3F49-852E-9D461F30B63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93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39850"/>
            <a:ext cx="78867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9DFFF9-01F9-9344-8E56-7BD3E5C96EE9}" type="datetime1">
              <a:rPr lang="ja-JP" altLang="en-US" smtClean="0"/>
              <a:t>2017/12/25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A491752-DB7B-0E44-94F7-9C01E2CAA05B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7" r:id="rId2"/>
    <p:sldLayoutId id="2147483690" r:id="rId3"/>
    <p:sldLayoutId id="2147483698" r:id="rId4"/>
    <p:sldLayoutId id="2147483691" r:id="rId5"/>
    <p:sldLayoutId id="2147483699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0" r:id="rId12"/>
    <p:sldLayoutId id="2147483701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Meiryo UI" charset="-128"/>
          <a:ea typeface="Meiryo UI" charset="-128"/>
          <a:cs typeface="Meiryo UI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0" y="0"/>
            <a:ext cx="4063008" cy="3602038"/>
          </a:xfrm>
        </p:spPr>
        <p:txBody>
          <a:bodyPr anchor="ctr"/>
          <a:lstStyle/>
          <a:p>
            <a:r>
              <a:rPr lang="en-US" altLang="ja-JP" sz="3200" dirty="0" smtClean="0"/>
              <a:t>Life Shift</a:t>
            </a:r>
            <a:br>
              <a:rPr lang="en-US" altLang="ja-JP" sz="3200" dirty="0" smtClean="0"/>
            </a:br>
            <a:r>
              <a:rPr kumimoji="1" lang="ja-JP" altLang="en-US" sz="3200" dirty="0" smtClean="0"/>
              <a:t>ワークショップ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en-US" altLang="ja-JP" sz="2000" dirty="0" smtClean="0"/>
              <a:t>2017/12/26</a:t>
            </a:r>
            <a:endParaRPr kumimoji="1" lang="ja-JP" altLang="en-US" sz="4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-1" y="3602037"/>
            <a:ext cx="4063009" cy="2480108"/>
          </a:xfrm>
        </p:spPr>
        <p:txBody>
          <a:bodyPr/>
          <a:lstStyle/>
          <a:p>
            <a:r>
              <a:rPr kumimoji="1" lang="en-US" altLang="ja-JP" sz="1800" dirty="0" smtClean="0"/>
              <a:t>MS&amp;AD</a:t>
            </a:r>
            <a:r>
              <a:rPr kumimoji="1" lang="ja-JP" altLang="en-US" sz="1800" dirty="0" smtClean="0"/>
              <a:t>インシュランス・ホールディングス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総合企画部</a:t>
            </a:r>
            <a:r>
              <a:rPr lang="en-US" altLang="ja-JP" sz="1800" dirty="0" smtClean="0"/>
              <a:t>ICT</a:t>
            </a:r>
            <a:r>
              <a:rPr lang="ja-JP" altLang="en-US" sz="1800" dirty="0" smtClean="0"/>
              <a:t>イノベ室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土井　剛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0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08" y="0"/>
            <a:ext cx="5080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深掘り（キーワード選定）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00"/>
              </a:lnSpc>
              <a:buNone/>
            </a:pPr>
            <a:r>
              <a:rPr lang="ja-JP" altLang="en-US" sz="2000" b="1" u="sng" dirty="0"/>
              <a:t>＜企業のあり方・企業が柔軟性を認める＞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企業の中に従業員がいなくなる、企業が長期間生き残る世界で無くなる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仕事がプロジェクトベースの社会に変わっていくと考えられる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2000" b="1" u="sng" dirty="0"/>
              <a:t>＜自分らしく価値観・価値観の多様化＞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起点になっている。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教育や社会規範というより、変わろうとしていることが起点となる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2000" b="1" u="sng" dirty="0"/>
              <a:t>＜シフトできない人たち＞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そもそもその人たちは</a:t>
            </a:r>
            <a:r>
              <a:rPr lang="en-US" altLang="ja-JP" sz="1800" dirty="0"/>
              <a:t>100</a:t>
            </a:r>
            <a:r>
              <a:rPr lang="ja-JP" altLang="en-US" sz="1800" dirty="0"/>
              <a:t>年生きるんだろうか？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変わっていくのはシフトする人で、変わらない人はどうなる？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2</a:t>
            </a:r>
            <a:r>
              <a:rPr lang="ja-JP" altLang="en-US" sz="1800" dirty="0"/>
              <a:t>極化した社会は？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2000" b="1" u="sng" dirty="0"/>
              <a:t>＜価値観の多様化、個人の力→社会の多様化・企業のあり方へ＞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いろんな人が増えてくる（シフトできない人も含め）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それは技術があるから → 組織より個人の影響力が強くなる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今まで通りもあり、個人の力がある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2000" b="1" u="sng" dirty="0"/>
              <a:t>＜シフトできない人たち＞</a:t>
            </a:r>
            <a:endParaRPr lang="en-US" altLang="ja-JP" sz="2000" b="1" u="sng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事業者としてみたときに、格差社会になるときにボトムの人たちへの対応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こそ求められること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社会的課題は価値創造ストーリーのスタート地点</a:t>
            </a: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endParaRPr lang="en-US" altLang="ja-JP" sz="1800" dirty="0"/>
          </a:p>
          <a:p>
            <a:pPr marL="0" indent="0">
              <a:lnSpc>
                <a:spcPts val="1400"/>
              </a:lnSpc>
              <a:buNone/>
            </a:pPr>
            <a:endParaRPr kumimoji="1" lang="ja-JP" altLang="en-US" sz="16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E57-BB30-1649-81AC-6087724F5C18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9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5E57-BB30-1649-81AC-6087724F5C18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972000" y="1052736"/>
            <a:ext cx="7200000" cy="4320000"/>
          </a:xfrm>
          <a:prstGeom prst="ellipse">
            <a:avLst/>
          </a:prstGeom>
          <a:noFill/>
          <a:ln w="762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705841" y="3139559"/>
            <a:ext cx="1732318" cy="57888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シフトできない人たち</a:t>
            </a:r>
            <a:endParaRPr kumimoji="0" lang="en-US" altLang="ja-JP" sz="1400" b="1" i="0" u="sng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（社会的課題）</a:t>
            </a:r>
            <a:endParaRPr kumimoji="0" lang="en-US" altLang="ja-JP" sz="1400" b="1" i="0" u="sng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5903640" y="5943600"/>
            <a:ext cx="3240360" cy="914400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＜前提＞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シフトしたいのにできない人が対象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決断できない人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シフトしない人は生きていけなくなるのでは？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713184" y="3619717"/>
            <a:ext cx="884617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再勉強</a:t>
            </a:r>
          </a:p>
        </p:txBody>
      </p:sp>
      <p:sp>
        <p:nvSpPr>
          <p:cNvPr id="30" name="角丸四角形 29"/>
          <p:cNvSpPr/>
          <p:nvPr/>
        </p:nvSpPr>
        <p:spPr>
          <a:xfrm rot="21385714">
            <a:off x="2743773" y="767187"/>
            <a:ext cx="2145823" cy="576000"/>
          </a:xfrm>
          <a:prstGeom prst="roundRect">
            <a:avLst>
              <a:gd name="adj" fmla="val 42439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相談者</a:t>
            </a:r>
            <a:endParaRPr kumimoji="0" lang="en-US" altLang="ja-JP" sz="16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（メンター・コーチ）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4424253" y="4734754"/>
            <a:ext cx="884617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収入増</a:t>
            </a:r>
          </a:p>
        </p:txBody>
      </p:sp>
      <p:sp>
        <p:nvSpPr>
          <p:cNvPr id="32" name="角丸四角形 31"/>
          <p:cNvSpPr/>
          <p:nvPr/>
        </p:nvSpPr>
        <p:spPr>
          <a:xfrm rot="867184">
            <a:off x="5008898" y="1090167"/>
            <a:ext cx="1883059" cy="389063"/>
          </a:xfrm>
          <a:prstGeom prst="roundRect">
            <a:avLst>
              <a:gd name="adj" fmla="val 50000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ベーシックインカム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4559461" y="2266841"/>
            <a:ext cx="884617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時間あり</a:t>
            </a:r>
          </a:p>
        </p:txBody>
      </p:sp>
      <p:sp>
        <p:nvSpPr>
          <p:cNvPr id="34" name="角丸四角形 33"/>
          <p:cNvSpPr/>
          <p:nvPr/>
        </p:nvSpPr>
        <p:spPr>
          <a:xfrm rot="5400000">
            <a:off x="7438898" y="3181086"/>
            <a:ext cx="1259862" cy="320622"/>
          </a:xfrm>
          <a:prstGeom prst="roundRect">
            <a:avLst>
              <a:gd name="adj" fmla="val 40433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企業の制度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6193660" y="1966900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保障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3794790" y="4216056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自立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6685645" y="3589166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体力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3597801" y="2660073"/>
            <a:ext cx="884617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学ぶ所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726759" y="2656795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機会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748958" y="2075991"/>
            <a:ext cx="984373" cy="539395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 smtClean="0">
                <a:solidFill>
                  <a:srgbClr val="1F497D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（生き方）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352588" y="2850812"/>
            <a:ext cx="731151" cy="490585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身内</a:t>
            </a: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kern="0" dirty="0" smtClean="0">
                <a:solidFill>
                  <a:srgbClr val="1F497D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家族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3273801" y="1552382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4585546" y="1679685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支援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825557" y="2404828"/>
            <a:ext cx="864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身近な人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032041" y="4083810"/>
            <a:ext cx="648000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気力</a:t>
            </a:r>
          </a:p>
        </p:txBody>
      </p:sp>
      <p:sp>
        <p:nvSpPr>
          <p:cNvPr id="46" name="角丸四角形 45"/>
          <p:cNvSpPr/>
          <p:nvPr/>
        </p:nvSpPr>
        <p:spPr>
          <a:xfrm rot="19897583">
            <a:off x="1255945" y="1577842"/>
            <a:ext cx="1427867" cy="385134"/>
          </a:xfrm>
          <a:prstGeom prst="roundRect">
            <a:avLst>
              <a:gd name="adj" fmla="val 46592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コミュニティ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1170572" y="3137884"/>
            <a:ext cx="884617" cy="394297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付き合い増やす</a:t>
            </a:r>
          </a:p>
        </p:txBody>
      </p:sp>
      <p:sp>
        <p:nvSpPr>
          <p:cNvPr id="48" name="角丸四角形 47"/>
          <p:cNvSpPr/>
          <p:nvPr/>
        </p:nvSpPr>
        <p:spPr>
          <a:xfrm rot="17537720">
            <a:off x="484198" y="2712322"/>
            <a:ext cx="1074647" cy="394297"/>
          </a:xfrm>
          <a:prstGeom prst="roundRect">
            <a:avLst>
              <a:gd name="adj" fmla="val 47488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信用・評判</a:t>
            </a:r>
          </a:p>
        </p:txBody>
      </p:sp>
      <p:sp>
        <p:nvSpPr>
          <p:cNvPr id="49" name="角丸四角形 48"/>
          <p:cNvSpPr/>
          <p:nvPr/>
        </p:nvSpPr>
        <p:spPr>
          <a:xfrm rot="2757329">
            <a:off x="6802563" y="1945582"/>
            <a:ext cx="1465674" cy="320622"/>
          </a:xfrm>
          <a:prstGeom prst="roundRect">
            <a:avLst>
              <a:gd name="adj" fmla="val 40433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 smtClean="0">
                <a:solidFill>
                  <a:srgbClr val="1F497D">
                    <a:lumMod val="50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社会</a:t>
            </a: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の制度</a:t>
            </a:r>
          </a:p>
        </p:txBody>
      </p:sp>
      <p:sp>
        <p:nvSpPr>
          <p:cNvPr id="50" name="角丸四角形 49"/>
          <p:cNvSpPr/>
          <p:nvPr/>
        </p:nvSpPr>
        <p:spPr>
          <a:xfrm rot="981421">
            <a:off x="2325516" y="4922495"/>
            <a:ext cx="1225704" cy="320622"/>
          </a:xfrm>
          <a:prstGeom prst="roundRect">
            <a:avLst>
              <a:gd name="adj" fmla="val 40433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自助努力</a:t>
            </a:r>
          </a:p>
        </p:txBody>
      </p:sp>
      <p:sp>
        <p:nvSpPr>
          <p:cNvPr id="51" name="角丸四角形 50"/>
          <p:cNvSpPr/>
          <p:nvPr/>
        </p:nvSpPr>
        <p:spPr>
          <a:xfrm rot="20874618">
            <a:off x="5272342" y="5072003"/>
            <a:ext cx="1225704" cy="320622"/>
          </a:xfrm>
          <a:prstGeom prst="roundRect">
            <a:avLst>
              <a:gd name="adj" fmla="val 40433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メンタルケア</a:t>
            </a:r>
          </a:p>
        </p:txBody>
      </p:sp>
      <p:sp>
        <p:nvSpPr>
          <p:cNvPr id="52" name="角丸四角形 51"/>
          <p:cNvSpPr/>
          <p:nvPr/>
        </p:nvSpPr>
        <p:spPr>
          <a:xfrm rot="19398203">
            <a:off x="6733283" y="4376466"/>
            <a:ext cx="1225704" cy="320622"/>
          </a:xfrm>
          <a:prstGeom prst="roundRect">
            <a:avLst>
              <a:gd name="adj" fmla="val 40433"/>
            </a:avLst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ヘルスケア</a:t>
            </a:r>
            <a:endParaRPr kumimoji="0" lang="ja-JP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606506" y="4325447"/>
            <a:ext cx="790377" cy="320622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生きがい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840213" y="4298568"/>
            <a:ext cx="1044981" cy="311065"/>
          </a:xfrm>
          <a:prstGeom prst="roundRect">
            <a:avLst>
              <a:gd name="adj" fmla="val 396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社会的貢献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テクノロジーの整理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sp>
        <p:nvSpPr>
          <p:cNvPr id="14" name="円/楕円 13"/>
          <p:cNvSpPr/>
          <p:nvPr/>
        </p:nvSpPr>
        <p:spPr>
          <a:xfrm>
            <a:off x="669207" y="1576150"/>
            <a:ext cx="7522518" cy="4783474"/>
          </a:xfrm>
          <a:prstGeom prst="ellipse">
            <a:avLst/>
          </a:prstGeom>
          <a:noFill/>
          <a:ln w="152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215061" y="2880005"/>
            <a:ext cx="4541564" cy="2253974"/>
          </a:xfrm>
          <a:prstGeom prst="ellipse">
            <a:avLst/>
          </a:prstGeom>
          <a:noFill/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215061" y="3071710"/>
            <a:ext cx="957808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コミュニティ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3202031" y="2590056"/>
            <a:ext cx="1461301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相談者</a:t>
            </a:r>
            <a:endParaRPr kumimoji="1" lang="en-US" altLang="ja-JP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（メンター・コーチ）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215061" y="3754062"/>
            <a:ext cx="957808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評判・信用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2693965" y="4600828"/>
            <a:ext cx="957808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自助努力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303293" y="4843400"/>
            <a:ext cx="957808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メンタルケア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5362003" y="4499294"/>
            <a:ext cx="864096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ヘルスケア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794183" y="3938939"/>
            <a:ext cx="110139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企業の制度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794051" y="3347166"/>
            <a:ext cx="110139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社会の制度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089341" y="2805088"/>
            <a:ext cx="1101397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ベーシック</a:t>
            </a:r>
            <a:endParaRPr lang="en-US" altLang="ja-JP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インカム</a:t>
            </a:r>
            <a:endParaRPr lang="en-US" altLang="ja-JP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46909" y="5038328"/>
            <a:ext cx="1245413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Big</a:t>
            </a:r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For</a:t>
            </a:r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Education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58877" y="2374032"/>
            <a:ext cx="1080120" cy="642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Student Retention CRM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42853" y="3429000"/>
            <a:ext cx="1245413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評判を定量化</a:t>
            </a:r>
            <a:endParaRPr kumimoji="1" lang="en-US" altLang="ja-JP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する技術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414861" y="4246240"/>
            <a:ext cx="1245413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 Micro</a:t>
            </a:r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Credential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4508" y="5902424"/>
            <a:ext cx="1245413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行動経済学</a:t>
            </a:r>
            <a:endParaRPr kumimoji="1" lang="en-US" altLang="ja-JP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dirty="0" err="1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Rizap</a:t>
            </a:r>
            <a:r>
              <a:rPr lang="ja-JP" altLang="en-US" sz="1200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914620" y="5807338"/>
            <a:ext cx="1332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AR/VR</a:t>
            </a:r>
          </a:p>
          <a:p>
            <a:pPr algn="ctr"/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（モチベーション）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493442" y="6093296"/>
            <a:ext cx="1008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Citizen</a:t>
            </a:r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Developer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879357" y="6021288"/>
            <a:ext cx="864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会話型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5983472" y="5817840"/>
            <a:ext cx="864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ロボット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6847472" y="5038328"/>
            <a:ext cx="864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BIO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87421" y="5133979"/>
            <a:ext cx="864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ウエラブル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756625" y="2132856"/>
            <a:ext cx="1116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Block Chain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590736" y="1509936"/>
            <a:ext cx="1116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資産運用ロボ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3385442" y="1339843"/>
            <a:ext cx="11160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Virtual</a:t>
            </a:r>
            <a:endParaRPr lang="en-US" altLang="ja-JP" sz="1200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アシスタント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2071044" y="1576150"/>
            <a:ext cx="1002113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機械翻訳</a:t>
            </a:r>
          </a:p>
        </p:txBody>
      </p:sp>
      <p:sp>
        <p:nvSpPr>
          <p:cNvPr id="49" name="角丸四角形 48"/>
          <p:cNvSpPr/>
          <p:nvPr/>
        </p:nvSpPr>
        <p:spPr>
          <a:xfrm rot="18949386">
            <a:off x="6897691" y="5478730"/>
            <a:ext cx="2047602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IoT</a:t>
            </a:r>
            <a:r>
              <a:rPr kumimoji="1"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⇒ </a:t>
            </a:r>
            <a:r>
              <a:rPr kumimoji="1"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・機械</a:t>
            </a:r>
            <a:r>
              <a:rPr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深層</a:t>
            </a:r>
            <a:r>
              <a:rPr lang="en-US" altLang="ja-JP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</a:t>
            </a:r>
            <a:endParaRPr kumimoji="1" lang="ja-JP" altLang="en-US" sz="1200" dirty="0" smtClean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7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テクノロジーの整理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12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7594"/>
              </p:ext>
            </p:extLst>
          </p:nvPr>
        </p:nvGraphicFramePr>
        <p:xfrm>
          <a:off x="107504" y="1240695"/>
          <a:ext cx="8928991" cy="550849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25367"/>
                <a:gridCol w="2461018"/>
                <a:gridCol w="1897783"/>
                <a:gridCol w="2144823"/>
              </a:tblGrid>
              <a:tr h="819638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＜社会変化＞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シフト出来ない人たち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＝マルチステージに移行できない人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＜関連するキーワード＞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（規制、組織、環境、人など）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①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保障：社会的保障制度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②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収入増：一定の収入がシフトの前提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③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機会：転職、技能習得などの機会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④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体力：健康的＋体力が必要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⑤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気力：気力が充実している必要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⑥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自立：精神的にも、金銭的にも自立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⑦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時間：学習・交際などをする時間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⑧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再勉強：知識・技能などを習得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⑨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学ぶ所：社会人の学ぶ場所が必要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⑩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付き合いを増やす：多様なコミュニティ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⑪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身近な人：友人などの支援が必要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⑫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身内：家族などの支援が必要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⑬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モデル：ロールモデルが必要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⑭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情報：手段・ツール・選択肢等の情報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⑮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支援：コーチ・メンターなどの支援体制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＜関連するキーワード＞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（大分類となるもの）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ベーシックインカム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/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社会の</a:t>
                      </a: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制度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企業の</a:t>
                      </a: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制度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 </a:t>
                      </a: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ヘルスケア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メンタルケア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自助努力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信用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・</a:t>
                      </a: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評判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コミュニティ</a:t>
                      </a: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marL="228600" indent="-228600" algn="l" fontAlgn="t">
                        <a:buAutoNum type="arabicParenBoth"/>
                      </a:pP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相談者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（メンター・コーチ）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＜達成に必要な（推進する）技術＞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/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A)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資産運用ロボ（収入増）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(B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) Block Chain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（資産管理等）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C) </a:t>
                      </a:r>
                      <a:r>
                        <a:rPr lang="en-US" altLang="ja-JP" sz="1100" u="none" strike="noStrike" dirty="0" err="1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IoT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＋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AI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（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ML,DL,RL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D) BIO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E)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ウエアラブル（より簡易＋高度）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(F)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ロボット（介護・医療等）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(G)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会話型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UI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（メンタルケア）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endParaRPr lang="en-US" altLang="ja-JP" sz="1100" u="none" strike="noStrike" dirty="0" smtClean="0"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H) Citizen Developer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(J) AR/VR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によるモチベーション</a:t>
                      </a: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Up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(K)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行動経済学（</a:t>
                      </a:r>
                      <a:r>
                        <a:rPr lang="en-US" altLang="ja-JP" sz="1100" u="none" strike="noStrike" dirty="0" err="1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Rizap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的支援）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(L) Big Data For Education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個別学習（躓き予測等）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(M) Open Micro Credential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公開学習（就学）履歴証明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(N)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評判定量化する技術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芝麻信用のような評判管理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(O) Student Retention System</a:t>
                      </a:r>
                      <a:b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学習継続を推進する仕組み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(P) 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機械翻訳による、全世界の</a:t>
                      </a: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メン</a:t>
                      </a:r>
                      <a: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/>
                      </a:r>
                      <a:br>
                        <a:rPr lang="en-US" altLang="ja-JP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 smtClean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ターと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の面談によるコーチング等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en-US" altLang="ja-JP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(Q) Virtual</a:t>
                      </a: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アシスタントによる、シフト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　支援やメンタリング・コーチング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</a:tr>
              <a:tr h="109285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＜前提＞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シフトしたいのにできない人が対象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決断できない人</a:t>
                      </a:r>
                      <a:b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</a:br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シフトしない人は生きていけなくなる？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96001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  <a:p>
                      <a:pPr algn="l" fontAlgn="t"/>
                      <a:r>
                        <a:rPr lang="ja-JP" altLang="en-US" sz="1100" u="none" strike="noStrike" dirty="0">
                          <a:effectLst/>
                          <a:latin typeface="Meiryo UI" charset="-128"/>
                          <a:ea typeface="Meiryo UI" charset="-128"/>
                          <a:cs typeface="Meiryo UI" charset="-128"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charset="-128"/>
                        <a:ea typeface="Meiryo UI" charset="-128"/>
                        <a:cs typeface="Meiryo UI" charset="-128"/>
                      </a:endParaRPr>
                    </a:p>
                  </a:txBody>
                  <a:tcPr marL="8058" marR="8058" marT="8058" marB="0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6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b="5323"/>
          <a:stretch/>
        </p:blipFill>
        <p:spPr>
          <a:xfrm>
            <a:off x="245662" y="1566576"/>
            <a:ext cx="6948000" cy="53496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45662" y="1139166"/>
            <a:ext cx="436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/>
              <a:t>Hype Cycle for Emerging Technologies, 2017</a:t>
            </a:r>
          </a:p>
        </p:txBody>
      </p:sp>
    </p:spTree>
    <p:extLst>
      <p:ext uri="{BB962C8B-B14F-4D97-AF65-F5344CB8AC3E}">
        <p14:creationId xmlns:p14="http://schemas.microsoft.com/office/powerpoint/2010/main" val="1484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5662" y="1139166"/>
            <a:ext cx="4360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Hype Cycle for the Internet of Things, 2017</a:t>
            </a:r>
          </a:p>
        </p:txBody>
      </p:sp>
      <p:pic>
        <p:nvPicPr>
          <p:cNvPr id="3074" name="Picture 2" descr="artner As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3"/>
          <a:stretch/>
        </p:blipFill>
        <p:spPr bwMode="auto">
          <a:xfrm>
            <a:off x="245662" y="1566001"/>
            <a:ext cx="6948000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44800" y="1137600"/>
            <a:ext cx="4204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/>
              <a:t>Hype Cycle for Artificial Intelligence, 2017 </a:t>
            </a:r>
          </a:p>
        </p:txBody>
      </p:sp>
      <p:pic>
        <p:nvPicPr>
          <p:cNvPr id="4098" name="Picture 2" descr="artner As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 bwMode="auto">
          <a:xfrm>
            <a:off x="244800" y="1563445"/>
            <a:ext cx="6948000" cy="52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4800" y="1137600"/>
            <a:ext cx="429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Hype Cycle for Personal Technologies, 2017</a:t>
            </a:r>
          </a:p>
        </p:txBody>
      </p:sp>
      <p:pic>
        <p:nvPicPr>
          <p:cNvPr id="5122" name="Picture 2" descr="artner As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 bwMode="auto">
          <a:xfrm>
            <a:off x="244800" y="1563445"/>
            <a:ext cx="6948000" cy="52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4800" y="1137600"/>
            <a:ext cx="449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Hype Cycle for Blockchain Technologies, 2017</a:t>
            </a:r>
          </a:p>
        </p:txBody>
      </p:sp>
      <p:pic>
        <p:nvPicPr>
          <p:cNvPr id="6146" name="Picture 2" descr="artner As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 bwMode="auto">
          <a:xfrm>
            <a:off x="244800" y="1563445"/>
            <a:ext cx="6948000" cy="52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8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44800" y="1137600"/>
            <a:ext cx="3134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Hype Cycle for Education, 2017</a:t>
            </a:r>
          </a:p>
        </p:txBody>
      </p:sp>
      <p:pic>
        <p:nvPicPr>
          <p:cNvPr id="7170" name="Picture 2" descr="artner As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"/>
          <a:stretch/>
        </p:blipFill>
        <p:spPr bwMode="auto">
          <a:xfrm>
            <a:off x="244800" y="1563445"/>
            <a:ext cx="6948000" cy="52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9600">
                <a:solidFill>
                  <a:srgbClr val="FFFFFF"/>
                </a:solidFill>
                <a:latin typeface="Tanuki Permanent Marker"/>
                <a:ea typeface="Tanuki Permanent Marker"/>
                <a:cs typeface="Tanuki Permanent Marker"/>
                <a:sym typeface="Tanuki Permanent Marker"/>
              </a:defRPr>
            </a:lvl1pPr>
          </a:lstStyle>
          <a:p>
            <a:pPr algn="ctr"/>
            <a:r>
              <a:rPr lang="ja-JP" altLang="en-US" sz="6750" dirty="0" smtClean="0"/>
              <a:t>ワークショップの</a:t>
            </a:r>
            <a:endParaRPr lang="en-US" altLang="ja-JP" sz="6750" dirty="0" smtClean="0"/>
          </a:p>
          <a:p>
            <a:pPr algn="ctr"/>
            <a:r>
              <a:rPr lang="ja-JP" altLang="en-US" sz="6750" dirty="0" smtClean="0"/>
              <a:t>ルール</a:t>
            </a:r>
            <a:endParaRPr sz="6750" dirty="0"/>
          </a:p>
        </p:txBody>
      </p:sp>
    </p:spTree>
    <p:extLst>
      <p:ext uri="{BB962C8B-B14F-4D97-AF65-F5344CB8AC3E}">
        <p14:creationId xmlns:p14="http://schemas.microsoft.com/office/powerpoint/2010/main" val="1633085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参考（ガートナー・ハイプサイクル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19</a:t>
            </a:fld>
            <a:endParaRPr lang="ja-JP" altLang="en-US"/>
          </a:p>
        </p:txBody>
      </p:sp>
      <p:pic>
        <p:nvPicPr>
          <p:cNvPr id="1026" name="Picture 2" descr="nlarg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8"/>
          <a:stretch/>
        </p:blipFill>
        <p:spPr bwMode="auto">
          <a:xfrm>
            <a:off x="245662" y="1566576"/>
            <a:ext cx="6946708" cy="53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45662" y="1139166"/>
            <a:ext cx="388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/>
              <a:t>Hype Cycle for Wearable Devices, 2017</a:t>
            </a:r>
          </a:p>
        </p:txBody>
      </p:sp>
    </p:spTree>
    <p:extLst>
      <p:ext uri="{BB962C8B-B14F-4D97-AF65-F5344CB8AC3E}">
        <p14:creationId xmlns:p14="http://schemas.microsoft.com/office/powerpoint/2010/main" val="3972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8989387" y="6349672"/>
            <a:ext cx="151683" cy="2400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197" name="iStock_000017296723X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145" y="2872098"/>
            <a:ext cx="2937868" cy="3259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623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9600">
                <a:solidFill>
                  <a:srgbClr val="FFFFFF"/>
                </a:solidFill>
                <a:latin typeface="Tanuki Permanent Marker"/>
                <a:ea typeface="Tanuki Permanent Marker"/>
                <a:cs typeface="Tanuki Permanent Marker"/>
                <a:sym typeface="Tanuki Permanent Marker"/>
              </a:defRPr>
            </a:lvl1pPr>
          </a:lstStyle>
          <a:p>
            <a:pPr algn="ctr"/>
            <a:r>
              <a:rPr lang="ja-JP" altLang="en-US" sz="5400" dirty="0" smtClean="0"/>
              <a:t>リフレクション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369100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リフレクション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39850"/>
            <a:ext cx="7886700" cy="5016499"/>
          </a:xfrm>
        </p:spPr>
        <p:txBody>
          <a:bodyPr/>
          <a:lstStyle/>
          <a:p>
            <a:r>
              <a:rPr lang="ja-JP" altLang="en-US" sz="3200" dirty="0" smtClean="0">
                <a:latin typeface="Zapf Dingbats" charset="0"/>
              </a:rPr>
              <a:t>これまでのワークショップに関して、グループメンバー全員に「あなたの</a:t>
            </a:r>
            <a:r>
              <a:rPr lang="ja-JP" altLang="en-US" sz="3200" dirty="0" smtClean="0">
                <a:latin typeface="Zapf Dingbats" charset="0"/>
              </a:rPr>
              <a:t>良かった点」をポストイット</a:t>
            </a:r>
            <a:r>
              <a:rPr lang="ja-JP" altLang="en-US" sz="3200" dirty="0">
                <a:latin typeface="Zapf Dingbats" charset="0"/>
              </a:rPr>
              <a:t>に書いて、フィードバックしてください。</a:t>
            </a:r>
          </a:p>
          <a:p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dirty="0" smtClean="0"/>
              <a:t>＜</a:t>
            </a:r>
            <a:r>
              <a:rPr lang="ja-JP" altLang="en-US" dirty="0"/>
              <a:t>フィードバックの注意点</a:t>
            </a:r>
            <a:r>
              <a:rPr lang="ja-JP" altLang="en-US" dirty="0" smtClean="0"/>
              <a:t>＞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sz="2400" dirty="0"/>
              <a:t>　   </a:t>
            </a:r>
            <a:r>
              <a:rPr lang="en-US" altLang="ja-JP" sz="2400" dirty="0"/>
              <a:t>×</a:t>
            </a:r>
            <a:r>
              <a:rPr lang="ja-JP" altLang="en-US" sz="2400" dirty="0"/>
              <a:t>：否定は</a:t>
            </a:r>
            <a:r>
              <a:rPr lang="en-US" altLang="ja-JP" sz="2400" dirty="0"/>
              <a:t>NG</a:t>
            </a:r>
            <a:br>
              <a:rPr lang="en-US" altLang="ja-JP" sz="2400" dirty="0"/>
            </a:br>
            <a:r>
              <a:rPr lang="en-US" altLang="ja-JP" sz="2400" dirty="0"/>
              <a:t>     △</a:t>
            </a:r>
            <a:r>
              <a:rPr lang="ja-JP" altLang="en-US" sz="2400" dirty="0"/>
              <a:t>：誉めてから否定</a:t>
            </a:r>
            <a:br>
              <a:rPr lang="ja-JP" altLang="en-US" sz="2400" dirty="0"/>
            </a:br>
            <a:r>
              <a:rPr lang="ja-JP" altLang="en-US" sz="2400" dirty="0"/>
              <a:t>　　　　「ｘｘはいいね、でも、ｙｙだね。」</a:t>
            </a:r>
            <a:br>
              <a:rPr lang="ja-JP" altLang="en-US" sz="2400" dirty="0"/>
            </a:br>
            <a:r>
              <a:rPr lang="ja-JP" altLang="en-US" sz="2400" dirty="0"/>
              <a:t>     ◯：誉めてから助言</a:t>
            </a:r>
            <a:br>
              <a:rPr lang="ja-JP" altLang="en-US" sz="2400" dirty="0"/>
            </a:br>
            <a:r>
              <a:rPr lang="ja-JP" altLang="en-US" sz="2400" dirty="0"/>
              <a:t>　　　　「ｘｘはいいね。さらにｚｚするといいね」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87" y="2309091"/>
            <a:ext cx="2816513" cy="188408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46272"/>
            <a:ext cx="1814945" cy="12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1" name="iStock_000012548559Lar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09278" y="0"/>
            <a:ext cx="10362555" cy="69083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8467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ワークショップのルール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39850"/>
            <a:ext cx="7886700" cy="4837113"/>
          </a:xfrm>
        </p:spPr>
        <p:txBody>
          <a:bodyPr/>
          <a:lstStyle/>
          <a:p>
            <a:r>
              <a:rPr lang="ja-JP" altLang="en-US" b="1" u="sng" dirty="0" smtClean="0"/>
              <a:t>今日のワークショップを実りあるものにするために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 smtClean="0"/>
              <a:t>ポジティブにすることを意識してください。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長ティブな言葉（「でも」、「無理」、「できない」等）は使わないで！どうしても使いたい時は、「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の方がもっといいんじゃないかな？」等のポジティブ・フレーミングで！</a:t>
            </a:r>
            <a:endParaRPr lang="en-US" altLang="ja-JP" dirty="0" smtClean="0"/>
          </a:p>
          <a:p>
            <a:r>
              <a:rPr kumimoji="1" lang="ja-JP" altLang="en-US" dirty="0" smtClean="0"/>
              <a:t>傾聴の姿勢で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人の話を遮らない、人が話している間に自分が話すことを考えない（これが難しい）でやってみましょう！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431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9600">
                <a:solidFill>
                  <a:srgbClr val="FFFFFF"/>
                </a:solidFill>
                <a:latin typeface="Tanuki Permanent Marker"/>
                <a:ea typeface="Tanuki Permanent Marker"/>
                <a:cs typeface="Tanuki Permanent Marker"/>
                <a:sym typeface="Tanuki Permanent Marker"/>
              </a:defRPr>
            </a:lvl1pPr>
          </a:lstStyle>
          <a:p>
            <a:pPr algn="ctr"/>
            <a:r>
              <a:rPr lang="ja-JP" altLang="en-US" sz="6750" dirty="0" smtClean="0"/>
              <a:t>本日のゴール</a:t>
            </a:r>
            <a:endParaRPr sz="6750" dirty="0"/>
          </a:p>
        </p:txBody>
      </p:sp>
    </p:spTree>
    <p:extLst>
      <p:ext uri="{BB962C8B-B14F-4D97-AF65-F5344CB8AC3E}">
        <p14:creationId xmlns:p14="http://schemas.microsoft.com/office/powerpoint/2010/main" val="1314593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ゴール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39850"/>
            <a:ext cx="7886700" cy="4837113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ja-JP" altLang="en-US" b="1" u="sng" dirty="0" smtClean="0"/>
              <a:t>「価値の多様化」で環</a:t>
            </a:r>
            <a:r>
              <a:rPr lang="ja-JP" altLang="en-US" b="1" u="sng" dirty="0" smtClean="0"/>
              <a:t>境</a:t>
            </a:r>
            <a:r>
              <a:rPr lang="ja-JP" altLang="en-US" b="1" u="sng" dirty="0" smtClean="0"/>
              <a:t>・関連図を実現するテクノロジーを整理</a:t>
            </a:r>
            <a:r>
              <a:rPr lang="ja-JP" altLang="en-US" b="1" u="sng" dirty="0" smtClean="0"/>
              <a:t>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前回までに作成</a:t>
            </a:r>
            <a:r>
              <a:rPr lang="ja-JP" altLang="en-US" dirty="0" smtClean="0"/>
              <a:t>した環境・</a:t>
            </a:r>
            <a:r>
              <a:rPr lang="ja-JP" altLang="en-US" dirty="0" smtClean="0"/>
              <a:t>関連図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それらを実現する、または</a:t>
            </a:r>
            <a:r>
              <a:rPr lang="ja-JP" altLang="en-US" dirty="0" smtClean="0"/>
              <a:t>支えると考えられる技術を</a:t>
            </a:r>
            <a:r>
              <a:rPr lang="ja-JP" altLang="en-US" dirty="0" smtClean="0"/>
              <a:t>洗い出すを「価値の多様化」でもう一度行う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marL="514350" indent="-514350">
              <a:buFont typeface="+mj-lt"/>
              <a:buAutoNum type="alphaLcPeriod" startAt="2"/>
            </a:pPr>
            <a:r>
              <a:rPr lang="ja-JP" altLang="en-US" b="1" u="sng" dirty="0" smtClean="0"/>
              <a:t>「シフトできない人」のキーワードを実現する（支える）技術に基づいて、リスクマネジメント</a:t>
            </a:r>
            <a:r>
              <a:rPr lang="en-US" altLang="ja-JP" b="1" u="sng" dirty="0" smtClean="0"/>
              <a:t>/</a:t>
            </a:r>
            <a:r>
              <a:rPr lang="ja-JP" altLang="en-US" b="1" u="sng" dirty="0" smtClean="0"/>
              <a:t>保険ビジネスについて検討する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回で技術までまとめた</a:t>
            </a:r>
            <a:r>
              <a:rPr lang="ja-JP" altLang="en-US" dirty="0" smtClean="0"/>
              <a:t>「シフトできない人」に関して、周辺事情や環境変化に基づき、リスクマネジメント／保険ビジネスの可能性についてブレストを行う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51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8989387" y="6349672"/>
            <a:ext cx="151683" cy="2400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97" name="iStock_000017296723XSmal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4145" y="2872098"/>
            <a:ext cx="2937868" cy="3259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2774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hueOff val="109194"/>
              <a:satOff val="-4874"/>
              <a:lumOff val="12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9600">
                <a:solidFill>
                  <a:srgbClr val="FFFFFF"/>
                </a:solidFill>
                <a:latin typeface="Tanuki Permanent Marker"/>
                <a:ea typeface="Tanuki Permanent Marker"/>
                <a:cs typeface="Tanuki Permanent Marker"/>
                <a:sym typeface="Tanuki Permanent Marker"/>
              </a:defRPr>
            </a:lvl1pPr>
          </a:lstStyle>
          <a:p>
            <a:pPr algn="ctr"/>
            <a:r>
              <a:rPr lang="ja-JP" altLang="en-US" sz="5400" dirty="0" smtClean="0"/>
              <a:t>前回までの振り返り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525672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深掘り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これまでの検討を振り返りましょう</a:t>
            </a:r>
            <a:endParaRPr kumimoji="1" lang="en-US" altLang="ja-JP" dirty="0" smtClean="0"/>
          </a:p>
          <a:p>
            <a:endParaRPr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気になったセンテンスの抜き出し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センテンスのグルーピング（</a:t>
            </a:r>
            <a:r>
              <a:rPr lang="en-US" altLang="ja-JP" dirty="0" smtClean="0"/>
              <a:t>18</a:t>
            </a:r>
            <a:r>
              <a:rPr lang="ja-JP" altLang="en-US" dirty="0" smtClean="0"/>
              <a:t>個の項目）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各項目間の因果関係図を作成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「個人・社会ｘ有形・無形」、「個人・企業（社会）ｘ時間が</a:t>
            </a:r>
            <a:r>
              <a:rPr lang="ja-JP" altLang="en-US" dirty="0" smtClean="0"/>
              <a:t>かかる・かからない」などの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軸図で整理・分類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深掘りするキーワードを選定し、環境や関係する組織・団体・規制などをブレストで書き出し</a:t>
            </a:r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2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BE48-50EA-104B-B000-79AECE93E17F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2" y="245659"/>
            <a:ext cx="4800000" cy="36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54" y="3183340"/>
            <a:ext cx="47999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 sz="1400">
            <a:solidFill>
              <a:schemeClr val="tx1"/>
            </a:solidFill>
            <a:latin typeface="Meiryo UI" charset="-128"/>
            <a:ea typeface="Meiryo UI" charset="-128"/>
            <a:cs typeface="Meiryo UI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Iの整理" id="{DAC40915-0C71-E149-924A-1372FE542652}" vid="{23B8EB4C-C1C4-3741-8CC5-8F686943F779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15A01428AB28E418F0A0A7B3314896A" ma:contentTypeVersion="6" ma:contentTypeDescription="新しいドキュメントを作成します。" ma:contentTypeScope="" ma:versionID="50aa18d7a31112c5f50f6a77a40279e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3bc7b5257ee23fd26ee58bc1286e93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8" nillable="true" ma:displayName="元の有効期限" ma:hidden="true" ma:internalName="_dlc_ExpireDateSaved" ma:readOnly="true">
      <xsd:simpleType>
        <xsd:restriction base="dms:DateTime"/>
      </xsd:simpleType>
    </xsd:element>
    <xsd:element name="_dlc_ExpireDate" ma:index="9" nillable="true" ma:displayName="期日" ma:hidden="true" ma:internalName="_dlc_ExpireDate" ma:readOnly="true">
      <xsd:simpleType>
        <xsd:restriction base="dms:DateTime"/>
      </xsd:simpleType>
    </xsd:element>
    <xsd:element name="_dlc_Exempt" ma:index="10" nillable="true" ma:displayName="ポリシー適用除外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BB61F-D52B-4E4A-B2AD-3F68716FB6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8C7D9B-05A1-4FE8-9937-11A78A099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AIの整理</Template>
  <TotalTime>4567</TotalTime>
  <Words>569</Words>
  <Application>Microsoft Macintosh PowerPoint</Application>
  <PresentationFormat>画面に合わせる (4:3)</PresentationFormat>
  <Paragraphs>204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azukifontP</vt:lpstr>
      <vt:lpstr>Calibri</vt:lpstr>
      <vt:lpstr>Meiryo UI</vt:lpstr>
      <vt:lpstr>ＭＳ Ｐゴシック</vt:lpstr>
      <vt:lpstr>Tanuki Permanent Marker</vt:lpstr>
      <vt:lpstr>Yu Gothic</vt:lpstr>
      <vt:lpstr>Zapf Dingbats</vt:lpstr>
      <vt:lpstr>ヒラギノ角ゴ ProN W3</vt:lpstr>
      <vt:lpstr>Arial</vt:lpstr>
      <vt:lpstr>ホワイト</vt:lpstr>
      <vt:lpstr>Life Shift ワークショップ 2017/12/26</vt:lpstr>
      <vt:lpstr>PowerPoint プレゼンテーション</vt:lpstr>
      <vt:lpstr>ワークショップのルール</vt:lpstr>
      <vt:lpstr>PowerPoint プレゼンテーション</vt:lpstr>
      <vt:lpstr>ゴール</vt:lpstr>
      <vt:lpstr>PowerPoint プレゼンテーション</vt:lpstr>
      <vt:lpstr>PowerPoint プレゼンテーション</vt:lpstr>
      <vt:lpstr>深掘り</vt:lpstr>
      <vt:lpstr>PowerPoint プレゼンテーション</vt:lpstr>
      <vt:lpstr>深掘り（キーワード選定）</vt:lpstr>
      <vt:lpstr>PowerPoint プレゼンテーション</vt:lpstr>
      <vt:lpstr>テクノロジーの整理</vt:lpstr>
      <vt:lpstr>テクノロジーの整理</vt:lpstr>
      <vt:lpstr>参考（ガートナー・ハイプサイクル）</vt:lpstr>
      <vt:lpstr>参考（ガートナー・ハイプサイクル）</vt:lpstr>
      <vt:lpstr>参考（ガートナー・ハイプサイクル）</vt:lpstr>
      <vt:lpstr>参考（ガートナー・ハイプサイクル）</vt:lpstr>
      <vt:lpstr>参考（ガートナー・ハイプサイクル）</vt:lpstr>
      <vt:lpstr>参考（ガートナー・ハイプサイクル）</vt:lpstr>
      <vt:lpstr>参考（ガートナー・ハイプサイクル）</vt:lpstr>
      <vt:lpstr>PowerPoint プレゼンテーション</vt:lpstr>
      <vt:lpstr>PowerPoint プレゼンテーション</vt:lpstr>
      <vt:lpstr>リフレクション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土井剛</dc:creator>
  <cp:lastModifiedBy>土井剛</cp:lastModifiedBy>
  <cp:revision>142</cp:revision>
  <cp:lastPrinted>2017-12-25T12:56:22Z</cp:lastPrinted>
  <dcterms:created xsi:type="dcterms:W3CDTF">2016-04-23T06:49:19Z</dcterms:created>
  <dcterms:modified xsi:type="dcterms:W3CDTF">2017-12-25T13:12:42Z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0x010100015A01428AB28E418F0A0A7B3314896A</vt:lpwstr>
  </property>
  <property fmtid="{D5CDD505-2E9C-101B-9397-08002B2CF9AE}" pid="3" name="ItemRetentionFormula">
    <vt:lpwstr/>
  </property>
  <property fmtid="{D5CDD505-2E9C-101B-9397-08002B2CF9AE}" pid="4" name="_dlc_policyId">
    <vt:lpwstr>/sites/H1N/private-site/DocLib/11ＩＣＴ_40お客さま以外</vt:lpwstr>
  </property>
</Properties>
</file>