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6"/>
  </p:notesMasterIdLst>
  <p:sldIdLst>
    <p:sldId id="256" r:id="rId6"/>
    <p:sldId id="258" r:id="rId7"/>
    <p:sldId id="267" r:id="rId8"/>
    <p:sldId id="259" r:id="rId9"/>
    <p:sldId id="269" r:id="rId10"/>
    <p:sldId id="271" r:id="rId11"/>
    <p:sldId id="272" r:id="rId12"/>
    <p:sldId id="273" r:id="rId13"/>
    <p:sldId id="266" r:id="rId14"/>
    <p:sldId id="274" r:id="rId15"/>
  </p:sldIdLst>
  <p:sldSz cx="9144000" cy="6858000" type="screen4x3"/>
  <p:notesSz cx="6735763" cy="9866313"/>
  <p:defaultTextStyle>
    <a:defPPr>
      <a:defRPr lang="ja-JP"/>
    </a:defPPr>
    <a:lvl1pPr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Calibri"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Calibri"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Calibri"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Calibri"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Calibri" pitchFamily="34" charset="0"/>
        <a:ea typeface="ＭＳ Ｐゴシック" pitchFamily="50"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B4D"/>
    <a:srgbClr val="59DEC4"/>
    <a:srgbClr val="59DE6C"/>
    <a:srgbClr val="59E2DC"/>
    <a:srgbClr val="006C60"/>
    <a:srgbClr val="FFFF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19" autoAdjust="0"/>
    <p:restoredTop sz="95470" autoAdjust="0"/>
  </p:normalViewPr>
  <p:slideViewPr>
    <p:cSldViewPr>
      <p:cViewPr varScale="1">
        <p:scale>
          <a:sx n="99" d="100"/>
          <a:sy n="99" d="100"/>
        </p:scale>
        <p:origin x="-129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6810DCE6-BB3C-0545-B9EE-DBBA8A3ACCE7}" type="datetimeFigureOut">
              <a:rPr kumimoji="1" lang="ja-JP" altLang="en-US" smtClean="0"/>
              <a:t>2018/3/12</a:t>
            </a:fld>
            <a:endParaRPr kumimoji="1" lang="ja-JP" altLang="en-US"/>
          </a:p>
        </p:txBody>
      </p:sp>
      <p:sp>
        <p:nvSpPr>
          <p:cNvPr id="4" name="スライド イメージ プレースホルダー 3"/>
          <p:cNvSpPr>
            <a:spLocks noGrp="1" noRot="1" noChangeAspect="1"/>
          </p:cNvSpPr>
          <p:nvPr>
            <p:ph type="sldImg" idx="2"/>
          </p:nvPr>
        </p:nvSpPr>
        <p:spPr>
          <a:xfrm>
            <a:off x="1147763" y="1233488"/>
            <a:ext cx="4440237"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1A057837-016A-3641-AAEC-478FCEED20AE}" type="slidenum">
              <a:rPr kumimoji="1" lang="ja-JP" altLang="en-US" smtClean="0"/>
              <a:t>‹#›</a:t>
            </a:fld>
            <a:endParaRPr kumimoji="1" lang="ja-JP" altLang="en-US"/>
          </a:p>
        </p:txBody>
      </p:sp>
    </p:spTree>
    <p:extLst>
      <p:ext uri="{BB962C8B-B14F-4D97-AF65-F5344CB8AC3E}">
        <p14:creationId xmlns:p14="http://schemas.microsoft.com/office/powerpoint/2010/main" val="15183912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3.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2" descr="ba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350" y="6807200"/>
            <a:ext cx="9148763"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ba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763" y="0"/>
            <a:ext cx="9148763"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Title_line"/>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01650" y="3314700"/>
            <a:ext cx="6510338" cy="1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ooter"/>
          <p:cNvPicPr>
            <a:picLocks noChangeAspect="1" noChangeArrowheads="1"/>
          </p:cNvPicPr>
          <p:nvPr/>
        </p:nvPicPr>
        <p:blipFill>
          <a:blip r:embed="rId4" cstate="hqprint">
            <a:extLst>
              <a:ext uri="{28A0092B-C50C-407E-A947-70E740481C1C}">
                <a14:useLocalDpi xmlns:a14="http://schemas.microsoft.com/office/drawing/2010/main"/>
              </a:ext>
            </a:extLst>
          </a:blip>
          <a:srcRect/>
          <a:stretch>
            <a:fillRect/>
          </a:stretch>
        </p:blipFill>
        <p:spPr bwMode="auto">
          <a:xfrm>
            <a:off x="146050" y="6607175"/>
            <a:ext cx="1793875"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HL01E"/>
          <p:cNvPicPr>
            <a:picLocks noChangeAspect="1" noChangeArrowheads="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7451725" y="6588125"/>
            <a:ext cx="13985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0" descr="HL02E"/>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468313" y="3644900"/>
            <a:ext cx="282892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1" descr="3GSE_T[1]"/>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7164388" y="2516188"/>
            <a:ext cx="15843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Rectangle 8"/>
          <p:cNvSpPr>
            <a:spLocks noGrp="1" noChangeArrowheads="1"/>
          </p:cNvSpPr>
          <p:nvPr>
            <p:ph type="ctrTitle" sz="quarter"/>
          </p:nvPr>
        </p:nvSpPr>
        <p:spPr>
          <a:xfrm>
            <a:off x="468313" y="2852738"/>
            <a:ext cx="6480175" cy="431800"/>
          </a:xfrm>
        </p:spPr>
        <p:txBody>
          <a:bodyPr/>
          <a:lstStyle>
            <a:lvl1pPr>
              <a:defRPr/>
            </a:lvl1pPr>
          </a:lstStyle>
          <a:p>
            <a:pPr lvl="0"/>
            <a:r>
              <a:rPr lang="ja-JP" altLang="en-US" noProof="0"/>
              <a:t>マスタ タイトルの書式設定</a:t>
            </a:r>
          </a:p>
        </p:txBody>
      </p:sp>
      <p:sp>
        <p:nvSpPr>
          <p:cNvPr id="5138" name="Rectangle 18"/>
          <p:cNvSpPr>
            <a:spLocks noGrp="1" noChangeArrowheads="1"/>
          </p:cNvSpPr>
          <p:nvPr>
            <p:ph type="subTitle" sz="quarter" idx="1"/>
          </p:nvPr>
        </p:nvSpPr>
        <p:spPr>
          <a:xfrm>
            <a:off x="468313" y="3429000"/>
            <a:ext cx="6400800" cy="1752600"/>
          </a:xfrm>
        </p:spPr>
        <p:txBody>
          <a:bodyPr/>
          <a:lstStyle>
            <a:lvl1pPr marL="0" indent="0">
              <a:buFontTx/>
              <a:buNone/>
              <a:defRPr kumimoji="0" sz="1100">
                <a:latin typeface="Meiryo UI" panose="020B0604030504040204" pitchFamily="50" charset="-128"/>
                <a:ea typeface="Meiryo UI" panose="020B0604030504040204" pitchFamily="50" charset="-128"/>
                <a:cs typeface="Meiryo UI" panose="020B0604030504040204" pitchFamily="50" charset="-128"/>
              </a:defRPr>
            </a:lvl1pPr>
          </a:lstStyle>
          <a:p>
            <a:pPr lvl="0"/>
            <a:r>
              <a:rPr lang="en-US" altLang="ja-JP" noProof="0"/>
              <a:t>20  </a:t>
            </a:r>
            <a:r>
              <a:rPr lang="ja-JP" altLang="en-US" noProof="0"/>
              <a:t>年  月  日</a:t>
            </a:r>
          </a:p>
        </p:txBody>
      </p:sp>
    </p:spTree>
    <p:extLst>
      <p:ext uri="{BB962C8B-B14F-4D97-AF65-F5344CB8AC3E}">
        <p14:creationId xmlns:p14="http://schemas.microsoft.com/office/powerpoint/2010/main" val="39498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6"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514BC4C1-CAFE-41DE-A813-FB3DE5ACE0AE}" type="slidenum">
              <a:rPr lang="en-US" altLang="ja-JP"/>
              <a:pPr>
                <a:defRPr/>
              </a:pPr>
              <a:t>‹#›</a:t>
            </a:fld>
            <a:endParaRPr lang="en-US" altLang="ja-JP"/>
          </a:p>
        </p:txBody>
      </p:sp>
      <p:sp>
        <p:nvSpPr>
          <p:cNvPr id="7"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3108098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5"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4C08D89C-0EE2-4167-B367-6F66F5E6B131}" type="slidenum">
              <a:rPr lang="en-US" altLang="ja-JP"/>
              <a:pPr>
                <a:defRPr/>
              </a:pPr>
              <a:t>‹#›</a:t>
            </a:fld>
            <a:endParaRPr lang="en-US" altLang="ja-JP"/>
          </a:p>
        </p:txBody>
      </p:sp>
      <p:sp>
        <p:nvSpPr>
          <p:cNvPr id="6"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388219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32588" y="144463"/>
            <a:ext cx="2160587" cy="6164262"/>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250825" y="144463"/>
            <a:ext cx="6329363" cy="61642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5"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39E990A8-BF83-4C9C-B607-1171992D1CE9}" type="slidenum">
              <a:rPr lang="en-US" altLang="ja-JP"/>
              <a:pPr>
                <a:defRPr/>
              </a:pPr>
              <a:t>‹#›</a:t>
            </a:fld>
            <a:endParaRPr lang="en-US" altLang="ja-JP"/>
          </a:p>
        </p:txBody>
      </p:sp>
      <p:sp>
        <p:nvSpPr>
          <p:cNvPr id="6"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3030413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628650" y="6420748"/>
            <a:ext cx="2057400" cy="365125"/>
          </a:xfrm>
          <a:prstGeom prst="rect">
            <a:avLst/>
          </a:prstGeom>
        </p:spPr>
        <p:txBody>
          <a:bodyPr/>
          <a:lstStyle/>
          <a:p>
            <a:fld id="{9EEFE778-F169-894E-A514-3A159230DBB1}" type="datetime1">
              <a:rPr kumimoji="1" lang="ja-JP" altLang="en-US" smtClean="0"/>
              <a:t>2018/3/12</a:t>
            </a:fld>
            <a:endParaRPr kumimoji="1" lang="ja-JP" altLang="en-US"/>
          </a:p>
        </p:txBody>
      </p:sp>
      <p:sp>
        <p:nvSpPr>
          <p:cNvPr id="5" name="フッター プレースホルダー 4"/>
          <p:cNvSpPr>
            <a:spLocks noGrp="1"/>
          </p:cNvSpPr>
          <p:nvPr>
            <p:ph type="ftr" sz="quarter" idx="11"/>
          </p:nvPr>
        </p:nvSpPr>
        <p:spPr>
          <a:xfrm>
            <a:off x="3028951" y="6420748"/>
            <a:ext cx="3086100" cy="365125"/>
          </a:xfrm>
          <a:prstGeom prst="rect">
            <a:avLst/>
          </a:prstGeom>
        </p:spPr>
        <p:txBody>
          <a:bodyPr/>
          <a:lstStyle/>
          <a:p>
            <a:endParaRPr kumimoji="1" lang="ja-JP" altLang="en-US"/>
          </a:p>
        </p:txBody>
      </p:sp>
      <p:sp>
        <p:nvSpPr>
          <p:cNvPr id="7" name="正方形/長方形 93"/>
          <p:cNvSpPr>
            <a:spLocks noChangeArrowheads="1"/>
          </p:cNvSpPr>
          <p:nvPr userDrawn="1"/>
        </p:nvSpPr>
        <p:spPr bwMode="auto">
          <a:xfrm>
            <a:off x="204787" y="1844678"/>
            <a:ext cx="6101954" cy="2879725"/>
          </a:xfrm>
          <a:prstGeom prst="rect">
            <a:avLst/>
          </a:prstGeom>
          <a:solidFill>
            <a:srgbClr val="006C60"/>
          </a:solidFill>
          <a:ln>
            <a:noFill/>
          </a:ln>
          <a:extLst/>
        </p:spPr>
        <p:txBody>
          <a:bodyPr tIns="24923" bIns="24923" anchor="ct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fontAlgn="base">
              <a:spcBef>
                <a:spcPct val="0"/>
              </a:spcBef>
              <a:spcAft>
                <a:spcPct val="0"/>
              </a:spcAft>
              <a:defRPr kumimoji="1">
                <a:solidFill>
                  <a:schemeClr val="tx1"/>
                </a:solidFill>
                <a:latin typeface="Arial" charset="0"/>
                <a:ea typeface="ＭＳ Ｐゴシック" charset="-128"/>
              </a:defRPr>
            </a:lvl6pPr>
            <a:lvl7pPr marL="2971800" indent="-228600" fontAlgn="base">
              <a:spcBef>
                <a:spcPct val="0"/>
              </a:spcBef>
              <a:spcAft>
                <a:spcPct val="0"/>
              </a:spcAft>
              <a:defRPr kumimoji="1">
                <a:solidFill>
                  <a:schemeClr val="tx1"/>
                </a:solidFill>
                <a:latin typeface="Arial" charset="0"/>
                <a:ea typeface="ＭＳ Ｐゴシック" charset="-128"/>
              </a:defRPr>
            </a:lvl7pPr>
            <a:lvl8pPr marL="3429000" indent="-228600" fontAlgn="base">
              <a:spcBef>
                <a:spcPct val="0"/>
              </a:spcBef>
              <a:spcAft>
                <a:spcPct val="0"/>
              </a:spcAft>
              <a:defRPr kumimoji="1">
                <a:solidFill>
                  <a:schemeClr val="tx1"/>
                </a:solidFill>
                <a:latin typeface="Arial" charset="0"/>
                <a:ea typeface="ＭＳ Ｐゴシック" charset="-128"/>
              </a:defRPr>
            </a:lvl8pPr>
            <a:lvl9pPr marL="3886200" indent="-228600" fontAlgn="base">
              <a:spcBef>
                <a:spcPct val="0"/>
              </a:spcBef>
              <a:spcAft>
                <a:spcPct val="0"/>
              </a:spcAft>
              <a:defRPr kumimoji="1">
                <a:solidFill>
                  <a:schemeClr val="tx1"/>
                </a:solidFill>
                <a:latin typeface="Arial" charset="0"/>
                <a:ea typeface="ＭＳ Ｐゴシック" charset="-128"/>
              </a:defRPr>
            </a:lvl9pPr>
          </a:lstStyle>
          <a:p>
            <a:pPr>
              <a:defRPr/>
            </a:pPr>
            <a:endParaRPr lang="ja-JP" altLang="en-US" sz="1662" b="1">
              <a:solidFill>
                <a:srgbClr val="FFFFFF"/>
              </a:solidFill>
              <a:latin typeface="Meiryo UI" charset="-128"/>
              <a:ea typeface="Meiryo UI" charset="-128"/>
              <a:cs typeface="Meiryo UI" charset="-128"/>
            </a:endParaRPr>
          </a:p>
        </p:txBody>
      </p:sp>
    </p:spTree>
    <p:extLst>
      <p:ext uri="{BB962C8B-B14F-4D97-AF65-F5344CB8AC3E}">
        <p14:creationId xmlns:p14="http://schemas.microsoft.com/office/powerpoint/2010/main" val="1991349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本編（著作権表記あり）">
    <p:spTree>
      <p:nvGrpSpPr>
        <p:cNvPr id="1" name=""/>
        <p:cNvGrpSpPr/>
        <p:nvPr/>
      </p:nvGrpSpPr>
      <p:grpSpPr>
        <a:xfrm>
          <a:off x="0" y="0"/>
          <a:ext cx="0" cy="0"/>
          <a:chOff x="0" y="0"/>
          <a:chExt cx="0" cy="0"/>
        </a:xfrm>
      </p:grpSpPr>
      <p:grpSp>
        <p:nvGrpSpPr>
          <p:cNvPr id="3" name="グループ化 93"/>
          <p:cNvGrpSpPr>
            <a:grpSpLocks/>
          </p:cNvGrpSpPr>
          <p:nvPr userDrawn="1"/>
        </p:nvGrpSpPr>
        <p:grpSpPr bwMode="auto">
          <a:xfrm>
            <a:off x="118697" y="692150"/>
            <a:ext cx="8906608" cy="71438"/>
            <a:chOff x="128588" y="692150"/>
            <a:chExt cx="9648825" cy="71438"/>
          </a:xfrm>
        </p:grpSpPr>
        <p:sp>
          <p:nvSpPr>
            <p:cNvPr id="4" name="正方形/長方形 3"/>
            <p:cNvSpPr/>
            <p:nvPr userDrawn="1"/>
          </p:nvSpPr>
          <p:spPr>
            <a:xfrm>
              <a:off x="128588" y="692150"/>
              <a:ext cx="2376487" cy="71438"/>
            </a:xfrm>
            <a:prstGeom prst="rect">
              <a:avLst/>
            </a:prstGeom>
            <a:solidFill>
              <a:srgbClr val="9EA0A1"/>
            </a:solidFill>
            <a:ln w="9525" cap="flat" cmpd="sng" algn="ctr">
              <a:noFill/>
              <a:prstDash val="solid"/>
            </a:ln>
            <a:effectLst/>
            <a:extLst>
              <a:ext uri="{91240B29-F687-4F45-9708-019B960494DF}">
                <a14:hiddenLine xmlns:a14="http://schemas.microsoft.com/office/drawing/2010/main" w="9525" cap="flat" cmpd="sng" algn="ctr">
                  <a:solidFill>
                    <a:srgbClr val="777777"/>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5" name="正方形/長方形 4"/>
            <p:cNvSpPr/>
            <p:nvPr userDrawn="1"/>
          </p:nvSpPr>
          <p:spPr>
            <a:xfrm>
              <a:off x="2505075" y="692150"/>
              <a:ext cx="7272338" cy="71438"/>
            </a:xfrm>
            <a:prstGeom prst="rect">
              <a:avLst/>
            </a:prstGeom>
            <a:solidFill>
              <a:srgbClr val="006C60"/>
            </a:solidFill>
            <a:ln w="9525" cap="flat" cmpd="sng" algn="ctr">
              <a:noFill/>
              <a:prstDash val="solid"/>
            </a:ln>
            <a:effectLst/>
            <a:extLst>
              <a:ext uri="{91240B29-F687-4F45-9708-019B960494DF}">
                <a14:hiddenLine xmlns:a14="http://schemas.microsoft.com/office/drawing/2010/main" w="9525" cap="flat" cmpd="sng" algn="ctr">
                  <a:solidFill>
                    <a:srgbClr val="777777"/>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solidFill>
                  <a:srgbClr val="9EA0A1"/>
                </a:solidFill>
              </a:endParaRPr>
            </a:p>
          </p:txBody>
        </p:sp>
        <p:sp>
          <p:nvSpPr>
            <p:cNvPr id="6" name="直角三角形 5"/>
            <p:cNvSpPr/>
            <p:nvPr userDrawn="1"/>
          </p:nvSpPr>
          <p:spPr>
            <a:xfrm flipV="1">
              <a:off x="2505075" y="692150"/>
              <a:ext cx="77788" cy="71438"/>
            </a:xfrm>
            <a:prstGeom prst="rtTriangle">
              <a:avLst/>
            </a:prstGeom>
            <a:solidFill>
              <a:srgbClr val="9EA0A1"/>
            </a:solidFill>
            <a:ln w="9525" cap="flat" cmpd="sng" algn="ctr">
              <a:noFill/>
              <a:prstDash val="solid"/>
            </a:ln>
            <a:effectLst/>
            <a:extLst>
              <a:ext uri="{91240B29-F687-4F45-9708-019B960494DF}">
                <a14:hiddenLine xmlns:a14="http://schemas.microsoft.com/office/drawing/2010/main" w="9525" cap="flat" cmpd="sng" algn="ctr">
                  <a:solidFill>
                    <a:srgbClr val="006C60"/>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grpSp>
      <p:cxnSp>
        <p:nvCxnSpPr>
          <p:cNvPr id="7" name="直線コネクタ 6"/>
          <p:cNvCxnSpPr/>
          <p:nvPr userDrawn="1"/>
        </p:nvCxnSpPr>
        <p:spPr>
          <a:xfrm>
            <a:off x="118697" y="6491288"/>
            <a:ext cx="8906608" cy="0"/>
          </a:xfrm>
          <a:prstGeom prst="line">
            <a:avLst/>
          </a:prstGeom>
          <a:ln w="12700">
            <a:solidFill>
              <a:srgbClr val="414243"/>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userDrawn="1"/>
        </p:nvCxnSpPr>
        <p:spPr>
          <a:xfrm flipV="1">
            <a:off x="8560777" y="6565900"/>
            <a:ext cx="0" cy="177800"/>
          </a:xfrm>
          <a:prstGeom prst="line">
            <a:avLst/>
          </a:prstGeom>
          <a:ln>
            <a:solidFill>
              <a:srgbClr val="4C4C4C"/>
            </a:solidFill>
            <a:tailEnd type="none"/>
          </a:ln>
        </p:spPr>
        <p:style>
          <a:lnRef idx="1">
            <a:schemeClr val="accent1"/>
          </a:lnRef>
          <a:fillRef idx="0">
            <a:schemeClr val="accent1"/>
          </a:fillRef>
          <a:effectRef idx="0">
            <a:schemeClr val="accent1"/>
          </a:effectRef>
          <a:fontRef idx="minor">
            <a:schemeClr val="tx1"/>
          </a:fontRef>
        </p:style>
      </p:cxnSp>
      <p:pic>
        <p:nvPicPr>
          <p:cNvPr id="10" name="Picture 24"/>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18697" y="6543676"/>
            <a:ext cx="542192" cy="28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ctrTitle"/>
          </p:nvPr>
        </p:nvSpPr>
        <p:spPr>
          <a:xfrm>
            <a:off x="118697" y="115888"/>
            <a:ext cx="8906608" cy="5762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ja-JP" altLang="en-US" sz="2585"/>
            </a:lvl1pPr>
          </a:lstStyle>
          <a:p>
            <a:pPr lvl="0"/>
            <a:r>
              <a:rPr lang="ja-JP" altLang="en-US"/>
              <a:t>マスター タイトルの書式設定</a:t>
            </a:r>
          </a:p>
        </p:txBody>
      </p:sp>
      <p:sp>
        <p:nvSpPr>
          <p:cNvPr id="11" name="スライド番号プレースホルダー 5"/>
          <p:cNvSpPr>
            <a:spLocks noGrp="1"/>
          </p:cNvSpPr>
          <p:nvPr>
            <p:ph type="sldNum" sz="quarter" idx="10"/>
          </p:nvPr>
        </p:nvSpPr>
        <p:spPr/>
        <p:txBody>
          <a:bodyPr/>
          <a:lstStyle>
            <a:lvl1pPr>
              <a:defRPr/>
            </a:lvl1pPr>
          </a:lstStyle>
          <a:p>
            <a:fld id="{022D5343-21B6-A446-BE65-52315130EEC4}" type="slidenum">
              <a:rPr lang="en-US" altLang="ja-JP"/>
              <a:pPr/>
              <a:t>‹#›</a:t>
            </a:fld>
            <a:endParaRPr lang="en-US" altLang="ja-JP"/>
          </a:p>
        </p:txBody>
      </p:sp>
    </p:spTree>
    <p:extLst>
      <p:ext uri="{BB962C8B-B14F-4D97-AF65-F5344CB8AC3E}">
        <p14:creationId xmlns:p14="http://schemas.microsoft.com/office/powerpoint/2010/main" val="799441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129" name="Shape 129"/>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rPr/>
              <a:t>‹#›</a:t>
            </a:fld>
            <a:endParaRPr/>
          </a:p>
        </p:txBody>
      </p:sp>
    </p:spTree>
    <p:extLst>
      <p:ext uri="{BB962C8B-B14F-4D97-AF65-F5344CB8AC3E}">
        <p14:creationId xmlns:p14="http://schemas.microsoft.com/office/powerpoint/2010/main" val="148782839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5"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757834FA-B69F-40D9-9E48-E5D36EE240F4}" type="slidenum">
              <a:rPr lang="en-US" altLang="ja-JP"/>
              <a:pPr>
                <a:defRPr/>
              </a:pPr>
              <a:t>‹#›</a:t>
            </a:fld>
            <a:endParaRPr lang="en-US" altLang="ja-JP"/>
          </a:p>
        </p:txBody>
      </p:sp>
      <p:sp>
        <p:nvSpPr>
          <p:cNvPr id="6"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2620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bg>
      <p:bgRef idx="1001">
        <a:schemeClr val="bg1"/>
      </p:bgRef>
    </p:bg>
    <p:spTree>
      <p:nvGrpSpPr>
        <p:cNvPr id="1" name=""/>
        <p:cNvGrpSpPr/>
        <p:nvPr/>
      </p:nvGrpSpPr>
      <p:grpSpPr>
        <a:xfrm>
          <a:off x="0" y="0"/>
          <a:ext cx="0" cy="0"/>
          <a:chOff x="0" y="0"/>
          <a:chExt cx="0" cy="0"/>
        </a:xfrm>
      </p:grpSpPr>
      <p:sp>
        <p:nvSpPr>
          <p:cNvPr id="7" name="角丸四角形 6"/>
          <p:cNvSpPr/>
          <p:nvPr userDrawn="1"/>
        </p:nvSpPr>
        <p:spPr>
          <a:xfrm>
            <a:off x="78234" y="116632"/>
            <a:ext cx="8958262" cy="647700"/>
          </a:xfrm>
          <a:prstGeom prst="roundRect">
            <a:avLst>
              <a:gd name="adj" fmla="val 50000"/>
            </a:avLst>
          </a:prstGeom>
          <a:solidFill>
            <a:srgbClr val="59DE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fontAlgn="auto">
              <a:spcBef>
                <a:spcPts val="0"/>
              </a:spcBef>
              <a:spcAft>
                <a:spcPts val="0"/>
              </a:spcAft>
              <a:defRPr/>
            </a:pPr>
            <a:endParaRPr lang="ja-JP" altLang="en-US" sz="180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userDrawn="1"/>
        </p:nvSpPr>
        <p:spPr>
          <a:xfrm>
            <a:off x="3030984" y="116632"/>
            <a:ext cx="5697537" cy="647700"/>
          </a:xfrm>
          <a:prstGeom prst="rect">
            <a:avLst/>
          </a:prstGeom>
          <a:solidFill>
            <a:srgbClr val="006C6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kumimoji="0" lang="ja-JP" altLang="en-US" sz="1600" kern="0" dirty="0">
              <a:solidFill>
                <a:schemeClr val="bg1"/>
              </a:solidFill>
              <a:latin typeface="Meiryo UI" panose="020B0604030504040204" pitchFamily="50" charset="-128"/>
              <a:ea typeface="Meiryo UI" panose="020B0604030504040204" pitchFamily="50" charset="-128"/>
              <a:cs typeface="Meiryo UI" panose="020B0604030504040204" pitchFamily="50" charset="-128"/>
              <a:sym typeface="ヒラギノ丸ゴ ProN W4"/>
            </a:endParaRPr>
          </a:p>
        </p:txBody>
      </p:sp>
      <p:sp>
        <p:nvSpPr>
          <p:cNvPr id="4"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5"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757834FA-B69F-40D9-9E48-E5D36EE240F4}" type="slidenum">
              <a:rPr lang="en-US" altLang="ja-JP"/>
              <a:pPr>
                <a:defRPr/>
              </a:pPr>
              <a:t>‹#›</a:t>
            </a:fld>
            <a:endParaRPr lang="en-US" altLang="ja-JP"/>
          </a:p>
        </p:txBody>
      </p:sp>
      <p:sp>
        <p:nvSpPr>
          <p:cNvPr id="6"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
        <p:nvSpPr>
          <p:cNvPr id="9" name="タイトル 1"/>
          <p:cNvSpPr>
            <a:spLocks noGrp="1"/>
          </p:cNvSpPr>
          <p:nvPr>
            <p:ph type="title"/>
          </p:nvPr>
        </p:nvSpPr>
        <p:spPr>
          <a:xfrm>
            <a:off x="395536" y="238076"/>
            <a:ext cx="2520280" cy="404812"/>
          </a:xfrm>
        </p:spPr>
        <p:txBody>
          <a:bodyPr/>
          <a:lstStyle>
            <a:lvl1pPr>
              <a:defRPr sz="1600">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マスター タイトルの書式設定</a:t>
            </a:r>
          </a:p>
        </p:txBody>
      </p:sp>
    </p:spTree>
    <p:extLst>
      <p:ext uri="{BB962C8B-B14F-4D97-AF65-F5344CB8AC3E}">
        <p14:creationId xmlns:p14="http://schemas.microsoft.com/office/powerpoint/2010/main" val="12807023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dirty="0"/>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5"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5298D443-D163-4201-B577-8CA1CA099499}" type="slidenum">
              <a:rPr lang="en-US" altLang="ja-JP"/>
              <a:pPr>
                <a:defRPr/>
              </a:pPr>
              <a:t>‹#›</a:t>
            </a:fld>
            <a:endParaRPr lang="en-US" altLang="ja-JP"/>
          </a:p>
        </p:txBody>
      </p:sp>
      <p:sp>
        <p:nvSpPr>
          <p:cNvPr id="6"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17984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250825" y="692150"/>
            <a:ext cx="4244975"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692150"/>
            <a:ext cx="4244975"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6"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349988E5-9FFF-4D44-80DC-F1008BCA2D14}" type="slidenum">
              <a:rPr lang="en-US" altLang="ja-JP"/>
              <a:pPr>
                <a:defRPr/>
              </a:pPr>
              <a:t>‹#›</a:t>
            </a:fld>
            <a:endParaRPr lang="en-US" altLang="ja-JP"/>
          </a:p>
        </p:txBody>
      </p:sp>
      <p:sp>
        <p:nvSpPr>
          <p:cNvPr id="7"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3871233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8"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202AF5C5-F11F-4589-B4D6-BA6365B9148F}" type="slidenum">
              <a:rPr lang="en-US" altLang="ja-JP"/>
              <a:pPr>
                <a:defRPr/>
              </a:pPr>
              <a:t>‹#›</a:t>
            </a:fld>
            <a:endParaRPr lang="en-US" altLang="ja-JP"/>
          </a:p>
        </p:txBody>
      </p:sp>
      <p:sp>
        <p:nvSpPr>
          <p:cNvPr id="9"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196376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4"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5CFEB8B7-B293-4852-8B7F-C149CF85BDEB}" type="slidenum">
              <a:rPr lang="en-US" altLang="ja-JP"/>
              <a:pPr>
                <a:defRPr/>
              </a:pPr>
              <a:t>‹#›</a:t>
            </a:fld>
            <a:endParaRPr lang="en-US" altLang="ja-JP"/>
          </a:p>
        </p:txBody>
      </p:sp>
      <p:sp>
        <p:nvSpPr>
          <p:cNvPr id="5"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1271758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3"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1D6A8FEB-CB46-4261-B06B-41A1B96661B7}" type="slidenum">
              <a:rPr lang="en-US" altLang="ja-JP"/>
              <a:pPr>
                <a:defRPr/>
              </a:pPr>
              <a:t>‹#›</a:t>
            </a:fld>
            <a:endParaRPr lang="en-US" altLang="ja-JP"/>
          </a:p>
        </p:txBody>
      </p:sp>
      <p:sp>
        <p:nvSpPr>
          <p:cNvPr id="4"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3033484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3"/>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ja-JP"/>
          </a:p>
        </p:txBody>
      </p:sp>
      <p:sp>
        <p:nvSpPr>
          <p:cNvPr id="6" name="Rectangle 4"/>
          <p:cNvSpPr>
            <a:spLocks noGrp="1" noChangeArrowheads="1"/>
          </p:cNvSpPr>
          <p:nvPr>
            <p:ph type="sldNum" sz="quarter" idx="11"/>
          </p:nvPr>
        </p:nvSpPr>
        <p:spPr/>
        <p:txBody>
          <a:bodyPr/>
          <a:lstStyle>
            <a:lvl1pPr fontAlgn="auto">
              <a:spcBef>
                <a:spcPts val="0"/>
              </a:spcBef>
              <a:spcAft>
                <a:spcPts val="0"/>
              </a:spcAft>
              <a:defRPr/>
            </a:lvl1pPr>
          </a:lstStyle>
          <a:p>
            <a:pPr>
              <a:defRPr/>
            </a:pPr>
            <a:fld id="{80BDAB8A-B1FD-4698-B67C-BEB0F3E7C8A1}" type="slidenum">
              <a:rPr lang="en-US" altLang="ja-JP"/>
              <a:pPr>
                <a:defRPr/>
              </a:pPr>
              <a:t>‹#›</a:t>
            </a:fld>
            <a:endParaRPr lang="en-US" altLang="ja-JP"/>
          </a:p>
        </p:txBody>
      </p:sp>
      <p:sp>
        <p:nvSpPr>
          <p:cNvPr id="7" name="Rectangle 12"/>
          <p:cNvSpPr>
            <a:spLocks noGrp="1" noChangeArrowheads="1"/>
          </p:cNvSpPr>
          <p:nvPr>
            <p:ph type="ftr" sz="quarter" idx="12"/>
          </p:nvPr>
        </p:nvSpPr>
        <p:spPr/>
        <p:txBody>
          <a:bodyPr/>
          <a:lstStyle>
            <a:lvl1pPr fontAlgn="auto">
              <a:spcBef>
                <a:spcPts val="0"/>
              </a:spcBef>
              <a:spcAft>
                <a:spcPts val="0"/>
              </a:spcAft>
              <a:defRPr/>
            </a:lvl1pPr>
          </a:lstStyle>
          <a:p>
            <a:pPr>
              <a:defRPr/>
            </a:pPr>
            <a:endParaRPr lang="en-US" altLang="ja-JP"/>
          </a:p>
        </p:txBody>
      </p:sp>
    </p:spTree>
    <p:extLst>
      <p:ext uri="{BB962C8B-B14F-4D97-AF65-F5344CB8AC3E}">
        <p14:creationId xmlns:p14="http://schemas.microsoft.com/office/powerpoint/2010/main" val="31248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50825" y="692150"/>
            <a:ext cx="86423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099" name="Rectangle 3"/>
          <p:cNvSpPr>
            <a:spLocks noGrp="1" noChangeArrowheads="1"/>
          </p:cNvSpPr>
          <p:nvPr>
            <p:ph type="dt" sz="half" idx="2"/>
          </p:nvPr>
        </p:nvSpPr>
        <p:spPr bwMode="auto">
          <a:xfrm>
            <a:off x="492125" y="6308725"/>
            <a:ext cx="1905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000000"/>
                </a:solidFill>
                <a:latin typeface="+mn-lt"/>
                <a:ea typeface="ＭＳ Ｐゴシック" charset="-128"/>
              </a:defRPr>
            </a:lvl1pPr>
          </a:lstStyle>
          <a:p>
            <a:pPr>
              <a:defRPr/>
            </a:pPr>
            <a:endParaRPr lang="en-US" altLang="ja-JP"/>
          </a:p>
        </p:txBody>
      </p:sp>
      <p:sp>
        <p:nvSpPr>
          <p:cNvPr id="4100" name="Rectangle 4"/>
          <p:cNvSpPr>
            <a:spLocks noGrp="1" noChangeArrowheads="1"/>
          </p:cNvSpPr>
          <p:nvPr>
            <p:ph type="sldNum" sz="quarter" idx="4"/>
          </p:nvPr>
        </p:nvSpPr>
        <p:spPr bwMode="auto">
          <a:xfrm>
            <a:off x="6823075" y="6308725"/>
            <a:ext cx="1905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ea typeface="ＭＳ Ｐゴシック" charset="-128"/>
              </a:defRPr>
            </a:lvl1pPr>
          </a:lstStyle>
          <a:p>
            <a:pPr>
              <a:defRPr/>
            </a:pPr>
            <a:fld id="{9E9807E1-08ED-4EA3-A9A4-ADCB22D0DB1F}" type="slidenum">
              <a:rPr lang="en-US" altLang="ja-JP"/>
              <a:pPr>
                <a:defRPr/>
              </a:pPr>
              <a:t>‹#›</a:t>
            </a:fld>
            <a:endParaRPr lang="en-US" altLang="ja-JP"/>
          </a:p>
        </p:txBody>
      </p:sp>
      <p:pic>
        <p:nvPicPr>
          <p:cNvPr id="1029" name="Picture 5" descr="bar"/>
          <p:cNvPicPr>
            <a:picLocks noChangeAspect="1" noChangeArrowheads="1"/>
          </p:cNvPicPr>
          <p:nvPr/>
        </p:nvPicPr>
        <p:blipFill>
          <a:blip r:embed="rId17">
            <a:extLst>
              <a:ext uri="{28A0092B-C50C-407E-A947-70E740481C1C}">
                <a14:useLocalDpi xmlns:a14="http://schemas.microsoft.com/office/drawing/2010/main"/>
              </a:ext>
            </a:extLst>
          </a:blip>
          <a:srcRect/>
          <a:stretch>
            <a:fillRect/>
          </a:stretch>
        </p:blipFill>
        <p:spPr bwMode="auto">
          <a:xfrm>
            <a:off x="0" y="6807200"/>
            <a:ext cx="9148763"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bar"/>
          <p:cNvPicPr>
            <a:picLocks noChangeAspect="1" noChangeArrowheads="1"/>
          </p:cNvPicPr>
          <p:nvPr/>
        </p:nvPicPr>
        <p:blipFill>
          <a:blip r:embed="rId17">
            <a:extLst>
              <a:ext uri="{28A0092B-C50C-407E-A947-70E740481C1C}">
                <a14:useLocalDpi xmlns:a14="http://schemas.microsoft.com/office/drawing/2010/main"/>
              </a:ext>
            </a:extLst>
          </a:blip>
          <a:srcRect/>
          <a:stretch>
            <a:fillRect/>
          </a:stretch>
        </p:blipFill>
        <p:spPr bwMode="auto">
          <a:xfrm>
            <a:off x="1588" y="0"/>
            <a:ext cx="9148762"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descr="footer"/>
          <p:cNvPicPr>
            <a:picLocks noChangeAspect="1" noChangeArrowheads="1"/>
          </p:cNvPicPr>
          <p:nvPr/>
        </p:nvPicPr>
        <p:blipFill>
          <a:blip r:embed="rId18" cstate="hqprint">
            <a:extLst>
              <a:ext uri="{28A0092B-C50C-407E-A947-70E740481C1C}">
                <a14:useLocalDpi xmlns:a14="http://schemas.microsoft.com/office/drawing/2010/main"/>
              </a:ext>
            </a:extLst>
          </a:blip>
          <a:srcRect/>
          <a:stretch>
            <a:fillRect/>
          </a:stretch>
        </p:blipFill>
        <p:spPr bwMode="auto">
          <a:xfrm>
            <a:off x="146050" y="6607175"/>
            <a:ext cx="1793875"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10"/>
          <p:cNvSpPr>
            <a:spLocks noChangeShapeType="1"/>
          </p:cNvSpPr>
          <p:nvPr/>
        </p:nvSpPr>
        <p:spPr bwMode="auto">
          <a:xfrm>
            <a:off x="-9525" y="561975"/>
            <a:ext cx="8020050" cy="0"/>
          </a:xfrm>
          <a:prstGeom prst="line">
            <a:avLst/>
          </a:prstGeom>
          <a:noFill/>
          <a:ln w="9525">
            <a:solidFill>
              <a:srgbClr val="00493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33" name="Rectangle 11"/>
          <p:cNvSpPr>
            <a:spLocks noGrp="1" noChangeArrowheads="1"/>
          </p:cNvSpPr>
          <p:nvPr>
            <p:ph type="title"/>
          </p:nvPr>
        </p:nvSpPr>
        <p:spPr bwMode="auto">
          <a:xfrm>
            <a:off x="250825" y="144463"/>
            <a:ext cx="7850188"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p>
        </p:txBody>
      </p:sp>
      <p:sp>
        <p:nvSpPr>
          <p:cNvPr id="4108" name="Rectangle 12"/>
          <p:cNvSpPr>
            <a:spLocks noGrp="1" noChangeArrowheads="1"/>
          </p:cNvSpPr>
          <p:nvPr>
            <p:ph type="ftr" sz="quarter" idx="3"/>
          </p:nvPr>
        </p:nvSpPr>
        <p:spPr bwMode="auto">
          <a:xfrm>
            <a:off x="3124200" y="6308725"/>
            <a:ext cx="2895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Arial" charset="0"/>
                <a:ea typeface="ＭＳ Ｐゴシック" charset="-128"/>
              </a:defRPr>
            </a:lvl1pPr>
          </a:lstStyle>
          <a:p>
            <a:pPr>
              <a:defRPr/>
            </a:pPr>
            <a:endParaRPr lang="en-US" altLang="ja-JP"/>
          </a:p>
        </p:txBody>
      </p:sp>
      <p:pic>
        <p:nvPicPr>
          <p:cNvPr id="1035" name="Picture 15" descr="HL01E"/>
          <p:cNvPicPr>
            <a:picLocks noChangeAspect="1" noChangeArrowheads="1"/>
          </p:cNvPicPr>
          <p:nvPr/>
        </p:nvPicPr>
        <p:blipFill>
          <a:blip r:embed="rId19" cstate="hqprint">
            <a:extLst>
              <a:ext uri="{28A0092B-C50C-407E-A947-70E740481C1C}">
                <a14:useLocalDpi xmlns:a14="http://schemas.microsoft.com/office/drawing/2010/main"/>
              </a:ext>
            </a:extLst>
          </a:blip>
          <a:srcRect/>
          <a:stretch>
            <a:fillRect/>
          </a:stretch>
        </p:blipFill>
        <p:spPr bwMode="auto">
          <a:xfrm>
            <a:off x="7451725" y="6588125"/>
            <a:ext cx="13985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6" descr="3GSE_T[1]"/>
          <p:cNvPicPr>
            <a:picLocks noChangeAspect="1" noChangeArrowheads="1"/>
          </p:cNvPicPr>
          <p:nvPr/>
        </p:nvPicPr>
        <p:blipFill>
          <a:blip r:embed="rId20">
            <a:extLst>
              <a:ext uri="{28A0092B-C50C-407E-A947-70E740481C1C}">
                <a14:useLocalDpi xmlns:a14="http://schemas.microsoft.com/office/drawing/2010/main"/>
              </a:ext>
            </a:extLst>
          </a:blip>
          <a:srcRect/>
          <a:stretch>
            <a:fillRect/>
          </a:stretch>
        </p:blipFill>
        <p:spPr bwMode="auto">
          <a:xfrm>
            <a:off x="8101013" y="85725"/>
            <a:ext cx="8651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6" r:id="rId1"/>
    <p:sldLayoutId id="2147483827" r:id="rId2"/>
    <p:sldLayoutId id="214748383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8" r:id="rId13"/>
    <p:sldLayoutId id="2147483839" r:id="rId14"/>
    <p:sldLayoutId id="2147483840" r:id="rId15"/>
  </p:sldLayoutIdLst>
  <p:hf hdr="0" ftr="0" dt="0"/>
  <p:txStyles>
    <p:titleStyle>
      <a:lvl1pPr algn="l" rtl="0" eaLnBrk="0" fontAlgn="base" hangingPunct="0">
        <a:spcBef>
          <a:spcPct val="0"/>
        </a:spcBef>
        <a:spcAft>
          <a:spcPct val="0"/>
        </a:spcAft>
        <a:defRPr kumimoji="1" sz="20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0" fontAlgn="base" hangingPunct="0">
        <a:spcBef>
          <a:spcPct val="0"/>
        </a:spcBef>
        <a:spcAft>
          <a:spcPct val="0"/>
        </a:spcAft>
        <a:defRPr kumimoji="1" sz="2000">
          <a:solidFill>
            <a:schemeClr val="tx2"/>
          </a:solidFill>
          <a:latin typeface="ＭＳ Ｐゴシック" charset="-128"/>
          <a:ea typeface="ＭＳ Ｐゴシック" charset="-128"/>
        </a:defRPr>
      </a:lvl2pPr>
      <a:lvl3pPr algn="l" rtl="0" eaLnBrk="0" fontAlgn="base" hangingPunct="0">
        <a:spcBef>
          <a:spcPct val="0"/>
        </a:spcBef>
        <a:spcAft>
          <a:spcPct val="0"/>
        </a:spcAft>
        <a:defRPr kumimoji="1" sz="2000">
          <a:solidFill>
            <a:schemeClr val="tx2"/>
          </a:solidFill>
          <a:latin typeface="ＭＳ Ｐゴシック" charset="-128"/>
          <a:ea typeface="ＭＳ Ｐゴシック" charset="-128"/>
        </a:defRPr>
      </a:lvl3pPr>
      <a:lvl4pPr algn="l" rtl="0" eaLnBrk="0" fontAlgn="base" hangingPunct="0">
        <a:spcBef>
          <a:spcPct val="0"/>
        </a:spcBef>
        <a:spcAft>
          <a:spcPct val="0"/>
        </a:spcAft>
        <a:defRPr kumimoji="1" sz="2000">
          <a:solidFill>
            <a:schemeClr val="tx2"/>
          </a:solidFill>
          <a:latin typeface="ＭＳ Ｐゴシック" charset="-128"/>
          <a:ea typeface="ＭＳ Ｐゴシック" charset="-128"/>
        </a:defRPr>
      </a:lvl4pPr>
      <a:lvl5pPr algn="l" rtl="0" eaLnBrk="0" fontAlgn="base" hangingPunct="0">
        <a:spcBef>
          <a:spcPct val="0"/>
        </a:spcBef>
        <a:spcAft>
          <a:spcPct val="0"/>
        </a:spcAft>
        <a:defRPr kumimoji="1" sz="2000">
          <a:solidFill>
            <a:schemeClr val="tx2"/>
          </a:solidFill>
          <a:latin typeface="ＭＳ Ｐゴシック" charset="-128"/>
          <a:ea typeface="ＭＳ Ｐゴシック" charset="-128"/>
        </a:defRPr>
      </a:lvl5pPr>
      <a:lvl6pPr marL="457200" algn="l" rtl="0" fontAlgn="base">
        <a:spcBef>
          <a:spcPct val="0"/>
        </a:spcBef>
        <a:spcAft>
          <a:spcPct val="0"/>
        </a:spcAft>
        <a:defRPr kumimoji="1" sz="2000">
          <a:solidFill>
            <a:schemeClr val="tx2"/>
          </a:solidFill>
          <a:latin typeface="ＭＳ Ｐゴシック" charset="-128"/>
          <a:ea typeface="ＭＳ Ｐゴシック" charset="-128"/>
        </a:defRPr>
      </a:lvl6pPr>
      <a:lvl7pPr marL="914400" algn="l" rtl="0" fontAlgn="base">
        <a:spcBef>
          <a:spcPct val="0"/>
        </a:spcBef>
        <a:spcAft>
          <a:spcPct val="0"/>
        </a:spcAft>
        <a:defRPr kumimoji="1" sz="2000">
          <a:solidFill>
            <a:schemeClr val="tx2"/>
          </a:solidFill>
          <a:latin typeface="ＭＳ Ｐゴシック" charset="-128"/>
          <a:ea typeface="ＭＳ Ｐゴシック" charset="-128"/>
        </a:defRPr>
      </a:lvl7pPr>
      <a:lvl8pPr marL="1371600" algn="l" rtl="0" fontAlgn="base">
        <a:spcBef>
          <a:spcPct val="0"/>
        </a:spcBef>
        <a:spcAft>
          <a:spcPct val="0"/>
        </a:spcAft>
        <a:defRPr kumimoji="1" sz="2000">
          <a:solidFill>
            <a:schemeClr val="tx2"/>
          </a:solidFill>
          <a:latin typeface="ＭＳ Ｐゴシック" charset="-128"/>
          <a:ea typeface="ＭＳ Ｐゴシック" charset="-128"/>
        </a:defRPr>
      </a:lvl8pPr>
      <a:lvl9pPr marL="1828800" algn="l" rtl="0" fontAlgn="base">
        <a:spcBef>
          <a:spcPct val="0"/>
        </a:spcBef>
        <a:spcAft>
          <a:spcPct val="0"/>
        </a:spcAft>
        <a:defRPr kumimoji="1" sz="2000">
          <a:solidFill>
            <a:schemeClr val="tx2"/>
          </a:solidFill>
          <a:latin typeface="ＭＳ Ｐゴシック" charset="-128"/>
          <a:ea typeface="ＭＳ Ｐゴシック" charset="-128"/>
        </a:defRPr>
      </a:lvl9pPr>
    </p:titleStyle>
    <p:bodyStyle>
      <a:lvl1pPr marL="342900" indent="-342900" algn="l" rtl="0" eaLnBrk="0" fontAlgn="base" hangingPunct="0">
        <a:spcBef>
          <a:spcPct val="20000"/>
        </a:spcBef>
        <a:spcAft>
          <a:spcPct val="0"/>
        </a:spcAft>
        <a:buChar char="•"/>
        <a:defRPr kumimoji="1" sz="20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742950" indent="-285750" algn="l" rtl="0" eaLnBrk="0" fontAlgn="base" hangingPunct="0">
        <a:spcBef>
          <a:spcPct val="20000"/>
        </a:spcBef>
        <a:spcAft>
          <a:spcPct val="0"/>
        </a:spcAft>
        <a:buChar char="–"/>
        <a:defRPr kumimoji="1">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rtl="0" eaLnBrk="0" fontAlgn="base" hangingPunct="0">
        <a:spcBef>
          <a:spcPct val="20000"/>
        </a:spcBef>
        <a:spcAft>
          <a:spcPct val="0"/>
        </a:spcAft>
        <a:buChar char="•"/>
        <a:defRPr kumimoji="1" sz="16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rtl="0" eaLnBrk="0" fontAlgn="base" hangingPunct="0">
        <a:spcBef>
          <a:spcPct val="20000"/>
        </a:spcBef>
        <a:spcAft>
          <a:spcPct val="0"/>
        </a:spcAft>
        <a:buChar char="–"/>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rtl="0" eaLnBrk="0" fontAlgn="base" hangingPunct="0">
        <a:spcBef>
          <a:spcPct val="20000"/>
        </a:spcBef>
        <a:spcAft>
          <a:spcPct val="0"/>
        </a:spcAft>
        <a:buChar char="»"/>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rtl="0" fontAlgn="base">
        <a:spcBef>
          <a:spcPct val="20000"/>
        </a:spcBef>
        <a:spcAft>
          <a:spcPct val="0"/>
        </a:spcAft>
        <a:buChar char="»"/>
        <a:defRPr kumimoji="1" sz="1400">
          <a:solidFill>
            <a:schemeClr val="tx1"/>
          </a:solidFill>
          <a:latin typeface="+mn-lt"/>
          <a:ea typeface="+mn-ea"/>
        </a:defRPr>
      </a:lvl6pPr>
      <a:lvl7pPr marL="2971800" indent="-228600" algn="l" rtl="0" fontAlgn="base">
        <a:spcBef>
          <a:spcPct val="20000"/>
        </a:spcBef>
        <a:spcAft>
          <a:spcPct val="0"/>
        </a:spcAft>
        <a:buChar char="»"/>
        <a:defRPr kumimoji="1" sz="1400">
          <a:solidFill>
            <a:schemeClr val="tx1"/>
          </a:solidFill>
          <a:latin typeface="+mn-lt"/>
          <a:ea typeface="+mn-ea"/>
        </a:defRPr>
      </a:lvl7pPr>
      <a:lvl8pPr marL="3429000" indent="-228600" algn="l" rtl="0" fontAlgn="base">
        <a:spcBef>
          <a:spcPct val="20000"/>
        </a:spcBef>
        <a:spcAft>
          <a:spcPct val="0"/>
        </a:spcAft>
        <a:buChar char="»"/>
        <a:defRPr kumimoji="1" sz="1400">
          <a:solidFill>
            <a:schemeClr val="tx1"/>
          </a:solidFill>
          <a:latin typeface="+mn-lt"/>
          <a:ea typeface="+mn-ea"/>
        </a:defRPr>
      </a:lvl8pPr>
      <a:lvl9pPr marL="3886200" indent="-228600" algn="l" rtl="0" fontAlgn="base">
        <a:spcBef>
          <a:spcPct val="20000"/>
        </a:spcBef>
        <a:spcAft>
          <a:spcPct val="0"/>
        </a:spcAft>
        <a:buChar char="»"/>
        <a:defRPr kumimoji="1" sz="1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hyperlink" Target="https://www.cbinsights.com/c-38263358789d92752945ccf4348c3add?term=undefined" TargetMode="External"/><Relationship Id="rId3" Type="http://schemas.openxmlformats.org/officeDocument/2006/relationships/hyperlink" Target="http://www.nli-research.co.jp/report/detail/id=53184&amp;pno=2?site=nli" TargetMode="External"/><Relationship Id="rId7" Type="http://schemas.openxmlformats.org/officeDocument/2006/relationships/hyperlink" Target="https://www.wsj.com/articles/morgan-stanley-bets-on-alibaba-backed-insurer-1434686296?mg=id-wsj" TargetMode="External"/><Relationship Id="rId2" Type="http://schemas.openxmlformats.org/officeDocument/2006/relationships/hyperlink" Target="https://insurtechjapan.com/trend/201710/zhongan" TargetMode="External"/><Relationship Id="rId1" Type="http://schemas.openxmlformats.org/officeDocument/2006/relationships/slideLayout" Target="../slideLayouts/slideLayout2.xml"/><Relationship Id="rId6" Type="http://schemas.openxmlformats.org/officeDocument/2006/relationships/hyperlink" Target="https://www.zhongan.com/corporate/" TargetMode="External"/><Relationship Id="rId11" Type="http://schemas.openxmlformats.org/officeDocument/2006/relationships/hyperlink" Target="https://www.cbinsights.com/reports/CB-Insights_Insurance-Tech-Q4-2017.pdf" TargetMode="External"/><Relationship Id="rId5" Type="http://schemas.openxmlformats.org/officeDocument/2006/relationships/hyperlink" Target="https://www.crunchbase.com/organization/zhongan#section-locked-marketplace" TargetMode="External"/><Relationship Id="rId10" Type="http://schemas.openxmlformats.org/officeDocument/2006/relationships/hyperlink" Target="https://medium.com/@mlcwong/lessons-from-the-front-lines-of-insurance-tech-innovation-in-china-a1568b69bfb7" TargetMode="External"/><Relationship Id="rId4" Type="http://schemas.openxmlformats.org/officeDocument/2006/relationships/hyperlink" Target="http://www.sompo-hd.com/~/media/hd/files/news/2017/20170615_2.pdf" TargetMode="External"/><Relationship Id="rId9" Type="http://schemas.openxmlformats.org/officeDocument/2006/relationships/hyperlink" Target="https://www.ft.com/content/c9d10ada-9eb1-11e7-8cd4-932067fbf94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726831" y="2584938"/>
            <a:ext cx="3845169" cy="844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954" dirty="0">
              <a:latin typeface="01FLOPDESIGN" charset="-128"/>
              <a:ea typeface="01FLOPDESIGN" charset="-128"/>
              <a:cs typeface="01FLOPDESIGN" charset="-128"/>
            </a:endParaRPr>
          </a:p>
        </p:txBody>
      </p:sp>
      <p:sp>
        <p:nvSpPr>
          <p:cNvPr id="3" name="タイトル 2"/>
          <p:cNvSpPr>
            <a:spLocks noGrp="1"/>
          </p:cNvSpPr>
          <p:nvPr>
            <p:ph type="title" idx="4294967295"/>
          </p:nvPr>
        </p:nvSpPr>
        <p:spPr>
          <a:xfrm>
            <a:off x="584308" y="2897308"/>
            <a:ext cx="5561367" cy="531692"/>
          </a:xfrm>
        </p:spPr>
        <p:txBody>
          <a:bodyPr>
            <a:normAutofit fontScale="90000"/>
          </a:bodyPr>
          <a:lstStyle/>
          <a:p>
            <a:r>
              <a:rPr lang="en-US" altLang="ja-JP" sz="3323" dirty="0" err="1">
                <a:solidFill>
                  <a:schemeClr val="bg1"/>
                </a:solidFill>
              </a:rPr>
              <a:t>Zhong</a:t>
            </a:r>
            <a:r>
              <a:rPr lang="en-US" altLang="ja-JP" sz="3323" dirty="0">
                <a:solidFill>
                  <a:schemeClr val="bg1"/>
                </a:solidFill>
              </a:rPr>
              <a:t> An</a:t>
            </a:r>
            <a:r>
              <a:rPr lang="ja-JP" altLang="en-US" sz="3323" dirty="0">
                <a:solidFill>
                  <a:schemeClr val="bg1"/>
                </a:solidFill>
              </a:rPr>
              <a:t>保険について</a:t>
            </a:r>
            <a:endParaRPr kumimoji="1" lang="ja-JP" altLang="en-US" dirty="0">
              <a:solidFill>
                <a:schemeClr val="bg1"/>
              </a:solidFill>
            </a:endParaRPr>
          </a:p>
        </p:txBody>
      </p:sp>
      <p:sp>
        <p:nvSpPr>
          <p:cNvPr id="7" name="テキスト ボックス 8"/>
          <p:cNvSpPr txBox="1">
            <a:spLocks noChangeArrowheads="1"/>
          </p:cNvSpPr>
          <p:nvPr/>
        </p:nvSpPr>
        <p:spPr bwMode="auto">
          <a:xfrm>
            <a:off x="5730796" y="5318252"/>
            <a:ext cx="3089675" cy="59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3200"/>
          <a:lstStyle>
            <a:lvl1pPr eaLnBrk="0" hangingPunct="0">
              <a:buClr>
                <a:srgbClr val="AAAAAA"/>
              </a:buClr>
              <a:buSzPct val="100000"/>
              <a:buFont typeface="Wingdings" pitchFamily="2" charset="2"/>
              <a:buChar char="n"/>
              <a:defRPr kumimoji="1" sz="1000">
                <a:solidFill>
                  <a:schemeClr val="tx1"/>
                </a:solidFill>
                <a:latin typeface="Arial" charset="0"/>
                <a:ea typeface="ＭＳ Ｐゴシック" charset="-128"/>
              </a:defRPr>
            </a:lvl1pPr>
            <a:lvl2pPr marL="742950" indent="-285750" eaLnBrk="0" hangingPunct="0">
              <a:buClr>
                <a:srgbClr val="AAAAAA"/>
              </a:buClr>
              <a:buSzPct val="120000"/>
              <a:buFont typeface="Arial" charset="0"/>
              <a:buChar char="»"/>
              <a:defRPr kumimoji="1" sz="1000">
                <a:solidFill>
                  <a:schemeClr val="tx1"/>
                </a:solidFill>
                <a:latin typeface="Arial" charset="0"/>
                <a:ea typeface="ＭＳ Ｐゴシック" charset="-128"/>
              </a:defRPr>
            </a:lvl2pPr>
            <a:lvl3pPr marL="1143000" indent="-228600" eaLnBrk="0" hangingPunct="0">
              <a:buClr>
                <a:srgbClr val="AAAAAA"/>
              </a:buClr>
              <a:buSzPct val="100000"/>
              <a:buFont typeface="Arial" charset="0"/>
              <a:buChar char="-"/>
              <a:defRPr kumimoji="1" sz="1000">
                <a:solidFill>
                  <a:schemeClr val="tx1"/>
                </a:solidFill>
                <a:latin typeface="Arial" charset="0"/>
                <a:ea typeface="ＭＳ Ｐゴシック" charset="-128"/>
              </a:defRPr>
            </a:lvl3pPr>
            <a:lvl4pPr marL="1600200" indent="-228600" eaLnBrk="0" hangingPunct="0">
              <a:buClr>
                <a:srgbClr val="AAAAAA"/>
              </a:buClr>
              <a:buSzPct val="100000"/>
              <a:buFont typeface="Arial" charset="0"/>
              <a:buChar char="-"/>
              <a:defRPr kumimoji="1" sz="1000">
                <a:solidFill>
                  <a:schemeClr val="tx1"/>
                </a:solidFill>
                <a:latin typeface="Arial" charset="0"/>
                <a:ea typeface="ＭＳ Ｐゴシック" charset="-128"/>
              </a:defRPr>
            </a:lvl4pPr>
            <a:lvl5pPr marL="2057400" indent="-228600" eaLnBrk="0" hangingPunct="0">
              <a:buClr>
                <a:srgbClr val="AAAAAA"/>
              </a:buClr>
              <a:buSzPct val="100000"/>
              <a:buFont typeface="Arial" charset="0"/>
              <a:buChar char="-"/>
              <a:defRPr kumimoji="1" sz="1000">
                <a:solidFill>
                  <a:schemeClr val="tx1"/>
                </a:solidFill>
                <a:latin typeface="Arial" charset="0"/>
                <a:ea typeface="ＭＳ Ｐゴシック" charset="-128"/>
              </a:defRPr>
            </a:lvl5pPr>
            <a:lvl6pPr marL="2514600" indent="-228600" eaLnBrk="0" fontAlgn="base" hangingPunct="0">
              <a:spcBef>
                <a:spcPct val="0"/>
              </a:spcBef>
              <a:spcAft>
                <a:spcPct val="0"/>
              </a:spcAft>
              <a:buClr>
                <a:srgbClr val="AAAAAA"/>
              </a:buClr>
              <a:buSzPct val="100000"/>
              <a:buFont typeface="Arial" charset="0"/>
              <a:buChar char="-"/>
              <a:defRPr kumimoji="1" sz="1000">
                <a:solidFill>
                  <a:schemeClr val="tx1"/>
                </a:solidFill>
                <a:latin typeface="Arial" charset="0"/>
                <a:ea typeface="ＭＳ Ｐゴシック" charset="-128"/>
              </a:defRPr>
            </a:lvl6pPr>
            <a:lvl7pPr marL="2971800" indent="-228600" eaLnBrk="0" fontAlgn="base" hangingPunct="0">
              <a:spcBef>
                <a:spcPct val="0"/>
              </a:spcBef>
              <a:spcAft>
                <a:spcPct val="0"/>
              </a:spcAft>
              <a:buClr>
                <a:srgbClr val="AAAAAA"/>
              </a:buClr>
              <a:buSzPct val="100000"/>
              <a:buFont typeface="Arial" charset="0"/>
              <a:buChar char="-"/>
              <a:defRPr kumimoji="1" sz="1000">
                <a:solidFill>
                  <a:schemeClr val="tx1"/>
                </a:solidFill>
                <a:latin typeface="Arial" charset="0"/>
                <a:ea typeface="ＭＳ Ｐゴシック" charset="-128"/>
              </a:defRPr>
            </a:lvl7pPr>
            <a:lvl8pPr marL="3429000" indent="-228600" eaLnBrk="0" fontAlgn="base" hangingPunct="0">
              <a:spcBef>
                <a:spcPct val="0"/>
              </a:spcBef>
              <a:spcAft>
                <a:spcPct val="0"/>
              </a:spcAft>
              <a:buClr>
                <a:srgbClr val="AAAAAA"/>
              </a:buClr>
              <a:buSzPct val="100000"/>
              <a:buFont typeface="Arial" charset="0"/>
              <a:buChar char="-"/>
              <a:defRPr kumimoji="1" sz="1000">
                <a:solidFill>
                  <a:schemeClr val="tx1"/>
                </a:solidFill>
                <a:latin typeface="Arial" charset="0"/>
                <a:ea typeface="ＭＳ Ｐゴシック" charset="-128"/>
              </a:defRPr>
            </a:lvl8pPr>
            <a:lvl9pPr marL="3886200" indent="-228600" eaLnBrk="0" fontAlgn="base" hangingPunct="0">
              <a:spcBef>
                <a:spcPct val="0"/>
              </a:spcBef>
              <a:spcAft>
                <a:spcPct val="0"/>
              </a:spcAft>
              <a:buClr>
                <a:srgbClr val="AAAAAA"/>
              </a:buClr>
              <a:buSzPct val="100000"/>
              <a:buFont typeface="Arial" charset="0"/>
              <a:buChar char="-"/>
              <a:defRPr kumimoji="1" sz="1000">
                <a:solidFill>
                  <a:schemeClr val="tx1"/>
                </a:solidFill>
                <a:latin typeface="Arial" charset="0"/>
                <a:ea typeface="ＭＳ Ｐゴシック" charset="-128"/>
              </a:defRPr>
            </a:lvl9pPr>
          </a:lstStyle>
          <a:p>
            <a:pPr eaLnBrk="1" hangingPunct="1">
              <a:buSzPct val="110000"/>
              <a:buFont typeface="Wingdings" pitchFamily="2" charset="2"/>
              <a:buNone/>
              <a:defRPr/>
            </a:pPr>
            <a:r>
              <a:rPr lang="en-US" altLang="ja-JP" sz="1662" b="1" kern="0" dirty="0">
                <a:solidFill>
                  <a:prstClr val="black"/>
                </a:solidFill>
                <a:latin typeface="Meiryo UI" charset="-128"/>
                <a:ea typeface="Meiryo UI" charset="-128"/>
                <a:cs typeface="Meiryo UI" charset="-128"/>
              </a:rPr>
              <a:t>2018</a:t>
            </a:r>
            <a:r>
              <a:rPr lang="ja-JP" altLang="en-US" sz="1662" b="1" kern="0" dirty="0">
                <a:solidFill>
                  <a:prstClr val="black"/>
                </a:solidFill>
                <a:latin typeface="Meiryo UI" charset="-128"/>
                <a:ea typeface="Meiryo UI" charset="-128"/>
                <a:cs typeface="Meiryo UI" charset="-128"/>
              </a:rPr>
              <a:t>年</a:t>
            </a:r>
            <a:r>
              <a:rPr lang="en-US" altLang="ja-JP" sz="1662" b="1" kern="0" dirty="0">
                <a:solidFill>
                  <a:prstClr val="black"/>
                </a:solidFill>
                <a:latin typeface="Meiryo UI" charset="-128"/>
                <a:ea typeface="Meiryo UI" charset="-128"/>
                <a:cs typeface="Meiryo UI" charset="-128"/>
              </a:rPr>
              <a:t>3</a:t>
            </a:r>
            <a:r>
              <a:rPr lang="ja-JP" altLang="en-US" sz="1662" b="1" kern="0" dirty="0">
                <a:solidFill>
                  <a:prstClr val="black"/>
                </a:solidFill>
                <a:latin typeface="Meiryo UI" charset="-128"/>
                <a:ea typeface="Meiryo UI" charset="-128"/>
                <a:cs typeface="Meiryo UI" charset="-128"/>
              </a:rPr>
              <a:t>月●●日</a:t>
            </a:r>
            <a:endParaRPr lang="en-US" altLang="ja-JP" sz="1662" b="1" kern="0" dirty="0">
              <a:solidFill>
                <a:prstClr val="black"/>
              </a:solidFill>
              <a:latin typeface="Meiryo UI" charset="-128"/>
              <a:ea typeface="Meiryo UI" charset="-128"/>
              <a:cs typeface="Meiryo UI" charset="-128"/>
            </a:endParaRPr>
          </a:p>
          <a:p>
            <a:pPr eaLnBrk="1" hangingPunct="1">
              <a:buSzPct val="110000"/>
              <a:buFont typeface="Wingdings" pitchFamily="2" charset="2"/>
              <a:buNone/>
              <a:defRPr/>
            </a:pPr>
            <a:r>
              <a:rPr lang="ja-JP" altLang="en-US" sz="1662" b="1" kern="0" dirty="0">
                <a:solidFill>
                  <a:prstClr val="black"/>
                </a:solidFill>
                <a:latin typeface="Meiryo UI" charset="-128"/>
                <a:ea typeface="Meiryo UI" charset="-128"/>
                <a:cs typeface="Meiryo UI" charset="-128"/>
              </a:rPr>
              <a:t>総合企画部</a:t>
            </a:r>
            <a:r>
              <a:rPr lang="en-US" altLang="ja-JP" sz="1662" b="1" kern="0" dirty="0">
                <a:solidFill>
                  <a:prstClr val="black"/>
                </a:solidFill>
                <a:latin typeface="Meiryo UI" charset="-128"/>
                <a:ea typeface="Meiryo UI" charset="-128"/>
                <a:cs typeface="Meiryo UI" charset="-128"/>
              </a:rPr>
              <a:t>ICT</a:t>
            </a:r>
            <a:r>
              <a:rPr lang="ja-JP" altLang="en-US" sz="1662" b="1" kern="0" dirty="0">
                <a:solidFill>
                  <a:prstClr val="black"/>
                </a:solidFill>
                <a:latin typeface="Meiryo UI" charset="-128"/>
                <a:ea typeface="Meiryo UI" charset="-128"/>
                <a:cs typeface="Meiryo UI" charset="-128"/>
              </a:rPr>
              <a:t>イノベーション室</a:t>
            </a:r>
            <a:endParaRPr lang="en-US" altLang="ja-JP" sz="1662" b="1" kern="0" dirty="0">
              <a:solidFill>
                <a:prstClr val="black"/>
              </a:solidFill>
              <a:latin typeface="Meiryo UI" charset="-128"/>
              <a:ea typeface="Meiryo UI" charset="-128"/>
              <a:cs typeface="Meiryo UI" charset="-128"/>
            </a:endParaRPr>
          </a:p>
        </p:txBody>
      </p:sp>
    </p:spTree>
    <p:extLst>
      <p:ext uri="{BB962C8B-B14F-4D97-AF65-F5344CB8AC3E}">
        <p14:creationId xmlns:p14="http://schemas.microsoft.com/office/powerpoint/2010/main" val="7637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33BE0B9-EC22-9E45-96CF-FEB94823FF5A}"/>
              </a:ext>
            </a:extLst>
          </p:cNvPr>
          <p:cNvSpPr>
            <a:spLocks noGrp="1"/>
          </p:cNvSpPr>
          <p:nvPr>
            <p:ph type="title"/>
          </p:nvPr>
        </p:nvSpPr>
        <p:spPr/>
        <p:txBody>
          <a:bodyPr/>
          <a:lstStyle/>
          <a:p>
            <a:r>
              <a:rPr kumimoji="1" lang="ja-JP" altLang="en-US" dirty="0" smtClean="0"/>
              <a:t>参考記事等のリンク先</a:t>
            </a:r>
            <a:endParaRPr kumimoji="1" lang="ja-JP" altLang="en-US" dirty="0"/>
          </a:p>
        </p:txBody>
      </p:sp>
      <p:sp>
        <p:nvSpPr>
          <p:cNvPr id="3" name="コンテンツ プレースホルダー 2">
            <a:extLst>
              <a:ext uri="{FF2B5EF4-FFF2-40B4-BE49-F238E27FC236}">
                <a16:creationId xmlns:a16="http://schemas.microsoft.com/office/drawing/2014/main" xmlns="" id="{D0626CCE-9186-1C43-B117-6191A783EAC9}"/>
              </a:ext>
            </a:extLst>
          </p:cNvPr>
          <p:cNvSpPr>
            <a:spLocks noGrp="1"/>
          </p:cNvSpPr>
          <p:nvPr>
            <p:ph idx="1"/>
          </p:nvPr>
        </p:nvSpPr>
        <p:spPr/>
        <p:txBody>
          <a:bodyPr/>
          <a:lstStyle/>
          <a:p>
            <a:r>
              <a:rPr lang="en-US" altLang="ja-JP" sz="1200" dirty="0">
                <a:hlinkClick r:id="rId2"/>
              </a:rPr>
              <a:t>https://insurtechjapan.com/trend/201710/zhongan</a:t>
            </a:r>
            <a:endParaRPr lang="en-US" altLang="ja-JP" sz="1200" dirty="0"/>
          </a:p>
          <a:p>
            <a:endParaRPr kumimoji="1" lang="en-US" altLang="ja-JP" sz="1200" dirty="0"/>
          </a:p>
          <a:p>
            <a:r>
              <a:rPr lang="en-US" altLang="ja-JP" sz="1200" dirty="0">
                <a:hlinkClick r:id="rId3"/>
              </a:rPr>
              <a:t>http://www.nli-research.co.jp/report/detail/id=53184&amp;pno=2?site=nli</a:t>
            </a:r>
            <a:endParaRPr lang="en-US" altLang="ja-JP" sz="1200" dirty="0"/>
          </a:p>
          <a:p>
            <a:endParaRPr kumimoji="1" lang="en-US" altLang="ja-JP" sz="1200" dirty="0"/>
          </a:p>
          <a:p>
            <a:r>
              <a:rPr lang="en-US" altLang="ja-JP" sz="1200" dirty="0">
                <a:hlinkClick r:id="rId4"/>
              </a:rPr>
              <a:t>http://www.sompo-hd.com/~/media/hd/files/news/2017/20170615_2.pdf</a:t>
            </a:r>
            <a:endParaRPr lang="en-US" altLang="ja-JP" sz="1200" dirty="0"/>
          </a:p>
          <a:p>
            <a:endParaRPr kumimoji="1" lang="en-US" altLang="ja-JP" sz="1200" dirty="0"/>
          </a:p>
          <a:p>
            <a:r>
              <a:rPr lang="en-US" altLang="ja-JP" sz="1200" dirty="0">
                <a:hlinkClick r:id="rId5"/>
              </a:rPr>
              <a:t>https://www.crunchbase.com/organization/zhongan#section-locked-marketplace</a:t>
            </a:r>
            <a:endParaRPr lang="en-US" altLang="ja-JP" sz="1200" dirty="0"/>
          </a:p>
          <a:p>
            <a:endParaRPr kumimoji="1" lang="en-US" altLang="ja-JP" sz="1200" dirty="0"/>
          </a:p>
          <a:p>
            <a:r>
              <a:rPr lang="en-US" altLang="ja-JP" sz="1200" dirty="0">
                <a:hlinkClick r:id="rId6"/>
              </a:rPr>
              <a:t>https://www.zhongan.com/corporate/</a:t>
            </a:r>
            <a:endParaRPr lang="en-US" altLang="ja-JP" sz="1200" dirty="0"/>
          </a:p>
          <a:p>
            <a:endParaRPr kumimoji="1" lang="en-US" altLang="ja-JP" sz="1200" dirty="0"/>
          </a:p>
          <a:p>
            <a:r>
              <a:rPr lang="en-US" altLang="ja-JP" sz="1200" dirty="0">
                <a:hlinkClick r:id="rId7"/>
              </a:rPr>
              <a:t>https://www.wsj.com/articles/morgan-stanley-bets-on-alibaba-backed-insurer-1434686296?mg=id-wsj</a:t>
            </a:r>
            <a:endParaRPr lang="en-US" altLang="ja-JP" sz="1200" dirty="0"/>
          </a:p>
          <a:p>
            <a:endParaRPr kumimoji="1" lang="en-US" altLang="ja-JP" sz="1200" dirty="0"/>
          </a:p>
          <a:p>
            <a:r>
              <a:rPr lang="en-US" altLang="ja-JP" sz="1200" dirty="0">
                <a:hlinkClick r:id="rId8"/>
              </a:rPr>
              <a:t>https://www.cbinsights.com/c-38263358789d92752945ccf4348c3add?term=undefined</a:t>
            </a:r>
            <a:endParaRPr lang="en-US" altLang="ja-JP" sz="1200" dirty="0"/>
          </a:p>
          <a:p>
            <a:endParaRPr kumimoji="1" lang="en-US" altLang="ja-JP" sz="1200" dirty="0"/>
          </a:p>
          <a:p>
            <a:r>
              <a:rPr lang="en-US" altLang="ja-JP" sz="1200" dirty="0">
                <a:hlinkClick r:id="rId9"/>
              </a:rPr>
              <a:t>https://www.ft.com/content/c9d10ada-9eb1-11e7-8cd4-932067fbf946</a:t>
            </a:r>
            <a:endParaRPr lang="en-US" altLang="ja-JP" sz="1200" dirty="0"/>
          </a:p>
          <a:p>
            <a:endParaRPr kumimoji="1" lang="en-US" altLang="ja-JP" sz="1200" dirty="0"/>
          </a:p>
          <a:p>
            <a:r>
              <a:rPr lang="en-US" altLang="ja-JP" sz="1200" dirty="0">
                <a:hlinkClick r:id="rId10"/>
              </a:rPr>
              <a:t>https://medium.com/@mlcwong/lessons-from-the-front-lines-of-insurance-tech-innovation-in-china-a1568b69bfb7</a:t>
            </a:r>
            <a:endParaRPr lang="en-US" altLang="ja-JP" sz="1200" dirty="0"/>
          </a:p>
          <a:p>
            <a:endParaRPr kumimoji="1" lang="en-US" altLang="ja-JP" sz="1200" dirty="0"/>
          </a:p>
          <a:p>
            <a:r>
              <a:rPr lang="en-US" altLang="ja-JP" sz="1200" dirty="0">
                <a:hlinkClick r:id="rId11"/>
              </a:rPr>
              <a:t>https://www.cbinsights.com/reports/CB-Insights_Insurance-Tech-Q4-2017.pdf</a:t>
            </a:r>
            <a:endParaRPr lang="en-US" altLang="ja-JP" sz="1200" dirty="0"/>
          </a:p>
          <a:p>
            <a:endParaRPr kumimoji="1" lang="en-US" altLang="ja-JP" sz="1200"/>
          </a:p>
          <a:p>
            <a:endParaRPr kumimoji="1" lang="ja-JP" altLang="en-US" sz="1200" dirty="0"/>
          </a:p>
        </p:txBody>
      </p:sp>
      <p:sp>
        <p:nvSpPr>
          <p:cNvPr id="4" name="スライド番号プレースホルダー 3">
            <a:extLst>
              <a:ext uri="{FF2B5EF4-FFF2-40B4-BE49-F238E27FC236}">
                <a16:creationId xmlns:a16="http://schemas.microsoft.com/office/drawing/2014/main" xmlns="" id="{E8805CC6-65FA-5045-A156-977F442BD51C}"/>
              </a:ext>
            </a:extLst>
          </p:cNvPr>
          <p:cNvSpPr>
            <a:spLocks noGrp="1"/>
          </p:cNvSpPr>
          <p:nvPr>
            <p:ph type="sldNum" sz="quarter" idx="11"/>
          </p:nvPr>
        </p:nvSpPr>
        <p:spPr/>
        <p:txBody>
          <a:bodyPr/>
          <a:lstStyle/>
          <a:p>
            <a:pPr>
              <a:defRPr/>
            </a:pPr>
            <a:fld id="{757834FA-B69F-40D9-9E48-E5D36EE240F4}" type="slidenum">
              <a:rPr lang="en-US" altLang="ja-JP" smtClean="0"/>
              <a:pPr>
                <a:defRPr/>
              </a:pPr>
              <a:t>10</a:t>
            </a:fld>
            <a:endParaRPr lang="en-US" altLang="ja-JP"/>
          </a:p>
        </p:txBody>
      </p:sp>
    </p:spTree>
    <p:extLst>
      <p:ext uri="{BB962C8B-B14F-4D97-AF65-F5344CB8AC3E}">
        <p14:creationId xmlns:p14="http://schemas.microsoft.com/office/powerpoint/2010/main" val="4000455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en-US" altLang="ja-JP" b="1" dirty="0" err="1">
                <a:solidFill>
                  <a:schemeClr val="tx2">
                    <a:lumMod val="50000"/>
                  </a:schemeClr>
                </a:solidFill>
              </a:rPr>
              <a:t>Zhong</a:t>
            </a:r>
            <a:r>
              <a:rPr lang="en-US" altLang="ja-JP" b="1" dirty="0">
                <a:solidFill>
                  <a:schemeClr val="tx2">
                    <a:lumMod val="50000"/>
                  </a:schemeClr>
                </a:solidFill>
              </a:rPr>
              <a:t> An</a:t>
            </a:r>
            <a:endParaRPr kumimoji="1" lang="ja-JP" altLang="en-US" dirty="0"/>
          </a:p>
        </p:txBody>
      </p:sp>
      <p:sp>
        <p:nvSpPr>
          <p:cNvPr id="3" name="スライド番号プレースホルダー 2"/>
          <p:cNvSpPr>
            <a:spLocks noGrp="1"/>
          </p:cNvSpPr>
          <p:nvPr>
            <p:ph type="sldNum" sz="quarter" idx="11"/>
          </p:nvPr>
        </p:nvSpPr>
        <p:spPr/>
        <p:txBody>
          <a:bodyPr/>
          <a:lstStyle/>
          <a:p>
            <a:fld id="{022D5343-21B6-A446-BE65-52315130EEC4}" type="slidenum">
              <a:rPr lang="en-US" altLang="ja-JP" smtClean="0"/>
              <a:pPr/>
              <a:t>2</a:t>
            </a:fld>
            <a:endParaRPr lang="en-US" altLang="ja-JP"/>
          </a:p>
        </p:txBody>
      </p:sp>
      <p:sp>
        <p:nvSpPr>
          <p:cNvPr id="5" name="正方形/長方形 4">
            <a:extLst>
              <a:ext uri="{FF2B5EF4-FFF2-40B4-BE49-F238E27FC236}">
                <a16:creationId xmlns:a16="http://schemas.microsoft.com/office/drawing/2014/main" xmlns="" id="{745E8694-DE71-0A47-AA8F-D63AA7D84FE7}"/>
              </a:ext>
            </a:extLst>
          </p:cNvPr>
          <p:cNvSpPr/>
          <p:nvPr/>
        </p:nvSpPr>
        <p:spPr>
          <a:xfrm>
            <a:off x="539551" y="1556792"/>
            <a:ext cx="7056785" cy="3024336"/>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accent6">
                    <a:lumMod val="50000"/>
                  </a:schemeClr>
                </a:solidFill>
                <a:latin typeface="Meiryo UI" panose="020B0604030504040204" pitchFamily="34" charset="-128"/>
                <a:ea typeface="Meiryo UI" panose="020B0604030504040204" pitchFamily="34" charset="-128"/>
                <a:cs typeface="Meiryo UI" panose="020B0604030504040204" pitchFamily="34" charset="-128"/>
              </a:rPr>
              <a:t>Zhong</a:t>
            </a:r>
            <a:r>
              <a:rPr kumimoji="1" lang="en-US" altLang="ja-JP" dirty="0">
                <a:solidFill>
                  <a:schemeClr val="accent6">
                    <a:lumMod val="50000"/>
                  </a:schemeClr>
                </a:solidFill>
                <a:latin typeface="Meiryo UI" panose="020B0604030504040204" pitchFamily="34" charset="-128"/>
                <a:ea typeface="Meiryo UI" panose="020B0604030504040204" pitchFamily="34" charset="-128"/>
                <a:cs typeface="Meiryo UI" panose="020B0604030504040204" pitchFamily="34" charset="-128"/>
              </a:rPr>
              <a:t> An</a:t>
            </a:r>
            <a:r>
              <a:rPr kumimoji="1" lang="ja-JP" altLang="en-US" dirty="0">
                <a:solidFill>
                  <a:schemeClr val="accent6">
                    <a:lumMod val="50000"/>
                  </a:schemeClr>
                </a:solidFill>
                <a:latin typeface="Meiryo UI" panose="020B0604030504040204" pitchFamily="34" charset="-128"/>
                <a:ea typeface="Meiryo UI" panose="020B0604030504040204" pitchFamily="34" charset="-128"/>
                <a:cs typeface="Meiryo UI" panose="020B0604030504040204" pitchFamily="34" charset="-128"/>
              </a:rPr>
              <a:t>の紹介動画</a:t>
            </a:r>
          </a:p>
        </p:txBody>
      </p:sp>
    </p:spTree>
    <p:extLst>
      <p:ext uri="{BB962C8B-B14F-4D97-AF65-F5344CB8AC3E}">
        <p14:creationId xmlns:p14="http://schemas.microsoft.com/office/powerpoint/2010/main" val="26236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err="1">
                <a:solidFill>
                  <a:schemeClr val="tx2">
                    <a:lumMod val="50000"/>
                  </a:schemeClr>
                </a:solidFill>
              </a:rPr>
              <a:t>Zhong</a:t>
            </a:r>
            <a:r>
              <a:rPr lang="en-US" altLang="ja-JP" b="1" dirty="0">
                <a:solidFill>
                  <a:schemeClr val="tx2">
                    <a:lumMod val="50000"/>
                  </a:schemeClr>
                </a:solidFill>
              </a:rPr>
              <a:t> An</a:t>
            </a:r>
            <a:r>
              <a:rPr lang="ja-JP" altLang="en-US" b="1" dirty="0">
                <a:solidFill>
                  <a:schemeClr val="tx2">
                    <a:lumMod val="50000"/>
                  </a:schemeClr>
                </a:solidFill>
              </a:rPr>
              <a:t>沿革</a:t>
            </a:r>
            <a:endParaRPr lang="ja-JP" altLang="en-US" sz="2000" b="1" dirty="0">
              <a:solidFill>
                <a:schemeClr val="tx2">
                  <a:lumMod val="50000"/>
                </a:schemeClr>
              </a:solidFill>
            </a:endParaRPr>
          </a:p>
        </p:txBody>
      </p:sp>
      <p:sp>
        <p:nvSpPr>
          <p:cNvPr id="5" name="コンテンツ プレースホルダー 4">
            <a:extLst>
              <a:ext uri="{FF2B5EF4-FFF2-40B4-BE49-F238E27FC236}">
                <a16:creationId xmlns:a16="http://schemas.microsoft.com/office/drawing/2014/main" xmlns="" id="{5A9F2255-6E22-F544-823B-83BBB56C350B}"/>
              </a:ext>
            </a:extLst>
          </p:cNvPr>
          <p:cNvSpPr>
            <a:spLocks noGrp="1"/>
          </p:cNvSpPr>
          <p:nvPr>
            <p:ph idx="1"/>
          </p:nvPr>
        </p:nvSpPr>
        <p:spPr/>
        <p:txBody>
          <a:bodyPr/>
          <a:lstStyle/>
          <a:p>
            <a:pPr>
              <a:buFont typeface="Arial" panose="020B0604020202020204" pitchFamily="34" charset="0"/>
              <a:buChar char="•"/>
            </a:pPr>
            <a:r>
              <a:rPr kumimoji="1" lang="en-US" altLang="ja-JP" dirty="0"/>
              <a:t>2013</a:t>
            </a:r>
            <a:r>
              <a:rPr kumimoji="1" lang="ja-JP" altLang="en-US" dirty="0"/>
              <a:t>年</a:t>
            </a:r>
            <a:r>
              <a:rPr kumimoji="1" lang="en-US" altLang="ja-JP" dirty="0"/>
              <a:t>11</a:t>
            </a:r>
            <a:r>
              <a:rPr kumimoji="1" lang="ja-JP" altLang="en-US" dirty="0"/>
              <a:t>月　</a:t>
            </a:r>
            <a:r>
              <a:rPr kumimoji="1" lang="en-US" altLang="ja-JP" dirty="0" err="1"/>
              <a:t>Zhong</a:t>
            </a:r>
            <a:r>
              <a:rPr kumimoji="1" lang="en-US" altLang="ja-JP" dirty="0"/>
              <a:t> An</a:t>
            </a:r>
            <a:r>
              <a:rPr kumimoji="1" lang="ja-JP" altLang="en-US" dirty="0"/>
              <a:t>保険創業（中国・上海）</a:t>
            </a:r>
            <a:endParaRPr kumimoji="1" lang="en-US" altLang="ja-JP" dirty="0"/>
          </a:p>
          <a:p>
            <a:pPr marL="457200" lvl="1" indent="0">
              <a:buNone/>
            </a:pPr>
            <a:r>
              <a:rPr lang="en-US" altLang="ja-JP" sz="1600" dirty="0"/>
              <a:t>CEO: Kung </a:t>
            </a:r>
            <a:r>
              <a:rPr lang="en-US" altLang="ja-JP" sz="1600" dirty="0" err="1"/>
              <a:t>Jin</a:t>
            </a:r>
            <a:endParaRPr lang="en-US" altLang="ja-JP" sz="1600" dirty="0"/>
          </a:p>
          <a:p>
            <a:pPr marL="457200" lvl="1" indent="0">
              <a:buNone/>
            </a:pPr>
            <a:r>
              <a:rPr lang="en-US" altLang="ja-JP" sz="1600" dirty="0"/>
              <a:t>Founder: Jack Ma (Alibaba) / Pony Ma (</a:t>
            </a:r>
            <a:r>
              <a:rPr lang="en-US" altLang="ja-JP" sz="1600" dirty="0" err="1"/>
              <a:t>Tencent</a:t>
            </a:r>
            <a:r>
              <a:rPr lang="en-US" altLang="ja-JP" sz="1600" dirty="0"/>
              <a:t>) / Ma </a:t>
            </a:r>
            <a:r>
              <a:rPr lang="en-US" altLang="ja-JP" sz="1600" dirty="0" err="1"/>
              <a:t>Mingzhe</a:t>
            </a:r>
            <a:r>
              <a:rPr lang="ja-JP" altLang="en-US" sz="1600" dirty="0"/>
              <a:t>（平安保険）</a:t>
            </a:r>
            <a:endParaRPr lang="en-US" altLang="ja-JP" sz="1600" dirty="0"/>
          </a:p>
          <a:p>
            <a:pPr>
              <a:buFont typeface="Arial" panose="020B0604020202020204" pitchFamily="34" charset="0"/>
              <a:buChar char="•"/>
            </a:pPr>
            <a:r>
              <a:rPr lang="ja-JP" altLang="en-US" dirty="0"/>
              <a:t>上記創業者の</a:t>
            </a:r>
            <a:r>
              <a:rPr lang="en-US" altLang="ja-JP" dirty="0"/>
              <a:t>3</a:t>
            </a:r>
            <a:r>
              <a:rPr lang="ja-JP" altLang="en-US" dirty="0"/>
              <a:t>社に加えて、大手旅行サイト（携程）や</a:t>
            </a:r>
            <a:r>
              <a:rPr lang="en-US" altLang="ja-JP" dirty="0"/>
              <a:t>IT</a:t>
            </a:r>
            <a:r>
              <a:rPr lang="ja-JP" altLang="en-US" dirty="0"/>
              <a:t>ベンチャー、既存の事業会社、異業種が参画する「オープンイノベーション」による運営形態をとっている。それぞれの強みを活用し、小規模企業や個人のネット顧客情報、オンライン決済機能、保険経営のノウハウを持ち寄り、融合させることで、中国国内ではいまや</a:t>
            </a:r>
            <a:r>
              <a:rPr lang="en-US" altLang="ja-JP" dirty="0"/>
              <a:t>InsurTech</a:t>
            </a:r>
            <a:r>
              <a:rPr lang="ja-JP" altLang="en-US" dirty="0"/>
              <a:t>を牽引する存在となった。同社は、保険監督管理委員会から中国で初めてオンライン保険の認可を獲得した。</a:t>
            </a:r>
            <a:endParaRPr lang="en-US" altLang="ja-JP" dirty="0"/>
          </a:p>
          <a:p>
            <a:pPr>
              <a:buFont typeface="Arial" panose="020B0604020202020204" pitchFamily="34" charset="0"/>
              <a:buChar char="•"/>
            </a:pPr>
            <a:r>
              <a:rPr lang="en-US" altLang="ja-JP" dirty="0"/>
              <a:t>2015</a:t>
            </a:r>
            <a:r>
              <a:rPr lang="ja-JP" altLang="en-US" dirty="0"/>
              <a:t>年</a:t>
            </a:r>
            <a:r>
              <a:rPr lang="en-US" altLang="ja-JP" dirty="0"/>
              <a:t>6</a:t>
            </a:r>
            <a:r>
              <a:rPr lang="ja-JP" altLang="en-US" dirty="0"/>
              <a:t>月には</a:t>
            </a:r>
            <a:r>
              <a:rPr lang="en-US" altLang="ja-JP" dirty="0"/>
              <a:t>Private Equity</a:t>
            </a:r>
            <a:r>
              <a:rPr lang="ja-JP" altLang="en-US" dirty="0"/>
              <a:t>ラウンドとして、</a:t>
            </a:r>
            <a:r>
              <a:rPr lang="en-US" altLang="ja-JP" dirty="0"/>
              <a:t>CDH Investments / Morgan Stanley</a:t>
            </a:r>
            <a:r>
              <a:rPr lang="ja-JP" altLang="en-US" dirty="0"/>
              <a:t>などから総額</a:t>
            </a:r>
            <a:r>
              <a:rPr lang="en-US" altLang="ja-JP" dirty="0"/>
              <a:t>US$931M</a:t>
            </a:r>
            <a:r>
              <a:rPr lang="ja-JP" altLang="en-US" dirty="0"/>
              <a:t>の資金調達を実施。</a:t>
            </a:r>
            <a:r>
              <a:rPr lang="en-US" altLang="ja-JP" dirty="0"/>
              <a:t>2017</a:t>
            </a:r>
            <a:r>
              <a:rPr lang="ja-JP" altLang="en-US" dirty="0"/>
              <a:t>年</a:t>
            </a:r>
            <a:r>
              <a:rPr lang="en-US" altLang="ja-JP" dirty="0"/>
              <a:t>9</a:t>
            </a:r>
            <a:r>
              <a:rPr lang="ja-JP" altLang="en-US" dirty="0"/>
              <a:t>月に</a:t>
            </a:r>
            <a:r>
              <a:rPr lang="en-US" altLang="ja-JP" dirty="0"/>
              <a:t>US$1.5B</a:t>
            </a:r>
            <a:r>
              <a:rPr lang="ja-JP" altLang="en-US" dirty="0"/>
              <a:t>（約</a:t>
            </a:r>
            <a:r>
              <a:rPr lang="en-US" altLang="ja-JP" dirty="0"/>
              <a:t>1,500</a:t>
            </a:r>
            <a:r>
              <a:rPr lang="ja-JP" altLang="en-US" dirty="0"/>
              <a:t>億円）で</a:t>
            </a:r>
            <a:r>
              <a:rPr lang="en-US" altLang="ja-JP" dirty="0"/>
              <a:t>IPO</a:t>
            </a:r>
            <a:r>
              <a:rPr lang="ja-JP" altLang="en-US" dirty="0"/>
              <a:t>を実施（当時の評価額は</a:t>
            </a:r>
            <a:r>
              <a:rPr lang="en-US" altLang="ja-JP" dirty="0"/>
              <a:t>US$11B</a:t>
            </a:r>
            <a:r>
              <a:rPr lang="ja-JP" altLang="en-US" dirty="0"/>
              <a:t>）</a:t>
            </a:r>
            <a:r>
              <a:rPr lang="en-US" altLang="ja-JP" dirty="0"/>
              <a:t/>
            </a:r>
            <a:br>
              <a:rPr lang="en-US" altLang="ja-JP" dirty="0"/>
            </a:br>
            <a:r>
              <a:rPr lang="en-US" altLang="ja-JP" dirty="0">
                <a:latin typeface="Meiryo UI" panose="020B0604030504040204" pitchFamily="34" charset="-128"/>
                <a:ea typeface="Meiryo UI" panose="020B0604030504040204" pitchFamily="34" charset="-128"/>
                <a:cs typeface="Meiryo UI" panose="020B0604030504040204" pitchFamily="34" charset="-128"/>
              </a:rPr>
              <a:t>※IPO</a:t>
            </a:r>
            <a:r>
              <a:rPr lang="ja-JP" altLang="en-US" dirty="0">
                <a:latin typeface="Meiryo UI" panose="020B0604030504040204" pitchFamily="34" charset="-128"/>
                <a:ea typeface="Meiryo UI" panose="020B0604030504040204" pitchFamily="34" charset="-128"/>
                <a:cs typeface="Meiryo UI" panose="020B0604030504040204" pitchFamily="34" charset="-128"/>
              </a:rPr>
              <a:t>時に</a:t>
            </a:r>
            <a:r>
              <a:rPr lang="en-US" altLang="ja-JP" dirty="0" err="1">
                <a:latin typeface="Meiryo UI" panose="020B0604030504040204" pitchFamily="34" charset="-128"/>
                <a:ea typeface="Meiryo UI" panose="020B0604030504040204" pitchFamily="34" charset="-128"/>
                <a:cs typeface="Meiryo UI" panose="020B0604030504040204" pitchFamily="34" charset="-128"/>
              </a:rPr>
              <a:t>SoftBank</a:t>
            </a:r>
            <a:r>
              <a:rPr lang="ja-JP" altLang="en-US" dirty="0">
                <a:latin typeface="Meiryo UI" panose="020B0604030504040204" pitchFamily="34" charset="-128"/>
                <a:ea typeface="Meiryo UI" panose="020B0604030504040204" pitchFamily="34" charset="-128"/>
                <a:cs typeface="Meiryo UI" panose="020B0604030504040204" pitchFamily="34" charset="-128"/>
              </a:rPr>
              <a:t>も出資</a:t>
            </a:r>
            <a:endParaRPr lang="en-US" altLang="ja-JP" dirty="0"/>
          </a:p>
          <a:p>
            <a:pPr lvl="1">
              <a:buFont typeface="Arial" panose="020B0604020202020204" pitchFamily="34" charset="0"/>
              <a:buChar char="•"/>
            </a:pPr>
            <a:endParaRPr kumimoji="1" lang="en-US" altLang="ja-JP" dirty="0"/>
          </a:p>
          <a:p>
            <a:pPr>
              <a:buFont typeface="Arial" panose="020B0604020202020204" pitchFamily="34" charset="0"/>
              <a:buChar char="•"/>
            </a:pPr>
            <a:endParaRPr kumimoji="1" lang="ja-JP" altLang="en-US" dirty="0"/>
          </a:p>
        </p:txBody>
      </p:sp>
      <p:sp>
        <p:nvSpPr>
          <p:cNvPr id="3" name="スライド番号プレースホルダー 2"/>
          <p:cNvSpPr>
            <a:spLocks noGrp="1"/>
          </p:cNvSpPr>
          <p:nvPr>
            <p:ph type="sldNum" sz="quarter" idx="11"/>
          </p:nvPr>
        </p:nvSpPr>
        <p:spPr/>
        <p:txBody>
          <a:bodyPr/>
          <a:lstStyle/>
          <a:p>
            <a:fld id="{022D5343-21B6-A446-BE65-52315130EEC4}" type="slidenum">
              <a:rPr lang="en-US" altLang="ja-JP" smtClean="0"/>
              <a:pPr/>
              <a:t>3</a:t>
            </a:fld>
            <a:endParaRPr lang="en-US" altLang="ja-JP"/>
          </a:p>
        </p:txBody>
      </p:sp>
      <p:grpSp>
        <p:nvGrpSpPr>
          <p:cNvPr id="12" name="グループ化 11">
            <a:extLst>
              <a:ext uri="{FF2B5EF4-FFF2-40B4-BE49-F238E27FC236}">
                <a16:creationId xmlns:a16="http://schemas.microsoft.com/office/drawing/2014/main" xmlns="" id="{9B964A4B-B199-4F46-B8EF-26C0B41765DF}"/>
              </a:ext>
            </a:extLst>
          </p:cNvPr>
          <p:cNvGrpSpPr/>
          <p:nvPr/>
        </p:nvGrpSpPr>
        <p:grpSpPr>
          <a:xfrm>
            <a:off x="755576" y="4624468"/>
            <a:ext cx="8388424" cy="1904859"/>
            <a:chOff x="755576" y="4624468"/>
            <a:chExt cx="8388424" cy="1904859"/>
          </a:xfrm>
        </p:grpSpPr>
        <p:pic>
          <p:nvPicPr>
            <p:cNvPr id="10" name="図 9">
              <a:extLst>
                <a:ext uri="{FF2B5EF4-FFF2-40B4-BE49-F238E27FC236}">
                  <a16:creationId xmlns:a16="http://schemas.microsoft.com/office/drawing/2014/main" xmlns="" id="{7398709D-AF86-DA4D-A161-C1BEE72EA1B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55576" y="5342212"/>
              <a:ext cx="8388424" cy="1187115"/>
            </a:xfrm>
            <a:prstGeom prst="rect">
              <a:avLst/>
            </a:prstGeom>
          </p:spPr>
        </p:pic>
        <p:pic>
          <p:nvPicPr>
            <p:cNvPr id="11" name="図 10">
              <a:extLst>
                <a:ext uri="{FF2B5EF4-FFF2-40B4-BE49-F238E27FC236}">
                  <a16:creationId xmlns:a16="http://schemas.microsoft.com/office/drawing/2014/main" xmlns="" id="{7164B02D-1560-4444-BBCD-E5187F401A9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211960" y="4624468"/>
              <a:ext cx="2266979" cy="1252804"/>
            </a:xfrm>
            <a:prstGeom prst="rect">
              <a:avLst/>
            </a:prstGeom>
          </p:spPr>
        </p:pic>
      </p:grpSp>
    </p:spTree>
    <p:extLst>
      <p:ext uri="{BB962C8B-B14F-4D97-AF65-F5344CB8AC3E}">
        <p14:creationId xmlns:p14="http://schemas.microsoft.com/office/powerpoint/2010/main" val="225823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kumimoji="1" lang="ja-JP" altLang="en-US" dirty="0"/>
              <a:t>中国の状況について</a:t>
            </a:r>
          </a:p>
        </p:txBody>
      </p:sp>
      <p:sp>
        <p:nvSpPr>
          <p:cNvPr id="3" name="スライド番号プレースホルダー 2"/>
          <p:cNvSpPr>
            <a:spLocks noGrp="1"/>
          </p:cNvSpPr>
          <p:nvPr>
            <p:ph type="sldNum" sz="quarter" idx="11"/>
          </p:nvPr>
        </p:nvSpPr>
        <p:spPr/>
        <p:txBody>
          <a:bodyPr/>
          <a:lstStyle/>
          <a:p>
            <a:fld id="{022D5343-21B6-A446-BE65-52315130EEC4}" type="slidenum">
              <a:rPr lang="en-US" altLang="ja-JP" smtClean="0"/>
              <a:pPr/>
              <a:t>4</a:t>
            </a:fld>
            <a:endParaRPr lang="en-US" altLang="ja-JP" dirty="0"/>
          </a:p>
        </p:txBody>
      </p:sp>
      <p:pic>
        <p:nvPicPr>
          <p:cNvPr id="1027" name="Picture 3" descr="3774e89c0fa249baf37475a15ef224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794706"/>
            <a:ext cx="4320481" cy="2490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58d9dc7155ccfb76bb87dfeb2b521de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2" y="3657961"/>
            <a:ext cx="5076058" cy="288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グループ化 4">
            <a:extLst>
              <a:ext uri="{FF2B5EF4-FFF2-40B4-BE49-F238E27FC236}">
                <a16:creationId xmlns:a16="http://schemas.microsoft.com/office/drawing/2014/main" xmlns="" id="{8DF98148-2BD4-1147-AC4D-4D3DF9B842A4}"/>
              </a:ext>
            </a:extLst>
          </p:cNvPr>
          <p:cNvGrpSpPr/>
          <p:nvPr/>
        </p:nvGrpSpPr>
        <p:grpSpPr>
          <a:xfrm>
            <a:off x="3880782" y="807390"/>
            <a:ext cx="4847292" cy="1901529"/>
            <a:chOff x="3880782" y="807390"/>
            <a:chExt cx="4847292" cy="1901529"/>
          </a:xfrm>
        </p:grpSpPr>
        <p:sp>
          <p:nvSpPr>
            <p:cNvPr id="2" name="角丸四角形 1">
              <a:extLst>
                <a:ext uri="{FF2B5EF4-FFF2-40B4-BE49-F238E27FC236}">
                  <a16:creationId xmlns:a16="http://schemas.microsoft.com/office/drawing/2014/main" xmlns="" id="{F0CEF2BD-F72B-7C47-876B-704DB0AD10EB}"/>
                </a:ext>
              </a:extLst>
            </p:cNvPr>
            <p:cNvSpPr/>
            <p:nvPr/>
          </p:nvSpPr>
          <p:spPr>
            <a:xfrm>
              <a:off x="4860031" y="807390"/>
              <a:ext cx="3868043" cy="1901529"/>
            </a:xfrm>
            <a:prstGeom prst="roundRect">
              <a:avLst>
                <a:gd name="adj" fmla="val 7049"/>
              </a:avLst>
            </a:prstGeom>
            <a:solidFill>
              <a:srgbClr val="005B4D">
                <a:alpha val="60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約</a:t>
              </a: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74</a:t>
              </a: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％が自動車保険というマーケットで、自動車に続くのはモノ保険、農業保険、賠償責任、健康（医療）保険となっている</a:t>
              </a:r>
              <a:endPar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急激なモータライゼーションに伴う自動車マーケットの増加に、多種雲の増加が追いついていない状況</a:t>
              </a:r>
              <a:endPar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自動車保険は多くは、伝統的な損害保険会社が販売している</a:t>
              </a:r>
              <a:endPar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4" name="三角形 3">
              <a:extLst>
                <a:ext uri="{FF2B5EF4-FFF2-40B4-BE49-F238E27FC236}">
                  <a16:creationId xmlns:a16="http://schemas.microsoft.com/office/drawing/2014/main" xmlns="" id="{97B4AB4B-F28E-9D49-84C2-7DE81DFB45B2}"/>
                </a:ext>
              </a:extLst>
            </p:cNvPr>
            <p:cNvSpPr/>
            <p:nvPr/>
          </p:nvSpPr>
          <p:spPr>
            <a:xfrm rot="16200000">
              <a:off x="4247029" y="677414"/>
              <a:ext cx="246755" cy="979250"/>
            </a:xfrm>
            <a:prstGeom prst="triangle">
              <a:avLst/>
            </a:prstGeom>
            <a:solidFill>
              <a:srgbClr val="005B4D">
                <a:alpha val="60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角丸四角形 8">
            <a:extLst>
              <a:ext uri="{FF2B5EF4-FFF2-40B4-BE49-F238E27FC236}">
                <a16:creationId xmlns:a16="http://schemas.microsoft.com/office/drawing/2014/main" xmlns="" id="{A693FCAD-BA62-DC48-B362-83316B937190}"/>
              </a:ext>
            </a:extLst>
          </p:cNvPr>
          <p:cNvSpPr/>
          <p:nvPr/>
        </p:nvSpPr>
        <p:spPr>
          <a:xfrm>
            <a:off x="250825" y="3356992"/>
            <a:ext cx="3868043" cy="504056"/>
          </a:xfrm>
          <a:prstGeom prst="roundRect">
            <a:avLst>
              <a:gd name="adj" fmla="val 7049"/>
            </a:avLst>
          </a:prstGeom>
          <a:solidFill>
            <a:srgbClr val="005B4D">
              <a:alpha val="60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オンラインでの保険販売は、年々増加している</a:t>
            </a:r>
            <a:endPar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2016</a:t>
            </a: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年で</a:t>
            </a: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US$40B</a:t>
            </a: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4</a:t>
            </a: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兆円）規模の市場</a:t>
            </a:r>
            <a:endPar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0" name="三角形 9">
            <a:extLst>
              <a:ext uri="{FF2B5EF4-FFF2-40B4-BE49-F238E27FC236}">
                <a16:creationId xmlns:a16="http://schemas.microsoft.com/office/drawing/2014/main" xmlns="" id="{2BBE26D0-8C1F-FE45-B66C-8F355514CDFB}"/>
              </a:ext>
            </a:extLst>
          </p:cNvPr>
          <p:cNvSpPr/>
          <p:nvPr/>
        </p:nvSpPr>
        <p:spPr>
          <a:xfrm rot="5400000">
            <a:off x="4500937" y="3191861"/>
            <a:ext cx="215114" cy="979250"/>
          </a:xfrm>
          <a:prstGeom prst="triangle">
            <a:avLst/>
          </a:prstGeom>
          <a:solidFill>
            <a:srgbClr val="005B4D">
              <a:alpha val="60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Picture 2" descr="7de5044b84ef9ddd2ef339d8e06cdc2e">
            <a:extLst>
              <a:ext uri="{FF2B5EF4-FFF2-40B4-BE49-F238E27FC236}">
                <a16:creationId xmlns:a16="http://schemas.microsoft.com/office/drawing/2014/main" xmlns="" id="{35BEA022-459F-1C41-9A1A-5C85BC02378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496" y="4677881"/>
            <a:ext cx="4206220" cy="194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角丸四角形 13">
            <a:extLst>
              <a:ext uri="{FF2B5EF4-FFF2-40B4-BE49-F238E27FC236}">
                <a16:creationId xmlns:a16="http://schemas.microsoft.com/office/drawing/2014/main" xmlns="" id="{4F3727F6-F7A0-F543-A2E1-B09F947225B3}"/>
              </a:ext>
            </a:extLst>
          </p:cNvPr>
          <p:cNvSpPr/>
          <p:nvPr/>
        </p:nvSpPr>
        <p:spPr>
          <a:xfrm>
            <a:off x="250825" y="3933056"/>
            <a:ext cx="3868043" cy="648072"/>
          </a:xfrm>
          <a:prstGeom prst="roundRect">
            <a:avLst>
              <a:gd name="adj" fmla="val 7049"/>
            </a:avLst>
          </a:prstGeom>
          <a:solidFill>
            <a:srgbClr val="005B4D">
              <a:alpha val="60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中国国内の年間</a:t>
            </a: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Web</a:t>
            </a: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訪問者数、</a:t>
            </a:r>
            <a:r>
              <a:rPr kumimoji="1" lang="en-US" altLang="ja-JP" sz="1400" dirty="0" err="1">
                <a:solidFill>
                  <a:schemeClr val="bg1"/>
                </a:solidFill>
                <a:latin typeface="Meiryo UI" panose="020B0604030504040204" pitchFamily="34" charset="-128"/>
                <a:ea typeface="Meiryo UI" panose="020B0604030504040204" pitchFamily="34" charset="-128"/>
                <a:cs typeface="Meiryo UI" panose="020B0604030504040204" pitchFamily="34" charset="-128"/>
              </a:rPr>
              <a:t>Taikang</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 Life</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（泰康人寿）で、</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2</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位は</a:t>
            </a:r>
            <a:r>
              <a:rPr lang="en-US" altLang="ja-JP" sz="1400" dirty="0" err="1">
                <a:solidFill>
                  <a:schemeClr val="bg1"/>
                </a:solidFill>
                <a:latin typeface="Meiryo UI" panose="020B0604030504040204" pitchFamily="34" charset="-128"/>
                <a:ea typeface="Meiryo UI" panose="020B0604030504040204" pitchFamily="34" charset="-128"/>
                <a:cs typeface="Meiryo UI" panose="020B0604030504040204" pitchFamily="34" charset="-128"/>
              </a:rPr>
              <a:t>Alipay</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となっており、その多くが</a:t>
            </a:r>
            <a:r>
              <a:rPr lang="en-US" altLang="ja-JP" sz="1400" dirty="0" err="1">
                <a:solidFill>
                  <a:schemeClr val="bg1"/>
                </a:solidFill>
                <a:latin typeface="Meiryo UI" panose="020B0604030504040204" pitchFamily="34" charset="-128"/>
                <a:ea typeface="Meiryo UI" panose="020B0604030504040204" pitchFamily="34" charset="-128"/>
                <a:cs typeface="Meiryo UI" panose="020B0604030504040204" pitchFamily="34" charset="-128"/>
              </a:rPr>
              <a:t>Zhong</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　</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An</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を訪問している</a:t>
            </a:r>
            <a:endPar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5" name="三角形 14">
            <a:extLst>
              <a:ext uri="{FF2B5EF4-FFF2-40B4-BE49-F238E27FC236}">
                <a16:creationId xmlns:a16="http://schemas.microsoft.com/office/drawing/2014/main" xmlns="" id="{6954B501-8A77-B647-B0AE-FD257E2627B5}"/>
              </a:ext>
            </a:extLst>
          </p:cNvPr>
          <p:cNvSpPr/>
          <p:nvPr/>
        </p:nvSpPr>
        <p:spPr>
          <a:xfrm rot="10800000">
            <a:off x="323528" y="4581128"/>
            <a:ext cx="144016" cy="144016"/>
          </a:xfrm>
          <a:prstGeom prst="triangle">
            <a:avLst/>
          </a:prstGeom>
          <a:solidFill>
            <a:srgbClr val="005B4D">
              <a:alpha val="60000"/>
            </a:srgb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24695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b="1" dirty="0" err="1">
                <a:solidFill>
                  <a:schemeClr val="tx2">
                    <a:lumMod val="50000"/>
                  </a:schemeClr>
                </a:solidFill>
              </a:rPr>
              <a:t>Zhong</a:t>
            </a:r>
            <a:r>
              <a:rPr lang="en-US" altLang="ja-JP" b="1" dirty="0">
                <a:solidFill>
                  <a:schemeClr val="tx2">
                    <a:lumMod val="50000"/>
                  </a:schemeClr>
                </a:solidFill>
              </a:rPr>
              <a:t> An</a:t>
            </a:r>
            <a:r>
              <a:rPr lang="ja-JP" altLang="en-US" b="1" dirty="0">
                <a:solidFill>
                  <a:schemeClr val="tx2">
                    <a:lumMod val="50000"/>
                  </a:schemeClr>
                </a:solidFill>
              </a:rPr>
              <a:t>のサービス概要</a:t>
            </a:r>
            <a:endParaRPr kumimoji="1" lang="ja-JP" altLang="en-US" dirty="0"/>
          </a:p>
        </p:txBody>
      </p:sp>
      <p:sp>
        <p:nvSpPr>
          <p:cNvPr id="3" name="スライド番号プレースホルダー 2"/>
          <p:cNvSpPr>
            <a:spLocks noGrp="1"/>
          </p:cNvSpPr>
          <p:nvPr>
            <p:ph type="sldNum" sz="quarter" idx="11"/>
          </p:nvPr>
        </p:nvSpPr>
        <p:spPr/>
        <p:txBody>
          <a:bodyPr/>
          <a:lstStyle/>
          <a:p>
            <a:fld id="{022D5343-21B6-A446-BE65-52315130EEC4}" type="slidenum">
              <a:rPr lang="en-US" altLang="ja-JP" smtClean="0"/>
              <a:pPr/>
              <a:t>5</a:t>
            </a:fld>
            <a:endParaRPr lang="en-US" altLang="ja-JP" dirty="0"/>
          </a:p>
        </p:txBody>
      </p:sp>
      <p:pic>
        <p:nvPicPr>
          <p:cNvPr id="2051" name="Picture 3" descr="191aac521b5f299b2a012ea1477547b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692696"/>
            <a:ext cx="4791969" cy="567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角丸四角形 7">
            <a:extLst>
              <a:ext uri="{FF2B5EF4-FFF2-40B4-BE49-F238E27FC236}">
                <a16:creationId xmlns:a16="http://schemas.microsoft.com/office/drawing/2014/main" xmlns="" id="{129A2DF7-9864-D54B-8A50-603902C4AD9B}"/>
              </a:ext>
            </a:extLst>
          </p:cNvPr>
          <p:cNvSpPr/>
          <p:nvPr/>
        </p:nvSpPr>
        <p:spPr>
          <a:xfrm>
            <a:off x="4860030" y="1362111"/>
            <a:ext cx="3868043" cy="1685506"/>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保険商品として、①健康保険、②旅行保険、③損害（モノ）保険、④自動車保険、⑤投資保険、⑥友達の招待やボーナス</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、のボタン</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上海の本部を除き、保険販売のための営業店舗を設置せず、ネット決済やスマホのアプリで、加入から給付までの手続きを全てネット上で行なうことができる</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9" name="三角形 8">
            <a:extLst>
              <a:ext uri="{FF2B5EF4-FFF2-40B4-BE49-F238E27FC236}">
                <a16:creationId xmlns:a16="http://schemas.microsoft.com/office/drawing/2014/main" xmlns="" id="{E9E8B694-BA49-EF48-9C29-8328D905F9E0}"/>
              </a:ext>
            </a:extLst>
          </p:cNvPr>
          <p:cNvSpPr/>
          <p:nvPr/>
        </p:nvSpPr>
        <p:spPr>
          <a:xfrm rot="15581970">
            <a:off x="4378683" y="1232885"/>
            <a:ext cx="246755" cy="979250"/>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xmlns="" id="{3E9C6790-999D-DB41-B71F-FA64F4F06C17}"/>
              </a:ext>
            </a:extLst>
          </p:cNvPr>
          <p:cNvSpPr/>
          <p:nvPr/>
        </p:nvSpPr>
        <p:spPr>
          <a:xfrm>
            <a:off x="4860031" y="4795709"/>
            <a:ext cx="3868043" cy="1685506"/>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ネット通販の取引リスクを対象とした保険が主要保険。販売は株主であるアリババのネット通販を通じてのケースが多い。収入保険料ベースで最も売れている保険商品は、アリババ傘下の</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C2C</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（個人間取引）の淘宝ネット（タオバオネット）で購入した商品に欠陥や不満があり、商品を返送する際の送料をカバーする保険商品</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1" name="三角形 10">
            <a:extLst>
              <a:ext uri="{FF2B5EF4-FFF2-40B4-BE49-F238E27FC236}">
                <a16:creationId xmlns:a16="http://schemas.microsoft.com/office/drawing/2014/main" xmlns="" id="{EF9EB158-CBD8-5841-A2C3-556FBE6E6374}"/>
              </a:ext>
            </a:extLst>
          </p:cNvPr>
          <p:cNvSpPr/>
          <p:nvPr/>
        </p:nvSpPr>
        <p:spPr>
          <a:xfrm rot="15599409">
            <a:off x="4448623" y="4950335"/>
            <a:ext cx="246755" cy="979250"/>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a:extLst>
              <a:ext uri="{FF2B5EF4-FFF2-40B4-BE49-F238E27FC236}">
                <a16:creationId xmlns:a16="http://schemas.microsoft.com/office/drawing/2014/main" xmlns="" id="{1B1AF8A7-6210-2844-A566-44B5CA0323F8}"/>
              </a:ext>
            </a:extLst>
          </p:cNvPr>
          <p:cNvSpPr/>
          <p:nvPr/>
        </p:nvSpPr>
        <p:spPr>
          <a:xfrm>
            <a:off x="4860031" y="3717032"/>
            <a:ext cx="3868043" cy="799110"/>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健康保険と組み合わせた、フィットネスプランのフォローアップや、日常の運動データを管理するスマホアプリとも連携が可能（次ページ）</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4" name="三角形 13">
            <a:extLst>
              <a:ext uri="{FF2B5EF4-FFF2-40B4-BE49-F238E27FC236}">
                <a16:creationId xmlns:a16="http://schemas.microsoft.com/office/drawing/2014/main" xmlns="" id="{3A737C97-5566-854E-8A26-487001A728FF}"/>
              </a:ext>
            </a:extLst>
          </p:cNvPr>
          <p:cNvSpPr/>
          <p:nvPr/>
        </p:nvSpPr>
        <p:spPr>
          <a:xfrm rot="14806056">
            <a:off x="4371149" y="3686035"/>
            <a:ext cx="246755" cy="979250"/>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248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altLang="ja-JP" b="1" dirty="0" err="1">
                <a:solidFill>
                  <a:schemeClr val="tx2">
                    <a:lumMod val="50000"/>
                  </a:schemeClr>
                </a:solidFill>
              </a:rPr>
              <a:t>Zhong</a:t>
            </a:r>
            <a:r>
              <a:rPr lang="en-US" altLang="ja-JP" b="1" dirty="0">
                <a:solidFill>
                  <a:schemeClr val="tx2">
                    <a:lumMod val="50000"/>
                  </a:schemeClr>
                </a:solidFill>
              </a:rPr>
              <a:t> An</a:t>
            </a:r>
            <a:r>
              <a:rPr lang="ja-JP" altLang="en-US" b="1" dirty="0">
                <a:solidFill>
                  <a:schemeClr val="tx2">
                    <a:lumMod val="50000"/>
                  </a:schemeClr>
                </a:solidFill>
              </a:rPr>
              <a:t>のサービス概要</a:t>
            </a:r>
            <a:endParaRPr kumimoji="1" lang="ja-JP" altLang="en-US" dirty="0"/>
          </a:p>
        </p:txBody>
      </p:sp>
      <p:sp>
        <p:nvSpPr>
          <p:cNvPr id="3" name="スライド番号プレースホルダー 2"/>
          <p:cNvSpPr>
            <a:spLocks noGrp="1"/>
          </p:cNvSpPr>
          <p:nvPr>
            <p:ph type="sldNum" sz="quarter" idx="11"/>
          </p:nvPr>
        </p:nvSpPr>
        <p:spPr/>
        <p:txBody>
          <a:bodyPr/>
          <a:lstStyle/>
          <a:p>
            <a:fld id="{022D5343-21B6-A446-BE65-52315130EEC4}" type="slidenum">
              <a:rPr lang="en-US" altLang="ja-JP" smtClean="0"/>
              <a:pPr/>
              <a:t>6</a:t>
            </a:fld>
            <a:endParaRPr lang="en-US" altLang="ja-JP" dirty="0"/>
          </a:p>
        </p:txBody>
      </p:sp>
      <p:pic>
        <p:nvPicPr>
          <p:cNvPr id="3074" name="Picture 2" descr="599e6f456b84102aa49e3c110a47b8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0" y="692696"/>
            <a:ext cx="4145809" cy="526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角丸四角形 6">
            <a:extLst>
              <a:ext uri="{FF2B5EF4-FFF2-40B4-BE49-F238E27FC236}">
                <a16:creationId xmlns:a16="http://schemas.microsoft.com/office/drawing/2014/main" xmlns="" id="{263E1FD6-C0B1-9B48-9311-FE499032DB60}"/>
              </a:ext>
            </a:extLst>
          </p:cNvPr>
          <p:cNvSpPr/>
          <p:nvPr/>
        </p:nvSpPr>
        <p:spPr>
          <a:xfrm>
            <a:off x="4860032" y="836712"/>
            <a:ext cx="3868043" cy="1008112"/>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スマホで管理している運動量（時間、参加日数）のステータス</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保険金額</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US$30K</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アップを無料で提供</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
            </a:r>
            <a:b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b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（運動をしていることへの提供）</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8" name="三角形 7">
            <a:extLst>
              <a:ext uri="{FF2B5EF4-FFF2-40B4-BE49-F238E27FC236}">
                <a16:creationId xmlns:a16="http://schemas.microsoft.com/office/drawing/2014/main" xmlns="" id="{92C326A6-4C6C-344C-99FB-DFACCC63AE53}"/>
              </a:ext>
            </a:extLst>
          </p:cNvPr>
          <p:cNvSpPr/>
          <p:nvPr/>
        </p:nvSpPr>
        <p:spPr>
          <a:xfrm rot="15581970">
            <a:off x="4378685" y="707486"/>
            <a:ext cx="246755" cy="979250"/>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a:extLst>
              <a:ext uri="{FF2B5EF4-FFF2-40B4-BE49-F238E27FC236}">
                <a16:creationId xmlns:a16="http://schemas.microsoft.com/office/drawing/2014/main" xmlns="" id="{CFCBB2C0-F2BB-7745-B4E0-60EF23A949E6}"/>
              </a:ext>
            </a:extLst>
          </p:cNvPr>
          <p:cNvSpPr/>
          <p:nvPr/>
        </p:nvSpPr>
        <p:spPr>
          <a:xfrm>
            <a:off x="4859489" y="2564904"/>
            <a:ext cx="3868043" cy="1174007"/>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オフィスで実施できる</a:t>
            </a: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60</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〜80</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秒のエクサザイズビデオが５本収録されている</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各々のビデオ</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は、特定の症状</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をターゲット</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にしたビデオになっている</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スマホを固定し、プロセスを録画する</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0" name="三角形 9">
            <a:extLst>
              <a:ext uri="{FF2B5EF4-FFF2-40B4-BE49-F238E27FC236}">
                <a16:creationId xmlns:a16="http://schemas.microsoft.com/office/drawing/2014/main" xmlns="" id="{EC097D47-4B1A-814C-B405-E1D417EE11B5}"/>
              </a:ext>
            </a:extLst>
          </p:cNvPr>
          <p:cNvSpPr/>
          <p:nvPr/>
        </p:nvSpPr>
        <p:spPr>
          <a:xfrm rot="17061080">
            <a:off x="4374461" y="2837388"/>
            <a:ext cx="246755" cy="979250"/>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a:extLst>
              <a:ext uri="{FF2B5EF4-FFF2-40B4-BE49-F238E27FC236}">
                <a16:creationId xmlns:a16="http://schemas.microsoft.com/office/drawing/2014/main" xmlns="" id="{4ED0A8FF-54DB-454D-9087-6FD886E9FA68}"/>
              </a:ext>
            </a:extLst>
          </p:cNvPr>
          <p:cNvSpPr/>
          <p:nvPr/>
        </p:nvSpPr>
        <p:spPr>
          <a:xfrm>
            <a:off x="4859489" y="3799478"/>
            <a:ext cx="3868043" cy="1501730"/>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無料保険商品として</a:t>
            </a:r>
            <a:r>
              <a:rPr kumimoji="1"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25</a:t>
            </a:r>
            <a:r>
              <a:rPr kumimoji="1"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種類</a:t>
            </a: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の疾病をカバーする大人向けの保険を提供</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無料保険は</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30</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日の保険期間と</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10,000</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元の保険金額</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が設定され、</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継続的な運動日数が増加するに</a:t>
            </a:r>
            <a:r>
              <a:rPr lang="ja-JP" altLang="en-US" sz="1400" dirty="0" smtClean="0">
                <a:solidFill>
                  <a:schemeClr val="bg1"/>
                </a:solidFill>
                <a:latin typeface="Meiryo UI" panose="020B0604030504040204" pitchFamily="34" charset="-128"/>
                <a:ea typeface="Meiryo UI" panose="020B0604030504040204" pitchFamily="34" charset="-128"/>
                <a:cs typeface="Meiryo UI" panose="020B0604030504040204" pitchFamily="34" charset="-128"/>
              </a:rPr>
              <a:t>つれて保険金額が増加</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する仕組み</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一人当たりの保険金額は最大</a:t>
            </a: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200,000</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元</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3" name="三角形 12">
            <a:extLst>
              <a:ext uri="{FF2B5EF4-FFF2-40B4-BE49-F238E27FC236}">
                <a16:creationId xmlns:a16="http://schemas.microsoft.com/office/drawing/2014/main" xmlns="" id="{0A8D7306-7D13-1F45-89BC-F2E2CD75C169}"/>
              </a:ext>
            </a:extLst>
          </p:cNvPr>
          <p:cNvSpPr/>
          <p:nvPr/>
        </p:nvSpPr>
        <p:spPr>
          <a:xfrm rot="16200000">
            <a:off x="4643382" y="3789667"/>
            <a:ext cx="199562" cy="486338"/>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9380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4d8378463360c770d40b95a288fd7c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0" y="692696"/>
            <a:ext cx="4262264" cy="526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タイトル 11"/>
          <p:cNvSpPr>
            <a:spLocks noGrp="1"/>
          </p:cNvSpPr>
          <p:nvPr>
            <p:ph type="title"/>
          </p:nvPr>
        </p:nvSpPr>
        <p:spPr/>
        <p:txBody>
          <a:bodyPr/>
          <a:lstStyle/>
          <a:p>
            <a:r>
              <a:rPr lang="en-US" altLang="ja-JP" b="1" dirty="0" err="1">
                <a:solidFill>
                  <a:schemeClr val="tx2">
                    <a:lumMod val="50000"/>
                  </a:schemeClr>
                </a:solidFill>
              </a:rPr>
              <a:t>Zhong</a:t>
            </a:r>
            <a:r>
              <a:rPr lang="en-US" altLang="ja-JP" b="1" dirty="0">
                <a:solidFill>
                  <a:schemeClr val="tx2">
                    <a:lumMod val="50000"/>
                  </a:schemeClr>
                </a:solidFill>
              </a:rPr>
              <a:t> An</a:t>
            </a:r>
            <a:r>
              <a:rPr lang="ja-JP" altLang="en-US" b="1" dirty="0">
                <a:solidFill>
                  <a:schemeClr val="tx2">
                    <a:lumMod val="50000"/>
                  </a:schemeClr>
                </a:solidFill>
              </a:rPr>
              <a:t>のサービス概要</a:t>
            </a:r>
            <a:endParaRPr kumimoji="1" lang="ja-JP" altLang="en-US" dirty="0"/>
          </a:p>
        </p:txBody>
      </p:sp>
      <p:sp>
        <p:nvSpPr>
          <p:cNvPr id="3" name="スライド番号プレースホルダー 2"/>
          <p:cNvSpPr>
            <a:spLocks noGrp="1"/>
          </p:cNvSpPr>
          <p:nvPr>
            <p:ph type="sldNum" sz="quarter" idx="11"/>
          </p:nvPr>
        </p:nvSpPr>
        <p:spPr/>
        <p:txBody>
          <a:bodyPr/>
          <a:lstStyle/>
          <a:p>
            <a:fld id="{022D5343-21B6-A446-BE65-52315130EEC4}" type="slidenum">
              <a:rPr lang="en-US" altLang="ja-JP" smtClean="0"/>
              <a:pPr/>
              <a:t>7</a:t>
            </a:fld>
            <a:endParaRPr lang="en-US" altLang="ja-JP" dirty="0"/>
          </a:p>
        </p:txBody>
      </p:sp>
      <p:sp>
        <p:nvSpPr>
          <p:cNvPr id="6" name="角丸四角形 5">
            <a:extLst>
              <a:ext uri="{FF2B5EF4-FFF2-40B4-BE49-F238E27FC236}">
                <a16:creationId xmlns:a16="http://schemas.microsoft.com/office/drawing/2014/main" xmlns="" id="{4A077B4D-284C-8C48-A824-DF733E7CC4B5}"/>
              </a:ext>
            </a:extLst>
          </p:cNvPr>
          <p:cNvSpPr/>
          <p:nvPr/>
        </p:nvSpPr>
        <p:spPr>
          <a:xfrm>
            <a:off x="4860032" y="1052736"/>
            <a:ext cx="3868043" cy="569339"/>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15</a:t>
            </a:r>
            <a:r>
              <a:rPr kumimoji="1"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種類の疾患を補償する小児用の疾病保険</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三角形 6">
            <a:extLst>
              <a:ext uri="{FF2B5EF4-FFF2-40B4-BE49-F238E27FC236}">
                <a16:creationId xmlns:a16="http://schemas.microsoft.com/office/drawing/2014/main" xmlns="" id="{56E865E2-236E-D346-948D-FE44148B040D}"/>
              </a:ext>
            </a:extLst>
          </p:cNvPr>
          <p:cNvSpPr/>
          <p:nvPr/>
        </p:nvSpPr>
        <p:spPr>
          <a:xfrm rot="15581970">
            <a:off x="4352298" y="955123"/>
            <a:ext cx="246755" cy="925613"/>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a16="http://schemas.microsoft.com/office/drawing/2014/main" xmlns="" id="{4CBBC4D1-2E02-3240-8609-76E9C31FC473}"/>
              </a:ext>
            </a:extLst>
          </p:cNvPr>
          <p:cNvSpPr/>
          <p:nvPr/>
        </p:nvSpPr>
        <p:spPr>
          <a:xfrm>
            <a:off x="4854841" y="2204864"/>
            <a:ext cx="3868043" cy="569339"/>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腸癌専用保険</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9" name="三角形 8">
            <a:extLst>
              <a:ext uri="{FF2B5EF4-FFF2-40B4-BE49-F238E27FC236}">
                <a16:creationId xmlns:a16="http://schemas.microsoft.com/office/drawing/2014/main" xmlns="" id="{3E10E187-D31B-9445-AC01-9EB2F8A592C0}"/>
              </a:ext>
            </a:extLst>
          </p:cNvPr>
          <p:cNvSpPr/>
          <p:nvPr/>
        </p:nvSpPr>
        <p:spPr>
          <a:xfrm rot="15581970">
            <a:off x="4347107" y="2107251"/>
            <a:ext cx="246755" cy="925613"/>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xmlns="" id="{756B2131-00B8-304F-9F50-35C61D501943}"/>
              </a:ext>
            </a:extLst>
          </p:cNvPr>
          <p:cNvSpPr/>
          <p:nvPr/>
        </p:nvSpPr>
        <p:spPr>
          <a:xfrm>
            <a:off x="4854841" y="3680730"/>
            <a:ext cx="3868043" cy="569339"/>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40</a:t>
            </a: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種類の疾病をカバーする大人向けの保険を提供</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1" name="三角形 10">
            <a:extLst>
              <a:ext uri="{FF2B5EF4-FFF2-40B4-BE49-F238E27FC236}">
                <a16:creationId xmlns:a16="http://schemas.microsoft.com/office/drawing/2014/main" xmlns="" id="{CBAF62D9-48C9-4942-9470-8338E577E72C}"/>
              </a:ext>
            </a:extLst>
          </p:cNvPr>
          <p:cNvSpPr/>
          <p:nvPr/>
        </p:nvSpPr>
        <p:spPr>
          <a:xfrm rot="15581970">
            <a:off x="4347107" y="3583117"/>
            <a:ext cx="246755" cy="925613"/>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a:extLst>
              <a:ext uri="{FF2B5EF4-FFF2-40B4-BE49-F238E27FC236}">
                <a16:creationId xmlns:a16="http://schemas.microsoft.com/office/drawing/2014/main" xmlns="" id="{BFD573A2-3088-994C-846B-39AE73A940AF}"/>
              </a:ext>
            </a:extLst>
          </p:cNvPr>
          <p:cNvSpPr/>
          <p:nvPr/>
        </p:nvSpPr>
        <p:spPr>
          <a:xfrm>
            <a:off x="4854841" y="4661396"/>
            <a:ext cx="3868043" cy="569339"/>
          </a:xfrm>
          <a:prstGeom prst="roundRect">
            <a:avLst>
              <a:gd name="adj" fmla="val 7049"/>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rPr>
              <a:t>米国の意思によるコンサルテーションビデオ視聴を含む、小児血液癌用保険</a:t>
            </a:r>
            <a:endParaRPr lang="en-US" altLang="ja-JP" sz="1400" dirty="0">
              <a:solidFill>
                <a:schemeClr val="bg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4" name="三角形 13">
            <a:extLst>
              <a:ext uri="{FF2B5EF4-FFF2-40B4-BE49-F238E27FC236}">
                <a16:creationId xmlns:a16="http://schemas.microsoft.com/office/drawing/2014/main" xmlns="" id="{2058363A-F7BE-F640-9283-A28111957A6E}"/>
              </a:ext>
            </a:extLst>
          </p:cNvPr>
          <p:cNvSpPr/>
          <p:nvPr/>
        </p:nvSpPr>
        <p:spPr>
          <a:xfrm rot="15581970">
            <a:off x="4347107" y="4563783"/>
            <a:ext cx="246755" cy="925613"/>
          </a:xfrm>
          <a:prstGeom prst="triangle">
            <a:avLst/>
          </a:prstGeom>
          <a:solidFill>
            <a:srgbClr val="005B4D"/>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815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619EB3F-2956-034F-89DA-D48CFECCE132}"/>
              </a:ext>
            </a:extLst>
          </p:cNvPr>
          <p:cNvSpPr>
            <a:spLocks noGrp="1"/>
          </p:cNvSpPr>
          <p:nvPr>
            <p:ph type="title"/>
          </p:nvPr>
        </p:nvSpPr>
        <p:spPr/>
        <p:txBody>
          <a:bodyPr/>
          <a:lstStyle/>
          <a:p>
            <a:r>
              <a:rPr lang="en-US" altLang="ja-JP" b="1" dirty="0" err="1">
                <a:solidFill>
                  <a:schemeClr val="tx2">
                    <a:lumMod val="50000"/>
                  </a:schemeClr>
                </a:solidFill>
              </a:rPr>
              <a:t>Zhong</a:t>
            </a:r>
            <a:r>
              <a:rPr lang="en-US" altLang="ja-JP" b="1" dirty="0">
                <a:solidFill>
                  <a:schemeClr val="tx2">
                    <a:lumMod val="50000"/>
                  </a:schemeClr>
                </a:solidFill>
              </a:rPr>
              <a:t> An</a:t>
            </a:r>
            <a:r>
              <a:rPr lang="ja-JP" altLang="en-US" b="1" dirty="0">
                <a:solidFill>
                  <a:schemeClr val="tx2">
                    <a:lumMod val="50000"/>
                  </a:schemeClr>
                </a:solidFill>
              </a:rPr>
              <a:t>成長の戦略とポイント</a:t>
            </a:r>
            <a:endParaRPr kumimoji="1" lang="ja-JP" altLang="en-US" dirty="0"/>
          </a:p>
        </p:txBody>
      </p:sp>
      <p:sp>
        <p:nvSpPr>
          <p:cNvPr id="3" name="コンテンツ プレースホルダー 2">
            <a:extLst>
              <a:ext uri="{FF2B5EF4-FFF2-40B4-BE49-F238E27FC236}">
                <a16:creationId xmlns:a16="http://schemas.microsoft.com/office/drawing/2014/main" xmlns="" id="{A463C4D9-295B-D546-98B3-23B0C76625C4}"/>
              </a:ext>
            </a:extLst>
          </p:cNvPr>
          <p:cNvSpPr>
            <a:spLocks noGrp="1"/>
          </p:cNvSpPr>
          <p:nvPr>
            <p:ph idx="1"/>
          </p:nvPr>
        </p:nvSpPr>
        <p:spPr/>
        <p:txBody>
          <a:bodyPr/>
          <a:lstStyle/>
          <a:p>
            <a:r>
              <a:rPr lang="ja-JP" altLang="en-US" sz="1800" dirty="0"/>
              <a:t>ネット専業の保険会社として、ネット決済やスマホのアプリを活用して、</a:t>
            </a:r>
            <a:r>
              <a:rPr lang="ja-JP" altLang="en-US" sz="1800" b="1" u="sng" dirty="0"/>
              <a:t>加入から給付までの手続きを全てネット上で行なうことができる</a:t>
            </a:r>
            <a:r>
              <a:rPr lang="ja-JP" altLang="en-US" sz="1800" dirty="0"/>
              <a:t>（一部、保険商品では書面のプロセスは残っている）</a:t>
            </a:r>
            <a:endParaRPr lang="en-US" altLang="ja-JP" sz="1800" dirty="0"/>
          </a:p>
          <a:p>
            <a:r>
              <a:rPr lang="ja-JP" altLang="en-US" sz="1800" dirty="0"/>
              <a:t>ネット保険を活用するユーザーの年齢が相対的に若く、学生、独身者、一人っ子同士の若い世帯など</a:t>
            </a:r>
            <a:r>
              <a:rPr lang="ja-JP" altLang="en-US" sz="1800" b="1" u="sng" dirty="0"/>
              <a:t>（ミレニアルス）が中心となるので、彼らが求めるニーズを徹底的に絞り込んでいる</a:t>
            </a:r>
            <a:endParaRPr lang="en-US" altLang="ja-JP" sz="1800" b="1" u="sng" dirty="0"/>
          </a:p>
          <a:p>
            <a:r>
              <a:rPr lang="ja-JP" altLang="en-US" sz="1800" dirty="0"/>
              <a:t>消費者向けの代表的な商品は、アリババ傘下の</a:t>
            </a:r>
            <a:r>
              <a:rPr lang="en-US" altLang="ja-JP" sz="1800" dirty="0"/>
              <a:t>C2C</a:t>
            </a:r>
            <a:r>
              <a:rPr lang="ja-JP" altLang="en-US" sz="1800" dirty="0"/>
              <a:t>・淘宝ネット（タオバオネット）で</a:t>
            </a:r>
            <a:r>
              <a:rPr lang="ja-JP" altLang="en-US" sz="1800" b="1" u="sng" dirty="0"/>
              <a:t>購入した商品を返送する場合、その送料をカバーする保険</a:t>
            </a:r>
            <a:r>
              <a:rPr lang="ja-JP" altLang="en-US" sz="1800" dirty="0"/>
              <a:t>商品があり、一方、事業者（ネット通販）向けには、アリババ傘下の</a:t>
            </a:r>
            <a:r>
              <a:rPr lang="en-US" altLang="ja-JP" sz="1800" dirty="0"/>
              <a:t>B2C</a:t>
            </a:r>
            <a:r>
              <a:rPr lang="ja-JP" altLang="en-US" sz="1800" dirty="0"/>
              <a:t>の天猫（</a:t>
            </a:r>
            <a:r>
              <a:rPr lang="en-US" altLang="ja-JP" sz="1800" dirty="0" err="1"/>
              <a:t>Tmall</a:t>
            </a:r>
            <a:r>
              <a:rPr lang="ja-JP" altLang="en-US" sz="1800" dirty="0"/>
              <a:t>）へ</a:t>
            </a:r>
            <a:r>
              <a:rPr lang="ja-JP" altLang="en-US" sz="1800" b="1" u="sng" dirty="0"/>
              <a:t>出店する際に必要な保証金を補償する保険を提供</a:t>
            </a:r>
            <a:endParaRPr lang="en-US" altLang="ja-JP" sz="1800" b="1" u="sng" dirty="0"/>
          </a:p>
          <a:p>
            <a:r>
              <a:rPr lang="ja-JP" altLang="en-US" sz="1800" dirty="0"/>
              <a:t>さらに、オンライン決済口座の資金盗難補填を行なう保険や、小米のスマホの故障保険など、ネットやスマホユーザーを対象とした多様な商品が販売されている。</a:t>
            </a:r>
            <a:r>
              <a:rPr lang="en-US" altLang="ja-JP" sz="1800" dirty="0"/>
              <a:t/>
            </a:r>
            <a:br>
              <a:rPr lang="en-US" altLang="ja-JP" sz="1800" dirty="0"/>
            </a:br>
            <a:r>
              <a:rPr lang="ja-JP" altLang="en-US" sz="1800" dirty="0"/>
              <a:t>医療分野においても、血糖値をタッチパネル式の血糖値測定端末で測定し、規定値を下回った場合、保険金額が一定額加算する商品なども販売している</a:t>
            </a:r>
            <a:endParaRPr lang="en-US" altLang="ja-JP" sz="1800" dirty="0"/>
          </a:p>
          <a:p>
            <a:r>
              <a:rPr lang="ja-JP" altLang="en-US" sz="1800" dirty="0"/>
              <a:t>このように</a:t>
            </a:r>
            <a:r>
              <a:rPr lang="ja-JP" altLang="en-US" sz="1800" b="1" u="sng" dirty="0"/>
              <a:t>創業者である、</a:t>
            </a:r>
            <a:r>
              <a:rPr lang="en-US" altLang="ja-JP" sz="1800" b="1" u="sng" dirty="0"/>
              <a:t>Alibaba</a:t>
            </a:r>
            <a:r>
              <a:rPr lang="ja-JP" altLang="en-US" sz="1800" b="1" u="sng" dirty="0"/>
              <a:t>や</a:t>
            </a:r>
            <a:r>
              <a:rPr lang="en-US" altLang="ja-JP" sz="1800" b="1" u="sng" dirty="0" err="1"/>
              <a:t>Tencent</a:t>
            </a:r>
            <a:r>
              <a:rPr lang="ja-JP" altLang="en-US" sz="1800" b="1" u="sng" dirty="0"/>
              <a:t>を上手く活用したネット商品を開発</a:t>
            </a:r>
            <a:endParaRPr lang="en-US" altLang="ja-JP" sz="1800" b="1" u="sng" dirty="0"/>
          </a:p>
          <a:p>
            <a:r>
              <a:rPr lang="en-US" altLang="ja-JP" sz="1800" dirty="0"/>
              <a:t>2016</a:t>
            </a:r>
            <a:r>
              <a:rPr lang="ja-JP" altLang="en-US" sz="1800" dirty="0"/>
              <a:t>年末に同社は、</a:t>
            </a:r>
            <a:r>
              <a:rPr lang="en-US" altLang="ja-JP" sz="1800" b="1" u="sng" dirty="0"/>
              <a:t>AI</a:t>
            </a:r>
            <a:r>
              <a:rPr lang="ja-JP" altLang="en-US" sz="1800" b="1" u="sng" dirty="0"/>
              <a:t>、</a:t>
            </a:r>
            <a:r>
              <a:rPr lang="en-US" altLang="ja-JP" sz="1800" b="1" u="sng" dirty="0"/>
              <a:t>Blockchain</a:t>
            </a:r>
            <a:r>
              <a:rPr lang="ja-JP" altLang="en-US" sz="1800" b="1" u="sng" dirty="0"/>
              <a:t>、</a:t>
            </a:r>
            <a:r>
              <a:rPr lang="en-US" altLang="ja-JP" sz="1800" b="1" u="sng" dirty="0"/>
              <a:t>Cloud</a:t>
            </a:r>
            <a:r>
              <a:rPr lang="ja-JP" altLang="en-US" sz="1800" b="1" u="sng" dirty="0"/>
              <a:t>、</a:t>
            </a:r>
            <a:r>
              <a:rPr lang="en-US" altLang="ja-JP" sz="1800" b="1" u="sng" dirty="0"/>
              <a:t>Data-Driven</a:t>
            </a:r>
            <a:r>
              <a:rPr lang="ja-JP" altLang="en-US" sz="1800" b="1" u="sng" dirty="0"/>
              <a:t>を主眼においた「</a:t>
            </a:r>
            <a:r>
              <a:rPr lang="en-US" altLang="ja-JP" sz="1800" b="1" u="sng" dirty="0"/>
              <a:t>ABCD</a:t>
            </a:r>
            <a:r>
              <a:rPr lang="ja-JP" altLang="en-US" sz="1800" b="1" u="sng" dirty="0"/>
              <a:t>計画」を発表</a:t>
            </a:r>
            <a:r>
              <a:rPr lang="ja-JP" altLang="en-US" sz="1800" dirty="0"/>
              <a:t>、その狙いは強固な顧客基盤に、</a:t>
            </a:r>
            <a:r>
              <a:rPr lang="en-US" altLang="ja-JP" sz="1800" dirty="0"/>
              <a:t>AI</a:t>
            </a:r>
            <a:r>
              <a:rPr lang="ja-JP" altLang="en-US" sz="1800" dirty="0"/>
              <a:t>やブロックチェーンなどの先進的なソリューションを導入することでビジネスを加速させることと考えられている</a:t>
            </a:r>
            <a:endParaRPr lang="en-US" altLang="ja-JP" sz="1800" dirty="0"/>
          </a:p>
          <a:p>
            <a:endParaRPr kumimoji="1" lang="ja-JP" altLang="en-US" sz="1800" dirty="0"/>
          </a:p>
        </p:txBody>
      </p:sp>
      <p:sp>
        <p:nvSpPr>
          <p:cNvPr id="4" name="スライド番号プレースホルダー 3">
            <a:extLst>
              <a:ext uri="{FF2B5EF4-FFF2-40B4-BE49-F238E27FC236}">
                <a16:creationId xmlns:a16="http://schemas.microsoft.com/office/drawing/2014/main" xmlns="" id="{99DAD3B3-7F57-9041-BFEB-1CE1906E07F5}"/>
              </a:ext>
            </a:extLst>
          </p:cNvPr>
          <p:cNvSpPr>
            <a:spLocks noGrp="1"/>
          </p:cNvSpPr>
          <p:nvPr>
            <p:ph type="sldNum" sz="quarter" idx="11"/>
          </p:nvPr>
        </p:nvSpPr>
        <p:spPr/>
        <p:txBody>
          <a:bodyPr/>
          <a:lstStyle/>
          <a:p>
            <a:pPr>
              <a:defRPr/>
            </a:pPr>
            <a:fld id="{757834FA-B69F-40D9-9E48-E5D36EE240F4}" type="slidenum">
              <a:rPr lang="en-US" altLang="ja-JP" smtClean="0"/>
              <a:pPr>
                <a:defRPr/>
              </a:pPr>
              <a:t>8</a:t>
            </a:fld>
            <a:endParaRPr lang="en-US" altLang="ja-JP"/>
          </a:p>
        </p:txBody>
      </p:sp>
    </p:spTree>
    <p:extLst>
      <p:ext uri="{BB962C8B-B14F-4D97-AF65-F5344CB8AC3E}">
        <p14:creationId xmlns:p14="http://schemas.microsoft.com/office/powerpoint/2010/main" val="141268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endParaRPr kumimoji="1" lang="ja-JP" altLang="en-US" dirty="0"/>
          </a:p>
        </p:txBody>
      </p:sp>
      <p:sp>
        <p:nvSpPr>
          <p:cNvPr id="5" name="コンテンツ プレースホルダー 4"/>
          <p:cNvSpPr>
            <a:spLocks noGrp="1"/>
          </p:cNvSpPr>
          <p:nvPr>
            <p:ph idx="1"/>
          </p:nvPr>
        </p:nvSpPr>
        <p:spPr/>
        <p:txBody>
          <a:bodyPr/>
          <a:lstStyle/>
          <a:p>
            <a:endParaRPr kumimoji="1" lang="ja-JP" altLang="en-US"/>
          </a:p>
        </p:txBody>
      </p:sp>
      <p:sp>
        <p:nvSpPr>
          <p:cNvPr id="2" name="スライド番号プレースホルダー 1"/>
          <p:cNvSpPr>
            <a:spLocks noGrp="1"/>
          </p:cNvSpPr>
          <p:nvPr>
            <p:ph type="sldNum" sz="quarter" idx="11"/>
          </p:nvPr>
        </p:nvSpPr>
        <p:spPr/>
        <p:txBody>
          <a:bodyPr/>
          <a:lstStyle/>
          <a:p>
            <a:fld id="{86CB4B4D-7CA3-9044-876B-883B54F8677D}" type="slidenum">
              <a:rPr lang="uk-UA" smtClean="0"/>
              <a:t>9</a:t>
            </a:fld>
            <a:endParaRPr lang="uk-UA"/>
          </a:p>
        </p:txBody>
      </p:sp>
      <p:pic>
        <p:nvPicPr>
          <p:cNvPr id="3" name="図 2"/>
          <p:cNvPicPr>
            <a:picLocks noChangeAspect="1"/>
          </p:cNvPicPr>
          <p:nvPr/>
        </p:nvPicPr>
        <p:blipFill rotWithShape="1">
          <a:blip r:embed="rId2"/>
          <a:srcRect t="7072"/>
          <a:stretch/>
        </p:blipFill>
        <p:spPr>
          <a:xfrm>
            <a:off x="0" y="692150"/>
            <a:ext cx="9144000" cy="5669753"/>
          </a:xfrm>
          <a:prstGeom prst="rect">
            <a:avLst/>
          </a:prstGeom>
        </p:spPr>
      </p:pic>
    </p:spTree>
    <p:extLst>
      <p:ext uri="{BB962C8B-B14F-4D97-AF65-F5344CB8AC3E}">
        <p14:creationId xmlns:p14="http://schemas.microsoft.com/office/powerpoint/2010/main" val="632215483"/>
      </p:ext>
    </p:extLst>
  </p:cSld>
  <p:clrMapOvr>
    <a:masterClrMapping/>
  </p:clrMapOvr>
</p:sld>
</file>

<file path=ppt/theme/theme1.xml><?xml version="1.0" encoding="utf-8"?>
<a:theme xmlns:a="http://schemas.openxmlformats.org/drawingml/2006/main" name="6[1].msad_ppt_form_eng">
  <a:themeElements>
    <a:clrScheme name="緑">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6[1].msad_ppt_form_eng">
      <a:majorFont>
        <a:latin typeface="ＭＳ Ｐゴシック"/>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1"/>
          </a:solidFill>
          <a:prstDash val="sysDash"/>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6[1].msad_ppt_form_e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1].msad_ppt_form_e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1].msad_ppt_form_e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1].msad_ppt_form_e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1].msad_ppt_form_e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1].msad_ppt_form_e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1].msad_ppt_form_e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ドキュメント" ma:contentTypeID="0x010100015A01428AB28E418F0A0A7B3314896A" ma:contentTypeVersion="6" ma:contentTypeDescription="新しいドキュメントを作成します。" ma:contentTypeScope="" ma:versionID="50aa18d7a31112c5f50f6a77a40279e8">
  <xsd:schema xmlns:xsd="http://www.w3.org/2001/XMLSchema" xmlns:xs="http://www.w3.org/2001/XMLSchema" xmlns:p="http://schemas.microsoft.com/office/2006/metadata/properties" xmlns:ns1="http://schemas.microsoft.com/sharepoint/v3" targetNamespace="http://schemas.microsoft.com/office/2006/metadata/properties" ma:root="true" ma:fieldsID="b3bc7b5257ee23fd26ee58bc1286e936" ns1:_="">
    <xsd:import namespace="http://schemas.microsoft.com/sharepoint/v3"/>
    <xsd:element name="properties">
      <xsd:complexType>
        <xsd:sequence>
          <xsd:element name="documentManagement">
            <xsd:complexType>
              <xsd:all>
                <xsd:element ref="ns1:_dlc_ExpireDateSaved" minOccurs="0"/>
                <xsd:element ref="ns1:_dlc_ExpireDate"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pireDateSaved" ma:index="8" nillable="true" ma:displayName="元の有効期限" ma:hidden="true" ma:internalName="_dlc_ExpireDateSaved" ma:readOnly="true">
      <xsd:simpleType>
        <xsd:restriction base="dms:DateTime"/>
      </xsd:simpleType>
    </xsd:element>
    <xsd:element name="_dlc_ExpireDate" ma:index="9" nillable="true" ma:displayName="期日" ma:hidden="true" ma:internalName="_dlc_ExpireDate" ma:readOnly="true">
      <xsd:simpleType>
        <xsd:restriction base="dms:DateTime"/>
      </xsd:simpleType>
    </xsd:element>
    <xsd:element name="_dlc_Exempt" ma:index="10" nillable="true" ma:displayName="ポリシー適用除外" ma:hidden="true" ma:internalName="_dlc_Exempt"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77F18F-0B57-4494-B1AA-B69319836338}">
  <ds:schemaRefs>
    <ds:schemaRef ds:uri="http://schemas.microsoft.com/office/2006/metadata/longProperties"/>
  </ds:schemaRefs>
</ds:datastoreItem>
</file>

<file path=customXml/itemProps2.xml><?xml version="1.0" encoding="utf-8"?>
<ds:datastoreItem xmlns:ds="http://schemas.openxmlformats.org/officeDocument/2006/customXml" ds:itemID="{C5A33CEC-E0AA-47D1-B62A-69DE43D7540D}">
  <ds:schemaRefs>
    <ds:schemaRef ds:uri="http://schemas.microsoft.com/sharepoint/v3/contenttype/forms"/>
  </ds:schemaRefs>
</ds:datastoreItem>
</file>

<file path=customXml/itemProps3.xml><?xml version="1.0" encoding="utf-8"?>
<ds:datastoreItem xmlns:ds="http://schemas.openxmlformats.org/officeDocument/2006/customXml" ds:itemID="{4648474B-E60B-4BFA-8453-71A50FFA64FE}">
  <ds:schemaRefs>
    <ds:schemaRef ds:uri="http://purl.org/dc/terms/"/>
    <ds:schemaRef ds:uri="http://purl.org/dc/dcmitype/"/>
    <ds:schemaRef ds:uri="http://schemas.microsoft.com/sharepoint/v3"/>
    <ds:schemaRef ds:uri="http://purl.org/dc/elements/1.1/"/>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4.xml><?xml version="1.0" encoding="utf-8"?>
<ds:datastoreItem xmlns:ds="http://schemas.openxmlformats.org/officeDocument/2006/customXml" ds:itemID="{0507EF12-A637-46E2-B7D8-AFD27FA83E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3577</TotalTime>
  <Words>765</Words>
  <Application>Microsoft Office PowerPoint</Application>
  <PresentationFormat>画面に合わせる (4:3)</PresentationFormat>
  <Paragraphs>73</Paragraphs>
  <Slides>10</Slides>
  <Notes>0</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6[1].msad_ppt_form_eng</vt:lpstr>
      <vt:lpstr>Zhong An保険について</vt:lpstr>
      <vt:lpstr>Zhong An</vt:lpstr>
      <vt:lpstr>Zhong An沿革</vt:lpstr>
      <vt:lpstr>中国の状況について</vt:lpstr>
      <vt:lpstr>Zhong Anのサービス概要</vt:lpstr>
      <vt:lpstr>Zhong Anのサービス概要</vt:lpstr>
      <vt:lpstr>Zhong Anのサービス概要</vt:lpstr>
      <vt:lpstr>Zhong An成長の戦略とポイント</vt:lpstr>
      <vt:lpstr>PowerPoint プレゼンテーション</vt:lpstr>
      <vt:lpstr>参考記事等のリンク先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三井住友海上火災保険株式会社</dc:creator>
  <cp:lastModifiedBy>三井住友海上火災保険株式会社</cp:lastModifiedBy>
  <cp:revision>127</cp:revision>
  <cp:lastPrinted>2016-06-01T07:45:52Z</cp:lastPrinted>
  <dcterms:created xsi:type="dcterms:W3CDTF">2016-06-01T01:27:20Z</dcterms:created>
  <dcterms:modified xsi:type="dcterms:W3CDTF">2018-03-11T23:00:32Z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RetentionFormula">
    <vt:lpwstr/>
  </property>
  <property fmtid="{D5CDD505-2E9C-101B-9397-08002B2CF9AE}" pid="3" name="_dlc_policyId">
    <vt:lpwstr>/sites/H1N/private-site/DocLib/11ＩＣＴ_40お客さま以外</vt:lpwstr>
  </property>
</Properties>
</file>