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96" r:id="rId6"/>
    <p:sldId id="265" r:id="rId7"/>
    <p:sldId id="297" r:id="rId8"/>
    <p:sldId id="298" r:id="rId9"/>
    <p:sldId id="299" r:id="rId10"/>
    <p:sldId id="262" r:id="rId11"/>
    <p:sldId id="277" r:id="rId12"/>
    <p:sldId id="300" r:id="rId13"/>
    <p:sldId id="301" r:id="rId14"/>
    <p:sldId id="302" r:id="rId15"/>
    <p:sldId id="304" r:id="rId16"/>
    <p:sldId id="303" r:id="rId17"/>
    <p:sldId id="288" r:id="rId18"/>
    <p:sldId id="278" r:id="rId19"/>
  </p:sldIdLst>
  <p:sldSz cx="9144000" cy="5143500" type="screen16x9"/>
  <p:notesSz cx="6858000" cy="9144000"/>
  <p:embeddedFontLst>
    <p:embeddedFont>
      <p:font typeface="Lexend Deca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130" b="1" i="0" u="none" strike="noStrike" kern="1200" cap="all" spc="120" normalizeH="0" baseline="0">
              <a:solidFill>
                <a:schemeClr val="accent4">
                  <a:lumMod val="40000"/>
                  <a:lumOff val="60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Plan1!$C$1</c:f>
              <c:strCache>
                <c:ptCount val="1"/>
                <c:pt idx="0">
                  <c:v>Vagas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65" b="0" i="0" u="none" strike="noStrike" kern="1200" baseline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Plan1!$A$2:$A$6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Plan1!$C$2:$C$6</c:f>
              <c:numCache>
                <c:formatCode>General</c:formatCode>
                <c:ptCount val="5"/>
                <c:pt idx="0">
                  <c:v>123.503</c:v>
                </c:pt>
                <c:pt idx="1">
                  <c:v>132.765</c:v>
                </c:pt>
                <c:pt idx="2">
                  <c:v>154.471</c:v>
                </c:pt>
                <c:pt idx="3">
                  <c:v>179.326</c:v>
                </c:pt>
                <c:pt idx="4">
                  <c:v>206.94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69796688"/>
        <c:axId val="-698015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Plan1!$B$1</c15:sqref>
                        </c15:formulaRef>
                      </c:ext>
                    </c:extLst>
                    <c:strCache>
                      <c:ptCount val="1"/>
                      <c:pt idx="0">
                        <c:v>Colunas1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1065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Plan1!$A$2:$A$6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  <c:pt idx="4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Plan1!$B$2:$B$6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Plan1!$D$1</c15:sqref>
                        </c15:formulaRef>
                      </c:ext>
                    </c:extLst>
                    <c:strCache>
                      <c:ptCount val="1"/>
                      <c:pt idx="0">
                        <c:v>Colunas2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clip" horzOverflow="clip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lang="en-US" sz="1065" b="0" i="0" u="none" strike="noStrike" kern="12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Plan1!$A$2:$A$6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  <c:pt idx="4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Plan1!$D$2:$D$6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</c:ext>
        </c:extLst>
      </c:barChart>
      <c:catAx>
        <c:axId val="-69796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65" b="0" i="0" u="none" strike="noStrike" kern="1200" cap="all" spc="120" normalizeH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69801584"/>
        <c:crosses val="autoZero"/>
        <c:auto val="1"/>
        <c:lblAlgn val="ctr"/>
        <c:lblOffset val="100"/>
        <c:noMultiLvlLbl val="0"/>
      </c:catAx>
      <c:valAx>
        <c:axId val="-6980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69796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>
                <a:solidFill>
                  <a:schemeClr val="bg1">
                    <a:lumMod val="85000"/>
                  </a:schemeClr>
                </a:solidFill>
              </a:rPr>
              <a:t>Médias Salarial</a:t>
            </a:r>
            <a:r>
              <a:rPr lang="pt-BR" baseline="0" dirty="0" smtClean="0">
                <a:solidFill>
                  <a:schemeClr val="bg1">
                    <a:lumMod val="85000"/>
                  </a:schemeClr>
                </a:solidFill>
              </a:rPr>
              <a:t> de Cada Área</a:t>
            </a:r>
            <a:endParaRPr lang="pt-BR" dirty="0">
              <a:solidFill>
                <a:schemeClr val="bg1">
                  <a:lumMod val="85000"/>
                </a:schemeClr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Júnior</c:v>
                </c:pt>
              </c:strCache>
            </c:strRef>
          </c:tx>
          <c:spPr>
            <a:solidFill>
              <a:schemeClr val="accent3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3"/>
                <c:pt idx="0">
                  <c:v>Front-End</c:v>
                </c:pt>
                <c:pt idx="1">
                  <c:v>Back-End</c:v>
                </c:pt>
                <c:pt idx="2">
                  <c:v>Full-Stack</c:v>
                </c:pt>
              </c:strCache>
            </c:strRef>
          </c:cat>
          <c:val>
            <c:numRef>
              <c:f>Plan1!$B$2:$B$5</c:f>
              <c:numCache>
                <c:formatCode>_("R$"* #,##0.00_);_("R$"* \(#,##0.00\);_("R$"* "-"??_);_(@_)</c:formatCode>
                <c:ptCount val="4"/>
                <c:pt idx="0">
                  <c:v>3036</c:v>
                </c:pt>
                <c:pt idx="1">
                  <c:v>3567</c:v>
                </c:pt>
                <c:pt idx="2">
                  <c:v>3305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Pleno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3"/>
                <c:pt idx="0">
                  <c:v>Front-End</c:v>
                </c:pt>
                <c:pt idx="1">
                  <c:v>Back-End</c:v>
                </c:pt>
                <c:pt idx="2">
                  <c:v>Full-Stack</c:v>
                </c:pt>
              </c:strCache>
            </c:strRef>
          </c:cat>
          <c:val>
            <c:numRef>
              <c:f>Plan1!$C$2:$C$5</c:f>
              <c:numCache>
                <c:formatCode>_("R$"* #,##0.00_);_("R$"* \(#,##0.00\);_("R$"* "-"??_);_(@_)</c:formatCode>
                <c:ptCount val="4"/>
                <c:pt idx="0">
                  <c:v>6463</c:v>
                </c:pt>
                <c:pt idx="1">
                  <c:v>6743</c:v>
                </c:pt>
                <c:pt idx="2">
                  <c:v>6849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Sênior</c:v>
                </c:pt>
              </c:strCache>
            </c:strRef>
          </c:tx>
          <c:spPr>
            <a:solidFill>
              <a:schemeClr val="accent3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Plan1!$A$2:$A$5</c:f>
              <c:strCache>
                <c:ptCount val="3"/>
                <c:pt idx="0">
                  <c:v>Front-End</c:v>
                </c:pt>
                <c:pt idx="1">
                  <c:v>Back-End</c:v>
                </c:pt>
                <c:pt idx="2">
                  <c:v>Full-Stack</c:v>
                </c:pt>
              </c:strCache>
            </c:strRef>
          </c:cat>
          <c:val>
            <c:numRef>
              <c:f>Plan1!$D$2:$D$5</c:f>
              <c:numCache>
                <c:formatCode>_("R$"* #,##0.00_);_("R$"* \(#,##0.00\);_("R$"* "-"??_);_(@_)</c:formatCode>
                <c:ptCount val="4"/>
                <c:pt idx="0">
                  <c:v>10093</c:v>
                </c:pt>
                <c:pt idx="1">
                  <c:v>10976</c:v>
                </c:pt>
                <c:pt idx="2">
                  <c:v>11536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69804848"/>
        <c:axId val="-69805936"/>
      </c:barChart>
      <c:catAx>
        <c:axId val="-6980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69805936"/>
        <c:crosses val="autoZero"/>
        <c:auto val="1"/>
        <c:lblAlgn val="ctr"/>
        <c:lblOffset val="100"/>
        <c:noMultiLvlLbl val="0"/>
      </c:catAx>
      <c:valAx>
        <c:axId val="-6980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69804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· Small circuit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21.png"/><Relationship Id="rId7" Type="http://schemas.openxmlformats.org/officeDocument/2006/relationships/image" Target="../media/image10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82072" y="2327159"/>
            <a:ext cx="813032" cy="4891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Por que a Programação?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299"/>
            <a:ext cx="2845938" cy="359878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dirty="0" smtClean="0">
                <a:latin typeface="Lexend Deca"/>
                <a:ea typeface="Lexend Deca"/>
                <a:cs typeface="Lexend Deca"/>
                <a:sym typeface="Lexend Deca"/>
              </a:rPr>
              <a:t>Back-End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>
              <a:buNone/>
            </a:pPr>
            <a:r>
              <a:rPr lang="pt-BR" sz="1800" dirty="0"/>
              <a:t>Á</a:t>
            </a:r>
            <a:r>
              <a:rPr lang="pt-BR" sz="1800" dirty="0" smtClean="0"/>
              <a:t>rea </a:t>
            </a:r>
            <a:r>
              <a:rPr lang="pt-BR" sz="1800" dirty="0"/>
              <a:t>responsável pela estrutura ou base que dá suporte ao funcionamento dos programas e demais sistemas. Em outras palavras, envolve aquilo que é “interno” a um software, estando “por trás” da tela.</a:t>
            </a:r>
            <a:endParaRPr sz="1800" dirty="0"/>
          </a:p>
        </p:txBody>
      </p:sp>
      <p:pic>
        <p:nvPicPr>
          <p:cNvPr id="362" name="Google Shape;362;p34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38" y="1215852"/>
            <a:ext cx="4006751" cy="256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42887"/>
            <a:ext cx="8572500" cy="46577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dirty="0" smtClean="0">
                <a:latin typeface="Lexend Deca"/>
                <a:ea typeface="Lexend Deca"/>
                <a:cs typeface="Lexend Deca"/>
                <a:sym typeface="Lexend Deca"/>
              </a:rPr>
              <a:t>Full-Stack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>
              <a:buNone/>
            </a:pPr>
            <a:r>
              <a:rPr lang="pt-BR" sz="1800" dirty="0"/>
              <a:t>E</a:t>
            </a:r>
            <a:r>
              <a:rPr lang="pt-BR" sz="1800" dirty="0" smtClean="0"/>
              <a:t>sse </a:t>
            </a:r>
            <a:r>
              <a:rPr lang="pt-BR" sz="1800" dirty="0"/>
              <a:t>campo engloba tanto front-</a:t>
            </a:r>
            <a:r>
              <a:rPr lang="pt-BR" sz="1800" dirty="0" err="1"/>
              <a:t>end</a:t>
            </a:r>
            <a:r>
              <a:rPr lang="pt-BR" sz="1800" dirty="0"/>
              <a:t> quanto </a:t>
            </a:r>
            <a:r>
              <a:rPr lang="pt-BR" sz="1800" dirty="0" err="1"/>
              <a:t>back</a:t>
            </a:r>
            <a:r>
              <a:rPr lang="pt-BR" sz="1800" dirty="0"/>
              <a:t>-end. Nesse caso, o programador atua em todas as fases de desenvolvimento de um projeto,</a:t>
            </a:r>
            <a:endParaRPr sz="1800" dirty="0"/>
          </a:p>
        </p:txBody>
      </p:sp>
      <p:pic>
        <p:nvPicPr>
          <p:cNvPr id="362" name="Google Shape;362;p34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40" y="1245996"/>
            <a:ext cx="3979147" cy="251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663190" y="1436913"/>
            <a:ext cx="706399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bg1">
                    <a:lumMod val="95000"/>
                  </a:schemeClr>
                </a:solidFill>
              </a:rPr>
              <a:t>Desenvolvedor Mobile</a:t>
            </a:r>
            <a:endParaRPr lang="pt-BR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bg1">
                    <a:lumMod val="95000"/>
                  </a:schemeClr>
                </a:solidFill>
              </a:rPr>
              <a:t>Análise de Dados</a:t>
            </a:r>
            <a:endParaRPr lang="pt-BR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bg1">
                    <a:lumMod val="95000"/>
                  </a:schemeClr>
                </a:solidFill>
              </a:rPr>
              <a:t>Inteligência Artificial</a:t>
            </a:r>
            <a:endParaRPr lang="pt-BR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bg1">
                    <a:lumMod val="95000"/>
                  </a:schemeClr>
                </a:solidFill>
              </a:rPr>
              <a:t>Desenvolvedor de Jogos</a:t>
            </a:r>
            <a:endParaRPr lang="pt-BR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>
                <a:solidFill>
                  <a:schemeClr val="bg1">
                    <a:lumMod val="95000"/>
                  </a:schemeClr>
                </a:solidFill>
              </a:rPr>
              <a:t>Administração de Rede de Computadores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>
                <a:solidFill>
                  <a:schemeClr val="bg1">
                    <a:lumMod val="95000"/>
                  </a:schemeClr>
                </a:solidFill>
              </a:rPr>
              <a:t>Analista de Segurança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>
                <a:solidFill>
                  <a:schemeClr val="bg1">
                    <a:lumMod val="95000"/>
                  </a:schemeClr>
                </a:solidFill>
              </a:rPr>
              <a:t>Administrador de Banco de </a:t>
            </a:r>
            <a:r>
              <a:rPr lang="pt-BR" sz="1800" b="1" dirty="0" smtClean="0">
                <a:solidFill>
                  <a:schemeClr val="bg1">
                    <a:lumMod val="95000"/>
                  </a:schemeClr>
                </a:solidFill>
              </a:rPr>
              <a:t>Dados</a:t>
            </a:r>
            <a:endParaRPr lang="pt-BR" sz="18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800" b="1" dirty="0" smtClean="0">
                <a:solidFill>
                  <a:schemeClr val="bg1">
                    <a:lumMod val="95000"/>
                  </a:schemeClr>
                </a:solidFill>
              </a:rPr>
              <a:t>Cyber Segurança</a:t>
            </a:r>
            <a:endParaRPr lang="pt-BR" sz="1800" b="1" dirty="0">
              <a:solidFill>
                <a:schemeClr val="bg1">
                  <a:lumMod val="95000"/>
                </a:schemeClr>
              </a:solidFill>
            </a:endParaRPr>
          </a:p>
          <a:p>
            <a:br>
              <a:rPr lang="pt-BR" sz="1800" dirty="0"/>
            </a:br>
            <a:endParaRPr lang="pt-BR" sz="18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63190" y="633046"/>
            <a:ext cx="5838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</a:rPr>
              <a:t>Algumas </a:t>
            </a:r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O</a:t>
            </a:r>
            <a:r>
              <a:rPr lang="pt-BR" sz="2800" b="1" dirty="0" smtClean="0">
                <a:solidFill>
                  <a:schemeClr val="bg1">
                    <a:lumMod val="95000"/>
                  </a:schemeClr>
                </a:solidFill>
              </a:rPr>
              <a:t>utras Áreas</a:t>
            </a:r>
            <a:endParaRPr lang="pt-BR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505325" y="-195959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 Presentation</a:t>
            </a:r>
            <a:endParaRPr dirty="0"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69" name="Google Shape;569;p45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75" y="81543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2560275" y="2314755"/>
            <a:ext cx="1489200" cy="14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Takeshi</a:t>
            </a:r>
            <a:endParaRPr lang="en-GB" sz="1200" b="1" dirty="0" smtClean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00" y="822231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4540000" y="2314755"/>
            <a:ext cx="1489200" cy="15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err="1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Naoki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3" name="Google Shape;573;p4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93" y="81543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4" name="Google Shape;574;p45"/>
          <p:cNvSpPr txBox="1"/>
          <p:nvPr/>
        </p:nvSpPr>
        <p:spPr>
          <a:xfrm>
            <a:off x="6323783" y="2314755"/>
            <a:ext cx="1489200" cy="15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Sara</a:t>
            </a: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2" name="Google Shape;569;p4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822231"/>
            <a:ext cx="1419714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" name="Google Shape;570;p45"/>
          <p:cNvSpPr txBox="1"/>
          <p:nvPr/>
        </p:nvSpPr>
        <p:spPr>
          <a:xfrm>
            <a:off x="631418" y="2304630"/>
            <a:ext cx="1489200" cy="14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Everton</a:t>
            </a:r>
            <a:endParaRPr lang="en-GB" sz="1200" b="1" dirty="0" smtClean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5" name="Google Shape;573;p4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75" y="285692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" name="Google Shape;571;p45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00" y="285692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" name="Google Shape;570;p45"/>
          <p:cNvSpPr txBox="1"/>
          <p:nvPr/>
        </p:nvSpPr>
        <p:spPr>
          <a:xfrm>
            <a:off x="2560275" y="4346120"/>
            <a:ext cx="1489200" cy="14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Matheus</a:t>
            </a:r>
            <a:endParaRPr lang="en-GB" sz="1200" b="1" dirty="0" smtClean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" name="Google Shape;570;p45"/>
          <p:cNvSpPr txBox="1"/>
          <p:nvPr/>
        </p:nvSpPr>
        <p:spPr>
          <a:xfrm>
            <a:off x="4540000" y="4346120"/>
            <a:ext cx="1489200" cy="14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Wesley</a:t>
            </a:r>
            <a:endParaRPr lang="en-GB" sz="1200" b="1" dirty="0" smtClean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Thanks!</a:t>
            </a:r>
            <a:endParaRPr sz="72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 b="1" dirty="0">
                <a:latin typeface="Muli"/>
                <a:ea typeface="Muli"/>
                <a:cs typeface="Muli"/>
                <a:sym typeface="Muli"/>
              </a:rPr>
              <a:t>Any questions</a:t>
            </a:r>
            <a:r>
              <a:rPr lang="en-GB" sz="1800" b="1" dirty="0" smtClean="0">
                <a:latin typeface="Muli"/>
                <a:ea typeface="Muli"/>
                <a:cs typeface="Muli"/>
                <a:sym typeface="Muli"/>
              </a:rPr>
              <a:t>?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O conceito de Programação.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pt-BR" dirty="0"/>
              <a:t>A</a:t>
            </a:r>
            <a:r>
              <a:rPr lang="pt-BR" dirty="0" smtClean="0"/>
              <a:t> </a:t>
            </a:r>
            <a:r>
              <a:rPr lang="pt-BR" dirty="0"/>
              <a:t>programação é um processo de escrita, testes e manutenção de programas de computadores.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5608" y="1841101"/>
            <a:ext cx="4539000" cy="1159800"/>
          </a:xfrm>
        </p:spPr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Qualidade de vida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smtClean="0"/>
              <a:t>Na programação temos a possibilidade de trabalhar no conforto de nossas casas.</a:t>
            </a:r>
            <a:endParaRPr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00" y="1116000"/>
            <a:ext cx="3391234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Desenvolvimento de habilidades Interpessoais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600" dirty="0"/>
              <a:t>A área exige o desenvolvimento de muitas habilidades interpessoais. Algumas que acredito serem as mais impactantes são </a:t>
            </a:r>
            <a:r>
              <a:rPr lang="pt-BR" sz="1600" b="1" i="1" dirty="0"/>
              <a:t>aprender a aprender, como resolver problemas, comunicação e trabalho em equipe, e, por último, perseverança.</a:t>
            </a:r>
            <a:endParaRPr sz="16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00" y="1515708"/>
            <a:ext cx="3391234" cy="2262384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Mercado em crescimento, altos salários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600" dirty="0"/>
              <a:t>O mercado de TI é enorme, está em constante crescimento, porém, há poucos profissionais qualificados.</a:t>
            </a:r>
            <a:endParaRPr sz="1600" dirty="0"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00" y="1516489"/>
            <a:ext cx="3391234" cy="2260822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</a:fld>
            <a:endParaRPr lang="pt-BR"/>
          </a:p>
        </p:txBody>
      </p:sp>
      <p:graphicFrame>
        <p:nvGraphicFramePr>
          <p:cNvPr id="5" name="Gráfico 4"/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25018" y="1712107"/>
            <a:ext cx="3893073" cy="19717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 smtClean="0"/>
              <a:t>Princípais áreas</a:t>
            </a:r>
            <a:br>
              <a:rPr lang="en-GB" sz="6000" dirty="0" smtClean="0"/>
            </a:b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8"/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9"/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0"/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dirty="0" smtClean="0">
                <a:latin typeface="Lexend Deca"/>
                <a:ea typeface="Lexend Deca"/>
                <a:cs typeface="Lexend Deca"/>
                <a:sym typeface="Lexend Deca"/>
              </a:rPr>
              <a:t>Front-End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>
              <a:buNone/>
            </a:pPr>
            <a:r>
              <a:rPr lang="pt-BR" sz="1800" dirty="0"/>
              <a:t>Á</a:t>
            </a:r>
            <a:r>
              <a:rPr lang="pt-BR" sz="1800" dirty="0" smtClean="0"/>
              <a:t>rea </a:t>
            </a:r>
            <a:r>
              <a:rPr lang="pt-BR" sz="1800" dirty="0"/>
              <a:t>que cuida do desenvolvimento da interface de programas, sites, aplicativos web etc.</a:t>
            </a:r>
            <a:endParaRPr sz="1800" dirty="0"/>
          </a:p>
        </p:txBody>
      </p:sp>
      <p:pic>
        <p:nvPicPr>
          <p:cNvPr id="362" name="Google Shape;362;p34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38" y="1352815"/>
            <a:ext cx="4006751" cy="2272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1410</Words>
  <Application>WPS Presentation</Application>
  <PresentationFormat>Apresentação na tela (16:9)</PresentationFormat>
  <Paragraphs>91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Arial</vt:lpstr>
      <vt:lpstr>Lexend Deca</vt:lpstr>
      <vt:lpstr>Muli</vt:lpstr>
      <vt:lpstr>Segoe Print</vt:lpstr>
      <vt:lpstr>Calibri</vt:lpstr>
      <vt:lpstr>Courier New</vt:lpstr>
      <vt:lpstr>Microsoft YaHei</vt:lpstr>
      <vt:lpstr>Arial Unicode MS</vt:lpstr>
      <vt:lpstr>Aliena template</vt:lpstr>
      <vt:lpstr>Por que a Programação?</vt:lpstr>
      <vt:lpstr>O conceito de Programação.</vt:lpstr>
      <vt:lpstr>Vantagens</vt:lpstr>
      <vt:lpstr>Qualidade de vida</vt:lpstr>
      <vt:lpstr>Desenvolvimento de habilidades Interpessoais</vt:lpstr>
      <vt:lpstr>Mercado em crescimento, altos salários</vt:lpstr>
      <vt:lpstr>PowerPoint 演示文稿</vt:lpstr>
      <vt:lpstr>Princípais áreas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Team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 que a Programação?</dc:title>
  <dc:creator>Everton Leon</dc:creator>
  <cp:lastModifiedBy>Takeshi</cp:lastModifiedBy>
  <cp:revision>20</cp:revision>
  <dcterms:created xsi:type="dcterms:W3CDTF">2023-02-27T23:58:49Z</dcterms:created>
  <dcterms:modified xsi:type="dcterms:W3CDTF">2023-02-28T20:18:38Z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EC2F39740B674030895286A6A5967633</vt:lpwstr>
  </property>
  <property fmtid="{D5CDD505-2E9C-101B-9397-08002B2CF9AE}" pid="3" name="KSOProductBuildVer">
    <vt:lpwstr>1033-11.2.0.11219</vt:lpwstr>
  </property>
</Properties>
</file>