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400" r:id="rId2"/>
    <p:sldId id="401" r:id="rId3"/>
    <p:sldId id="412" r:id="rId4"/>
    <p:sldId id="413" r:id="rId5"/>
    <p:sldId id="414" r:id="rId6"/>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1E5A"/>
    <a:srgbClr val="00145A"/>
    <a:srgbClr val="000050"/>
    <a:srgbClr val="5F5F5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snapToGrid="0">
      <p:cViewPr varScale="1">
        <p:scale>
          <a:sx n="92" d="100"/>
          <a:sy n="92" d="100"/>
        </p:scale>
        <p:origin x="96" y="462"/>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lvl1pPr>
          </a:lstStyle>
          <a:p>
            <a:pPr>
              <a:defRPr/>
            </a:pPr>
            <a:fld id="{87D0944D-7C06-4AB1-9984-ECDDEC8A4127}" type="slidenum">
              <a:rPr lang="en-US"/>
              <a:pPr>
                <a:defRPr/>
              </a:pPr>
              <a:t>‹#›</a:t>
            </a:fld>
            <a:endParaRPr lang="en-US"/>
          </a:p>
        </p:txBody>
      </p:sp>
    </p:spTree>
    <p:extLst>
      <p:ext uri="{BB962C8B-B14F-4D97-AF65-F5344CB8AC3E}">
        <p14:creationId xmlns:p14="http://schemas.microsoft.com/office/powerpoint/2010/main" val="25876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solidFill>
                  <a:schemeClr val="tx1"/>
                </a:solidFill>
              </a:defRPr>
            </a:lvl1pPr>
          </a:lstStyle>
          <a:p>
            <a:pPr>
              <a:defRPr/>
            </a:pPr>
            <a:fld id="{56100A52-8903-415D-A3E9-0229094F446B}"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9" tIns="48661" rIns="97319" bIns="4866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p:spPr>
      </p:sp>
      <p:sp>
        <p:nvSpPr>
          <p:cNvPr id="14344" name="Rectangle 8"/>
          <p:cNvSpPr>
            <a:spLocks noChangeArrowheads="1"/>
          </p:cNvSpPr>
          <p:nvPr/>
        </p:nvSpPr>
        <p:spPr bwMode="auto">
          <a:xfrm>
            <a:off x="3290888" y="9144000"/>
            <a:ext cx="731837" cy="268288"/>
          </a:xfrm>
          <a:prstGeom prst="rect">
            <a:avLst/>
          </a:prstGeom>
          <a:noFill/>
          <a:ln w="9525">
            <a:noFill/>
            <a:miter lim="800000"/>
            <a:headEnd/>
            <a:tailEnd/>
          </a:ln>
        </p:spPr>
        <p:txBody>
          <a:bodyPr wrap="none" lIns="92287" tIns="46982" rIns="92287" bIns="46982">
            <a:spAutoFit/>
          </a:bodyPr>
          <a:lstStyle/>
          <a:p>
            <a:pPr algn="ctr" defTabSz="917575">
              <a:lnSpc>
                <a:spcPct val="90000"/>
              </a:lnSpc>
            </a:pPr>
            <a:r>
              <a:rPr lang="en-US" sz="1400" b="0">
                <a:solidFill>
                  <a:schemeClr val="tx1"/>
                </a:solidFill>
              </a:rPr>
              <a:t>Page </a:t>
            </a:r>
            <a:fld id="{89FDA928-F686-40E3-AE6C-2C032373C82A}" type="slidenum">
              <a:rPr lang="en-US" sz="1400" b="0">
                <a:solidFill>
                  <a:schemeClr val="tx1"/>
                </a:solidFill>
              </a:rPr>
              <a:pPr algn="ctr" defTabSz="917575">
                <a:lnSpc>
                  <a:spcPct val="90000"/>
                </a:lnSpc>
              </a:pPr>
              <a:t>‹#›</a:t>
            </a:fld>
            <a:endParaRPr lang="en-US" sz="1400" b="0">
              <a:solidFill>
                <a:schemeClr val="tx1"/>
              </a:solidFill>
            </a:endParaRPr>
          </a:p>
        </p:txBody>
      </p:sp>
    </p:spTree>
    <p:extLst>
      <p:ext uri="{BB962C8B-B14F-4D97-AF65-F5344CB8AC3E}">
        <p14:creationId xmlns:p14="http://schemas.microsoft.com/office/powerpoint/2010/main" val="4092459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02A23011-DE0D-400B-8A82-F3B31166FB8B}" type="slidenum">
              <a:rPr lang="en-US" smtClean="0"/>
              <a:pPr/>
              <a:t>2</a:t>
            </a:fld>
            <a:endParaRPr lang="en-US" smtClean="0"/>
          </a:p>
        </p:txBody>
      </p:sp>
    </p:spTree>
    <p:extLst>
      <p:ext uri="{BB962C8B-B14F-4D97-AF65-F5344CB8AC3E}">
        <p14:creationId xmlns:p14="http://schemas.microsoft.com/office/powerpoint/2010/main" val="59254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6100A52-8903-415D-A3E9-0229094F446B}" type="slidenum">
              <a:rPr lang="en-US" smtClean="0"/>
              <a:pPr>
                <a:defRPr/>
              </a:pPr>
              <a:t>3</a:t>
            </a:fld>
            <a:endParaRPr lang="en-US"/>
          </a:p>
        </p:txBody>
      </p:sp>
    </p:spTree>
    <p:extLst>
      <p:ext uri="{BB962C8B-B14F-4D97-AF65-F5344CB8AC3E}">
        <p14:creationId xmlns:p14="http://schemas.microsoft.com/office/powerpoint/2010/main" val="290376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1C456A3-3FBD-42A4-81F4-3ECF25AA3642}"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FD99A80-2919-4424-8FF9-D47E91535610}"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7950"/>
            <a:ext cx="2228850" cy="6340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 y="107950"/>
            <a:ext cx="6534150" cy="6340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A1E28F8-8686-48DC-8044-65727028DBE9}"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0FB7AEF-B7C5-420D-8451-0DC7C4F07E7F}"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9ADBD4B-4C76-49F3-89F5-771894F8B09E}"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A4EF25-54FE-494B-9760-179372174766}"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6239C74B-F4A3-427B-8E73-3FC3D946D27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6B2370D8-7EB4-430F-8F89-965E196880F7}"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512FBEB3-9ED6-46E7-95B0-AFAD08A27E19}"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AE0B7F7-A668-4861-BEBE-036577C088A4}"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CDF1953-CDEC-4D2E-BDA4-B44B72978AA8}"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114300" y="6543675"/>
            <a:ext cx="3779838" cy="249238"/>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0">
                <a:solidFill>
                  <a:schemeClr val="tx1"/>
                </a:solidFill>
                <a:latin typeface="Arial" pitchFamily="34" charset="0"/>
              </a:defRPr>
            </a:lvl1pPr>
          </a:lstStyle>
          <a:p>
            <a:pPr>
              <a:defRPr/>
            </a:pPr>
            <a:endParaRPr lang="en-US" dirty="0"/>
          </a:p>
        </p:txBody>
      </p:sp>
      <p:sp>
        <p:nvSpPr>
          <p:cNvPr id="1027" name="Rectangle 3"/>
          <p:cNvSpPr>
            <a:spLocks noGrp="1" noChangeArrowheads="1"/>
          </p:cNvSpPr>
          <p:nvPr>
            <p:ph type="ftr" sz="quarter" idx="3"/>
          </p:nvPr>
        </p:nvSpPr>
        <p:spPr bwMode="auto">
          <a:xfrm>
            <a:off x="4024313" y="6546850"/>
            <a:ext cx="2895600" cy="257175"/>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900" b="0">
                <a:solidFill>
                  <a:schemeClr val="tx1"/>
                </a:solidFill>
                <a:latin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124700" y="6554788"/>
            <a:ext cx="1905000" cy="24923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900" b="0">
                <a:solidFill>
                  <a:schemeClr val="tx1"/>
                </a:solidFill>
                <a:latin typeface="Arial" pitchFamily="34" charset="0"/>
              </a:defRPr>
            </a:lvl1pPr>
          </a:lstStyle>
          <a:p>
            <a:pPr>
              <a:defRPr/>
            </a:pPr>
            <a:fld id="{8B9B6970-87B6-4019-AA4F-9E7B2311AC86}" type="slidenum">
              <a:rPr lang="en-US"/>
              <a:pPr>
                <a:defRPr/>
              </a:pPr>
              <a:t>‹#›</a:t>
            </a:fld>
            <a:endParaRPr lang="en-US"/>
          </a:p>
        </p:txBody>
      </p:sp>
      <p:sp>
        <p:nvSpPr>
          <p:cNvPr id="1029" name="Rectangle 5"/>
          <p:cNvSpPr>
            <a:spLocks noGrp="1" noChangeArrowheads="1"/>
          </p:cNvSpPr>
          <p:nvPr>
            <p:ph type="title"/>
          </p:nvPr>
        </p:nvSpPr>
        <p:spPr bwMode="auto">
          <a:xfrm>
            <a:off x="111125" y="79814"/>
            <a:ext cx="8929688" cy="939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030" name="Rectangle 6"/>
          <p:cNvSpPr>
            <a:spLocks noGrp="1" noChangeArrowheads="1"/>
          </p:cNvSpPr>
          <p:nvPr>
            <p:ph type="body" idx="1"/>
          </p:nvPr>
        </p:nvSpPr>
        <p:spPr bwMode="auto">
          <a:xfrm>
            <a:off x="114300" y="998806"/>
            <a:ext cx="8915400" cy="551453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p:spPr>
        <p:txBody>
          <a:bodyPr wrap="none" anchor="ctr"/>
          <a:lstStyle/>
          <a:p>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par>
    </p:tnLst>
  </p:timing>
  <p:hf sldNum="0"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Rectangle 21"/>
          <p:cNvSpPr>
            <a:spLocks noChangeArrowheads="1"/>
          </p:cNvSpPr>
          <p:nvPr/>
        </p:nvSpPr>
        <p:spPr bwMode="auto">
          <a:xfrm>
            <a:off x="4481513" y="966586"/>
            <a:ext cx="2541587" cy="2733675"/>
          </a:xfrm>
          <a:prstGeom prst="rect">
            <a:avLst/>
          </a:prstGeom>
          <a:solidFill>
            <a:srgbClr val="0000CC"/>
          </a:solidFill>
          <a:ln w="19050">
            <a:solidFill>
              <a:schemeClr val="tx1"/>
            </a:solidFill>
            <a:miter lim="800000"/>
            <a:headEnd type="none" w="sm" len="sm"/>
            <a:tailEnd type="none" w="sm" len="sm"/>
          </a:ln>
        </p:spPr>
        <p:txBody>
          <a:bodyPr wrap="none" anchor="ctr"/>
          <a:lstStyle/>
          <a:p>
            <a:endParaRPr lang="en-US"/>
          </a:p>
        </p:txBody>
      </p:sp>
      <p:sp>
        <p:nvSpPr>
          <p:cNvPr id="4102" name="Rectangle 2"/>
          <p:cNvSpPr>
            <a:spLocks noGrp="1" noChangeArrowheads="1"/>
          </p:cNvSpPr>
          <p:nvPr>
            <p:ph type="title"/>
          </p:nvPr>
        </p:nvSpPr>
        <p:spPr/>
        <p:txBody>
          <a:bodyPr/>
          <a:lstStyle/>
          <a:p>
            <a:r>
              <a:rPr lang="en-US" smtClean="0"/>
              <a:t>Simple Use Case Example</a:t>
            </a:r>
          </a:p>
        </p:txBody>
      </p:sp>
      <p:sp>
        <p:nvSpPr>
          <p:cNvPr id="4103" name="Rectangle 3"/>
          <p:cNvSpPr>
            <a:spLocks noGrp="1" noChangeArrowheads="1"/>
          </p:cNvSpPr>
          <p:nvPr>
            <p:ph type="body" idx="1"/>
          </p:nvPr>
        </p:nvSpPr>
        <p:spPr>
          <a:xfrm>
            <a:off x="114300" y="3746298"/>
            <a:ext cx="8915400" cy="2153058"/>
          </a:xfrm>
        </p:spPr>
        <p:txBody>
          <a:bodyPr/>
          <a:lstStyle/>
          <a:p>
            <a:pPr>
              <a:lnSpc>
                <a:spcPct val="80000"/>
              </a:lnSpc>
              <a:spcAft>
                <a:spcPts val="1200"/>
              </a:spcAft>
            </a:pPr>
            <a:r>
              <a:rPr lang="en-US" dirty="0" smtClean="0">
                <a:solidFill>
                  <a:schemeClr val="tx2"/>
                </a:solidFill>
              </a:rPr>
              <a:t>Actors</a:t>
            </a:r>
            <a:r>
              <a:rPr lang="en-US" dirty="0" smtClean="0"/>
              <a:t> : Humans or software components that use the software being modeled</a:t>
            </a:r>
          </a:p>
          <a:p>
            <a:pPr>
              <a:lnSpc>
                <a:spcPct val="80000"/>
              </a:lnSpc>
              <a:spcAft>
                <a:spcPts val="1200"/>
              </a:spcAft>
            </a:pPr>
            <a:r>
              <a:rPr lang="en-US" dirty="0" smtClean="0">
                <a:solidFill>
                  <a:schemeClr val="tx2"/>
                </a:solidFill>
              </a:rPr>
              <a:t>Use cases</a:t>
            </a:r>
            <a:r>
              <a:rPr lang="en-US" dirty="0" smtClean="0"/>
              <a:t> : Shown as circles or ovals</a:t>
            </a:r>
          </a:p>
          <a:p>
            <a:pPr>
              <a:lnSpc>
                <a:spcPct val="80000"/>
              </a:lnSpc>
              <a:spcAft>
                <a:spcPts val="1200"/>
              </a:spcAft>
            </a:pPr>
            <a:r>
              <a:rPr lang="en-US" dirty="0" smtClean="0">
                <a:solidFill>
                  <a:schemeClr val="tx2"/>
                </a:solidFill>
              </a:rPr>
              <a:t>Node Coverage</a:t>
            </a:r>
            <a:r>
              <a:rPr lang="en-US" dirty="0" smtClean="0"/>
              <a:t> : Try each use case once …</a:t>
            </a:r>
          </a:p>
        </p:txBody>
      </p:sp>
      <p:grpSp>
        <p:nvGrpSpPr>
          <p:cNvPr id="4104" name="Group 11"/>
          <p:cNvGrpSpPr>
            <a:grpSpLocks/>
          </p:cNvGrpSpPr>
          <p:nvPr/>
        </p:nvGrpSpPr>
        <p:grpSpPr bwMode="auto">
          <a:xfrm>
            <a:off x="2603500" y="1817486"/>
            <a:ext cx="614363" cy="1030287"/>
            <a:chOff x="1235" y="978"/>
            <a:chExt cx="387" cy="649"/>
          </a:xfrm>
        </p:grpSpPr>
        <p:sp>
          <p:nvSpPr>
            <p:cNvPr id="4120" name="Oval 4"/>
            <p:cNvSpPr>
              <a:spLocks noChangeArrowheads="1"/>
            </p:cNvSpPr>
            <p:nvPr/>
          </p:nvSpPr>
          <p:spPr bwMode="auto">
            <a:xfrm>
              <a:off x="1353" y="978"/>
              <a:ext cx="151" cy="129"/>
            </a:xfrm>
            <a:prstGeom prst="ellipse">
              <a:avLst/>
            </a:prstGeom>
            <a:noFill/>
            <a:ln w="19050">
              <a:solidFill>
                <a:schemeClr val="tx1"/>
              </a:solidFill>
              <a:round/>
              <a:headEnd type="none" w="sm" len="sm"/>
              <a:tailEnd type="none" w="sm" len="sm"/>
            </a:ln>
          </p:spPr>
          <p:txBody>
            <a:bodyPr wrap="none" anchor="ctr"/>
            <a:lstStyle/>
            <a:p>
              <a:endParaRPr lang="en-US"/>
            </a:p>
          </p:txBody>
        </p:sp>
        <p:sp>
          <p:nvSpPr>
            <p:cNvPr id="4121" name="Line 5"/>
            <p:cNvSpPr>
              <a:spLocks noChangeShapeType="1"/>
            </p:cNvSpPr>
            <p:nvPr/>
          </p:nvSpPr>
          <p:spPr bwMode="auto">
            <a:xfrm>
              <a:off x="1235" y="1235"/>
              <a:ext cx="387" cy="0"/>
            </a:xfrm>
            <a:prstGeom prst="line">
              <a:avLst/>
            </a:prstGeom>
            <a:noFill/>
            <a:ln w="19050">
              <a:solidFill>
                <a:schemeClr val="tx1"/>
              </a:solidFill>
              <a:round/>
              <a:headEnd type="none" w="sm" len="sm"/>
              <a:tailEnd type="none" w="sm" len="sm"/>
            </a:ln>
          </p:spPr>
          <p:txBody>
            <a:bodyPr/>
            <a:lstStyle/>
            <a:p>
              <a:endParaRPr lang="en-US"/>
            </a:p>
          </p:txBody>
        </p:sp>
        <p:sp>
          <p:nvSpPr>
            <p:cNvPr id="4122" name="Line 6"/>
            <p:cNvSpPr>
              <a:spLocks noChangeShapeType="1"/>
            </p:cNvSpPr>
            <p:nvPr/>
          </p:nvSpPr>
          <p:spPr bwMode="auto">
            <a:xfrm>
              <a:off x="1428" y="1108"/>
              <a:ext cx="0" cy="341"/>
            </a:xfrm>
            <a:prstGeom prst="line">
              <a:avLst/>
            </a:prstGeom>
            <a:noFill/>
            <a:ln w="19050">
              <a:solidFill>
                <a:schemeClr val="tx1"/>
              </a:solidFill>
              <a:round/>
              <a:headEnd type="none" w="sm" len="sm"/>
              <a:tailEnd type="none" w="sm" len="sm"/>
            </a:ln>
          </p:spPr>
          <p:txBody>
            <a:bodyPr/>
            <a:lstStyle/>
            <a:p>
              <a:endParaRPr lang="en-US"/>
            </a:p>
          </p:txBody>
        </p:sp>
        <p:grpSp>
          <p:nvGrpSpPr>
            <p:cNvPr id="4123" name="Group 10"/>
            <p:cNvGrpSpPr>
              <a:grpSpLocks/>
            </p:cNvGrpSpPr>
            <p:nvPr/>
          </p:nvGrpSpPr>
          <p:grpSpPr bwMode="auto">
            <a:xfrm>
              <a:off x="1344" y="1449"/>
              <a:ext cx="168" cy="178"/>
              <a:chOff x="1338" y="1449"/>
              <a:chExt cx="168" cy="178"/>
            </a:xfrm>
          </p:grpSpPr>
          <p:sp>
            <p:nvSpPr>
              <p:cNvPr id="4124" name="Line 7"/>
              <p:cNvSpPr>
                <a:spLocks noChangeShapeType="1"/>
              </p:cNvSpPr>
              <p:nvPr/>
            </p:nvSpPr>
            <p:spPr bwMode="auto">
              <a:xfrm flipH="1">
                <a:off x="1338" y="1449"/>
                <a:ext cx="86" cy="178"/>
              </a:xfrm>
              <a:prstGeom prst="line">
                <a:avLst/>
              </a:prstGeom>
              <a:noFill/>
              <a:ln w="19050">
                <a:solidFill>
                  <a:schemeClr val="tx1"/>
                </a:solidFill>
                <a:round/>
                <a:headEnd type="none" w="sm" len="sm"/>
                <a:tailEnd type="none" w="sm" len="sm"/>
              </a:ln>
            </p:spPr>
            <p:txBody>
              <a:bodyPr/>
              <a:lstStyle/>
              <a:p>
                <a:endParaRPr lang="en-US"/>
              </a:p>
            </p:txBody>
          </p:sp>
          <p:sp>
            <p:nvSpPr>
              <p:cNvPr id="4125" name="Line 8"/>
              <p:cNvSpPr>
                <a:spLocks noChangeShapeType="1"/>
              </p:cNvSpPr>
              <p:nvPr/>
            </p:nvSpPr>
            <p:spPr bwMode="auto">
              <a:xfrm>
                <a:off x="1424" y="1449"/>
                <a:ext cx="82" cy="171"/>
              </a:xfrm>
              <a:prstGeom prst="line">
                <a:avLst/>
              </a:prstGeom>
              <a:noFill/>
              <a:ln w="19050">
                <a:solidFill>
                  <a:schemeClr val="tx1"/>
                </a:solidFill>
                <a:round/>
                <a:headEnd type="none" w="sm" len="sm"/>
                <a:tailEnd type="none" w="sm" len="sm"/>
              </a:ln>
            </p:spPr>
            <p:txBody>
              <a:bodyPr/>
              <a:lstStyle/>
              <a:p>
                <a:endParaRPr lang="en-US"/>
              </a:p>
            </p:txBody>
          </p:sp>
        </p:grpSp>
      </p:grpSp>
      <p:grpSp>
        <p:nvGrpSpPr>
          <p:cNvPr id="4105" name="Group 30"/>
          <p:cNvGrpSpPr>
            <a:grpSpLocks/>
          </p:cNvGrpSpPr>
          <p:nvPr/>
        </p:nvGrpSpPr>
        <p:grpSpPr bwMode="auto">
          <a:xfrm>
            <a:off x="4968875" y="1190423"/>
            <a:ext cx="1568450" cy="2284413"/>
            <a:chOff x="3130" y="818"/>
            <a:chExt cx="988" cy="1439"/>
          </a:xfrm>
        </p:grpSpPr>
        <p:grpSp>
          <p:nvGrpSpPr>
            <p:cNvPr id="4111" name="Group 27"/>
            <p:cNvGrpSpPr>
              <a:grpSpLocks/>
            </p:cNvGrpSpPr>
            <p:nvPr/>
          </p:nvGrpSpPr>
          <p:grpSpPr bwMode="auto">
            <a:xfrm>
              <a:off x="3130" y="818"/>
              <a:ext cx="987" cy="450"/>
              <a:chOff x="3130" y="818"/>
              <a:chExt cx="987" cy="450"/>
            </a:xfrm>
          </p:grpSpPr>
          <p:sp>
            <p:nvSpPr>
              <p:cNvPr id="4118" name="Oval 15"/>
              <p:cNvSpPr>
                <a:spLocks noChangeArrowheads="1"/>
              </p:cNvSpPr>
              <p:nvPr/>
            </p:nvSpPr>
            <p:spPr bwMode="auto">
              <a:xfrm>
                <a:off x="3130" y="818"/>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9" name="Text Box 12"/>
              <p:cNvSpPr txBox="1">
                <a:spLocks noChangeArrowheads="1"/>
              </p:cNvSpPr>
              <p:nvPr/>
            </p:nvSpPr>
            <p:spPr bwMode="auto">
              <a:xfrm>
                <a:off x="3233" y="821"/>
                <a:ext cx="780" cy="446"/>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Withdraw</a:t>
                </a:r>
              </a:p>
              <a:p>
                <a:pPr algn="ctr"/>
                <a:r>
                  <a:rPr lang="en-US" b="0" dirty="0">
                    <a:solidFill>
                      <a:schemeClr val="tx1"/>
                    </a:solidFill>
                    <a:latin typeface="Gill Sans MT" pitchFamily="34" charset="0"/>
                  </a:rPr>
                  <a:t>Funds</a:t>
                </a:r>
              </a:p>
            </p:txBody>
          </p:sp>
        </p:grpSp>
        <p:grpSp>
          <p:nvGrpSpPr>
            <p:cNvPr id="4112" name="Group 28"/>
            <p:cNvGrpSpPr>
              <a:grpSpLocks/>
            </p:cNvGrpSpPr>
            <p:nvPr/>
          </p:nvGrpSpPr>
          <p:grpSpPr bwMode="auto">
            <a:xfrm>
              <a:off x="3131" y="1313"/>
              <a:ext cx="987" cy="450"/>
              <a:chOff x="3131" y="1313"/>
              <a:chExt cx="987" cy="450"/>
            </a:xfrm>
          </p:grpSpPr>
          <p:sp>
            <p:nvSpPr>
              <p:cNvPr id="4116" name="Oval 16"/>
              <p:cNvSpPr>
                <a:spLocks noChangeArrowheads="1"/>
              </p:cNvSpPr>
              <p:nvPr/>
            </p:nvSpPr>
            <p:spPr bwMode="auto">
              <a:xfrm>
                <a:off x="3131" y="1313"/>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7" name="Text Box 13"/>
              <p:cNvSpPr txBox="1">
                <a:spLocks noChangeArrowheads="1"/>
              </p:cNvSpPr>
              <p:nvPr/>
            </p:nvSpPr>
            <p:spPr bwMode="auto">
              <a:xfrm>
                <a:off x="3174" y="1413"/>
                <a:ext cx="902" cy="250"/>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Get Balance</a:t>
                </a:r>
              </a:p>
            </p:txBody>
          </p:sp>
        </p:grpSp>
        <p:grpSp>
          <p:nvGrpSpPr>
            <p:cNvPr id="4113" name="Group 29"/>
            <p:cNvGrpSpPr>
              <a:grpSpLocks/>
            </p:cNvGrpSpPr>
            <p:nvPr/>
          </p:nvGrpSpPr>
          <p:grpSpPr bwMode="auto">
            <a:xfrm>
              <a:off x="3131" y="1807"/>
              <a:ext cx="987" cy="450"/>
              <a:chOff x="3131" y="1807"/>
              <a:chExt cx="987" cy="450"/>
            </a:xfrm>
          </p:grpSpPr>
          <p:sp>
            <p:nvSpPr>
              <p:cNvPr id="4114" name="Oval 17"/>
              <p:cNvSpPr>
                <a:spLocks noChangeArrowheads="1"/>
              </p:cNvSpPr>
              <p:nvPr/>
            </p:nvSpPr>
            <p:spPr bwMode="auto">
              <a:xfrm>
                <a:off x="3131" y="1807"/>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5" name="Text Box 14"/>
              <p:cNvSpPr txBox="1">
                <a:spLocks noChangeArrowheads="1"/>
              </p:cNvSpPr>
              <p:nvPr/>
            </p:nvSpPr>
            <p:spPr bwMode="auto">
              <a:xfrm>
                <a:off x="3296" y="1810"/>
                <a:ext cx="657" cy="442"/>
              </a:xfrm>
              <a:prstGeom prst="rect">
                <a:avLst/>
              </a:prstGeom>
              <a:noFill/>
              <a:ln w="12700">
                <a:noFill/>
                <a:miter lim="800000"/>
                <a:headEnd type="none" w="sm" len="sm"/>
                <a:tailEnd type="none" w="sm" len="sm"/>
              </a:ln>
            </p:spPr>
            <p:txBody>
              <a:bodyPr wrap="none">
                <a:spAutoFit/>
              </a:bodyPr>
              <a:lstStyle/>
              <a:p>
                <a:pPr algn="ctr"/>
                <a:r>
                  <a:rPr lang="en-US" b="0">
                    <a:solidFill>
                      <a:schemeClr val="tx1"/>
                    </a:solidFill>
                    <a:latin typeface="Gill Sans MT" pitchFamily="34" charset="0"/>
                  </a:rPr>
                  <a:t>Transfer</a:t>
                </a:r>
              </a:p>
              <a:p>
                <a:pPr algn="ctr"/>
                <a:r>
                  <a:rPr lang="en-US" b="0">
                    <a:solidFill>
                      <a:schemeClr val="tx1"/>
                    </a:solidFill>
                    <a:latin typeface="Gill Sans MT" pitchFamily="34" charset="0"/>
                  </a:rPr>
                  <a:t>Funds</a:t>
                </a:r>
              </a:p>
            </p:txBody>
          </p:sp>
        </p:grpSp>
      </p:grpSp>
      <p:sp>
        <p:nvSpPr>
          <p:cNvPr id="4106" name="Line 23"/>
          <p:cNvSpPr>
            <a:spLocks noChangeShapeType="1"/>
          </p:cNvSpPr>
          <p:nvPr/>
        </p:nvSpPr>
        <p:spPr bwMode="auto">
          <a:xfrm flipH="1">
            <a:off x="3365500" y="1549198"/>
            <a:ext cx="1598613" cy="563563"/>
          </a:xfrm>
          <a:prstGeom prst="line">
            <a:avLst/>
          </a:prstGeom>
          <a:noFill/>
          <a:ln w="12700">
            <a:solidFill>
              <a:schemeClr val="tx1"/>
            </a:solidFill>
            <a:round/>
            <a:headEnd type="none" w="sm" len="sm"/>
            <a:tailEnd type="none" w="sm" len="sm"/>
          </a:ln>
        </p:spPr>
        <p:txBody>
          <a:bodyPr/>
          <a:lstStyle/>
          <a:p>
            <a:endParaRPr lang="en-US"/>
          </a:p>
        </p:txBody>
      </p:sp>
      <p:sp>
        <p:nvSpPr>
          <p:cNvPr id="4107" name="Line 24"/>
          <p:cNvSpPr>
            <a:spLocks noChangeShapeType="1"/>
          </p:cNvSpPr>
          <p:nvPr/>
        </p:nvSpPr>
        <p:spPr bwMode="auto">
          <a:xfrm flipH="1">
            <a:off x="3365500" y="2333423"/>
            <a:ext cx="1608138" cy="0"/>
          </a:xfrm>
          <a:prstGeom prst="line">
            <a:avLst/>
          </a:prstGeom>
          <a:noFill/>
          <a:ln w="12700">
            <a:solidFill>
              <a:schemeClr val="tx1"/>
            </a:solidFill>
            <a:round/>
            <a:headEnd type="none" w="sm" len="sm"/>
            <a:tailEnd type="none" w="sm" len="sm"/>
          </a:ln>
        </p:spPr>
        <p:txBody>
          <a:bodyPr/>
          <a:lstStyle/>
          <a:p>
            <a:endParaRPr lang="en-US"/>
          </a:p>
        </p:txBody>
      </p:sp>
      <p:sp>
        <p:nvSpPr>
          <p:cNvPr id="4108" name="Line 25"/>
          <p:cNvSpPr>
            <a:spLocks noChangeShapeType="1"/>
          </p:cNvSpPr>
          <p:nvPr/>
        </p:nvSpPr>
        <p:spPr bwMode="auto">
          <a:xfrm flipH="1" flipV="1">
            <a:off x="3346450" y="2554086"/>
            <a:ext cx="1638300" cy="552450"/>
          </a:xfrm>
          <a:prstGeom prst="line">
            <a:avLst/>
          </a:prstGeom>
          <a:noFill/>
          <a:ln w="12700">
            <a:solidFill>
              <a:schemeClr val="tx1"/>
            </a:solidFill>
            <a:round/>
            <a:headEnd type="none" w="sm" len="sm"/>
            <a:tailEnd type="none" w="sm" len="sm"/>
          </a:ln>
        </p:spPr>
        <p:txBody>
          <a:bodyPr/>
          <a:lstStyle/>
          <a:p>
            <a:endParaRPr lang="en-US"/>
          </a:p>
        </p:txBody>
      </p:sp>
      <p:sp>
        <p:nvSpPr>
          <p:cNvPr id="4109" name="Text Box 26"/>
          <p:cNvSpPr txBox="1">
            <a:spLocks noChangeArrowheads="1"/>
          </p:cNvSpPr>
          <p:nvPr/>
        </p:nvSpPr>
        <p:spPr bwMode="auto">
          <a:xfrm>
            <a:off x="1414463" y="2012748"/>
            <a:ext cx="717550" cy="641350"/>
          </a:xfrm>
          <a:prstGeom prst="rect">
            <a:avLst/>
          </a:prstGeom>
          <a:noFill/>
          <a:ln w="12700">
            <a:noFill/>
            <a:miter lim="800000"/>
            <a:headEnd type="none" w="sm" len="sm"/>
            <a:tailEnd type="none" w="sm" len="sm"/>
          </a:ln>
        </p:spPr>
        <p:txBody>
          <a:bodyPr wrap="none">
            <a:spAutoFit/>
          </a:bodyPr>
          <a:lstStyle/>
          <a:p>
            <a:pPr algn="ctr"/>
            <a:r>
              <a:rPr lang="en-US" sz="1800" dirty="0">
                <a:solidFill>
                  <a:schemeClr val="tx1"/>
                </a:solidFill>
                <a:latin typeface="Gill Sans MT" pitchFamily="34" charset="0"/>
              </a:rPr>
              <a:t>ATM</a:t>
            </a:r>
          </a:p>
          <a:p>
            <a:pPr algn="ctr"/>
            <a:r>
              <a:rPr lang="en-US" sz="1800" dirty="0">
                <a:solidFill>
                  <a:schemeClr val="tx1"/>
                </a:solidFill>
                <a:latin typeface="Gill Sans MT" pitchFamily="34" charset="0"/>
              </a:rPr>
              <a:t>User</a:t>
            </a:r>
          </a:p>
        </p:txBody>
      </p:sp>
      <p:sp>
        <p:nvSpPr>
          <p:cNvPr id="186399" name="Text Box 31"/>
          <p:cNvSpPr txBox="1">
            <a:spLocks noChangeArrowheads="1"/>
          </p:cNvSpPr>
          <p:nvPr/>
        </p:nvSpPr>
        <p:spPr bwMode="auto">
          <a:xfrm>
            <a:off x="363789" y="5928541"/>
            <a:ext cx="8392037" cy="424732"/>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2400" dirty="0">
                <a:solidFill>
                  <a:schemeClr val="tx2"/>
                </a:solidFill>
                <a:effectLst>
                  <a:outerShdw blurRad="38100" dist="38100" dir="2700000" algn="tl">
                    <a:srgbClr val="000000"/>
                  </a:outerShdw>
                </a:effectLst>
                <a:latin typeface="Gill Sans MT" pitchFamily="34" charset="0"/>
              </a:rPr>
              <a:t>Use </a:t>
            </a:r>
            <a:r>
              <a:rPr lang="en-US" sz="2400" dirty="0" smtClean="0">
                <a:solidFill>
                  <a:schemeClr val="tx2"/>
                </a:solidFill>
                <a:effectLst>
                  <a:outerShdw blurRad="38100" dist="38100" dir="2700000" algn="tl">
                    <a:srgbClr val="000000"/>
                  </a:outerShdw>
                </a:effectLst>
                <a:latin typeface="Gill Sans MT" pitchFamily="34" charset="0"/>
              </a:rPr>
              <a:t>case </a:t>
            </a:r>
            <a:r>
              <a:rPr lang="en-US" sz="2400" dirty="0">
                <a:solidFill>
                  <a:schemeClr val="tx2"/>
                </a:solidFill>
                <a:effectLst>
                  <a:outerShdw blurRad="38100" dist="38100" dir="2700000" algn="tl">
                    <a:srgbClr val="000000"/>
                  </a:outerShdw>
                </a:effectLst>
                <a:latin typeface="Gill Sans MT" pitchFamily="34" charset="0"/>
              </a:rPr>
              <a:t>graphs, by themselves, are not useful for testing</a:t>
            </a:r>
            <a:endParaRPr lang="en-US"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99"/>
                                        </p:tgtEl>
                                        <p:attrNameLst>
                                          <p:attrName>style.visibility</p:attrName>
                                        </p:attrNameLst>
                                      </p:cBhvr>
                                      <p:to>
                                        <p:strVal val="visible"/>
                                      </p:to>
                                    </p:set>
                                    <p:animEffect transition="in" filter="dissolve">
                                      <p:cBhvr>
                                        <p:cTn id="7" dur="500"/>
                                        <p:tgtEl>
                                          <p:spTgt spid="186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smtClean="0"/>
              <a:t>Elaboration</a:t>
            </a:r>
          </a:p>
        </p:txBody>
      </p:sp>
      <p:sp>
        <p:nvSpPr>
          <p:cNvPr id="5126" name="Rectangle 3"/>
          <p:cNvSpPr>
            <a:spLocks noGrp="1" noChangeArrowheads="1"/>
          </p:cNvSpPr>
          <p:nvPr>
            <p:ph type="body" idx="1"/>
          </p:nvPr>
        </p:nvSpPr>
        <p:spPr/>
        <p:txBody>
          <a:bodyPr/>
          <a:lstStyle/>
          <a:p>
            <a:r>
              <a:rPr lang="en-US" dirty="0" smtClean="0"/>
              <a:t>Use cases are commonly </a:t>
            </a:r>
            <a:r>
              <a:rPr lang="en-US" dirty="0" smtClean="0">
                <a:solidFill>
                  <a:schemeClr val="tx2"/>
                </a:solidFill>
              </a:rPr>
              <a:t>elaborated</a:t>
            </a:r>
            <a:r>
              <a:rPr lang="en-US" dirty="0" smtClean="0"/>
              <a:t> (or </a:t>
            </a:r>
            <a:r>
              <a:rPr lang="en-US" dirty="0" smtClean="0">
                <a:solidFill>
                  <a:schemeClr val="tx2"/>
                </a:solidFill>
              </a:rPr>
              <a:t>documented</a:t>
            </a:r>
            <a:r>
              <a:rPr lang="en-US" dirty="0" smtClean="0"/>
              <a:t>)</a:t>
            </a:r>
          </a:p>
          <a:p>
            <a:endParaRPr lang="en-US" dirty="0" smtClean="0"/>
          </a:p>
          <a:p>
            <a:r>
              <a:rPr lang="en-US" dirty="0" smtClean="0"/>
              <a:t>Elaboration is first written </a:t>
            </a:r>
            <a:r>
              <a:rPr lang="en-US" dirty="0" smtClean="0">
                <a:solidFill>
                  <a:schemeClr val="tx2"/>
                </a:solidFill>
              </a:rPr>
              <a:t>textually</a:t>
            </a:r>
          </a:p>
          <a:p>
            <a:pPr lvl="1"/>
            <a:endParaRPr lang="en-US" dirty="0" smtClean="0"/>
          </a:p>
          <a:p>
            <a:pPr lvl="1"/>
            <a:r>
              <a:rPr lang="en-US" dirty="0" smtClean="0">
                <a:solidFill>
                  <a:schemeClr val="tx2"/>
                </a:solidFill>
              </a:rPr>
              <a:t>Details</a:t>
            </a:r>
            <a:r>
              <a:rPr lang="en-US" dirty="0" smtClean="0"/>
              <a:t> of operation</a:t>
            </a:r>
          </a:p>
          <a:p>
            <a:pPr lvl="1"/>
            <a:endParaRPr lang="en-US" dirty="0" smtClean="0"/>
          </a:p>
          <a:p>
            <a:pPr lvl="1"/>
            <a:r>
              <a:rPr lang="en-US" dirty="0" smtClean="0">
                <a:solidFill>
                  <a:schemeClr val="tx2"/>
                </a:solidFill>
              </a:rPr>
              <a:t>Alternatives</a:t>
            </a:r>
            <a:r>
              <a:rPr lang="en-US" dirty="0" smtClean="0"/>
              <a:t> model choices and conditions during execution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 ATM Use Case</a:t>
            </a:r>
            <a:endParaRPr lang="en-US" dirty="0"/>
          </a:p>
        </p:txBody>
      </p:sp>
      <p:sp>
        <p:nvSpPr>
          <p:cNvPr id="3" name="Content Placeholder 2"/>
          <p:cNvSpPr>
            <a:spLocks noGrp="1"/>
          </p:cNvSpPr>
          <p:nvPr>
            <p:ph idx="1"/>
          </p:nvPr>
        </p:nvSpPr>
        <p:spPr>
          <a:xfrm>
            <a:off x="114300" y="796413"/>
            <a:ext cx="8915400" cy="5716929"/>
          </a:xfrm>
        </p:spPr>
        <p:txBody>
          <a:bodyPr/>
          <a:lstStyle/>
          <a:p>
            <a:r>
              <a:rPr lang="en-US" sz="2000" u="sng" dirty="0" smtClean="0">
                <a:solidFill>
                  <a:schemeClr val="tx2"/>
                </a:solidFill>
              </a:rPr>
              <a:t>Use Case Name</a:t>
            </a:r>
            <a:r>
              <a:rPr lang="en-US" sz="2000" dirty="0" smtClean="0"/>
              <a:t> : Withdraw Funds</a:t>
            </a:r>
          </a:p>
          <a:p>
            <a:r>
              <a:rPr lang="en-US" sz="2000" u="sng" dirty="0" smtClean="0">
                <a:solidFill>
                  <a:schemeClr val="tx2"/>
                </a:solidFill>
              </a:rPr>
              <a:t>Summary</a:t>
            </a:r>
            <a:r>
              <a:rPr lang="en-US" sz="2000" dirty="0" smtClean="0"/>
              <a:t> : Customer uses a valid card to withdraw funds from a valid bank account.</a:t>
            </a:r>
          </a:p>
          <a:p>
            <a:r>
              <a:rPr lang="en-US" sz="2000" u="sng" dirty="0" smtClean="0">
                <a:solidFill>
                  <a:schemeClr val="tx2"/>
                </a:solidFill>
              </a:rPr>
              <a:t>Actor</a:t>
            </a:r>
            <a:r>
              <a:rPr lang="en-US" sz="2000" dirty="0" smtClean="0"/>
              <a:t> : ATM Customer</a:t>
            </a:r>
          </a:p>
          <a:p>
            <a:r>
              <a:rPr lang="en-US" sz="2000" u="sng" dirty="0" smtClean="0">
                <a:solidFill>
                  <a:schemeClr val="tx2"/>
                </a:solidFill>
              </a:rPr>
              <a:t>Precondition</a:t>
            </a:r>
            <a:r>
              <a:rPr lang="en-US" sz="2000" dirty="0" smtClean="0"/>
              <a:t> : ATM is displaying the idle welcome message</a:t>
            </a:r>
          </a:p>
          <a:p>
            <a:r>
              <a:rPr lang="en-US" sz="2000" u="sng" dirty="0" smtClean="0">
                <a:solidFill>
                  <a:schemeClr val="tx2"/>
                </a:solidFill>
              </a:rPr>
              <a:t>Description</a:t>
            </a:r>
            <a:r>
              <a:rPr lang="en-US" sz="2000" dirty="0" smtClean="0"/>
              <a:t> :</a:t>
            </a:r>
          </a:p>
          <a:p>
            <a:pPr lvl="1"/>
            <a:r>
              <a:rPr lang="en-US" sz="1800" dirty="0" smtClean="0"/>
              <a:t>Customer inserts an ATM Card into the ATM Card Reader.</a:t>
            </a:r>
          </a:p>
          <a:p>
            <a:pPr lvl="1"/>
            <a:r>
              <a:rPr lang="en-US" sz="1800" dirty="0" smtClean="0"/>
              <a:t>If the system can recognize the card, it reads the card number.</a:t>
            </a:r>
          </a:p>
          <a:p>
            <a:pPr lvl="1"/>
            <a:r>
              <a:rPr lang="en-US" sz="1800" dirty="0" smtClean="0"/>
              <a:t>System prompts the customer for a PIN.</a:t>
            </a:r>
          </a:p>
          <a:p>
            <a:pPr lvl="1"/>
            <a:r>
              <a:rPr lang="en-US" sz="1800" dirty="0" smtClean="0"/>
              <a:t>Customer enters PIN.</a:t>
            </a:r>
          </a:p>
          <a:p>
            <a:pPr lvl="1"/>
            <a:r>
              <a:rPr lang="en-US" sz="1800" dirty="0" smtClean="0"/>
              <a:t>System checks the card’s expiration date and whether the card has been stolen or lost.</a:t>
            </a:r>
          </a:p>
          <a:p>
            <a:pPr lvl="1"/>
            <a:r>
              <a:rPr lang="en-US" sz="1800" dirty="0" smtClean="0"/>
              <a:t>If the card is valid, the system checks if the entered PIN matches the card PIN.</a:t>
            </a:r>
          </a:p>
          <a:p>
            <a:pPr lvl="1"/>
            <a:r>
              <a:rPr lang="en-US" sz="1800" dirty="0" smtClean="0"/>
              <a:t>If the PINs match, the system finds out what accounts the card can access.</a:t>
            </a:r>
          </a:p>
          <a:p>
            <a:pPr lvl="1"/>
            <a:r>
              <a:rPr lang="en-US" sz="1800" dirty="0" smtClean="0"/>
              <a:t>System displays customer accounts and prompts the customer to choose a type of transaction.  There are three types of transactions, Withdraw Funds, Get Balance and Transfer Funds.  (The previous eight steps are part of all three use cases; the following steps are unique to the Withdraw Funds use case.)</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a:t>
            </a:r>
            <a:r>
              <a:rPr lang="en-US" sz="3200" dirty="0" smtClean="0"/>
              <a:t> ATM </a:t>
            </a:r>
            <a:r>
              <a:rPr lang="en-US" dirty="0" smtClean="0"/>
              <a:t>Use Case</a:t>
            </a:r>
            <a:r>
              <a:rPr lang="en-US" sz="2800" dirty="0" smtClean="0"/>
              <a:t>—(2/3)</a:t>
            </a:r>
            <a:endParaRPr lang="en-US" dirty="0"/>
          </a:p>
        </p:txBody>
      </p:sp>
      <p:sp>
        <p:nvSpPr>
          <p:cNvPr id="3" name="Content Placeholder 2"/>
          <p:cNvSpPr>
            <a:spLocks noGrp="1"/>
          </p:cNvSpPr>
          <p:nvPr>
            <p:ph idx="1"/>
          </p:nvPr>
        </p:nvSpPr>
        <p:spPr/>
        <p:txBody>
          <a:bodyPr/>
          <a:lstStyle/>
          <a:p>
            <a:r>
              <a:rPr lang="en-US" sz="2000" u="sng" dirty="0" smtClean="0">
                <a:solidFill>
                  <a:schemeClr val="tx2"/>
                </a:solidFill>
              </a:rPr>
              <a:t>Description</a:t>
            </a:r>
            <a:r>
              <a:rPr lang="en-US" sz="2000" dirty="0" smtClean="0"/>
              <a:t> (continued) :</a:t>
            </a:r>
          </a:p>
          <a:p>
            <a:pPr lvl="1"/>
            <a:r>
              <a:rPr lang="en-US" sz="1800" dirty="0" smtClean="0"/>
              <a:t>Customer selects Withdraw Funds, selects the account number, and enters the amount.</a:t>
            </a:r>
          </a:p>
          <a:p>
            <a:pPr lvl="1"/>
            <a:r>
              <a:rPr lang="en-US" sz="1800" dirty="0" smtClean="0"/>
              <a:t>System checks that the account is valid, makes sure that customer has enough funds in the account, makes sure that the daily limit has not been exceeded, and checks that the ATM has enough funds.</a:t>
            </a:r>
          </a:p>
          <a:p>
            <a:pPr lvl="1"/>
            <a:r>
              <a:rPr lang="en-US" sz="1800" dirty="0" smtClean="0"/>
              <a:t>If all four checks are successful, the system dispenses the cash.</a:t>
            </a:r>
          </a:p>
          <a:p>
            <a:pPr lvl="1"/>
            <a:r>
              <a:rPr lang="en-US" sz="1800" dirty="0" smtClean="0"/>
              <a:t>System prints a receipt with a transaction number, the transaction type, the amount withdrawn, and the new account balance.</a:t>
            </a:r>
          </a:p>
          <a:p>
            <a:pPr lvl="1"/>
            <a:r>
              <a:rPr lang="en-US" sz="1800" dirty="0" smtClean="0"/>
              <a:t>System ejects card.</a:t>
            </a:r>
          </a:p>
          <a:p>
            <a:pPr lvl="1"/>
            <a:r>
              <a:rPr lang="en-US" sz="1800" dirty="0" smtClean="0"/>
              <a:t>System displays the idle welcome message.</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 </a:t>
            </a:r>
            <a:r>
              <a:rPr lang="en-US" sz="3200" dirty="0" smtClean="0"/>
              <a:t>ATM </a:t>
            </a:r>
            <a:r>
              <a:rPr lang="en-US" dirty="0" smtClean="0"/>
              <a:t>Use Case</a:t>
            </a:r>
            <a:endParaRPr lang="en-US" dirty="0"/>
          </a:p>
        </p:txBody>
      </p:sp>
      <p:sp>
        <p:nvSpPr>
          <p:cNvPr id="3" name="Content Placeholder 2"/>
          <p:cNvSpPr>
            <a:spLocks noGrp="1"/>
          </p:cNvSpPr>
          <p:nvPr>
            <p:ph idx="1"/>
          </p:nvPr>
        </p:nvSpPr>
        <p:spPr/>
        <p:txBody>
          <a:bodyPr/>
          <a:lstStyle/>
          <a:p>
            <a:pPr>
              <a:lnSpc>
                <a:spcPct val="80000"/>
              </a:lnSpc>
            </a:pPr>
            <a:r>
              <a:rPr lang="en-US" sz="1800" u="sng" dirty="0" smtClean="0">
                <a:solidFill>
                  <a:schemeClr val="tx2"/>
                </a:solidFill>
              </a:rPr>
              <a:t>Alternatives</a:t>
            </a:r>
            <a:r>
              <a:rPr lang="en-US" sz="1800" dirty="0" smtClean="0"/>
              <a:t> :</a:t>
            </a:r>
          </a:p>
          <a:p>
            <a:pPr lvl="1">
              <a:lnSpc>
                <a:spcPct val="80000"/>
              </a:lnSpc>
            </a:pPr>
            <a:r>
              <a:rPr lang="en-US" sz="1600" dirty="0" smtClean="0"/>
              <a:t>If the system cannot recognize the card, it is ejected and the welcome message is displayed.</a:t>
            </a:r>
          </a:p>
          <a:p>
            <a:pPr lvl="1">
              <a:lnSpc>
                <a:spcPct val="80000"/>
              </a:lnSpc>
            </a:pPr>
            <a:r>
              <a:rPr lang="en-US" sz="1600" dirty="0" smtClean="0"/>
              <a:t>If the current date is past the card's expiration date, the card is confiscated and the welcome message is displayed.</a:t>
            </a:r>
          </a:p>
          <a:p>
            <a:pPr lvl="1">
              <a:lnSpc>
                <a:spcPct val="80000"/>
              </a:lnSpc>
            </a:pPr>
            <a:r>
              <a:rPr lang="en-US" sz="1600" dirty="0" smtClean="0"/>
              <a:t>If the card has been reported lost or stolen, it is confiscated and the welcome message is displayed.</a:t>
            </a:r>
          </a:p>
          <a:p>
            <a:pPr lvl="1">
              <a:lnSpc>
                <a:spcPct val="80000"/>
              </a:lnSpc>
            </a:pPr>
            <a:r>
              <a:rPr lang="en-US" sz="1600" dirty="0" smtClean="0"/>
              <a:t>If the customer entered PIN does not match the PIN for the card, the system prompts for a new PIN.</a:t>
            </a:r>
          </a:p>
          <a:p>
            <a:pPr lvl="1">
              <a:lnSpc>
                <a:spcPct val="80000"/>
              </a:lnSpc>
            </a:pPr>
            <a:r>
              <a:rPr lang="en-US" sz="1600" dirty="0" smtClean="0"/>
              <a:t>If the customer enters an incorrect PIN three times, the card is confiscated and the welcome message is displayed.</a:t>
            </a:r>
          </a:p>
          <a:p>
            <a:pPr lvl="1">
              <a:lnSpc>
                <a:spcPct val="80000"/>
              </a:lnSpc>
            </a:pPr>
            <a:r>
              <a:rPr lang="en-US" sz="1600" dirty="0" smtClean="0"/>
              <a:t>If the account number entered by the user is invalid, the system displays an error message, ejects the card and the welcome message is displayed.</a:t>
            </a:r>
          </a:p>
          <a:p>
            <a:pPr lvl="1">
              <a:lnSpc>
                <a:spcPct val="80000"/>
              </a:lnSpc>
            </a:pPr>
            <a:r>
              <a:rPr lang="en-US" sz="1600" dirty="0" smtClean="0"/>
              <a:t>If the request for withdraw exceeds the maximum allowable daily withdrawal amount, the system displays an apology message, ejects the card and the welcome message is displayed.</a:t>
            </a:r>
          </a:p>
          <a:p>
            <a:pPr lvl="1">
              <a:lnSpc>
                <a:spcPct val="80000"/>
              </a:lnSpc>
            </a:pPr>
            <a:r>
              <a:rPr lang="en-US" sz="1600" dirty="0" smtClean="0"/>
              <a:t>If the request for withdraw exceeds the amount of funds in the ATM, the system displays an apology message, ejects the card and the welcome message is displayed.</a:t>
            </a:r>
          </a:p>
          <a:p>
            <a:pPr lvl="1">
              <a:lnSpc>
                <a:spcPct val="80000"/>
              </a:lnSpc>
            </a:pPr>
            <a:r>
              <a:rPr lang="en-US" sz="1600" dirty="0" smtClean="0"/>
              <a:t>If the customer enters Cancel, the system cancels the transaction, ejects the card and the welcome message is displayed.</a:t>
            </a:r>
          </a:p>
          <a:p>
            <a:pPr>
              <a:lnSpc>
                <a:spcPct val="80000"/>
              </a:lnSpc>
            </a:pPr>
            <a:r>
              <a:rPr lang="en-US" sz="1800" dirty="0" smtClean="0"/>
              <a:t> </a:t>
            </a:r>
            <a:r>
              <a:rPr lang="en-US" sz="1800" u="sng" dirty="0" err="1" smtClean="0">
                <a:solidFill>
                  <a:schemeClr val="tx2"/>
                </a:solidFill>
              </a:rPr>
              <a:t>Postcondition</a:t>
            </a:r>
            <a:r>
              <a:rPr lang="en-US" sz="1800" dirty="0" smtClean="0"/>
              <a:t> :</a:t>
            </a:r>
          </a:p>
          <a:p>
            <a:pPr lvl="1">
              <a:lnSpc>
                <a:spcPct val="80000"/>
              </a:lnSpc>
            </a:pPr>
            <a:r>
              <a:rPr lang="en-US" sz="1600" dirty="0" smtClean="0"/>
              <a:t>Funds have been withdrawn from the customer’s account.</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tro">
  <a:themeElements>
    <a:clrScheme name="Custom 6">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165"/>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Pages>49</Pages>
  <Words>612</Words>
  <Application>Microsoft Office PowerPoint</Application>
  <PresentationFormat>On-screen Show (4:3)</PresentationFormat>
  <Paragraphs>57</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Gill Sans MT</vt:lpstr>
      <vt:lpstr>Monotype Sorts</vt:lpstr>
      <vt:lpstr>Times New Roman</vt:lpstr>
      <vt:lpstr>Verdana</vt:lpstr>
      <vt:lpstr>Wingdings</vt:lpstr>
      <vt:lpstr>intro</vt:lpstr>
      <vt:lpstr>Simple Use Case Example</vt:lpstr>
      <vt:lpstr>Elaboration</vt:lpstr>
      <vt:lpstr>Elaboration of ATM Use Case</vt:lpstr>
      <vt:lpstr>Elaboration of ATM Use Case—(2/3)</vt:lpstr>
      <vt:lpstr>Elaboration of ATM Use Case</vt:lpstr>
    </vt:vector>
  </TitlesOfParts>
  <Company>George Mason Unviersity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Test Criteria and Definitions</dc:title>
  <dc:creator>Jeff Offutt</dc:creator>
  <cp:lastModifiedBy>Phuong Nguyen</cp:lastModifiedBy>
  <cp:revision>138</cp:revision>
  <cp:lastPrinted>1996-04-04T10:27:56Z</cp:lastPrinted>
  <dcterms:created xsi:type="dcterms:W3CDTF">1996-06-15T03:21:08Z</dcterms:created>
  <dcterms:modified xsi:type="dcterms:W3CDTF">2020-02-06T00:45:54Z</dcterms:modified>
</cp:coreProperties>
</file>