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147481201" r:id="rId2"/>
    <p:sldId id="2147481203" r:id="rId3"/>
    <p:sldId id="2147481200" r:id="rId4"/>
    <p:sldId id="2147471749" r:id="rId5"/>
    <p:sldId id="2147481207" r:id="rId6"/>
    <p:sldId id="2147481206" r:id="rId7"/>
    <p:sldId id="2147481202" r:id="rId8"/>
    <p:sldId id="2147481204" r:id="rId9"/>
    <p:sldId id="2147481205" r:id="rId10"/>
    <p:sldId id="2147481197" r:id="rId11"/>
    <p:sldId id="214747173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97" autoAdjust="0"/>
    <p:restoredTop sz="96441" autoAdjust="0"/>
  </p:normalViewPr>
  <p:slideViewPr>
    <p:cSldViewPr snapToGrid="0">
      <p:cViewPr varScale="1">
        <p:scale>
          <a:sx n="88" d="100"/>
          <a:sy n="88" d="100"/>
        </p:scale>
        <p:origin x="10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2023/6/28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10</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2023/6/28</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2023/6/28</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5.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14.png"/><Relationship Id="rId26" Type="http://schemas.openxmlformats.org/officeDocument/2006/relationships/image" Target="../media/image34.svg"/><Relationship Id="rId3" Type="http://schemas.openxmlformats.org/officeDocument/2006/relationships/image" Target="../media/image35.png"/><Relationship Id="rId21" Type="http://schemas.openxmlformats.org/officeDocument/2006/relationships/image" Target="../media/image17.svg"/><Relationship Id="rId34" Type="http://schemas.openxmlformats.org/officeDocument/2006/relationships/image" Target="../media/image43.png"/><Relationship Id="rId7" Type="http://schemas.openxmlformats.org/officeDocument/2006/relationships/image" Target="../media/image10.svg"/><Relationship Id="rId12" Type="http://schemas.openxmlformats.org/officeDocument/2006/relationships/image" Target="../media/image26.png"/><Relationship Id="rId17" Type="http://schemas.openxmlformats.org/officeDocument/2006/relationships/image" Target="../media/image30.png"/><Relationship Id="rId25" Type="http://schemas.openxmlformats.org/officeDocument/2006/relationships/image" Target="../media/image33.png"/><Relationship Id="rId33" Type="http://schemas.openxmlformats.org/officeDocument/2006/relationships/image" Target="../media/image42.svg"/><Relationship Id="rId2" Type="http://schemas.openxmlformats.org/officeDocument/2006/relationships/image" Target="../media/image13.png"/><Relationship Id="rId16" Type="http://schemas.openxmlformats.org/officeDocument/2006/relationships/image" Target="../media/image29.svg"/><Relationship Id="rId20" Type="http://schemas.openxmlformats.org/officeDocument/2006/relationships/image" Target="../media/image16.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svg"/><Relationship Id="rId24" Type="http://schemas.openxmlformats.org/officeDocument/2006/relationships/image" Target="../media/image32.svg"/><Relationship Id="rId32" Type="http://schemas.openxmlformats.org/officeDocument/2006/relationships/image" Target="../media/image41.png"/><Relationship Id="rId5" Type="http://schemas.openxmlformats.org/officeDocument/2006/relationships/image" Target="../media/image5.png"/><Relationship Id="rId15" Type="http://schemas.openxmlformats.org/officeDocument/2006/relationships/image" Target="../media/image28.png"/><Relationship Id="rId23" Type="http://schemas.openxmlformats.org/officeDocument/2006/relationships/image" Target="../media/image31.png"/><Relationship Id="rId28" Type="http://schemas.openxmlformats.org/officeDocument/2006/relationships/image" Target="../media/image38.png"/><Relationship Id="rId10" Type="http://schemas.openxmlformats.org/officeDocument/2006/relationships/image" Target="../media/image11.png"/><Relationship Id="rId19" Type="http://schemas.openxmlformats.org/officeDocument/2006/relationships/image" Target="../media/image15.svg"/><Relationship Id="rId31" Type="http://schemas.openxmlformats.org/officeDocument/2006/relationships/image" Target="../media/image40.png"/><Relationship Id="rId4" Type="http://schemas.openxmlformats.org/officeDocument/2006/relationships/image" Target="../media/image36.svg"/><Relationship Id="rId9" Type="http://schemas.openxmlformats.org/officeDocument/2006/relationships/image" Target="../media/image25.svg"/><Relationship Id="rId14" Type="http://schemas.microsoft.com/office/2007/relationships/hdphoto" Target="../media/hdphoto1.wdp"/><Relationship Id="rId22" Type="http://schemas.openxmlformats.org/officeDocument/2006/relationships/image" Target="../media/image20.png"/><Relationship Id="rId27" Type="http://schemas.openxmlformats.org/officeDocument/2006/relationships/image" Target="../media/image37.png"/><Relationship Id="rId30" Type="http://schemas.openxmlformats.org/officeDocument/2006/relationships/image" Target="../media/image23.png"/><Relationship Id="rId35" Type="http://schemas.openxmlformats.org/officeDocument/2006/relationships/image" Target="../media/image44.svg"/><Relationship Id="rId8"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386706" y="1726765"/>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1" name="テキスト ボックス 30">
            <a:extLst>
              <a:ext uri="{FF2B5EF4-FFF2-40B4-BE49-F238E27FC236}">
                <a16:creationId xmlns:a16="http://schemas.microsoft.com/office/drawing/2014/main" id="{34C62ECC-8D3F-BA35-949D-3B398106E435}"/>
              </a:ext>
            </a:extLst>
          </p:cNvPr>
          <p:cNvSpPr txBox="1"/>
          <p:nvPr/>
        </p:nvSpPr>
        <p:spPr>
          <a:xfrm>
            <a:off x="5431964" y="2301802"/>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13" name="正方形/長方形 12">
            <a:extLst>
              <a:ext uri="{FF2B5EF4-FFF2-40B4-BE49-F238E27FC236}">
                <a16:creationId xmlns:a16="http://schemas.microsoft.com/office/drawing/2014/main" id="{C287F2F9-F862-DFFF-7C02-10F7B5F77F2E}"/>
              </a:ext>
            </a:extLst>
          </p:cNvPr>
          <p:cNvSpPr/>
          <p:nvPr/>
        </p:nvSpPr>
        <p:spPr>
          <a:xfrm>
            <a:off x="5088634" y="1471917"/>
            <a:ext cx="2046013" cy="173914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3903" y="1222298"/>
            <a:ext cx="175462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668" y="192600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0645" y="1286520"/>
            <a:ext cx="479696" cy="479696"/>
          </a:xfrm>
          <a:prstGeom prst="rect">
            <a:avLst/>
          </a:prstGeom>
        </p:spPr>
      </p:pic>
      <p:sp>
        <p:nvSpPr>
          <p:cNvPr id="119" name="吹き出し: 四角形 118">
            <a:extLst>
              <a:ext uri="{FF2B5EF4-FFF2-40B4-BE49-F238E27FC236}">
                <a16:creationId xmlns:a16="http://schemas.microsoft.com/office/drawing/2014/main" id="{94DA991A-5287-3305-508C-C6B5F95C2BD5}"/>
              </a:ext>
            </a:extLst>
          </p:cNvPr>
          <p:cNvSpPr/>
          <p:nvPr/>
        </p:nvSpPr>
        <p:spPr>
          <a:xfrm>
            <a:off x="4922688" y="4345930"/>
            <a:ext cx="1896894" cy="593387"/>
          </a:xfrm>
          <a:prstGeom prst="wedgeRectCallout">
            <a:avLst>
              <a:gd name="adj1" fmla="val 13030"/>
              <a:gd name="adj2" fmla="val -8070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AppService</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を</a:t>
            </a:r>
            <a:r>
              <a:rPr kumimoji="1" lang="en-US" altLang="ja-JP" sz="1200" b="0" i="0" u="none" strike="noStrike" kern="1200" cap="none" spc="0" normalizeH="0" baseline="0" noProof="0" dirty="0" err="1">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Vnet</a:t>
            </a:r>
            <a:r>
              <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統合しプライベートにアクセスさせる</a:t>
            </a: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94627"/>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5" name="正方形/長方形 54">
            <a:extLst>
              <a:ext uri="{FF2B5EF4-FFF2-40B4-BE49-F238E27FC236}">
                <a16:creationId xmlns:a16="http://schemas.microsoft.com/office/drawing/2014/main" id="{B7C416B2-5FBA-1F0A-7A4C-CAE356A467B9}"/>
              </a:ext>
            </a:extLst>
          </p:cNvPr>
          <p:cNvSpPr/>
          <p:nvPr/>
        </p:nvSpPr>
        <p:spPr>
          <a:xfrm>
            <a:off x="3549570" y="4700746"/>
            <a:ext cx="4265743" cy="954147"/>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1" name="正方形/長方形 90">
            <a:extLst>
              <a:ext uri="{FF2B5EF4-FFF2-40B4-BE49-F238E27FC236}">
                <a16:creationId xmlns:a16="http://schemas.microsoft.com/office/drawing/2014/main" id="{F479A617-F74A-3181-D5E4-42A079620243}"/>
              </a:ext>
            </a:extLst>
          </p:cNvPr>
          <p:cNvSpPr/>
          <p:nvPr/>
        </p:nvSpPr>
        <p:spPr>
          <a:xfrm>
            <a:off x="7744334" y="4700746"/>
            <a:ext cx="102576" cy="9199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56091" y="4495937"/>
            <a:ext cx="155050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4231" y="1471916"/>
            <a:ext cx="1031114"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103" idx="6"/>
          </p:cNvCxnSpPr>
          <p:nvPr/>
        </p:nvCxnSpPr>
        <p:spPr>
          <a:xfrm>
            <a:off x="6199538" y="4084219"/>
            <a:ext cx="2094624" cy="885194"/>
          </a:xfrm>
          <a:prstGeom prst="bentConnector3">
            <a:avLst>
              <a:gd name="adj1" fmla="val 64032"/>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366852" y="2490357"/>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103" idx="6"/>
            <a:endCxn id="1032" idx="1"/>
          </p:cNvCxnSpPr>
          <p:nvPr/>
        </p:nvCxnSpPr>
        <p:spPr>
          <a:xfrm flipV="1">
            <a:off x="6199538" y="2070200"/>
            <a:ext cx="2149582" cy="2014019"/>
          </a:xfrm>
          <a:prstGeom prst="bentConnector3">
            <a:avLst>
              <a:gd name="adj1" fmla="val 62154"/>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773"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2410534" y="2364606"/>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0899" y="2576455"/>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444357"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81558"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7"/>
          <a:stretch>
            <a:fillRect/>
          </a:stretch>
        </p:blipFill>
        <p:spPr>
          <a:xfrm>
            <a:off x="805579"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996439"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1811955"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2"/>
            <a:endCxn id="1027" idx="0"/>
          </p:cNvCxnSpPr>
          <p:nvPr/>
        </p:nvCxnSpPr>
        <p:spPr>
          <a:xfrm>
            <a:off x="4060817" y="3230437"/>
            <a:ext cx="6783" cy="1543615"/>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313960" y="3353990"/>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636042" y="3364988"/>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67551" y="3366559"/>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1338408" y="345540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274679" y="3775542"/>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3079563" y="1161033"/>
            <a:ext cx="6207666"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2956293" y="921440"/>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92326"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3533593" y="2137078"/>
            <a:ext cx="1018616" cy="150986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284469" y="1829789"/>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3348265" y="1846808"/>
            <a:ext cx="1264260"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apimSubnet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79" y="1453028"/>
            <a:ext cx="94295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err="1">
                <a:solidFill>
                  <a:schemeClr val="accent1"/>
                </a:solidFill>
                <a:latin typeface="Yu Gothic UI Semibold" panose="020B0700000000000000" pitchFamily="50" charset="-128"/>
                <a:ea typeface="Yu Gothic UI Semibold" panose="020B0700000000000000" pitchFamily="50" charset="-128"/>
              </a:rPr>
              <a:t>peSubnet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77199" y="4774052"/>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3689515" y="5048505"/>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flipV="1">
            <a:off x="4258001" y="2406094"/>
            <a:ext cx="1128705" cy="2558359"/>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087702" y="3646941"/>
            <a:ext cx="2039174" cy="84031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818966" y="3442609"/>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039504" y="3396174"/>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appSubnet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grpSp>
        <p:nvGrpSpPr>
          <p:cNvPr id="118" name="グループ化 117">
            <a:extLst>
              <a:ext uri="{FF2B5EF4-FFF2-40B4-BE49-F238E27FC236}">
                <a16:creationId xmlns:a16="http://schemas.microsoft.com/office/drawing/2014/main" id="{C63A0699-B518-79E7-3C41-BDC94395A04C}"/>
              </a:ext>
            </a:extLst>
          </p:cNvPr>
          <p:cNvGrpSpPr/>
          <p:nvPr/>
        </p:nvGrpSpPr>
        <p:grpSpPr>
          <a:xfrm>
            <a:off x="4243315" y="5759428"/>
            <a:ext cx="3995657" cy="593387"/>
            <a:chOff x="4767952" y="5714934"/>
            <a:chExt cx="3995657" cy="593387"/>
          </a:xfrm>
        </p:grpSpPr>
        <p:sp>
          <p:nvSpPr>
            <p:cNvPr id="121" name="吹き出し: 四角形 120">
              <a:extLst>
                <a:ext uri="{FF2B5EF4-FFF2-40B4-BE49-F238E27FC236}">
                  <a16:creationId xmlns:a16="http://schemas.microsoft.com/office/drawing/2014/main" id="{6D76603E-FA63-B0FC-9BF2-36C676FA1DB9}"/>
                </a:ext>
              </a:extLst>
            </p:cNvPr>
            <p:cNvSpPr/>
            <p:nvPr/>
          </p:nvSpPr>
          <p:spPr>
            <a:xfrm>
              <a:off x="6866715" y="5714934"/>
              <a:ext cx="1896894" cy="593387"/>
            </a:xfrm>
            <a:prstGeom prst="wedgeRectCallout">
              <a:avLst>
                <a:gd name="adj1" fmla="val 53170"/>
                <a:gd name="adj2" fmla="val -10025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44831"/>
                <a:gd name="adj2" fmla="val -9268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を設定、業務リクエストは仮想ネットワーク内で処理</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3" name="楕円 102">
            <a:extLst>
              <a:ext uri="{FF2B5EF4-FFF2-40B4-BE49-F238E27FC236}">
                <a16:creationId xmlns:a16="http://schemas.microsoft.com/office/drawing/2014/main" id="{54D5CA69-6D88-99C4-46F9-E48AAE78B9B1}"/>
              </a:ext>
            </a:extLst>
          </p:cNvPr>
          <p:cNvSpPr/>
          <p:nvPr/>
        </p:nvSpPr>
        <p:spPr>
          <a:xfrm>
            <a:off x="6021933" y="3995416"/>
            <a:ext cx="177605" cy="1776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4" name="コネクタ: カギ線 45">
            <a:extLst>
              <a:ext uri="{FF2B5EF4-FFF2-40B4-BE49-F238E27FC236}">
                <a16:creationId xmlns:a16="http://schemas.microsoft.com/office/drawing/2014/main" id="{8BB49613-3C5D-D0C3-661C-FDF4E20E4306}"/>
              </a:ext>
            </a:extLst>
          </p:cNvPr>
          <p:cNvCxnSpPr>
            <a:cxnSpLocks/>
            <a:stCxn id="5" idx="2"/>
            <a:endCxn id="103" idx="0"/>
          </p:cNvCxnSpPr>
          <p:nvPr/>
        </p:nvCxnSpPr>
        <p:spPr>
          <a:xfrm>
            <a:off x="6107641" y="3085422"/>
            <a:ext cx="3095" cy="909994"/>
          </a:xfrm>
          <a:prstGeom prst="straightConnector1">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FC176BA7-565D-40AF-BA8D-B32817178A7E}"/>
              </a:ext>
            </a:extLst>
          </p:cNvPr>
          <p:cNvGrpSpPr/>
          <p:nvPr/>
        </p:nvGrpSpPr>
        <p:grpSpPr>
          <a:xfrm>
            <a:off x="6361470" y="144738"/>
            <a:ext cx="5096176" cy="751916"/>
            <a:chOff x="6361470" y="-40499"/>
            <a:chExt cx="5096176" cy="751916"/>
          </a:xfrm>
        </p:grpSpPr>
        <p:sp>
          <p:nvSpPr>
            <p:cNvPr id="124" name="吹き出し: 四角形 123">
              <a:extLst>
                <a:ext uri="{FF2B5EF4-FFF2-40B4-BE49-F238E27FC236}">
                  <a16:creationId xmlns:a16="http://schemas.microsoft.com/office/drawing/2014/main" id="{24FF6278-EE03-3E22-D0B2-EA1FE4138E42}"/>
                </a:ext>
              </a:extLst>
            </p:cNvPr>
            <p:cNvSpPr/>
            <p:nvPr/>
          </p:nvSpPr>
          <p:spPr>
            <a:xfrm>
              <a:off x="7946571" y="-40499"/>
              <a:ext cx="3511075" cy="751916"/>
            </a:xfrm>
            <a:prstGeom prst="wedgeRectCallout">
              <a:avLst>
                <a:gd name="adj1" fmla="val 12905"/>
                <a:gd name="adj2" fmla="val 34732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5" name="吹き出し: 四角形 124">
              <a:extLst>
                <a:ext uri="{FF2B5EF4-FFF2-40B4-BE49-F238E27FC236}">
                  <a16:creationId xmlns:a16="http://schemas.microsoft.com/office/drawing/2014/main" id="{C9518222-EC4D-9D29-FF52-07A7F2A32A56}"/>
                </a:ext>
              </a:extLst>
            </p:cNvPr>
            <p:cNvSpPr/>
            <p:nvPr/>
          </p:nvSpPr>
          <p:spPr>
            <a:xfrm>
              <a:off x="6361470" y="-40499"/>
              <a:ext cx="1585101" cy="751916"/>
            </a:xfrm>
            <a:prstGeom prst="wedgeRectCallout">
              <a:avLst>
                <a:gd name="adj1" fmla="val 4674"/>
                <a:gd name="adj2" fmla="val 11339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6" name="テキスト ボックス 125">
              <a:extLst>
                <a:ext uri="{FF2B5EF4-FFF2-40B4-BE49-F238E27FC236}">
                  <a16:creationId xmlns:a16="http://schemas.microsoft.com/office/drawing/2014/main" id="{D61AF1AE-6372-CFBE-458D-772C2ACC5644}"/>
                </a:ext>
              </a:extLst>
            </p:cNvPr>
            <p:cNvSpPr txBox="1"/>
            <p:nvPr/>
          </p:nvSpPr>
          <p:spPr>
            <a:xfrm>
              <a:off x="6435040" y="-6670"/>
              <a:ext cx="5022606" cy="646331"/>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ワークショップにおいては、便宜的にアプリのデプロイやファイルアップロードのために開発マシンからのアクセスのみ許可</a:t>
              </a:r>
              <a:br>
                <a:rPr lang="en-US" altLang="ja-JP" sz="1200" dirty="0">
                  <a:latin typeface="Yu Gothic UI Semibold" panose="020B0700000000000000" pitchFamily="50" charset="-128"/>
                  <a:ea typeface="Yu Gothic UI Semibold" panose="020B0700000000000000" pitchFamily="50" charset="-128"/>
                </a:rPr>
              </a:br>
              <a:r>
                <a:rPr lang="ja-JP" altLang="en-US" sz="1200" dirty="0">
                  <a:latin typeface="Yu Gothic UI Semibold" panose="020B0700000000000000" pitchFamily="50" charset="-128"/>
                  <a:ea typeface="Yu Gothic UI Semibold" panose="020B0700000000000000" pitchFamily="50" charset="-128"/>
                </a:rPr>
                <a:t>（各サービスが提供するネットワークファイヤウォール機能の利用）</a:t>
              </a:r>
              <a:endParaRPr kumimoji="1" lang="ja-JP" altLang="en-US" sz="1200" dirty="0">
                <a:latin typeface="Yu Gothic UI Semibold" panose="020B0700000000000000" pitchFamily="50" charset="-128"/>
                <a:ea typeface="Yu Gothic UI Semibold" panose="020B0700000000000000" pitchFamily="50" charset="-128"/>
              </a:endParaRPr>
            </a:p>
          </p:txBody>
        </p:sp>
      </p:grpSp>
      <p:sp>
        <p:nvSpPr>
          <p:cNvPr id="1024" name="吹き出し: 四角形 1023">
            <a:extLst>
              <a:ext uri="{FF2B5EF4-FFF2-40B4-BE49-F238E27FC236}">
                <a16:creationId xmlns:a16="http://schemas.microsoft.com/office/drawing/2014/main" id="{5BE6A819-0FBD-BB09-1DA7-E4E90F2B9613}"/>
              </a:ext>
            </a:extLst>
          </p:cNvPr>
          <p:cNvSpPr/>
          <p:nvPr/>
        </p:nvSpPr>
        <p:spPr>
          <a:xfrm>
            <a:off x="1922999" y="1453028"/>
            <a:ext cx="1473282" cy="517807"/>
          </a:xfrm>
          <a:prstGeom prst="wedgeRectCallout">
            <a:avLst>
              <a:gd name="adj1" fmla="val 70991"/>
              <a:gd name="adj2" fmla="val 172462"/>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rPr>
              <a:t>API</a:t>
            </a:r>
            <a:r>
              <a:rPr lang="ja-JP" altLang="en-US" sz="1200" dirty="0">
                <a:solidFill>
                  <a:prstClr val="black"/>
                </a:solidFill>
                <a:latin typeface="Yu Gothic UI Semibold" panose="020B0700000000000000" pitchFamily="50" charset="-128"/>
                <a:ea typeface="Yu Gothic UI Semibold" panose="020B0700000000000000" pitchFamily="50" charset="-128"/>
              </a:rPr>
              <a:t>は外部公開し、パブリックアクセス</a:t>
            </a:r>
            <a:endParaRPr kumimoji="1" lang="ja-JP" altLang="en-US" sz="1200" b="0" i="0" u="none" strike="noStrike" kern="1200" cap="none" spc="0" normalizeH="0" baseline="0" noProof="0" dirty="0">
              <a:ln>
                <a:noFill/>
              </a:ln>
              <a:solidFill>
                <a:prstClr val="black"/>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5" name="グラフィックス 1024">
            <a:extLst>
              <a:ext uri="{FF2B5EF4-FFF2-40B4-BE49-F238E27FC236}">
                <a16:creationId xmlns:a16="http://schemas.microsoft.com/office/drawing/2014/main" id="{810C0AE7-C111-7ECD-B8A6-98D6A7DD6C9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8379647" y="1858257"/>
            <a:ext cx="129067" cy="129067"/>
          </a:xfrm>
          <a:prstGeom prst="rect">
            <a:avLst/>
          </a:prstGeom>
        </p:spPr>
      </p:pic>
      <p:pic>
        <p:nvPicPr>
          <p:cNvPr id="1035" name="グラフィックス 1034">
            <a:extLst>
              <a:ext uri="{FF2B5EF4-FFF2-40B4-BE49-F238E27FC236}">
                <a16:creationId xmlns:a16="http://schemas.microsoft.com/office/drawing/2014/main" id="{1DD2A3D3-5C4F-52C9-41F5-1239C18F1A8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9057541" y="5553722"/>
            <a:ext cx="501260" cy="501260"/>
          </a:xfrm>
          <a:prstGeom prst="rect">
            <a:avLst/>
          </a:prstGeom>
        </p:spPr>
      </p:pic>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2116</TotalTime>
  <Words>899</Words>
  <Application>Microsoft Office PowerPoint</Application>
  <PresentationFormat>ワイド画面</PresentationFormat>
  <Paragraphs>251</Paragraphs>
  <Slides>11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Yu Gothic UI</vt:lpstr>
      <vt:lpstr>Yu Gothic UI Semibold</vt:lpstr>
      <vt:lpstr>Yu Gothic UI Semilight</vt: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Tomoyuki Ohta (INFRA)</cp:lastModifiedBy>
  <cp:revision>88</cp:revision>
  <dcterms:created xsi:type="dcterms:W3CDTF">2022-03-17T01:32:52Z</dcterms:created>
  <dcterms:modified xsi:type="dcterms:W3CDTF">2023-06-27T22:19:18Z</dcterms:modified>
</cp:coreProperties>
</file>