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CFEAE-09F5-4275-B720-BB1B7BFD565B}" type="datetimeFigureOut">
              <a:rPr lang="es-ES" smtClean="0"/>
              <a:t>07/03/2017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D79A6-7472-4F60-B2C7-E7F868E4DC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4852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12727-653D-4DBC-864D-D872D6FAD8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903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12727-653D-4DBC-864D-D872D6FAD8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17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6600-C8A3-4782-8387-80944D94C35D}" type="datetimeFigureOut">
              <a:rPr lang="es-ES" smtClean="0"/>
              <a:t>07/03/2017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D45D-8E51-43A6-ADDB-CB3D0DF7C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083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6600-C8A3-4782-8387-80944D94C35D}" type="datetimeFigureOut">
              <a:rPr lang="es-ES" smtClean="0"/>
              <a:t>07/03/2017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D45D-8E51-43A6-ADDB-CB3D0DF7C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905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6600-C8A3-4782-8387-80944D94C35D}" type="datetimeFigureOut">
              <a:rPr lang="es-ES" smtClean="0"/>
              <a:t>07/03/2017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D45D-8E51-43A6-ADDB-CB3D0DF7C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7710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4326" y="5292984"/>
            <a:ext cx="11151917" cy="1218795"/>
          </a:xfrm>
        </p:spPr>
        <p:txBody>
          <a:bodyPr anchor="b" anchorCtr="0"/>
          <a:lstStyle>
            <a:lvl1pPr>
              <a:defRPr sz="7200" spc="-299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056633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6600-C8A3-4782-8387-80944D94C35D}" type="datetimeFigureOut">
              <a:rPr lang="es-ES" smtClean="0"/>
              <a:t>07/03/2017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D45D-8E51-43A6-ADDB-CB3D0DF7C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612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6600-C8A3-4782-8387-80944D94C35D}" type="datetimeFigureOut">
              <a:rPr lang="es-ES" smtClean="0"/>
              <a:t>07/03/2017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D45D-8E51-43A6-ADDB-CB3D0DF7C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167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6600-C8A3-4782-8387-80944D94C35D}" type="datetimeFigureOut">
              <a:rPr lang="es-ES" smtClean="0"/>
              <a:t>07/03/2017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D45D-8E51-43A6-ADDB-CB3D0DF7C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749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6600-C8A3-4782-8387-80944D94C35D}" type="datetimeFigureOut">
              <a:rPr lang="es-ES" smtClean="0"/>
              <a:t>07/03/2017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D45D-8E51-43A6-ADDB-CB3D0DF7C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1482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6600-C8A3-4782-8387-80944D94C35D}" type="datetimeFigureOut">
              <a:rPr lang="es-ES" smtClean="0"/>
              <a:t>07/03/2017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D45D-8E51-43A6-ADDB-CB3D0DF7C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279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6600-C8A3-4782-8387-80944D94C35D}" type="datetimeFigureOut">
              <a:rPr lang="es-ES" smtClean="0"/>
              <a:t>07/03/2017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D45D-8E51-43A6-ADDB-CB3D0DF7C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153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6600-C8A3-4782-8387-80944D94C35D}" type="datetimeFigureOut">
              <a:rPr lang="es-ES" smtClean="0"/>
              <a:t>07/03/2017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D45D-8E51-43A6-ADDB-CB3D0DF7C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122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6600-C8A3-4782-8387-80944D94C35D}" type="datetimeFigureOut">
              <a:rPr lang="es-ES" smtClean="0"/>
              <a:t>07/03/2017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D45D-8E51-43A6-ADDB-CB3D0DF7C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108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76600-C8A3-4782-8387-80944D94C35D}" type="datetimeFigureOut">
              <a:rPr lang="es-ES" smtClean="0"/>
              <a:t>07/03/2017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0D45D-8E51-43A6-ADDB-CB3D0DF7C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711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roducts.office.com/es/academic/compare-office-365-education-plans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0265"/>
            <a:ext cx="12192000" cy="702098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0" y="4421461"/>
            <a:ext cx="2944906" cy="13373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98851" y="6022131"/>
            <a:ext cx="108492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Office se </a:t>
            </a:r>
            <a:r>
              <a:rPr lang="en-US" sz="44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reinventó</a:t>
            </a:r>
            <a:r>
              <a:rPr lang="en-US" sz="44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 </a:t>
            </a:r>
            <a:r>
              <a:rPr lang="en-US" sz="44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reimaginó</a:t>
            </a:r>
            <a:r>
              <a:rPr lang="en-US" sz="44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la </a:t>
            </a:r>
            <a:r>
              <a:rPr lang="en-US" sz="44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productividad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46788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" y="0"/>
            <a:ext cx="12185904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0" y="0"/>
            <a:ext cx="4082604" cy="6858000"/>
          </a:xfrm>
          <a:prstGeom prst="rect">
            <a:avLst/>
          </a:prstGeom>
          <a:solidFill>
            <a:srgbClr val="EB3C00">
              <a:alpha val="9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166" tIns="143334" rIns="179166" bIns="14333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3554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000" b="0" i="0" u="none" strike="noStrike" kern="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714" y="1526355"/>
            <a:ext cx="3915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bg1"/>
                </a:solidFill>
                <a:latin typeface="Segoe UI Light" panose="020B0502040204020203" pitchFamily="34" charset="0"/>
              </a:rPr>
              <a:t>Una visión de la productividad en la educación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640" y="3534913"/>
            <a:ext cx="38620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chemeClr val="bg1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Cree una institución dinámica y diversa que ofrezca a los educadores las herramientas para inspirar a los estudiantes a consumir y crear conocimientos en cualquier momento y lugar.</a:t>
            </a:r>
          </a:p>
        </p:txBody>
      </p:sp>
    </p:spTree>
    <p:extLst>
      <p:ext uri="{BB962C8B-B14F-4D97-AF65-F5344CB8AC3E}">
        <p14:creationId xmlns:p14="http://schemas.microsoft.com/office/powerpoint/2010/main" val="223788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76508" y="10663"/>
            <a:ext cx="12185904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8109396" y="10663"/>
            <a:ext cx="4082604" cy="6858000"/>
          </a:xfrm>
          <a:prstGeom prst="rect">
            <a:avLst/>
          </a:prstGeom>
          <a:solidFill>
            <a:srgbClr val="EB3C00">
              <a:alpha val="9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166" tIns="143334" rIns="179166" bIns="14333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3554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000" b="0" i="0" u="none" strike="noStrike" kern="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93110" y="1537018"/>
            <a:ext cx="3915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bg1"/>
                </a:solidFill>
                <a:latin typeface="Segoe UI Light" panose="020B0502040204020203" pitchFamily="34" charset="0"/>
              </a:rPr>
              <a:t>Objetivo del evento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14036" y="3545576"/>
            <a:ext cx="38620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err="1">
                <a:solidFill>
                  <a:schemeClr val="bg1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Insentivar</a:t>
            </a:r>
            <a:r>
              <a:rPr lang="es-MX" sz="2000" b="1" dirty="0">
                <a:solidFill>
                  <a:schemeClr val="bg1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 los estudiantes y personal administrativo a utilizar de manera conjunta con sus labores para mejorar la eficiencia productiva.</a:t>
            </a:r>
          </a:p>
        </p:txBody>
      </p:sp>
    </p:spTree>
    <p:extLst>
      <p:ext uri="{BB962C8B-B14F-4D97-AF65-F5344CB8AC3E}">
        <p14:creationId xmlns:p14="http://schemas.microsoft.com/office/powerpoint/2010/main" val="152161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522" y="2860179"/>
            <a:ext cx="9660955" cy="365759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102416" y="399626"/>
            <a:ext cx="9987165" cy="1885146"/>
            <a:chOff x="1036743" y="342725"/>
            <a:chExt cx="9987165" cy="188514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183"/>
            <a:stretch/>
          </p:blipFill>
          <p:spPr>
            <a:xfrm>
              <a:off x="1036743" y="343382"/>
              <a:ext cx="7550624" cy="1884489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8587367" y="342725"/>
              <a:ext cx="2436541" cy="1508443"/>
              <a:chOff x="8587367" y="342725"/>
              <a:chExt cx="2436541" cy="1508443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456" r="19958" b="19990"/>
              <a:stretch/>
            </p:blipFill>
            <p:spPr>
              <a:xfrm>
                <a:off x="8587367" y="343382"/>
                <a:ext cx="1271239" cy="1507786"/>
              </a:xfrm>
              <a:prstGeom prst="rect">
                <a:avLst/>
              </a:prstGeom>
            </p:spPr>
          </p:pic>
          <p:grpSp>
            <p:nvGrpSpPr>
              <p:cNvPr id="6" name="Group 5"/>
              <p:cNvGrpSpPr/>
              <p:nvPr/>
            </p:nvGrpSpPr>
            <p:grpSpPr>
              <a:xfrm>
                <a:off x="9752669" y="342725"/>
                <a:ext cx="1271239" cy="1507052"/>
                <a:chOff x="9752669" y="342725"/>
                <a:chExt cx="1271239" cy="1507052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9185" r="1160" b="38523"/>
                <a:stretch/>
              </p:blipFill>
              <p:spPr>
                <a:xfrm>
                  <a:off x="9858606" y="342725"/>
                  <a:ext cx="1059365" cy="1158529"/>
                </a:xfrm>
                <a:prstGeom prst="rect">
                  <a:avLst/>
                </a:prstGeom>
              </p:spPr>
            </p:pic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8456" t="62770" r="19958" b="19990"/>
                <a:stretch/>
              </p:blipFill>
              <p:spPr>
                <a:xfrm>
                  <a:off x="9752669" y="1524885"/>
                  <a:ext cx="1271239" cy="324892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1" name="Rectangle 20"/>
          <p:cNvSpPr/>
          <p:nvPr/>
        </p:nvSpPr>
        <p:spPr>
          <a:xfrm>
            <a:off x="0" y="2046977"/>
            <a:ext cx="65509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200" dirty="0">
                <a:solidFill>
                  <a:srgbClr val="EB3D0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El Office tradicional que ya conoces,</a:t>
            </a:r>
            <a:endParaRPr lang="es-PE" sz="32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68788" y="2045586"/>
            <a:ext cx="60232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200" dirty="0">
                <a:solidFill>
                  <a:srgbClr val="EC4A1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ahora con nuevas características</a:t>
            </a:r>
            <a:endParaRPr lang="es-PE" sz="3200" dirty="0">
              <a:solidFill>
                <a:srgbClr val="EC4A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33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12626" y="858165"/>
            <a:ext cx="7794121" cy="7635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44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¿</a:t>
            </a:r>
            <a:r>
              <a:rPr lang="en-US" sz="44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Qué</a:t>
            </a:r>
            <a:r>
              <a:rPr lang="en-US" sz="44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44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es</a:t>
            </a:r>
            <a:r>
              <a:rPr lang="en-US" sz="44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Office 365 </a:t>
            </a:r>
            <a:r>
              <a:rPr lang="en-US" sz="44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Educación</a:t>
            </a:r>
            <a:r>
              <a:rPr lang="en-US" sz="44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?</a:t>
            </a:r>
            <a:endParaRPr lang="es-ES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57225" y="2291689"/>
            <a:ext cx="10377488" cy="2265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s-PE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Office 365 Educación es uno de los planes de Office 365 que permite acceder </a:t>
            </a:r>
            <a:r>
              <a:rPr lang="es-PE" sz="2000" b="1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Sin Costo</a:t>
            </a:r>
            <a:r>
              <a:rPr lang="es-PE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a un conjunto de servicios de productividad habilitados a través de Internet (servicios en la nube), a instituciones académicas que cumplen con los requisitos de elegibilidad, permitiendo que puedan colaborar en las tareas escolares, ahorrar tiempo en actividades operativas, lograr más productividad o actualizar a características avanzadas de Office 365 con un descuento significativo. </a:t>
            </a:r>
            <a:endParaRPr lang="es-ES" sz="1600" dirty="0"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</a:pPr>
            <a:endParaRPr lang="es-ES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s-PE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Es importante señalar que Office 365 Educación no aplica como un esquema de licenciamiento de Office, sino como un beneficio libre para instituciones académicas.</a:t>
            </a:r>
            <a:endParaRPr lang="es-ES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46433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879327" y="2205946"/>
            <a:ext cx="10636398" cy="3780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s-PE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Una institución académica registrada en Office 365 Educación podrá brindar sin costo al personal administrativo, profesores y alumnos el acceso a diferentes servicios en línea como Office Online (Word, PowerPoint, Excel y OneNote), así como 1 TB de almacenamiento en OneDrive, </a:t>
            </a:r>
            <a:r>
              <a:rPr lang="es-PE" sz="1600" dirty="0" err="1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Yammer</a:t>
            </a:r>
            <a:r>
              <a:rPr lang="es-PE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y sitios de SharePoint, a través de la creación de una cuenta de usuario y asignación de la licencia correspondiente. </a:t>
            </a:r>
            <a:endParaRPr lang="es-ES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s-PE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endParaRPr lang="es-ES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s-PE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Los requisitos que deben cumplir los usuarios para acceder a una licencia de Office 365 Educación son:</a:t>
            </a:r>
            <a:endParaRPr lang="es-ES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marR="0" lvl="0" indent="-342900" font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Tener una dirección de correo electrónico específica para uso escolar entregada por la escuela (por ejemplo, contoso.edu) y que pueda recibir correo electrónico externo.</a:t>
            </a:r>
            <a:endParaRPr lang="es-ES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marR="0" lvl="0" indent="-342900" font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Tener más de 13 años para poder registrarte a una oferta online de forma individual.</a:t>
            </a:r>
            <a:endParaRPr lang="es-ES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marR="0" lvl="0" indent="-342900" font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 err="1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Tener</a:t>
            </a:r>
            <a:r>
              <a:rPr lang="en-US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acceso</a:t>
            </a:r>
            <a:r>
              <a:rPr lang="en-US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a Internet.</a:t>
            </a:r>
            <a:endParaRPr lang="es-ES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endParaRPr lang="es-ES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s-PE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Una institución académica elegible, puede acceder a los siguientes planes y servicios de Office 365 Educación: </a:t>
            </a:r>
            <a:endParaRPr lang="es-ES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s-PE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endParaRPr lang="es-ES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s-PE" sz="1600" u="sng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  <a:hlinkClick r:id="rId2"/>
              </a:rPr>
              <a:t>https://products.office.com/es/academic/compare-office-365-education-plans</a:t>
            </a:r>
            <a:endParaRPr lang="es-ES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03126" y="867690"/>
            <a:ext cx="8853706" cy="816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44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Beneficios</a:t>
            </a:r>
            <a:r>
              <a:rPr lang="en-US" sz="44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de Office 365 </a:t>
            </a:r>
            <a:r>
              <a:rPr lang="en-US" sz="44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Educación</a:t>
            </a:r>
            <a:endParaRPr lang="es-ES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5867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265</Words>
  <Application>Microsoft Office PowerPoint</Application>
  <PresentationFormat>Panorámica</PresentationFormat>
  <Paragraphs>24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Segoe UI Light</vt:lpstr>
      <vt:lpstr>Segoe UI Semibold</vt:lpstr>
      <vt:lpstr>Symbol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Takeshi Paulo Hamano Valdiviezo</dc:creator>
  <cp:lastModifiedBy>Takeshi Paulo Hamano Valdiviezo</cp:lastModifiedBy>
  <cp:revision>5</cp:revision>
  <dcterms:created xsi:type="dcterms:W3CDTF">2017-03-07T14:42:48Z</dcterms:created>
  <dcterms:modified xsi:type="dcterms:W3CDTF">2017-03-07T15:53:45Z</dcterms:modified>
</cp:coreProperties>
</file>