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56" r:id="rId2"/>
    <p:sldId id="267" r:id="rId3"/>
    <p:sldId id="266" r:id="rId4"/>
    <p:sldId id="276" r:id="rId5"/>
    <p:sldId id="257" r:id="rId6"/>
    <p:sldId id="275" r:id="rId7"/>
    <p:sldId id="258" r:id="rId8"/>
    <p:sldId id="264" r:id="rId9"/>
    <p:sldId id="273" r:id="rId10"/>
    <p:sldId id="272" r:id="rId11"/>
    <p:sldId id="269" r:id="rId12"/>
    <p:sldId id="277" r:id="rId13"/>
    <p:sldId id="270" r:id="rId14"/>
    <p:sldId id="274" r:id="rId15"/>
    <p:sldId id="271" r:id="rId16"/>
    <p:sldId id="268" r:id="rId17"/>
    <p:sldId id="259" r:id="rId18"/>
    <p:sldId id="261" r:id="rId19"/>
    <p:sldId id="260" r:id="rId20"/>
    <p:sldId id="262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全体的にシミュレーションは通過点って認識でいきたい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14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ちょうどいい画像思いつかん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90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ちょうどいい画像思いつかん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17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何をシミュレーションするのか、全体の流れを視覚的に伝えたい。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何をシミュレーションするのか、全体の流れを視覚的に伝えたい。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97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シミュレーションの流れを説明。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9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具体的な計算方法とともに、感覚的に理解できるようにかみ砕いて説明したい。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9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04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現状どこまで進んでいるか。結果だけ紹介して、改善策は次のスライドから。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94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DA879-F20B-4071-A25F-6972856F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B5F80D-A109-4E34-BE38-141451E9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E8D0C-4628-42D8-B945-8523A3F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DC059-98AE-4BC7-AF66-EBB5B9CB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1CFCB-F1A3-4A15-B321-4AB8414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9BCC1-A357-446E-ACA9-B9B198FD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3BDEE-6F32-454C-A308-CE390207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3A3C3-B465-440E-8D4E-F960F8F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AAC13-C627-431A-871C-3928BD28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B2F6A-3C4E-4100-BA5A-1CAA4D6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48F1-C069-4466-BBE9-C3B5CB7EB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BD30E-99FA-4C1B-B02C-E2925F95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836E0-E251-4DAD-8C18-8193AA6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74121-0883-4FFA-99F2-AB0EB07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E662-02E1-43F0-BC62-18716B00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EFF86-F44E-4AA4-9A2D-BE7A5341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1D313-8C7F-434D-85C7-ABF829D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1B7C0-C548-48D7-80FE-314588B1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8EDA2-7B3D-4460-B4D5-5CA34BD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90E39-FA7E-4D3E-856A-8D84632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DF5D5-388E-4823-8DB4-2219D390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1C787-0CDF-4639-AEF2-BCC5F2E5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72233-8513-4A7B-B07E-703CACB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0973E-00CD-4136-B29B-190E882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22033-E08B-484A-82DD-54FB4591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8D9D8-F2FE-4B94-9CA2-DDB5379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F726E-A588-4E1E-9964-71401067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91DBAD-685A-4DB6-9FA8-A1775600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20E82-2DD6-4A66-8DE8-0C8FAB7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C32BA-33E4-473D-BE1C-42CD5E6F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C51E3-2953-426D-9134-7E7164E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DAE6C-C38A-44AC-821E-7C77231C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F0B7A1-53C7-4B40-AEC1-16DF33BF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B77734-4113-474B-91E2-8A34BFA2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C6AA5-7FE4-4D8F-9945-3013FE84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C64E2-9CE0-4345-8E74-24DB4915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DE11B6-7F1D-4C2D-8110-EB2E02A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D9DFF-D7F2-4D83-9D70-1B954F7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0381BA-A66D-4750-9790-9F571693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4D85-1B4C-4454-941A-B77EFC4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53020-B81F-4C79-980F-E1BF5BF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C7705-F93B-4DCD-9C57-5BA9FED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602FBC-1900-4501-A3AE-463E20A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1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38957-8C43-4431-A6BF-B9FBB9E9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EDBEB9-AF0E-461E-BC37-ACD8431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86802-DBB8-43B4-82B2-3F40FF11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9092F-07FE-490C-9155-277ABB9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2A15E-999D-4F43-BEC3-DA7C67B0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F6379F-78CC-4435-B851-B49A3D34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129-A943-452D-857C-9236869E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1B2A6-E006-4F5C-9577-AF45E4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00AC6-6E63-4297-BBDF-4134D185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2945-6E00-4FCC-A5EA-1B367F2C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4EACA9-8FC6-4B5E-9515-081ABC48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B8ECA-77BE-4CBA-936A-8BDC1CF2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7C392-86F1-4F0C-A51A-2C56725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46847C-2A30-45EB-9A9D-FA70FC6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B68522-072A-4DDC-93E4-E5BB0C0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A98EEC-F5AC-4FCE-97C2-0C46691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040A1-22DA-4464-B054-61A49E0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BEB7C-BE1D-499A-913F-17D4CAA4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886B0-635F-455C-94E6-DC6C018D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F3505-CE59-4242-B1A2-19B7A680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ollo.lns.tohoku.ac.jp/scrit/SCRIT_Sendai_J/Physic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ic-browsing.com/2020/02/2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実験におけるイオン分析器の分解能の向上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775550CC-164E-4BA6-B653-5521DEE3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042534"/>
                <a:ext cx="6096000" cy="2781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</p:txBody>
          </p:sp>
        </mc:Choice>
        <mc:Fallback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775550CC-164E-4BA6-B653-5521DEE3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42534"/>
                <a:ext cx="6096000" cy="27812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A606C-4A20-4C66-9639-02EAB573501F}"/>
                  </a:ext>
                </a:extLst>
              </p:cNvPr>
              <p:cNvSpPr txBox="1"/>
              <p:nvPr/>
            </p:nvSpPr>
            <p:spPr>
              <a:xfrm>
                <a:off x="3200401" y="158025"/>
                <a:ext cx="2395678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           ,</m:t>
                      </m:r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A606C-4A20-4C66-9639-02EAB573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158025"/>
                <a:ext cx="2395678" cy="117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D4CD659B-7464-4AE7-A37A-FE60E1C1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37659" y="777132"/>
            <a:ext cx="883997" cy="1432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BB71BD-AAE5-41F9-BCBF-1FB3222D7237}"/>
                  </a:ext>
                </a:extLst>
              </p:cNvPr>
              <p:cNvSpPr txBox="1"/>
              <p:nvPr/>
            </p:nvSpPr>
            <p:spPr>
              <a:xfrm>
                <a:off x="5934074" y="158025"/>
                <a:ext cx="1994925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BB71BD-AAE5-41F9-BCBF-1FB3222D7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74" y="158025"/>
                <a:ext cx="1994925" cy="117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D5CD9B-4F65-4619-80D3-99113AD422F7}"/>
                  </a:ext>
                </a:extLst>
              </p:cNvPr>
              <p:cNvSpPr txBox="1"/>
              <p:nvPr/>
            </p:nvSpPr>
            <p:spPr>
              <a:xfrm>
                <a:off x="5517762" y="3972148"/>
                <a:ext cx="5553074" cy="272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D5CD9B-4F65-4619-80D3-99113AD42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762" y="3972148"/>
                <a:ext cx="5553074" cy="2722027"/>
              </a:xfrm>
              <a:prstGeom prst="rect">
                <a:avLst/>
              </a:prstGeom>
              <a:blipFill>
                <a:blip r:embed="rId6"/>
                <a:stretch>
                  <a:fillRect b="-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116FC03-980C-4A33-87C7-1F78F58A0DC5}"/>
                  </a:ext>
                </a:extLst>
              </p:cNvPr>
              <p:cNvSpPr txBox="1"/>
              <p:nvPr/>
            </p:nvSpPr>
            <p:spPr>
              <a:xfrm>
                <a:off x="3200401" y="2162522"/>
                <a:ext cx="4933950" cy="1833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000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116FC03-980C-4A33-87C7-1F78F58A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2162522"/>
                <a:ext cx="4933950" cy="18335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3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D7F0D-6BD4-423D-9985-FE57949A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電場、磁場、ルンゲクッタ法のテスト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C74E514-C34B-4CA3-AAFC-4E28201B6FE6}"/>
              </a:ext>
            </a:extLst>
          </p:cNvPr>
          <p:cNvGrpSpPr/>
          <p:nvPr/>
        </p:nvGrpSpPr>
        <p:grpSpPr>
          <a:xfrm>
            <a:off x="1481579" y="1994358"/>
            <a:ext cx="9228841" cy="3928430"/>
            <a:chOff x="838200" y="2394408"/>
            <a:chExt cx="9228841" cy="39284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98C56A1-7574-4865-BCD3-4D58BAE71C54}"/>
                </a:ext>
              </a:extLst>
            </p:cNvPr>
            <p:cNvSpPr txBox="1"/>
            <p:nvPr/>
          </p:nvSpPr>
          <p:spPr>
            <a:xfrm>
              <a:off x="838200" y="3957920"/>
              <a:ext cx="2290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電場のテスト　⇒　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080E26F-CE66-4F94-9B9F-A2DDA2CE31F3}"/>
                </a:ext>
              </a:extLst>
            </p:cNvPr>
            <p:cNvSpPr txBox="1"/>
            <p:nvPr/>
          </p:nvSpPr>
          <p:spPr>
            <a:xfrm>
              <a:off x="838200" y="5676507"/>
              <a:ext cx="207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磁場</a:t>
              </a:r>
              <a:r>
                <a:rPr kumimoji="1" lang="ja-JP" altLang="en-US" dirty="0"/>
                <a:t>のテスト　⇒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606EC2D-41A3-4A3E-8B09-7D25EF7A1B11}"/>
                </a:ext>
              </a:extLst>
            </p:cNvPr>
            <p:cNvSpPr txBox="1"/>
            <p:nvPr/>
          </p:nvSpPr>
          <p:spPr>
            <a:xfrm>
              <a:off x="2912097" y="3957920"/>
              <a:ext cx="715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一様電場中に初速度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でイオンを置く。座標が</a:t>
              </a:r>
              <a:r>
                <a:rPr lang="en-US" altLang="ja-JP" dirty="0"/>
                <a:t>40</a:t>
              </a:r>
              <a:r>
                <a:rPr kumimoji="1" lang="en-US" altLang="ja-JP" dirty="0"/>
                <a:t>0mm</a:t>
              </a:r>
              <a:r>
                <a:rPr kumimoji="1" lang="ja-JP" altLang="en-US" dirty="0"/>
                <a:t>を超える</a:t>
              </a:r>
              <a:r>
                <a:rPr lang="ja-JP" altLang="en-US" dirty="0"/>
                <a:t>までの時間を比べる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9C5408B-4E6E-4CB3-9406-193A9ADEF36F}"/>
                </a:ext>
              </a:extLst>
            </p:cNvPr>
            <p:cNvSpPr txBox="1"/>
            <p:nvPr/>
          </p:nvSpPr>
          <p:spPr>
            <a:xfrm>
              <a:off x="838201" y="2394408"/>
              <a:ext cx="207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　　方針　　　⇒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E5A9582-9F8C-4CE4-A9C5-CC13AA0AB2F8}"/>
                </a:ext>
              </a:extLst>
            </p:cNvPr>
            <p:cNvSpPr txBox="1"/>
            <p:nvPr/>
          </p:nvSpPr>
          <p:spPr>
            <a:xfrm>
              <a:off x="3128913" y="2394408"/>
              <a:ext cx="6938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ある値について、プログラムから求めた値と</a:t>
              </a:r>
              <a:r>
                <a:rPr kumimoji="1" lang="en-US" altLang="ja-JP" dirty="0"/>
                <a:t>Excel</a:t>
              </a:r>
              <a:r>
                <a:rPr kumimoji="1" lang="ja-JP" altLang="en-US" dirty="0"/>
                <a:t>で解析的に求めた値が一致することを確認する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AAA3C92-648B-4BF1-9F1D-5891DC2E7A89}"/>
                </a:ext>
              </a:extLst>
            </p:cNvPr>
            <p:cNvSpPr txBox="1"/>
            <p:nvPr/>
          </p:nvSpPr>
          <p:spPr>
            <a:xfrm>
              <a:off x="2912097" y="5676507"/>
              <a:ext cx="715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一様磁場中に円運動するように初速度を与えたイオンを置く。円の半径を比べる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33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D7F0D-6BD4-423D-9985-FE57949A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電場のテスト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1CF1211-3516-41C3-A29B-37378579E889}"/>
              </a:ext>
            </a:extLst>
          </p:cNvPr>
          <p:cNvCxnSpPr/>
          <p:nvPr/>
        </p:nvCxnSpPr>
        <p:spPr>
          <a:xfrm>
            <a:off x="990600" y="5505450"/>
            <a:ext cx="4105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E130B7A-C2F7-41CE-8F5B-B317BACC333D}"/>
              </a:ext>
            </a:extLst>
          </p:cNvPr>
          <p:cNvCxnSpPr>
            <a:cxnSpLocks/>
          </p:cNvCxnSpPr>
          <p:nvPr/>
        </p:nvCxnSpPr>
        <p:spPr>
          <a:xfrm>
            <a:off x="981075" y="5376862"/>
            <a:ext cx="0" cy="257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83D4104-5A62-46CA-9AC6-0124EA86ABFD}"/>
              </a:ext>
            </a:extLst>
          </p:cNvPr>
          <p:cNvCxnSpPr>
            <a:cxnSpLocks/>
          </p:cNvCxnSpPr>
          <p:nvPr/>
        </p:nvCxnSpPr>
        <p:spPr>
          <a:xfrm>
            <a:off x="4171950" y="5376862"/>
            <a:ext cx="0" cy="257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746C1C0F-0E0B-4E49-A341-5003BF24161C}"/>
              </a:ext>
            </a:extLst>
          </p:cNvPr>
          <p:cNvSpPr/>
          <p:nvPr/>
        </p:nvSpPr>
        <p:spPr>
          <a:xfrm>
            <a:off x="814400" y="4693445"/>
            <a:ext cx="352400" cy="390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B12CE2-08BC-4760-94EE-E0E5CA0DAC15}"/>
              </a:ext>
            </a:extLst>
          </p:cNvPr>
          <p:cNvSpPr txBox="1"/>
          <p:nvPr/>
        </p:nvSpPr>
        <p:spPr>
          <a:xfrm>
            <a:off x="814400" y="5807871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1352B9-5ED4-4A33-8C2F-AA2B64DEFF48}"/>
              </a:ext>
            </a:extLst>
          </p:cNvPr>
          <p:cNvSpPr txBox="1"/>
          <p:nvPr/>
        </p:nvSpPr>
        <p:spPr>
          <a:xfrm>
            <a:off x="3933825" y="576262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0.2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CAB01B7-F67C-4ABA-B496-0632A562FFDD}"/>
              </a:ext>
            </a:extLst>
          </p:cNvPr>
          <p:cNvSpPr txBox="1"/>
          <p:nvPr/>
        </p:nvSpPr>
        <p:spPr>
          <a:xfrm>
            <a:off x="5310200" y="532078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B90B1F1E-1069-49BF-A5C2-D8A4C43BB189}"/>
              </a:ext>
            </a:extLst>
          </p:cNvPr>
          <p:cNvSpPr/>
          <p:nvPr/>
        </p:nvSpPr>
        <p:spPr>
          <a:xfrm>
            <a:off x="2981325" y="4204581"/>
            <a:ext cx="1190625" cy="738658"/>
          </a:xfrm>
          <a:prstGeom prst="arc">
            <a:avLst>
              <a:gd name="adj1" fmla="val 16200000"/>
              <a:gd name="adj2" fmla="val 21564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A2C075C9-8E74-4296-9194-A20FB3A1D4D6}"/>
              </a:ext>
            </a:extLst>
          </p:cNvPr>
          <p:cNvSpPr/>
          <p:nvPr/>
        </p:nvSpPr>
        <p:spPr>
          <a:xfrm>
            <a:off x="981075" y="4204581"/>
            <a:ext cx="1190625" cy="738658"/>
          </a:xfrm>
          <a:prstGeom prst="arc">
            <a:avLst>
              <a:gd name="adj1" fmla="val 10921968"/>
              <a:gd name="adj2" fmla="val 163398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AE1952-283E-451F-988B-B8D382CC06AD}"/>
              </a:ext>
            </a:extLst>
          </p:cNvPr>
          <p:cNvSpPr txBox="1"/>
          <p:nvPr/>
        </p:nvSpPr>
        <p:spPr>
          <a:xfrm>
            <a:off x="2300275" y="401991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Δt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6C1392C7-429C-4150-99BF-A00EFB0095C3}"/>
              </a:ext>
            </a:extLst>
          </p:cNvPr>
          <p:cNvSpPr/>
          <p:nvPr/>
        </p:nvSpPr>
        <p:spPr>
          <a:xfrm>
            <a:off x="3295680" y="3402018"/>
            <a:ext cx="876270" cy="1329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CC09148-3FC3-4DC3-8CF2-7EEE0AC61F59}"/>
              </a:ext>
            </a:extLst>
          </p:cNvPr>
          <p:cNvSpPr txBox="1"/>
          <p:nvPr/>
        </p:nvSpPr>
        <p:spPr>
          <a:xfrm>
            <a:off x="4010025" y="3642370"/>
            <a:ext cx="57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20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2DF5FAD5-5984-437F-B616-215E7F6EF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r="66366" b="41396"/>
          <a:stretch/>
        </p:blipFill>
        <p:spPr>
          <a:xfrm>
            <a:off x="-1" y="1187785"/>
            <a:ext cx="6948025" cy="567021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B36686-885C-4948-B2E9-45D724E7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電場のテスト結果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F1D9E34-342A-4310-B921-004715425008}"/>
              </a:ext>
            </a:extLst>
          </p:cNvPr>
          <p:cNvCxnSpPr>
            <a:cxnSpLocks/>
          </p:cNvCxnSpPr>
          <p:nvPr/>
        </p:nvCxnSpPr>
        <p:spPr>
          <a:xfrm>
            <a:off x="946190" y="5391036"/>
            <a:ext cx="28245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3BBF90-E96F-48AF-B389-DE7AC4C96F7E}"/>
                  </a:ext>
                </a:extLst>
              </p:cNvPr>
              <p:cNvSpPr txBox="1"/>
              <p:nvPr/>
            </p:nvSpPr>
            <p:spPr>
              <a:xfrm>
                <a:off x="7645137" y="1734532"/>
                <a:ext cx="40912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刻み幅を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に設定しているため、この結果は妥当である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3BBF90-E96F-48AF-B389-DE7AC4C9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37" y="1734532"/>
                <a:ext cx="4091233" cy="646331"/>
              </a:xfrm>
              <a:prstGeom prst="rect">
                <a:avLst/>
              </a:prstGeom>
              <a:blipFill>
                <a:blip r:embed="rId3"/>
                <a:stretch>
                  <a:fillRect l="-1192" t="-4717" r="-1341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21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AC9B9E5-EE83-43E2-81AE-95DB988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0515600" cy="1325563"/>
          </a:xfrm>
        </p:spPr>
        <p:txBody>
          <a:bodyPr/>
          <a:lstStyle/>
          <a:p>
            <a:r>
              <a:rPr lang="ja-JP" altLang="en-US" dirty="0"/>
              <a:t>磁場のテスト　半径の求め方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8BB872-2F9D-4EB8-990F-7E8128D5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180" y="1269207"/>
            <a:ext cx="5157787" cy="823912"/>
          </a:xfrm>
        </p:spPr>
        <p:txBody>
          <a:bodyPr/>
          <a:lstStyle/>
          <a:p>
            <a:r>
              <a:rPr lang="ja-JP" altLang="en-US" dirty="0"/>
              <a:t>プログラム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6F159B4-4141-4F14-9406-20CF3FBA4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4632" y="1269207"/>
            <a:ext cx="5183188" cy="823912"/>
          </a:xfrm>
        </p:spPr>
        <p:txBody>
          <a:bodyPr/>
          <a:lstStyle/>
          <a:p>
            <a:r>
              <a:rPr lang="en-US" altLang="ja-JP" dirty="0"/>
              <a:t>Excel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0EE94-85C9-4732-88C7-170A5DCF8774}"/>
                  </a:ext>
                </a:extLst>
              </p:cNvPr>
              <p:cNvSpPr txBox="1"/>
              <p:nvPr/>
            </p:nvSpPr>
            <p:spPr>
              <a:xfrm>
                <a:off x="7196160" y="3412394"/>
                <a:ext cx="2052036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]= 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kg</m:t>
                              </m:r>
                            </m:e>
                          </m:d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kumimoji="1" lang="en-US" altLang="ja-JP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560EE94-85C9-4732-88C7-170A5DCF8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160" y="3412394"/>
                <a:ext cx="2052036" cy="702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B860FD-AF23-4CBA-8B6F-7A71611C3B99}"/>
              </a:ext>
            </a:extLst>
          </p:cNvPr>
          <p:cNvSpPr txBox="1"/>
          <p:nvPr/>
        </p:nvSpPr>
        <p:spPr>
          <a:xfrm>
            <a:off x="6202835" y="2429591"/>
            <a:ext cx="445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運動方程式を解析的に解いて、その結果からローレンツ力による円運動の半径は、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9CC5A6-4E34-4403-B67A-3157027068D7}"/>
              </a:ext>
            </a:extLst>
          </p:cNvPr>
          <p:cNvSpPr txBox="1"/>
          <p:nvPr/>
        </p:nvSpPr>
        <p:spPr>
          <a:xfrm>
            <a:off x="6297105" y="4174395"/>
            <a:ext cx="44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で求められる。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56EFDF-D3A1-4A96-ACB0-01A6DAE4D2CF}"/>
                  </a:ext>
                </a:extLst>
              </p:cNvPr>
              <p:cNvSpPr txBox="1"/>
              <p:nvPr/>
            </p:nvSpPr>
            <p:spPr>
              <a:xfrm>
                <a:off x="515338" y="2327735"/>
                <a:ext cx="553353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①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次のルンゲクッタ法で運動方程式を解く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②ルンゲクッタ法の終了条件は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周を超えたとき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③座標の平均をとって、円の中心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④各点と円の中心の距離を計算し、その平均値を円の半径とする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56EFDF-D3A1-4A96-ACB0-01A6DAE4D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8" y="2327735"/>
                <a:ext cx="5533534" cy="3416320"/>
              </a:xfrm>
              <a:prstGeom prst="rect">
                <a:avLst/>
              </a:prstGeom>
              <a:blipFill>
                <a:blip r:embed="rId3"/>
                <a:stretch>
                  <a:fillRect l="-992" t="-1071" b="-19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FC24670-048E-41F9-89D7-794ECC4984CC}"/>
                  </a:ext>
                </a:extLst>
              </p:cNvPr>
              <p:cNvSpPr txBox="1"/>
              <p:nvPr/>
            </p:nvSpPr>
            <p:spPr>
              <a:xfrm>
                <a:off x="911816" y="2629162"/>
                <a:ext cx="4021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,…(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FC24670-048E-41F9-89D7-794ECC49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16" y="2629162"/>
                <a:ext cx="402135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6A6764-9159-4460-BC0E-5FEDB02011EF}"/>
                  </a:ext>
                </a:extLst>
              </p:cNvPr>
              <p:cNvSpPr txBox="1"/>
              <p:nvPr/>
            </p:nvSpPr>
            <p:spPr>
              <a:xfrm>
                <a:off x="1622456" y="4080505"/>
                <a:ext cx="367023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6A6764-9159-4460-BC0E-5FEDB020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56" y="4080505"/>
                <a:ext cx="3670236" cy="756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C888F11-F011-4ECD-92EB-2BADAA9977B4}"/>
                  </a:ext>
                </a:extLst>
              </p:cNvPr>
              <p:cNvSpPr txBox="1"/>
              <p:nvPr/>
            </p:nvSpPr>
            <p:spPr>
              <a:xfrm>
                <a:off x="1587564" y="5667269"/>
                <a:ext cx="3926459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C888F11-F011-4ECD-92EB-2BADAA997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64" y="5667269"/>
                <a:ext cx="3926459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57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8BFA6-2070-486D-B8DE-DF363FB3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磁場のテスト結果</a:t>
            </a:r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BB091C4-E152-42EA-9060-4507BEC83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0" r="50000" b="10279"/>
          <a:stretch/>
        </p:blipFill>
        <p:spPr>
          <a:xfrm>
            <a:off x="0" y="1102745"/>
            <a:ext cx="7840494" cy="5755256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9AED53-9FCA-4F2B-BF3B-EE1F9567EC53}"/>
              </a:ext>
            </a:extLst>
          </p:cNvPr>
          <p:cNvCxnSpPr>
            <a:cxnSpLocks/>
          </p:cNvCxnSpPr>
          <p:nvPr/>
        </p:nvCxnSpPr>
        <p:spPr>
          <a:xfrm>
            <a:off x="4877168" y="5900083"/>
            <a:ext cx="22337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7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95112-EE63-4012-830F-E28C049C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初期条件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C1712D-772C-420B-AB31-F4E370D565E6}"/>
              </a:ext>
            </a:extLst>
          </p:cNvPr>
          <p:cNvSpPr txBox="1"/>
          <p:nvPr/>
        </p:nvSpPr>
        <p:spPr>
          <a:xfrm>
            <a:off x="0" y="2412620"/>
            <a:ext cx="1970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電場、磁場　⇒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入射イオン　⇒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　</a:t>
            </a:r>
            <a:endParaRPr kumimoji="1" lang="en-US" altLang="ja-JP" sz="2000" dirty="0"/>
          </a:p>
          <a:p>
            <a:r>
              <a:rPr lang="ja-JP" altLang="en-US" sz="2000" dirty="0"/>
              <a:t>　初速度　　⇒　</a:t>
            </a:r>
            <a:endParaRPr kumimoji="1"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9AA92B-0A86-411B-8D33-D0CB2A5E47BD}"/>
              </a:ext>
            </a:extLst>
          </p:cNvPr>
          <p:cNvSpPr txBox="1"/>
          <p:nvPr/>
        </p:nvSpPr>
        <p:spPr>
          <a:xfrm>
            <a:off x="1970202" y="2412620"/>
            <a:ext cx="35633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150mm×100mm</a:t>
            </a:r>
            <a:r>
              <a:rPr lang="ja-JP" altLang="en-US" sz="2000" dirty="0"/>
              <a:t>の範囲内に一様電場、一様磁場</a:t>
            </a:r>
            <a:endParaRPr lang="en-US" altLang="ja-JP" sz="2000" dirty="0"/>
          </a:p>
          <a:p>
            <a:r>
              <a:rPr lang="ja-JP" altLang="en-US" sz="2000" dirty="0"/>
              <a:t>電場：</a:t>
            </a:r>
            <a:r>
              <a:rPr lang="en-US" altLang="ja-JP" sz="2000" dirty="0"/>
              <a:t>15000[V/m]</a:t>
            </a:r>
          </a:p>
          <a:p>
            <a:r>
              <a:rPr lang="ja-JP" altLang="en-US" sz="2000" dirty="0"/>
              <a:t>磁場：</a:t>
            </a:r>
            <a:r>
              <a:rPr lang="en-US" altLang="ja-JP" sz="2000" dirty="0"/>
              <a:t>0.099[T]</a:t>
            </a:r>
          </a:p>
          <a:p>
            <a:endParaRPr lang="en-US" altLang="ja-JP" sz="2000" dirty="0"/>
          </a:p>
          <a:p>
            <a:r>
              <a:rPr lang="ja-JP" altLang="en-US" sz="2000" dirty="0"/>
              <a:t>種類：質量数</a:t>
            </a:r>
            <a:r>
              <a:rPr lang="en-US" altLang="ja-JP" sz="2000" dirty="0"/>
              <a:t>132</a:t>
            </a:r>
            <a:r>
              <a:rPr lang="ja-JP" altLang="en-US" sz="2000" dirty="0"/>
              <a:t>の</a:t>
            </a:r>
            <a:r>
              <a:rPr lang="en-US" altLang="ja-JP" sz="2000" dirty="0"/>
              <a:t>Sn</a:t>
            </a:r>
            <a:r>
              <a:rPr lang="ja-JP" altLang="en-US" sz="2000" dirty="0"/>
              <a:t>イオン</a:t>
            </a:r>
            <a:endParaRPr lang="en-US" altLang="ja-JP" sz="2000" dirty="0"/>
          </a:p>
          <a:p>
            <a:r>
              <a:rPr kumimoji="1" lang="ja-JP" altLang="en-US" sz="2000" dirty="0"/>
              <a:t>価数</a:t>
            </a:r>
            <a:r>
              <a:rPr lang="ja-JP" altLang="en-US" sz="2000" dirty="0"/>
              <a:t>：</a:t>
            </a:r>
            <a:r>
              <a:rPr lang="en-US" altLang="ja-JP" sz="2000" dirty="0"/>
              <a:t>1</a:t>
            </a:r>
            <a:r>
              <a:rPr lang="ja-JP" altLang="en-US" sz="2000" dirty="0"/>
              <a:t>価～</a:t>
            </a:r>
            <a:r>
              <a:rPr lang="en-US" altLang="ja-JP" sz="2000" dirty="0"/>
              <a:t>20</a:t>
            </a:r>
            <a:r>
              <a:rPr lang="ja-JP" altLang="en-US" sz="2000" dirty="0"/>
              <a:t>価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10keV</a:t>
            </a:r>
            <a:r>
              <a:rPr lang="ja-JP" altLang="en-US" sz="2000" dirty="0"/>
              <a:t>のポテンシャルから計算された値</a:t>
            </a:r>
            <a:endParaRPr kumimoji="1" lang="ja-JP" altLang="en-US" sz="2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B4FAA7B-6EE2-4960-A7A0-8C6F646BB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8" t="8511" r="26117" b="10071"/>
          <a:stretch/>
        </p:blipFill>
        <p:spPr>
          <a:xfrm>
            <a:off x="5457217" y="926329"/>
            <a:ext cx="6734783" cy="56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77A0F-76E0-47BF-BA71-E115BE75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シミュレーション結果</a:t>
            </a:r>
            <a:endParaRPr kumimoji="1" lang="ja-JP" altLang="en-US" dirty="0"/>
          </a:p>
        </p:txBody>
      </p:sp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20FAF394-4E3D-42E4-BA11-6096A41540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6367" r="2202" b="6934"/>
          <a:stretch/>
        </p:blipFill>
        <p:spPr>
          <a:xfrm>
            <a:off x="1676400" y="1325563"/>
            <a:ext cx="8808638" cy="5536964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2922C5C-C4BC-4916-BD6E-3E396ACA51B1}"/>
              </a:ext>
            </a:extLst>
          </p:cNvPr>
          <p:cNvGrpSpPr/>
          <p:nvPr/>
        </p:nvGrpSpPr>
        <p:grpSpPr>
          <a:xfrm>
            <a:off x="2160786" y="1136370"/>
            <a:ext cx="5848195" cy="369332"/>
            <a:chOff x="1037651" y="1692832"/>
            <a:chExt cx="5848195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3EDACD2-EFF7-4676-8EB3-9D64D1573179}"/>
                </a:ext>
              </a:extLst>
            </p:cNvPr>
            <p:cNvSpPr txBox="1"/>
            <p:nvPr/>
          </p:nvSpPr>
          <p:spPr>
            <a:xfrm>
              <a:off x="1037651" y="1692832"/>
              <a:ext cx="68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ja-JP" altLang="en-US" dirty="0"/>
                <a:t>価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D773A8D-1CB8-4C1D-A923-FD288B30F058}"/>
                </a:ext>
              </a:extLst>
            </p:cNvPr>
            <p:cNvSpPr txBox="1"/>
            <p:nvPr/>
          </p:nvSpPr>
          <p:spPr>
            <a:xfrm>
              <a:off x="5481252" y="1692832"/>
              <a:ext cx="14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r>
                <a:rPr kumimoji="1" lang="ja-JP" altLang="en-US" dirty="0"/>
                <a:t>価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02FB98B-88E9-40BE-9D46-A7761D73C00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721796" y="1877498"/>
              <a:ext cx="3759456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01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B81-CF8A-4895-89BC-4945BF82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展望　初期設定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38A504-7AFF-463A-BB6C-CEF11FB9DDA6}"/>
              </a:ext>
            </a:extLst>
          </p:cNvPr>
          <p:cNvSpPr txBox="1"/>
          <p:nvPr/>
        </p:nvSpPr>
        <p:spPr>
          <a:xfrm>
            <a:off x="838200" y="3326860"/>
            <a:ext cx="445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原因：</a:t>
            </a:r>
            <a:r>
              <a:rPr lang="ja-JP" altLang="en-US" dirty="0"/>
              <a:t>①最大電場が小さい</a:t>
            </a:r>
            <a:endParaRPr lang="en-US" altLang="ja-JP" dirty="0"/>
          </a:p>
          <a:p>
            <a:r>
              <a:rPr kumimoji="1" lang="ja-JP" altLang="en-US" dirty="0"/>
              <a:t>　　　②初速が速い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C5FD9B6-F64C-43AC-816A-E3E84CB4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53" y="4160444"/>
            <a:ext cx="1432684" cy="66452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B72E85-99AF-4EB4-B388-6E0DF98A206B}"/>
              </a:ext>
            </a:extLst>
          </p:cNvPr>
          <p:cNvSpPr txBox="1"/>
          <p:nvPr/>
        </p:nvSpPr>
        <p:spPr>
          <a:xfrm>
            <a:off x="1093344" y="1884016"/>
            <a:ext cx="336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価～</a:t>
            </a:r>
            <a:r>
              <a:rPr kumimoji="1" lang="en-US" altLang="ja-JP" dirty="0"/>
              <a:t>20</a:t>
            </a:r>
            <a:r>
              <a:rPr kumimoji="1" lang="ja-JP" altLang="en-US" dirty="0"/>
              <a:t>価のイオンが十分にセパレートできていない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96EDFD-4C31-4B41-A716-C9CA0A92E4E1}"/>
              </a:ext>
            </a:extLst>
          </p:cNvPr>
          <p:cNvSpPr txBox="1"/>
          <p:nvPr/>
        </p:nvSpPr>
        <p:spPr>
          <a:xfrm>
            <a:off x="838200" y="5047013"/>
            <a:ext cx="5496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改善策：①最大電場を大きくする</a:t>
            </a:r>
            <a:endParaRPr kumimoji="1" lang="en-US" altLang="ja-JP" dirty="0"/>
          </a:p>
          <a:p>
            <a:r>
              <a:rPr lang="ja-JP" altLang="en-US" dirty="0"/>
              <a:t>　　　　②</a:t>
            </a:r>
            <a:r>
              <a:rPr lang="en-US" altLang="ja-JP" dirty="0"/>
              <a:t>SCRIT</a:t>
            </a:r>
            <a:r>
              <a:rPr lang="ja-JP" altLang="en-US" dirty="0"/>
              <a:t>内のポテンシャルを低くする</a:t>
            </a:r>
            <a:endParaRPr lang="en-US" altLang="ja-JP" dirty="0"/>
          </a:p>
          <a:p>
            <a:r>
              <a:rPr kumimoji="1" lang="ja-JP" altLang="en-US" dirty="0"/>
              <a:t>　　　　③並べるチャンネルトロンの数を増やす</a:t>
            </a:r>
            <a:endParaRPr kumimoji="1" lang="en-US" altLang="ja-JP" dirty="0"/>
          </a:p>
          <a:p>
            <a:r>
              <a:rPr lang="ja-JP" altLang="en-US" dirty="0"/>
              <a:t>　　　　④チャンネルトロンをずらす</a:t>
            </a:r>
            <a:endParaRPr kumimoji="1" lang="en-US" altLang="ja-JP" dirty="0"/>
          </a:p>
        </p:txBody>
      </p:sp>
      <p:pic>
        <p:nvPicPr>
          <p:cNvPr id="3" name="図 2" descr="グラフ, ヒストグラム&#10;&#10;自動的に生成された説明">
            <a:extLst>
              <a:ext uri="{FF2B5EF4-FFF2-40B4-BE49-F238E27FC236}">
                <a16:creationId xmlns:a16="http://schemas.microsoft.com/office/drawing/2014/main" id="{9F226337-7467-4BCB-8DFF-DC7483FFF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10817" r="40374" b="70430"/>
          <a:stretch/>
        </p:blipFill>
        <p:spPr>
          <a:xfrm>
            <a:off x="4475158" y="2068451"/>
            <a:ext cx="6515859" cy="1495088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C4182E6-F7DA-48AE-BD91-40FCDA4BB23B}"/>
              </a:ext>
            </a:extLst>
          </p:cNvPr>
          <p:cNvGrpSpPr/>
          <p:nvPr/>
        </p:nvGrpSpPr>
        <p:grpSpPr>
          <a:xfrm>
            <a:off x="5057540" y="1699119"/>
            <a:ext cx="7229710" cy="369332"/>
            <a:chOff x="2666765" y="956231"/>
            <a:chExt cx="584819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E2AE5EA-8D8E-437E-BF3E-3182409F872A}"/>
                </a:ext>
              </a:extLst>
            </p:cNvPr>
            <p:cNvSpPr txBox="1"/>
            <p:nvPr/>
          </p:nvSpPr>
          <p:spPr>
            <a:xfrm>
              <a:off x="2666765" y="956231"/>
              <a:ext cx="68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ja-JP" altLang="en-US" dirty="0"/>
                <a:t>価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0C00114-041B-409B-8EC9-84D4AC4A099C}"/>
                </a:ext>
              </a:extLst>
            </p:cNvPr>
            <p:cNvSpPr txBox="1"/>
            <p:nvPr/>
          </p:nvSpPr>
          <p:spPr>
            <a:xfrm>
              <a:off x="7110366" y="956231"/>
              <a:ext cx="14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r>
                <a:rPr kumimoji="1" lang="ja-JP" altLang="en-US" dirty="0"/>
                <a:t>価</a:t>
              </a: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E4C4658D-8FFC-4443-94C5-94F0355A9A2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3350910" y="1140897"/>
              <a:ext cx="3759456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16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02505-D70F-41E1-AE7F-A5752453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23193-A369-4705-9F75-A1F404D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1066" cy="4351338"/>
          </a:xfrm>
        </p:spPr>
        <p:txBody>
          <a:bodyPr/>
          <a:lstStyle/>
          <a:p>
            <a:r>
              <a:rPr kumimoji="1" lang="ja-JP" altLang="en-US" dirty="0"/>
              <a:t>電場をラプラス方程式を解いて求めた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磁場も同様に計算していく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75AE44-7E3F-434A-9017-81226BB33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414" y="1441203"/>
            <a:ext cx="5659120" cy="418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9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27C19-04AA-4947-A50D-F55DA723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07" y="1243012"/>
            <a:ext cx="3533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DCB5B-9326-40E4-AC7D-84FDD91590D8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不安定原子核の大きさと形を決定したい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5829C1-C781-43FC-A81F-C27D096EA12E}"/>
              </a:ext>
            </a:extLst>
          </p:cNvPr>
          <p:cNvSpPr txBox="1"/>
          <p:nvPr/>
        </p:nvSpPr>
        <p:spPr>
          <a:xfrm>
            <a:off x="1714003" y="5430321"/>
            <a:ext cx="353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（</a:t>
            </a:r>
            <a:r>
              <a:rPr lang="en-US" altLang="ja-JP" i="0" dirty="0">
                <a:solidFill>
                  <a:srgbClr val="574D4D"/>
                </a:solidFill>
                <a:effectLst/>
                <a:latin typeface="HiraKakuPro-W6"/>
              </a:rPr>
              <a:t>Self Confining RI Target</a:t>
            </a:r>
            <a:r>
              <a:rPr lang="ja-JP" altLang="en-US" dirty="0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81C1EC-03FB-4BF3-941E-645FF281FD0A}"/>
              </a:ext>
            </a:extLst>
          </p:cNvPr>
          <p:cNvSpPr txBox="1"/>
          <p:nvPr/>
        </p:nvSpPr>
        <p:spPr>
          <a:xfrm>
            <a:off x="964818" y="174002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問題点：</a:t>
            </a:r>
            <a:endParaRPr kumimoji="1" lang="en-US" altLang="ja-JP" dirty="0"/>
          </a:p>
          <a:p>
            <a:r>
              <a:rPr kumimoji="1" lang="ja-JP" altLang="en-US" dirty="0"/>
              <a:t>半減期が短く固体ターゲットを作る時間がない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F007F5-28E5-43AF-B60D-2A162EA7D0D3}"/>
              </a:ext>
            </a:extLst>
          </p:cNvPr>
          <p:cNvSpPr txBox="1"/>
          <p:nvPr/>
        </p:nvSpPr>
        <p:spPr>
          <a:xfrm>
            <a:off x="1195650" y="370642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解決策：</a:t>
            </a:r>
            <a:endParaRPr kumimoji="1" lang="en-US" altLang="ja-JP" dirty="0"/>
          </a:p>
          <a:p>
            <a:r>
              <a:rPr lang="ja-JP" altLang="en-US" dirty="0"/>
              <a:t>イオンのままトラップして電子散乱しよう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502A51-7C2E-4D96-A3E8-EE0D072572A9}"/>
              </a:ext>
            </a:extLst>
          </p:cNvPr>
          <p:cNvSpPr txBox="1"/>
          <p:nvPr/>
        </p:nvSpPr>
        <p:spPr>
          <a:xfrm>
            <a:off x="7031115" y="5799653"/>
            <a:ext cx="5179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3"/>
              </a:rPr>
              <a:t>http://apollo.lns.tohoku.ac.jp/scrit/SCRIT_Sendai_J/Physics.html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1506AC9-4368-4053-B070-6A15C14E7EAD}"/>
              </a:ext>
            </a:extLst>
          </p:cNvPr>
          <p:cNvSpPr/>
          <p:nvPr/>
        </p:nvSpPr>
        <p:spPr>
          <a:xfrm>
            <a:off x="2689934" y="2565647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1790516-05E0-4CA8-BCE1-889AB1B1F252}"/>
              </a:ext>
            </a:extLst>
          </p:cNvPr>
          <p:cNvSpPr/>
          <p:nvPr/>
        </p:nvSpPr>
        <p:spPr>
          <a:xfrm>
            <a:off x="2689933" y="4586131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2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7CE5C-C84D-4731-B6E3-862A96EA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シミュレーション後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3983EE-4830-405B-B791-A3C3DB552BBC}"/>
              </a:ext>
            </a:extLst>
          </p:cNvPr>
          <p:cNvSpPr txBox="1"/>
          <p:nvPr/>
        </p:nvSpPr>
        <p:spPr>
          <a:xfrm>
            <a:off x="1093509" y="1800520"/>
            <a:ext cx="591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8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検出方法を決定し、装置の設計、製作に移行していく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297969-C015-437D-B6B9-35D808AC3D89}"/>
              </a:ext>
            </a:extLst>
          </p:cNvPr>
          <p:cNvSpPr txBox="1"/>
          <p:nvPr/>
        </p:nvSpPr>
        <p:spPr>
          <a:xfrm>
            <a:off x="980387" y="3799002"/>
            <a:ext cx="6740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/>
            <a:r>
              <a:rPr kumimoji="1" lang="ja-JP" altLang="en-US" dirty="0"/>
              <a:t>検出器の選択肢：①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MCP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の読み出し電極分割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　②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Si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ストリップ検出器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　③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MPPC</a:t>
            </a:r>
            <a:endParaRPr lang="en-US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</a:t>
            </a:r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④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シンチレーション光の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CCD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読み出し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45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EB38E1-467E-4790-89B2-53332EE0737A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E×B</a:t>
            </a:r>
            <a:r>
              <a:rPr kumimoji="1" lang="ja-JP" altLang="en-US" sz="2400" dirty="0"/>
              <a:t>フィルター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870DFE3C-2A1C-4D76-A7C0-A868140C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9EFD1D6-CCD6-48F4-95B2-540AB1DB1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8" t="24743" r="18582" b="37181"/>
          <a:stretch/>
        </p:blipFill>
        <p:spPr>
          <a:xfrm>
            <a:off x="1409437" y="1675614"/>
            <a:ext cx="9634129" cy="35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6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EB38E1-467E-4790-89B2-53332EE0737A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SCRIT</a:t>
            </a:r>
            <a:endParaRPr kumimoji="1" lang="ja-JP" altLang="en-US" sz="2400" dirty="0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870DFE3C-2A1C-4D76-A7C0-A868140C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251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B95EDD-CD85-4332-A703-2159E1497DE1}"/>
              </a:ext>
            </a:extLst>
          </p:cNvPr>
          <p:cNvGrpSpPr/>
          <p:nvPr/>
        </p:nvGrpSpPr>
        <p:grpSpPr>
          <a:xfrm>
            <a:off x="6835407" y="349647"/>
            <a:ext cx="4367662" cy="5040145"/>
            <a:chOff x="6444882" y="843150"/>
            <a:chExt cx="4367662" cy="504014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EAFB6AF-7AE4-4A46-AF59-80C787C02D5E}"/>
                </a:ext>
              </a:extLst>
            </p:cNvPr>
            <p:cNvGrpSpPr/>
            <p:nvPr/>
          </p:nvGrpSpPr>
          <p:grpSpPr>
            <a:xfrm>
              <a:off x="6444882" y="1505932"/>
              <a:ext cx="1792941" cy="4289975"/>
              <a:chOff x="8471645" y="808348"/>
              <a:chExt cx="1792941" cy="4289975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5B5DC3D-67C6-44A8-92F1-4245B2446A51}"/>
                  </a:ext>
                </a:extLst>
              </p:cNvPr>
              <p:cNvSpPr/>
              <p:nvPr/>
            </p:nvSpPr>
            <p:spPr>
              <a:xfrm>
                <a:off x="8471645" y="808348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SCRIT</a:t>
                </a:r>
                <a:endParaRPr kumimoji="1" lang="ja-JP" altLang="en-US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300A92E-522F-4F13-AB21-5FA530470987}"/>
                  </a:ext>
                </a:extLst>
              </p:cNvPr>
              <p:cNvSpPr/>
              <p:nvPr/>
            </p:nvSpPr>
            <p:spPr>
              <a:xfrm>
                <a:off x="8471645" y="2579059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イオン分別器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BAF414C-0791-49A3-A0AE-7CB8E069B7FF}"/>
                  </a:ext>
                </a:extLst>
              </p:cNvPr>
              <p:cNvSpPr/>
              <p:nvPr/>
            </p:nvSpPr>
            <p:spPr>
              <a:xfrm>
                <a:off x="8471645" y="4349770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イオン検出器</a:t>
                </a:r>
              </a:p>
            </p:txBody>
          </p:sp>
          <p:sp>
            <p:nvSpPr>
              <p:cNvPr id="2" name="矢印: 下 1">
                <a:extLst>
                  <a:ext uri="{FF2B5EF4-FFF2-40B4-BE49-F238E27FC236}">
                    <a16:creationId xmlns:a16="http://schemas.microsoft.com/office/drawing/2014/main" id="{8D345A78-28C0-47A1-886F-3A5E17A9AD16}"/>
                  </a:ext>
                </a:extLst>
              </p:cNvPr>
              <p:cNvSpPr/>
              <p:nvPr/>
            </p:nvSpPr>
            <p:spPr>
              <a:xfrm>
                <a:off x="9202744" y="1566393"/>
                <a:ext cx="330741" cy="10221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矢印: 下 3">
                <a:extLst>
                  <a:ext uri="{FF2B5EF4-FFF2-40B4-BE49-F238E27FC236}">
                    <a16:creationId xmlns:a16="http://schemas.microsoft.com/office/drawing/2014/main" id="{7AAA92F3-9999-4CF7-B7F4-7006987ACAD8}"/>
                  </a:ext>
                </a:extLst>
              </p:cNvPr>
              <p:cNvSpPr/>
              <p:nvPr/>
            </p:nvSpPr>
            <p:spPr>
              <a:xfrm>
                <a:off x="9202744" y="3327612"/>
                <a:ext cx="330741" cy="10221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DC7C296-8C02-4B66-AF06-DD351D6746AF}"/>
                </a:ext>
              </a:extLst>
            </p:cNvPr>
            <p:cNvSpPr txBox="1"/>
            <p:nvPr/>
          </p:nvSpPr>
          <p:spPr>
            <a:xfrm>
              <a:off x="8625526" y="2026762"/>
              <a:ext cx="218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10keV</a:t>
              </a:r>
              <a:r>
                <a:rPr kumimoji="1" lang="ja-JP" altLang="en-US" dirty="0"/>
                <a:t>のポテンシャルから加速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792AA3F-2FD5-4443-BF38-FC3F7D974CD5}"/>
                </a:ext>
              </a:extLst>
            </p:cNvPr>
            <p:cNvSpPr txBox="1"/>
            <p:nvPr/>
          </p:nvSpPr>
          <p:spPr>
            <a:xfrm>
              <a:off x="8625526" y="3702030"/>
              <a:ext cx="2092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E×B</a:t>
              </a:r>
              <a:r>
                <a:rPr kumimoji="1" lang="ja-JP" altLang="en-US" dirty="0"/>
                <a:t>フィルタでイオンを分ける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0D338B2-5A51-47DA-BBFD-79B688DCE5B4}"/>
                </a:ext>
              </a:extLst>
            </p:cNvPr>
            <p:cNvSpPr txBox="1"/>
            <p:nvPr/>
          </p:nvSpPr>
          <p:spPr>
            <a:xfrm>
              <a:off x="8625526" y="4959965"/>
              <a:ext cx="21870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チャンネルトロンが</a:t>
              </a:r>
              <a:r>
                <a:rPr kumimoji="1" lang="en-US" altLang="ja-JP" dirty="0"/>
                <a:t>1</a:t>
              </a:r>
              <a:r>
                <a:rPr kumimoji="1" lang="ja-JP" altLang="en-US" dirty="0"/>
                <a:t>列に並べられている</a:t>
              </a:r>
            </a:p>
          </p:txBody>
        </p:sp>
        <p:sp>
          <p:nvSpPr>
            <p:cNvPr id="15" name="矢印: 上向き折線 14">
              <a:extLst>
                <a:ext uri="{FF2B5EF4-FFF2-40B4-BE49-F238E27FC236}">
                  <a16:creationId xmlns:a16="http://schemas.microsoft.com/office/drawing/2014/main" id="{654F1ED8-46C8-4EB6-ADF5-E7541D709177}"/>
                </a:ext>
              </a:extLst>
            </p:cNvPr>
            <p:cNvSpPr/>
            <p:nvPr/>
          </p:nvSpPr>
          <p:spPr>
            <a:xfrm rot="10800000">
              <a:off x="7175980" y="843150"/>
              <a:ext cx="1910869" cy="646330"/>
            </a:xfrm>
            <a:prstGeom prst="ben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3E48CD87-196B-45F0-B89F-FE7C707FF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32" r="34968"/>
          <a:stretch/>
        </p:blipFill>
        <p:spPr>
          <a:xfrm>
            <a:off x="7566505" y="5389792"/>
            <a:ext cx="578601" cy="11430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05BBDA-A631-4894-9BDF-4B0E01AA1EB9}"/>
              </a:ext>
            </a:extLst>
          </p:cNvPr>
          <p:cNvSpPr txBox="1"/>
          <p:nvPr/>
        </p:nvSpPr>
        <p:spPr>
          <a:xfrm>
            <a:off x="8905875" y="5845571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信号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</a:t>
            </a: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8CFAA440-45AD-49A7-8DC1-DCED03633397}"/>
              </a:ext>
            </a:extLst>
          </p:cNvPr>
          <p:cNvSpPr/>
          <p:nvPr/>
        </p:nvSpPr>
        <p:spPr>
          <a:xfrm>
            <a:off x="523875" y="2447925"/>
            <a:ext cx="1323975" cy="23145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シミュレーション</a:t>
            </a: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A3FBC273-02EE-4775-A10E-CB687B9386D5}"/>
              </a:ext>
            </a:extLst>
          </p:cNvPr>
          <p:cNvSpPr/>
          <p:nvPr/>
        </p:nvSpPr>
        <p:spPr>
          <a:xfrm>
            <a:off x="2978943" y="2447924"/>
            <a:ext cx="1323975" cy="23145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装置の設計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21C8D0C3-C019-4E66-BB36-A135CEAE97A1}"/>
              </a:ext>
            </a:extLst>
          </p:cNvPr>
          <p:cNvSpPr/>
          <p:nvPr/>
        </p:nvSpPr>
        <p:spPr>
          <a:xfrm>
            <a:off x="5434012" y="2447924"/>
            <a:ext cx="1323975" cy="23145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装置の製作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B0927407-7772-471C-A86E-696D68577EF4}"/>
              </a:ext>
            </a:extLst>
          </p:cNvPr>
          <p:cNvSpPr/>
          <p:nvPr/>
        </p:nvSpPr>
        <p:spPr>
          <a:xfrm>
            <a:off x="7889082" y="2447924"/>
            <a:ext cx="1323975" cy="23145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測定</a:t>
            </a: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FF75C79A-75E5-48C4-ACD1-F5F8897C3DBC}"/>
              </a:ext>
            </a:extLst>
          </p:cNvPr>
          <p:cNvSpPr/>
          <p:nvPr/>
        </p:nvSpPr>
        <p:spPr>
          <a:xfrm>
            <a:off x="10344150" y="2447924"/>
            <a:ext cx="1323975" cy="23145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解析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3DAA5B4-0ACB-47BE-8CAB-EA5FD549EF47}"/>
              </a:ext>
            </a:extLst>
          </p:cNvPr>
          <p:cNvSpPr/>
          <p:nvPr/>
        </p:nvSpPr>
        <p:spPr>
          <a:xfrm>
            <a:off x="2099071" y="3005136"/>
            <a:ext cx="628650" cy="12001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AA578E69-600C-4FAB-8A8D-4E79882C4E7B}"/>
              </a:ext>
            </a:extLst>
          </p:cNvPr>
          <p:cNvSpPr/>
          <p:nvPr/>
        </p:nvSpPr>
        <p:spPr>
          <a:xfrm>
            <a:off x="9464279" y="3005136"/>
            <a:ext cx="628650" cy="12001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4AE66D09-A754-47CC-A32F-C663A577CFD1}"/>
              </a:ext>
            </a:extLst>
          </p:cNvPr>
          <p:cNvSpPr/>
          <p:nvPr/>
        </p:nvSpPr>
        <p:spPr>
          <a:xfrm>
            <a:off x="7009210" y="3005136"/>
            <a:ext cx="628650" cy="12001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ABD10B90-C9FB-411B-88CF-D67E6885AB9A}"/>
              </a:ext>
            </a:extLst>
          </p:cNvPr>
          <p:cNvSpPr/>
          <p:nvPr/>
        </p:nvSpPr>
        <p:spPr>
          <a:xfrm>
            <a:off x="4557710" y="3005136"/>
            <a:ext cx="628650" cy="12001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45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BCEB5-BFD4-40AF-9C32-9106209A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6FC9B-03B9-4CA2-BC2D-7F3C27D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33047" cy="4351338"/>
          </a:xfrm>
        </p:spPr>
        <p:txBody>
          <a:bodyPr/>
          <a:lstStyle/>
          <a:p>
            <a:r>
              <a:rPr kumimoji="1" lang="ja-JP" altLang="en-US" dirty="0"/>
              <a:t>右図の構成で進めていく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9D6BA8-F7D4-4719-BDA8-89E6345C21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59" y="1825625"/>
            <a:ext cx="2895600" cy="454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37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F2F8D-3B70-420B-8241-4BA6DAD5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運動計算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次のルンゲクッタ法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DD4EA0-3CF3-4E64-ADE8-DBA9C4C0B6CA}"/>
              </a:ext>
            </a:extLst>
          </p:cNvPr>
          <p:cNvSpPr txBox="1"/>
          <p:nvPr/>
        </p:nvSpPr>
        <p:spPr>
          <a:xfrm>
            <a:off x="161728" y="1381906"/>
            <a:ext cx="345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ルンゲクッタ法の公式：</a:t>
            </a:r>
            <a:endParaRPr kumimoji="1" lang="en-US" altLang="ja-JP" dirty="0"/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F87FDF-F600-4024-870C-07476F0B887D}"/>
                  </a:ext>
                </a:extLst>
              </p:cNvPr>
              <p:cNvSpPr txBox="1"/>
              <p:nvPr/>
            </p:nvSpPr>
            <p:spPr>
              <a:xfrm>
                <a:off x="543173" y="2973098"/>
                <a:ext cx="3789576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F87FDF-F600-4024-870C-07476F0B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73" y="2973098"/>
                <a:ext cx="3789576" cy="117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7905D14A-6DAD-42DA-8BFF-29CEF07E5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17266"/>
                <a:ext cx="6096000" cy="3982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7905D14A-6DAD-42DA-8BFF-29CEF07E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17266"/>
                <a:ext cx="6096000" cy="398232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299E59C8-339F-40A7-ABC1-1ED3048BA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350978" y="2988538"/>
            <a:ext cx="1432684" cy="8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6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2B912-DBB3-406B-B33F-0AD67122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計算方法の比較</a:t>
            </a: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B83D4F89-6002-48B1-B9E6-56695D50D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8" y="1043289"/>
            <a:ext cx="6050605" cy="573917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32CE42-B9AD-424D-817B-CEF7CDE296F4}"/>
              </a:ext>
            </a:extLst>
          </p:cNvPr>
          <p:cNvSpPr txBox="1"/>
          <p:nvPr/>
        </p:nvSpPr>
        <p:spPr>
          <a:xfrm>
            <a:off x="551071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C7FBD1-4168-410D-91C8-EB4C3B4823DA}"/>
              </a:ext>
            </a:extLst>
          </p:cNvPr>
          <p:cNvSpPr txBox="1"/>
          <p:nvPr/>
        </p:nvSpPr>
        <p:spPr>
          <a:xfrm>
            <a:off x="7371760" y="1325563"/>
            <a:ext cx="4487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次のルンゲクッタ法を採用した理由：</a:t>
            </a:r>
            <a:endParaRPr lang="en-US" altLang="ja-JP" dirty="0"/>
          </a:p>
          <a:p>
            <a:r>
              <a:rPr kumimoji="1" lang="ja-JP" altLang="en-US" dirty="0"/>
              <a:t>精度が高い</a:t>
            </a:r>
            <a:endParaRPr kumimoji="1" lang="en-US" altLang="ja-JP" dirty="0"/>
          </a:p>
          <a:p>
            <a:r>
              <a:rPr lang="ja-JP" altLang="en-US" dirty="0"/>
              <a:t>シンプルで実装しやすい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3A6D39-F983-45C4-85BE-BAA2C0A396E1}"/>
              </a:ext>
            </a:extLst>
          </p:cNvPr>
          <p:cNvSpPr txBox="1"/>
          <p:nvPr/>
        </p:nvSpPr>
        <p:spPr>
          <a:xfrm>
            <a:off x="6425119" y="6167298"/>
            <a:ext cx="5779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3"/>
              </a:rPr>
              <a:t>https://automatic-browsing.com/2020/02/28</a:t>
            </a:r>
            <a:r>
              <a:rPr lang="en-US" altLang="ja-JP" sz="1100" dirty="0"/>
              <a:t> 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2BC2C4-149E-4DC7-AA07-845FCCD7F06A}"/>
              </a:ext>
            </a:extLst>
          </p:cNvPr>
          <p:cNvSpPr txBox="1"/>
          <p:nvPr/>
        </p:nvSpPr>
        <p:spPr>
          <a:xfrm>
            <a:off x="7215125" y="2989547"/>
            <a:ext cx="4199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連立ならば、同時進行させればいい</a:t>
            </a:r>
            <a:endParaRPr kumimoji="1" lang="en-US" altLang="ja-JP" dirty="0"/>
          </a:p>
          <a:p>
            <a:pPr algn="ctr"/>
            <a:r>
              <a:rPr lang="ja-JP" altLang="en-US" dirty="0"/>
              <a:t>＋</a:t>
            </a:r>
            <a:endParaRPr lang="en-US" altLang="ja-JP" dirty="0"/>
          </a:p>
          <a:p>
            <a:pPr algn="ctr"/>
            <a:r>
              <a:rPr kumimoji="1" lang="ja-JP" altLang="en-US" dirty="0"/>
              <a:t>行列のまま代入するだけでいい</a:t>
            </a:r>
          </a:p>
        </p:txBody>
      </p:sp>
    </p:spTree>
    <p:extLst>
      <p:ext uri="{BB962C8B-B14F-4D97-AF65-F5344CB8AC3E}">
        <p14:creationId xmlns:p14="http://schemas.microsoft.com/office/powerpoint/2010/main" val="223533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5052</TotalTime>
  <Words>827</Words>
  <Application>Microsoft Office PowerPoint</Application>
  <PresentationFormat>ワイド画面</PresentationFormat>
  <Paragraphs>165</Paragraphs>
  <Slides>20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HiraKakuPro-W6</vt:lpstr>
      <vt:lpstr>游ゴシック</vt:lpstr>
      <vt:lpstr>游ゴシック Light</vt:lpstr>
      <vt:lpstr>游明朝</vt:lpstr>
      <vt:lpstr>Arial</vt:lpstr>
      <vt:lpstr>Cambria Math</vt:lpstr>
      <vt:lpstr>Office テーマ</vt:lpstr>
      <vt:lpstr>SCRIT実験におけるイオン分析器の分解能の向上</vt:lpstr>
      <vt:lpstr>1.はじめに</vt:lpstr>
      <vt:lpstr>1.はじめに</vt:lpstr>
      <vt:lpstr>1.はじめに</vt:lpstr>
      <vt:lpstr>2.目的</vt:lpstr>
      <vt:lpstr>2.目的</vt:lpstr>
      <vt:lpstr>方針</vt:lpstr>
      <vt:lpstr>運動計算　4次のルンゲクッタ法</vt:lpstr>
      <vt:lpstr>計算方法の比較</vt:lpstr>
      <vt:lpstr>PowerPoint プレゼンテーション</vt:lpstr>
      <vt:lpstr>電場、磁場、ルンゲクッタ法のテスト</vt:lpstr>
      <vt:lpstr>電場のテスト</vt:lpstr>
      <vt:lpstr>電場のテスト結果</vt:lpstr>
      <vt:lpstr>磁場のテスト　半径の求め方</vt:lpstr>
      <vt:lpstr>磁場のテスト結果</vt:lpstr>
      <vt:lpstr>初期条件</vt:lpstr>
      <vt:lpstr>シミュレーション結果</vt:lpstr>
      <vt:lpstr>展望　初期設定</vt:lpstr>
      <vt:lpstr>展望</vt:lpstr>
      <vt:lpstr>シミュレーション後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風雅 東條</cp:lastModifiedBy>
  <cp:revision>55</cp:revision>
  <dcterms:created xsi:type="dcterms:W3CDTF">2020-09-26T04:16:16Z</dcterms:created>
  <dcterms:modified xsi:type="dcterms:W3CDTF">2020-10-01T09:33:56Z</dcterms:modified>
</cp:coreProperties>
</file>