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69" r:id="rId5"/>
    <p:sldId id="276" r:id="rId6"/>
    <p:sldId id="268" r:id="rId7"/>
    <p:sldId id="277" r:id="rId8"/>
    <p:sldId id="278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987" autoAdjust="0"/>
  </p:normalViewPr>
  <p:slideViewPr>
    <p:cSldViewPr snapToGrid="0">
      <p:cViewPr varScale="1">
        <p:scale>
          <a:sx n="82" d="100"/>
          <a:sy n="82" d="100"/>
        </p:scale>
        <p:origin x="12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9ED781-3305-4602-859B-F83148CD06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B1E87A-E8D4-4AF4-B76D-0576067C4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033E-D1F1-45AD-B378-340E885A1806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1FDF70-FDCE-40F2-A7C0-95A00B73E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748913-1F40-4584-A851-9CF25ADCF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E98-E27D-408C-95E2-5EFC411A4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4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5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6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7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1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535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8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46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9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2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2021/1/29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ollo.lns.tohoku.ac.jp/scrit/SCRIT_Sendai_J/Physic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7488DF-4C7B-4B66-956F-746A2BF40179}"/>
              </a:ext>
            </a:extLst>
          </p:cNvPr>
          <p:cNvSpPr txBox="1"/>
          <p:nvPr/>
        </p:nvSpPr>
        <p:spPr>
          <a:xfrm>
            <a:off x="844132" y="1065177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クロストーク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D77E4D-80AE-4DF3-8270-DAAB0057AE26}"/>
              </a:ext>
            </a:extLst>
          </p:cNvPr>
          <p:cNvSpPr txBox="1"/>
          <p:nvPr/>
        </p:nvSpPr>
        <p:spPr>
          <a:xfrm>
            <a:off x="7673790" y="1065177"/>
            <a:ext cx="2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測定方法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BC4219-7DE2-4BC4-9F19-40C5E4E89996}"/>
              </a:ext>
            </a:extLst>
          </p:cNvPr>
          <p:cNvSpPr/>
          <p:nvPr/>
        </p:nvSpPr>
        <p:spPr>
          <a:xfrm>
            <a:off x="1047750" y="4067175"/>
            <a:ext cx="247650" cy="2228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C91F2B-6409-487F-B390-07BD4CE3CFEC}"/>
              </a:ext>
            </a:extLst>
          </p:cNvPr>
          <p:cNvSpPr/>
          <p:nvPr/>
        </p:nvSpPr>
        <p:spPr>
          <a:xfrm>
            <a:off x="2885515" y="4067175"/>
            <a:ext cx="247650" cy="2228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CB3CCA-2C43-453F-8F51-4C7AB75C4D0E}"/>
              </a:ext>
            </a:extLst>
          </p:cNvPr>
          <p:cNvCxnSpPr/>
          <p:nvPr/>
        </p:nvCxnSpPr>
        <p:spPr>
          <a:xfrm flipV="1">
            <a:off x="1171575" y="3572350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7450AB-5204-48DC-A5F6-D15AA268AAC2}"/>
              </a:ext>
            </a:extLst>
          </p:cNvPr>
          <p:cNvCxnSpPr/>
          <p:nvPr/>
        </p:nvCxnSpPr>
        <p:spPr>
          <a:xfrm flipV="1">
            <a:off x="3009340" y="3572349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4F556D-543C-45C0-8FB8-897A6B57E654}"/>
              </a:ext>
            </a:extLst>
          </p:cNvPr>
          <p:cNvGrpSpPr/>
          <p:nvPr/>
        </p:nvGrpSpPr>
        <p:grpSpPr>
          <a:xfrm>
            <a:off x="776588" y="2764624"/>
            <a:ext cx="789973" cy="568480"/>
            <a:chOff x="5514418" y="1718982"/>
            <a:chExt cx="3400985" cy="3283324"/>
          </a:xfrm>
        </p:grpSpPr>
        <p:pic>
          <p:nvPicPr>
            <p:cNvPr id="1026" name="Picture 2" descr="パルスの歪み:方形パルスの形状を維持する方法">
              <a:extLst>
                <a:ext uri="{FF2B5EF4-FFF2-40B4-BE49-F238E27FC236}">
                  <a16:creationId xmlns:a16="http://schemas.microsoft.com/office/drawing/2014/main" id="{D7F335B9-D2F0-4962-AC2D-6DB1363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44" t="15693" r="3379" b="21404"/>
            <a:stretch/>
          </p:blipFill>
          <p:spPr bwMode="auto">
            <a:xfrm>
              <a:off x="5514418" y="1718982"/>
              <a:ext cx="3400985" cy="3283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6781CB9-770E-4555-9841-E49AD8E74195}"/>
                </a:ext>
              </a:extLst>
            </p:cNvPr>
            <p:cNvSpPr/>
            <p:nvPr/>
          </p:nvSpPr>
          <p:spPr>
            <a:xfrm>
              <a:off x="5514418" y="2940424"/>
              <a:ext cx="581580" cy="887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DA608D-2368-4999-8717-312F0CC07041}"/>
              </a:ext>
            </a:extLst>
          </p:cNvPr>
          <p:cNvSpPr txBox="1"/>
          <p:nvPr/>
        </p:nvSpPr>
        <p:spPr>
          <a:xfrm>
            <a:off x="2696764" y="2800552"/>
            <a:ext cx="62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？</a:t>
            </a:r>
            <a:endParaRPr kumimoji="1" lang="ja-JP" altLang="en-US" sz="3200" dirty="0"/>
          </a:p>
        </p:txBody>
      </p:sp>
      <p:pic>
        <p:nvPicPr>
          <p:cNvPr id="16" name="図 1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3F27E09F-9E0F-4EC6-96DB-BA01475619B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4" t="27835" r="28616" b="16353"/>
          <a:stretch/>
        </p:blipFill>
        <p:spPr bwMode="auto">
          <a:xfrm>
            <a:off x="7385800" y="1992248"/>
            <a:ext cx="1994467" cy="4303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088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441E65-2F4C-4325-A44B-345991AE8AAD}"/>
              </a:ext>
            </a:extLst>
          </p:cNvPr>
          <p:cNvSpPr txBox="1"/>
          <p:nvPr/>
        </p:nvSpPr>
        <p:spPr>
          <a:xfrm>
            <a:off x="781050" y="131445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測定結果</a:t>
            </a:r>
            <a:endParaRPr kumimoji="1" lang="ja-JP" altLang="en-US" dirty="0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080691C-290C-4F95-89DF-7EF0D071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87" y="1499116"/>
            <a:ext cx="594628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4.</a:t>
            </a:r>
            <a:r>
              <a:rPr kumimoji="1" lang="ja-JP" altLang="en-US" sz="3200" dirty="0"/>
              <a:t>展望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628CC4F-790E-476C-B513-1CA30A1E11FC}"/>
              </a:ext>
            </a:extLst>
          </p:cNvPr>
          <p:cNvGrpSpPr/>
          <p:nvPr/>
        </p:nvGrpSpPr>
        <p:grpSpPr>
          <a:xfrm>
            <a:off x="2216042" y="998088"/>
            <a:ext cx="7759915" cy="5445045"/>
            <a:chOff x="2413187" y="1119386"/>
            <a:chExt cx="7759915" cy="544504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634478B-7C95-4FD1-BF2F-BF9905C9FEAB}"/>
                </a:ext>
              </a:extLst>
            </p:cNvPr>
            <p:cNvGrpSpPr/>
            <p:nvPr/>
          </p:nvGrpSpPr>
          <p:grpSpPr>
            <a:xfrm>
              <a:off x="2413187" y="1119386"/>
              <a:ext cx="7759915" cy="5445045"/>
              <a:chOff x="1876985" y="526209"/>
              <a:chExt cx="7672783" cy="6038222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D2E2EA81-5EC1-4193-813F-B25DA16904DC}"/>
                  </a:ext>
                </a:extLst>
              </p:cNvPr>
              <p:cNvGrpSpPr/>
              <p:nvPr/>
            </p:nvGrpSpPr>
            <p:grpSpPr>
              <a:xfrm>
                <a:off x="1876985" y="526209"/>
                <a:ext cx="7672783" cy="6038222"/>
                <a:chOff x="4882921" y="-71226"/>
                <a:chExt cx="7613877" cy="7497143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549D00DD-DAD7-47F8-89E6-5F1576A674EF}"/>
                    </a:ext>
                  </a:extLst>
                </p:cNvPr>
                <p:cNvSpPr/>
                <p:nvPr/>
              </p:nvSpPr>
              <p:spPr>
                <a:xfrm>
                  <a:off x="4882921" y="99429"/>
                  <a:ext cx="2064727" cy="684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ja-JP" dirty="0"/>
                </a:p>
              </p:txBody>
            </p: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8F1871A4-A853-4B73-8578-1BE03B4F3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8560" y="2746144"/>
                  <a:ext cx="4867835" cy="58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9258314A-1F5A-4FCE-9AE0-05CFD3BF0659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V="1">
                  <a:off x="6378361" y="3972508"/>
                  <a:ext cx="2101121" cy="39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FC891D0C-9953-4D94-8D03-61A980736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3485" y="5082989"/>
                  <a:ext cx="376802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F941C7F-FBF5-4ED5-A913-6EBDA62262E8}"/>
                    </a:ext>
                  </a:extLst>
                </p:cNvPr>
                <p:cNvSpPr txBox="1"/>
                <p:nvPr/>
              </p:nvSpPr>
              <p:spPr>
                <a:xfrm>
                  <a:off x="5468050" y="7056585"/>
                  <a:ext cx="16405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真空槽</a:t>
                  </a:r>
                  <a:endParaRPr kumimoji="1" lang="ja-JP" altLang="en-US" dirty="0"/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D1D64CE5-34E1-44A9-92C5-C19A49F96638}"/>
                    </a:ext>
                  </a:extLst>
                </p:cNvPr>
                <p:cNvSpPr/>
                <p:nvPr/>
              </p:nvSpPr>
              <p:spPr>
                <a:xfrm>
                  <a:off x="9234771" y="2595303"/>
                  <a:ext cx="796735" cy="31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31598519-C1D4-47AA-8369-DD0479900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7168" y="2746144"/>
                  <a:ext cx="0" cy="2336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1C4117D-A24B-48C2-A983-2FB862ECB342}"/>
                    </a:ext>
                  </a:extLst>
                </p:cNvPr>
                <p:cNvSpPr/>
                <p:nvPr/>
              </p:nvSpPr>
              <p:spPr>
                <a:xfrm>
                  <a:off x="8328221" y="3178653"/>
                  <a:ext cx="268938" cy="645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C2A6223F-DC45-4E7E-AAC7-272620B3C29E}"/>
                    </a:ext>
                  </a:extLst>
                </p:cNvPr>
                <p:cNvSpPr/>
                <p:nvPr/>
              </p:nvSpPr>
              <p:spPr>
                <a:xfrm>
                  <a:off x="8328221" y="4189941"/>
                  <a:ext cx="268938" cy="645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C35E4B-F892-4A39-83F3-5F41F4A490CB}"/>
                    </a:ext>
                  </a:extLst>
                </p:cNvPr>
                <p:cNvSpPr txBox="1"/>
                <p:nvPr/>
              </p:nvSpPr>
              <p:spPr>
                <a:xfrm>
                  <a:off x="11571195" y="2561478"/>
                  <a:ext cx="925603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2000V</a:t>
                  </a:r>
                  <a:endParaRPr kumimoji="1" lang="ja-JP" altLang="en-US" dirty="0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1ABD22A-5F31-4865-A008-8CE60A0638FE}"/>
                    </a:ext>
                  </a:extLst>
                </p:cNvPr>
                <p:cNvSpPr txBox="1"/>
                <p:nvPr/>
              </p:nvSpPr>
              <p:spPr>
                <a:xfrm>
                  <a:off x="10227609" y="4898323"/>
                  <a:ext cx="1501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グラウンド</a:t>
                  </a: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A600A2-60DA-4E86-845B-59AA2C836D82}"/>
                    </a:ext>
                  </a:extLst>
                </p:cNvPr>
                <p:cNvSpPr txBox="1"/>
                <p:nvPr/>
              </p:nvSpPr>
              <p:spPr>
                <a:xfrm>
                  <a:off x="9292377" y="2035981"/>
                  <a:ext cx="894213" cy="369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100Ω</a:t>
                  </a:r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2336160-A5CF-4DDA-A359-15828F82DF6C}"/>
                    </a:ext>
                  </a:extLst>
                </p:cNvPr>
                <p:cNvSpPr txBox="1"/>
                <p:nvPr/>
              </p:nvSpPr>
              <p:spPr>
                <a:xfrm>
                  <a:off x="8704067" y="3286191"/>
                  <a:ext cx="1035416" cy="369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100k</a:t>
                  </a:r>
                  <a:r>
                    <a:rPr kumimoji="1" lang="en-US" altLang="ja-JP" dirty="0"/>
                    <a:t>Ω</a:t>
                  </a:r>
                  <a:endParaRPr kumimoji="1" lang="ja-JP" altLang="en-US" dirty="0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37719856-4FF9-4586-BCD9-5911903764C8}"/>
                    </a:ext>
                  </a:extLst>
                </p:cNvPr>
                <p:cNvSpPr txBox="1"/>
                <p:nvPr/>
              </p:nvSpPr>
              <p:spPr>
                <a:xfrm>
                  <a:off x="8606115" y="4189768"/>
                  <a:ext cx="894213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2M</a:t>
                  </a:r>
                  <a:r>
                    <a:rPr kumimoji="1" lang="en-US" altLang="ja-JP" dirty="0"/>
                    <a:t>Ω</a:t>
                  </a:r>
                  <a:endParaRPr kumimoji="1" lang="ja-JP" altLang="en-US" dirty="0"/>
                </a:p>
              </p:txBody>
            </p: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2EE088FB-5654-4FB1-887E-CB025402F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72211" y="1047970"/>
                  <a:ext cx="0" cy="8896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E6EE23BB-1D80-46B1-90E7-A4E2BC00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5537" y="1050826"/>
                  <a:ext cx="449360" cy="9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C75E1223-1B50-4AD4-8D2D-C84D0F76C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5536" y="762298"/>
                  <a:ext cx="449360" cy="9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177E8D71-F1F9-4FA3-81CC-A2E8BCAA1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72211" y="467703"/>
                  <a:ext cx="0" cy="294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44524F64-6F6B-4E1E-A16C-812639ACEB76}"/>
                    </a:ext>
                  </a:extLst>
                </p:cNvPr>
                <p:cNvSpPr txBox="1"/>
                <p:nvPr/>
              </p:nvSpPr>
              <p:spPr>
                <a:xfrm>
                  <a:off x="7157727" y="-71226"/>
                  <a:ext cx="2039465" cy="369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オシロスコープへ</a:t>
                  </a: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2E4DE81-B5B2-4577-82CD-EF99C172B0CF}"/>
                    </a:ext>
                  </a:extLst>
                </p:cNvPr>
                <p:cNvSpPr/>
                <p:nvPr/>
              </p:nvSpPr>
              <p:spPr>
                <a:xfrm>
                  <a:off x="5454882" y="2600664"/>
                  <a:ext cx="923478" cy="275152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M</a:t>
                  </a:r>
                </a:p>
                <a:p>
                  <a:pPr algn="ctr"/>
                  <a:r>
                    <a:rPr kumimoji="1" lang="en-US" altLang="ja-JP" dirty="0"/>
                    <a:t>C</a:t>
                  </a:r>
                </a:p>
                <a:p>
                  <a:pPr algn="ctr"/>
                  <a:r>
                    <a:rPr lang="en-US" altLang="ja-JP" dirty="0"/>
                    <a:t>P</a:t>
                  </a:r>
                  <a:endParaRPr kumimoji="1" lang="en-US" altLang="ja-JP" dirty="0"/>
                </a:p>
              </p:txBody>
            </p:sp>
          </p:grp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B8E6B868-2C5C-44FE-8FD1-1B9D7951D1C5}"/>
                  </a:ext>
                </a:extLst>
              </p:cNvPr>
              <p:cNvSpPr/>
              <p:nvPr/>
            </p:nvSpPr>
            <p:spPr>
              <a:xfrm>
                <a:off x="2042831" y="5630752"/>
                <a:ext cx="1801906" cy="4303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線源</a:t>
                </a:r>
              </a:p>
            </p:txBody>
          </p: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C09E0BB3-03C5-4EB8-AEF6-74CD59C334CB}"/>
                  </a:ext>
                </a:extLst>
              </p:cNvPr>
              <p:cNvCxnSpPr/>
              <p:nvPr/>
            </p:nvCxnSpPr>
            <p:spPr>
              <a:xfrm flipV="1">
                <a:off x="2466641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9FE1020E-4EB1-40D9-8930-45A441DEDA17}"/>
                  </a:ext>
                </a:extLst>
              </p:cNvPr>
              <p:cNvCxnSpPr/>
              <p:nvPr/>
            </p:nvCxnSpPr>
            <p:spPr>
              <a:xfrm flipV="1">
                <a:off x="2716306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4B08605-71F4-4DA9-9433-15D6BC2D099B}"/>
                  </a:ext>
                </a:extLst>
              </p:cNvPr>
              <p:cNvCxnSpPr/>
              <p:nvPr/>
            </p:nvCxnSpPr>
            <p:spPr>
              <a:xfrm flipV="1">
                <a:off x="3151689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3B9948EA-6EF2-4196-B044-CC972227E135}"/>
                  </a:ext>
                </a:extLst>
              </p:cNvPr>
              <p:cNvCxnSpPr/>
              <p:nvPr/>
            </p:nvCxnSpPr>
            <p:spPr>
              <a:xfrm flipV="1">
                <a:off x="3384023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44E3C530-0E88-4892-BB09-59606D1DBBD0}"/>
                  </a:ext>
                </a:extLst>
              </p:cNvPr>
              <p:cNvCxnSpPr/>
              <p:nvPr/>
            </p:nvCxnSpPr>
            <p:spPr>
              <a:xfrm flipV="1">
                <a:off x="2918697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F4C64BF-F706-47BB-BB06-AB21BE92EAB1}"/>
                </a:ext>
              </a:extLst>
            </p:cNvPr>
            <p:cNvSpPr/>
            <p:nvPr/>
          </p:nvSpPr>
          <p:spPr>
            <a:xfrm>
              <a:off x="2837002" y="2246075"/>
              <a:ext cx="1259424" cy="669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読み出し電極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44B1F5A-B11A-41B3-8DCF-DD2CD9F528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0083" y="2578383"/>
              <a:ext cx="15435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44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6870686" y="6076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4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C35E72-B66C-4371-A50A-4EFD8F48B5EF}"/>
              </a:ext>
            </a:extLst>
          </p:cNvPr>
          <p:cNvSpPr txBox="1"/>
          <p:nvPr/>
        </p:nvSpPr>
        <p:spPr>
          <a:xfrm>
            <a:off x="7994989" y="570732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図１：</a:t>
            </a:r>
            <a:r>
              <a:rPr kumimoji="1" lang="en-US" altLang="ja-JP" dirty="0"/>
              <a:t>SCRIT</a:t>
            </a:r>
            <a:r>
              <a:rPr kumimoji="1" lang="ja-JP" altLang="en-US" dirty="0"/>
              <a:t>のイメージ図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1BB7E97-A99D-46FB-B78A-ED29592EDB9D}"/>
              </a:ext>
            </a:extLst>
          </p:cNvPr>
          <p:cNvGrpSpPr/>
          <p:nvPr/>
        </p:nvGrpSpPr>
        <p:grpSpPr>
          <a:xfrm>
            <a:off x="4831766" y="2911876"/>
            <a:ext cx="7172244" cy="3435417"/>
            <a:chOff x="3511192" y="1801530"/>
            <a:chExt cx="8532580" cy="3887035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6D5DA4F-3401-49A2-A79E-87A026A9B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16" y="4404216"/>
              <a:ext cx="3832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曲線 18">
              <a:extLst>
                <a:ext uri="{FF2B5EF4-FFF2-40B4-BE49-F238E27FC236}">
                  <a16:creationId xmlns:a16="http://schemas.microsoft.com/office/drawing/2014/main" id="{26C3B288-1E01-4174-8C09-C8300EF03D45}"/>
                </a:ext>
              </a:extLst>
            </p:cNvPr>
            <p:cNvCxnSpPr>
              <a:cxnSpLocks/>
              <a:stCxn id="30" idx="6"/>
              <a:endCxn id="33" idx="1"/>
            </p:cNvCxnSpPr>
            <p:nvPr/>
          </p:nvCxnSpPr>
          <p:spPr>
            <a:xfrm>
              <a:off x="6248417" y="2558850"/>
              <a:ext cx="2096335" cy="184536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D37861B-4696-4B36-869C-2AC63734072C}"/>
                </a:ext>
              </a:extLst>
            </p:cNvPr>
            <p:cNvSpPr/>
            <p:nvPr/>
          </p:nvSpPr>
          <p:spPr>
            <a:xfrm>
              <a:off x="3511192" y="1801530"/>
              <a:ext cx="3832193" cy="348965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kumimoji="1" lang="en-US" altLang="ja-JP" dirty="0"/>
                <a:t>SCRIT</a:t>
              </a:r>
              <a:endParaRPr kumimoji="1" lang="ja-JP" altLang="en-US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9142B8F-3168-4997-810E-63F150A04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83" y="2376096"/>
              <a:ext cx="231755" cy="2028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7127484-BC45-4E38-A5D6-52319DB4E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1414" y="2716152"/>
              <a:ext cx="212830" cy="1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A7E0877-D15B-43E4-B9E0-B59115F88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42324" y="2397624"/>
              <a:ext cx="1854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847BAE71-9D85-49DD-A7FA-AF94094D4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615" y="2716152"/>
              <a:ext cx="174279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E9761EF-B954-464F-9A8A-BC5F3FB9F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643" y="2376095"/>
              <a:ext cx="101972" cy="34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4010BC6-DF46-4B77-BD39-02F45597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116" y="2046851"/>
              <a:ext cx="0" cy="235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4288F9F-14C1-492B-AE90-2A9E2B651956}"/>
                </a:ext>
              </a:extLst>
            </p:cNvPr>
            <p:cNvSpPr txBox="1"/>
            <p:nvPr/>
          </p:nvSpPr>
          <p:spPr>
            <a:xfrm>
              <a:off x="3592558" y="2575340"/>
              <a:ext cx="697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10keV</a:t>
              </a:r>
              <a:endParaRPr kumimoji="1" lang="ja-JP" altLang="en-US" sz="1400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277FBD1-F1F8-435B-9255-E0FC784C6A39}"/>
                </a:ext>
              </a:extLst>
            </p:cNvPr>
            <p:cNvSpPr/>
            <p:nvPr/>
          </p:nvSpPr>
          <p:spPr>
            <a:xfrm>
              <a:off x="4848615" y="2454489"/>
              <a:ext cx="1399802" cy="208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36562C-833E-43B4-80CD-026AEDECF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116" y="2716152"/>
              <a:ext cx="600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D43DA231-644E-4076-A1D0-38AE37CE3313}"/>
                </a:ext>
              </a:extLst>
            </p:cNvPr>
            <p:cNvSpPr/>
            <p:nvPr/>
          </p:nvSpPr>
          <p:spPr>
            <a:xfrm>
              <a:off x="7343383" y="3526972"/>
              <a:ext cx="4700386" cy="176420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r>
                <a:rPr kumimoji="1" lang="ja-JP" altLang="en-US" dirty="0"/>
                <a:t>検出器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1E8843F-6A9B-4563-9C0A-8E5ABD49847D}"/>
                </a:ext>
              </a:extLst>
            </p:cNvPr>
            <p:cNvSpPr/>
            <p:nvPr/>
          </p:nvSpPr>
          <p:spPr>
            <a:xfrm>
              <a:off x="8344752" y="4063655"/>
              <a:ext cx="1236484" cy="681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E×B</a:t>
              </a: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フィルタ</a:t>
              </a:r>
              <a:endParaRPr lang="en-US" altLang="ja-JP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E13CC9BC-A801-4354-867A-992DB35D8158}"/>
                </a:ext>
              </a:extLst>
            </p:cNvPr>
            <p:cNvSpPr/>
            <p:nvPr/>
          </p:nvSpPr>
          <p:spPr>
            <a:xfrm rot="16200000">
              <a:off x="9623877" y="3913706"/>
              <a:ext cx="895739" cy="981019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alpha val="4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1BF4C60-67D1-4D83-A83C-41357E41EA8D}"/>
                </a:ext>
              </a:extLst>
            </p:cNvPr>
            <p:cNvSpPr/>
            <p:nvPr/>
          </p:nvSpPr>
          <p:spPr>
            <a:xfrm>
              <a:off x="10562256" y="3676262"/>
              <a:ext cx="1481516" cy="1329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チャンネルトロン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DA37428-CBA4-4CB1-BF47-5A96C047F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5794" y="2397625"/>
              <a:ext cx="52161" cy="3185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C4CF45F-8D34-4367-AF46-C1593F1B3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876" y="2397626"/>
              <a:ext cx="90448" cy="3316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0097BC8-9D1F-4B3F-A560-81C33FED4082}"/>
                </a:ext>
              </a:extLst>
            </p:cNvPr>
            <p:cNvCxnSpPr>
              <a:cxnSpLocks/>
            </p:cNvCxnSpPr>
            <p:nvPr/>
          </p:nvCxnSpPr>
          <p:spPr>
            <a:xfrm>
              <a:off x="4561239" y="2376095"/>
              <a:ext cx="185404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吹き出し: 左矢印 38">
              <a:extLst>
                <a:ext uri="{FF2B5EF4-FFF2-40B4-BE49-F238E27FC236}">
                  <a16:creationId xmlns:a16="http://schemas.microsoft.com/office/drawing/2014/main" id="{CB0D1BFE-1C82-4595-AC55-1D93E34A533F}"/>
                </a:ext>
              </a:extLst>
            </p:cNvPr>
            <p:cNvSpPr/>
            <p:nvPr/>
          </p:nvSpPr>
          <p:spPr>
            <a:xfrm>
              <a:off x="6662175" y="2283950"/>
              <a:ext cx="3369749" cy="432202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①片側の山がなくなる</a:t>
              </a:r>
            </a:p>
          </p:txBody>
        </p:sp>
        <p:sp>
          <p:nvSpPr>
            <p:cNvPr id="40" name="吹き出し: 左矢印 39">
              <a:extLst>
                <a:ext uri="{FF2B5EF4-FFF2-40B4-BE49-F238E27FC236}">
                  <a16:creationId xmlns:a16="http://schemas.microsoft.com/office/drawing/2014/main" id="{A601BF65-BACC-4160-9FE1-B6638B1C5F22}"/>
                </a:ext>
              </a:extLst>
            </p:cNvPr>
            <p:cNvSpPr/>
            <p:nvPr/>
          </p:nvSpPr>
          <p:spPr>
            <a:xfrm>
              <a:off x="7246758" y="2867041"/>
              <a:ext cx="4257872" cy="40468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②ポテンシャルで加速される</a:t>
              </a:r>
              <a:endParaRPr kumimoji="1" lang="ja-JP" altLang="en-US" sz="1600" dirty="0"/>
            </a:p>
          </p:txBody>
        </p:sp>
        <p:sp>
          <p:nvSpPr>
            <p:cNvPr id="41" name="吹き出し: 上矢印 40">
              <a:extLst>
                <a:ext uri="{FF2B5EF4-FFF2-40B4-BE49-F238E27FC236}">
                  <a16:creationId xmlns:a16="http://schemas.microsoft.com/office/drawing/2014/main" id="{A1E2FD41-519E-43F6-A6CE-DBD294B1337C}"/>
                </a:ext>
              </a:extLst>
            </p:cNvPr>
            <p:cNvSpPr/>
            <p:nvPr/>
          </p:nvSpPr>
          <p:spPr>
            <a:xfrm>
              <a:off x="7870556" y="4792825"/>
              <a:ext cx="1758151" cy="895740"/>
            </a:xfrm>
            <a:prstGeom prst="upArrowCallout">
              <a:avLst>
                <a:gd name="adj1" fmla="val 21206"/>
                <a:gd name="adj2" fmla="val 14741"/>
                <a:gd name="adj3" fmla="val 13419"/>
                <a:gd name="adj4" fmla="val 54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③速度で分解</a:t>
              </a:r>
            </a:p>
          </p:txBody>
        </p:sp>
        <p:sp>
          <p:nvSpPr>
            <p:cNvPr id="42" name="吹き出し: 上矢印 41">
              <a:extLst>
                <a:ext uri="{FF2B5EF4-FFF2-40B4-BE49-F238E27FC236}">
                  <a16:creationId xmlns:a16="http://schemas.microsoft.com/office/drawing/2014/main" id="{3E3E7458-59F6-42A0-A7F2-3E89FA056F4E}"/>
                </a:ext>
              </a:extLst>
            </p:cNvPr>
            <p:cNvSpPr/>
            <p:nvPr/>
          </p:nvSpPr>
          <p:spPr>
            <a:xfrm>
              <a:off x="10157216" y="4997188"/>
              <a:ext cx="1758151" cy="691377"/>
            </a:xfrm>
            <a:prstGeom prst="upArrowCallout">
              <a:avLst>
                <a:gd name="adj1" fmla="val 17575"/>
                <a:gd name="adj2" fmla="val 15745"/>
                <a:gd name="adj3" fmla="val 22496"/>
                <a:gd name="adj4" fmla="val 775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③到達位置でシグナル</a:t>
              </a: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73D2478-6573-4458-AB0B-1C7AFA454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24743" r="18582" b="37181"/>
          <a:stretch/>
        </p:blipFill>
        <p:spPr>
          <a:xfrm>
            <a:off x="4831766" y="86293"/>
            <a:ext cx="6804033" cy="24766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F4CD9F-A5CE-48CE-B202-D366CB54DAA3}"/>
              </a:ext>
            </a:extLst>
          </p:cNvPr>
          <p:cNvSpPr txBox="1"/>
          <p:nvPr/>
        </p:nvSpPr>
        <p:spPr>
          <a:xfrm>
            <a:off x="6596073" y="2542544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図２：</a:t>
            </a:r>
            <a:r>
              <a:rPr kumimoji="1" lang="en-US" altLang="ja-JP" dirty="0"/>
              <a:t>E×B</a:t>
            </a:r>
            <a:r>
              <a:rPr kumimoji="1" lang="ja-JP" altLang="en-US" dirty="0"/>
              <a:t>フィルタのイメージ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1F0830-0926-42A8-BBB1-2606AE334662}"/>
              </a:ext>
            </a:extLst>
          </p:cNvPr>
          <p:cNvSpPr txBox="1"/>
          <p:nvPr/>
        </p:nvSpPr>
        <p:spPr>
          <a:xfrm>
            <a:off x="6543253" y="6447275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図３：</a:t>
            </a:r>
            <a:r>
              <a:rPr kumimoji="1" lang="en-US" altLang="ja-JP" dirty="0"/>
              <a:t>SCRIT</a:t>
            </a:r>
            <a:r>
              <a:rPr kumimoji="1" lang="ja-JP" altLang="en-US" dirty="0"/>
              <a:t>から分析器までの流れ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706B997-8F16-4A17-8D83-A43D3EDE0257}"/>
              </a:ext>
            </a:extLst>
          </p:cNvPr>
          <p:cNvCxnSpPr/>
          <p:nvPr/>
        </p:nvCxnSpPr>
        <p:spPr>
          <a:xfrm>
            <a:off x="10758690" y="4723075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FD4D883-230A-4524-A077-020F7B8173FB}"/>
              </a:ext>
            </a:extLst>
          </p:cNvPr>
          <p:cNvCxnSpPr/>
          <p:nvPr/>
        </p:nvCxnSpPr>
        <p:spPr>
          <a:xfrm>
            <a:off x="10758690" y="4904548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8ACA024-9E45-4801-8155-25943E3ABAD9}"/>
              </a:ext>
            </a:extLst>
          </p:cNvPr>
          <p:cNvCxnSpPr/>
          <p:nvPr/>
        </p:nvCxnSpPr>
        <p:spPr>
          <a:xfrm>
            <a:off x="10758690" y="5083534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B0894A9-41FD-4821-9E2A-35054DC90611}"/>
              </a:ext>
            </a:extLst>
          </p:cNvPr>
          <p:cNvCxnSpPr/>
          <p:nvPr/>
        </p:nvCxnSpPr>
        <p:spPr>
          <a:xfrm>
            <a:off x="10758690" y="5212167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F294435-C020-4C6C-925A-2887A959C193}"/>
              </a:ext>
            </a:extLst>
          </p:cNvPr>
          <p:cNvCxnSpPr/>
          <p:nvPr/>
        </p:nvCxnSpPr>
        <p:spPr>
          <a:xfrm>
            <a:off x="10758690" y="5380470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DCA379E-CEC1-4125-9776-25514DB90D26}"/>
              </a:ext>
            </a:extLst>
          </p:cNvPr>
          <p:cNvCxnSpPr/>
          <p:nvPr/>
        </p:nvCxnSpPr>
        <p:spPr>
          <a:xfrm>
            <a:off x="10758690" y="5511924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14FE1D5-A794-4208-8EAD-DB7B75BC656C}"/>
              </a:ext>
            </a:extLst>
          </p:cNvPr>
          <p:cNvCxnSpPr/>
          <p:nvPr/>
        </p:nvCxnSpPr>
        <p:spPr>
          <a:xfrm>
            <a:off x="10758690" y="5605438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18B2D-15E6-4098-B29E-ED4E14DB7184}"/>
              </a:ext>
            </a:extLst>
          </p:cNvPr>
          <p:cNvSpPr txBox="1"/>
          <p:nvPr/>
        </p:nvSpPr>
        <p:spPr>
          <a:xfrm>
            <a:off x="556201" y="6810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現状の分析器の構造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9FAB47-B799-428F-9597-E0F195218921}"/>
              </a:ext>
            </a:extLst>
          </p:cNvPr>
          <p:cNvSpPr txBox="1"/>
          <p:nvPr/>
        </p:nvSpPr>
        <p:spPr>
          <a:xfrm>
            <a:off x="881005" y="125148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E×B</a:t>
            </a:r>
            <a:r>
              <a:rPr kumimoji="1" lang="ja-JP" altLang="en-US" dirty="0"/>
              <a:t>フィルタ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チャンネルトロン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743188-4176-40E4-AC6C-0B920CFCB155}"/>
              </a:ext>
            </a:extLst>
          </p:cNvPr>
          <p:cNvSpPr txBox="1"/>
          <p:nvPr/>
        </p:nvSpPr>
        <p:spPr>
          <a:xfrm>
            <a:off x="891847" y="2524892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現状の分解能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kumimoji="1" lang="ja-JP" altLang="en-US" dirty="0"/>
              <a:t>チャンネルトロン　</a:t>
            </a:r>
            <a:r>
              <a:rPr kumimoji="1" lang="en-US" altLang="ja-JP" dirty="0"/>
              <a:t>5mm</a:t>
            </a:r>
            <a:r>
              <a:rPr kumimoji="1" lang="ja-JP" altLang="en-US" dirty="0"/>
              <a:t>幅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価～</a:t>
            </a:r>
            <a:r>
              <a:rPr lang="en-US" altLang="ja-JP" dirty="0"/>
              <a:t>10</a:t>
            </a:r>
            <a:r>
              <a:rPr lang="ja-JP" altLang="en-US" dirty="0"/>
              <a:t>価まで</a:t>
            </a:r>
            <a:endParaRPr kumimoji="1" lang="en-US" altLang="ja-JP" dirty="0"/>
          </a:p>
        </p:txBody>
      </p:sp>
      <p:pic>
        <p:nvPicPr>
          <p:cNvPr id="7" name="図 6" descr="屋内, テーブル, 座る, カウンター が含まれている画像&#10;&#10;自動的に生成された説明">
            <a:extLst>
              <a:ext uri="{FF2B5EF4-FFF2-40B4-BE49-F238E27FC236}">
                <a16:creationId xmlns:a16="http://schemas.microsoft.com/office/drawing/2014/main" id="{CA9CF4E7-2764-43F2-B6A2-A53B81BE4C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r="15829" b="32754"/>
          <a:stretch/>
        </p:blipFill>
        <p:spPr>
          <a:xfrm>
            <a:off x="588556" y="3790277"/>
            <a:ext cx="3714495" cy="2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目的と方針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7883DA-2C23-40E2-90B9-CD64C47A7E2F}"/>
              </a:ext>
            </a:extLst>
          </p:cNvPr>
          <p:cNvSpPr txBox="1"/>
          <p:nvPr/>
        </p:nvSpPr>
        <p:spPr>
          <a:xfrm>
            <a:off x="1403850" y="866087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全体の方針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6069DD6-BB9C-4C1E-AAA8-8170DD9E558D}"/>
              </a:ext>
            </a:extLst>
          </p:cNvPr>
          <p:cNvGrpSpPr/>
          <p:nvPr/>
        </p:nvGrpSpPr>
        <p:grpSpPr>
          <a:xfrm>
            <a:off x="2560297" y="2499143"/>
            <a:ext cx="7071405" cy="2946506"/>
            <a:chOff x="520304" y="2447924"/>
            <a:chExt cx="11147821" cy="2314575"/>
          </a:xfrm>
        </p:grpSpPr>
        <p:sp>
          <p:nvSpPr>
            <p:cNvPr id="6" name="フローチャート: 処理 5">
              <a:extLst>
                <a:ext uri="{FF2B5EF4-FFF2-40B4-BE49-F238E27FC236}">
                  <a16:creationId xmlns:a16="http://schemas.microsoft.com/office/drawing/2014/main" id="{2E2A6871-27EF-4F85-8703-7DB1FB082F19}"/>
                </a:ext>
              </a:extLst>
            </p:cNvPr>
            <p:cNvSpPr/>
            <p:nvPr/>
          </p:nvSpPr>
          <p:spPr>
            <a:xfrm>
              <a:off x="520304" y="2447924"/>
              <a:ext cx="1323975" cy="2314575"/>
            </a:xfrm>
            <a:prstGeom prst="flowChart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シミュレーション</a:t>
              </a:r>
            </a:p>
          </p:txBody>
        </p:sp>
        <p:sp>
          <p:nvSpPr>
            <p:cNvPr id="7" name="フローチャート: 処理 6">
              <a:extLst>
                <a:ext uri="{FF2B5EF4-FFF2-40B4-BE49-F238E27FC236}">
                  <a16:creationId xmlns:a16="http://schemas.microsoft.com/office/drawing/2014/main" id="{A515A7BF-CCFE-41B4-AE3E-9CB1ED284E46}"/>
                </a:ext>
              </a:extLst>
            </p:cNvPr>
            <p:cNvSpPr/>
            <p:nvPr/>
          </p:nvSpPr>
          <p:spPr>
            <a:xfrm>
              <a:off x="2978943" y="2447924"/>
              <a:ext cx="1323975" cy="2314575"/>
            </a:xfrm>
            <a:prstGeom prst="flowChart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装置の設計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フローチャート: 処理 7">
              <a:extLst>
                <a:ext uri="{FF2B5EF4-FFF2-40B4-BE49-F238E27FC236}">
                  <a16:creationId xmlns:a16="http://schemas.microsoft.com/office/drawing/2014/main" id="{2EA6F5D6-EB57-481B-A794-C89859989621}"/>
                </a:ext>
              </a:extLst>
            </p:cNvPr>
            <p:cNvSpPr/>
            <p:nvPr/>
          </p:nvSpPr>
          <p:spPr>
            <a:xfrm>
              <a:off x="5434012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装置の製作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フローチャート: 処理 8">
              <a:extLst>
                <a:ext uri="{FF2B5EF4-FFF2-40B4-BE49-F238E27FC236}">
                  <a16:creationId xmlns:a16="http://schemas.microsoft.com/office/drawing/2014/main" id="{738D21C4-C811-4A6B-9704-D918ED4B0AA4}"/>
                </a:ext>
              </a:extLst>
            </p:cNvPr>
            <p:cNvSpPr/>
            <p:nvPr/>
          </p:nvSpPr>
          <p:spPr>
            <a:xfrm>
              <a:off x="7889082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測定</a:t>
              </a:r>
            </a:p>
          </p:txBody>
        </p:sp>
        <p:sp>
          <p:nvSpPr>
            <p:cNvPr id="10" name="フローチャート: 処理 9">
              <a:extLst>
                <a:ext uri="{FF2B5EF4-FFF2-40B4-BE49-F238E27FC236}">
                  <a16:creationId xmlns:a16="http://schemas.microsoft.com/office/drawing/2014/main" id="{E8A299EF-CF16-41CE-81A2-F87E2E41BFDE}"/>
                </a:ext>
              </a:extLst>
            </p:cNvPr>
            <p:cNvSpPr/>
            <p:nvPr/>
          </p:nvSpPr>
          <p:spPr>
            <a:xfrm>
              <a:off x="10344150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解析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868C892B-2312-4920-BF1E-2888AAFDCB87}"/>
                </a:ext>
              </a:extLst>
            </p:cNvPr>
            <p:cNvSpPr/>
            <p:nvPr/>
          </p:nvSpPr>
          <p:spPr>
            <a:xfrm>
              <a:off x="2099071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8C3C4624-67E8-4C58-8558-5BE0EA568480}"/>
                </a:ext>
              </a:extLst>
            </p:cNvPr>
            <p:cNvSpPr/>
            <p:nvPr/>
          </p:nvSpPr>
          <p:spPr>
            <a:xfrm>
              <a:off x="9464279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A8031F25-EC52-490C-8801-CB7431A31123}"/>
                </a:ext>
              </a:extLst>
            </p:cNvPr>
            <p:cNvSpPr/>
            <p:nvPr/>
          </p:nvSpPr>
          <p:spPr>
            <a:xfrm>
              <a:off x="7009210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692C86E5-6785-44CF-AA1F-AEB90F7B2422}"/>
                </a:ext>
              </a:extLst>
            </p:cNvPr>
            <p:cNvSpPr/>
            <p:nvPr/>
          </p:nvSpPr>
          <p:spPr>
            <a:xfrm>
              <a:off x="4557710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B9E446-FC69-425B-A859-EBE465CAF96B}"/>
              </a:ext>
            </a:extLst>
          </p:cNvPr>
          <p:cNvSpPr txBox="1"/>
          <p:nvPr/>
        </p:nvSpPr>
        <p:spPr>
          <a:xfrm>
            <a:off x="1728500" y="1298622"/>
            <a:ext cx="989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目標：</a:t>
            </a:r>
            <a:endParaRPr kumimoji="1" lang="en-US" altLang="ja-JP" dirty="0"/>
          </a:p>
          <a:p>
            <a:r>
              <a:rPr lang="ja-JP" altLang="en-US" dirty="0"/>
              <a:t>位置分解能を</a:t>
            </a:r>
            <a:r>
              <a:rPr lang="en-US" altLang="ja-JP" dirty="0"/>
              <a:t>2[mm]</a:t>
            </a:r>
            <a:r>
              <a:rPr lang="ja-JP" altLang="en-US" dirty="0"/>
              <a:t>以下にすることを目標とする。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8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目的と方針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77639-D6D1-4F79-816A-483E415C9242}"/>
              </a:ext>
            </a:extLst>
          </p:cNvPr>
          <p:cNvSpPr txBox="1"/>
          <p:nvPr/>
        </p:nvSpPr>
        <p:spPr>
          <a:xfrm>
            <a:off x="699808" y="1680322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前半の結果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6DFA881-AC39-401B-AA2A-56FF91AA29EB}"/>
              </a:ext>
            </a:extLst>
          </p:cNvPr>
          <p:cNvGrpSpPr/>
          <p:nvPr/>
        </p:nvGrpSpPr>
        <p:grpSpPr>
          <a:xfrm>
            <a:off x="5257800" y="349647"/>
            <a:ext cx="6620759" cy="4645630"/>
            <a:chOff x="1676400" y="1091640"/>
            <a:chExt cx="8808638" cy="5770887"/>
          </a:xfrm>
        </p:grpSpPr>
        <p:pic>
          <p:nvPicPr>
            <p:cNvPr id="7" name="図 6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E1920106-56FC-4BA7-AEC9-6C9EF9110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7" t="6367" r="2202" b="6934"/>
            <a:stretch/>
          </p:blipFill>
          <p:spPr>
            <a:xfrm>
              <a:off x="1676400" y="1325563"/>
              <a:ext cx="8808638" cy="5536964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6A30F32-20AE-4DFF-A360-D328034D882C}"/>
                </a:ext>
              </a:extLst>
            </p:cNvPr>
            <p:cNvGrpSpPr/>
            <p:nvPr/>
          </p:nvGrpSpPr>
          <p:grpSpPr>
            <a:xfrm>
              <a:off x="1877073" y="1091640"/>
              <a:ext cx="6131908" cy="458792"/>
              <a:chOff x="753938" y="1648102"/>
              <a:chExt cx="6131908" cy="458792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70FE8B2-E835-4317-9886-A50F3277BC5F}"/>
                  </a:ext>
                </a:extLst>
              </p:cNvPr>
              <p:cNvSpPr txBox="1"/>
              <p:nvPr/>
            </p:nvSpPr>
            <p:spPr>
              <a:xfrm>
                <a:off x="753938" y="1648102"/>
                <a:ext cx="1024519" cy="45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20</a:t>
                </a:r>
                <a:r>
                  <a:rPr kumimoji="1" lang="ja-JP" altLang="en-US" dirty="0"/>
                  <a:t>価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A5E11BB-8506-42BF-8F0B-692D744EB9D1}"/>
                  </a:ext>
                </a:extLst>
              </p:cNvPr>
              <p:cNvSpPr txBox="1"/>
              <p:nvPr/>
            </p:nvSpPr>
            <p:spPr>
              <a:xfrm>
                <a:off x="5481252" y="1692832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価</a:t>
                </a: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8DE1FBDF-E066-4310-9B46-C1D4DABCD293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1778457" y="1877499"/>
                <a:ext cx="3702795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F667D0-6CAD-41AB-961F-41F907141805}"/>
              </a:ext>
            </a:extLst>
          </p:cNvPr>
          <p:cNvSpPr txBox="1"/>
          <p:nvPr/>
        </p:nvSpPr>
        <p:spPr>
          <a:xfrm>
            <a:off x="1885949" y="5398156"/>
            <a:ext cx="660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⇒位置分解能を</a:t>
            </a:r>
            <a:r>
              <a:rPr kumimoji="1" lang="en-US" altLang="ja-JP" dirty="0"/>
              <a:t>2mm</a:t>
            </a:r>
            <a:r>
              <a:rPr kumimoji="1" lang="ja-JP" altLang="en-US" dirty="0"/>
              <a:t>以下まで向上できればセパレートできる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38600D-1712-452C-A1C5-57F240BDC4C5}"/>
              </a:ext>
            </a:extLst>
          </p:cNvPr>
          <p:cNvSpPr txBox="1"/>
          <p:nvPr/>
        </p:nvSpPr>
        <p:spPr>
          <a:xfrm>
            <a:off x="892033" y="2804523"/>
            <a:ext cx="451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現状の設定では</a:t>
            </a:r>
            <a:r>
              <a:rPr kumimoji="1" lang="en-US" altLang="ja-JP" dirty="0"/>
              <a:t>5mm</a:t>
            </a:r>
            <a:r>
              <a:rPr kumimoji="1" lang="ja-JP" altLang="en-US" dirty="0"/>
              <a:t>以上のセパレートができない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85899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2.</a:t>
            </a:r>
            <a:r>
              <a:rPr lang="ja-JP" altLang="en-US" sz="3200" dirty="0"/>
              <a:t>目的と方針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77639-D6D1-4F79-816A-483E415C9242}"/>
              </a:ext>
            </a:extLst>
          </p:cNvPr>
          <p:cNvSpPr txBox="1"/>
          <p:nvPr/>
        </p:nvSpPr>
        <p:spPr>
          <a:xfrm>
            <a:off x="690283" y="100404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MCP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pic>
        <p:nvPicPr>
          <p:cNvPr id="15" name="図 14" descr="テーブル, 屋内, 木製, 座る が含まれている画像&#10;&#10;自動的に生成された説明">
            <a:extLst>
              <a:ext uri="{FF2B5EF4-FFF2-40B4-BE49-F238E27FC236}">
                <a16:creationId xmlns:a16="http://schemas.microsoft.com/office/drawing/2014/main" id="{650A2105-D969-4B80-9D4A-E29A5325C94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33789" r="23677" b="33735"/>
          <a:stretch/>
        </p:blipFill>
        <p:spPr bwMode="auto">
          <a:xfrm>
            <a:off x="7700682" y="1441381"/>
            <a:ext cx="3092431" cy="3467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577146-0D4D-4B02-90DA-B8D554131147}"/>
              </a:ext>
            </a:extLst>
          </p:cNvPr>
          <p:cNvSpPr txBox="1"/>
          <p:nvPr/>
        </p:nvSpPr>
        <p:spPr>
          <a:xfrm>
            <a:off x="1640542" y="5669287"/>
            <a:ext cx="85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　電極を分割することで位置分解能向上の可能性あり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0B8B45-546D-4E1F-9C07-C99DA5A99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25" t="40694" r="33047" b="18781"/>
          <a:stretch/>
        </p:blipFill>
        <p:spPr>
          <a:xfrm>
            <a:off x="1487581" y="1785583"/>
            <a:ext cx="4429125" cy="27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7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396007-02B7-4A65-9208-B6E49B2AEC08}"/>
              </a:ext>
            </a:extLst>
          </p:cNvPr>
          <p:cNvSpPr txBox="1"/>
          <p:nvPr/>
        </p:nvSpPr>
        <p:spPr>
          <a:xfrm>
            <a:off x="699247" y="914400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MCP</a:t>
            </a:r>
            <a:r>
              <a:rPr kumimoji="1" lang="ja-JP" altLang="en-US" dirty="0"/>
              <a:t>からくるパルスの測定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A5EB2AD-B3B1-4803-8051-647A0D73120E}"/>
              </a:ext>
            </a:extLst>
          </p:cNvPr>
          <p:cNvGrpSpPr/>
          <p:nvPr/>
        </p:nvGrpSpPr>
        <p:grpSpPr>
          <a:xfrm>
            <a:off x="2083173" y="1838325"/>
            <a:ext cx="7365627" cy="4764795"/>
            <a:chOff x="4882920" y="121012"/>
            <a:chExt cx="7309079" cy="5916037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E3D755EE-D7C2-4DD8-B586-E901EA7B5146}"/>
                </a:ext>
              </a:extLst>
            </p:cNvPr>
            <p:cNvCxnSpPr>
              <a:cxnSpLocks/>
            </p:cNvCxnSpPr>
            <p:nvPr/>
          </p:nvCxnSpPr>
          <p:spPr>
            <a:xfrm>
              <a:off x="8467168" y="1814248"/>
              <a:ext cx="0" cy="32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215F1BA-677A-48BC-9242-D5878460A788}"/>
                </a:ext>
              </a:extLst>
            </p:cNvPr>
            <p:cNvSpPr/>
            <p:nvPr/>
          </p:nvSpPr>
          <p:spPr>
            <a:xfrm>
              <a:off x="4882920" y="1275976"/>
              <a:ext cx="2212501" cy="430822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320DDFC-0461-44D0-BEB4-BA0768D2B4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8389" y="1820773"/>
              <a:ext cx="4867835" cy="5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E914558-0CED-46A1-BD2B-8791BB276DD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378389" y="3471847"/>
              <a:ext cx="2079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57A0963-71EB-4376-8ECF-75BAB8460503}"/>
                </a:ext>
              </a:extLst>
            </p:cNvPr>
            <p:cNvCxnSpPr>
              <a:cxnSpLocks/>
            </p:cNvCxnSpPr>
            <p:nvPr/>
          </p:nvCxnSpPr>
          <p:spPr>
            <a:xfrm>
              <a:off x="6263485" y="5082989"/>
              <a:ext cx="3768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8DBC786-D8E7-48B0-A6BB-E4C52E297C41}"/>
                </a:ext>
              </a:extLst>
            </p:cNvPr>
            <p:cNvSpPr txBox="1"/>
            <p:nvPr/>
          </p:nvSpPr>
          <p:spPr>
            <a:xfrm>
              <a:off x="5558118" y="5667717"/>
              <a:ext cx="1640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真空槽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EE8441B-1D74-488E-8DAE-8787CACF18EC}"/>
                </a:ext>
              </a:extLst>
            </p:cNvPr>
            <p:cNvSpPr/>
            <p:nvPr/>
          </p:nvSpPr>
          <p:spPr>
            <a:xfrm>
              <a:off x="9556938" y="1656132"/>
              <a:ext cx="796735" cy="3162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F357FC0-BEBB-4428-9B3B-572AF3E2EE2A}"/>
                </a:ext>
              </a:extLst>
            </p:cNvPr>
            <p:cNvCxnSpPr/>
            <p:nvPr/>
          </p:nvCxnSpPr>
          <p:spPr>
            <a:xfrm>
              <a:off x="8467168" y="1814248"/>
              <a:ext cx="0" cy="32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4E7F7AA-1AEA-43AF-954C-12DF2526DB69}"/>
                </a:ext>
              </a:extLst>
            </p:cNvPr>
            <p:cNvSpPr/>
            <p:nvPr/>
          </p:nvSpPr>
          <p:spPr>
            <a:xfrm>
              <a:off x="8332699" y="2279272"/>
              <a:ext cx="268938" cy="645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E445F59-C2E1-4A64-A60A-E1DCB8883259}"/>
                </a:ext>
              </a:extLst>
            </p:cNvPr>
            <p:cNvSpPr/>
            <p:nvPr/>
          </p:nvSpPr>
          <p:spPr>
            <a:xfrm>
              <a:off x="8328221" y="3962393"/>
              <a:ext cx="268938" cy="645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13573B2-58A5-4F3A-B601-73DD3EC3D724}"/>
                </a:ext>
              </a:extLst>
            </p:cNvPr>
            <p:cNvSpPr txBox="1"/>
            <p:nvPr/>
          </p:nvSpPr>
          <p:spPr>
            <a:xfrm>
              <a:off x="11266396" y="1656132"/>
              <a:ext cx="92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2000V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001C500-B09B-4A53-BD67-784683BD756C}"/>
                </a:ext>
              </a:extLst>
            </p:cNvPr>
            <p:cNvSpPr txBox="1"/>
            <p:nvPr/>
          </p:nvSpPr>
          <p:spPr>
            <a:xfrm>
              <a:off x="10227609" y="4898323"/>
              <a:ext cx="150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グラウンド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5F1170-2065-48BC-8AAC-EFD4F5AA758E}"/>
                </a:ext>
              </a:extLst>
            </p:cNvPr>
            <p:cNvSpPr txBox="1"/>
            <p:nvPr/>
          </p:nvSpPr>
          <p:spPr>
            <a:xfrm>
              <a:off x="9658372" y="1986587"/>
              <a:ext cx="894213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100Ω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93E961B-92A1-4ACB-A19F-AF255F259363}"/>
                </a:ext>
              </a:extLst>
            </p:cNvPr>
            <p:cNvSpPr txBox="1"/>
            <p:nvPr/>
          </p:nvSpPr>
          <p:spPr>
            <a:xfrm>
              <a:off x="8653220" y="2746451"/>
              <a:ext cx="103541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100k</a:t>
              </a:r>
              <a:r>
                <a:rPr kumimoji="1" lang="en-US" altLang="ja-JP" dirty="0"/>
                <a:t>Ω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4DA0656-09CF-4BCF-91C1-106551DBA655}"/>
                </a:ext>
              </a:extLst>
            </p:cNvPr>
            <p:cNvSpPr txBox="1"/>
            <p:nvPr/>
          </p:nvSpPr>
          <p:spPr>
            <a:xfrm>
              <a:off x="8606115" y="4189768"/>
              <a:ext cx="894213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2M</a:t>
              </a:r>
              <a:r>
                <a:rPr kumimoji="1" lang="en-US" altLang="ja-JP" dirty="0"/>
                <a:t>Ω</a:t>
              </a:r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E3260A0-92EE-47B0-BDB2-8E994CF53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9670" y="1047970"/>
              <a:ext cx="0" cy="766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98595D3-C18B-4679-8EFE-B74021F0D255}"/>
                </a:ext>
              </a:extLst>
            </p:cNvPr>
            <p:cNvCxnSpPr>
              <a:cxnSpLocks/>
            </p:cNvCxnSpPr>
            <p:nvPr/>
          </p:nvCxnSpPr>
          <p:spPr>
            <a:xfrm>
              <a:off x="7252447" y="1036875"/>
              <a:ext cx="449360" cy="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FA5320A-58FE-486E-928C-4B6C7F2613FE}"/>
                </a:ext>
              </a:extLst>
            </p:cNvPr>
            <p:cNvCxnSpPr>
              <a:cxnSpLocks/>
            </p:cNvCxnSpPr>
            <p:nvPr/>
          </p:nvCxnSpPr>
          <p:spPr>
            <a:xfrm>
              <a:off x="7252447" y="774930"/>
              <a:ext cx="449360" cy="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71F5998-9A96-4621-B2D0-B06A02FEC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9670" y="480335"/>
              <a:ext cx="0" cy="294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28F138-F63C-4670-9012-408C63F44B25}"/>
                </a:ext>
              </a:extLst>
            </p:cNvPr>
            <p:cNvSpPr txBox="1"/>
            <p:nvPr/>
          </p:nvSpPr>
          <p:spPr>
            <a:xfrm>
              <a:off x="6557694" y="121012"/>
              <a:ext cx="203946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オシロスコープへ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D904693-724B-4E75-A676-DABDFB66737C}"/>
                </a:ext>
              </a:extLst>
            </p:cNvPr>
            <p:cNvSpPr/>
            <p:nvPr/>
          </p:nvSpPr>
          <p:spPr>
            <a:xfrm>
              <a:off x="5454882" y="1591503"/>
              <a:ext cx="923507" cy="3760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</a:t>
              </a:r>
            </a:p>
            <a:p>
              <a:pPr algn="ctr"/>
              <a:r>
                <a:rPr kumimoji="1" lang="en-US" altLang="ja-JP" dirty="0"/>
                <a:t>C</a:t>
              </a:r>
            </a:p>
            <a:p>
              <a:pPr algn="ctr"/>
              <a:r>
                <a:rPr lang="en-US" altLang="ja-JP" dirty="0"/>
                <a:t>P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9321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396007-02B7-4A65-9208-B6E49B2AEC08}"/>
              </a:ext>
            </a:extLst>
          </p:cNvPr>
          <p:cNvSpPr txBox="1"/>
          <p:nvPr/>
        </p:nvSpPr>
        <p:spPr>
          <a:xfrm>
            <a:off x="699247" y="914400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MCP</a:t>
            </a:r>
            <a:r>
              <a:rPr kumimoji="1" lang="ja-JP" altLang="en-US" dirty="0"/>
              <a:t>からくるパルスの測定</a:t>
            </a:r>
          </a:p>
        </p:txBody>
      </p:sp>
      <p:pic>
        <p:nvPicPr>
          <p:cNvPr id="27" name="図 2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D09043D-35E8-4C52-9C06-427D080F8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7" b="10222"/>
          <a:stretch/>
        </p:blipFill>
        <p:spPr>
          <a:xfrm>
            <a:off x="4311665" y="681038"/>
            <a:ext cx="679731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47C8BE8-BBE0-4D9D-AEC7-FADE8B52147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1" t="18987" r="14429" b="7382"/>
          <a:stretch/>
        </p:blipFill>
        <p:spPr bwMode="auto">
          <a:xfrm>
            <a:off x="6096000" y="1094273"/>
            <a:ext cx="5153025" cy="4954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851E4B-1E4F-46D8-BBD8-19349033D133}"/>
              </a:ext>
            </a:extLst>
          </p:cNvPr>
          <p:cNvSpPr txBox="1"/>
          <p:nvPr/>
        </p:nvSpPr>
        <p:spPr>
          <a:xfrm>
            <a:off x="1293719" y="2278662"/>
            <a:ext cx="4629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直径：</a:t>
            </a:r>
            <a:r>
              <a:rPr kumimoji="1" lang="en-US" altLang="ja-JP" dirty="0"/>
              <a:t>75mm</a:t>
            </a:r>
          </a:p>
          <a:p>
            <a:endParaRPr lang="en-US" altLang="ja-JP" dirty="0"/>
          </a:p>
          <a:p>
            <a:r>
              <a:rPr kumimoji="1" lang="ja-JP" altLang="en-US" dirty="0"/>
              <a:t>電極：幅</a:t>
            </a:r>
            <a:r>
              <a:rPr kumimoji="1" lang="en-US" altLang="ja-JP" dirty="0"/>
              <a:t>1.0mm</a:t>
            </a:r>
            <a:r>
              <a:rPr kumimoji="1" lang="ja-JP" altLang="en-US" dirty="0"/>
              <a:t>　間隙</a:t>
            </a:r>
            <a:r>
              <a:rPr kumimoji="1" lang="en-US" altLang="ja-JP" dirty="0"/>
              <a:t>0.075mm</a:t>
            </a:r>
            <a:r>
              <a:rPr kumimoji="1" lang="ja-JP" altLang="en-US" dirty="0"/>
              <a:t>　（左側）</a:t>
            </a:r>
            <a:endParaRPr kumimoji="1" lang="en-US" altLang="ja-JP" dirty="0"/>
          </a:p>
          <a:p>
            <a:r>
              <a:rPr lang="ja-JP" altLang="en-US" dirty="0"/>
              <a:t>　　　幅</a:t>
            </a:r>
            <a:r>
              <a:rPr lang="en-US" altLang="ja-JP" dirty="0"/>
              <a:t>0.5mm</a:t>
            </a:r>
            <a:r>
              <a:rPr lang="ja-JP" altLang="en-US" dirty="0"/>
              <a:t>　間隙</a:t>
            </a:r>
            <a:r>
              <a:rPr lang="en-US" altLang="ja-JP" dirty="0"/>
              <a:t>0.075mm</a:t>
            </a:r>
            <a:r>
              <a:rPr lang="ja-JP" altLang="en-US" dirty="0"/>
              <a:t>　（右側）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取付穴：直径</a:t>
            </a:r>
            <a:r>
              <a:rPr lang="en-US" altLang="ja-JP" dirty="0"/>
              <a:t>5.91mm</a:t>
            </a:r>
            <a:r>
              <a:rPr lang="ja-JP" altLang="en-US" dirty="0"/>
              <a:t>（大）</a:t>
            </a:r>
            <a:endParaRPr lang="en-US" altLang="ja-JP" dirty="0"/>
          </a:p>
          <a:p>
            <a:r>
              <a:rPr kumimoji="1" lang="ja-JP" altLang="en-US" dirty="0"/>
              <a:t>　　　　直径</a:t>
            </a:r>
            <a:r>
              <a:rPr kumimoji="1" lang="en-US" altLang="ja-JP" dirty="0"/>
              <a:t>4.21mm</a:t>
            </a:r>
            <a:r>
              <a:rPr kumimoji="1" lang="ja-JP" altLang="en-US" dirty="0"/>
              <a:t>（小）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ビア：直径</a:t>
            </a:r>
            <a:r>
              <a:rPr kumimoji="1" lang="en-US" altLang="ja-JP" dirty="0"/>
              <a:t>0.7mm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035440-030E-4900-BE29-0235F5DDC350}"/>
              </a:ext>
            </a:extLst>
          </p:cNvPr>
          <p:cNvSpPr txBox="1"/>
          <p:nvPr/>
        </p:nvSpPr>
        <p:spPr>
          <a:xfrm>
            <a:off x="708212" y="1326776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電極作成</a:t>
            </a:r>
          </a:p>
        </p:txBody>
      </p:sp>
    </p:spTree>
    <p:extLst>
      <p:ext uri="{BB962C8B-B14F-4D97-AF65-F5344CB8AC3E}">
        <p14:creationId xmlns:p14="http://schemas.microsoft.com/office/powerpoint/2010/main" val="208575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8216</TotalTime>
  <Words>394</Words>
  <Application>Microsoft Office PowerPoint</Application>
  <PresentationFormat>ワイド画面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HiraKakuPro-W6</vt:lpstr>
      <vt:lpstr>游ゴシック</vt:lpstr>
      <vt:lpstr>游ゴシック Light</vt:lpstr>
      <vt:lpstr>Arial</vt:lpstr>
      <vt:lpstr>Office テーマ</vt:lpstr>
      <vt:lpstr>SCRIT実験におけるイオン分析器の分解能の向上</vt:lpstr>
      <vt:lpstr>1.はじめに</vt:lpstr>
      <vt:lpstr>1.はじめに</vt:lpstr>
      <vt:lpstr>2.目的と方針</vt:lpstr>
      <vt:lpstr>2.目的と方針</vt:lpstr>
      <vt:lpstr>2.目的と方針</vt:lpstr>
      <vt:lpstr>3.進捗</vt:lpstr>
      <vt:lpstr>3.進捗</vt:lpstr>
      <vt:lpstr>3.進捗</vt:lpstr>
      <vt:lpstr>3.進捗</vt:lpstr>
      <vt:lpstr>3.進捗</vt:lpstr>
      <vt:lpstr>4.展望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133</cp:revision>
  <dcterms:created xsi:type="dcterms:W3CDTF">2020-09-26T04:16:16Z</dcterms:created>
  <dcterms:modified xsi:type="dcterms:W3CDTF">2021-01-29T07:02:19Z</dcterms:modified>
</cp:coreProperties>
</file>