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handoutMasterIdLst>
    <p:handoutMasterId r:id="rId22"/>
  </p:handoutMasterIdLst>
  <p:sldIdLst>
    <p:sldId id="256" r:id="rId2"/>
    <p:sldId id="267" r:id="rId3"/>
    <p:sldId id="257" r:id="rId4"/>
    <p:sldId id="275" r:id="rId5"/>
    <p:sldId id="278" r:id="rId6"/>
    <p:sldId id="279" r:id="rId7"/>
    <p:sldId id="273" r:id="rId8"/>
    <p:sldId id="280" r:id="rId9"/>
    <p:sldId id="277" r:id="rId10"/>
    <p:sldId id="281" r:id="rId11"/>
    <p:sldId id="268" r:id="rId12"/>
    <p:sldId id="261" r:id="rId13"/>
    <p:sldId id="260" r:id="rId14"/>
    <p:sldId id="262" r:id="rId15"/>
    <p:sldId id="264" r:id="rId16"/>
    <p:sldId id="272" r:id="rId17"/>
    <p:sldId id="274" r:id="rId18"/>
    <p:sldId id="270" r:id="rId19"/>
    <p:sldId id="27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152" autoAdjust="0"/>
    <p:restoredTop sz="94987" autoAdjust="0"/>
  </p:normalViewPr>
  <p:slideViewPr>
    <p:cSldViewPr snapToGrid="0">
      <p:cViewPr varScale="1">
        <p:scale>
          <a:sx n="85" d="100"/>
          <a:sy n="85" d="100"/>
        </p:scale>
        <p:origin x="586"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A9ED781-3305-4602-859B-F83148CD06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1B1E87A-E8D4-4AF4-B76D-0576067C48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9A033E-D1F1-45AD-B378-340E885A1806}" type="datetimeFigureOut">
              <a:rPr kumimoji="1" lang="ja-JP" altLang="en-US" smtClean="0"/>
              <a:t>2020/10/8</a:t>
            </a:fld>
            <a:endParaRPr kumimoji="1" lang="ja-JP" altLang="en-US"/>
          </a:p>
        </p:txBody>
      </p:sp>
      <p:sp>
        <p:nvSpPr>
          <p:cNvPr id="4" name="フッター プレースホルダー 3">
            <a:extLst>
              <a:ext uri="{FF2B5EF4-FFF2-40B4-BE49-F238E27FC236}">
                <a16:creationId xmlns:a16="http://schemas.microsoft.com/office/drawing/2014/main" id="{601FDF70-FDCE-40F2-A7C0-95A00B73E7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748913-1F40-4584-A851-9CF25ADCF1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68E98-E27D-408C-95E2-5EFC411A4335}" type="slidenum">
              <a:rPr kumimoji="1" lang="ja-JP" altLang="en-US" smtClean="0"/>
              <a:t>‹#›</a:t>
            </a:fld>
            <a:endParaRPr kumimoji="1" lang="ja-JP" altLang="en-US"/>
          </a:p>
        </p:txBody>
      </p:sp>
    </p:spTree>
    <p:extLst>
      <p:ext uri="{BB962C8B-B14F-4D97-AF65-F5344CB8AC3E}">
        <p14:creationId xmlns:p14="http://schemas.microsoft.com/office/powerpoint/2010/main" val="230234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実際の実行画面は図のとおりです。</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10</a:t>
            </a:fld>
            <a:endParaRPr kumimoji="1" lang="ja-JP" altLang="en-US"/>
          </a:p>
        </p:txBody>
      </p:sp>
    </p:spTree>
    <p:extLst>
      <p:ext uri="{BB962C8B-B14F-4D97-AF65-F5344CB8AC3E}">
        <p14:creationId xmlns:p14="http://schemas.microsoft.com/office/powerpoint/2010/main" val="419772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計算が正しいことを確認したので</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次に</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目標である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イオンのシミュレーションを</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の設定で行いました。電場と磁場はそれぞれ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フィルタの最大電場、最大磁場を超えないで最もセパレートできる値に設定しました。初速は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SCRIT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のポテンシャルである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10keV</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から運動エネルギーの公式を使って計算した値です。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結果は右図のとおりです。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11</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拡大した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図のとおり、チャンネルトロンの開口部が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㎜幅なのに対して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価以上のイオンは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十分にセパレートできていないという結果になりました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。最大電場が小さいこと、初速が速すぎることが原因と考えられます。改善策</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として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は最大電場を大きくすること、初速を遅くするために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SCRIT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のポテンシャルを小さくすること、チャンネルトロンの数を増やすこと、分布が左に偏っているため、チャンネルトロンをずらすことが挙げられます。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12</a:t>
            </a:fld>
            <a:endParaRPr kumimoji="1" lang="ja-JP" altLang="en-US"/>
          </a:p>
        </p:txBody>
      </p:sp>
    </p:spTree>
    <p:extLst>
      <p:ext uri="{BB962C8B-B14F-4D97-AF65-F5344CB8AC3E}">
        <p14:creationId xmlns:p14="http://schemas.microsoft.com/office/powerpoint/2010/main" val="271137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展望としてはまず電場と磁場の漏れを考慮した設定にしたいと思っています。現状の設定ではリアルなものではないので、ラプラス方程式から電場を求めるコードを書いています。右の図のようにそれらしい結果は得られているのですが、これが正しいのか判断するためのテストを行っていないのでこれからテストする予定です。電場の後は磁場も同様に計算していこうと思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13</a:t>
            </a:fld>
            <a:endParaRPr kumimoji="1" lang="ja-JP" altLang="en-US"/>
          </a:p>
        </p:txBody>
      </p:sp>
    </p:spTree>
    <p:extLst>
      <p:ext uri="{BB962C8B-B14F-4D97-AF65-F5344CB8AC3E}">
        <p14:creationId xmlns:p14="http://schemas.microsoft.com/office/powerpoint/2010/main" val="186746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これまでの進捗をまとめると、電場と磁場はリアルなものではないですが、とりあえず</a:t>
            </a:r>
            <a:r>
              <a:rPr lang="en-US" altLang="ja-JP" sz="1800" kern="100" dirty="0">
                <a:latin typeface="游明朝" panose="02020400000000000000" pitchFamily="18" charset="-128"/>
                <a:ea typeface="游明朝" panose="02020400000000000000" pitchFamily="18" charset="-128"/>
                <a:cs typeface="Times New Roman" panose="02020603050405020304" pitchFamily="18" charset="0"/>
              </a:rPr>
              <a:t>Sn</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イオンのシミュレーションができたというところまでです。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シミュレーション後の展望としては前半に話した通り、装置の設計、製作に移行していく予定です。検出器の選択肢としてはこの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が挙げられますが、シンチレータ検出器を使いたいと思っています。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以上です、ご清聴ありがとうございました。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14</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15</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16</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17</a:t>
            </a:fld>
            <a:endParaRPr kumimoji="1" lang="ja-JP" altLang="en-US"/>
          </a:p>
        </p:txBody>
      </p:sp>
    </p:spTree>
    <p:extLst>
      <p:ext uri="{BB962C8B-B14F-4D97-AF65-F5344CB8AC3E}">
        <p14:creationId xmlns:p14="http://schemas.microsoft.com/office/powerpoint/2010/main" val="373437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18</a:t>
            </a:fld>
            <a:endParaRPr kumimoji="1" lang="ja-JP" altLang="en-US"/>
          </a:p>
        </p:txBody>
      </p:sp>
    </p:spTree>
    <p:extLst>
      <p:ext uri="{BB962C8B-B14F-4D97-AF65-F5344CB8AC3E}">
        <p14:creationId xmlns:p14="http://schemas.microsoft.com/office/powerpoint/2010/main" val="1562754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19</a:t>
            </a:fld>
            <a:endParaRPr kumimoji="1" lang="ja-JP" altLang="en-US"/>
          </a:p>
        </p:txBody>
      </p:sp>
    </p:spTree>
    <p:extLst>
      <p:ext uri="{BB962C8B-B14F-4D97-AF65-F5344CB8AC3E}">
        <p14:creationId xmlns:p14="http://schemas.microsoft.com/office/powerpoint/2010/main" val="3774808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2</a:t>
            </a:fld>
            <a:endParaRPr kumimoji="1" lang="ja-JP" altLang="en-US"/>
          </a:p>
        </p:txBody>
      </p:sp>
    </p:spTree>
    <p:extLst>
      <p:ext uri="{BB962C8B-B14F-4D97-AF65-F5344CB8AC3E}">
        <p14:creationId xmlns:p14="http://schemas.microsoft.com/office/powerpoint/2010/main" val="31878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7</a:t>
            </a:fld>
            <a:endParaRPr kumimoji="1" lang="ja-JP" altLang="en-US"/>
          </a:p>
        </p:txBody>
      </p:sp>
    </p:spTree>
    <p:extLst>
      <p:ext uri="{BB962C8B-B14F-4D97-AF65-F5344CB8AC3E}">
        <p14:creationId xmlns:p14="http://schemas.microsoft.com/office/powerpoint/2010/main" val="261902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電場と磁場の設定は、とりあえず指定した空間内に一様電場、一様磁場をかける方法をとっています。左図は使用しているコードです。出発点と終了点で定められた直方体内に一様電場、一様磁場をかけ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8</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作ったコードが正常に動いているかのテストをしました。方針としては、解析的に求めた結果とプログラムから求めた結果が一致していることを確認します。電場に関しては、ｚ軸方向に電場をかけ、指定した座標に到達するまでの時間を比べました。磁場に関して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y</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軸方向に磁場をかけて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x</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軸方向に初速度を与えることで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x-z</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平面で円運動をさせて、その半径を比べました。</a:t>
            </a:r>
          </a:p>
          <a:p>
            <a:r>
              <a:rPr lang="ja-JP" altLang="en-US" sz="1800" dirty="0">
                <a:effectLst/>
                <a:ea typeface="游明朝" panose="02020400000000000000" pitchFamily="18" charset="-128"/>
                <a:cs typeface="Times New Roman" panose="02020603050405020304" pitchFamily="18" charset="0"/>
              </a:rPr>
              <a:t>電場のテスト</a:t>
            </a:r>
            <a:r>
              <a:rPr lang="ja-JP" altLang="ja-JP" sz="1800" dirty="0">
                <a:effectLst/>
                <a:ea typeface="游明朝" panose="02020400000000000000" pitchFamily="18" charset="-128"/>
                <a:cs typeface="Times New Roman" panose="02020603050405020304" pitchFamily="18" charset="0"/>
              </a:rPr>
              <a:t>結果は</a:t>
            </a:r>
            <a:r>
              <a:rPr lang="en-US" altLang="ja-JP" sz="1800" dirty="0">
                <a:effectLst/>
                <a:ea typeface="游明朝" panose="02020400000000000000" pitchFamily="18" charset="-128"/>
                <a:cs typeface="Times New Roman" panose="02020603050405020304" pitchFamily="18" charset="0"/>
              </a:rPr>
              <a:t>10^-10</a:t>
            </a:r>
            <a:r>
              <a:rPr lang="ja-JP" altLang="ja-JP" sz="1800" dirty="0">
                <a:effectLst/>
                <a:ea typeface="游明朝" panose="02020400000000000000" pitchFamily="18" charset="-128"/>
                <a:cs typeface="Times New Roman" panose="02020603050405020304" pitchFamily="18" charset="0"/>
              </a:rPr>
              <a:t>の差で、刻み幅が</a:t>
            </a:r>
            <a:r>
              <a:rPr lang="en-US" altLang="ja-JP" sz="1800" dirty="0">
                <a:effectLst/>
                <a:ea typeface="游明朝" panose="02020400000000000000" pitchFamily="18" charset="-128"/>
                <a:cs typeface="Times New Roman" panose="02020603050405020304" pitchFamily="18" charset="0"/>
              </a:rPr>
              <a:t>10^-9</a:t>
            </a:r>
            <a:r>
              <a:rPr lang="ja-JP" altLang="ja-JP" sz="1800" dirty="0">
                <a:effectLst/>
                <a:ea typeface="游明朝" panose="02020400000000000000" pitchFamily="18" charset="-128"/>
                <a:cs typeface="Times New Roman" panose="02020603050405020304" pitchFamily="18" charset="0"/>
              </a:rPr>
              <a:t>であることを考慮すると、十分小さい値である</a:t>
            </a:r>
            <a:r>
              <a:rPr lang="ja-JP" altLang="en-US" sz="1800" dirty="0">
                <a:effectLst/>
                <a:ea typeface="游明朝" panose="02020400000000000000" pitchFamily="18" charset="-128"/>
                <a:cs typeface="Times New Roman" panose="02020603050405020304" pitchFamily="18" charset="0"/>
              </a:rPr>
              <a:t>と判断しました。磁場のテスト結果は</a:t>
            </a:r>
            <a:r>
              <a:rPr lang="en-US" altLang="ja-JP" sz="1800" dirty="0">
                <a:effectLst/>
                <a:ea typeface="游明朝" panose="02020400000000000000" pitchFamily="18" charset="-128"/>
                <a:cs typeface="Times New Roman" panose="02020603050405020304" pitchFamily="18" charset="0"/>
              </a:rPr>
              <a:t>10^-8</a:t>
            </a:r>
            <a:r>
              <a:rPr lang="ja-JP" altLang="en-US" sz="1800" dirty="0">
                <a:effectLst/>
                <a:ea typeface="游明朝" panose="02020400000000000000" pitchFamily="18" charset="-128"/>
                <a:cs typeface="Times New Roman" panose="02020603050405020304" pitchFamily="18" charset="0"/>
              </a:rPr>
              <a:t>の差でこの値も十分小さい値であると判断しました。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119942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4.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91.PNG"/></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0.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apollo.lns.tohoku.ac.jp/scrit/SCRIT_Sendai_J/Physic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automatic-browsing.com/2020/02/2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1.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棒グラフ&#10;&#10;自動的に生成された説明">
            <a:extLst>
              <a:ext uri="{FF2B5EF4-FFF2-40B4-BE49-F238E27FC236}">
                <a16:creationId xmlns:a16="http://schemas.microsoft.com/office/drawing/2014/main" id="{C030D3AC-B6A0-4EDE-9672-592BCED14F55}"/>
              </a:ext>
            </a:extLst>
          </p:cNvPr>
          <p:cNvPicPr>
            <a:picLocks noChangeAspect="1"/>
          </p:cNvPicPr>
          <p:nvPr/>
        </p:nvPicPr>
        <p:blipFill rotWithShape="1">
          <a:blip r:embed="rId3">
            <a:extLst>
              <a:ext uri="{28A0092B-C50C-407E-A947-70E740481C1C}">
                <a14:useLocalDpi xmlns:a14="http://schemas.microsoft.com/office/drawing/2010/main" val="0"/>
              </a:ext>
            </a:extLst>
          </a:blip>
          <a:srcRect l="1" t="6166" r="65791" b="41396"/>
          <a:stretch/>
        </p:blipFill>
        <p:spPr>
          <a:xfrm>
            <a:off x="-2" y="2500729"/>
            <a:ext cx="5430417" cy="4357272"/>
          </a:xfrm>
          <a:prstGeom prst="rect">
            <a:avLst/>
          </a:prstGeom>
        </p:spPr>
      </p:pic>
      <p:pic>
        <p:nvPicPr>
          <p:cNvPr id="7" name="図 6" descr="グラフィカル ユーザー インターフェイス&#10;&#10;自動的に生成された説明">
            <a:extLst>
              <a:ext uri="{FF2B5EF4-FFF2-40B4-BE49-F238E27FC236}">
                <a16:creationId xmlns:a16="http://schemas.microsoft.com/office/drawing/2014/main" id="{E76453B9-2ACF-4F9E-B68A-DFA0E59B9279}"/>
              </a:ext>
            </a:extLst>
          </p:cNvPr>
          <p:cNvPicPr>
            <a:picLocks noChangeAspect="1"/>
          </p:cNvPicPr>
          <p:nvPr/>
        </p:nvPicPr>
        <p:blipFill rotWithShape="1">
          <a:blip r:embed="rId4">
            <a:extLst>
              <a:ext uri="{28A0092B-C50C-407E-A947-70E740481C1C}">
                <a14:useLocalDpi xmlns:a14="http://schemas.microsoft.com/office/drawing/2010/main" val="0"/>
              </a:ext>
            </a:extLst>
          </a:blip>
          <a:srcRect t="29804" r="52462" b="10279"/>
          <a:stretch/>
        </p:blipFill>
        <p:spPr>
          <a:xfrm>
            <a:off x="5505450" y="2500728"/>
            <a:ext cx="6686549" cy="4376321"/>
          </a:xfrm>
          <a:prstGeom prst="rect">
            <a:avLst/>
          </a:prstGeom>
        </p:spPr>
      </p:pic>
      <p:sp>
        <p:nvSpPr>
          <p:cNvPr id="9" name="タイトル 1">
            <a:extLst>
              <a:ext uri="{FF2B5EF4-FFF2-40B4-BE49-F238E27FC236}">
                <a16:creationId xmlns:a16="http://schemas.microsoft.com/office/drawing/2014/main" id="{0E24BD7F-4ED3-426A-8490-D12D15BCB9F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10" name="グループ化 9">
            <a:extLst>
              <a:ext uri="{FF2B5EF4-FFF2-40B4-BE49-F238E27FC236}">
                <a16:creationId xmlns:a16="http://schemas.microsoft.com/office/drawing/2014/main" id="{C239EF1B-9AA0-484A-8835-CCCC7F895A6B}"/>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36AE43FD-B972-403F-BACF-8E10727BCC22}"/>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288FDA03-84ED-4711-BC43-91535F6463DF}"/>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2137B5BB-FA3F-4E4B-A95B-046B5D65375B}"/>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4" name="四角形: 角を丸くする 13">
              <a:extLst>
                <a:ext uri="{FF2B5EF4-FFF2-40B4-BE49-F238E27FC236}">
                  <a16:creationId xmlns:a16="http://schemas.microsoft.com/office/drawing/2014/main" id="{BEA4CCB8-9122-47BE-9D3C-40FD0C23F87C}"/>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5" name="矢印: 下 14">
              <a:extLst>
                <a:ext uri="{FF2B5EF4-FFF2-40B4-BE49-F238E27FC236}">
                  <a16:creationId xmlns:a16="http://schemas.microsoft.com/office/drawing/2014/main" id="{1BB64481-E8F3-473F-BDE0-04F5D9439D3A}"/>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6" name="矢印: 下 15">
              <a:extLst>
                <a:ext uri="{FF2B5EF4-FFF2-40B4-BE49-F238E27FC236}">
                  <a16:creationId xmlns:a16="http://schemas.microsoft.com/office/drawing/2014/main" id="{B06C87A4-5713-405D-B8C8-509225C9D939}"/>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7" name="矢印: 下 16">
              <a:extLst>
                <a:ext uri="{FF2B5EF4-FFF2-40B4-BE49-F238E27FC236}">
                  <a16:creationId xmlns:a16="http://schemas.microsoft.com/office/drawing/2014/main" id="{D63C2577-EF9F-4550-86B2-421DF28BB8F3}"/>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18" name="テキスト ボックス 17">
            <a:extLst>
              <a:ext uri="{FF2B5EF4-FFF2-40B4-BE49-F238E27FC236}">
                <a16:creationId xmlns:a16="http://schemas.microsoft.com/office/drawing/2014/main" id="{F03166BC-52C4-45A1-A66B-8DDF6B9727F7}"/>
              </a:ext>
            </a:extLst>
          </p:cNvPr>
          <p:cNvSpPr txBox="1"/>
          <p:nvPr/>
        </p:nvSpPr>
        <p:spPr>
          <a:xfrm>
            <a:off x="5896947" y="1882111"/>
            <a:ext cx="2687217" cy="369332"/>
          </a:xfrm>
          <a:prstGeom prst="rect">
            <a:avLst/>
          </a:prstGeom>
          <a:noFill/>
        </p:spPr>
        <p:txBody>
          <a:bodyPr wrap="square" rtlCol="0">
            <a:spAutoFit/>
          </a:bodyPr>
          <a:lstStyle/>
          <a:p>
            <a:r>
              <a:rPr kumimoji="1" lang="ja-JP" altLang="en-US" dirty="0"/>
              <a:t>磁場のテスト</a:t>
            </a:r>
          </a:p>
        </p:txBody>
      </p:sp>
      <p:sp>
        <p:nvSpPr>
          <p:cNvPr id="20" name="テキスト ボックス 19">
            <a:extLst>
              <a:ext uri="{FF2B5EF4-FFF2-40B4-BE49-F238E27FC236}">
                <a16:creationId xmlns:a16="http://schemas.microsoft.com/office/drawing/2014/main" id="{5475CB75-1D3F-4085-85AB-27E21D32FAB6}"/>
              </a:ext>
            </a:extLst>
          </p:cNvPr>
          <p:cNvSpPr txBox="1"/>
          <p:nvPr/>
        </p:nvSpPr>
        <p:spPr>
          <a:xfrm>
            <a:off x="553615" y="1882111"/>
            <a:ext cx="2687217" cy="369332"/>
          </a:xfrm>
          <a:prstGeom prst="rect">
            <a:avLst/>
          </a:prstGeom>
          <a:noFill/>
        </p:spPr>
        <p:txBody>
          <a:bodyPr wrap="square" rtlCol="0">
            <a:spAutoFit/>
          </a:bodyPr>
          <a:lstStyle/>
          <a:p>
            <a:r>
              <a:rPr lang="ja-JP" altLang="en-US" dirty="0"/>
              <a:t>電場</a:t>
            </a:r>
            <a:r>
              <a:rPr kumimoji="1" lang="ja-JP" altLang="en-US" dirty="0"/>
              <a:t>のテスト</a:t>
            </a:r>
          </a:p>
        </p:txBody>
      </p:sp>
      <p:cxnSp>
        <p:nvCxnSpPr>
          <p:cNvPr id="21" name="直線コネクタ 20">
            <a:extLst>
              <a:ext uri="{FF2B5EF4-FFF2-40B4-BE49-F238E27FC236}">
                <a16:creationId xmlns:a16="http://schemas.microsoft.com/office/drawing/2014/main" id="{F5A3E52A-8D28-4035-BE11-7DF1794D0A71}"/>
              </a:ext>
            </a:extLst>
          </p:cNvPr>
          <p:cNvCxnSpPr>
            <a:cxnSpLocks/>
          </p:cNvCxnSpPr>
          <p:nvPr/>
        </p:nvCxnSpPr>
        <p:spPr>
          <a:xfrm>
            <a:off x="712925" y="5736268"/>
            <a:ext cx="22448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C8DE06F-EDB9-4B5E-B817-5C7213F1D9BE}"/>
              </a:ext>
            </a:extLst>
          </p:cNvPr>
          <p:cNvCxnSpPr>
            <a:cxnSpLocks/>
          </p:cNvCxnSpPr>
          <p:nvPr/>
        </p:nvCxnSpPr>
        <p:spPr>
          <a:xfrm>
            <a:off x="9841374" y="6028627"/>
            <a:ext cx="21113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2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430390C0-73EC-4020-BD0B-8E74F65E1129}"/>
              </a:ext>
            </a:extLst>
          </p:cNvPr>
          <p:cNvGrpSpPr/>
          <p:nvPr/>
        </p:nvGrpSpPr>
        <p:grpSpPr>
          <a:xfrm>
            <a:off x="5533534" y="1382286"/>
            <a:ext cx="6620759" cy="4645630"/>
            <a:chOff x="1676400" y="1091640"/>
            <a:chExt cx="8808638" cy="5770887"/>
          </a:xfrm>
        </p:grpSpPr>
        <p:pic>
          <p:nvPicPr>
            <p:cNvPr id="9" name="図 8" descr="グラフ, ヒストグラム&#10;&#10;自動的に生成された説明">
              <a:extLst>
                <a:ext uri="{FF2B5EF4-FFF2-40B4-BE49-F238E27FC236}">
                  <a16:creationId xmlns:a16="http://schemas.microsoft.com/office/drawing/2014/main" id="{193535A8-5260-42A2-B9CB-B243A292349D}"/>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11" name="グループ化 10">
              <a:extLst>
                <a:ext uri="{FF2B5EF4-FFF2-40B4-BE49-F238E27FC236}">
                  <a16:creationId xmlns:a16="http://schemas.microsoft.com/office/drawing/2014/main" id="{79116C81-FA4D-475F-8C36-37EA7F270D40}"/>
                </a:ext>
              </a:extLst>
            </p:cNvPr>
            <p:cNvGrpSpPr/>
            <p:nvPr/>
          </p:nvGrpSpPr>
          <p:grpSpPr>
            <a:xfrm>
              <a:off x="1877073" y="1091640"/>
              <a:ext cx="6131908" cy="458792"/>
              <a:chOff x="753938" y="1648102"/>
              <a:chExt cx="6131908" cy="458792"/>
            </a:xfrm>
          </p:grpSpPr>
          <p:sp>
            <p:nvSpPr>
              <p:cNvPr id="12" name="テキスト ボックス 11">
                <a:extLst>
                  <a:ext uri="{FF2B5EF4-FFF2-40B4-BE49-F238E27FC236}">
                    <a16:creationId xmlns:a16="http://schemas.microsoft.com/office/drawing/2014/main" id="{F292EA38-BB80-4BB4-AD9B-81DCD34B8A52}"/>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3" name="テキスト ボックス 12">
                <a:extLst>
                  <a:ext uri="{FF2B5EF4-FFF2-40B4-BE49-F238E27FC236}">
                    <a16:creationId xmlns:a16="http://schemas.microsoft.com/office/drawing/2014/main" id="{D7A51E86-79C8-4FDE-BFD8-ED0C9AB852F6}"/>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4" name="直線矢印コネクタ 13">
                <a:extLst>
                  <a:ext uri="{FF2B5EF4-FFF2-40B4-BE49-F238E27FC236}">
                    <a16:creationId xmlns:a16="http://schemas.microsoft.com/office/drawing/2014/main" id="{F5E5738F-C8D4-4F6C-9164-3DF7824C7DAA}"/>
                  </a:ext>
                </a:extLst>
              </p:cNvPr>
              <p:cNvCxnSpPr>
                <a:cxnSpLocks/>
                <a:stCxn id="12" idx="3"/>
                <a:endCxn id="13"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3170099"/>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lang="en-US" altLang="ja-JP" sz="2000" dirty="0"/>
          </a:p>
          <a:p>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477875"/>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711727" y="5441561"/>
                <a:ext cx="40802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711727" y="5441561"/>
                <a:ext cx="4080283" cy="518604"/>
              </a:xfrm>
              <a:prstGeom prst="rect">
                <a:avLst/>
              </a:prstGeom>
              <a:blipFill>
                <a:blip r:embed="rId4"/>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24" name="グループ化 23">
            <a:extLst>
              <a:ext uri="{FF2B5EF4-FFF2-40B4-BE49-F238E27FC236}">
                <a16:creationId xmlns:a16="http://schemas.microsoft.com/office/drawing/2014/main" id="{3A3347EE-6BDB-4875-AEAD-A9813CEDCB7F}"/>
              </a:ext>
            </a:extLst>
          </p:cNvPr>
          <p:cNvGrpSpPr/>
          <p:nvPr/>
        </p:nvGrpSpPr>
        <p:grpSpPr>
          <a:xfrm>
            <a:off x="9214806" y="95730"/>
            <a:ext cx="2737886" cy="1209363"/>
            <a:chOff x="1029881" y="4126453"/>
            <a:chExt cx="4131425" cy="1971104"/>
          </a:xfrm>
        </p:grpSpPr>
        <p:sp>
          <p:nvSpPr>
            <p:cNvPr id="25" name="四角形: 角を丸くする 24">
              <a:extLst>
                <a:ext uri="{FF2B5EF4-FFF2-40B4-BE49-F238E27FC236}">
                  <a16:creationId xmlns:a16="http://schemas.microsoft.com/office/drawing/2014/main" id="{77997C82-EA79-407B-B7CD-A05306C5C030}"/>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26" name="四角形: 角を丸くする 25">
              <a:extLst>
                <a:ext uri="{FF2B5EF4-FFF2-40B4-BE49-F238E27FC236}">
                  <a16:creationId xmlns:a16="http://schemas.microsoft.com/office/drawing/2014/main" id="{F17C42CF-48D1-4640-8CB7-E2CD0072FBBD}"/>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27" name="四角形: 角を丸くする 26">
              <a:extLst>
                <a:ext uri="{FF2B5EF4-FFF2-40B4-BE49-F238E27FC236}">
                  <a16:creationId xmlns:a16="http://schemas.microsoft.com/office/drawing/2014/main" id="{1EC4CE59-8869-4E2B-80B2-05449F014363}"/>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8" name="四角形: 角を丸くする 27">
              <a:extLst>
                <a:ext uri="{FF2B5EF4-FFF2-40B4-BE49-F238E27FC236}">
                  <a16:creationId xmlns:a16="http://schemas.microsoft.com/office/drawing/2014/main" id="{F155CA6D-1869-4165-B6FD-319D6F0E2C59}"/>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9" name="矢印: 下 28">
              <a:extLst>
                <a:ext uri="{FF2B5EF4-FFF2-40B4-BE49-F238E27FC236}">
                  <a16:creationId xmlns:a16="http://schemas.microsoft.com/office/drawing/2014/main" id="{55A5F9D3-61A7-4B4D-86A1-189963C01A9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0" name="矢印: 下 29">
              <a:extLst>
                <a:ext uri="{FF2B5EF4-FFF2-40B4-BE49-F238E27FC236}">
                  <a16:creationId xmlns:a16="http://schemas.microsoft.com/office/drawing/2014/main" id="{86FF07F0-7E8E-4A6E-8646-EB4BF23417A6}"/>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1" name="矢印: 下 30">
              <a:extLst>
                <a:ext uri="{FF2B5EF4-FFF2-40B4-BE49-F238E27FC236}">
                  <a16:creationId xmlns:a16="http://schemas.microsoft.com/office/drawing/2014/main" id="{C686F1E1-C0DC-4946-B278-831204E24352}"/>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360236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698505" y="3294787"/>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3"/>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838200" y="1882245"/>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698505" y="5051608"/>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grpSp>
        <p:nvGrpSpPr>
          <p:cNvPr id="2" name="グループ化 1">
            <a:extLst>
              <a:ext uri="{FF2B5EF4-FFF2-40B4-BE49-F238E27FC236}">
                <a16:creationId xmlns:a16="http://schemas.microsoft.com/office/drawing/2014/main" id="{80E51B27-61EC-4878-9E50-AF97E3857B0B}"/>
              </a:ext>
            </a:extLst>
          </p:cNvPr>
          <p:cNvGrpSpPr/>
          <p:nvPr/>
        </p:nvGrpSpPr>
        <p:grpSpPr>
          <a:xfrm>
            <a:off x="3591611" y="1699119"/>
            <a:ext cx="10086682" cy="2608930"/>
            <a:chOff x="4475158" y="1699119"/>
            <a:chExt cx="7812093" cy="1864420"/>
          </a:xfrm>
        </p:grpSpPr>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4">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86744" y="1699119"/>
              <a:ext cx="7200507" cy="369332"/>
              <a:chOff x="2690388" y="956231"/>
              <a:chExt cx="5824572"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90388" y="1022580"/>
                <a:ext cx="485658" cy="263936"/>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flipV="1">
                <a:off x="3176046" y="1140897"/>
                <a:ext cx="3934320" cy="136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199052" y="979538"/>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655594" y="4219028"/>
            <a:ext cx="2975041"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1080975" y="2055275"/>
                <a:ext cx="1691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1080975" y="2055275"/>
                <a:ext cx="1691553" cy="276999"/>
              </a:xfrm>
              <a:prstGeom prst="rect">
                <a:avLst/>
              </a:prstGeom>
              <a:blipFill>
                <a:blip r:embed="rId4"/>
                <a:stretch>
                  <a:fillRect l="-2158"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1082105" y="2734950"/>
                <a:ext cx="1200778"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1082105" y="2734950"/>
                <a:ext cx="1200778" cy="52136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714824" y="2328860"/>
                <a:ext cx="1574214"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714824" y="2328860"/>
                <a:ext cx="1574214" cy="5213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2356197" y="2905605"/>
            <a:ext cx="1274439"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874035" y="4720713"/>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=0</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874035" y="4720713"/>
                <a:ext cx="2065020" cy="369332"/>
              </a:xfrm>
              <a:prstGeom prst="rect">
                <a:avLst/>
              </a:prstGeom>
              <a:blipFill>
                <a:blip r:embed="rId7"/>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796883" y="2097524"/>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948097" y="5254180"/>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241819" y="5761381"/>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xmlns="">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241819" y="5761381"/>
                <a:ext cx="5723362" cy="391133"/>
              </a:xfrm>
              <a:prstGeom prst="rect">
                <a:avLst/>
              </a:prstGeom>
              <a:blipFill>
                <a:blip r:embed="rId8"/>
                <a:stretch>
                  <a:fillRect l="-1917" t="-3125" r="-1917" b="-25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E38C3A9-C7E0-4978-887D-9C4DC65B36CB}"/>
              </a:ext>
            </a:extLst>
          </p:cNvPr>
          <p:cNvSpPr txBox="1"/>
          <p:nvPr/>
        </p:nvSpPr>
        <p:spPr>
          <a:xfrm>
            <a:off x="655595" y="1563573"/>
            <a:ext cx="2690920" cy="369332"/>
          </a:xfrm>
          <a:prstGeom prst="rect">
            <a:avLst/>
          </a:prstGeom>
          <a:noFill/>
        </p:spPr>
        <p:txBody>
          <a:bodyPr wrap="square" rtlCol="0">
            <a:spAutoFit/>
          </a:bodyPr>
          <a:lstStyle/>
          <a:p>
            <a:r>
              <a:rPr lang="ja-JP" altLang="en-US" dirty="0"/>
              <a:t>＜ポアソン</a:t>
            </a:r>
            <a:r>
              <a:rPr kumimoji="1" lang="ja-JP" altLang="en-US" dirty="0"/>
              <a:t>方程式＞</a:t>
            </a:r>
          </a:p>
        </p:txBody>
      </p:sp>
    </p:spTree>
    <p:extLst>
      <p:ext uri="{BB962C8B-B14F-4D97-AF65-F5344CB8AC3E}">
        <p14:creationId xmlns:p14="http://schemas.microsoft.com/office/powerpoint/2010/main" val="280929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6209794" y="2022632"/>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6002416" y="3403211"/>
            <a:ext cx="6331646"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6096000" y="1154915"/>
            <a:ext cx="4366883" cy="461665"/>
          </a:xfrm>
          <a:prstGeom prst="rect">
            <a:avLst/>
          </a:prstGeom>
          <a:noFill/>
        </p:spPr>
        <p:txBody>
          <a:bodyPr wrap="square" rtlCol="0">
            <a:spAutoFit/>
          </a:bodyPr>
          <a:lstStyle/>
          <a:p>
            <a:r>
              <a:rPr kumimoji="1" lang="ja-JP" altLang="en-US" sz="2400" dirty="0"/>
              <a:t>シミュレーション後について</a:t>
            </a:r>
          </a:p>
        </p:txBody>
      </p:sp>
      <p:grpSp>
        <p:nvGrpSpPr>
          <p:cNvPr id="6" name="グループ化 5">
            <a:extLst>
              <a:ext uri="{FF2B5EF4-FFF2-40B4-BE49-F238E27FC236}">
                <a16:creationId xmlns:a16="http://schemas.microsoft.com/office/drawing/2014/main" id="{F86EA6EB-C7A0-4A6F-9139-A2626DF7C032}"/>
              </a:ext>
            </a:extLst>
          </p:cNvPr>
          <p:cNvGrpSpPr/>
          <p:nvPr/>
        </p:nvGrpSpPr>
        <p:grpSpPr>
          <a:xfrm>
            <a:off x="1" y="3013788"/>
            <a:ext cx="6096000" cy="3844212"/>
            <a:chOff x="1676400" y="1091640"/>
            <a:chExt cx="8808638" cy="5770887"/>
          </a:xfrm>
        </p:grpSpPr>
        <p:pic>
          <p:nvPicPr>
            <p:cNvPr id="7" name="図 6" descr="グラフ, ヒストグラム&#10;&#10;自動的に生成された説明">
              <a:extLst>
                <a:ext uri="{FF2B5EF4-FFF2-40B4-BE49-F238E27FC236}">
                  <a16:creationId xmlns:a16="http://schemas.microsoft.com/office/drawing/2014/main" id="{76A548B1-B018-47B6-8906-48FB9784B506}"/>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9" name="グループ化 8">
              <a:extLst>
                <a:ext uri="{FF2B5EF4-FFF2-40B4-BE49-F238E27FC236}">
                  <a16:creationId xmlns:a16="http://schemas.microsoft.com/office/drawing/2014/main" id="{074A1FAE-8E27-4664-A1AB-256DB2CDD71D}"/>
                </a:ext>
              </a:extLst>
            </p:cNvPr>
            <p:cNvGrpSpPr/>
            <p:nvPr/>
          </p:nvGrpSpPr>
          <p:grpSpPr>
            <a:xfrm>
              <a:off x="1877073" y="1091640"/>
              <a:ext cx="6131908" cy="458792"/>
              <a:chOff x="753938" y="1648102"/>
              <a:chExt cx="6131908" cy="458792"/>
            </a:xfrm>
          </p:grpSpPr>
          <p:sp>
            <p:nvSpPr>
              <p:cNvPr id="11" name="テキスト ボックス 10">
                <a:extLst>
                  <a:ext uri="{FF2B5EF4-FFF2-40B4-BE49-F238E27FC236}">
                    <a16:creationId xmlns:a16="http://schemas.microsoft.com/office/drawing/2014/main" id="{AD0B80B2-9104-4B11-B5CC-D55E9CD663BE}"/>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2" name="テキスト ボックス 11">
                <a:extLst>
                  <a:ext uri="{FF2B5EF4-FFF2-40B4-BE49-F238E27FC236}">
                    <a16:creationId xmlns:a16="http://schemas.microsoft.com/office/drawing/2014/main" id="{3A0C9831-862C-475E-97DC-BC2E3AC13E4D}"/>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3" name="直線矢印コネクタ 12">
                <a:extLst>
                  <a:ext uri="{FF2B5EF4-FFF2-40B4-BE49-F238E27FC236}">
                    <a16:creationId xmlns:a16="http://schemas.microsoft.com/office/drawing/2014/main" id="{81D62F73-EA2C-4DCF-AA05-33591CB1C950}"/>
                  </a:ext>
                </a:extLst>
              </p:cNvPr>
              <p:cNvCxnSpPr>
                <a:cxnSpLocks/>
                <a:stCxn id="11" idx="3"/>
                <a:endCxn id="12"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2" name="テキスト ボックス 1">
            <a:extLst>
              <a:ext uri="{FF2B5EF4-FFF2-40B4-BE49-F238E27FC236}">
                <a16:creationId xmlns:a16="http://schemas.microsoft.com/office/drawing/2014/main" id="{D23D759F-3570-43DF-9D5E-F956DDE60CD5}"/>
              </a:ext>
            </a:extLst>
          </p:cNvPr>
          <p:cNvSpPr txBox="1"/>
          <p:nvPr/>
        </p:nvSpPr>
        <p:spPr>
          <a:xfrm>
            <a:off x="279918" y="1158110"/>
            <a:ext cx="3508310" cy="461665"/>
          </a:xfrm>
          <a:prstGeom prst="rect">
            <a:avLst/>
          </a:prstGeom>
          <a:noFill/>
        </p:spPr>
        <p:txBody>
          <a:bodyPr wrap="square" rtlCol="0">
            <a:spAutoFit/>
          </a:bodyPr>
          <a:lstStyle/>
          <a:p>
            <a:r>
              <a:rPr kumimoji="1" lang="ja-JP" altLang="en-US" sz="2400" dirty="0"/>
              <a:t>まとめ</a:t>
            </a:r>
          </a:p>
        </p:txBody>
      </p:sp>
      <p:sp>
        <p:nvSpPr>
          <p:cNvPr id="3" name="テキスト ボックス 2">
            <a:extLst>
              <a:ext uri="{FF2B5EF4-FFF2-40B4-BE49-F238E27FC236}">
                <a16:creationId xmlns:a16="http://schemas.microsoft.com/office/drawing/2014/main" id="{1A8879A1-C64C-482B-8640-68EC7BC9A279}"/>
              </a:ext>
            </a:extLst>
          </p:cNvPr>
          <p:cNvSpPr txBox="1"/>
          <p:nvPr/>
        </p:nvSpPr>
        <p:spPr>
          <a:xfrm>
            <a:off x="531845" y="1884133"/>
            <a:ext cx="5044750" cy="646331"/>
          </a:xfrm>
          <a:prstGeom prst="rect">
            <a:avLst/>
          </a:prstGeom>
          <a:noFill/>
        </p:spPr>
        <p:txBody>
          <a:bodyPr wrap="square" rtlCol="0">
            <a:spAutoFit/>
          </a:bodyPr>
          <a:lstStyle/>
          <a:p>
            <a:r>
              <a:rPr kumimoji="1" lang="ja-JP" altLang="en-US" dirty="0"/>
              <a:t>電場と磁場はリアルなものではないが、</a:t>
            </a:r>
            <a:r>
              <a:rPr lang="ja-JP" altLang="en-US" dirty="0"/>
              <a:t>イオンの振る舞いはシミュレーションできた</a:t>
            </a:r>
            <a:endParaRPr kumimoji="1" lang="ja-JP" altLang="en-US" dirty="0"/>
          </a:p>
        </p:txBody>
      </p:sp>
    </p:spTree>
    <p:extLst>
      <p:ext uri="{BB962C8B-B14F-4D97-AF65-F5344CB8AC3E}">
        <p14:creationId xmlns:p14="http://schemas.microsoft.com/office/powerpoint/2010/main" val="218455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3513984" cy="369332"/>
          </a:xfrm>
          <a:prstGeom prst="rect">
            <a:avLst/>
          </a:prstGeom>
          <a:noFill/>
        </p:spPr>
        <p:txBody>
          <a:bodyPr wrap="square" rtlCol="0">
            <a:spAutoFit/>
          </a:bodyPr>
          <a:lstStyle/>
          <a:p>
            <a:r>
              <a:rPr kumimoji="1" lang="en-US" altLang="ja-JP" dirty="0"/>
              <a:t>4</a:t>
            </a:r>
            <a:r>
              <a:rPr kumimoji="1" lang="ja-JP" altLang="en-US" dirty="0"/>
              <a:t>次のルンゲクッタ法の公式：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Tree>
    <p:extLst>
      <p:ext uri="{BB962C8B-B14F-4D97-AF65-F5344CB8AC3E}">
        <p14:creationId xmlns:p14="http://schemas.microsoft.com/office/powerpoint/2010/main" val="303026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5257800" y="1403789"/>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xmlns="">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5257800" y="1403789"/>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0" y="1190055"/>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smtClean="0">
                        <a:latin typeface="Cambria Math" panose="02040503050406030204" pitchFamily="18" charset="0"/>
                      </a:rPr>
                      <m:t>𝑽</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r>
                      <a:rPr lang="en-US" altLang="ja-JP" b="1" i="1" smtClean="0">
                        <a:latin typeface="Cambria Math" panose="02040503050406030204" pitchFamily="18" charset="0"/>
                      </a:rPr>
                      <m:t>𝒗</m:t>
                    </m:r>
                  </m:oMath>
                </a14:m>
                <a:r>
                  <a:rPr lang="ja-JP" altLang="en-US" dirty="0"/>
                  <a:t>のとき</a:t>
                </a:r>
                <a:endParaRPr kumimoji="1" lang="en-US" altLang="ja-JP" dirty="0"/>
              </a:p>
            </p:txBody>
          </p:sp>
        </mc:Choice>
        <mc:Fallback xmlns="">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0" y="1190055"/>
                <a:ext cx="4354934" cy="491288"/>
              </a:xfrm>
              <a:prstGeom prst="rect">
                <a:avLst/>
              </a:prstGeom>
              <a:blipFill>
                <a:blip r:embed="rId4"/>
                <a:stretch>
                  <a:fillRect b="-864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7732644" y="1403789"/>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7732644" y="1403789"/>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125254" y="2302856"/>
                <a:ext cx="4933950" cy="1556580"/>
              </a:xfrm>
              <a:prstGeom prst="rect">
                <a:avLst/>
              </a:prstGeom>
              <a:noFill/>
              <a:ln w="19050">
                <a:solidFill>
                  <a:srgbClr val="FF0000"/>
                </a:solidFill>
              </a:ln>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xmlns="">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125254" y="2302856"/>
                <a:ext cx="4933950" cy="1556580"/>
              </a:xfrm>
              <a:prstGeom prst="rect">
                <a:avLst/>
              </a:prstGeom>
              <a:blipFill>
                <a:blip r:embed="rId6"/>
                <a:stretch>
                  <a:fillRect/>
                </a:stretch>
              </a:blipFill>
              <a:ln w="19050">
                <a:solidFill>
                  <a:srgbClr val="FF0000"/>
                </a:solidFill>
              </a:ln>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0" y="4480950"/>
            <a:ext cx="5934074" cy="2377050"/>
          </a:xfrm>
          <a:prstGeom prst="rect">
            <a:avLst/>
          </a:prstGeom>
        </p:spPr>
      </p:pic>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5E798D-711D-4B3B-A211-5D17DB2EBF34}"/>
                  </a:ext>
                </a:extLst>
              </p:cNvPr>
              <p:cNvSpPr txBox="1"/>
              <p:nvPr/>
            </p:nvSpPr>
            <p:spPr>
              <a:xfrm>
                <a:off x="7023517" y="5231874"/>
                <a:ext cx="3925957"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kumimoji="1" lang="ja-JP" altLang="en-US" dirty="0"/>
                  <a:t>を出発点として、終了条件を満たすまで</a:t>
                </a:r>
                <a:r>
                  <a:rPr kumimoji="1" lang="en-US" altLang="ja-JP" dirty="0"/>
                  <a:t>while</a:t>
                </a:r>
                <a:r>
                  <a:rPr kumimoji="1" lang="ja-JP" altLang="en-US" dirty="0"/>
                  <a:t>文でループさせる</a:t>
                </a:r>
              </a:p>
            </p:txBody>
          </p:sp>
        </mc:Choice>
        <mc:Fallback xmlns="">
          <p:sp>
            <p:nvSpPr>
              <p:cNvPr id="7" name="テキスト ボックス 6">
                <a:extLst>
                  <a:ext uri="{FF2B5EF4-FFF2-40B4-BE49-F238E27FC236}">
                    <a16:creationId xmlns:a16="http://schemas.microsoft.com/office/drawing/2014/main" id="{D45E798D-711D-4B3B-A211-5D17DB2EBF34}"/>
                  </a:ext>
                </a:extLst>
              </p:cNvPr>
              <p:cNvSpPr txBox="1">
                <a:spLocks noRot="1" noChangeAspect="1" noMove="1" noResize="1" noEditPoints="1" noAdjustHandles="1" noChangeArrowheads="1" noChangeShapeType="1" noTextEdit="1"/>
              </p:cNvSpPr>
              <p:nvPr/>
            </p:nvSpPr>
            <p:spPr>
              <a:xfrm>
                <a:off x="7023517" y="5231874"/>
                <a:ext cx="3925957" cy="646331"/>
              </a:xfrm>
              <a:prstGeom prst="rect">
                <a:avLst/>
              </a:prstGeom>
              <a:blipFill>
                <a:blip r:embed="rId8"/>
                <a:stretch>
                  <a:fillRect l="-1242" t="-3774" b="-14151"/>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0F5641B-139C-452F-B68B-DA0155E0F4E0}"/>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123943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4"/>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7"/>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sp>
        <p:nvSpPr>
          <p:cNvPr id="4" name="タイトル 1">
            <a:extLst>
              <a:ext uri="{FF2B5EF4-FFF2-40B4-BE49-F238E27FC236}">
                <a16:creationId xmlns:a16="http://schemas.microsoft.com/office/drawing/2014/main" id="{02E01345-41DD-47F8-BA57-F71F43DFD707}"/>
              </a:ext>
            </a:extLst>
          </p:cNvPr>
          <p:cNvSpPr txBox="1">
            <a:spLocks/>
          </p:cNvSpPr>
          <p:nvPr/>
        </p:nvSpPr>
        <p:spPr>
          <a:xfrm>
            <a:off x="0" y="27587"/>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96157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3">
            <a:extLst>
              <a:ext uri="{28A0092B-C50C-407E-A947-70E740481C1C}">
                <a14:useLocalDpi xmlns:a14="http://schemas.microsoft.com/office/drawing/2010/main" val="0"/>
              </a:ext>
            </a:extLst>
          </a:blip>
          <a:srcRect l="1" t="6166" r="65791" b="41396"/>
          <a:stretch/>
        </p:blipFill>
        <p:spPr>
          <a:xfrm>
            <a:off x="-1" y="1187785"/>
            <a:ext cx="7066724"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7CF5430-0E39-46A4-B633-1A27C10657F2}"/>
              </a:ext>
            </a:extLst>
          </p:cNvPr>
          <p:cNvSpPr txBox="1"/>
          <p:nvPr/>
        </p:nvSpPr>
        <p:spPr>
          <a:xfrm>
            <a:off x="304800" y="286746"/>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
        <p:nvSpPr>
          <p:cNvPr id="2" name="テキスト ボックス 1">
            <a:extLst>
              <a:ext uri="{FF2B5EF4-FFF2-40B4-BE49-F238E27FC236}">
                <a16:creationId xmlns:a16="http://schemas.microsoft.com/office/drawing/2014/main" id="{0BB895EE-5ED4-4E36-BB26-8F964C757763}"/>
              </a:ext>
            </a:extLst>
          </p:cNvPr>
          <p:cNvSpPr txBox="1"/>
          <p:nvPr/>
        </p:nvSpPr>
        <p:spPr>
          <a:xfrm>
            <a:off x="7484165" y="1318988"/>
            <a:ext cx="4333461" cy="5355312"/>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314BC6D-5461-4EB1-B4D4-FF9D2C51052C}"/>
                  </a:ext>
                </a:extLst>
              </p:cNvPr>
              <p:cNvSpPr txBox="1"/>
              <p:nvPr/>
            </p:nvSpPr>
            <p:spPr>
              <a:xfrm>
                <a:off x="7692887" y="1784421"/>
                <a:ext cx="4124739" cy="4921797"/>
              </a:xfrm>
              <a:prstGeom prst="rect">
                <a:avLst/>
              </a:prstGeom>
              <a:noFill/>
            </p:spPr>
            <p:txBody>
              <a:bodyPr wrap="square" rtlCol="0">
                <a:spAutoFit/>
              </a:bodyPr>
              <a:lstStyle/>
              <a:p>
                <a:r>
                  <a:rPr kumimoji="1" lang="ja-JP" altLang="en-US" dirty="0"/>
                  <a:t>電場：</a:t>
                </a:r>
                <a:endParaRPr kumimoji="1" lang="en-US" altLang="ja-JP" dirty="0"/>
              </a:p>
              <a:p>
                <a:r>
                  <a:rPr kumimoji="1" lang="en-US" altLang="ja-JP" dirty="0"/>
                  <a:t>(</a:t>
                </a:r>
                <a:r>
                  <a:rPr kumimoji="1" lang="en-US" altLang="ja-JP" dirty="0" err="1"/>
                  <a:t>x,y,z</a:t>
                </a:r>
                <a:r>
                  <a:rPr kumimoji="1" lang="en-US" altLang="ja-JP" dirty="0"/>
                  <a:t>) = (-0.1,-0.1,-0.1)[m]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(1.0,1.0,1.0)[m]</a:t>
                </a:r>
                <a:r>
                  <a:rPr kumimoji="1" lang="ja-JP" altLang="en-US" dirty="0"/>
                  <a:t>の立方体内に一様電場</a:t>
                </a:r>
                <a14:m>
                  <m:oMath xmlns:m="http://schemas.openxmlformats.org/officeDocument/2006/math">
                    <m:r>
                      <a:rPr kumimoji="1" lang="en-US" altLang="ja-JP" b="1" i="1" smtClean="0">
                        <a:latin typeface="Cambria Math" panose="02040503050406030204" pitchFamily="18" charset="0"/>
                      </a:rPr>
                      <m:t>𝑬</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0,0,500</m:t>
                        </m:r>
                      </m:e>
                    </m:d>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V</m:t>
                        </m:r>
                      </m:num>
                      <m:den>
                        <m:r>
                          <m:rPr>
                            <m:sty m:val="p"/>
                          </m:rPr>
                          <a:rPr kumimoji="1" lang="en-US" altLang="ja-JP" b="0" i="0" smtClean="0">
                            <a:latin typeface="Cambria Math" panose="02040503050406030204" pitchFamily="18" charset="0"/>
                          </a:rPr>
                          <m:t>m</m:t>
                        </m:r>
                      </m:den>
                    </m:f>
                    <m:r>
                      <a:rPr kumimoji="1" lang="en-US" altLang="ja-JP" b="0" i="0" smtClean="0">
                        <a:latin typeface="Cambria Math" panose="02040503050406030204" pitchFamily="18" charset="0"/>
                      </a:rPr>
                      <m:t>]</m:t>
                    </m:r>
                  </m:oMath>
                </a14:m>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dirty="0"/>
              </a:p>
              <a:p>
                <a:endParaRPr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en-US" altLang="ja-JP" dirty="0"/>
              </a:p>
            </p:txBody>
          </p:sp>
        </mc:Choice>
        <mc:Fallback xmlns="">
          <p:sp>
            <p:nvSpPr>
              <p:cNvPr id="4" name="テキスト ボックス 3">
                <a:extLst>
                  <a:ext uri="{FF2B5EF4-FFF2-40B4-BE49-F238E27FC236}">
                    <a16:creationId xmlns:a16="http://schemas.microsoft.com/office/drawing/2014/main" id="{2314BC6D-5461-4EB1-B4D4-FF9D2C51052C}"/>
                  </a:ext>
                </a:extLst>
              </p:cNvPr>
              <p:cNvSpPr txBox="1">
                <a:spLocks noRot="1" noChangeAspect="1" noMove="1" noResize="1" noEditPoints="1" noAdjustHandles="1" noChangeArrowheads="1" noChangeShapeType="1" noTextEdit="1"/>
              </p:cNvSpPr>
              <p:nvPr/>
            </p:nvSpPr>
            <p:spPr>
              <a:xfrm>
                <a:off x="7692887" y="1784421"/>
                <a:ext cx="4124739" cy="4921797"/>
              </a:xfrm>
              <a:prstGeom prst="rect">
                <a:avLst/>
              </a:prstGeom>
              <a:blipFill>
                <a:blip r:embed="rId4"/>
                <a:stretch>
                  <a:fillRect l="-1329" t="-743" r="-5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221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3">
            <a:extLst>
              <a:ext uri="{28A0092B-C50C-407E-A947-70E740481C1C}">
                <a14:useLocalDpi xmlns:a14="http://schemas.microsoft.com/office/drawing/2010/main" val="0"/>
              </a:ext>
            </a:extLst>
          </a:blip>
          <a:srcRect t="19040" r="52462" b="10279"/>
          <a:stretch/>
        </p:blipFill>
        <p:spPr>
          <a:xfrm>
            <a:off x="0" y="1102745"/>
            <a:ext cx="7454348"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
        <p:nvSpPr>
          <p:cNvPr id="2" name="テキスト ボックス 1">
            <a:extLst>
              <a:ext uri="{FF2B5EF4-FFF2-40B4-BE49-F238E27FC236}">
                <a16:creationId xmlns:a16="http://schemas.microsoft.com/office/drawing/2014/main" id="{EFBDB06A-5282-450F-B332-312AD75EFCF1}"/>
              </a:ext>
            </a:extLst>
          </p:cNvPr>
          <p:cNvSpPr txBox="1"/>
          <p:nvPr/>
        </p:nvSpPr>
        <p:spPr>
          <a:xfrm>
            <a:off x="7641712" y="1099813"/>
            <a:ext cx="4333461" cy="5632311"/>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0C9356B-C2C7-44B1-B8B1-0533B01D04E0}"/>
                  </a:ext>
                </a:extLst>
              </p:cNvPr>
              <p:cNvSpPr txBox="1"/>
              <p:nvPr/>
            </p:nvSpPr>
            <p:spPr>
              <a:xfrm>
                <a:off x="7850434" y="1590443"/>
                <a:ext cx="4124739" cy="5275740"/>
              </a:xfrm>
              <a:prstGeom prst="rect">
                <a:avLst/>
              </a:prstGeom>
              <a:noFill/>
            </p:spPr>
            <p:txBody>
              <a:bodyPr wrap="square" rtlCol="0">
                <a:spAutoFit/>
              </a:bodyPr>
              <a:lstStyle/>
              <a:p>
                <a:r>
                  <a:rPr lang="ja-JP" altLang="en-US" dirty="0"/>
                  <a:t>磁場</a:t>
                </a:r>
                <a:r>
                  <a:rPr kumimoji="1" lang="ja-JP" altLang="en-US" dirty="0"/>
                  <a:t>：</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の立方体内に一様磁場</a:t>
                </a:r>
                <a14:m>
                  <m:oMath xmlns:m="http://schemas.openxmlformats.org/officeDocument/2006/math">
                    <m:r>
                      <a:rPr kumimoji="1" lang="en-US" altLang="ja-JP" b="1" i="1" smtClean="0">
                        <a:latin typeface="Cambria Math" panose="02040503050406030204" pitchFamily="18" charset="0"/>
                      </a:rPr>
                      <m:t>𝑩</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0,0.0505,0</m:t>
                        </m:r>
                      </m:e>
                    </m:d>
                  </m:oMath>
                </a14:m>
                <a:r>
                  <a:rPr kumimoji="1" lang="en-US" altLang="ja-JP" dirty="0"/>
                  <a:t>[T]</a:t>
                </a:r>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10000,0,0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num>
                        <m:den>
                          <m:r>
                            <a:rPr kumimoji="1" lang="en-US" altLang="ja-JP" b="0" i="1" smtClean="0">
                              <a:latin typeface="Cambria Math" panose="02040503050406030204" pitchFamily="18" charset="0"/>
                            </a:rPr>
                            <m:t>𝑠</m:t>
                          </m:r>
                        </m:den>
                      </m:f>
                      <m:r>
                        <a:rPr kumimoji="1" lang="en-US" altLang="ja-JP" b="0" i="1" smtClean="0">
                          <a:latin typeface="Cambria Math" panose="02040503050406030204" pitchFamily="18" charset="0"/>
                        </a:rPr>
                        <m:t>]</m:t>
                      </m:r>
                    </m:oMath>
                  </m:oMathPara>
                </a14:m>
                <a:endParaRPr kumimoji="1" lang="en-US" altLang="ja-JP" dirty="0"/>
              </a:p>
              <a:p>
                <a:endParaRPr kumimoji="1"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ja-JP" altLang="en-US" dirty="0"/>
              </a:p>
            </p:txBody>
          </p:sp>
        </mc:Choice>
        <mc:Fallback xmlns="">
          <p:sp>
            <p:nvSpPr>
              <p:cNvPr id="3" name="テキスト ボックス 2">
                <a:extLst>
                  <a:ext uri="{FF2B5EF4-FFF2-40B4-BE49-F238E27FC236}">
                    <a16:creationId xmlns:a16="http://schemas.microsoft.com/office/drawing/2014/main" id="{90C9356B-C2C7-44B1-B8B1-0533B01D04E0}"/>
                  </a:ext>
                </a:extLst>
              </p:cNvPr>
              <p:cNvSpPr txBox="1">
                <a:spLocks noRot="1" noChangeAspect="1" noMove="1" noResize="1" noEditPoints="1" noAdjustHandles="1" noChangeArrowheads="1" noChangeShapeType="1" noTextEdit="1"/>
              </p:cNvSpPr>
              <p:nvPr/>
            </p:nvSpPr>
            <p:spPr>
              <a:xfrm>
                <a:off x="7850434" y="1590443"/>
                <a:ext cx="4124739" cy="5275740"/>
              </a:xfrm>
              <a:prstGeom prst="rect">
                <a:avLst/>
              </a:prstGeom>
              <a:blipFill>
                <a:blip r:embed="rId4"/>
                <a:stretch>
                  <a:fillRect l="-1331" t="-6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747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4"/>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8218B2D-15E6-4098-B29E-ED4E14DB7184}"/>
              </a:ext>
            </a:extLst>
          </p:cNvPr>
          <p:cNvSpPr txBox="1"/>
          <p:nvPr/>
        </p:nvSpPr>
        <p:spPr>
          <a:xfrm>
            <a:off x="556201" y="681038"/>
            <a:ext cx="2262158" cy="369332"/>
          </a:xfrm>
          <a:prstGeom prst="rect">
            <a:avLst/>
          </a:prstGeom>
          <a:noFill/>
        </p:spPr>
        <p:txBody>
          <a:bodyPr wrap="none" rtlCol="0">
            <a:spAutoFit/>
          </a:bodyPr>
          <a:lstStyle/>
          <a:p>
            <a:r>
              <a:rPr lang="ja-JP" altLang="en-US" dirty="0"/>
              <a:t>現状の分析器の構造</a:t>
            </a:r>
            <a:endParaRPr kumimoji="1" lang="ja-JP" altLang="en-US" dirty="0"/>
          </a:p>
        </p:txBody>
      </p:sp>
      <p:sp>
        <p:nvSpPr>
          <p:cNvPr id="4" name="テキスト ボックス 3">
            <a:extLst>
              <a:ext uri="{FF2B5EF4-FFF2-40B4-BE49-F238E27FC236}">
                <a16:creationId xmlns:a16="http://schemas.microsoft.com/office/drawing/2014/main" id="{729FAB47-B799-428F-9597-E0F195218921}"/>
              </a:ext>
            </a:extLst>
          </p:cNvPr>
          <p:cNvSpPr txBox="1"/>
          <p:nvPr/>
        </p:nvSpPr>
        <p:spPr>
          <a:xfrm>
            <a:off x="881005" y="1251487"/>
            <a:ext cx="2031325" cy="923330"/>
          </a:xfrm>
          <a:prstGeom prst="rect">
            <a:avLst/>
          </a:prstGeom>
          <a:noFill/>
        </p:spPr>
        <p:txBody>
          <a:bodyPr wrap="none" rtlCol="0">
            <a:spAutoFit/>
          </a:bodyPr>
          <a:lstStyle/>
          <a:p>
            <a:r>
              <a:rPr kumimoji="1" lang="en-US" altLang="ja-JP" dirty="0"/>
              <a:t>E×B</a:t>
            </a:r>
            <a:r>
              <a:rPr kumimoji="1" lang="ja-JP" altLang="en-US" dirty="0"/>
              <a:t>フィルタ</a:t>
            </a:r>
            <a:endParaRPr kumimoji="1" lang="en-US" altLang="ja-JP" dirty="0"/>
          </a:p>
          <a:p>
            <a:r>
              <a:rPr lang="ja-JP" altLang="en-US" dirty="0"/>
              <a:t>　　　↓</a:t>
            </a:r>
            <a:endParaRPr lang="en-US" altLang="ja-JP" dirty="0"/>
          </a:p>
          <a:p>
            <a:r>
              <a:rPr kumimoji="1" lang="ja-JP" altLang="en-US" dirty="0"/>
              <a:t>チャンネルトロン</a:t>
            </a:r>
          </a:p>
        </p:txBody>
      </p:sp>
      <p:sp>
        <p:nvSpPr>
          <p:cNvPr id="5" name="テキスト ボックス 4">
            <a:extLst>
              <a:ext uri="{FF2B5EF4-FFF2-40B4-BE49-F238E27FC236}">
                <a16:creationId xmlns:a16="http://schemas.microsoft.com/office/drawing/2014/main" id="{AC743188-4176-40E4-AC6C-0B920CFCB155}"/>
              </a:ext>
            </a:extLst>
          </p:cNvPr>
          <p:cNvSpPr txBox="1"/>
          <p:nvPr/>
        </p:nvSpPr>
        <p:spPr>
          <a:xfrm>
            <a:off x="891847" y="2524892"/>
            <a:ext cx="3018775" cy="923330"/>
          </a:xfrm>
          <a:prstGeom prst="rect">
            <a:avLst/>
          </a:prstGeom>
          <a:noFill/>
        </p:spPr>
        <p:txBody>
          <a:bodyPr wrap="none" rtlCol="0">
            <a:spAutoFit/>
          </a:bodyPr>
          <a:lstStyle/>
          <a:p>
            <a:r>
              <a:rPr kumimoji="1" lang="ja-JP" altLang="en-US" dirty="0"/>
              <a:t>現状の分解能</a:t>
            </a:r>
            <a:r>
              <a:rPr lang="ja-JP" altLang="en-US" dirty="0"/>
              <a:t>：</a:t>
            </a:r>
            <a:endParaRPr lang="en-US" altLang="ja-JP" dirty="0"/>
          </a:p>
          <a:p>
            <a:r>
              <a:rPr kumimoji="1" lang="ja-JP" altLang="en-US" dirty="0"/>
              <a:t>チャンネルトロン　</a:t>
            </a:r>
            <a:r>
              <a:rPr kumimoji="1" lang="en-US" altLang="ja-JP" dirty="0"/>
              <a:t>5mm</a:t>
            </a:r>
            <a:r>
              <a:rPr kumimoji="1" lang="ja-JP" altLang="en-US" dirty="0"/>
              <a:t>幅</a:t>
            </a:r>
            <a:endParaRPr kumimoji="1" lang="en-US" altLang="ja-JP" dirty="0"/>
          </a:p>
          <a:p>
            <a:r>
              <a:rPr lang="en-US" altLang="ja-JP" dirty="0"/>
              <a:t>1</a:t>
            </a:r>
            <a:r>
              <a:rPr lang="ja-JP" altLang="en-US" dirty="0"/>
              <a:t>価～</a:t>
            </a:r>
            <a:r>
              <a:rPr lang="en-US" altLang="ja-JP" dirty="0"/>
              <a:t>10</a:t>
            </a:r>
            <a:r>
              <a:rPr lang="ja-JP" altLang="en-US" dirty="0"/>
              <a:t>価まで</a:t>
            </a:r>
            <a:endParaRPr kumimoji="1" lang="en-US" altLang="ja-JP" dirty="0"/>
          </a:p>
        </p:txBody>
      </p:sp>
      <p:pic>
        <p:nvPicPr>
          <p:cNvPr id="7" name="図 6" descr="屋内, テーブル, 座る, カウンター が含まれている画像&#10;&#10;自動的に生成された説明">
            <a:extLst>
              <a:ext uri="{FF2B5EF4-FFF2-40B4-BE49-F238E27FC236}">
                <a16:creationId xmlns:a16="http://schemas.microsoft.com/office/drawing/2014/main" id="{CA9CF4E7-2764-43F2-B6A2-A53B81BE4C78}"/>
              </a:ext>
            </a:extLst>
          </p:cNvPr>
          <p:cNvPicPr>
            <a:picLocks noChangeAspect="1"/>
          </p:cNvPicPr>
          <p:nvPr/>
        </p:nvPicPr>
        <p:blipFill rotWithShape="1">
          <a:blip r:embed="rId4">
            <a:extLst>
              <a:ext uri="{28A0092B-C50C-407E-A947-70E740481C1C}">
                <a14:useLocalDpi xmlns:a14="http://schemas.microsoft.com/office/drawing/2010/main" val="0"/>
              </a:ext>
            </a:extLst>
          </a:blip>
          <a:srcRect l="5713" r="15829" b="32754"/>
          <a:stretch/>
        </p:blipFill>
        <p:spPr>
          <a:xfrm>
            <a:off x="588556" y="3790277"/>
            <a:ext cx="3714495" cy="2386685"/>
          </a:xfrm>
          <a:prstGeom prst="rect">
            <a:avLst/>
          </a:prstGeom>
        </p:spPr>
      </p:pic>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560297" y="2499143"/>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5032147" cy="369332"/>
          </a:xfrm>
          <a:prstGeom prst="rect">
            <a:avLst/>
          </a:prstGeom>
          <a:noFill/>
        </p:spPr>
        <p:txBody>
          <a:bodyPr wrap="none" rtlCol="0">
            <a:spAutoFit/>
          </a:bodyPr>
          <a:lstStyle/>
          <a:p>
            <a:r>
              <a:rPr kumimoji="1" lang="ja-JP" altLang="en-US" dirty="0"/>
              <a:t>まずは、シミュレーションからやっていこう！</a:t>
            </a:r>
          </a:p>
        </p:txBody>
      </p:sp>
      <p:sp>
        <p:nvSpPr>
          <p:cNvPr id="3" name="テキスト ボックス 2">
            <a:extLst>
              <a:ext uri="{FF2B5EF4-FFF2-40B4-BE49-F238E27FC236}">
                <a16:creationId xmlns:a16="http://schemas.microsoft.com/office/drawing/2014/main" id="{E348160F-3B54-44A6-8636-D49FADA007FB}"/>
              </a:ext>
            </a:extLst>
          </p:cNvPr>
          <p:cNvSpPr txBox="1"/>
          <p:nvPr/>
        </p:nvSpPr>
        <p:spPr>
          <a:xfrm>
            <a:off x="1148091" y="1284844"/>
            <a:ext cx="9895817" cy="923330"/>
          </a:xfrm>
          <a:prstGeom prst="rect">
            <a:avLst/>
          </a:prstGeom>
          <a:noFill/>
        </p:spPr>
        <p:txBody>
          <a:bodyPr wrap="square" rtlCol="0">
            <a:spAutoFit/>
          </a:bodyPr>
          <a:lstStyle/>
          <a:p>
            <a:r>
              <a:rPr kumimoji="1" lang="ja-JP" altLang="en-US" dirty="0"/>
              <a:t>目標：</a:t>
            </a:r>
            <a:endParaRPr kumimoji="1" lang="en-US" altLang="ja-JP" dirty="0"/>
          </a:p>
          <a:p>
            <a:r>
              <a:rPr lang="en-US" altLang="ja-JP" dirty="0"/>
              <a:t>1</a:t>
            </a:r>
            <a:r>
              <a:rPr lang="ja-JP" altLang="en-US" dirty="0"/>
              <a:t>価～</a:t>
            </a:r>
            <a:r>
              <a:rPr lang="en-US" altLang="ja-JP" dirty="0"/>
              <a:t>20</a:t>
            </a:r>
            <a:r>
              <a:rPr lang="ja-JP" altLang="en-US" dirty="0"/>
              <a:t>価の</a:t>
            </a:r>
            <a:r>
              <a:rPr lang="en-US" altLang="ja-JP" dirty="0"/>
              <a:t>132 Sn</a:t>
            </a:r>
            <a:r>
              <a:rPr lang="ja-JP" altLang="en-US" dirty="0"/>
              <a:t>イオンを入射させて分別させて、分解能を</a:t>
            </a:r>
            <a:r>
              <a:rPr lang="en-US" altLang="ja-JP" dirty="0"/>
              <a:t>5[mm]</a:t>
            </a:r>
            <a:r>
              <a:rPr lang="ja-JP" altLang="en-US" dirty="0"/>
              <a:t>以下にすることを目標とする。</a:t>
            </a:r>
            <a:endParaRPr kumimoji="1" lang="ja-JP" altLang="en-US" dirty="0"/>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b="1"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251750" y="1418023"/>
            <a:ext cx="4588115" cy="923330"/>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6756579" y="237391"/>
            <a:ext cx="2290706" cy="3107061"/>
            <a:chOff x="8196298" y="826936"/>
            <a:chExt cx="3454946" cy="509146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196298" y="5313186"/>
              <a:ext cx="3454946" cy="605215"/>
            </a:xfrm>
            <a:prstGeom prst="rect">
              <a:avLst/>
            </a:prstGeom>
            <a:noFill/>
          </p:spPr>
          <p:txBody>
            <a:bodyPr wrap="square" rtlCol="0">
              <a:spAutoFit/>
            </a:bodyPr>
            <a:lstStyle/>
            <a:p>
              <a:r>
                <a:rPr lang="ja-JP" altLang="en-US" dirty="0"/>
                <a:t>図：</a:t>
              </a:r>
              <a:r>
                <a:rPr kumimoji="1" lang="ja-JP" altLang="en-US" dirty="0"/>
                <a:t>フローチャート</a:t>
              </a:r>
            </a:p>
          </p:txBody>
        </p:sp>
      </p:grpSp>
      <p:sp>
        <p:nvSpPr>
          <p:cNvPr id="52" name="吹き出し: 四角形 51">
            <a:extLst>
              <a:ext uri="{FF2B5EF4-FFF2-40B4-BE49-F238E27FC236}">
                <a16:creationId xmlns:a16="http://schemas.microsoft.com/office/drawing/2014/main" id="{4B5AC8D2-779A-41E6-9921-37BA951AAE32}"/>
              </a:ext>
            </a:extLst>
          </p:cNvPr>
          <p:cNvSpPr/>
          <p:nvPr/>
        </p:nvSpPr>
        <p:spPr>
          <a:xfrm>
            <a:off x="6078415" y="3668699"/>
            <a:ext cx="5578866" cy="1990938"/>
          </a:xfrm>
          <a:prstGeom prst="wedgeRectCallout">
            <a:avLst>
              <a:gd name="adj1" fmla="val -59907"/>
              <a:gd name="adj2" fmla="val -60035"/>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dirty="0"/>
              <a:t>電場磁場の計算：</a:t>
            </a:r>
            <a:r>
              <a:rPr lang="ja-JP" altLang="en-US" dirty="0"/>
              <a:t>　とりあえず指定範囲内一様力場</a:t>
            </a:r>
            <a:endParaRPr lang="en-US" altLang="ja-JP" dirty="0"/>
          </a:p>
          <a:p>
            <a:endParaRPr lang="en-US" altLang="ja-JP" dirty="0"/>
          </a:p>
          <a:p>
            <a:r>
              <a:rPr kumimoji="1" lang="ja-JP" altLang="en-US" dirty="0"/>
              <a:t>　運動計算：</a:t>
            </a:r>
            <a:r>
              <a:rPr lang="ja-JP" altLang="en-US" dirty="0"/>
              <a:t>　　　ルンゲクッタ法を用いた計算</a:t>
            </a:r>
            <a:endParaRPr lang="en-US" altLang="ja-JP" dirty="0"/>
          </a:p>
          <a:p>
            <a:endParaRPr lang="en-US" altLang="ja-JP" dirty="0"/>
          </a:p>
          <a:p>
            <a:r>
              <a:rPr kumimoji="1" lang="ja-JP" altLang="en-US" dirty="0"/>
              <a:t>　終了判定：</a:t>
            </a:r>
            <a:r>
              <a:rPr lang="ja-JP" altLang="en-US" dirty="0"/>
              <a:t>　　　領域の外に出たら終了</a:t>
            </a:r>
            <a:endParaRPr lang="en-US" altLang="ja-JP" dirty="0"/>
          </a:p>
          <a:p>
            <a:pPr algn="ctr"/>
            <a:endParaRPr kumimoji="1" lang="ja-JP" altLang="en-US" dirty="0"/>
          </a:p>
        </p:txBody>
      </p:sp>
      <p:sp>
        <p:nvSpPr>
          <p:cNvPr id="54" name="矢印: 右 53">
            <a:extLst>
              <a:ext uri="{FF2B5EF4-FFF2-40B4-BE49-F238E27FC236}">
                <a16:creationId xmlns:a16="http://schemas.microsoft.com/office/drawing/2014/main" id="{BE52C3AC-B931-4D03-953D-F52D34CD61D4}"/>
              </a:ext>
            </a:extLst>
          </p:cNvPr>
          <p:cNvSpPr/>
          <p:nvPr/>
        </p:nvSpPr>
        <p:spPr>
          <a:xfrm>
            <a:off x="5794380" y="2075880"/>
            <a:ext cx="855195" cy="4181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F055C0C7-FAA5-46CC-8200-6366EA9C39F9}"/>
              </a:ext>
            </a:extLst>
          </p:cNvPr>
          <p:cNvGrpSpPr/>
          <p:nvPr/>
        </p:nvGrpSpPr>
        <p:grpSpPr>
          <a:xfrm>
            <a:off x="251750" y="1968267"/>
            <a:ext cx="5252235" cy="3998730"/>
            <a:chOff x="251750" y="1968267"/>
            <a:chExt cx="5252235" cy="3998730"/>
          </a:xfrm>
        </p:grpSpPr>
        <p:grpSp>
          <p:nvGrpSpPr>
            <p:cNvPr id="47" name="グループ化 46">
              <a:extLst>
                <a:ext uri="{FF2B5EF4-FFF2-40B4-BE49-F238E27FC236}">
                  <a16:creationId xmlns:a16="http://schemas.microsoft.com/office/drawing/2014/main" id="{561974A2-6DEE-4FE5-AC7E-42E10CDD4293}"/>
                </a:ext>
              </a:extLst>
            </p:cNvPr>
            <p:cNvGrpSpPr/>
            <p:nvPr/>
          </p:nvGrpSpPr>
          <p:grpSpPr>
            <a:xfrm>
              <a:off x="251750" y="1968267"/>
              <a:ext cx="5252235" cy="3998728"/>
              <a:chOff x="302820" y="1417868"/>
              <a:chExt cx="4944863" cy="2747460"/>
            </a:xfrm>
          </p:grpSpPr>
          <p:sp>
            <p:nvSpPr>
              <p:cNvPr id="30" name="フローチャート: 処理 29">
                <a:extLst>
                  <a:ext uri="{FF2B5EF4-FFF2-40B4-BE49-F238E27FC236}">
                    <a16:creationId xmlns:a16="http://schemas.microsoft.com/office/drawing/2014/main" id="{26F0B870-56E3-45D8-94A2-82716B126E7B}"/>
                  </a:ext>
                </a:extLst>
              </p:cNvPr>
              <p:cNvSpPr/>
              <p:nvPr/>
            </p:nvSpPr>
            <p:spPr>
              <a:xfrm>
                <a:off x="302820" y="1417868"/>
                <a:ext cx="757945" cy="274746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grpSp>
            <p:nvGrpSpPr>
              <p:cNvPr id="46" name="グループ化 45">
                <a:extLst>
                  <a:ext uri="{FF2B5EF4-FFF2-40B4-BE49-F238E27FC236}">
                    <a16:creationId xmlns:a16="http://schemas.microsoft.com/office/drawing/2014/main" id="{AF57B9BA-D045-4F4A-9134-E21CAAC35561}"/>
                  </a:ext>
                </a:extLst>
              </p:cNvPr>
              <p:cNvGrpSpPr/>
              <p:nvPr/>
            </p:nvGrpSpPr>
            <p:grpSpPr>
              <a:xfrm>
                <a:off x="1116258" y="1417868"/>
                <a:ext cx="4131425" cy="2165089"/>
                <a:chOff x="1029881" y="4126453"/>
                <a:chExt cx="4131425" cy="1971104"/>
              </a:xfrm>
            </p:grpSpPr>
            <p:sp>
              <p:nvSpPr>
                <p:cNvPr id="2" name="四角形: 角を丸くする 1">
                  <a:extLst>
                    <a:ext uri="{FF2B5EF4-FFF2-40B4-BE49-F238E27FC236}">
                      <a16:creationId xmlns:a16="http://schemas.microsoft.com/office/drawing/2014/main" id="{A8D09DEA-63F4-4456-935A-3523F3DEBB4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フローチャートの作成の作成</a:t>
                  </a:r>
                </a:p>
              </p:txBody>
            </p:sp>
            <p:sp>
              <p:nvSpPr>
                <p:cNvPr id="4" name="四角形: 角を丸くする 3">
                  <a:extLst>
                    <a:ext uri="{FF2B5EF4-FFF2-40B4-BE49-F238E27FC236}">
                      <a16:creationId xmlns:a16="http://schemas.microsoft.com/office/drawing/2014/main" id="{C441EE66-0E29-4C2E-822A-1960AED4EA89}"/>
                    </a:ext>
                  </a:extLst>
                </p:cNvPr>
                <p:cNvSpPr/>
                <p:nvPr/>
              </p:nvSpPr>
              <p:spPr>
                <a:xfrm>
                  <a:off x="1029881" y="46637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それぞれの工程のアルゴリズムの決定</a:t>
                  </a:r>
                  <a:endParaRPr lang="en-US" altLang="ja-JP" dirty="0"/>
                </a:p>
              </p:txBody>
            </p:sp>
            <p:sp>
              <p:nvSpPr>
                <p:cNvPr id="6" name="四角形: 角を丸くする 5">
                  <a:extLst>
                    <a:ext uri="{FF2B5EF4-FFF2-40B4-BE49-F238E27FC236}">
                      <a16:creationId xmlns:a16="http://schemas.microsoft.com/office/drawing/2014/main" id="{7A929923-F8A6-4C9C-A633-E72D7FC1237F}"/>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開発</a:t>
                  </a:r>
                  <a:endParaRPr lang="en-US" altLang="ja-JP" dirty="0"/>
                </a:p>
              </p:txBody>
            </p:sp>
            <p:sp>
              <p:nvSpPr>
                <p:cNvPr id="7" name="四角形: 角を丸くする 6">
                  <a:extLst>
                    <a:ext uri="{FF2B5EF4-FFF2-40B4-BE49-F238E27FC236}">
                      <a16:creationId xmlns:a16="http://schemas.microsoft.com/office/drawing/2014/main" id="{4A3F9C63-3948-4245-A1F9-F669DEFE74F9}"/>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テスト</a:t>
                  </a:r>
                  <a:endParaRPr lang="en-US" altLang="ja-JP" dirty="0"/>
                </a:p>
              </p:txBody>
            </p:sp>
            <p:sp>
              <p:nvSpPr>
                <p:cNvPr id="40" name="矢印: 下 39">
                  <a:extLst>
                    <a:ext uri="{FF2B5EF4-FFF2-40B4-BE49-F238E27FC236}">
                      <a16:creationId xmlns:a16="http://schemas.microsoft.com/office/drawing/2014/main" id="{BB96294F-608C-41A5-A1A9-D9CA47C9FB0C}"/>
                    </a:ext>
                  </a:extLst>
                </p:cNvPr>
                <p:cNvSpPr/>
                <p:nvPr/>
              </p:nvSpPr>
              <p:spPr>
                <a:xfrm>
                  <a:off x="2335685" y="556736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下 41">
                  <a:extLst>
                    <a:ext uri="{FF2B5EF4-FFF2-40B4-BE49-F238E27FC236}">
                      <a16:creationId xmlns:a16="http://schemas.microsoft.com/office/drawing/2014/main" id="{12879FF1-284D-4855-8777-2BA0393962DA}"/>
                    </a:ext>
                  </a:extLst>
                </p:cNvPr>
                <p:cNvSpPr/>
                <p:nvPr/>
              </p:nvSpPr>
              <p:spPr>
                <a:xfrm>
                  <a:off x="2335685" y="503157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6A578F29-898A-493E-9B85-934BAD1A6892}"/>
                    </a:ext>
                  </a:extLst>
                </p:cNvPr>
                <p:cNvSpPr/>
                <p:nvPr/>
              </p:nvSpPr>
              <p:spPr>
                <a:xfrm>
                  <a:off x="2361431" y="4502864"/>
                  <a:ext cx="1468324" cy="160861"/>
                </a:xfrm>
                <a:prstGeom prst="downArrow">
                  <a:avLst>
                    <a:gd name="adj1" fmla="val 50000"/>
                    <a:gd name="adj2" fmla="val 10000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7" name="四角形: 角を丸くする 56">
              <a:extLst>
                <a:ext uri="{FF2B5EF4-FFF2-40B4-BE49-F238E27FC236}">
                  <a16:creationId xmlns:a16="http://schemas.microsoft.com/office/drawing/2014/main" id="{E6FD6139-0233-4C1E-A5F0-D79ACED22D2F}"/>
                </a:ext>
              </a:extLst>
            </p:cNvPr>
            <p:cNvSpPr/>
            <p:nvPr/>
          </p:nvSpPr>
          <p:spPr>
            <a:xfrm>
              <a:off x="1115751" y="5376560"/>
              <a:ext cx="4388233" cy="5904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実装</a:t>
              </a:r>
              <a:endParaRPr lang="en-US" altLang="ja-JP" dirty="0"/>
            </a:p>
          </p:txBody>
        </p:sp>
        <p:sp>
          <p:nvSpPr>
            <p:cNvPr id="58" name="矢印: 下 57">
              <a:extLst>
                <a:ext uri="{FF2B5EF4-FFF2-40B4-BE49-F238E27FC236}">
                  <a16:creationId xmlns:a16="http://schemas.microsoft.com/office/drawing/2014/main" id="{41454F13-E0A3-4BA1-AE69-BA66AF8322EB}"/>
                </a:ext>
              </a:extLst>
            </p:cNvPr>
            <p:cNvSpPr/>
            <p:nvPr/>
          </p:nvSpPr>
          <p:spPr>
            <a:xfrm>
              <a:off x="2530070" y="5119398"/>
              <a:ext cx="1559595" cy="257162"/>
            </a:xfrm>
            <a:prstGeom prst="downArrow">
              <a:avLst>
                <a:gd name="adj1" fmla="val 50000"/>
                <a:gd name="adj2" fmla="val 100000"/>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933" y="1510282"/>
            <a:ext cx="4827741" cy="4579255"/>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7099951" y="6468228"/>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4"/>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41010" y="4612209"/>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①ほかのものに比べ精度がいい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②計算式が比較的シンプル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7184698" y="5932751"/>
                <a:ext cx="4060216" cy="521233"/>
              </a:xfrm>
              <a:prstGeom prst="rect">
                <a:avLst/>
              </a:prstGeom>
              <a:noFill/>
            </p:spPr>
            <p:txBody>
              <a:bodyPr wrap="square" lIns="0" tIns="0" rIns="0" bIns="0" rtlCol="0">
                <a:spAutoFit/>
              </a:bodyPr>
              <a:lstStyle/>
              <a:p>
                <a:r>
                  <a:rPr lang="ja-JP" altLang="en-US" sz="1400" dirty="0">
                    <a:latin typeface="Cambria Math" panose="02040503050406030204" pitchFamily="18" charset="0"/>
                  </a:rPr>
                  <a:t>図：それぞれのアルゴリズムのシミュレーション</a:t>
                </a:r>
                <a:endParaRPr lang="en-US" altLang="ja-JP" sz="1400" b="0" dirty="0">
                  <a:latin typeface="Cambria Math" panose="02040503050406030204" pitchFamily="18" charset="0"/>
                </a:endParaRPr>
              </a:p>
              <a:p>
                <a14:m>
                  <m:oMath xmlns:m="http://schemas.openxmlformats.org/officeDocument/2006/math">
                    <m:r>
                      <a:rPr lang="ja-JP" altLang="en-US" sz="1400" i="1" dirty="0">
                        <a:latin typeface="Cambria Math" panose="02040503050406030204" pitchFamily="18" charset="0"/>
                      </a:rPr>
                      <m:t>（</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𝑓</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𝑥</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𝑦</m:t>
                            </m:r>
                          </m:e>
                        </m:d>
                        <m:r>
                          <a:rPr lang="en-US" altLang="ja-JP" sz="1400" b="0" i="1" smtClean="0">
                            <a:latin typeface="Cambria Math" panose="02040503050406030204" pitchFamily="18" charset="0"/>
                          </a:rPr>
                          <m:t>= </m:t>
                        </m:r>
                        <m:r>
                          <a:rPr lang="en-US" altLang="ja-JP" sz="1400" i="1" smtClean="0">
                            <a:latin typeface="Cambria Math" panose="02040503050406030204" pitchFamily="18" charset="0"/>
                          </a:rPr>
                          <m:t>𝑦</m:t>
                        </m:r>
                      </m:e>
                      <m:sup>
                        <m:r>
                          <a:rPr lang="en-US" altLang="ja-JP" sz="1400" b="0" i="1" smtClean="0">
                            <a:latin typeface="Cambria Math" panose="02040503050406030204" pitchFamily="18" charset="0"/>
                          </a:rPr>
                          <m:t>′</m:t>
                        </m:r>
                      </m:sup>
                    </m:sSup>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2</m:t>
                        </m:r>
                        <m:r>
                          <a:rPr lang="en-US" altLang="ja-JP" sz="1400" b="0" i="1" smtClean="0">
                            <a:latin typeface="Cambria Math" panose="02040503050406030204" pitchFamily="18" charset="0"/>
                          </a:rPr>
                          <m:t>𝑦</m:t>
                        </m:r>
                      </m:num>
                      <m:den>
                        <m:r>
                          <a:rPr lang="en-US" altLang="ja-JP" sz="1400" b="0" i="1" smtClean="0">
                            <a:latin typeface="Cambria Math" panose="02040503050406030204" pitchFamily="18" charset="0"/>
                          </a:rPr>
                          <m:t>𝑥</m:t>
                        </m:r>
                      </m:den>
                    </m:f>
                  </m:oMath>
                </a14:m>
                <a:r>
                  <a:rPr kumimoji="1" lang="ja-JP" altLang="en-US" sz="1400" dirty="0"/>
                  <a:t>、</a:t>
                </a:r>
                <a14:m>
                  <m:oMath xmlns:m="http://schemas.openxmlformats.org/officeDocument/2006/math">
                    <m:r>
                      <a:rPr kumimoji="1" lang="ja-JP" altLang="en-US" sz="1400" i="1" dirty="0" smtClean="0">
                        <a:latin typeface="Cambria Math" panose="02040503050406030204" pitchFamily="18" charset="0"/>
                      </a:rPr>
                      <m:t>𝛥</m:t>
                    </m:r>
                    <m:r>
                      <a:rPr kumimoji="1" lang="ja-JP" altLang="en-US" sz="1400" i="1" dirty="0" smtClean="0">
                        <a:latin typeface="Cambria Math" panose="02040503050406030204" pitchFamily="18" charset="0"/>
                      </a:rPr>
                      <m:t>h</m:t>
                    </m:r>
                    <m:r>
                      <a:rPr kumimoji="1" lang="ja-JP" altLang="en-US" sz="1400" i="1" dirty="0" smtClean="0">
                        <a:latin typeface="Cambria Math" panose="02040503050406030204" pitchFamily="18" charset="0"/>
                      </a:rPr>
                      <m:t>=0.1</m:t>
                    </m:r>
                    <m:r>
                      <a:rPr lang="ja-JP" altLang="en-US" sz="1400" i="1" dirty="0">
                        <a:latin typeface="Cambria Math" panose="02040503050406030204" pitchFamily="18" charset="0"/>
                      </a:rPr>
                      <m:t>）</m:t>
                    </m:r>
                  </m:oMath>
                </a14:m>
                <a:endParaRPr kumimoji="1" lang="ja-JP" altLang="en-US" sz="1400" dirty="0"/>
              </a:p>
            </p:txBody>
          </p:sp>
        </mc:Choice>
        <mc:Fallback xmlns="">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7184698" y="5932751"/>
                <a:ext cx="4060216" cy="521233"/>
              </a:xfrm>
              <a:prstGeom prst="rect">
                <a:avLst/>
              </a:prstGeom>
              <a:blipFill>
                <a:blip r:embed="rId5"/>
                <a:stretch>
                  <a:fillRect l="-2703" t="-10465" b="-11628"/>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9" name="グループ化 8">
            <a:extLst>
              <a:ext uri="{FF2B5EF4-FFF2-40B4-BE49-F238E27FC236}">
                <a16:creationId xmlns:a16="http://schemas.microsoft.com/office/drawing/2014/main" id="{DBF38D05-147E-4B7F-BD83-50607A034387}"/>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D096756F-1B7C-48C8-801B-E59B6BB8CD7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163A0EEE-DEE7-44E6-BFC7-DC6CAF05CFD3}"/>
                </a:ext>
              </a:extLst>
            </p:cNvPr>
            <p:cNvSpPr/>
            <p:nvPr/>
          </p:nvSpPr>
          <p:spPr>
            <a:xfrm>
              <a:off x="1029881" y="46637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358719EA-F611-4F2D-91A5-791E165B3FC8}"/>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6" name="四角形: 角を丸くする 15">
              <a:extLst>
                <a:ext uri="{FF2B5EF4-FFF2-40B4-BE49-F238E27FC236}">
                  <a16:creationId xmlns:a16="http://schemas.microsoft.com/office/drawing/2014/main" id="{42313B85-8089-4A5C-9EDB-BCE19D5CFD0E}"/>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7" name="矢印: 下 16">
              <a:extLst>
                <a:ext uri="{FF2B5EF4-FFF2-40B4-BE49-F238E27FC236}">
                  <a16:creationId xmlns:a16="http://schemas.microsoft.com/office/drawing/2014/main" id="{065B3FDF-875E-4E79-9971-1E69EEF8102F}"/>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8" name="矢印: 下 17">
              <a:extLst>
                <a:ext uri="{FF2B5EF4-FFF2-40B4-BE49-F238E27FC236}">
                  <a16:creationId xmlns:a16="http://schemas.microsoft.com/office/drawing/2014/main" id="{0F125D7B-9BC9-4854-B630-07CDED95AF64}"/>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9" name="矢印: 下 18">
              <a:extLst>
                <a:ext uri="{FF2B5EF4-FFF2-40B4-BE49-F238E27FC236}">
                  <a16:creationId xmlns:a16="http://schemas.microsoft.com/office/drawing/2014/main" id="{57505DA0-8E2F-4A54-BDFB-FABE2358A530}"/>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20" name="タイトル 1">
            <a:extLst>
              <a:ext uri="{FF2B5EF4-FFF2-40B4-BE49-F238E27FC236}">
                <a16:creationId xmlns:a16="http://schemas.microsoft.com/office/drawing/2014/main" id="{ACF1591D-40AF-49E4-A8F6-62718EAB1DF3}"/>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2" name="テキスト ボックス 1">
            <a:extLst>
              <a:ext uri="{FF2B5EF4-FFF2-40B4-BE49-F238E27FC236}">
                <a16:creationId xmlns:a16="http://schemas.microsoft.com/office/drawing/2014/main" id="{6716C9F0-690E-4BD6-89AB-BF16FFAC8832}"/>
              </a:ext>
            </a:extLst>
          </p:cNvPr>
          <p:cNvSpPr txBox="1"/>
          <p:nvPr/>
        </p:nvSpPr>
        <p:spPr>
          <a:xfrm>
            <a:off x="236548" y="1818514"/>
            <a:ext cx="6418385" cy="1477328"/>
          </a:xfrm>
          <a:prstGeom prst="rect">
            <a:avLst/>
          </a:prstGeom>
          <a:noFill/>
        </p:spPr>
        <p:txBody>
          <a:bodyPr wrap="square" rtlCol="0">
            <a:spAutoFit/>
          </a:bodyPr>
          <a:lstStyle/>
          <a:p>
            <a:r>
              <a:rPr kumimoji="1" lang="ja-JP" altLang="en-US" dirty="0"/>
              <a:t>数値的に運動計算する</a:t>
            </a:r>
            <a:r>
              <a:rPr kumimoji="1" lang="en-US" altLang="ja-JP" dirty="0"/>
              <a:t>algorithm</a:t>
            </a:r>
          </a:p>
          <a:p>
            <a:endParaRPr lang="en-US" altLang="ja-JP" dirty="0"/>
          </a:p>
          <a:p>
            <a:r>
              <a:rPr kumimoji="1" lang="ja-JP" altLang="en-US" dirty="0"/>
              <a:t>・オイラー法（マクローリン展開一次まで近似）</a:t>
            </a:r>
            <a:endParaRPr kumimoji="1" lang="en-US" altLang="ja-JP" dirty="0"/>
          </a:p>
          <a:p>
            <a:r>
              <a:rPr lang="ja-JP" altLang="en-US" dirty="0"/>
              <a:t>・ホルン法</a:t>
            </a:r>
            <a:r>
              <a:rPr kumimoji="1" lang="ja-JP" altLang="en-US" dirty="0"/>
              <a:t>（マクローリン展開二次まで近似）</a:t>
            </a:r>
            <a:endParaRPr lang="en-US" altLang="ja-JP" dirty="0"/>
          </a:p>
          <a:p>
            <a:r>
              <a:rPr kumimoji="1" lang="ja-JP" altLang="en-US" dirty="0"/>
              <a:t>・</a:t>
            </a:r>
            <a:r>
              <a:rPr kumimoji="1" lang="ja-JP" altLang="en-US" dirty="0">
                <a:solidFill>
                  <a:srgbClr val="FF0000"/>
                </a:solidFill>
              </a:rPr>
              <a:t>四次のルンゲクッタ法（マクローリン展開４次まで近似）</a:t>
            </a:r>
          </a:p>
        </p:txBody>
      </p:sp>
    </p:spTree>
    <p:extLst>
      <p:ext uri="{BB962C8B-B14F-4D97-AF65-F5344CB8AC3E}">
        <p14:creationId xmlns:p14="http://schemas.microsoft.com/office/powerpoint/2010/main" val="223533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grpSp>
        <p:nvGrpSpPr>
          <p:cNvPr id="14" name="グループ化 13">
            <a:extLst>
              <a:ext uri="{FF2B5EF4-FFF2-40B4-BE49-F238E27FC236}">
                <a16:creationId xmlns:a16="http://schemas.microsoft.com/office/drawing/2014/main" id="{803835AB-2C10-40A2-BD75-3FAC0385EB1B}"/>
              </a:ext>
            </a:extLst>
          </p:cNvPr>
          <p:cNvGrpSpPr/>
          <p:nvPr/>
        </p:nvGrpSpPr>
        <p:grpSpPr>
          <a:xfrm>
            <a:off x="9214806" y="95730"/>
            <a:ext cx="2737886" cy="1209363"/>
            <a:chOff x="1029881" y="4126453"/>
            <a:chExt cx="4131425" cy="1971104"/>
          </a:xfrm>
        </p:grpSpPr>
        <p:sp>
          <p:nvSpPr>
            <p:cNvPr id="15" name="四角形: 角を丸くする 14">
              <a:extLst>
                <a:ext uri="{FF2B5EF4-FFF2-40B4-BE49-F238E27FC236}">
                  <a16:creationId xmlns:a16="http://schemas.microsoft.com/office/drawing/2014/main" id="{F2E2977D-065F-4F2A-9EF3-EC32A77BA56E}"/>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6" name="四角形: 角を丸くする 15">
              <a:extLst>
                <a:ext uri="{FF2B5EF4-FFF2-40B4-BE49-F238E27FC236}">
                  <a16:creationId xmlns:a16="http://schemas.microsoft.com/office/drawing/2014/main" id="{F6A912C5-7BB1-4815-BFEA-6F0D7627F928}"/>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8" name="四角形: 角を丸くする 17">
              <a:extLst>
                <a:ext uri="{FF2B5EF4-FFF2-40B4-BE49-F238E27FC236}">
                  <a16:creationId xmlns:a16="http://schemas.microsoft.com/office/drawing/2014/main" id="{91716E2C-0245-4D17-BD28-273AA7AC6AD7}"/>
                </a:ext>
              </a:extLst>
            </p:cNvPr>
            <p:cNvSpPr/>
            <p:nvPr/>
          </p:nvSpPr>
          <p:spPr>
            <a:xfrm>
              <a:off x="1029881" y="5198032"/>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1" name="四角形: 角を丸くする 20">
              <a:extLst>
                <a:ext uri="{FF2B5EF4-FFF2-40B4-BE49-F238E27FC236}">
                  <a16:creationId xmlns:a16="http://schemas.microsoft.com/office/drawing/2014/main" id="{97693302-A6BE-4D57-AA69-78B9F41207A2}"/>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2" name="矢印: 下 21">
              <a:extLst>
                <a:ext uri="{FF2B5EF4-FFF2-40B4-BE49-F238E27FC236}">
                  <a16:creationId xmlns:a16="http://schemas.microsoft.com/office/drawing/2014/main" id="{DFA06480-0E2D-4A4B-9C66-3E27757B4850}"/>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矢印: 下 23">
              <a:extLst>
                <a:ext uri="{FF2B5EF4-FFF2-40B4-BE49-F238E27FC236}">
                  <a16:creationId xmlns:a16="http://schemas.microsoft.com/office/drawing/2014/main" id="{D44D062C-1B11-475F-A59B-A99ACD8C7AB0}"/>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5" name="矢印: 下 24">
              <a:extLst>
                <a:ext uri="{FF2B5EF4-FFF2-40B4-BE49-F238E27FC236}">
                  <a16:creationId xmlns:a16="http://schemas.microsoft.com/office/drawing/2014/main" id="{C6C1BD06-A14D-4499-8D44-42F4523BB126}"/>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57916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楕円 17">
            <a:extLst>
              <a:ext uri="{FF2B5EF4-FFF2-40B4-BE49-F238E27FC236}">
                <a16:creationId xmlns:a16="http://schemas.microsoft.com/office/drawing/2014/main" id="{C503ECD4-AAD2-4E8B-884F-530BC47A9EBD}"/>
              </a:ext>
            </a:extLst>
          </p:cNvPr>
          <p:cNvSpPr/>
          <p:nvPr/>
        </p:nvSpPr>
        <p:spPr>
          <a:xfrm>
            <a:off x="9120093" y="3200304"/>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218129" y="3525579"/>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414200" y="3248043"/>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885047" y="6423537"/>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885047" y="3123959"/>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1121387" y="6541292"/>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490370" y="2734145"/>
            <a:ext cx="486244" cy="369332"/>
          </a:xfrm>
          <a:prstGeom prst="rect">
            <a:avLst/>
          </a:prstGeom>
          <a:noFill/>
        </p:spPr>
        <p:txBody>
          <a:bodyPr wrap="square" rtlCol="0">
            <a:spAutoFit/>
          </a:bodyPr>
          <a:lstStyle/>
          <a:p>
            <a:r>
              <a:rPr lang="en-US" altLang="ja-JP" dirty="0"/>
              <a:t>z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747279" y="3395564"/>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292570" y="4758131"/>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291598" y="4409897"/>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618824" y="4404419"/>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886910" y="4284277"/>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922655" y="1830811"/>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xmlns="">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922655" y="1830811"/>
                <a:ext cx="1598194" cy="5557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505381" y="1852614"/>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505381" y="1852614"/>
                <a:ext cx="969881" cy="52148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24231" y="2762780"/>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𝑧</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24231" y="2762780"/>
                <a:ext cx="1930016" cy="622350"/>
              </a:xfrm>
              <a:prstGeom prst="rect">
                <a:avLst/>
              </a:prstGeom>
              <a:blipFill>
                <a:blip r:embed="rId5"/>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9055690" y="1918976"/>
            <a:ext cx="1126268" cy="369332"/>
          </a:xfrm>
          <a:prstGeom prst="rect">
            <a:avLst/>
          </a:prstGeom>
          <a:noFill/>
        </p:spPr>
        <p:txBody>
          <a:bodyPr wrap="square" rtlCol="0">
            <a:spAutoFit/>
          </a:bodyPr>
          <a:lstStyle/>
          <a:p>
            <a:r>
              <a:rPr kumimoji="1" lang="ja-JP" altLang="en-US" dirty="0"/>
              <a:t>のとき、</a:t>
            </a:r>
          </a:p>
        </p:txBody>
      </p:sp>
      <p:cxnSp>
        <p:nvCxnSpPr>
          <p:cNvPr id="5" name="直線矢印コネクタ 4">
            <a:extLst>
              <a:ext uri="{FF2B5EF4-FFF2-40B4-BE49-F238E27FC236}">
                <a16:creationId xmlns:a16="http://schemas.microsoft.com/office/drawing/2014/main" id="{71CF1211-3516-41C3-A29B-37378579E889}"/>
              </a:ext>
            </a:extLst>
          </p:cNvPr>
          <p:cNvCxnSpPr/>
          <p:nvPr/>
        </p:nvCxnSpPr>
        <p:spPr>
          <a:xfrm>
            <a:off x="764514" y="5856253"/>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754989"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3945864"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588314" y="5044248"/>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588314" y="6158674"/>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ECAB01B7-F67C-4ABA-B496-0632A562FFDD}"/>
              </a:ext>
            </a:extLst>
          </p:cNvPr>
          <p:cNvSpPr txBox="1"/>
          <p:nvPr/>
        </p:nvSpPr>
        <p:spPr>
          <a:xfrm>
            <a:off x="5084113" y="5671586"/>
            <a:ext cx="1052893" cy="369332"/>
          </a:xfrm>
          <a:prstGeom prst="rect">
            <a:avLst/>
          </a:prstGeom>
          <a:noFill/>
        </p:spPr>
        <p:txBody>
          <a:bodyPr wrap="square" rtlCol="0">
            <a:spAutoFit/>
          </a:bodyPr>
          <a:lstStyle/>
          <a:p>
            <a:r>
              <a:rPr kumimoji="1" lang="en-US" altLang="ja-JP" dirty="0"/>
              <a:t>z</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755239" y="4555384"/>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754989" y="4555384"/>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074189" y="4370718"/>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069594" y="3752821"/>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3783939" y="3993173"/>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2986234" y="2429105"/>
                <a:ext cx="136454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2986234" y="2429105"/>
                <a:ext cx="1364541" cy="81836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588314" y="2550383"/>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𝑧</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588314" y="2550383"/>
                <a:ext cx="1074846" cy="55579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166305" y="6251007"/>
                <a:ext cx="1554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z</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166305" y="6251007"/>
                <a:ext cx="1554335" cy="276999"/>
              </a:xfrm>
              <a:prstGeom prst="rect">
                <a:avLst/>
              </a:prstGeom>
              <a:blipFill>
                <a:blip r:embed="rId8"/>
                <a:stretch>
                  <a:fillRect l="-1176" t="-2174" r="-5098"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1884586" y="2718355"/>
            <a:ext cx="1126268" cy="369332"/>
          </a:xfrm>
          <a:prstGeom prst="rect">
            <a:avLst/>
          </a:prstGeom>
          <a:noFill/>
        </p:spPr>
        <p:txBody>
          <a:bodyPr wrap="square" rtlCol="0">
            <a:spAutoFit/>
          </a:bodyPr>
          <a:lstStyle/>
          <a:p>
            <a:r>
              <a:rPr kumimoji="1" lang="ja-JP" altLang="en-US" dirty="0"/>
              <a:t>のとき、</a:t>
            </a:r>
          </a:p>
        </p:txBody>
      </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1564640" y="1128233"/>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8096839" y="1387039"/>
            <a:ext cx="2692400" cy="369332"/>
          </a:xfrm>
          <a:prstGeom prst="rect">
            <a:avLst/>
          </a:prstGeom>
          <a:noFill/>
        </p:spPr>
        <p:txBody>
          <a:bodyPr wrap="square" rtlCol="0">
            <a:spAutoFit/>
          </a:bodyPr>
          <a:lstStyle/>
          <a:p>
            <a:r>
              <a:rPr kumimoji="1" lang="ja-JP" altLang="en-US" dirty="0"/>
              <a:t>磁場のテストの方針</a:t>
            </a:r>
          </a:p>
        </p:txBody>
      </p:sp>
      <p:cxnSp>
        <p:nvCxnSpPr>
          <p:cNvPr id="41" name="直線矢印コネクタ 40">
            <a:extLst>
              <a:ext uri="{FF2B5EF4-FFF2-40B4-BE49-F238E27FC236}">
                <a16:creationId xmlns:a16="http://schemas.microsoft.com/office/drawing/2014/main" id="{E1C94CA0-72B9-4CE2-A4C8-B85644FD0062}"/>
              </a:ext>
            </a:extLst>
          </p:cNvPr>
          <p:cNvCxnSpPr>
            <a:cxnSpLocks/>
          </p:cNvCxnSpPr>
          <p:nvPr/>
        </p:nvCxnSpPr>
        <p:spPr>
          <a:xfrm>
            <a:off x="8972269" y="3073955"/>
            <a:ext cx="6465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B7E4211E-6132-47C9-B95C-444981BDF750}"/>
              </a:ext>
            </a:extLst>
          </p:cNvPr>
          <p:cNvGrpSpPr/>
          <p:nvPr/>
        </p:nvGrpSpPr>
        <p:grpSpPr>
          <a:xfrm>
            <a:off x="9214806" y="95730"/>
            <a:ext cx="2737886" cy="1209363"/>
            <a:chOff x="1029881" y="4126453"/>
            <a:chExt cx="4131425" cy="1971104"/>
          </a:xfrm>
        </p:grpSpPr>
        <p:sp>
          <p:nvSpPr>
            <p:cNvPr id="39" name="四角形: 角を丸くする 38">
              <a:extLst>
                <a:ext uri="{FF2B5EF4-FFF2-40B4-BE49-F238E27FC236}">
                  <a16:creationId xmlns:a16="http://schemas.microsoft.com/office/drawing/2014/main" id="{A185A497-601A-4FF4-B363-20AA007D4424}"/>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43" name="四角形: 角を丸くする 42">
              <a:extLst>
                <a:ext uri="{FF2B5EF4-FFF2-40B4-BE49-F238E27FC236}">
                  <a16:creationId xmlns:a16="http://schemas.microsoft.com/office/drawing/2014/main" id="{D7DE0931-CDE5-41C0-9A9E-4C1C30204A0A}"/>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45" name="四角形: 角を丸くする 44">
              <a:extLst>
                <a:ext uri="{FF2B5EF4-FFF2-40B4-BE49-F238E27FC236}">
                  <a16:creationId xmlns:a16="http://schemas.microsoft.com/office/drawing/2014/main" id="{11F42CF9-87D2-46BE-90B1-192F0F38532A}"/>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48" name="四角形: 角を丸くする 47">
              <a:extLst>
                <a:ext uri="{FF2B5EF4-FFF2-40B4-BE49-F238E27FC236}">
                  <a16:creationId xmlns:a16="http://schemas.microsoft.com/office/drawing/2014/main" id="{571EBC19-203F-4216-AE69-3B675F176550}"/>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50" name="矢印: 下 49">
              <a:extLst>
                <a:ext uri="{FF2B5EF4-FFF2-40B4-BE49-F238E27FC236}">
                  <a16:creationId xmlns:a16="http://schemas.microsoft.com/office/drawing/2014/main" id="{32F71740-9586-4527-958C-94CDB2E44A5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3" name="矢印: 下 52">
              <a:extLst>
                <a:ext uri="{FF2B5EF4-FFF2-40B4-BE49-F238E27FC236}">
                  <a16:creationId xmlns:a16="http://schemas.microsoft.com/office/drawing/2014/main" id="{1FE8DED2-CCF5-4BE4-B07D-6DDE73CAE01B}"/>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5" name="矢印: 下 54">
              <a:extLst>
                <a:ext uri="{FF2B5EF4-FFF2-40B4-BE49-F238E27FC236}">
                  <a16:creationId xmlns:a16="http://schemas.microsoft.com/office/drawing/2014/main" id="{D8053492-4802-416E-B3B8-7F84F5229FA8}"/>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15452049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6062</TotalTime>
  <Words>2136</Words>
  <Application>Microsoft Office PowerPoint</Application>
  <PresentationFormat>ワイド画面</PresentationFormat>
  <Paragraphs>377</Paragraphs>
  <Slides>19</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運動計算の選定</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風雅 東條</cp:lastModifiedBy>
  <cp:revision>118</cp:revision>
  <dcterms:created xsi:type="dcterms:W3CDTF">2020-09-26T04:16:16Z</dcterms:created>
  <dcterms:modified xsi:type="dcterms:W3CDTF">2020-10-08T04:28:10Z</dcterms:modified>
</cp:coreProperties>
</file>