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0"/>
  </p:notesMasterIdLst>
  <p:sldIdLst>
    <p:sldId id="256" r:id="rId2"/>
    <p:sldId id="267" r:id="rId3"/>
    <p:sldId id="257" r:id="rId4"/>
    <p:sldId id="275" r:id="rId5"/>
    <p:sldId id="278" r:id="rId6"/>
    <p:sldId id="279" r:id="rId7"/>
    <p:sldId id="264" r:id="rId8"/>
    <p:sldId id="273" r:id="rId9"/>
    <p:sldId id="272" r:id="rId10"/>
    <p:sldId id="280" r:id="rId11"/>
    <p:sldId id="277" r:id="rId12"/>
    <p:sldId id="270" r:id="rId13"/>
    <p:sldId id="274" r:id="rId14"/>
    <p:sldId id="271" r:id="rId15"/>
    <p:sldId id="268" r:id="rId16"/>
    <p:sldId id="261" r:id="rId17"/>
    <p:sldId id="260" r:id="rId18"/>
    <p:sldId id="262"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987" autoAdjust="0"/>
  </p:normalViewPr>
  <p:slideViewPr>
    <p:cSldViewPr snapToGrid="0">
      <p:cViewPr varScale="1">
        <p:scale>
          <a:sx n="75" d="100"/>
          <a:sy n="75" d="100"/>
        </p:scale>
        <p:origin x="115" y="202"/>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20EBB-8C6C-4DEA-8F69-236F8EB798F4}" type="datetimeFigureOut">
              <a:rPr kumimoji="1" lang="ja-JP" altLang="en-US" smtClean="0"/>
              <a:t>2020/10/6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FC74C9-A3B3-42D0-9EC6-DE7CEAAF28CE}" type="slidenum">
              <a:rPr kumimoji="1" lang="ja-JP" altLang="en-US" smtClean="0"/>
              <a:t>‹#›</a:t>
            </a:fld>
            <a:endParaRPr kumimoji="1" lang="ja-JP" altLang="en-US"/>
          </a:p>
        </p:txBody>
      </p:sp>
    </p:spTree>
    <p:extLst>
      <p:ext uri="{BB962C8B-B14F-4D97-AF65-F5344CB8AC3E}">
        <p14:creationId xmlns:p14="http://schemas.microsoft.com/office/powerpoint/2010/main" val="31801617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全体的にシミュレーションは通過点って認識でいきたい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a:t>
            </a:fld>
            <a:endParaRPr kumimoji="1" lang="ja-JP" altLang="en-US"/>
          </a:p>
        </p:txBody>
      </p:sp>
    </p:spTree>
    <p:extLst>
      <p:ext uri="{BB962C8B-B14F-4D97-AF65-F5344CB8AC3E}">
        <p14:creationId xmlns:p14="http://schemas.microsoft.com/office/powerpoint/2010/main" val="2937647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18</a:t>
            </a:fld>
            <a:endParaRPr kumimoji="1" lang="ja-JP" altLang="en-US"/>
          </a:p>
        </p:txBody>
      </p:sp>
    </p:spTree>
    <p:extLst>
      <p:ext uri="{BB962C8B-B14F-4D97-AF65-F5344CB8AC3E}">
        <p14:creationId xmlns:p14="http://schemas.microsoft.com/office/powerpoint/2010/main" val="1172141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3</a:t>
            </a:fld>
            <a:endParaRPr kumimoji="1" lang="ja-JP" altLang="en-US"/>
          </a:p>
        </p:txBody>
      </p:sp>
    </p:spTree>
    <p:extLst>
      <p:ext uri="{BB962C8B-B14F-4D97-AF65-F5344CB8AC3E}">
        <p14:creationId xmlns:p14="http://schemas.microsoft.com/office/powerpoint/2010/main" val="540404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4</a:t>
            </a:fld>
            <a:endParaRPr kumimoji="1" lang="ja-JP" altLang="en-US"/>
          </a:p>
        </p:txBody>
      </p:sp>
    </p:spTree>
    <p:extLst>
      <p:ext uri="{BB962C8B-B14F-4D97-AF65-F5344CB8AC3E}">
        <p14:creationId xmlns:p14="http://schemas.microsoft.com/office/powerpoint/2010/main" val="2198973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5</a:t>
            </a:fld>
            <a:endParaRPr kumimoji="1" lang="ja-JP" altLang="en-US"/>
          </a:p>
        </p:txBody>
      </p:sp>
    </p:spTree>
    <p:extLst>
      <p:ext uri="{BB962C8B-B14F-4D97-AF65-F5344CB8AC3E}">
        <p14:creationId xmlns:p14="http://schemas.microsoft.com/office/powerpoint/2010/main" val="478875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6</a:t>
            </a:fld>
            <a:endParaRPr kumimoji="1" lang="ja-JP" altLang="en-US"/>
          </a:p>
        </p:txBody>
      </p:sp>
    </p:spTree>
    <p:extLst>
      <p:ext uri="{BB962C8B-B14F-4D97-AF65-F5344CB8AC3E}">
        <p14:creationId xmlns:p14="http://schemas.microsoft.com/office/powerpoint/2010/main" val="1225561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具体的な計算方法とともに、感覚的に理解できるようにかみ砕いて説明したい。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7</a:t>
            </a:fld>
            <a:endParaRPr kumimoji="1" lang="ja-JP" altLang="en-US"/>
          </a:p>
        </p:txBody>
      </p:sp>
    </p:spTree>
    <p:extLst>
      <p:ext uri="{BB962C8B-B14F-4D97-AF65-F5344CB8AC3E}">
        <p14:creationId xmlns:p14="http://schemas.microsoft.com/office/powerpoint/2010/main" val="2097994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9</a:t>
            </a:fld>
            <a:endParaRPr kumimoji="1" lang="ja-JP" altLang="en-US"/>
          </a:p>
        </p:txBody>
      </p:sp>
    </p:spTree>
    <p:extLst>
      <p:ext uri="{BB962C8B-B14F-4D97-AF65-F5344CB8AC3E}">
        <p14:creationId xmlns:p14="http://schemas.microsoft.com/office/powerpoint/2010/main" val="3539899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10</a:t>
            </a:fld>
            <a:endParaRPr kumimoji="1" lang="ja-JP" altLang="en-US"/>
          </a:p>
        </p:txBody>
      </p:sp>
    </p:spTree>
    <p:extLst>
      <p:ext uri="{BB962C8B-B14F-4D97-AF65-F5344CB8AC3E}">
        <p14:creationId xmlns:p14="http://schemas.microsoft.com/office/powerpoint/2010/main" val="2294259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15</a:t>
            </a:fld>
            <a:endParaRPr kumimoji="1" lang="ja-JP" altLang="en-US"/>
          </a:p>
        </p:txBody>
      </p:sp>
    </p:spTree>
    <p:extLst>
      <p:ext uri="{BB962C8B-B14F-4D97-AF65-F5344CB8AC3E}">
        <p14:creationId xmlns:p14="http://schemas.microsoft.com/office/powerpoint/2010/main" val="1163046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DA879-F20B-4071-A25F-6972856F942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CB5F80D-A109-4E34-BE38-141451E9E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DAE8D0C-4628-42D8-B945-8523A3FC2E34}"/>
              </a:ext>
            </a:extLst>
          </p:cNvPr>
          <p:cNvSpPr>
            <a:spLocks noGrp="1"/>
          </p:cNvSpPr>
          <p:nvPr>
            <p:ph type="dt" sz="half" idx="10"/>
          </p:nvPr>
        </p:nvSpPr>
        <p:spPr/>
        <p:txBody>
          <a:bodyPr/>
          <a:lstStyle/>
          <a:p>
            <a:fld id="{E96D9F0A-2578-410E-B32A-F089453602AE}" type="datetimeFigureOut">
              <a:rPr kumimoji="1" lang="ja-JP" altLang="en-US" smtClean="0"/>
              <a:t>2020/10/6</a:t>
            </a:fld>
            <a:endParaRPr kumimoji="1" lang="ja-JP" altLang="en-US"/>
          </a:p>
        </p:txBody>
      </p:sp>
      <p:sp>
        <p:nvSpPr>
          <p:cNvPr id="5" name="フッター プレースホルダー 4">
            <a:extLst>
              <a:ext uri="{FF2B5EF4-FFF2-40B4-BE49-F238E27FC236}">
                <a16:creationId xmlns:a16="http://schemas.microsoft.com/office/drawing/2014/main" id="{D55DC059-98AE-4BC7-AF66-EBB5B9CB46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E1CFCB-F1A3-4A15-B321-4AB8414C7661}"/>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2424792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9BCC1-A357-446E-ACA9-B9B198FD2D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DE3BDEE-6F32-454C-A308-CE3902073ED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93A3C3-B465-440E-8D4E-F960F8F9B2CD}"/>
              </a:ext>
            </a:extLst>
          </p:cNvPr>
          <p:cNvSpPr>
            <a:spLocks noGrp="1"/>
          </p:cNvSpPr>
          <p:nvPr>
            <p:ph type="dt" sz="half" idx="10"/>
          </p:nvPr>
        </p:nvSpPr>
        <p:spPr/>
        <p:txBody>
          <a:bodyPr/>
          <a:lstStyle/>
          <a:p>
            <a:fld id="{E96D9F0A-2578-410E-B32A-F089453602AE}" type="datetimeFigureOut">
              <a:rPr kumimoji="1" lang="ja-JP" altLang="en-US" smtClean="0"/>
              <a:t>2020/10/6</a:t>
            </a:fld>
            <a:endParaRPr kumimoji="1" lang="ja-JP" altLang="en-US"/>
          </a:p>
        </p:txBody>
      </p:sp>
      <p:sp>
        <p:nvSpPr>
          <p:cNvPr id="5" name="フッター プレースホルダー 4">
            <a:extLst>
              <a:ext uri="{FF2B5EF4-FFF2-40B4-BE49-F238E27FC236}">
                <a16:creationId xmlns:a16="http://schemas.microsoft.com/office/drawing/2014/main" id="{0F8AAC13-C627-431A-871C-3928BD28E8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6B2F6A-3C4E-4100-BA5A-1CAA4D6F7122}"/>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2851760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43448F1-C069-4466-BBE9-C3B5CB7EBBB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72BD30E-99FA-4C1B-B02C-E2925F9520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D836E0-E251-4DAD-8C18-8193AA6F2D84}"/>
              </a:ext>
            </a:extLst>
          </p:cNvPr>
          <p:cNvSpPr>
            <a:spLocks noGrp="1"/>
          </p:cNvSpPr>
          <p:nvPr>
            <p:ph type="dt" sz="half" idx="10"/>
          </p:nvPr>
        </p:nvSpPr>
        <p:spPr/>
        <p:txBody>
          <a:bodyPr/>
          <a:lstStyle/>
          <a:p>
            <a:fld id="{E96D9F0A-2578-410E-B32A-F089453602AE}" type="datetimeFigureOut">
              <a:rPr kumimoji="1" lang="ja-JP" altLang="en-US" smtClean="0"/>
              <a:t>2020/10/6</a:t>
            </a:fld>
            <a:endParaRPr kumimoji="1" lang="ja-JP" altLang="en-US"/>
          </a:p>
        </p:txBody>
      </p:sp>
      <p:sp>
        <p:nvSpPr>
          <p:cNvPr id="5" name="フッター プレースホルダー 4">
            <a:extLst>
              <a:ext uri="{FF2B5EF4-FFF2-40B4-BE49-F238E27FC236}">
                <a16:creationId xmlns:a16="http://schemas.microsoft.com/office/drawing/2014/main" id="{45374121-0883-4FFA-99F2-AB0EB07E975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E6E662-02E1-43F0-BC62-18716B00003C}"/>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50444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EFF86-F44E-4AA4-9A2D-BE7A5341B87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C71D313-8C7F-434D-85C7-ABF829D9FF5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61B7C0-C548-48D7-80FE-314588B14C0E}"/>
              </a:ext>
            </a:extLst>
          </p:cNvPr>
          <p:cNvSpPr>
            <a:spLocks noGrp="1"/>
          </p:cNvSpPr>
          <p:nvPr>
            <p:ph type="dt" sz="half" idx="10"/>
          </p:nvPr>
        </p:nvSpPr>
        <p:spPr/>
        <p:txBody>
          <a:bodyPr/>
          <a:lstStyle/>
          <a:p>
            <a:fld id="{E96D9F0A-2578-410E-B32A-F089453602AE}" type="datetimeFigureOut">
              <a:rPr kumimoji="1" lang="ja-JP" altLang="en-US" smtClean="0"/>
              <a:t>2020/10/6</a:t>
            </a:fld>
            <a:endParaRPr kumimoji="1" lang="ja-JP" altLang="en-US"/>
          </a:p>
        </p:txBody>
      </p:sp>
      <p:sp>
        <p:nvSpPr>
          <p:cNvPr id="5" name="フッター プレースホルダー 4">
            <a:extLst>
              <a:ext uri="{FF2B5EF4-FFF2-40B4-BE49-F238E27FC236}">
                <a16:creationId xmlns:a16="http://schemas.microsoft.com/office/drawing/2014/main" id="{1798EDA2-7B3D-4460-B4D5-5CA34BD91B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A90E39-FA7E-4D3E-856A-8D846326A2D5}"/>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598129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DF5D5-388E-4823-8DB4-2219D390D90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B41C787-0CDF-4639-AEF2-BCC5F2E525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C872233-8513-4A7B-B07E-703CACBD6E7C}"/>
              </a:ext>
            </a:extLst>
          </p:cNvPr>
          <p:cNvSpPr>
            <a:spLocks noGrp="1"/>
          </p:cNvSpPr>
          <p:nvPr>
            <p:ph type="dt" sz="half" idx="10"/>
          </p:nvPr>
        </p:nvSpPr>
        <p:spPr/>
        <p:txBody>
          <a:bodyPr/>
          <a:lstStyle/>
          <a:p>
            <a:fld id="{E96D9F0A-2578-410E-B32A-F089453602AE}" type="datetimeFigureOut">
              <a:rPr kumimoji="1" lang="ja-JP" altLang="en-US" smtClean="0"/>
              <a:t>2020/10/6</a:t>
            </a:fld>
            <a:endParaRPr kumimoji="1" lang="ja-JP" altLang="en-US"/>
          </a:p>
        </p:txBody>
      </p:sp>
      <p:sp>
        <p:nvSpPr>
          <p:cNvPr id="5" name="フッター プレースホルダー 4">
            <a:extLst>
              <a:ext uri="{FF2B5EF4-FFF2-40B4-BE49-F238E27FC236}">
                <a16:creationId xmlns:a16="http://schemas.microsoft.com/office/drawing/2014/main" id="{CD70973E-00CD-4136-B29B-190E882214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222033-E08B-484A-82DD-54FB4591FC2A}"/>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00486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18D9D8-F2FE-4B94-9CA2-DDB5379D525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2F726E-A588-4E1E-9964-7140106716E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B91DBAD-685A-4DB6-9FA8-A1775600BF6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1720E82-2DD6-4A66-8DE8-0C8FAB7D0855}"/>
              </a:ext>
            </a:extLst>
          </p:cNvPr>
          <p:cNvSpPr>
            <a:spLocks noGrp="1"/>
          </p:cNvSpPr>
          <p:nvPr>
            <p:ph type="dt" sz="half" idx="10"/>
          </p:nvPr>
        </p:nvSpPr>
        <p:spPr/>
        <p:txBody>
          <a:bodyPr/>
          <a:lstStyle/>
          <a:p>
            <a:fld id="{E96D9F0A-2578-410E-B32A-F089453602AE}" type="datetimeFigureOut">
              <a:rPr kumimoji="1" lang="ja-JP" altLang="en-US" smtClean="0"/>
              <a:t>2020/10/6</a:t>
            </a:fld>
            <a:endParaRPr kumimoji="1" lang="ja-JP" altLang="en-US"/>
          </a:p>
        </p:txBody>
      </p:sp>
      <p:sp>
        <p:nvSpPr>
          <p:cNvPr id="6" name="フッター プレースホルダー 5">
            <a:extLst>
              <a:ext uri="{FF2B5EF4-FFF2-40B4-BE49-F238E27FC236}">
                <a16:creationId xmlns:a16="http://schemas.microsoft.com/office/drawing/2014/main" id="{608C32BA-33E4-473D-BE1C-42CD5E6F75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3AC51E3-2953-426D-9134-7E7164E63A15}"/>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60364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2DAE6C-C38A-44AC-821E-7C77231C565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F0B7A1-53C7-4B40-AEC1-16DF33BF1C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6B77734-4113-474B-91E2-8A34BFA2C0B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BC6AA5-7FE4-4D8F-9945-3013FE8483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C0C64E2-9CE0-4345-8E74-24DB4915291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EDE11B6-7F1D-4C2D-8110-EB2E02AA359B}"/>
              </a:ext>
            </a:extLst>
          </p:cNvPr>
          <p:cNvSpPr>
            <a:spLocks noGrp="1"/>
          </p:cNvSpPr>
          <p:nvPr>
            <p:ph type="dt" sz="half" idx="10"/>
          </p:nvPr>
        </p:nvSpPr>
        <p:spPr/>
        <p:txBody>
          <a:bodyPr/>
          <a:lstStyle/>
          <a:p>
            <a:fld id="{E96D9F0A-2578-410E-B32A-F089453602AE}" type="datetimeFigureOut">
              <a:rPr kumimoji="1" lang="ja-JP" altLang="en-US" smtClean="0"/>
              <a:t>2020/10/6</a:t>
            </a:fld>
            <a:endParaRPr kumimoji="1" lang="ja-JP" altLang="en-US"/>
          </a:p>
        </p:txBody>
      </p:sp>
      <p:sp>
        <p:nvSpPr>
          <p:cNvPr id="8" name="フッター プレースホルダー 7">
            <a:extLst>
              <a:ext uri="{FF2B5EF4-FFF2-40B4-BE49-F238E27FC236}">
                <a16:creationId xmlns:a16="http://schemas.microsoft.com/office/drawing/2014/main" id="{598D9DFF-D7F2-4D83-9D70-1B954F70E14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B0381BA-A66D-4750-9790-9F571693D079}"/>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83323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C14D85-1B4C-4454-941A-B77EFC4B4ED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F753020-B81F-4C79-980F-E1BF5BF2067F}"/>
              </a:ext>
            </a:extLst>
          </p:cNvPr>
          <p:cNvSpPr>
            <a:spLocks noGrp="1"/>
          </p:cNvSpPr>
          <p:nvPr>
            <p:ph type="dt" sz="half" idx="10"/>
          </p:nvPr>
        </p:nvSpPr>
        <p:spPr/>
        <p:txBody>
          <a:bodyPr/>
          <a:lstStyle/>
          <a:p>
            <a:fld id="{E96D9F0A-2578-410E-B32A-F089453602AE}" type="datetimeFigureOut">
              <a:rPr kumimoji="1" lang="ja-JP" altLang="en-US" smtClean="0"/>
              <a:t>2020/10/6</a:t>
            </a:fld>
            <a:endParaRPr kumimoji="1" lang="ja-JP" altLang="en-US"/>
          </a:p>
        </p:txBody>
      </p:sp>
      <p:sp>
        <p:nvSpPr>
          <p:cNvPr id="4" name="フッター プレースホルダー 3">
            <a:extLst>
              <a:ext uri="{FF2B5EF4-FFF2-40B4-BE49-F238E27FC236}">
                <a16:creationId xmlns:a16="http://schemas.microsoft.com/office/drawing/2014/main" id="{EE7C7705-F93B-4DCD-9C57-5BA9FEDE33E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4602FBC-1900-4501-A3AE-463E20A54E9E}"/>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405615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838957-8C43-4431-A6BF-B9FBB9E994DD}"/>
              </a:ext>
            </a:extLst>
          </p:cNvPr>
          <p:cNvSpPr>
            <a:spLocks noGrp="1"/>
          </p:cNvSpPr>
          <p:nvPr>
            <p:ph type="dt" sz="half" idx="10"/>
          </p:nvPr>
        </p:nvSpPr>
        <p:spPr/>
        <p:txBody>
          <a:bodyPr/>
          <a:lstStyle/>
          <a:p>
            <a:fld id="{E96D9F0A-2578-410E-B32A-F089453602AE}" type="datetimeFigureOut">
              <a:rPr kumimoji="1" lang="ja-JP" altLang="en-US" smtClean="0"/>
              <a:t>2020/10/6</a:t>
            </a:fld>
            <a:endParaRPr kumimoji="1" lang="ja-JP" altLang="en-US"/>
          </a:p>
        </p:txBody>
      </p:sp>
      <p:sp>
        <p:nvSpPr>
          <p:cNvPr id="3" name="フッター プレースホルダー 2">
            <a:extLst>
              <a:ext uri="{FF2B5EF4-FFF2-40B4-BE49-F238E27FC236}">
                <a16:creationId xmlns:a16="http://schemas.microsoft.com/office/drawing/2014/main" id="{2EEDBEB9-AF0E-461E-BC37-ACD84316F29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1086802-DBB8-43B4-82B2-3F40FF11C3B4}"/>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816455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A9092F-07FE-490C-9155-277ABB9F311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22A15E-999D-4F43-BEC3-DA7C67B0FF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7F6379F-78CC-4435-B851-B49A3D340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A893129-A943-452D-857C-9236869EBF02}"/>
              </a:ext>
            </a:extLst>
          </p:cNvPr>
          <p:cNvSpPr>
            <a:spLocks noGrp="1"/>
          </p:cNvSpPr>
          <p:nvPr>
            <p:ph type="dt" sz="half" idx="10"/>
          </p:nvPr>
        </p:nvSpPr>
        <p:spPr/>
        <p:txBody>
          <a:bodyPr/>
          <a:lstStyle/>
          <a:p>
            <a:fld id="{E96D9F0A-2578-410E-B32A-F089453602AE}" type="datetimeFigureOut">
              <a:rPr kumimoji="1" lang="ja-JP" altLang="en-US" smtClean="0"/>
              <a:t>2020/10/6</a:t>
            </a:fld>
            <a:endParaRPr kumimoji="1" lang="ja-JP" altLang="en-US"/>
          </a:p>
        </p:txBody>
      </p:sp>
      <p:sp>
        <p:nvSpPr>
          <p:cNvPr id="6" name="フッター プレースホルダー 5">
            <a:extLst>
              <a:ext uri="{FF2B5EF4-FFF2-40B4-BE49-F238E27FC236}">
                <a16:creationId xmlns:a16="http://schemas.microsoft.com/office/drawing/2014/main" id="{4F51B2A6-E006-4F5C-9577-AF45E410261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A00AC6-6E63-4297-BBDF-4134D1853D2C}"/>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762683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242945-6E00-4FCC-A5EA-1B367F2CC4F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C4EACA9-8FC6-4B5E-9515-081ABC488C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BBB8ECA-77BE-4CBA-936A-8BDC1CF2D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D7C392-86F1-4F0C-A51A-2C56725B9021}"/>
              </a:ext>
            </a:extLst>
          </p:cNvPr>
          <p:cNvSpPr>
            <a:spLocks noGrp="1"/>
          </p:cNvSpPr>
          <p:nvPr>
            <p:ph type="dt" sz="half" idx="10"/>
          </p:nvPr>
        </p:nvSpPr>
        <p:spPr/>
        <p:txBody>
          <a:bodyPr/>
          <a:lstStyle/>
          <a:p>
            <a:fld id="{E96D9F0A-2578-410E-B32A-F089453602AE}" type="datetimeFigureOut">
              <a:rPr kumimoji="1" lang="ja-JP" altLang="en-US" smtClean="0"/>
              <a:t>2020/10/6</a:t>
            </a:fld>
            <a:endParaRPr kumimoji="1" lang="ja-JP" altLang="en-US"/>
          </a:p>
        </p:txBody>
      </p:sp>
      <p:sp>
        <p:nvSpPr>
          <p:cNvPr id="6" name="フッター プレースホルダー 5">
            <a:extLst>
              <a:ext uri="{FF2B5EF4-FFF2-40B4-BE49-F238E27FC236}">
                <a16:creationId xmlns:a16="http://schemas.microsoft.com/office/drawing/2014/main" id="{8546847C-2A30-45EB-9A9D-FA70FC63EDB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B68522-072A-4DDC-93E4-E5BB0C09D70B}"/>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889800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A98EEC-F5AC-4FCE-97C2-0C466914FB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7C040A1-22DA-4464-B054-61A49E00FE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ABEB7C-BE1D-499A-913F-17D4CAA47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6D9F0A-2578-410E-B32A-F089453602AE}" type="datetimeFigureOut">
              <a:rPr kumimoji="1" lang="ja-JP" altLang="en-US" smtClean="0"/>
              <a:t>2020/10/6</a:t>
            </a:fld>
            <a:endParaRPr kumimoji="1" lang="ja-JP" altLang="en-US"/>
          </a:p>
        </p:txBody>
      </p:sp>
      <p:sp>
        <p:nvSpPr>
          <p:cNvPr id="5" name="フッター プレースホルダー 4">
            <a:extLst>
              <a:ext uri="{FF2B5EF4-FFF2-40B4-BE49-F238E27FC236}">
                <a16:creationId xmlns:a16="http://schemas.microsoft.com/office/drawing/2014/main" id="{36B886B0-635F-455C-94E6-DC6C018D74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26F3505-CE59-4242-B1A2-19B7A680FE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05202122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5.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70.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0.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apollo.lns.tohoku.ac.jp/scrit/SCRIT_Sendai_J/Physics.html"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0.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automatic-browsing.com/2020/02/28"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53165D-006A-4288-824F-B1D1ED1D2FFC}"/>
              </a:ext>
            </a:extLst>
          </p:cNvPr>
          <p:cNvSpPr>
            <a:spLocks noGrp="1"/>
          </p:cNvSpPr>
          <p:nvPr>
            <p:ph type="ctrTitle"/>
          </p:nvPr>
        </p:nvSpPr>
        <p:spPr/>
        <p:txBody>
          <a:bodyPr>
            <a:normAutofit/>
          </a:bodyPr>
          <a:lstStyle/>
          <a:p>
            <a:r>
              <a:rPr lang="en-US" altLang="ja-JP" dirty="0"/>
              <a:t>SCRIT</a:t>
            </a:r>
            <a:r>
              <a:rPr lang="ja-JP" altLang="en-US" dirty="0"/>
              <a:t>実験におけるイオン分析器の分解能の向上</a:t>
            </a:r>
            <a:endParaRPr kumimoji="1" lang="ja-JP" altLang="en-US" dirty="0"/>
          </a:p>
        </p:txBody>
      </p:sp>
      <p:sp>
        <p:nvSpPr>
          <p:cNvPr id="3" name="字幕 2">
            <a:extLst>
              <a:ext uri="{FF2B5EF4-FFF2-40B4-BE49-F238E27FC236}">
                <a16:creationId xmlns:a16="http://schemas.microsoft.com/office/drawing/2014/main" id="{4ACE68D1-B8E7-4320-A49B-3BF1CD307A3E}"/>
              </a:ext>
            </a:extLst>
          </p:cNvPr>
          <p:cNvSpPr>
            <a:spLocks noGrp="1"/>
          </p:cNvSpPr>
          <p:nvPr>
            <p:ph type="subTitle" idx="1"/>
          </p:nvPr>
        </p:nvSpPr>
        <p:spPr/>
        <p:txBody>
          <a:bodyPr/>
          <a:lstStyle/>
          <a:p>
            <a:r>
              <a:rPr kumimoji="1" lang="en-US" altLang="ja-JP" dirty="0"/>
              <a:t>17cb084r</a:t>
            </a:r>
            <a:r>
              <a:rPr kumimoji="1" lang="ja-JP" altLang="en-US" dirty="0"/>
              <a:t>　東條風雅</a:t>
            </a:r>
            <a:endParaRPr kumimoji="1" lang="en-US" altLang="ja-JP" dirty="0"/>
          </a:p>
          <a:p>
            <a:r>
              <a:rPr lang="en-US" altLang="ja-JP" dirty="0"/>
              <a:t>17cb021b</a:t>
            </a:r>
            <a:r>
              <a:rPr lang="ja-JP" altLang="en-US" dirty="0"/>
              <a:t>　竹内湧哉</a:t>
            </a:r>
            <a:endParaRPr kumimoji="1" lang="ja-JP" altLang="en-US" dirty="0"/>
          </a:p>
        </p:txBody>
      </p:sp>
    </p:spTree>
    <p:extLst>
      <p:ext uri="{BB962C8B-B14F-4D97-AF65-F5344CB8AC3E}">
        <p14:creationId xmlns:p14="http://schemas.microsoft.com/office/powerpoint/2010/main" val="2741295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AFBB71BD-AAE5-41F9-BCBF-1FB3222D7237}"/>
              </a:ext>
            </a:extLst>
          </p:cNvPr>
          <p:cNvSpPr txBox="1"/>
          <p:nvPr/>
        </p:nvSpPr>
        <p:spPr>
          <a:xfrm>
            <a:off x="5934074" y="158025"/>
            <a:ext cx="1994925" cy="923330"/>
          </a:xfrm>
          <a:prstGeom prst="rect">
            <a:avLst/>
          </a:prstGeom>
          <a:noFill/>
        </p:spPr>
        <p:txBody>
          <a:bodyPr wrap="square" rtlCol="0">
            <a:spAutoFit/>
          </a:bodyPr>
          <a:lstStyle/>
          <a:p>
            <a:endParaRPr kumimoji="1" lang="en-US" altLang="ja-JP" b="0" dirty="0"/>
          </a:p>
          <a:p>
            <a:endParaRPr kumimoji="1" lang="en-US" altLang="ja-JP" dirty="0"/>
          </a:p>
          <a:p>
            <a:endParaRPr kumimoji="1" lang="ja-JP" altLang="en-US" dirty="0"/>
          </a:p>
        </p:txBody>
      </p:sp>
      <p:sp>
        <p:nvSpPr>
          <p:cNvPr id="3" name="タイトル 1">
            <a:extLst>
              <a:ext uri="{FF2B5EF4-FFF2-40B4-BE49-F238E27FC236}">
                <a16:creationId xmlns:a16="http://schemas.microsoft.com/office/drawing/2014/main" id="{139EF3EB-E534-459F-924C-D2BB1860F344}"/>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
        <p:nvSpPr>
          <p:cNvPr id="5" name="テキスト ボックス 4">
            <a:extLst>
              <a:ext uri="{FF2B5EF4-FFF2-40B4-BE49-F238E27FC236}">
                <a16:creationId xmlns:a16="http://schemas.microsoft.com/office/drawing/2014/main" id="{CA32B92D-8D0A-4EFC-9806-4C9F243F2699}"/>
              </a:ext>
            </a:extLst>
          </p:cNvPr>
          <p:cNvSpPr txBox="1"/>
          <p:nvPr/>
        </p:nvSpPr>
        <p:spPr>
          <a:xfrm>
            <a:off x="700066" y="722903"/>
            <a:ext cx="4339650" cy="369332"/>
          </a:xfrm>
          <a:prstGeom prst="rect">
            <a:avLst/>
          </a:prstGeom>
          <a:noFill/>
        </p:spPr>
        <p:txBody>
          <a:bodyPr wrap="none" rtlCol="0">
            <a:spAutoFit/>
          </a:bodyPr>
          <a:lstStyle/>
          <a:p>
            <a:r>
              <a:rPr kumimoji="1" lang="ja-JP" altLang="en-US" dirty="0"/>
              <a:t>実際の</a:t>
            </a:r>
            <a:r>
              <a:rPr lang="ja-JP" altLang="en-US" dirty="0"/>
              <a:t>電場磁場</a:t>
            </a:r>
            <a:r>
              <a:rPr kumimoji="1" lang="ja-JP" altLang="en-US" dirty="0"/>
              <a:t>のコーディング（現状）</a:t>
            </a:r>
          </a:p>
        </p:txBody>
      </p:sp>
      <p:sp>
        <p:nvSpPr>
          <p:cNvPr id="9" name="テキスト ボックス 8">
            <a:extLst>
              <a:ext uri="{FF2B5EF4-FFF2-40B4-BE49-F238E27FC236}">
                <a16:creationId xmlns:a16="http://schemas.microsoft.com/office/drawing/2014/main" id="{8298A3D8-E98A-409A-A0B1-E39230FE3A36}"/>
              </a:ext>
            </a:extLst>
          </p:cNvPr>
          <p:cNvSpPr txBox="1"/>
          <p:nvPr/>
        </p:nvSpPr>
        <p:spPr>
          <a:xfrm>
            <a:off x="2194932" y="1221124"/>
            <a:ext cx="7802136" cy="646331"/>
          </a:xfrm>
          <a:prstGeom prst="rect">
            <a:avLst/>
          </a:prstGeom>
          <a:noFill/>
        </p:spPr>
        <p:txBody>
          <a:bodyPr wrap="none" rtlCol="0">
            <a:spAutoFit/>
          </a:bodyPr>
          <a:lstStyle/>
          <a:p>
            <a:r>
              <a:rPr kumimoji="1" lang="ja-JP" altLang="en-US" dirty="0"/>
              <a:t>①立方体の範囲と力場の力と向きを設定</a:t>
            </a:r>
            <a:endParaRPr kumimoji="1" lang="en-US" altLang="ja-JP" dirty="0"/>
          </a:p>
          <a:p>
            <a:r>
              <a:rPr kumimoji="1" lang="ja-JP" altLang="en-US" dirty="0"/>
              <a:t>②領域内なら設定されたベクトルを返し領域外ならゼロベクトルを返す。</a:t>
            </a:r>
          </a:p>
        </p:txBody>
      </p:sp>
      <p:pic>
        <p:nvPicPr>
          <p:cNvPr id="13" name="図 12">
            <a:extLst>
              <a:ext uri="{FF2B5EF4-FFF2-40B4-BE49-F238E27FC236}">
                <a16:creationId xmlns:a16="http://schemas.microsoft.com/office/drawing/2014/main" id="{A6545A20-7D6F-43C2-9C59-089908FEA54E}"/>
              </a:ext>
            </a:extLst>
          </p:cNvPr>
          <p:cNvPicPr>
            <a:picLocks noChangeAspect="1"/>
          </p:cNvPicPr>
          <p:nvPr/>
        </p:nvPicPr>
        <p:blipFill rotWithShape="1">
          <a:blip r:embed="rId3"/>
          <a:srcRect r="13793"/>
          <a:stretch/>
        </p:blipFill>
        <p:spPr>
          <a:xfrm>
            <a:off x="0" y="2693789"/>
            <a:ext cx="5526157" cy="3829050"/>
          </a:xfrm>
          <a:prstGeom prst="rect">
            <a:avLst/>
          </a:prstGeom>
        </p:spPr>
      </p:pic>
      <p:sp>
        <p:nvSpPr>
          <p:cNvPr id="17" name="直方体 16">
            <a:extLst>
              <a:ext uri="{FF2B5EF4-FFF2-40B4-BE49-F238E27FC236}">
                <a16:creationId xmlns:a16="http://schemas.microsoft.com/office/drawing/2014/main" id="{D9FA719F-A276-4B75-B413-6E7A2137BE69}"/>
              </a:ext>
            </a:extLst>
          </p:cNvPr>
          <p:cNvSpPr/>
          <p:nvPr/>
        </p:nvSpPr>
        <p:spPr>
          <a:xfrm>
            <a:off x="6679096" y="3132814"/>
            <a:ext cx="2536466" cy="2345635"/>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C62773A2-A097-43D2-B7B7-BC5C63CAF1AF}"/>
              </a:ext>
            </a:extLst>
          </p:cNvPr>
          <p:cNvCxnSpPr/>
          <p:nvPr/>
        </p:nvCxnSpPr>
        <p:spPr>
          <a:xfrm>
            <a:off x="6679096" y="5478449"/>
            <a:ext cx="44765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022BC2E-2CAB-4A0E-9D41-1BE9A881BA29}"/>
              </a:ext>
            </a:extLst>
          </p:cNvPr>
          <p:cNvCxnSpPr>
            <a:cxnSpLocks/>
          </p:cNvCxnSpPr>
          <p:nvPr/>
        </p:nvCxnSpPr>
        <p:spPr>
          <a:xfrm flipV="1">
            <a:off x="6679096" y="2186609"/>
            <a:ext cx="2973787" cy="3291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205EA61-12EB-4E53-B920-78652E9C458F}"/>
              </a:ext>
            </a:extLst>
          </p:cNvPr>
          <p:cNvCxnSpPr>
            <a:cxnSpLocks/>
          </p:cNvCxnSpPr>
          <p:nvPr/>
        </p:nvCxnSpPr>
        <p:spPr>
          <a:xfrm flipV="1">
            <a:off x="6679096" y="2034210"/>
            <a:ext cx="0" cy="3444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矢印: 右 25">
            <a:extLst>
              <a:ext uri="{FF2B5EF4-FFF2-40B4-BE49-F238E27FC236}">
                <a16:creationId xmlns:a16="http://schemas.microsoft.com/office/drawing/2014/main" id="{EF0E21BA-2887-447D-9903-6FC110E9BEA3}"/>
              </a:ext>
            </a:extLst>
          </p:cNvPr>
          <p:cNvSpPr/>
          <p:nvPr/>
        </p:nvSpPr>
        <p:spPr>
          <a:xfrm>
            <a:off x="5732890" y="5224007"/>
            <a:ext cx="874640" cy="53273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err="1"/>
              <a:t>startpos</a:t>
            </a:r>
            <a:endParaRPr kumimoji="1" lang="ja-JP" altLang="en-US" sz="1100" dirty="0"/>
          </a:p>
        </p:txBody>
      </p:sp>
      <p:sp>
        <p:nvSpPr>
          <p:cNvPr id="27" name="矢印: 左 26">
            <a:extLst>
              <a:ext uri="{FF2B5EF4-FFF2-40B4-BE49-F238E27FC236}">
                <a16:creationId xmlns:a16="http://schemas.microsoft.com/office/drawing/2014/main" id="{6CB0E60E-BCF8-4B10-8453-299459EC8549}"/>
              </a:ext>
            </a:extLst>
          </p:cNvPr>
          <p:cNvSpPr/>
          <p:nvPr/>
        </p:nvSpPr>
        <p:spPr>
          <a:xfrm>
            <a:off x="9225791" y="2917146"/>
            <a:ext cx="912115" cy="431336"/>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err="1"/>
              <a:t>endpos</a:t>
            </a:r>
            <a:endParaRPr kumimoji="1" lang="ja-JP" altLang="en-US" sz="1200" dirty="0"/>
          </a:p>
        </p:txBody>
      </p:sp>
    </p:spTree>
    <p:extLst>
      <p:ext uri="{BB962C8B-B14F-4D97-AF65-F5344CB8AC3E}">
        <p14:creationId xmlns:p14="http://schemas.microsoft.com/office/powerpoint/2010/main" val="579166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楕円 17">
            <a:extLst>
              <a:ext uri="{FF2B5EF4-FFF2-40B4-BE49-F238E27FC236}">
                <a16:creationId xmlns:a16="http://schemas.microsoft.com/office/drawing/2014/main" id="{C503ECD4-AAD2-4E8B-884F-530BC47A9EBD}"/>
              </a:ext>
            </a:extLst>
          </p:cNvPr>
          <p:cNvSpPr/>
          <p:nvPr/>
        </p:nvSpPr>
        <p:spPr>
          <a:xfrm>
            <a:off x="9120093" y="3200304"/>
            <a:ext cx="352400" cy="390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楕円 3">
            <a:extLst>
              <a:ext uri="{FF2B5EF4-FFF2-40B4-BE49-F238E27FC236}">
                <a16:creationId xmlns:a16="http://schemas.microsoft.com/office/drawing/2014/main" id="{706F47F2-EEAF-46AA-AD49-C0125EB729C8}"/>
              </a:ext>
            </a:extLst>
          </p:cNvPr>
          <p:cNvSpPr/>
          <p:nvPr/>
        </p:nvSpPr>
        <p:spPr>
          <a:xfrm>
            <a:off x="7218129" y="3525579"/>
            <a:ext cx="294099" cy="3615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n>
                  <a:solidFill>
                    <a:schemeClr val="tx1"/>
                  </a:solidFill>
                </a:ln>
              </a:rPr>
              <a:t>・</a:t>
            </a:r>
          </a:p>
        </p:txBody>
      </p:sp>
      <p:sp>
        <p:nvSpPr>
          <p:cNvPr id="7" name="テキスト ボックス 6">
            <a:extLst>
              <a:ext uri="{FF2B5EF4-FFF2-40B4-BE49-F238E27FC236}">
                <a16:creationId xmlns:a16="http://schemas.microsoft.com/office/drawing/2014/main" id="{6F9F9978-CBA1-4B78-BEF5-D2500B6F4A27}"/>
              </a:ext>
            </a:extLst>
          </p:cNvPr>
          <p:cNvSpPr txBox="1"/>
          <p:nvPr/>
        </p:nvSpPr>
        <p:spPr>
          <a:xfrm>
            <a:off x="7414200" y="3248043"/>
            <a:ext cx="475632" cy="369332"/>
          </a:xfrm>
          <a:prstGeom prst="rect">
            <a:avLst/>
          </a:prstGeom>
          <a:noFill/>
        </p:spPr>
        <p:txBody>
          <a:bodyPr wrap="square" rtlCol="0">
            <a:spAutoFit/>
          </a:bodyPr>
          <a:lstStyle/>
          <a:p>
            <a:r>
              <a:rPr kumimoji="1" lang="en-US" altLang="ja-JP" dirty="0"/>
              <a:t>B</a:t>
            </a:r>
          </a:p>
        </p:txBody>
      </p:sp>
      <p:cxnSp>
        <p:nvCxnSpPr>
          <p:cNvPr id="20" name="直線矢印コネクタ 19">
            <a:extLst>
              <a:ext uri="{FF2B5EF4-FFF2-40B4-BE49-F238E27FC236}">
                <a16:creationId xmlns:a16="http://schemas.microsoft.com/office/drawing/2014/main" id="{846457B3-EED0-4335-8DE0-51591235F115}"/>
              </a:ext>
            </a:extLst>
          </p:cNvPr>
          <p:cNvCxnSpPr/>
          <p:nvPr/>
        </p:nvCxnSpPr>
        <p:spPr>
          <a:xfrm>
            <a:off x="6885047" y="6423537"/>
            <a:ext cx="4105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8655704-B04E-44B7-A5E2-92364BFE203C}"/>
              </a:ext>
            </a:extLst>
          </p:cNvPr>
          <p:cNvCxnSpPr>
            <a:cxnSpLocks/>
          </p:cNvCxnSpPr>
          <p:nvPr/>
        </p:nvCxnSpPr>
        <p:spPr>
          <a:xfrm flipV="1">
            <a:off x="6885047" y="3123959"/>
            <a:ext cx="0" cy="32995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E2BC309D-9573-4A7B-B2F2-BC4300DA241F}"/>
              </a:ext>
            </a:extLst>
          </p:cNvPr>
          <p:cNvSpPr txBox="1"/>
          <p:nvPr/>
        </p:nvSpPr>
        <p:spPr>
          <a:xfrm>
            <a:off x="11121387" y="6541292"/>
            <a:ext cx="433631" cy="369332"/>
          </a:xfrm>
          <a:prstGeom prst="rect">
            <a:avLst/>
          </a:prstGeom>
          <a:noFill/>
        </p:spPr>
        <p:txBody>
          <a:bodyPr wrap="square" rtlCol="0">
            <a:spAutoFit/>
          </a:bodyPr>
          <a:lstStyle/>
          <a:p>
            <a:r>
              <a:rPr lang="en-US" altLang="ja-JP" dirty="0"/>
              <a:t>x</a:t>
            </a:r>
            <a:endParaRPr kumimoji="1" lang="ja-JP" altLang="en-US" dirty="0"/>
          </a:p>
        </p:txBody>
      </p:sp>
      <p:sp>
        <p:nvSpPr>
          <p:cNvPr id="10" name="テキスト ボックス 9">
            <a:extLst>
              <a:ext uri="{FF2B5EF4-FFF2-40B4-BE49-F238E27FC236}">
                <a16:creationId xmlns:a16="http://schemas.microsoft.com/office/drawing/2014/main" id="{2D3C0521-D881-4BF8-A548-79434836DFC7}"/>
              </a:ext>
            </a:extLst>
          </p:cNvPr>
          <p:cNvSpPr txBox="1"/>
          <p:nvPr/>
        </p:nvSpPr>
        <p:spPr>
          <a:xfrm>
            <a:off x="6490370" y="2734145"/>
            <a:ext cx="486244" cy="369332"/>
          </a:xfrm>
          <a:prstGeom prst="rect">
            <a:avLst/>
          </a:prstGeom>
          <a:noFill/>
        </p:spPr>
        <p:txBody>
          <a:bodyPr wrap="square" rtlCol="0">
            <a:spAutoFit/>
          </a:bodyPr>
          <a:lstStyle/>
          <a:p>
            <a:r>
              <a:rPr lang="en-US" altLang="ja-JP" dirty="0"/>
              <a:t>z </a:t>
            </a:r>
            <a:endParaRPr kumimoji="1" lang="ja-JP" altLang="en-US" dirty="0"/>
          </a:p>
        </p:txBody>
      </p:sp>
      <p:sp>
        <p:nvSpPr>
          <p:cNvPr id="11" name="楕円 10">
            <a:extLst>
              <a:ext uri="{FF2B5EF4-FFF2-40B4-BE49-F238E27FC236}">
                <a16:creationId xmlns:a16="http://schemas.microsoft.com/office/drawing/2014/main" id="{2423C6F9-3C9C-4F6E-85EB-29858BFEDE46}"/>
              </a:ext>
            </a:extLst>
          </p:cNvPr>
          <p:cNvSpPr/>
          <p:nvPr/>
        </p:nvSpPr>
        <p:spPr>
          <a:xfrm>
            <a:off x="7747279" y="3395564"/>
            <a:ext cx="3088638" cy="27689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C7C30AB5-2049-4A13-A557-FB6FCDE81667}"/>
              </a:ext>
            </a:extLst>
          </p:cNvPr>
          <p:cNvCxnSpPr>
            <a:cxnSpLocks/>
            <a:stCxn id="33" idx="0"/>
            <a:endCxn id="11" idx="6"/>
          </p:cNvCxnSpPr>
          <p:nvPr/>
        </p:nvCxnSpPr>
        <p:spPr>
          <a:xfrm>
            <a:off x="9292570" y="4758131"/>
            <a:ext cx="1543347" cy="2192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弧 32">
            <a:extLst>
              <a:ext uri="{FF2B5EF4-FFF2-40B4-BE49-F238E27FC236}">
                <a16:creationId xmlns:a16="http://schemas.microsoft.com/office/drawing/2014/main" id="{9812CC85-B854-41B8-B5A2-C6874E9DC2F9}"/>
              </a:ext>
            </a:extLst>
          </p:cNvPr>
          <p:cNvSpPr/>
          <p:nvPr/>
        </p:nvSpPr>
        <p:spPr>
          <a:xfrm>
            <a:off x="9291598" y="4409897"/>
            <a:ext cx="1190625" cy="738658"/>
          </a:xfrm>
          <a:prstGeom prst="arc">
            <a:avLst>
              <a:gd name="adj1" fmla="val 10921968"/>
              <a:gd name="adj2" fmla="val 1294520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7" name="円弧 36">
            <a:extLst>
              <a:ext uri="{FF2B5EF4-FFF2-40B4-BE49-F238E27FC236}">
                <a16:creationId xmlns:a16="http://schemas.microsoft.com/office/drawing/2014/main" id="{9F6864A7-788E-4574-882A-6FD804BD3627}"/>
              </a:ext>
            </a:extLst>
          </p:cNvPr>
          <p:cNvSpPr/>
          <p:nvPr/>
        </p:nvSpPr>
        <p:spPr>
          <a:xfrm>
            <a:off x="9618824" y="4404419"/>
            <a:ext cx="1190625" cy="738658"/>
          </a:xfrm>
          <a:prstGeom prst="arc">
            <a:avLst>
              <a:gd name="adj1" fmla="val 19670061"/>
              <a:gd name="adj2" fmla="val 2156454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38997EC5-482A-42C7-BAD8-FAB35A95923D}"/>
              </a:ext>
            </a:extLst>
          </p:cNvPr>
          <p:cNvSpPr txBox="1"/>
          <p:nvPr/>
        </p:nvSpPr>
        <p:spPr>
          <a:xfrm>
            <a:off x="9886910" y="4284277"/>
            <a:ext cx="378928" cy="369332"/>
          </a:xfrm>
          <a:prstGeom prst="rect">
            <a:avLst/>
          </a:prstGeom>
          <a:noFill/>
        </p:spPr>
        <p:txBody>
          <a:bodyPr wrap="square" rtlCol="0">
            <a:spAutoFit/>
          </a:bodyPr>
          <a:lstStyle/>
          <a:p>
            <a:r>
              <a:rPr lang="en-US" altLang="ja-JP" dirty="0"/>
              <a:t>r</a:t>
            </a:r>
            <a:endParaRPr kumimoji="1" lang="ja-JP" altLang="en-US" dirty="0"/>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747BB94C-F837-4557-8815-0FDEA84EEC7B}"/>
                  </a:ext>
                </a:extLst>
              </p:cNvPr>
              <p:cNvSpPr txBox="1"/>
              <p:nvPr/>
            </p:nvSpPr>
            <p:spPr>
              <a:xfrm>
                <a:off x="6922655" y="1830811"/>
                <a:ext cx="1598194"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m:t>
                              </m:r>
                            </m:e>
                            <m:sup>
                              <m:r>
                                <a:rPr kumimoji="1" lang="en-US" altLang="ja-JP" b="0" i="1" smtClean="0">
                                  <a:latin typeface="Cambria Math" panose="02040503050406030204" pitchFamily="18" charset="0"/>
                                </a:rPr>
                                <m:t>2</m:t>
                              </m:r>
                            </m:sup>
                          </m:sSup>
                          <m:r>
                            <a:rPr kumimoji="1" lang="en-US" altLang="ja-JP" b="1" i="1" smtClean="0">
                              <a:latin typeface="Cambria Math" panose="02040503050406030204" pitchFamily="18" charset="0"/>
                            </a:rPr>
                            <m:t>𝒓</m:t>
                          </m:r>
                        </m:num>
                        <m:den>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𝑑𝑡</m:t>
                              </m:r>
                            </m:e>
                            <m:sup>
                              <m:r>
                                <a:rPr kumimoji="1" lang="en-US" altLang="ja-JP" b="0" i="1" smtClean="0">
                                  <a:latin typeface="Cambria Math" panose="02040503050406030204" pitchFamily="18" charset="0"/>
                                </a:rPr>
                                <m:t>2</m:t>
                              </m:r>
                            </m:sup>
                          </m:sSup>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𝑞</m:t>
                          </m:r>
                        </m:num>
                        <m:den>
                          <m:r>
                            <a:rPr kumimoji="1" lang="en-US" altLang="ja-JP" b="0" i="1" smtClean="0">
                              <a:latin typeface="Cambria Math" panose="02040503050406030204" pitchFamily="18" charset="0"/>
                            </a:rPr>
                            <m:t>𝑚</m:t>
                          </m:r>
                        </m:den>
                      </m:f>
                      <m:r>
                        <a:rPr kumimoji="1" lang="en-US" altLang="ja-JP" b="1" i="1" smtClean="0">
                          <a:latin typeface="Cambria Math" panose="02040503050406030204" pitchFamily="18" charset="0"/>
                        </a:rPr>
                        <m:t>𝒗</m:t>
                      </m:r>
                      <m:r>
                        <a:rPr kumimoji="1" lang="en-US" altLang="ja-JP" b="0" i="1" smtClean="0">
                          <a:latin typeface="Cambria Math" panose="02040503050406030204" pitchFamily="18" charset="0"/>
                          <a:ea typeface="Cambria Math" panose="02040503050406030204" pitchFamily="18" charset="0"/>
                        </a:rPr>
                        <m:t>×</m:t>
                      </m:r>
                      <m:r>
                        <a:rPr kumimoji="1" lang="en-US" altLang="ja-JP" b="1" i="1" smtClean="0">
                          <a:latin typeface="Cambria Math" panose="02040503050406030204" pitchFamily="18" charset="0"/>
                          <a:ea typeface="Cambria Math" panose="02040503050406030204" pitchFamily="18" charset="0"/>
                        </a:rPr>
                        <m:t>𝑩</m:t>
                      </m:r>
                    </m:oMath>
                  </m:oMathPara>
                </a14:m>
                <a:endParaRPr kumimoji="1" lang="ja-JP" altLang="en-US" b="1" dirty="0"/>
              </a:p>
            </p:txBody>
          </p:sp>
        </mc:Choice>
        <mc:Fallback xmlns="">
          <p:sp>
            <p:nvSpPr>
              <p:cNvPr id="46" name="テキスト ボックス 45">
                <a:extLst>
                  <a:ext uri="{FF2B5EF4-FFF2-40B4-BE49-F238E27FC236}">
                    <a16:creationId xmlns:a16="http://schemas.microsoft.com/office/drawing/2014/main" id="{747BB94C-F837-4557-8815-0FDEA84EEC7B}"/>
                  </a:ext>
                </a:extLst>
              </p:cNvPr>
              <p:cNvSpPr txBox="1">
                <a:spLocks noRot="1" noChangeAspect="1" noMove="1" noResize="1" noEditPoints="1" noAdjustHandles="1" noChangeArrowheads="1" noChangeShapeType="1" noTextEdit="1"/>
              </p:cNvSpPr>
              <p:nvPr/>
            </p:nvSpPr>
            <p:spPr>
              <a:xfrm>
                <a:off x="6922655" y="1830811"/>
                <a:ext cx="1598194" cy="55579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9" name="テキスト ボックス 48">
                <a:extLst>
                  <a:ext uri="{FF2B5EF4-FFF2-40B4-BE49-F238E27FC236}">
                    <a16:creationId xmlns:a16="http://schemas.microsoft.com/office/drawing/2014/main" id="{A2C0D51A-13B8-4999-B148-02BE50F4E563}"/>
                  </a:ext>
                </a:extLst>
              </p:cNvPr>
              <p:cNvSpPr txBox="1"/>
              <p:nvPr/>
            </p:nvSpPr>
            <p:spPr>
              <a:xfrm>
                <a:off x="10505381" y="1852614"/>
                <a:ext cx="969881" cy="521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𝑟</m:t>
                      </m:r>
                      <m:r>
                        <a:rPr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𝑚</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0</m:t>
                              </m:r>
                            </m:sub>
                          </m:sSub>
                        </m:num>
                        <m:den>
                          <m:r>
                            <a:rPr kumimoji="1" lang="en-US" altLang="ja-JP" b="0" i="1" smtClean="0">
                              <a:latin typeface="Cambria Math" panose="02040503050406030204" pitchFamily="18" charset="0"/>
                            </a:rPr>
                            <m:t>𝑞𝐵</m:t>
                          </m:r>
                        </m:den>
                      </m:f>
                    </m:oMath>
                  </m:oMathPara>
                </a14:m>
                <a:endParaRPr kumimoji="1" lang="ja-JP" altLang="en-US" dirty="0"/>
              </a:p>
            </p:txBody>
          </p:sp>
        </mc:Choice>
        <mc:Fallback>
          <p:sp>
            <p:nvSpPr>
              <p:cNvPr id="49" name="テキスト ボックス 48">
                <a:extLst>
                  <a:ext uri="{FF2B5EF4-FFF2-40B4-BE49-F238E27FC236}">
                    <a16:creationId xmlns:a16="http://schemas.microsoft.com/office/drawing/2014/main" id="{A2C0D51A-13B8-4999-B148-02BE50F4E563}"/>
                  </a:ext>
                </a:extLst>
              </p:cNvPr>
              <p:cNvSpPr txBox="1">
                <a:spLocks noRot="1" noChangeAspect="1" noMove="1" noResize="1" noEditPoints="1" noAdjustHandles="1" noChangeArrowheads="1" noChangeShapeType="1" noTextEdit="1"/>
              </p:cNvSpPr>
              <p:nvPr/>
            </p:nvSpPr>
            <p:spPr>
              <a:xfrm>
                <a:off x="10505381" y="1852614"/>
                <a:ext cx="969881" cy="5214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1" name="テキスト ボックス 50">
                <a:extLst>
                  <a:ext uri="{FF2B5EF4-FFF2-40B4-BE49-F238E27FC236}">
                    <a16:creationId xmlns:a16="http://schemas.microsoft.com/office/drawing/2014/main" id="{55BA5A70-C76F-4ECB-AE85-0F52990A4765}"/>
                  </a:ext>
                </a:extLst>
              </p:cNvPr>
              <p:cNvSpPr txBox="1"/>
              <p:nvPr/>
            </p:nvSpPr>
            <p:spPr>
              <a:xfrm>
                <a:off x="9824231" y="2762780"/>
                <a:ext cx="1930016"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𝒗</m:t>
                          </m:r>
                        </m:e>
                        <m:sub>
                          <m:r>
                            <a:rPr lang="en-US" altLang="ja-JP" b="1" i="1" smtClean="0">
                              <a:latin typeface="Cambria Math" panose="02040503050406030204" pitchFamily="18" charset="0"/>
                            </a:rPr>
                            <m:t>𝟎</m:t>
                          </m:r>
                        </m:sub>
                      </m:sSub>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f>
                            <m:fPr>
                              <m:type m:val="noBa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𝑥</m:t>
                                  </m:r>
                                </m:sub>
                              </m:sSub>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𝑧</m:t>
                                  </m:r>
                                </m:sub>
                              </m:sSub>
                            </m:den>
                          </m:f>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f>
                            <m:fPr>
                              <m:type m:val="noBa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0</m:t>
                                  </m:r>
                                </m:sub>
                              </m:sSub>
                            </m:num>
                            <m:den>
                              <m:r>
                                <a:rPr lang="en-US" altLang="ja-JP" b="0" i="1" smtClean="0">
                                  <a:latin typeface="Cambria Math" panose="02040503050406030204" pitchFamily="18" charset="0"/>
                                </a:rPr>
                                <m:t>0</m:t>
                              </m:r>
                            </m:den>
                          </m:f>
                        </m:e>
                      </m:d>
                    </m:oMath>
                  </m:oMathPara>
                </a14:m>
                <a:endParaRPr kumimoji="1" lang="ja-JP" altLang="en-US" dirty="0"/>
              </a:p>
            </p:txBody>
          </p:sp>
        </mc:Choice>
        <mc:Fallback>
          <p:sp>
            <p:nvSpPr>
              <p:cNvPr id="51" name="テキスト ボックス 50">
                <a:extLst>
                  <a:ext uri="{FF2B5EF4-FFF2-40B4-BE49-F238E27FC236}">
                    <a16:creationId xmlns:a16="http://schemas.microsoft.com/office/drawing/2014/main" id="{55BA5A70-C76F-4ECB-AE85-0F52990A4765}"/>
                  </a:ext>
                </a:extLst>
              </p:cNvPr>
              <p:cNvSpPr txBox="1">
                <a:spLocks noRot="1" noChangeAspect="1" noMove="1" noResize="1" noEditPoints="1" noAdjustHandles="1" noChangeArrowheads="1" noChangeShapeType="1" noTextEdit="1"/>
              </p:cNvSpPr>
              <p:nvPr/>
            </p:nvSpPr>
            <p:spPr>
              <a:xfrm>
                <a:off x="9824231" y="2762780"/>
                <a:ext cx="1930016" cy="622350"/>
              </a:xfrm>
              <a:prstGeom prst="rect">
                <a:avLst/>
              </a:prstGeom>
              <a:blipFill>
                <a:blip r:embed="rId4"/>
                <a:stretch>
                  <a:fillRect/>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6443A12D-4C85-4F1C-8AED-D2BE9B182B61}"/>
              </a:ext>
            </a:extLst>
          </p:cNvPr>
          <p:cNvSpPr txBox="1"/>
          <p:nvPr/>
        </p:nvSpPr>
        <p:spPr>
          <a:xfrm>
            <a:off x="9055690" y="1918976"/>
            <a:ext cx="1126268" cy="369332"/>
          </a:xfrm>
          <a:prstGeom prst="rect">
            <a:avLst/>
          </a:prstGeom>
          <a:noFill/>
        </p:spPr>
        <p:txBody>
          <a:bodyPr wrap="square" rtlCol="0">
            <a:spAutoFit/>
          </a:bodyPr>
          <a:lstStyle/>
          <a:p>
            <a:r>
              <a:rPr kumimoji="1" lang="ja-JP" altLang="en-US" dirty="0"/>
              <a:t>のとき、</a:t>
            </a:r>
          </a:p>
        </p:txBody>
      </p:sp>
      <p:cxnSp>
        <p:nvCxnSpPr>
          <p:cNvPr id="5" name="直線矢印コネクタ 4">
            <a:extLst>
              <a:ext uri="{FF2B5EF4-FFF2-40B4-BE49-F238E27FC236}">
                <a16:creationId xmlns:a16="http://schemas.microsoft.com/office/drawing/2014/main" id="{71CF1211-3516-41C3-A29B-37378579E889}"/>
              </a:ext>
            </a:extLst>
          </p:cNvPr>
          <p:cNvCxnSpPr/>
          <p:nvPr/>
        </p:nvCxnSpPr>
        <p:spPr>
          <a:xfrm>
            <a:off x="764514" y="5856253"/>
            <a:ext cx="4105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E130B7A-C2F7-41CE-8F5B-B317BACC333D}"/>
              </a:ext>
            </a:extLst>
          </p:cNvPr>
          <p:cNvCxnSpPr>
            <a:cxnSpLocks/>
          </p:cNvCxnSpPr>
          <p:nvPr/>
        </p:nvCxnSpPr>
        <p:spPr>
          <a:xfrm>
            <a:off x="754989" y="5727665"/>
            <a:ext cx="0" cy="257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383D4104-5A62-46CA-9AC6-0124EA86ABFD}"/>
              </a:ext>
            </a:extLst>
          </p:cNvPr>
          <p:cNvCxnSpPr>
            <a:cxnSpLocks/>
          </p:cNvCxnSpPr>
          <p:nvPr/>
        </p:nvCxnSpPr>
        <p:spPr>
          <a:xfrm>
            <a:off x="3945864" y="5727665"/>
            <a:ext cx="0" cy="257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746C1C0F-0E0B-4E49-A341-5003BF24161C}"/>
              </a:ext>
            </a:extLst>
          </p:cNvPr>
          <p:cNvSpPr/>
          <p:nvPr/>
        </p:nvSpPr>
        <p:spPr>
          <a:xfrm>
            <a:off x="588314" y="5044248"/>
            <a:ext cx="352400" cy="390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38B12CE2-08BC-4760-94EE-E0E5CA0DAC15}"/>
              </a:ext>
            </a:extLst>
          </p:cNvPr>
          <p:cNvSpPr txBox="1"/>
          <p:nvPr/>
        </p:nvSpPr>
        <p:spPr>
          <a:xfrm>
            <a:off x="588314" y="6158674"/>
            <a:ext cx="647700" cy="369332"/>
          </a:xfrm>
          <a:prstGeom prst="rect">
            <a:avLst/>
          </a:prstGeom>
          <a:noFill/>
        </p:spPr>
        <p:txBody>
          <a:bodyPr wrap="square" rtlCol="0">
            <a:spAutoFit/>
          </a:bodyPr>
          <a:lstStyle/>
          <a:p>
            <a:r>
              <a:rPr kumimoji="1" lang="en-US" altLang="ja-JP" dirty="0"/>
              <a:t>0</a:t>
            </a:r>
            <a:endParaRPr kumimoji="1" lang="ja-JP" altLang="en-US" dirty="0"/>
          </a:p>
        </p:txBody>
      </p:sp>
      <p:sp>
        <p:nvSpPr>
          <p:cNvPr id="21" name="テキスト ボックス 20">
            <a:extLst>
              <a:ext uri="{FF2B5EF4-FFF2-40B4-BE49-F238E27FC236}">
                <a16:creationId xmlns:a16="http://schemas.microsoft.com/office/drawing/2014/main" id="{ECAB01B7-F67C-4ABA-B496-0632A562FFDD}"/>
              </a:ext>
            </a:extLst>
          </p:cNvPr>
          <p:cNvSpPr txBox="1"/>
          <p:nvPr/>
        </p:nvSpPr>
        <p:spPr>
          <a:xfrm>
            <a:off x="5084113" y="5671586"/>
            <a:ext cx="1052893" cy="369332"/>
          </a:xfrm>
          <a:prstGeom prst="rect">
            <a:avLst/>
          </a:prstGeom>
          <a:noFill/>
        </p:spPr>
        <p:txBody>
          <a:bodyPr wrap="square" rtlCol="0">
            <a:spAutoFit/>
          </a:bodyPr>
          <a:lstStyle/>
          <a:p>
            <a:r>
              <a:rPr kumimoji="1" lang="en-US" altLang="ja-JP" dirty="0"/>
              <a:t>z</a:t>
            </a:r>
            <a:endParaRPr kumimoji="1" lang="ja-JP" altLang="en-US" dirty="0"/>
          </a:p>
        </p:txBody>
      </p:sp>
      <p:sp>
        <p:nvSpPr>
          <p:cNvPr id="22" name="円弧 21">
            <a:extLst>
              <a:ext uri="{FF2B5EF4-FFF2-40B4-BE49-F238E27FC236}">
                <a16:creationId xmlns:a16="http://schemas.microsoft.com/office/drawing/2014/main" id="{B90B1F1E-1069-49BF-A5C2-D8A4C43BB189}"/>
              </a:ext>
            </a:extLst>
          </p:cNvPr>
          <p:cNvSpPr/>
          <p:nvPr/>
        </p:nvSpPr>
        <p:spPr>
          <a:xfrm>
            <a:off x="2755239" y="4555384"/>
            <a:ext cx="1190625" cy="738658"/>
          </a:xfrm>
          <a:prstGeom prst="arc">
            <a:avLst>
              <a:gd name="adj1" fmla="val 17579524"/>
              <a:gd name="adj2" fmla="val 2156454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円弧 23">
            <a:extLst>
              <a:ext uri="{FF2B5EF4-FFF2-40B4-BE49-F238E27FC236}">
                <a16:creationId xmlns:a16="http://schemas.microsoft.com/office/drawing/2014/main" id="{A2C075C9-8E74-4296-9194-A20FB3A1D4D6}"/>
              </a:ext>
            </a:extLst>
          </p:cNvPr>
          <p:cNvSpPr/>
          <p:nvPr/>
        </p:nvSpPr>
        <p:spPr>
          <a:xfrm>
            <a:off x="754989" y="4555384"/>
            <a:ext cx="1190625" cy="738658"/>
          </a:xfrm>
          <a:prstGeom prst="arc">
            <a:avLst>
              <a:gd name="adj1" fmla="val 10921968"/>
              <a:gd name="adj2" fmla="val 144475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FCAE1952-283E-451F-988B-B8D382CC06AD}"/>
              </a:ext>
            </a:extLst>
          </p:cNvPr>
          <p:cNvSpPr txBox="1"/>
          <p:nvPr/>
        </p:nvSpPr>
        <p:spPr>
          <a:xfrm>
            <a:off x="2074189" y="4370718"/>
            <a:ext cx="657225" cy="369332"/>
          </a:xfrm>
          <a:prstGeom prst="rect">
            <a:avLst/>
          </a:prstGeom>
          <a:noFill/>
        </p:spPr>
        <p:txBody>
          <a:bodyPr wrap="square" rtlCol="0">
            <a:spAutoFit/>
          </a:bodyPr>
          <a:lstStyle/>
          <a:p>
            <a:r>
              <a:rPr kumimoji="1" lang="en-US" altLang="ja-JP" dirty="0"/>
              <a:t>Δt</a:t>
            </a:r>
            <a:endParaRPr kumimoji="1" lang="ja-JP" altLang="en-US" dirty="0"/>
          </a:p>
        </p:txBody>
      </p:sp>
      <p:sp>
        <p:nvSpPr>
          <p:cNvPr id="27" name="矢印: 右 26">
            <a:extLst>
              <a:ext uri="{FF2B5EF4-FFF2-40B4-BE49-F238E27FC236}">
                <a16:creationId xmlns:a16="http://schemas.microsoft.com/office/drawing/2014/main" id="{6C1392C7-429C-4150-99BF-A00EFB0095C3}"/>
              </a:ext>
            </a:extLst>
          </p:cNvPr>
          <p:cNvSpPr/>
          <p:nvPr/>
        </p:nvSpPr>
        <p:spPr>
          <a:xfrm>
            <a:off x="3069594" y="3752821"/>
            <a:ext cx="876270" cy="13298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7CC09148-3FC3-4DC3-8CF2-7EEE0AC61F59}"/>
              </a:ext>
            </a:extLst>
          </p:cNvPr>
          <p:cNvSpPr txBox="1"/>
          <p:nvPr/>
        </p:nvSpPr>
        <p:spPr>
          <a:xfrm>
            <a:off x="3783939" y="3993173"/>
            <a:ext cx="571495" cy="369332"/>
          </a:xfrm>
          <a:prstGeom prst="rect">
            <a:avLst/>
          </a:prstGeom>
          <a:noFill/>
        </p:spPr>
        <p:txBody>
          <a:bodyPr wrap="square" rtlCol="0">
            <a:spAutoFit/>
          </a:bodyPr>
          <a:lstStyle/>
          <a:p>
            <a:r>
              <a:rPr kumimoji="1" lang="en-US" altLang="ja-JP" dirty="0"/>
              <a:t>E</a:t>
            </a:r>
            <a:endParaRPr kumimoji="1" lang="ja-JP" altLang="en-US" dirty="0"/>
          </a:p>
        </p:txBody>
      </p:sp>
      <mc:AlternateContent xmlns:mc="http://schemas.openxmlformats.org/markup-compatibility/2006">
        <mc:Choice xmlns:a14="http://schemas.microsoft.com/office/drawing/2010/main" Requires="a14">
          <p:sp>
            <p:nvSpPr>
              <p:cNvPr id="42" name="テキスト ボックス 41">
                <a:extLst>
                  <a:ext uri="{FF2B5EF4-FFF2-40B4-BE49-F238E27FC236}">
                    <a16:creationId xmlns:a16="http://schemas.microsoft.com/office/drawing/2014/main" id="{0A2EBD03-F25C-448B-AA78-95E00FAF31D9}"/>
                  </a:ext>
                </a:extLst>
              </p:cNvPr>
              <p:cNvSpPr txBox="1"/>
              <p:nvPr/>
            </p:nvSpPr>
            <p:spPr>
              <a:xfrm>
                <a:off x="2986234" y="2429105"/>
                <a:ext cx="1364541"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 </m:t>
                      </m:r>
                      <m:rad>
                        <m:radPr>
                          <m:degHide m:val="on"/>
                          <m:ctrlPr>
                            <a:rPr kumimoji="1" lang="en-US" altLang="ja-JP" b="0" i="1" smtClean="0">
                              <a:latin typeface="Cambria Math" panose="02040503050406030204" pitchFamily="18" charset="0"/>
                            </a:rPr>
                          </m:ctrlPr>
                        </m:radPr>
                        <m:deg/>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𝑚</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1</m:t>
                                  </m:r>
                                </m:sub>
                              </m:sSub>
                            </m:num>
                            <m:den>
                              <m:r>
                                <a:rPr kumimoji="1" lang="en-US" altLang="ja-JP" b="0" i="1" smtClean="0">
                                  <a:latin typeface="Cambria Math" panose="02040503050406030204" pitchFamily="18" charset="0"/>
                                </a:rPr>
                                <m:t>𝑞𝐸</m:t>
                              </m:r>
                            </m:den>
                          </m:f>
                        </m:e>
                      </m:rad>
                    </m:oMath>
                  </m:oMathPara>
                </a14:m>
                <a:endParaRPr kumimoji="1" lang="ja-JP" altLang="en-US" dirty="0"/>
              </a:p>
            </p:txBody>
          </p:sp>
        </mc:Choice>
        <mc:Fallback>
          <p:sp>
            <p:nvSpPr>
              <p:cNvPr id="42" name="テキスト ボックス 41">
                <a:extLst>
                  <a:ext uri="{FF2B5EF4-FFF2-40B4-BE49-F238E27FC236}">
                    <a16:creationId xmlns:a16="http://schemas.microsoft.com/office/drawing/2014/main" id="{0A2EBD03-F25C-448B-AA78-95E00FAF31D9}"/>
                  </a:ext>
                </a:extLst>
              </p:cNvPr>
              <p:cNvSpPr txBox="1">
                <a:spLocks noRot="1" noChangeAspect="1" noMove="1" noResize="1" noEditPoints="1" noAdjustHandles="1" noChangeArrowheads="1" noChangeShapeType="1" noTextEdit="1"/>
              </p:cNvSpPr>
              <p:nvPr/>
            </p:nvSpPr>
            <p:spPr>
              <a:xfrm>
                <a:off x="2986234" y="2429105"/>
                <a:ext cx="1364541" cy="81836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8EEA6AEC-524E-477F-AAD5-6163E0FF25D8}"/>
                  </a:ext>
                </a:extLst>
              </p:cNvPr>
              <p:cNvSpPr txBox="1"/>
              <p:nvPr/>
            </p:nvSpPr>
            <p:spPr>
              <a:xfrm>
                <a:off x="588314" y="2550383"/>
                <a:ext cx="1074846"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𝑧</m:t>
                          </m:r>
                        </m:num>
                        <m:den>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𝑑𝑡</m:t>
                              </m:r>
                            </m:e>
                            <m:sup>
                              <m:r>
                                <a:rPr kumimoji="1" lang="en-US" altLang="ja-JP" b="0" i="1" smtClean="0">
                                  <a:latin typeface="Cambria Math" panose="02040503050406030204" pitchFamily="18" charset="0"/>
                                </a:rPr>
                                <m:t>2</m:t>
                              </m:r>
                            </m:sup>
                          </m:sSup>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𝑞𝐸</m:t>
                          </m:r>
                        </m:num>
                        <m:den>
                          <m:r>
                            <a:rPr kumimoji="1" lang="en-US" altLang="ja-JP" b="0" i="1" smtClean="0">
                              <a:latin typeface="Cambria Math" panose="02040503050406030204" pitchFamily="18" charset="0"/>
                            </a:rPr>
                            <m:t>𝑚</m:t>
                          </m:r>
                        </m:den>
                      </m:f>
                    </m:oMath>
                  </m:oMathPara>
                </a14:m>
                <a:endParaRPr kumimoji="1" lang="ja-JP" altLang="en-US" dirty="0"/>
              </a:p>
            </p:txBody>
          </p:sp>
        </mc:Choice>
        <mc:Fallback>
          <p:sp>
            <p:nvSpPr>
              <p:cNvPr id="44" name="テキスト ボックス 43">
                <a:extLst>
                  <a:ext uri="{FF2B5EF4-FFF2-40B4-BE49-F238E27FC236}">
                    <a16:creationId xmlns:a16="http://schemas.microsoft.com/office/drawing/2014/main" id="{8EEA6AEC-524E-477F-AAD5-6163E0FF25D8}"/>
                  </a:ext>
                </a:extLst>
              </p:cNvPr>
              <p:cNvSpPr txBox="1">
                <a:spLocks noRot="1" noChangeAspect="1" noMove="1" noResize="1" noEditPoints="1" noAdjustHandles="1" noChangeArrowheads="1" noChangeShapeType="1" noTextEdit="1"/>
              </p:cNvSpPr>
              <p:nvPr/>
            </p:nvSpPr>
            <p:spPr>
              <a:xfrm>
                <a:off x="588314" y="2550383"/>
                <a:ext cx="1074846" cy="55579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7" name="テキスト ボックス 46">
                <a:extLst>
                  <a:ext uri="{FF2B5EF4-FFF2-40B4-BE49-F238E27FC236}">
                    <a16:creationId xmlns:a16="http://schemas.microsoft.com/office/drawing/2014/main" id="{7091398D-5395-4BBD-A271-662A8F5AEAB3}"/>
                  </a:ext>
                </a:extLst>
              </p:cNvPr>
              <p:cNvSpPr txBox="1"/>
              <p:nvPr/>
            </p:nvSpPr>
            <p:spPr>
              <a:xfrm>
                <a:off x="3166305" y="6251007"/>
                <a:ext cx="15543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b="0" i="0" smtClean="0">
                              <a:latin typeface="Cambria Math" panose="02040503050406030204" pitchFamily="18" charset="0"/>
                            </a:rPr>
                            <m:t>z</m:t>
                          </m:r>
                        </m:e>
                        <m:sub>
                          <m:r>
                            <a:rPr kumimoji="1" lang="en-US" altLang="ja-JP" b="0" i="0" smtClean="0">
                              <a:latin typeface="Cambria Math" panose="02040503050406030204" pitchFamily="18" charset="0"/>
                            </a:rPr>
                            <m:t>1</m:t>
                          </m:r>
                        </m:sub>
                      </m:sSub>
                      <m:r>
                        <a:rPr kumimoji="1" lang="en-US" altLang="ja-JP" b="0" i="0" smtClean="0">
                          <a:latin typeface="Cambria Math" panose="02040503050406030204" pitchFamily="18" charset="0"/>
                        </a:rPr>
                        <m:t>=200 [</m:t>
                      </m:r>
                      <m:r>
                        <m:rPr>
                          <m:sty m:val="p"/>
                        </m:rPr>
                        <a:rPr kumimoji="1" lang="en-US" altLang="ja-JP" b="0" i="0" smtClean="0">
                          <a:latin typeface="Cambria Math" panose="02040503050406030204" pitchFamily="18" charset="0"/>
                        </a:rPr>
                        <m:t>mm</m:t>
                      </m:r>
                      <m:r>
                        <a:rPr kumimoji="1" lang="en-US" altLang="ja-JP" b="0" i="0" smtClean="0">
                          <a:latin typeface="Cambria Math" panose="02040503050406030204" pitchFamily="18" charset="0"/>
                        </a:rPr>
                        <m:t>]</m:t>
                      </m:r>
                    </m:oMath>
                  </m:oMathPara>
                </a14:m>
                <a:endParaRPr kumimoji="1" lang="ja-JP" altLang="en-US" dirty="0"/>
              </a:p>
            </p:txBody>
          </p:sp>
        </mc:Choice>
        <mc:Fallback>
          <p:sp>
            <p:nvSpPr>
              <p:cNvPr id="47" name="テキスト ボックス 46">
                <a:extLst>
                  <a:ext uri="{FF2B5EF4-FFF2-40B4-BE49-F238E27FC236}">
                    <a16:creationId xmlns:a16="http://schemas.microsoft.com/office/drawing/2014/main" id="{7091398D-5395-4BBD-A271-662A8F5AEAB3}"/>
                  </a:ext>
                </a:extLst>
              </p:cNvPr>
              <p:cNvSpPr txBox="1">
                <a:spLocks noRot="1" noChangeAspect="1" noMove="1" noResize="1" noEditPoints="1" noAdjustHandles="1" noChangeArrowheads="1" noChangeShapeType="1" noTextEdit="1"/>
              </p:cNvSpPr>
              <p:nvPr/>
            </p:nvSpPr>
            <p:spPr>
              <a:xfrm>
                <a:off x="3166305" y="6251007"/>
                <a:ext cx="1554335" cy="276999"/>
              </a:xfrm>
              <a:prstGeom prst="rect">
                <a:avLst/>
              </a:prstGeom>
              <a:blipFill>
                <a:blip r:embed="rId7"/>
                <a:stretch>
                  <a:fillRect l="-1176" t="-2174" r="-5098" b="-36957"/>
                </a:stretch>
              </a:blipFill>
            </p:spPr>
            <p:txBody>
              <a:bodyPr/>
              <a:lstStyle/>
              <a:p>
                <a:r>
                  <a:rPr lang="ja-JP" altLang="en-US">
                    <a:noFill/>
                  </a:rPr>
                  <a:t> </a:t>
                </a:r>
              </a:p>
            </p:txBody>
          </p:sp>
        </mc:Fallback>
      </mc:AlternateContent>
      <p:sp>
        <p:nvSpPr>
          <p:cNvPr id="54" name="テキスト ボックス 53">
            <a:extLst>
              <a:ext uri="{FF2B5EF4-FFF2-40B4-BE49-F238E27FC236}">
                <a16:creationId xmlns:a16="http://schemas.microsoft.com/office/drawing/2014/main" id="{1FDF6B1D-F53C-47FD-9BF4-1F524CA6FE84}"/>
              </a:ext>
            </a:extLst>
          </p:cNvPr>
          <p:cNvSpPr txBox="1"/>
          <p:nvPr/>
        </p:nvSpPr>
        <p:spPr>
          <a:xfrm>
            <a:off x="1884586" y="2718355"/>
            <a:ext cx="1126268" cy="369332"/>
          </a:xfrm>
          <a:prstGeom prst="rect">
            <a:avLst/>
          </a:prstGeom>
          <a:noFill/>
        </p:spPr>
        <p:txBody>
          <a:bodyPr wrap="square" rtlCol="0">
            <a:spAutoFit/>
          </a:bodyPr>
          <a:lstStyle/>
          <a:p>
            <a:r>
              <a:rPr kumimoji="1" lang="ja-JP" altLang="en-US" dirty="0"/>
              <a:t>のとき、</a:t>
            </a:r>
          </a:p>
        </p:txBody>
      </p:sp>
      <p:sp>
        <p:nvSpPr>
          <p:cNvPr id="60" name="タイトル 1">
            <a:extLst>
              <a:ext uri="{FF2B5EF4-FFF2-40B4-BE49-F238E27FC236}">
                <a16:creationId xmlns:a16="http://schemas.microsoft.com/office/drawing/2014/main" id="{40613449-4E77-4FE1-9EC4-C9FE9C20A703}"/>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
        <p:nvSpPr>
          <p:cNvPr id="61" name="テキスト ボックス 60">
            <a:extLst>
              <a:ext uri="{FF2B5EF4-FFF2-40B4-BE49-F238E27FC236}">
                <a16:creationId xmlns:a16="http://schemas.microsoft.com/office/drawing/2014/main" id="{E824DECD-C5FB-413F-B6FD-9CE29A48E4E7}"/>
              </a:ext>
            </a:extLst>
          </p:cNvPr>
          <p:cNvSpPr txBox="1"/>
          <p:nvPr/>
        </p:nvSpPr>
        <p:spPr>
          <a:xfrm>
            <a:off x="1564640" y="1128233"/>
            <a:ext cx="2692400" cy="369332"/>
          </a:xfrm>
          <a:prstGeom prst="rect">
            <a:avLst/>
          </a:prstGeom>
          <a:noFill/>
        </p:spPr>
        <p:txBody>
          <a:bodyPr wrap="square" rtlCol="0">
            <a:spAutoFit/>
          </a:bodyPr>
          <a:lstStyle/>
          <a:p>
            <a:r>
              <a:rPr kumimoji="1" lang="ja-JP" altLang="en-US" dirty="0"/>
              <a:t>電場のテストの方針</a:t>
            </a:r>
          </a:p>
        </p:txBody>
      </p:sp>
      <p:sp>
        <p:nvSpPr>
          <p:cNvPr id="63" name="テキスト ボックス 62">
            <a:extLst>
              <a:ext uri="{FF2B5EF4-FFF2-40B4-BE49-F238E27FC236}">
                <a16:creationId xmlns:a16="http://schemas.microsoft.com/office/drawing/2014/main" id="{22EC2C37-1F5B-41D6-B594-F460A6ED8335}"/>
              </a:ext>
            </a:extLst>
          </p:cNvPr>
          <p:cNvSpPr txBox="1"/>
          <p:nvPr/>
        </p:nvSpPr>
        <p:spPr>
          <a:xfrm>
            <a:off x="8082954" y="1148080"/>
            <a:ext cx="2692400" cy="369332"/>
          </a:xfrm>
          <a:prstGeom prst="rect">
            <a:avLst/>
          </a:prstGeom>
          <a:noFill/>
        </p:spPr>
        <p:txBody>
          <a:bodyPr wrap="square" rtlCol="0">
            <a:spAutoFit/>
          </a:bodyPr>
          <a:lstStyle/>
          <a:p>
            <a:r>
              <a:rPr kumimoji="1" lang="ja-JP" altLang="en-US" dirty="0"/>
              <a:t>磁場のテストの方針</a:t>
            </a:r>
          </a:p>
        </p:txBody>
      </p:sp>
      <p:cxnSp>
        <p:nvCxnSpPr>
          <p:cNvPr id="41" name="直線矢印コネクタ 40">
            <a:extLst>
              <a:ext uri="{FF2B5EF4-FFF2-40B4-BE49-F238E27FC236}">
                <a16:creationId xmlns:a16="http://schemas.microsoft.com/office/drawing/2014/main" id="{E1C94CA0-72B9-4CE2-A4C8-B85644FD0062}"/>
              </a:ext>
            </a:extLst>
          </p:cNvPr>
          <p:cNvCxnSpPr>
            <a:cxnSpLocks/>
          </p:cNvCxnSpPr>
          <p:nvPr/>
        </p:nvCxnSpPr>
        <p:spPr>
          <a:xfrm>
            <a:off x="8972269" y="3073955"/>
            <a:ext cx="64655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204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 棒グラフ&#10;&#10;自動的に生成された説明">
            <a:extLst>
              <a:ext uri="{FF2B5EF4-FFF2-40B4-BE49-F238E27FC236}">
                <a16:creationId xmlns:a16="http://schemas.microsoft.com/office/drawing/2014/main" id="{2DF5FAD5-5984-437F-B616-215E7F6EFBFC}"/>
              </a:ext>
            </a:extLst>
          </p:cNvPr>
          <p:cNvPicPr>
            <a:picLocks noChangeAspect="1"/>
          </p:cNvPicPr>
          <p:nvPr/>
        </p:nvPicPr>
        <p:blipFill rotWithShape="1">
          <a:blip r:embed="rId2">
            <a:extLst>
              <a:ext uri="{28A0092B-C50C-407E-A947-70E740481C1C}">
                <a14:useLocalDpi xmlns:a14="http://schemas.microsoft.com/office/drawing/2010/main" val="0"/>
              </a:ext>
            </a:extLst>
          </a:blip>
          <a:srcRect l="1" t="6166" r="65791" b="41396"/>
          <a:stretch/>
        </p:blipFill>
        <p:spPr>
          <a:xfrm>
            <a:off x="-1" y="1187785"/>
            <a:ext cx="7066724" cy="5670216"/>
          </a:xfrm>
          <a:prstGeom prst="rect">
            <a:avLst/>
          </a:prstGeom>
        </p:spPr>
      </p:pic>
      <p:cxnSp>
        <p:nvCxnSpPr>
          <p:cNvPr id="6" name="直線コネクタ 5">
            <a:extLst>
              <a:ext uri="{FF2B5EF4-FFF2-40B4-BE49-F238E27FC236}">
                <a16:creationId xmlns:a16="http://schemas.microsoft.com/office/drawing/2014/main" id="{0F1D9E34-342A-4310-B921-004715425008}"/>
              </a:ext>
            </a:extLst>
          </p:cNvPr>
          <p:cNvCxnSpPr>
            <a:cxnSpLocks/>
          </p:cNvCxnSpPr>
          <p:nvPr/>
        </p:nvCxnSpPr>
        <p:spPr>
          <a:xfrm>
            <a:off x="946190" y="5391036"/>
            <a:ext cx="282453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77CF5430-0E39-46A4-B633-1A27C10657F2}"/>
              </a:ext>
            </a:extLst>
          </p:cNvPr>
          <p:cNvSpPr txBox="1"/>
          <p:nvPr/>
        </p:nvSpPr>
        <p:spPr>
          <a:xfrm>
            <a:off x="304800" y="286746"/>
            <a:ext cx="8006080" cy="461665"/>
          </a:xfrm>
          <a:prstGeom prst="rect">
            <a:avLst/>
          </a:prstGeom>
          <a:noFill/>
        </p:spPr>
        <p:txBody>
          <a:bodyPr wrap="square" rtlCol="0">
            <a:spAutoFit/>
          </a:bodyPr>
          <a:lstStyle/>
          <a:p>
            <a:r>
              <a:rPr lang="ja-JP" altLang="en-US" sz="2400" dirty="0"/>
              <a:t>電場</a:t>
            </a:r>
            <a:r>
              <a:rPr kumimoji="1" lang="ja-JP" altLang="en-US" sz="2400" dirty="0"/>
              <a:t>のテスト結果</a:t>
            </a:r>
          </a:p>
        </p:txBody>
      </p:sp>
      <p:sp>
        <p:nvSpPr>
          <p:cNvPr id="2" name="テキスト ボックス 1">
            <a:extLst>
              <a:ext uri="{FF2B5EF4-FFF2-40B4-BE49-F238E27FC236}">
                <a16:creationId xmlns:a16="http://schemas.microsoft.com/office/drawing/2014/main" id="{0BB895EE-5ED4-4E36-BB26-8F964C757763}"/>
              </a:ext>
            </a:extLst>
          </p:cNvPr>
          <p:cNvSpPr txBox="1"/>
          <p:nvPr/>
        </p:nvSpPr>
        <p:spPr>
          <a:xfrm>
            <a:off x="7484165" y="1318988"/>
            <a:ext cx="4333461" cy="5355312"/>
          </a:xfrm>
          <a:prstGeom prst="rect">
            <a:avLst/>
          </a:prstGeom>
          <a:noFill/>
          <a:ln w="19050">
            <a:solidFill>
              <a:schemeClr val="tx1"/>
            </a:solidFill>
          </a:ln>
        </p:spPr>
        <p:txBody>
          <a:bodyPr wrap="square" rtlCol="0">
            <a:spAutoFit/>
          </a:bodyPr>
          <a:lstStyle/>
          <a:p>
            <a:r>
              <a:rPr kumimoji="1" lang="ja-JP" altLang="en-US" dirty="0"/>
              <a:t>設定と初期条件</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en-US" altLang="ja-JP" dirty="0"/>
          </a:p>
          <a:p>
            <a:endParaRPr kumimoji="1" lang="en-US" altLang="ja-JP" dirty="0"/>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2314BC6D-5461-4EB1-B4D4-FF9D2C51052C}"/>
                  </a:ext>
                </a:extLst>
              </p:cNvPr>
              <p:cNvSpPr txBox="1"/>
              <p:nvPr/>
            </p:nvSpPr>
            <p:spPr>
              <a:xfrm>
                <a:off x="7692887" y="1784421"/>
                <a:ext cx="4124739" cy="4921797"/>
              </a:xfrm>
              <a:prstGeom prst="rect">
                <a:avLst/>
              </a:prstGeom>
              <a:noFill/>
            </p:spPr>
            <p:txBody>
              <a:bodyPr wrap="square" rtlCol="0">
                <a:spAutoFit/>
              </a:bodyPr>
              <a:lstStyle/>
              <a:p>
                <a:r>
                  <a:rPr kumimoji="1" lang="ja-JP" altLang="en-US" dirty="0"/>
                  <a:t>電場：</a:t>
                </a:r>
                <a:endParaRPr kumimoji="1" lang="en-US" altLang="ja-JP" dirty="0"/>
              </a:p>
              <a:p>
                <a:r>
                  <a:rPr kumimoji="1" lang="en-US" altLang="ja-JP" dirty="0"/>
                  <a:t>(</a:t>
                </a:r>
                <a:r>
                  <a:rPr kumimoji="1" lang="en-US" altLang="ja-JP" dirty="0" err="1"/>
                  <a:t>x,y,z</a:t>
                </a:r>
                <a:r>
                  <a:rPr kumimoji="1" lang="en-US" altLang="ja-JP" dirty="0"/>
                  <a:t>) = (-0.1,-0.1,-0.1)[m]</a:t>
                </a:r>
                <a:r>
                  <a:rPr kumimoji="1" lang="ja-JP" altLang="en-US" dirty="0"/>
                  <a:t>から</a:t>
                </a:r>
                <a:endParaRPr kumimoji="1" lang="en-US" altLang="ja-JP" dirty="0"/>
              </a:p>
              <a:p>
                <a:r>
                  <a:rPr kumimoji="1" lang="en-US" altLang="ja-JP" dirty="0"/>
                  <a:t>(</a:t>
                </a:r>
                <a:r>
                  <a:rPr kumimoji="1" lang="en-US" altLang="ja-JP" dirty="0" err="1"/>
                  <a:t>x,y,z</a:t>
                </a:r>
                <a:r>
                  <a:rPr kumimoji="1" lang="en-US" altLang="ja-JP" dirty="0"/>
                  <a:t>) = (1.0,1.0,1.0)[m]</a:t>
                </a:r>
                <a:r>
                  <a:rPr kumimoji="1" lang="ja-JP" altLang="en-US" dirty="0"/>
                  <a:t>の立方体内に一様電場</a:t>
                </a:r>
                <a14:m>
                  <m:oMath xmlns:m="http://schemas.openxmlformats.org/officeDocument/2006/math">
                    <m:r>
                      <a:rPr kumimoji="1" lang="en-US" altLang="ja-JP" b="1" i="1" smtClean="0">
                        <a:latin typeface="Cambria Math" panose="02040503050406030204" pitchFamily="18" charset="0"/>
                      </a:rPr>
                      <m:t>𝑬</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m:t>
                        </m:r>
                        <m:r>
                          <a:rPr kumimoji="1" lang="en-US" altLang="ja-JP" b="0" i="1" smtClean="0">
                            <a:latin typeface="Cambria Math" panose="02040503050406030204" pitchFamily="18" charset="0"/>
                          </a:rPr>
                          <m:t>50</m:t>
                        </m:r>
                        <m:r>
                          <a:rPr kumimoji="1" lang="en-US" altLang="ja-JP" b="0" i="1" smtClean="0">
                            <a:latin typeface="Cambria Math" panose="02040503050406030204" pitchFamily="18" charset="0"/>
                          </a:rPr>
                          <m:t>0</m:t>
                        </m:r>
                      </m:e>
                    </m:d>
                    <m:r>
                      <a:rPr kumimoji="1" lang="en-US" altLang="ja-JP" b="0" i="0" smtClean="0">
                        <a:latin typeface="Cambria Math" panose="02040503050406030204" pitchFamily="18" charset="0"/>
                      </a:rPr>
                      <m:t>[</m:t>
                    </m:r>
                    <m:f>
                      <m:fPr>
                        <m:ctrlPr>
                          <a:rPr kumimoji="1" lang="en-US" altLang="ja-JP" b="0" smtClean="0">
                            <a:latin typeface="Cambria Math" panose="02040503050406030204" pitchFamily="18" charset="0"/>
                          </a:rPr>
                        </m:ctrlPr>
                      </m:fPr>
                      <m:num>
                        <m:r>
                          <m:rPr>
                            <m:sty m:val="p"/>
                          </m:rPr>
                          <a:rPr kumimoji="1" lang="en-US" altLang="ja-JP" b="0" i="0" smtClean="0">
                            <a:latin typeface="Cambria Math" panose="02040503050406030204" pitchFamily="18" charset="0"/>
                          </a:rPr>
                          <m:t>V</m:t>
                        </m:r>
                      </m:num>
                      <m:den>
                        <m:r>
                          <m:rPr>
                            <m:sty m:val="p"/>
                          </m:rPr>
                          <a:rPr kumimoji="1" lang="en-US" altLang="ja-JP" b="0" i="0" smtClean="0">
                            <a:latin typeface="Cambria Math" panose="02040503050406030204" pitchFamily="18" charset="0"/>
                          </a:rPr>
                          <m:t>m</m:t>
                        </m:r>
                      </m:den>
                    </m:f>
                    <m:r>
                      <a:rPr kumimoji="1" lang="en-US" altLang="ja-JP" b="0" i="0" smtClean="0">
                        <a:latin typeface="Cambria Math" panose="02040503050406030204" pitchFamily="18" charset="0"/>
                      </a:rPr>
                      <m:t>]</m:t>
                    </m:r>
                  </m:oMath>
                </a14:m>
                <a:r>
                  <a:rPr kumimoji="1" lang="ja-JP" altLang="en-US" dirty="0"/>
                  <a:t>をかける</a:t>
                </a:r>
                <a:endParaRPr kumimoji="1" lang="en-US" altLang="ja-JP" dirty="0"/>
              </a:p>
              <a:p>
                <a:endParaRPr lang="en-US" altLang="ja-JP" dirty="0"/>
              </a:p>
              <a:p>
                <a:r>
                  <a:rPr kumimoji="1" lang="ja-JP" altLang="en-US" dirty="0"/>
                  <a:t>入射イオン：</a:t>
                </a:r>
                <a:endParaRPr kumimoji="1" lang="en-US" altLang="ja-JP" dirty="0"/>
              </a:p>
              <a:p>
                <a:r>
                  <a:rPr kumimoji="1" lang="ja-JP" altLang="en-US" dirty="0"/>
                  <a:t>電荷</a:t>
                </a:r>
                <a:r>
                  <a:rPr kumimoji="1" lang="en-US" altLang="ja-JP" dirty="0"/>
                  <a:t>+3</a:t>
                </a:r>
                <a:r>
                  <a:rPr kumimoji="1" lang="ja-JP" altLang="en-US" dirty="0"/>
                  <a:t>のアルミニウムイオン</a:t>
                </a:r>
                <a14:m>
                  <m:oMath xmlns:m="http://schemas.openxmlformats.org/officeDocument/2006/math">
                    <m:sSup>
                      <m:sSupPr>
                        <m:ctrlPr>
                          <a:rPr kumimoji="1" lang="en-US" altLang="ja-JP" smtClean="0">
                            <a:latin typeface="Cambria Math" panose="02040503050406030204" pitchFamily="18" charset="0"/>
                          </a:rPr>
                        </m:ctrlPr>
                      </m:sSupPr>
                      <m:e>
                        <m:r>
                          <m:rPr>
                            <m:sty m:val="p"/>
                          </m:rPr>
                          <a:rPr kumimoji="1" lang="en-US" altLang="ja-JP" b="0" i="0" smtClean="0">
                            <a:latin typeface="Cambria Math" panose="02040503050406030204" pitchFamily="18" charset="0"/>
                          </a:rPr>
                          <m:t>Al</m:t>
                        </m:r>
                      </m:e>
                      <m:sup>
                        <m:r>
                          <a:rPr kumimoji="1" lang="en-US" altLang="ja-JP" b="0" i="0" smtClean="0">
                            <a:latin typeface="Cambria Math" panose="02040503050406030204" pitchFamily="18" charset="0"/>
                          </a:rPr>
                          <m:t>+3</m:t>
                        </m:r>
                      </m:sup>
                    </m:sSup>
                  </m:oMath>
                </a14:m>
                <a:endParaRPr kumimoji="1" lang="en-US" altLang="ja-JP" dirty="0"/>
              </a:p>
              <a:p>
                <a:endParaRPr kumimoji="1" lang="en-US" altLang="ja-JP" dirty="0"/>
              </a:p>
              <a:p>
                <a:r>
                  <a:rPr lang="ja-JP" altLang="en-US" dirty="0"/>
                  <a:t>初期位置：</a:t>
                </a:r>
                <a:endParaRPr lang="en-US" altLang="ja-JP" dirty="0"/>
              </a:p>
              <a:p>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𝒓</m:t>
                          </m:r>
                        </m:e>
                        <m:sub>
                          <m:r>
                            <a:rPr kumimoji="1" lang="en-US" altLang="ja-JP" b="1" i="1" smtClean="0">
                              <a:latin typeface="Cambria Math" panose="02040503050406030204" pitchFamily="18" charset="0"/>
                            </a:rPr>
                            <m:t>𝟎</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0,0,0</m:t>
                          </m:r>
                        </m:e>
                      </m:d>
                    </m:oMath>
                  </m:oMathPara>
                </a14:m>
                <a:endParaRPr kumimoji="1" lang="en-US" altLang="ja-JP" b="0" dirty="0"/>
              </a:p>
              <a:p>
                <a:endParaRPr kumimoji="1" lang="en-US" altLang="ja-JP" dirty="0"/>
              </a:p>
              <a:p>
                <a:r>
                  <a:rPr lang="ja-JP" altLang="en-US" dirty="0"/>
                  <a:t>初速度：</a:t>
                </a:r>
                <a:endParaRPr lang="en-US" altLang="ja-JP" dirty="0"/>
              </a:p>
              <a:p>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𝒗</m:t>
                          </m:r>
                        </m:e>
                        <m:sub>
                          <m:r>
                            <a:rPr kumimoji="1" lang="en-US" altLang="ja-JP" b="1" i="1" smtClean="0">
                              <a:latin typeface="Cambria Math" panose="02040503050406030204" pitchFamily="18" charset="0"/>
                            </a:rPr>
                            <m:t>𝟎</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0,0,0</m:t>
                          </m:r>
                        </m:e>
                      </m:d>
                    </m:oMath>
                  </m:oMathPara>
                </a14:m>
                <a:endParaRPr kumimoji="1" lang="en-US" altLang="ja-JP" dirty="0"/>
              </a:p>
              <a:p>
                <a:endParaRPr lang="en-US" altLang="ja-JP" dirty="0"/>
              </a:p>
              <a:p>
                <a:r>
                  <a:rPr kumimoji="1" lang="ja-JP" altLang="en-US" dirty="0"/>
                  <a:t>刻み幅：</a:t>
                </a:r>
                <a:endParaRPr kumimoji="1" lang="en-US" altLang="ja-JP" dirty="0"/>
              </a:p>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𝑑𝑡</m:t>
                      </m:r>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−9</m:t>
                          </m:r>
                        </m:sup>
                      </m:sSup>
                    </m:oMath>
                  </m:oMathPara>
                </a14:m>
                <a:endParaRPr kumimoji="1" lang="en-US" altLang="ja-JP" b="0" dirty="0"/>
              </a:p>
              <a:p>
                <a:endParaRPr kumimoji="1" lang="en-US" altLang="ja-JP" dirty="0"/>
              </a:p>
            </p:txBody>
          </p:sp>
        </mc:Choice>
        <mc:Fallback>
          <p:sp>
            <p:nvSpPr>
              <p:cNvPr id="4" name="テキスト ボックス 3">
                <a:extLst>
                  <a:ext uri="{FF2B5EF4-FFF2-40B4-BE49-F238E27FC236}">
                    <a16:creationId xmlns:a16="http://schemas.microsoft.com/office/drawing/2014/main" id="{2314BC6D-5461-4EB1-B4D4-FF9D2C51052C}"/>
                  </a:ext>
                </a:extLst>
              </p:cNvPr>
              <p:cNvSpPr txBox="1">
                <a:spLocks noRot="1" noChangeAspect="1" noMove="1" noResize="1" noEditPoints="1" noAdjustHandles="1" noChangeArrowheads="1" noChangeShapeType="1" noTextEdit="1"/>
              </p:cNvSpPr>
              <p:nvPr/>
            </p:nvSpPr>
            <p:spPr>
              <a:xfrm>
                <a:off x="7692887" y="1784421"/>
                <a:ext cx="4124739" cy="4921797"/>
              </a:xfrm>
              <a:prstGeom prst="rect">
                <a:avLst/>
              </a:prstGeom>
              <a:blipFill>
                <a:blip r:embed="rId3"/>
                <a:stretch>
                  <a:fillRect l="-1329" t="-743" r="-5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22212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448BB872-2F9D-4EB8-990F-7E8128D5C34F}"/>
              </a:ext>
            </a:extLst>
          </p:cNvPr>
          <p:cNvSpPr>
            <a:spLocks noGrp="1"/>
          </p:cNvSpPr>
          <p:nvPr>
            <p:ph type="body" idx="1"/>
          </p:nvPr>
        </p:nvSpPr>
        <p:spPr>
          <a:xfrm>
            <a:off x="274180" y="1269207"/>
            <a:ext cx="5157787" cy="823912"/>
          </a:xfrm>
        </p:spPr>
        <p:txBody>
          <a:bodyPr>
            <a:normAutofit/>
          </a:bodyPr>
          <a:lstStyle/>
          <a:p>
            <a:r>
              <a:rPr lang="ja-JP" altLang="en-US" sz="2000" dirty="0"/>
              <a:t>プログラム</a:t>
            </a:r>
          </a:p>
        </p:txBody>
      </p:sp>
      <p:sp>
        <p:nvSpPr>
          <p:cNvPr id="7" name="テキスト プレースホルダー 6">
            <a:extLst>
              <a:ext uri="{FF2B5EF4-FFF2-40B4-BE49-F238E27FC236}">
                <a16:creationId xmlns:a16="http://schemas.microsoft.com/office/drawing/2014/main" id="{06F159B4-4141-4F14-9406-20CF3FBA4A13}"/>
              </a:ext>
            </a:extLst>
          </p:cNvPr>
          <p:cNvSpPr>
            <a:spLocks noGrp="1"/>
          </p:cNvSpPr>
          <p:nvPr>
            <p:ph type="body" sz="quarter" idx="3"/>
          </p:nvPr>
        </p:nvSpPr>
        <p:spPr>
          <a:xfrm>
            <a:off x="6734632" y="1269207"/>
            <a:ext cx="5183188" cy="823912"/>
          </a:xfrm>
        </p:spPr>
        <p:txBody>
          <a:bodyPr>
            <a:normAutofit/>
          </a:bodyPr>
          <a:lstStyle/>
          <a:p>
            <a:r>
              <a:rPr lang="en-US" altLang="ja-JP" sz="2000" dirty="0"/>
              <a:t>Excel</a:t>
            </a:r>
            <a:endParaRPr lang="ja-JP" altLang="en-US" sz="20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560EE94-85C9-4732-88C7-170A5DCF8774}"/>
                  </a:ext>
                </a:extLst>
              </p:cNvPr>
              <p:cNvSpPr txBox="1"/>
              <p:nvPr/>
            </p:nvSpPr>
            <p:spPr>
              <a:xfrm>
                <a:off x="7196160" y="3412394"/>
                <a:ext cx="2052036" cy="702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𝑅</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 </m:t>
                      </m:r>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𝑚</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kg</m:t>
                              </m:r>
                            </m:e>
                          </m:d>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𝑣</m:t>
                          </m:r>
                          <m:r>
                            <a:rPr kumimoji="1" lang="en-US" altLang="ja-JP" b="0" i="0" smtClean="0">
                              <a:latin typeface="Cambria Math" panose="02040503050406030204" pitchFamily="18" charset="0"/>
                            </a:rPr>
                            <m:t>[</m:t>
                          </m:r>
                          <m:f>
                            <m:fPr>
                              <m:ctrlPr>
                                <a:rPr kumimoji="1" lang="en-US" altLang="ja-JP" b="0" i="1" smtClean="0">
                                  <a:latin typeface="Cambria Math" panose="02040503050406030204" pitchFamily="18" charset="0"/>
                                </a:rPr>
                              </m:ctrlPr>
                            </m:fPr>
                            <m:num>
                              <m:r>
                                <m:rPr>
                                  <m:sty m:val="p"/>
                                </m:rPr>
                                <a:rPr kumimoji="1" lang="en-US" altLang="ja-JP" b="0" i="0" smtClean="0">
                                  <a:latin typeface="Cambria Math" panose="02040503050406030204" pitchFamily="18" charset="0"/>
                                </a:rPr>
                                <m:t>m</m:t>
                              </m:r>
                            </m:num>
                            <m:den>
                              <m:r>
                                <m:rPr>
                                  <m:sty m:val="p"/>
                                </m:rPr>
                                <a:rPr kumimoji="1" lang="en-US" altLang="ja-JP" b="0" i="0" smtClean="0">
                                  <a:latin typeface="Cambria Math" panose="02040503050406030204" pitchFamily="18" charset="0"/>
                                </a:rPr>
                                <m:t>s</m:t>
                              </m:r>
                            </m:den>
                          </m:f>
                          <m:r>
                            <a:rPr kumimoji="1" lang="en-US" altLang="ja-JP" b="0" i="0" smtClean="0">
                              <a:latin typeface="Cambria Math" panose="02040503050406030204" pitchFamily="18" charset="0"/>
                            </a:rPr>
                            <m:t>]</m:t>
                          </m:r>
                        </m:num>
                        <m:den>
                          <m:r>
                            <a:rPr kumimoji="1" lang="en-US" altLang="ja-JP" b="0" i="1" smtClean="0">
                              <a:latin typeface="Cambria Math" panose="02040503050406030204" pitchFamily="18" charset="0"/>
                            </a:rPr>
                            <m:t>𝑞</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C</m:t>
                              </m:r>
                            </m:e>
                          </m:d>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𝐵</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T</m:t>
                          </m:r>
                          <m:r>
                            <a:rPr kumimoji="1" lang="en-US" altLang="ja-JP" b="0" i="0" smtClean="0">
                              <a:latin typeface="Cambria Math" panose="02040503050406030204" pitchFamily="18" charset="0"/>
                            </a:rPr>
                            <m:t>]</m:t>
                          </m:r>
                        </m:den>
                      </m:f>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C560EE94-85C9-4732-88C7-170A5DCF8774}"/>
                  </a:ext>
                </a:extLst>
              </p:cNvPr>
              <p:cNvSpPr txBox="1">
                <a:spLocks noRot="1" noChangeAspect="1" noMove="1" noResize="1" noEditPoints="1" noAdjustHandles="1" noChangeArrowheads="1" noChangeShapeType="1" noTextEdit="1"/>
              </p:cNvSpPr>
              <p:nvPr/>
            </p:nvSpPr>
            <p:spPr>
              <a:xfrm>
                <a:off x="7196160" y="3412394"/>
                <a:ext cx="2052036" cy="702244"/>
              </a:xfrm>
              <a:prstGeom prst="rect">
                <a:avLst/>
              </a:prstGeom>
              <a:blipFill>
                <a:blip r:embed="rId2"/>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8CB860FD-AF23-4CBA-8B6F-7A71611C3B99}"/>
              </a:ext>
            </a:extLst>
          </p:cNvPr>
          <p:cNvSpPr txBox="1"/>
          <p:nvPr/>
        </p:nvSpPr>
        <p:spPr>
          <a:xfrm>
            <a:off x="6202835" y="2429591"/>
            <a:ext cx="4458879" cy="646331"/>
          </a:xfrm>
          <a:prstGeom prst="rect">
            <a:avLst/>
          </a:prstGeom>
          <a:noFill/>
        </p:spPr>
        <p:txBody>
          <a:bodyPr wrap="square" rtlCol="0">
            <a:spAutoFit/>
          </a:bodyPr>
          <a:lstStyle/>
          <a:p>
            <a:r>
              <a:rPr lang="ja-JP" altLang="en-US" dirty="0"/>
              <a:t>運動方程式を解析的に解いて、その結果からローレンツ力による円運動の半径は、</a:t>
            </a:r>
            <a:endParaRPr kumimoji="1" lang="ja-JP" altLang="en-US" dirty="0"/>
          </a:p>
        </p:txBody>
      </p:sp>
      <p:sp>
        <p:nvSpPr>
          <p:cNvPr id="11" name="テキスト ボックス 10">
            <a:extLst>
              <a:ext uri="{FF2B5EF4-FFF2-40B4-BE49-F238E27FC236}">
                <a16:creationId xmlns:a16="http://schemas.microsoft.com/office/drawing/2014/main" id="{B69CC5A6-4E34-4403-B67A-3157027068D7}"/>
              </a:ext>
            </a:extLst>
          </p:cNvPr>
          <p:cNvSpPr txBox="1"/>
          <p:nvPr/>
        </p:nvSpPr>
        <p:spPr>
          <a:xfrm>
            <a:off x="6297105" y="4174395"/>
            <a:ext cx="4458879" cy="369332"/>
          </a:xfrm>
          <a:prstGeom prst="rect">
            <a:avLst/>
          </a:prstGeom>
          <a:noFill/>
        </p:spPr>
        <p:txBody>
          <a:bodyPr wrap="square" rtlCol="0">
            <a:spAutoFit/>
          </a:bodyPr>
          <a:lstStyle/>
          <a:p>
            <a:r>
              <a:rPr kumimoji="1" lang="ja-JP" altLang="en-US" dirty="0"/>
              <a:t>で求められる。</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456EFDF-D3A1-4A96-ACB0-01A6DAE4D2CF}"/>
                  </a:ext>
                </a:extLst>
              </p:cNvPr>
              <p:cNvSpPr txBox="1"/>
              <p:nvPr/>
            </p:nvSpPr>
            <p:spPr>
              <a:xfrm>
                <a:off x="515338" y="2327735"/>
                <a:ext cx="5533534" cy="3416320"/>
              </a:xfrm>
              <a:prstGeom prst="rect">
                <a:avLst/>
              </a:prstGeom>
              <a:noFill/>
            </p:spPr>
            <p:txBody>
              <a:bodyPr wrap="square" rtlCol="0">
                <a:spAutoFit/>
              </a:bodyPr>
              <a:lstStyle/>
              <a:p>
                <a:r>
                  <a:rPr kumimoji="1" lang="ja-JP" altLang="en-US" dirty="0"/>
                  <a:t>①</a:t>
                </a:r>
                <a:r>
                  <a:rPr kumimoji="1" lang="en-US" altLang="ja-JP" dirty="0"/>
                  <a:t>4</a:t>
                </a:r>
                <a:r>
                  <a:rPr kumimoji="1" lang="ja-JP" altLang="en-US" dirty="0"/>
                  <a:t>次のルンゲクッタ法で運動方程式を解く</a:t>
                </a:r>
                <a:endParaRPr kumimoji="1" lang="en-US" altLang="ja-JP" dirty="0"/>
              </a:p>
              <a:p>
                <a:endParaRPr lang="en-US" altLang="ja-JP" dirty="0"/>
              </a:p>
              <a:p>
                <a:endParaRPr kumimoji="1" lang="en-US" altLang="ja-JP" dirty="0"/>
              </a:p>
              <a:p>
                <a:r>
                  <a:rPr lang="ja-JP" altLang="en-US" dirty="0"/>
                  <a:t>②ルンゲクッタ法の終了条件は</a:t>
                </a:r>
                <a:r>
                  <a:rPr lang="en-US" altLang="ja-JP" dirty="0"/>
                  <a:t>2</a:t>
                </a:r>
                <a:r>
                  <a:rPr lang="ja-JP" altLang="en-US" dirty="0"/>
                  <a:t>周を超えたとき</a:t>
                </a:r>
                <a:endParaRPr lang="en-US" altLang="ja-JP" dirty="0"/>
              </a:p>
              <a:p>
                <a:endParaRPr lang="en-US" altLang="ja-JP" dirty="0"/>
              </a:p>
              <a:p>
                <a:r>
                  <a:rPr kumimoji="1" lang="ja-JP" altLang="en-US" dirty="0"/>
                  <a:t>③座標の平均をとって、円の中心</a:t>
                </a:r>
                <a14:m>
                  <m:oMath xmlns:m="http://schemas.openxmlformats.org/officeDocument/2006/math">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𝑐</m:t>
                            </m:r>
                          </m:sub>
                        </m:sSub>
                      </m:e>
                    </m:d>
                  </m:oMath>
                </a14:m>
                <a:r>
                  <a:rPr kumimoji="1" lang="ja-JP" altLang="en-US" dirty="0"/>
                  <a:t>を求める</a:t>
                </a:r>
                <a:endParaRPr kumimoji="1" lang="en-US" altLang="ja-JP" dirty="0"/>
              </a:p>
              <a:p>
                <a:endParaRPr kumimoji="1" lang="en-US" altLang="ja-JP" dirty="0"/>
              </a:p>
              <a:p>
                <a:endParaRPr lang="en-US" altLang="ja-JP" dirty="0"/>
              </a:p>
              <a:p>
                <a:endParaRPr kumimoji="1" lang="en-US" altLang="ja-JP" dirty="0"/>
              </a:p>
              <a:p>
                <a:endParaRPr lang="en-US" altLang="ja-JP" dirty="0"/>
              </a:p>
              <a:p>
                <a:r>
                  <a:rPr lang="ja-JP" altLang="en-US" dirty="0"/>
                  <a:t>④各点と円の中心の距離を計算し、その平均値を円の半径とする</a:t>
                </a:r>
                <a:endParaRPr kumimoji="1" lang="ja-JP" altLang="en-US" dirty="0"/>
              </a:p>
            </p:txBody>
          </p:sp>
        </mc:Choice>
        <mc:Fallback xmlns="">
          <p:sp>
            <p:nvSpPr>
              <p:cNvPr id="12" name="テキスト ボックス 11">
                <a:extLst>
                  <a:ext uri="{FF2B5EF4-FFF2-40B4-BE49-F238E27FC236}">
                    <a16:creationId xmlns:a16="http://schemas.microsoft.com/office/drawing/2014/main" id="{7456EFDF-D3A1-4A96-ACB0-01A6DAE4D2CF}"/>
                  </a:ext>
                </a:extLst>
              </p:cNvPr>
              <p:cNvSpPr txBox="1">
                <a:spLocks noRot="1" noChangeAspect="1" noMove="1" noResize="1" noEditPoints="1" noAdjustHandles="1" noChangeArrowheads="1" noChangeShapeType="1" noTextEdit="1"/>
              </p:cNvSpPr>
              <p:nvPr/>
            </p:nvSpPr>
            <p:spPr>
              <a:xfrm>
                <a:off x="515338" y="2327735"/>
                <a:ext cx="5533534" cy="3416320"/>
              </a:xfrm>
              <a:prstGeom prst="rect">
                <a:avLst/>
              </a:prstGeom>
              <a:blipFill>
                <a:blip r:embed="rId3"/>
                <a:stretch>
                  <a:fillRect l="-992" t="-1071" b="-19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FC24670-048E-41F9-89D7-794ECC4984CC}"/>
                  </a:ext>
                </a:extLst>
              </p:cNvPr>
              <p:cNvSpPr txBox="1"/>
              <p:nvPr/>
            </p:nvSpPr>
            <p:spPr>
              <a:xfrm>
                <a:off x="911816" y="2629162"/>
                <a:ext cx="4021352"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 </m:t>
                      </m:r>
                      <m:d>
                        <m:dPr>
                          <m:begChr m:val="["/>
                          <m:endChr m:val="]"/>
                          <m:ctrlPr>
                            <a:rPr kumimoji="1" lang="en-US" altLang="ja-JP" b="0" i="1" smtClean="0">
                              <a:latin typeface="Cambria Math" panose="02040503050406030204" pitchFamily="18" charset="0"/>
                            </a:rPr>
                          </m:ctrlPr>
                        </m:d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𝑛</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 </m:t>
                          </m:r>
                        </m:e>
                      </m:d>
                    </m:oMath>
                  </m:oMathPara>
                </a14:m>
                <a:endParaRPr kumimoji="1" lang="en-US" altLang="ja-JP" dirty="0"/>
              </a:p>
              <a:p>
                <a:endParaRPr kumimoji="1" lang="ja-JP" altLang="en-US" dirty="0"/>
              </a:p>
            </p:txBody>
          </p:sp>
        </mc:Choice>
        <mc:Fallback xmlns="">
          <p:sp>
            <p:nvSpPr>
              <p:cNvPr id="13" name="テキスト ボックス 12">
                <a:extLst>
                  <a:ext uri="{FF2B5EF4-FFF2-40B4-BE49-F238E27FC236}">
                    <a16:creationId xmlns:a16="http://schemas.microsoft.com/office/drawing/2014/main" id="{FFC24670-048E-41F9-89D7-794ECC4984CC}"/>
                  </a:ext>
                </a:extLst>
              </p:cNvPr>
              <p:cNvSpPr txBox="1">
                <a:spLocks noRot="1" noChangeAspect="1" noMove="1" noResize="1" noEditPoints="1" noAdjustHandles="1" noChangeArrowheads="1" noChangeShapeType="1" noTextEdit="1"/>
              </p:cNvSpPr>
              <p:nvPr/>
            </p:nvSpPr>
            <p:spPr>
              <a:xfrm>
                <a:off x="911816" y="2629162"/>
                <a:ext cx="4021352"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7F6A6764-9159-4460-BC0E-5FEDB02011EF}"/>
                  </a:ext>
                </a:extLst>
              </p:cNvPr>
              <p:cNvSpPr txBox="1"/>
              <p:nvPr/>
            </p:nvSpPr>
            <p:spPr>
              <a:xfrm>
                <a:off x="1622456" y="4080505"/>
                <a:ext cx="3670236" cy="756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den>
                      </m:f>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𝑛</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nary>
                      <m:r>
                        <a:rPr kumimoji="1" lang="en-US" altLang="ja-JP" b="0"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𝑐</m:t>
                          </m:r>
                        </m:sub>
                      </m:sSub>
                      <m:r>
                        <a:rPr lang="en-US" altLang="ja-JP" i="1">
                          <a:latin typeface="Cambria Math" panose="02040503050406030204" pitchFamily="18" charset="0"/>
                        </a:rPr>
                        <m:t>= </m:t>
                      </m:r>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𝑛</m:t>
                          </m:r>
                          <m:r>
                            <a:rPr lang="en-US" altLang="ja-JP" b="0" i="1" smtClean="0">
                              <a:latin typeface="Cambria Math" panose="02040503050406030204" pitchFamily="18" charset="0"/>
                            </a:rPr>
                            <m:t>+1</m:t>
                          </m:r>
                        </m:den>
                      </m:f>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𝑖</m:t>
                          </m:r>
                          <m:r>
                            <a:rPr lang="en-US" altLang="ja-JP" i="1">
                              <a:latin typeface="Cambria Math" panose="02040503050406030204" pitchFamily="18" charset="0"/>
                            </a:rPr>
                            <m:t>=0</m:t>
                          </m:r>
                        </m:sub>
                        <m:sup>
                          <m:r>
                            <a:rPr lang="en-US" altLang="ja-JP" i="1">
                              <a:latin typeface="Cambria Math" panose="02040503050406030204" pitchFamily="18" charset="0"/>
                            </a:rPr>
                            <m:t>𝑛</m:t>
                          </m:r>
                        </m:sup>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𝑖</m:t>
                              </m:r>
                            </m:sub>
                          </m:sSub>
                        </m:e>
                      </m:nary>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7F6A6764-9159-4460-BC0E-5FEDB02011EF}"/>
                  </a:ext>
                </a:extLst>
              </p:cNvPr>
              <p:cNvSpPr txBox="1">
                <a:spLocks noRot="1" noChangeAspect="1" noMove="1" noResize="1" noEditPoints="1" noAdjustHandles="1" noChangeArrowheads="1" noChangeShapeType="1" noTextEdit="1"/>
              </p:cNvSpPr>
              <p:nvPr/>
            </p:nvSpPr>
            <p:spPr>
              <a:xfrm>
                <a:off x="1622456" y="4080505"/>
                <a:ext cx="3670236" cy="75642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BC888F11-F011-4ECD-92EB-2BADAA9977B4}"/>
                  </a:ext>
                </a:extLst>
              </p:cNvPr>
              <p:cNvSpPr txBox="1"/>
              <p:nvPr/>
            </p:nvSpPr>
            <p:spPr>
              <a:xfrm>
                <a:off x="1587564" y="5667269"/>
                <a:ext cx="3926459" cy="756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𝑅</m:t>
                      </m:r>
                      <m:r>
                        <a:rPr kumimoji="1" lang="en-US" altLang="ja-JP" b="0" i="1" smtClean="0">
                          <a:latin typeface="Cambria Math" panose="02040503050406030204" pitchFamily="18" charset="0"/>
                        </a:rPr>
                        <m:t> =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den>
                      </m:f>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𝑛</m:t>
                          </m:r>
                        </m:sup>
                        <m:e>
                          <m:rad>
                            <m:radPr>
                              <m:degHide m:val="on"/>
                              <m:ctrlPr>
                                <a:rPr kumimoji="1" lang="en-US" altLang="ja-JP" b="0" i="1" smtClean="0">
                                  <a:latin typeface="Cambria Math" panose="02040503050406030204" pitchFamily="18" charset="0"/>
                                </a:rPr>
                              </m:ctrlPr>
                            </m:radPr>
                            <m:deg/>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e>
                          </m:rad>
                        </m:e>
                      </m:nary>
                    </m:oMath>
                  </m:oMathPara>
                </a14:m>
                <a:endParaRPr kumimoji="1" lang="ja-JP" altLang="en-US" dirty="0"/>
              </a:p>
            </p:txBody>
          </p:sp>
        </mc:Choice>
        <mc:Fallback xmlns="">
          <p:sp>
            <p:nvSpPr>
              <p:cNvPr id="2" name="テキスト ボックス 1">
                <a:extLst>
                  <a:ext uri="{FF2B5EF4-FFF2-40B4-BE49-F238E27FC236}">
                    <a16:creationId xmlns:a16="http://schemas.microsoft.com/office/drawing/2014/main" id="{BC888F11-F011-4ECD-92EB-2BADAA9977B4}"/>
                  </a:ext>
                </a:extLst>
              </p:cNvPr>
              <p:cNvSpPr txBox="1">
                <a:spLocks noRot="1" noChangeAspect="1" noMove="1" noResize="1" noEditPoints="1" noAdjustHandles="1" noChangeArrowheads="1" noChangeShapeType="1" noTextEdit="1"/>
              </p:cNvSpPr>
              <p:nvPr/>
            </p:nvSpPr>
            <p:spPr>
              <a:xfrm>
                <a:off x="1587564" y="5667269"/>
                <a:ext cx="3926459" cy="756426"/>
              </a:xfrm>
              <a:prstGeom prst="rect">
                <a:avLst/>
              </a:prstGeom>
              <a:blipFill>
                <a:blip r:embed="rId6"/>
                <a:stretch>
                  <a:fillRect/>
                </a:stretch>
              </a:blipFill>
            </p:spPr>
            <p:txBody>
              <a:bodyPr/>
              <a:lstStyle/>
              <a:p>
                <a:r>
                  <a:rPr lang="ja-JP" altLang="en-US">
                    <a:noFill/>
                  </a:rPr>
                  <a:t> </a:t>
                </a:r>
              </a:p>
            </p:txBody>
          </p:sp>
        </mc:Fallback>
      </mc:AlternateContent>
      <p:sp>
        <p:nvSpPr>
          <p:cNvPr id="3" name="タイトル 1">
            <a:extLst>
              <a:ext uri="{FF2B5EF4-FFF2-40B4-BE49-F238E27FC236}">
                <a16:creationId xmlns:a16="http://schemas.microsoft.com/office/drawing/2014/main" id="{CE03783E-057E-43F1-9EB8-4E9426EB6B59}"/>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
        <p:nvSpPr>
          <p:cNvPr id="16" name="テキスト ボックス 15">
            <a:extLst>
              <a:ext uri="{FF2B5EF4-FFF2-40B4-BE49-F238E27FC236}">
                <a16:creationId xmlns:a16="http://schemas.microsoft.com/office/drawing/2014/main" id="{A2A45221-BA31-400E-8A08-36CFEB3EDC3B}"/>
              </a:ext>
            </a:extLst>
          </p:cNvPr>
          <p:cNvSpPr txBox="1"/>
          <p:nvPr/>
        </p:nvSpPr>
        <p:spPr>
          <a:xfrm>
            <a:off x="274180" y="1076033"/>
            <a:ext cx="10007740" cy="523220"/>
          </a:xfrm>
          <a:prstGeom prst="rect">
            <a:avLst/>
          </a:prstGeom>
          <a:noFill/>
        </p:spPr>
        <p:txBody>
          <a:bodyPr wrap="square" rtlCol="0">
            <a:spAutoFit/>
          </a:bodyPr>
          <a:lstStyle/>
          <a:p>
            <a:r>
              <a:rPr lang="ja-JP" altLang="en-US" sz="2800" dirty="0"/>
              <a:t>磁場のテスト　半径の求め方</a:t>
            </a:r>
            <a:endParaRPr kumimoji="1" lang="ja-JP" altLang="en-US" sz="2800" dirty="0"/>
          </a:p>
        </p:txBody>
      </p:sp>
    </p:spTree>
    <p:extLst>
      <p:ext uri="{BB962C8B-B14F-4D97-AF65-F5344CB8AC3E}">
        <p14:creationId xmlns:p14="http://schemas.microsoft.com/office/powerpoint/2010/main" val="961574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ィカル ユーザー インターフェイス&#10;&#10;自動的に生成された説明">
            <a:extLst>
              <a:ext uri="{FF2B5EF4-FFF2-40B4-BE49-F238E27FC236}">
                <a16:creationId xmlns:a16="http://schemas.microsoft.com/office/drawing/2014/main" id="{8BB091C4-E152-42EA-9060-4507BEC834D8}"/>
              </a:ext>
            </a:extLst>
          </p:cNvPr>
          <p:cNvPicPr>
            <a:picLocks noChangeAspect="1"/>
          </p:cNvPicPr>
          <p:nvPr/>
        </p:nvPicPr>
        <p:blipFill rotWithShape="1">
          <a:blip r:embed="rId2">
            <a:extLst>
              <a:ext uri="{28A0092B-C50C-407E-A947-70E740481C1C}">
                <a14:useLocalDpi xmlns:a14="http://schemas.microsoft.com/office/drawing/2010/main" val="0"/>
              </a:ext>
            </a:extLst>
          </a:blip>
          <a:srcRect t="19040" r="52462" b="10279"/>
          <a:stretch/>
        </p:blipFill>
        <p:spPr>
          <a:xfrm>
            <a:off x="0" y="1102745"/>
            <a:ext cx="7454348" cy="5755256"/>
          </a:xfrm>
          <a:prstGeom prst="rect">
            <a:avLst/>
          </a:prstGeom>
        </p:spPr>
      </p:pic>
      <p:cxnSp>
        <p:nvCxnSpPr>
          <p:cNvPr id="7" name="直線コネクタ 6">
            <a:extLst>
              <a:ext uri="{FF2B5EF4-FFF2-40B4-BE49-F238E27FC236}">
                <a16:creationId xmlns:a16="http://schemas.microsoft.com/office/drawing/2014/main" id="{7B9AED53-9FCA-4F2B-BF3B-EE1F9567EC53}"/>
              </a:ext>
            </a:extLst>
          </p:cNvPr>
          <p:cNvCxnSpPr>
            <a:cxnSpLocks/>
          </p:cNvCxnSpPr>
          <p:nvPr/>
        </p:nvCxnSpPr>
        <p:spPr>
          <a:xfrm>
            <a:off x="4877168" y="5900083"/>
            <a:ext cx="223375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FC3F9E7-84F7-40A3-9F99-48FA5C5506EE}"/>
              </a:ext>
            </a:extLst>
          </p:cNvPr>
          <p:cNvSpPr txBox="1"/>
          <p:nvPr/>
        </p:nvSpPr>
        <p:spPr>
          <a:xfrm>
            <a:off x="304800" y="366259"/>
            <a:ext cx="8006080" cy="461665"/>
          </a:xfrm>
          <a:prstGeom prst="rect">
            <a:avLst/>
          </a:prstGeom>
          <a:noFill/>
        </p:spPr>
        <p:txBody>
          <a:bodyPr wrap="square" rtlCol="0">
            <a:spAutoFit/>
          </a:bodyPr>
          <a:lstStyle/>
          <a:p>
            <a:r>
              <a:rPr kumimoji="1" lang="ja-JP" altLang="en-US" sz="2400" dirty="0"/>
              <a:t>磁場のテスト結果</a:t>
            </a:r>
          </a:p>
        </p:txBody>
      </p:sp>
      <p:sp>
        <p:nvSpPr>
          <p:cNvPr id="2" name="テキスト ボックス 1">
            <a:extLst>
              <a:ext uri="{FF2B5EF4-FFF2-40B4-BE49-F238E27FC236}">
                <a16:creationId xmlns:a16="http://schemas.microsoft.com/office/drawing/2014/main" id="{EFBDB06A-5282-450F-B332-312AD75EFCF1}"/>
              </a:ext>
            </a:extLst>
          </p:cNvPr>
          <p:cNvSpPr txBox="1"/>
          <p:nvPr/>
        </p:nvSpPr>
        <p:spPr>
          <a:xfrm>
            <a:off x="7641712" y="1099813"/>
            <a:ext cx="4333461" cy="5632311"/>
          </a:xfrm>
          <a:prstGeom prst="rect">
            <a:avLst/>
          </a:prstGeom>
          <a:noFill/>
          <a:ln w="19050">
            <a:solidFill>
              <a:schemeClr val="tx1"/>
            </a:solidFill>
          </a:ln>
        </p:spPr>
        <p:txBody>
          <a:bodyPr wrap="square" rtlCol="0">
            <a:spAutoFit/>
          </a:bodyPr>
          <a:lstStyle/>
          <a:p>
            <a:r>
              <a:rPr kumimoji="1" lang="ja-JP" altLang="en-US" dirty="0"/>
              <a:t>設定と初期条件</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en-US" altLang="ja-JP" dirty="0"/>
          </a:p>
          <a:p>
            <a:endParaRPr kumimoji="1" lang="en-US" altLang="ja-JP" dirty="0"/>
          </a:p>
          <a:p>
            <a:endParaRPr lang="en-US" altLang="ja-JP" dirty="0"/>
          </a:p>
          <a:p>
            <a:endParaRPr kumimoji="1" lang="en-US" altLang="ja-JP" dirty="0"/>
          </a:p>
          <a:p>
            <a:endParaRPr kumimoji="1" lang="en-US" altLang="ja-JP" dirty="0"/>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90C9356B-C2C7-44B1-B8B1-0533B01D04E0}"/>
                  </a:ext>
                </a:extLst>
              </p:cNvPr>
              <p:cNvSpPr txBox="1"/>
              <p:nvPr/>
            </p:nvSpPr>
            <p:spPr>
              <a:xfrm>
                <a:off x="7850434" y="1590443"/>
                <a:ext cx="4124739" cy="5275740"/>
              </a:xfrm>
              <a:prstGeom prst="rect">
                <a:avLst/>
              </a:prstGeom>
              <a:noFill/>
            </p:spPr>
            <p:txBody>
              <a:bodyPr wrap="square" rtlCol="0">
                <a:spAutoFit/>
              </a:bodyPr>
              <a:lstStyle/>
              <a:p>
                <a:r>
                  <a:rPr lang="ja-JP" altLang="en-US" dirty="0"/>
                  <a:t>磁場</a:t>
                </a:r>
                <a:r>
                  <a:rPr kumimoji="1" lang="ja-JP" altLang="en-US" dirty="0"/>
                  <a:t>：</a:t>
                </a:r>
                <a:endParaRPr kumimoji="1" lang="en-US" altLang="ja-JP" dirty="0"/>
              </a:p>
              <a:p>
                <a:r>
                  <a:rPr kumimoji="1" lang="en-US" altLang="ja-JP" dirty="0"/>
                  <a:t>(</a:t>
                </a:r>
                <a:r>
                  <a:rPr kumimoji="1" lang="en-US" altLang="ja-JP" dirty="0" err="1"/>
                  <a:t>x,y,z</a:t>
                </a:r>
                <a:r>
                  <a:rPr kumimoji="1" lang="en-US" altLang="ja-JP" dirty="0"/>
                  <a:t>) = (-1000,-1000,-1000)[m]</a:t>
                </a:r>
                <a:r>
                  <a:rPr kumimoji="1" lang="ja-JP" altLang="en-US" dirty="0"/>
                  <a:t>から</a:t>
                </a:r>
                <a:endParaRPr kumimoji="1" lang="en-US" altLang="ja-JP" dirty="0"/>
              </a:p>
              <a:p>
                <a:r>
                  <a:rPr kumimoji="1" lang="en-US" altLang="ja-JP" dirty="0"/>
                  <a:t>(</a:t>
                </a:r>
                <a:r>
                  <a:rPr kumimoji="1" lang="en-US" altLang="ja-JP" dirty="0" err="1"/>
                  <a:t>x,y,z</a:t>
                </a:r>
                <a:r>
                  <a:rPr kumimoji="1" lang="en-US" altLang="ja-JP" dirty="0"/>
                  <a:t>) = (1000,1000,1000)[m]</a:t>
                </a:r>
                <a:r>
                  <a:rPr kumimoji="1" lang="ja-JP" altLang="en-US" dirty="0"/>
                  <a:t>の立方体内に一様磁場</a:t>
                </a:r>
                <a14:m>
                  <m:oMath xmlns:m="http://schemas.openxmlformats.org/officeDocument/2006/math">
                    <m:r>
                      <a:rPr kumimoji="1" lang="en-US" altLang="ja-JP" b="1" i="1" smtClean="0">
                        <a:latin typeface="Cambria Math" panose="02040503050406030204" pitchFamily="18" charset="0"/>
                      </a:rPr>
                      <m:t>𝑩</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m:t>
                        </m:r>
                        <m:r>
                          <a:rPr kumimoji="1" lang="en-US" altLang="ja-JP" b="0" i="1" smtClean="0">
                            <a:latin typeface="Cambria Math" panose="02040503050406030204" pitchFamily="18" charset="0"/>
                          </a:rPr>
                          <m:t>.0505</m:t>
                        </m:r>
                        <m:r>
                          <a:rPr kumimoji="1" lang="en-US" altLang="ja-JP" b="0" i="1" smtClean="0">
                            <a:latin typeface="Cambria Math" panose="02040503050406030204" pitchFamily="18" charset="0"/>
                          </a:rPr>
                          <m:t>,0</m:t>
                        </m:r>
                      </m:e>
                    </m:d>
                  </m:oMath>
                </a14:m>
                <a:r>
                  <a:rPr kumimoji="1" lang="en-US" altLang="ja-JP" dirty="0"/>
                  <a:t>[T]</a:t>
                </a:r>
                <a:r>
                  <a:rPr kumimoji="1" lang="ja-JP" altLang="en-US" dirty="0"/>
                  <a:t>をかける</a:t>
                </a:r>
                <a:endParaRPr kumimoji="1" lang="en-US" altLang="ja-JP" dirty="0"/>
              </a:p>
              <a:p>
                <a:endParaRPr lang="en-US" altLang="ja-JP" dirty="0"/>
              </a:p>
              <a:p>
                <a:r>
                  <a:rPr kumimoji="1" lang="ja-JP" altLang="en-US" dirty="0"/>
                  <a:t>入射イオン：</a:t>
                </a:r>
                <a:endParaRPr kumimoji="1" lang="en-US" altLang="ja-JP" dirty="0"/>
              </a:p>
              <a:p>
                <a:r>
                  <a:rPr kumimoji="1" lang="ja-JP" altLang="en-US" dirty="0"/>
                  <a:t>電荷</a:t>
                </a:r>
                <a:r>
                  <a:rPr kumimoji="1" lang="en-US" altLang="ja-JP" dirty="0"/>
                  <a:t>+3</a:t>
                </a:r>
                <a:r>
                  <a:rPr kumimoji="1" lang="ja-JP" altLang="en-US" dirty="0"/>
                  <a:t>のアルミニウムイオン</a:t>
                </a:r>
                <a14:m>
                  <m:oMath xmlns:m="http://schemas.openxmlformats.org/officeDocument/2006/math">
                    <m:sSup>
                      <m:sSupPr>
                        <m:ctrlPr>
                          <a:rPr kumimoji="1" lang="en-US" altLang="ja-JP" i="1" smtClean="0">
                            <a:latin typeface="Cambria Math" panose="02040503050406030204" pitchFamily="18" charset="0"/>
                          </a:rPr>
                        </m:ctrlPr>
                      </m:sSupPr>
                      <m:e>
                        <m:r>
                          <m:rPr>
                            <m:sty m:val="p"/>
                          </m:rPr>
                          <a:rPr kumimoji="1" lang="en-US" altLang="ja-JP" b="0" i="0" smtClean="0">
                            <a:latin typeface="Cambria Math" panose="02040503050406030204" pitchFamily="18" charset="0"/>
                          </a:rPr>
                          <m:t>Al</m:t>
                        </m:r>
                      </m:e>
                      <m:sup>
                        <m:r>
                          <a:rPr kumimoji="1" lang="en-US" altLang="ja-JP" b="0" i="0" smtClean="0">
                            <a:latin typeface="Cambria Math" panose="02040503050406030204" pitchFamily="18" charset="0"/>
                          </a:rPr>
                          <m:t>+3</m:t>
                        </m:r>
                      </m:sup>
                    </m:sSup>
                  </m:oMath>
                </a14:m>
                <a:endParaRPr kumimoji="1" lang="en-US" altLang="ja-JP" dirty="0"/>
              </a:p>
              <a:p>
                <a:endParaRPr kumimoji="1" lang="en-US" altLang="ja-JP" dirty="0"/>
              </a:p>
              <a:p>
                <a:r>
                  <a:rPr lang="ja-JP" altLang="en-US" dirty="0"/>
                  <a:t>初期位置：</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𝒓</m:t>
                          </m:r>
                        </m:e>
                        <m:sub>
                          <m:r>
                            <a:rPr kumimoji="1" lang="en-US" altLang="ja-JP" b="1" i="1" smtClean="0">
                              <a:latin typeface="Cambria Math" panose="02040503050406030204" pitchFamily="18" charset="0"/>
                            </a:rPr>
                            <m:t>𝟎</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0,0,0</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m:t>
                      </m:r>
                    </m:oMath>
                  </m:oMathPara>
                </a14:m>
                <a:endParaRPr kumimoji="1" lang="en-US" altLang="ja-JP" b="0" dirty="0"/>
              </a:p>
              <a:p>
                <a:endParaRPr kumimoji="1" lang="en-US" altLang="ja-JP" dirty="0"/>
              </a:p>
              <a:p>
                <a:r>
                  <a:rPr lang="ja-JP" altLang="en-US" dirty="0"/>
                  <a:t>初速度：</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𝒗</m:t>
                          </m:r>
                        </m:e>
                        <m:sub>
                          <m:r>
                            <a:rPr kumimoji="1" lang="en-US" altLang="ja-JP" b="1" i="1" smtClean="0">
                              <a:latin typeface="Cambria Math" panose="02040503050406030204" pitchFamily="18" charset="0"/>
                            </a:rPr>
                            <m:t>𝟎</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1000</m:t>
                          </m:r>
                          <m:r>
                            <a:rPr kumimoji="1" lang="en-US" altLang="ja-JP" b="0" i="1" smtClean="0">
                              <a:latin typeface="Cambria Math" panose="02040503050406030204" pitchFamily="18" charset="0"/>
                            </a:rPr>
                            <m:t>0,0,0</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𝑚</m:t>
                          </m:r>
                        </m:num>
                        <m:den>
                          <m:r>
                            <a:rPr kumimoji="1" lang="en-US" altLang="ja-JP" b="0" i="1" smtClean="0">
                              <a:latin typeface="Cambria Math" panose="02040503050406030204" pitchFamily="18" charset="0"/>
                            </a:rPr>
                            <m:t>𝑠</m:t>
                          </m:r>
                        </m:den>
                      </m:f>
                      <m:r>
                        <a:rPr kumimoji="1" lang="en-US" altLang="ja-JP" b="0" i="1" smtClean="0">
                          <a:latin typeface="Cambria Math" panose="02040503050406030204" pitchFamily="18" charset="0"/>
                        </a:rPr>
                        <m:t>]</m:t>
                      </m:r>
                    </m:oMath>
                  </m:oMathPara>
                </a14:m>
                <a:endParaRPr kumimoji="1" lang="en-US" altLang="ja-JP" dirty="0"/>
              </a:p>
              <a:p>
                <a:pPr/>
                <a:endParaRPr kumimoji="1" lang="en-US" altLang="ja-JP" dirty="0"/>
              </a:p>
              <a:p>
                <a:r>
                  <a:rPr kumimoji="1" lang="ja-JP" altLang="en-US" dirty="0"/>
                  <a:t>刻み幅：</a:t>
                </a:r>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𝑑𝑡</m:t>
                      </m:r>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−9</m:t>
                          </m:r>
                        </m:sup>
                      </m:sSup>
                    </m:oMath>
                  </m:oMathPara>
                </a14:m>
                <a:endParaRPr kumimoji="1" lang="en-US" altLang="ja-JP" b="0" dirty="0"/>
              </a:p>
              <a:p>
                <a:pPr/>
                <a:endParaRPr kumimoji="1" lang="ja-JP" altLang="en-US" dirty="0"/>
              </a:p>
            </p:txBody>
          </p:sp>
        </mc:Choice>
        <mc:Fallback>
          <p:sp>
            <p:nvSpPr>
              <p:cNvPr id="3" name="テキスト ボックス 2">
                <a:extLst>
                  <a:ext uri="{FF2B5EF4-FFF2-40B4-BE49-F238E27FC236}">
                    <a16:creationId xmlns:a16="http://schemas.microsoft.com/office/drawing/2014/main" id="{90C9356B-C2C7-44B1-B8B1-0533B01D04E0}"/>
                  </a:ext>
                </a:extLst>
              </p:cNvPr>
              <p:cNvSpPr txBox="1">
                <a:spLocks noRot="1" noChangeAspect="1" noMove="1" noResize="1" noEditPoints="1" noAdjustHandles="1" noChangeArrowheads="1" noChangeShapeType="1" noTextEdit="1"/>
              </p:cNvSpPr>
              <p:nvPr/>
            </p:nvSpPr>
            <p:spPr>
              <a:xfrm>
                <a:off x="7850434" y="1590443"/>
                <a:ext cx="4124739" cy="5275740"/>
              </a:xfrm>
              <a:prstGeom prst="rect">
                <a:avLst/>
              </a:prstGeom>
              <a:blipFill>
                <a:blip r:embed="rId3"/>
                <a:stretch>
                  <a:fillRect l="-1331" t="-6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07471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430390C0-73EC-4020-BD0B-8E74F65E1129}"/>
              </a:ext>
            </a:extLst>
          </p:cNvPr>
          <p:cNvGrpSpPr/>
          <p:nvPr/>
        </p:nvGrpSpPr>
        <p:grpSpPr>
          <a:xfrm>
            <a:off x="5533534" y="1040912"/>
            <a:ext cx="6620759" cy="4645630"/>
            <a:chOff x="1676400" y="1091640"/>
            <a:chExt cx="8808638" cy="5770887"/>
          </a:xfrm>
        </p:grpSpPr>
        <p:pic>
          <p:nvPicPr>
            <p:cNvPr id="9" name="図 8" descr="グラフ, ヒストグラム&#10;&#10;自動的に生成された説明">
              <a:extLst>
                <a:ext uri="{FF2B5EF4-FFF2-40B4-BE49-F238E27FC236}">
                  <a16:creationId xmlns:a16="http://schemas.microsoft.com/office/drawing/2014/main" id="{193535A8-5260-42A2-B9CB-B243A292349D}"/>
                </a:ext>
              </a:extLst>
            </p:cNvPr>
            <p:cNvPicPr>
              <a:picLocks noChangeAspect="1"/>
            </p:cNvPicPr>
            <p:nvPr/>
          </p:nvPicPr>
          <p:blipFill rotWithShape="1">
            <a:blip r:embed="rId3">
              <a:extLst>
                <a:ext uri="{28A0092B-C50C-407E-A947-70E740481C1C}">
                  <a14:useLocalDpi xmlns:a14="http://schemas.microsoft.com/office/drawing/2010/main" val="0"/>
                </a:ext>
              </a:extLst>
            </a:blip>
            <a:srcRect l="4117" t="6367" r="2202" b="6934"/>
            <a:stretch/>
          </p:blipFill>
          <p:spPr>
            <a:xfrm>
              <a:off x="1676400" y="1325563"/>
              <a:ext cx="8808638" cy="5536964"/>
            </a:xfrm>
            <a:prstGeom prst="rect">
              <a:avLst/>
            </a:prstGeom>
          </p:spPr>
        </p:pic>
        <p:grpSp>
          <p:nvGrpSpPr>
            <p:cNvPr id="11" name="グループ化 10">
              <a:extLst>
                <a:ext uri="{FF2B5EF4-FFF2-40B4-BE49-F238E27FC236}">
                  <a16:creationId xmlns:a16="http://schemas.microsoft.com/office/drawing/2014/main" id="{79116C81-FA4D-475F-8C36-37EA7F270D40}"/>
                </a:ext>
              </a:extLst>
            </p:cNvPr>
            <p:cNvGrpSpPr/>
            <p:nvPr/>
          </p:nvGrpSpPr>
          <p:grpSpPr>
            <a:xfrm>
              <a:off x="1877073" y="1091640"/>
              <a:ext cx="6131908" cy="458792"/>
              <a:chOff x="753938" y="1648102"/>
              <a:chExt cx="6131908" cy="458792"/>
            </a:xfrm>
          </p:grpSpPr>
          <p:sp>
            <p:nvSpPr>
              <p:cNvPr id="12" name="テキスト ボックス 11">
                <a:extLst>
                  <a:ext uri="{FF2B5EF4-FFF2-40B4-BE49-F238E27FC236}">
                    <a16:creationId xmlns:a16="http://schemas.microsoft.com/office/drawing/2014/main" id="{F292EA38-BB80-4BB4-AD9B-81DCD34B8A52}"/>
                  </a:ext>
                </a:extLst>
              </p:cNvPr>
              <p:cNvSpPr txBox="1"/>
              <p:nvPr/>
            </p:nvSpPr>
            <p:spPr>
              <a:xfrm>
                <a:off x="753938" y="1648102"/>
                <a:ext cx="1024519" cy="458792"/>
              </a:xfrm>
              <a:prstGeom prst="rect">
                <a:avLst/>
              </a:prstGeom>
              <a:noFill/>
            </p:spPr>
            <p:txBody>
              <a:bodyPr wrap="square" rtlCol="0">
                <a:spAutoFit/>
              </a:bodyPr>
              <a:lstStyle/>
              <a:p>
                <a:r>
                  <a:rPr lang="en-US" altLang="ja-JP" dirty="0"/>
                  <a:t>20</a:t>
                </a:r>
                <a:r>
                  <a:rPr kumimoji="1" lang="ja-JP" altLang="en-US" dirty="0"/>
                  <a:t>価</a:t>
                </a:r>
              </a:p>
            </p:txBody>
          </p:sp>
          <p:sp>
            <p:nvSpPr>
              <p:cNvPr id="13" name="テキスト ボックス 12">
                <a:extLst>
                  <a:ext uri="{FF2B5EF4-FFF2-40B4-BE49-F238E27FC236}">
                    <a16:creationId xmlns:a16="http://schemas.microsoft.com/office/drawing/2014/main" id="{D7A51E86-79C8-4FDE-BFD8-ED0C9AB852F6}"/>
                  </a:ext>
                </a:extLst>
              </p:cNvPr>
              <p:cNvSpPr txBox="1"/>
              <p:nvPr/>
            </p:nvSpPr>
            <p:spPr>
              <a:xfrm>
                <a:off x="5481252" y="1692832"/>
                <a:ext cx="1404594" cy="369332"/>
              </a:xfrm>
              <a:prstGeom prst="rect">
                <a:avLst/>
              </a:prstGeom>
              <a:noFill/>
            </p:spPr>
            <p:txBody>
              <a:bodyPr wrap="square" rtlCol="0">
                <a:spAutoFit/>
              </a:bodyPr>
              <a:lstStyle/>
              <a:p>
                <a:r>
                  <a:rPr kumimoji="1" lang="en-US" altLang="ja-JP" dirty="0"/>
                  <a:t>1</a:t>
                </a:r>
                <a:r>
                  <a:rPr kumimoji="1" lang="ja-JP" altLang="en-US" dirty="0"/>
                  <a:t>価</a:t>
                </a:r>
              </a:p>
            </p:txBody>
          </p:sp>
          <p:cxnSp>
            <p:nvCxnSpPr>
              <p:cNvPr id="14" name="直線矢印コネクタ 13">
                <a:extLst>
                  <a:ext uri="{FF2B5EF4-FFF2-40B4-BE49-F238E27FC236}">
                    <a16:creationId xmlns:a16="http://schemas.microsoft.com/office/drawing/2014/main" id="{F5E5738F-C8D4-4F6C-9164-3DF7824C7DAA}"/>
                  </a:ext>
                </a:extLst>
              </p:cNvPr>
              <p:cNvCxnSpPr>
                <a:cxnSpLocks/>
                <a:stCxn id="12" idx="3"/>
                <a:endCxn id="13" idx="1"/>
              </p:cNvCxnSpPr>
              <p:nvPr/>
            </p:nvCxnSpPr>
            <p:spPr>
              <a:xfrm>
                <a:off x="1778457" y="1877499"/>
                <a:ext cx="3702795"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grpSp>
      <p:sp>
        <p:nvSpPr>
          <p:cNvPr id="6" name="テキスト ボックス 5">
            <a:extLst>
              <a:ext uri="{FF2B5EF4-FFF2-40B4-BE49-F238E27FC236}">
                <a16:creationId xmlns:a16="http://schemas.microsoft.com/office/drawing/2014/main" id="{11C1712D-772C-420B-AB31-F4E370D565E6}"/>
              </a:ext>
            </a:extLst>
          </p:cNvPr>
          <p:cNvSpPr txBox="1"/>
          <p:nvPr/>
        </p:nvSpPr>
        <p:spPr>
          <a:xfrm>
            <a:off x="0" y="1997839"/>
            <a:ext cx="1970202" cy="3170099"/>
          </a:xfrm>
          <a:prstGeom prst="rect">
            <a:avLst/>
          </a:prstGeom>
          <a:noFill/>
        </p:spPr>
        <p:txBody>
          <a:bodyPr wrap="square" rtlCol="0">
            <a:spAutoFit/>
          </a:bodyPr>
          <a:lstStyle/>
          <a:p>
            <a:r>
              <a:rPr lang="ja-JP" altLang="en-US" sz="2000" dirty="0"/>
              <a:t>電場、磁場　⇒</a:t>
            </a:r>
            <a:endParaRPr lang="en-US" altLang="ja-JP" sz="2000" dirty="0"/>
          </a:p>
          <a:p>
            <a:r>
              <a:rPr lang="ja-JP" altLang="en-US" sz="2000" dirty="0"/>
              <a:t>　</a:t>
            </a:r>
            <a:endParaRPr lang="en-US" altLang="ja-JP" sz="2000" dirty="0"/>
          </a:p>
          <a:p>
            <a:endParaRPr lang="en-US" altLang="ja-JP" sz="2000" dirty="0"/>
          </a:p>
          <a:p>
            <a:endParaRPr lang="en-US" altLang="ja-JP" sz="2000" dirty="0"/>
          </a:p>
          <a:p>
            <a:endParaRPr lang="en-US" altLang="ja-JP" sz="2000" dirty="0"/>
          </a:p>
          <a:p>
            <a:r>
              <a:rPr lang="ja-JP" altLang="en-US" sz="2000" dirty="0"/>
              <a:t>入射イオン　⇒</a:t>
            </a:r>
            <a:endParaRPr lang="en-US" altLang="ja-JP" sz="2000" dirty="0"/>
          </a:p>
          <a:p>
            <a:endParaRPr lang="en-US" altLang="ja-JP" sz="2000" dirty="0"/>
          </a:p>
          <a:p>
            <a:r>
              <a:rPr lang="ja-JP" altLang="en-US" sz="2000" dirty="0"/>
              <a:t>　</a:t>
            </a:r>
            <a:endParaRPr lang="en-US" altLang="ja-JP" sz="2000" dirty="0"/>
          </a:p>
          <a:p>
            <a:endParaRPr kumimoji="1" lang="en-US" altLang="ja-JP" sz="2000" dirty="0"/>
          </a:p>
          <a:p>
            <a:r>
              <a:rPr lang="ja-JP" altLang="en-US" sz="2000" dirty="0"/>
              <a:t>　初速度　　⇒　</a:t>
            </a:r>
            <a:endParaRPr kumimoji="1" lang="en-US" altLang="ja-JP" sz="2000" dirty="0"/>
          </a:p>
        </p:txBody>
      </p:sp>
      <p:sp>
        <p:nvSpPr>
          <p:cNvPr id="7" name="テキスト ボックス 6">
            <a:extLst>
              <a:ext uri="{FF2B5EF4-FFF2-40B4-BE49-F238E27FC236}">
                <a16:creationId xmlns:a16="http://schemas.microsoft.com/office/drawing/2014/main" id="{7B9AA92B-0A86-411B-8D33-D0CB2A5E47BD}"/>
              </a:ext>
            </a:extLst>
          </p:cNvPr>
          <p:cNvSpPr txBox="1"/>
          <p:nvPr/>
        </p:nvSpPr>
        <p:spPr>
          <a:xfrm>
            <a:off x="1970202" y="1997839"/>
            <a:ext cx="3563332" cy="3477875"/>
          </a:xfrm>
          <a:prstGeom prst="rect">
            <a:avLst/>
          </a:prstGeom>
          <a:noFill/>
        </p:spPr>
        <p:txBody>
          <a:bodyPr wrap="square" rtlCol="0">
            <a:spAutoFit/>
          </a:bodyPr>
          <a:lstStyle/>
          <a:p>
            <a:r>
              <a:rPr lang="en-US" altLang="ja-JP" sz="2000" dirty="0"/>
              <a:t>150mm×100mm</a:t>
            </a:r>
            <a:r>
              <a:rPr lang="ja-JP" altLang="en-US" sz="2000" dirty="0"/>
              <a:t>の範囲内に一様電場、一様磁場</a:t>
            </a:r>
            <a:endParaRPr lang="en-US" altLang="ja-JP" sz="2000" dirty="0"/>
          </a:p>
          <a:p>
            <a:r>
              <a:rPr lang="ja-JP" altLang="en-US" sz="2000" dirty="0"/>
              <a:t>電場：</a:t>
            </a:r>
            <a:r>
              <a:rPr lang="en-US" altLang="ja-JP" sz="2000" dirty="0"/>
              <a:t>15000[V/m]</a:t>
            </a:r>
          </a:p>
          <a:p>
            <a:r>
              <a:rPr lang="ja-JP" altLang="en-US" sz="2000" dirty="0"/>
              <a:t>磁場：</a:t>
            </a:r>
            <a:r>
              <a:rPr lang="en-US" altLang="ja-JP" sz="2000" dirty="0"/>
              <a:t>0.099[T]</a:t>
            </a:r>
          </a:p>
          <a:p>
            <a:endParaRPr lang="en-US" altLang="ja-JP" sz="2000" dirty="0"/>
          </a:p>
          <a:p>
            <a:r>
              <a:rPr lang="ja-JP" altLang="en-US" sz="2000" dirty="0"/>
              <a:t>種類：質量数</a:t>
            </a:r>
            <a:r>
              <a:rPr lang="en-US" altLang="ja-JP" sz="2000" dirty="0"/>
              <a:t>132</a:t>
            </a:r>
            <a:r>
              <a:rPr lang="ja-JP" altLang="en-US" sz="2000" dirty="0"/>
              <a:t>の</a:t>
            </a:r>
            <a:r>
              <a:rPr lang="en-US" altLang="ja-JP" sz="2000" dirty="0"/>
              <a:t>Sn</a:t>
            </a:r>
            <a:r>
              <a:rPr lang="ja-JP" altLang="en-US" sz="2000" dirty="0"/>
              <a:t>イオン</a:t>
            </a:r>
            <a:endParaRPr lang="en-US" altLang="ja-JP" sz="2000" dirty="0"/>
          </a:p>
          <a:p>
            <a:r>
              <a:rPr kumimoji="1" lang="ja-JP" altLang="en-US" sz="2000" dirty="0"/>
              <a:t>価数</a:t>
            </a:r>
            <a:r>
              <a:rPr lang="ja-JP" altLang="en-US" sz="2000" dirty="0"/>
              <a:t>：</a:t>
            </a:r>
            <a:r>
              <a:rPr lang="en-US" altLang="ja-JP" sz="2000" dirty="0"/>
              <a:t>1</a:t>
            </a:r>
            <a:r>
              <a:rPr lang="ja-JP" altLang="en-US" sz="2000" dirty="0"/>
              <a:t>価～</a:t>
            </a:r>
            <a:r>
              <a:rPr lang="en-US" altLang="ja-JP" sz="2000" dirty="0"/>
              <a:t>20</a:t>
            </a:r>
            <a:r>
              <a:rPr lang="ja-JP" altLang="en-US" sz="2000" dirty="0"/>
              <a:t>価</a:t>
            </a:r>
            <a:endParaRPr lang="en-US" altLang="ja-JP" sz="2000" dirty="0"/>
          </a:p>
          <a:p>
            <a:endParaRPr kumimoji="1" lang="en-US" altLang="ja-JP" sz="2000" dirty="0"/>
          </a:p>
          <a:p>
            <a:endParaRPr kumimoji="1" lang="en-US" altLang="ja-JP" sz="2000" dirty="0"/>
          </a:p>
          <a:p>
            <a:r>
              <a:rPr lang="en-US" altLang="ja-JP" sz="2000" dirty="0"/>
              <a:t>10keV</a:t>
            </a:r>
            <a:r>
              <a:rPr lang="ja-JP" altLang="en-US" sz="2000" dirty="0"/>
              <a:t>のポテンシャルから計算された値</a:t>
            </a:r>
            <a:endParaRPr kumimoji="1" lang="ja-JP" altLang="en-US" sz="20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C717D4B-4E3C-47FA-AE3C-ACBA1A7BE736}"/>
                  </a:ext>
                </a:extLst>
              </p:cNvPr>
              <p:cNvSpPr txBox="1"/>
              <p:nvPr/>
            </p:nvSpPr>
            <p:spPr>
              <a:xfrm>
                <a:off x="1970202" y="5427240"/>
                <a:ext cx="4080283"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10</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keV</m:t>
                          </m:r>
                        </m:e>
                      </m:d>
                      <m: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1.6</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10</m:t>
                          </m:r>
                        </m:e>
                        <m:sup>
                          <m:r>
                            <a:rPr kumimoji="1" lang="en-US" altLang="ja-JP" b="0" i="1" smtClean="0">
                              <a:latin typeface="Cambria Math" panose="02040503050406030204" pitchFamily="18" charset="0"/>
                              <a:ea typeface="Cambria Math" panose="02040503050406030204" pitchFamily="18" charset="0"/>
                            </a:rPr>
                            <m:t>−19</m:t>
                          </m:r>
                        </m:sup>
                      </m:sSup>
                      <m:r>
                        <a:rPr kumimoji="1" lang="en-US" altLang="ja-JP" b="0" i="1" smtClean="0">
                          <a:latin typeface="Cambria Math" panose="02040503050406030204" pitchFamily="18" charset="0"/>
                          <a:ea typeface="Cambria Math" panose="02040503050406030204" pitchFamily="18" charset="0"/>
                        </a:rPr>
                        <m:t>×10</m:t>
                      </m:r>
                      <m:d>
                        <m:dPr>
                          <m:begChr m:val="["/>
                          <m:endChr m:val="]"/>
                          <m:ctrlPr>
                            <a:rPr kumimoji="1" lang="en-US" altLang="ja-JP" b="0" i="1" smtClean="0">
                              <a:latin typeface="Cambria Math" panose="02040503050406030204" pitchFamily="18" charset="0"/>
                              <a:ea typeface="Cambria Math" panose="02040503050406030204" pitchFamily="18" charset="0"/>
                            </a:rPr>
                          </m:ctrlPr>
                        </m:dPr>
                        <m:e>
                          <m:r>
                            <m:rPr>
                              <m:sty m:val="p"/>
                            </m:rPr>
                            <a:rPr kumimoji="1" lang="en-US" altLang="ja-JP" b="0" i="0" smtClean="0">
                              <a:latin typeface="Cambria Math" panose="02040503050406030204" pitchFamily="18" charset="0"/>
                              <a:ea typeface="Cambria Math" panose="02040503050406030204" pitchFamily="18" charset="0"/>
                            </a:rPr>
                            <m:t>J</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r>
                        <a:rPr kumimoji="1" lang="en-US" altLang="ja-JP" b="0" i="1" smtClean="0">
                          <a:latin typeface="Cambria Math" panose="02040503050406030204" pitchFamily="18" charset="0"/>
                        </a:rPr>
                        <m:t>𝑚</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𝑣</m:t>
                          </m:r>
                        </m:e>
                        <m:sup>
                          <m:r>
                            <a:rPr kumimoji="1" lang="en-US" altLang="ja-JP" b="0" i="1" smtClean="0">
                              <a:latin typeface="Cambria Math" panose="02040503050406030204" pitchFamily="18" charset="0"/>
                            </a:rPr>
                            <m:t>2</m:t>
                          </m:r>
                        </m:sup>
                      </m:sSup>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3C717D4B-4E3C-47FA-AE3C-ACBA1A7BE736}"/>
                  </a:ext>
                </a:extLst>
              </p:cNvPr>
              <p:cNvSpPr txBox="1">
                <a:spLocks noRot="1" noChangeAspect="1" noMove="1" noResize="1" noEditPoints="1" noAdjustHandles="1" noChangeArrowheads="1" noChangeShapeType="1" noTextEdit="1"/>
              </p:cNvSpPr>
              <p:nvPr/>
            </p:nvSpPr>
            <p:spPr>
              <a:xfrm>
                <a:off x="1970202" y="5427240"/>
                <a:ext cx="4080283" cy="518604"/>
              </a:xfrm>
              <a:prstGeom prst="rect">
                <a:avLst/>
              </a:prstGeom>
              <a:blipFill>
                <a:blip r:embed="rId4"/>
                <a:stretch>
                  <a:fillRect/>
                </a:stretch>
              </a:blipFill>
            </p:spPr>
            <p:txBody>
              <a:bodyPr/>
              <a:lstStyle/>
              <a:p>
                <a:r>
                  <a:rPr lang="ja-JP" altLang="en-US">
                    <a:noFill/>
                  </a:rPr>
                  <a:t> </a:t>
                </a:r>
              </a:p>
            </p:txBody>
          </p:sp>
        </mc:Fallback>
      </mc:AlternateContent>
      <p:sp>
        <p:nvSpPr>
          <p:cNvPr id="10" name="タイトル 1">
            <a:extLst>
              <a:ext uri="{FF2B5EF4-FFF2-40B4-BE49-F238E27FC236}">
                <a16:creationId xmlns:a16="http://schemas.microsoft.com/office/drawing/2014/main" id="{13872B6D-D5F2-44D7-877E-897A69003583}"/>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Tree>
    <p:extLst>
      <p:ext uri="{BB962C8B-B14F-4D97-AF65-F5344CB8AC3E}">
        <p14:creationId xmlns:p14="http://schemas.microsoft.com/office/powerpoint/2010/main" val="3602367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E38A504-7AFF-463A-BB6C-CEF11FB9DDA6}"/>
              </a:ext>
            </a:extLst>
          </p:cNvPr>
          <p:cNvSpPr txBox="1"/>
          <p:nvPr/>
        </p:nvSpPr>
        <p:spPr>
          <a:xfrm>
            <a:off x="698505" y="3294787"/>
            <a:ext cx="4457957" cy="646331"/>
          </a:xfrm>
          <a:prstGeom prst="rect">
            <a:avLst/>
          </a:prstGeom>
          <a:noFill/>
        </p:spPr>
        <p:txBody>
          <a:bodyPr wrap="square" rtlCol="0">
            <a:spAutoFit/>
          </a:bodyPr>
          <a:lstStyle/>
          <a:p>
            <a:r>
              <a:rPr kumimoji="1" lang="ja-JP" altLang="en-US" dirty="0"/>
              <a:t>原因：</a:t>
            </a:r>
            <a:r>
              <a:rPr lang="ja-JP" altLang="en-US" dirty="0"/>
              <a:t>①最大電場が小さい</a:t>
            </a:r>
            <a:endParaRPr lang="en-US" altLang="ja-JP" dirty="0"/>
          </a:p>
          <a:p>
            <a:r>
              <a:rPr kumimoji="1" lang="ja-JP" altLang="en-US" dirty="0"/>
              <a:t>　　　②初速が速い</a:t>
            </a:r>
            <a:endParaRPr kumimoji="1" lang="en-US" altLang="ja-JP" dirty="0"/>
          </a:p>
        </p:txBody>
      </p:sp>
      <p:pic>
        <p:nvPicPr>
          <p:cNvPr id="8" name="図 7">
            <a:extLst>
              <a:ext uri="{FF2B5EF4-FFF2-40B4-BE49-F238E27FC236}">
                <a16:creationId xmlns:a16="http://schemas.microsoft.com/office/drawing/2014/main" id="{7C5FD9B6-F64C-43AC-816A-E3E84CB42049}"/>
              </a:ext>
            </a:extLst>
          </p:cNvPr>
          <p:cNvPicPr>
            <a:picLocks noChangeAspect="1"/>
          </p:cNvPicPr>
          <p:nvPr/>
        </p:nvPicPr>
        <p:blipFill>
          <a:blip r:embed="rId2"/>
          <a:stretch>
            <a:fillRect/>
          </a:stretch>
        </p:blipFill>
        <p:spPr>
          <a:xfrm>
            <a:off x="1755353" y="4160444"/>
            <a:ext cx="1432684" cy="664522"/>
          </a:xfrm>
          <a:prstGeom prst="rect">
            <a:avLst/>
          </a:prstGeom>
        </p:spPr>
      </p:pic>
      <p:sp>
        <p:nvSpPr>
          <p:cNvPr id="9" name="テキスト ボックス 8">
            <a:extLst>
              <a:ext uri="{FF2B5EF4-FFF2-40B4-BE49-F238E27FC236}">
                <a16:creationId xmlns:a16="http://schemas.microsoft.com/office/drawing/2014/main" id="{99B72E85-99AF-4EB4-B388-6E0DF98A206B}"/>
              </a:ext>
            </a:extLst>
          </p:cNvPr>
          <p:cNvSpPr txBox="1"/>
          <p:nvPr/>
        </p:nvSpPr>
        <p:spPr>
          <a:xfrm>
            <a:off x="838200" y="1882245"/>
            <a:ext cx="3365570" cy="923330"/>
          </a:xfrm>
          <a:prstGeom prst="rect">
            <a:avLst/>
          </a:prstGeom>
          <a:noFill/>
        </p:spPr>
        <p:txBody>
          <a:bodyPr wrap="square" rtlCol="0">
            <a:spAutoFit/>
          </a:bodyPr>
          <a:lstStyle/>
          <a:p>
            <a:r>
              <a:rPr kumimoji="1" lang="en-US" altLang="ja-JP" dirty="0"/>
              <a:t>12</a:t>
            </a:r>
            <a:r>
              <a:rPr kumimoji="1" lang="ja-JP" altLang="en-US" dirty="0"/>
              <a:t>価～</a:t>
            </a:r>
            <a:r>
              <a:rPr kumimoji="1" lang="en-US" altLang="ja-JP" dirty="0"/>
              <a:t>20</a:t>
            </a:r>
            <a:r>
              <a:rPr kumimoji="1" lang="ja-JP" altLang="en-US" dirty="0"/>
              <a:t>価のイオンが十分にセパレートできていない</a:t>
            </a:r>
            <a:endParaRPr kumimoji="1" lang="en-US" altLang="ja-JP" dirty="0"/>
          </a:p>
          <a:p>
            <a:endParaRPr kumimoji="1" lang="ja-JP" altLang="en-US" dirty="0"/>
          </a:p>
        </p:txBody>
      </p:sp>
      <p:sp>
        <p:nvSpPr>
          <p:cNvPr id="11" name="テキスト ボックス 10">
            <a:extLst>
              <a:ext uri="{FF2B5EF4-FFF2-40B4-BE49-F238E27FC236}">
                <a16:creationId xmlns:a16="http://schemas.microsoft.com/office/drawing/2014/main" id="{8796EDFD-4C31-4B41-A716-C9CA0A92E4E1}"/>
              </a:ext>
            </a:extLst>
          </p:cNvPr>
          <p:cNvSpPr txBox="1"/>
          <p:nvPr/>
        </p:nvSpPr>
        <p:spPr>
          <a:xfrm>
            <a:off x="698505" y="5051608"/>
            <a:ext cx="5496612" cy="1200329"/>
          </a:xfrm>
          <a:prstGeom prst="rect">
            <a:avLst/>
          </a:prstGeom>
          <a:noFill/>
        </p:spPr>
        <p:txBody>
          <a:bodyPr wrap="square" rtlCol="0">
            <a:spAutoFit/>
          </a:bodyPr>
          <a:lstStyle/>
          <a:p>
            <a:r>
              <a:rPr kumimoji="1" lang="ja-JP" altLang="en-US" dirty="0"/>
              <a:t>改善策：①最大電場を大きくする</a:t>
            </a:r>
            <a:endParaRPr kumimoji="1" lang="en-US" altLang="ja-JP" dirty="0"/>
          </a:p>
          <a:p>
            <a:r>
              <a:rPr lang="ja-JP" altLang="en-US" dirty="0"/>
              <a:t>　　　　②</a:t>
            </a:r>
            <a:r>
              <a:rPr lang="en-US" altLang="ja-JP" dirty="0"/>
              <a:t>SCRIT</a:t>
            </a:r>
            <a:r>
              <a:rPr lang="ja-JP" altLang="en-US" dirty="0"/>
              <a:t>内のポテンシャルを低くする</a:t>
            </a:r>
            <a:endParaRPr lang="en-US" altLang="ja-JP" dirty="0"/>
          </a:p>
          <a:p>
            <a:r>
              <a:rPr kumimoji="1" lang="ja-JP" altLang="en-US" dirty="0"/>
              <a:t>　　　　③並べるチャンネルトロンの数を増やす</a:t>
            </a:r>
            <a:endParaRPr kumimoji="1" lang="en-US" altLang="ja-JP" dirty="0"/>
          </a:p>
          <a:p>
            <a:r>
              <a:rPr lang="ja-JP" altLang="en-US" dirty="0"/>
              <a:t>　　　　④チャンネルトロンをずらす</a:t>
            </a:r>
            <a:endParaRPr kumimoji="1" lang="en-US" altLang="ja-JP" dirty="0"/>
          </a:p>
        </p:txBody>
      </p:sp>
      <p:grpSp>
        <p:nvGrpSpPr>
          <p:cNvPr id="2" name="グループ化 1">
            <a:extLst>
              <a:ext uri="{FF2B5EF4-FFF2-40B4-BE49-F238E27FC236}">
                <a16:creationId xmlns:a16="http://schemas.microsoft.com/office/drawing/2014/main" id="{80E51B27-61EC-4878-9E50-AF97E3857B0B}"/>
              </a:ext>
            </a:extLst>
          </p:cNvPr>
          <p:cNvGrpSpPr/>
          <p:nvPr/>
        </p:nvGrpSpPr>
        <p:grpSpPr>
          <a:xfrm>
            <a:off x="3591611" y="1699119"/>
            <a:ext cx="10086682" cy="2608930"/>
            <a:chOff x="4475158" y="1699119"/>
            <a:chExt cx="7812093" cy="1864420"/>
          </a:xfrm>
        </p:grpSpPr>
        <p:pic>
          <p:nvPicPr>
            <p:cNvPr id="3" name="図 2" descr="グラフ, ヒストグラム&#10;&#10;自動的に生成された説明">
              <a:extLst>
                <a:ext uri="{FF2B5EF4-FFF2-40B4-BE49-F238E27FC236}">
                  <a16:creationId xmlns:a16="http://schemas.microsoft.com/office/drawing/2014/main" id="{9F226337-7467-4BCB-8DFF-DC7483FFFB98}"/>
                </a:ext>
              </a:extLst>
            </p:cNvPr>
            <p:cNvPicPr>
              <a:picLocks noChangeAspect="1"/>
            </p:cNvPicPr>
            <p:nvPr/>
          </p:nvPicPr>
          <p:blipFill rotWithShape="1">
            <a:blip r:embed="rId3">
              <a:extLst>
                <a:ext uri="{28A0092B-C50C-407E-A947-70E740481C1C}">
                  <a14:useLocalDpi xmlns:a14="http://schemas.microsoft.com/office/drawing/2010/main" val="0"/>
                </a:ext>
              </a:extLst>
            </a:blip>
            <a:srcRect l="4117" t="10817" r="40374" b="70430"/>
            <a:stretch/>
          </p:blipFill>
          <p:spPr>
            <a:xfrm>
              <a:off x="4475158" y="2068451"/>
              <a:ext cx="6515859" cy="1495088"/>
            </a:xfrm>
            <a:prstGeom prst="rect">
              <a:avLst/>
            </a:prstGeom>
          </p:spPr>
        </p:pic>
        <p:grpSp>
          <p:nvGrpSpPr>
            <p:cNvPr id="4" name="グループ化 3">
              <a:extLst>
                <a:ext uri="{FF2B5EF4-FFF2-40B4-BE49-F238E27FC236}">
                  <a16:creationId xmlns:a16="http://schemas.microsoft.com/office/drawing/2014/main" id="{0C4182E6-F7DA-48AE-BD91-40FCDA4BB23B}"/>
                </a:ext>
              </a:extLst>
            </p:cNvPr>
            <p:cNvGrpSpPr/>
            <p:nvPr/>
          </p:nvGrpSpPr>
          <p:grpSpPr>
            <a:xfrm>
              <a:off x="5086744" y="1699119"/>
              <a:ext cx="7200507" cy="369332"/>
              <a:chOff x="2690388" y="956231"/>
              <a:chExt cx="5824572" cy="369332"/>
            </a:xfrm>
          </p:grpSpPr>
          <p:sp>
            <p:nvSpPr>
              <p:cNvPr id="20" name="テキスト ボックス 19">
                <a:extLst>
                  <a:ext uri="{FF2B5EF4-FFF2-40B4-BE49-F238E27FC236}">
                    <a16:creationId xmlns:a16="http://schemas.microsoft.com/office/drawing/2014/main" id="{AE2AE5EA-8D8E-437E-BF3E-3182409F872A}"/>
                  </a:ext>
                </a:extLst>
              </p:cNvPr>
              <p:cNvSpPr txBox="1"/>
              <p:nvPr/>
            </p:nvSpPr>
            <p:spPr>
              <a:xfrm>
                <a:off x="2690388" y="1022580"/>
                <a:ext cx="485658" cy="263936"/>
              </a:xfrm>
              <a:prstGeom prst="rect">
                <a:avLst/>
              </a:prstGeom>
              <a:noFill/>
            </p:spPr>
            <p:txBody>
              <a:bodyPr wrap="square" rtlCol="0">
                <a:spAutoFit/>
              </a:bodyPr>
              <a:lstStyle/>
              <a:p>
                <a:r>
                  <a:rPr lang="en-US" altLang="ja-JP" dirty="0"/>
                  <a:t>20</a:t>
                </a:r>
                <a:r>
                  <a:rPr kumimoji="1" lang="ja-JP" altLang="en-US" dirty="0"/>
                  <a:t>価</a:t>
                </a:r>
              </a:p>
            </p:txBody>
          </p:sp>
          <p:sp>
            <p:nvSpPr>
              <p:cNvPr id="21" name="テキスト ボックス 20">
                <a:extLst>
                  <a:ext uri="{FF2B5EF4-FFF2-40B4-BE49-F238E27FC236}">
                    <a16:creationId xmlns:a16="http://schemas.microsoft.com/office/drawing/2014/main" id="{30C00114-041B-409B-8EC9-84D4AC4A099C}"/>
                  </a:ext>
                </a:extLst>
              </p:cNvPr>
              <p:cNvSpPr txBox="1"/>
              <p:nvPr/>
            </p:nvSpPr>
            <p:spPr>
              <a:xfrm>
                <a:off x="7110366" y="956231"/>
                <a:ext cx="1404594" cy="369332"/>
              </a:xfrm>
              <a:prstGeom prst="rect">
                <a:avLst/>
              </a:prstGeom>
              <a:noFill/>
            </p:spPr>
            <p:txBody>
              <a:bodyPr wrap="square" rtlCol="0">
                <a:spAutoFit/>
              </a:bodyPr>
              <a:lstStyle/>
              <a:p>
                <a:r>
                  <a:rPr kumimoji="1" lang="en-US" altLang="ja-JP" dirty="0"/>
                  <a:t>1</a:t>
                </a:r>
                <a:r>
                  <a:rPr kumimoji="1" lang="ja-JP" altLang="en-US" dirty="0"/>
                  <a:t>価</a:t>
                </a:r>
              </a:p>
            </p:txBody>
          </p:sp>
          <p:cxnSp>
            <p:nvCxnSpPr>
              <p:cNvPr id="22" name="直線矢印コネクタ 21">
                <a:extLst>
                  <a:ext uri="{FF2B5EF4-FFF2-40B4-BE49-F238E27FC236}">
                    <a16:creationId xmlns:a16="http://schemas.microsoft.com/office/drawing/2014/main" id="{E4C4658D-8FFC-4443-94C5-94F0355A9A20}"/>
                  </a:ext>
                </a:extLst>
              </p:cNvPr>
              <p:cNvCxnSpPr>
                <a:cxnSpLocks/>
                <a:stCxn id="20" idx="3"/>
                <a:endCxn id="21" idx="1"/>
              </p:cNvCxnSpPr>
              <p:nvPr/>
            </p:nvCxnSpPr>
            <p:spPr>
              <a:xfrm flipV="1">
                <a:off x="3176046" y="1140897"/>
                <a:ext cx="3934320" cy="1365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grpSp>
      <p:sp>
        <p:nvSpPr>
          <p:cNvPr id="10" name="タイトル 1">
            <a:extLst>
              <a:ext uri="{FF2B5EF4-FFF2-40B4-BE49-F238E27FC236}">
                <a16:creationId xmlns:a16="http://schemas.microsoft.com/office/drawing/2014/main" id="{EB3602B6-A1E7-4330-ADA8-B98D28B45CC4}"/>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4.</a:t>
            </a:r>
            <a:r>
              <a:rPr lang="ja-JP" altLang="en-US" sz="3200" dirty="0"/>
              <a:t>展望</a:t>
            </a:r>
          </a:p>
        </p:txBody>
      </p:sp>
      <p:sp>
        <p:nvSpPr>
          <p:cNvPr id="12" name="テキスト ボックス 11">
            <a:extLst>
              <a:ext uri="{FF2B5EF4-FFF2-40B4-BE49-F238E27FC236}">
                <a16:creationId xmlns:a16="http://schemas.microsoft.com/office/drawing/2014/main" id="{DB33619D-69C1-4C9B-B522-9B75E1CBBA43}"/>
              </a:ext>
            </a:extLst>
          </p:cNvPr>
          <p:cNvSpPr txBox="1"/>
          <p:nvPr/>
        </p:nvSpPr>
        <p:spPr>
          <a:xfrm>
            <a:off x="489597" y="1025803"/>
            <a:ext cx="3964196" cy="461665"/>
          </a:xfrm>
          <a:prstGeom prst="rect">
            <a:avLst/>
          </a:prstGeom>
          <a:noFill/>
        </p:spPr>
        <p:txBody>
          <a:bodyPr wrap="square" rtlCol="0">
            <a:spAutoFit/>
          </a:bodyPr>
          <a:lstStyle/>
          <a:p>
            <a:r>
              <a:rPr kumimoji="1" lang="ja-JP" altLang="en-US" sz="2400" dirty="0"/>
              <a:t>初期条件について</a:t>
            </a:r>
          </a:p>
        </p:txBody>
      </p:sp>
    </p:spTree>
    <p:extLst>
      <p:ext uri="{BB962C8B-B14F-4D97-AF65-F5344CB8AC3E}">
        <p14:creationId xmlns:p14="http://schemas.microsoft.com/office/powerpoint/2010/main" val="1638164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C75AE44-7E3F-434A-9017-81226BB33A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52414" y="1441203"/>
            <a:ext cx="5659120" cy="4187825"/>
          </a:xfrm>
          <a:prstGeom prst="rect">
            <a:avLst/>
          </a:prstGeom>
          <a:noFill/>
          <a:ln>
            <a:noFill/>
          </a:ln>
        </p:spPr>
      </p:pic>
      <p:sp>
        <p:nvSpPr>
          <p:cNvPr id="8" name="タイトル 1">
            <a:extLst>
              <a:ext uri="{FF2B5EF4-FFF2-40B4-BE49-F238E27FC236}">
                <a16:creationId xmlns:a16="http://schemas.microsoft.com/office/drawing/2014/main" id="{8CFF8EE2-158C-49B7-8C84-C88424AD3F9F}"/>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4.</a:t>
            </a:r>
            <a:r>
              <a:rPr lang="ja-JP" altLang="en-US" sz="3200" dirty="0"/>
              <a:t>展望</a:t>
            </a:r>
          </a:p>
        </p:txBody>
      </p:sp>
      <p:sp>
        <p:nvSpPr>
          <p:cNvPr id="10" name="テキスト ボックス 9">
            <a:extLst>
              <a:ext uri="{FF2B5EF4-FFF2-40B4-BE49-F238E27FC236}">
                <a16:creationId xmlns:a16="http://schemas.microsoft.com/office/drawing/2014/main" id="{09D97372-75A3-4B48-B51E-7536FA45C56F}"/>
              </a:ext>
            </a:extLst>
          </p:cNvPr>
          <p:cNvSpPr txBox="1"/>
          <p:nvPr/>
        </p:nvSpPr>
        <p:spPr>
          <a:xfrm>
            <a:off x="199052" y="979538"/>
            <a:ext cx="3964196" cy="461665"/>
          </a:xfrm>
          <a:prstGeom prst="rect">
            <a:avLst/>
          </a:prstGeom>
          <a:noFill/>
        </p:spPr>
        <p:txBody>
          <a:bodyPr wrap="square" rtlCol="0">
            <a:spAutoFit/>
          </a:bodyPr>
          <a:lstStyle/>
          <a:p>
            <a:r>
              <a:rPr lang="ja-JP" altLang="en-US" sz="2400" dirty="0"/>
              <a:t>電場と磁場</a:t>
            </a:r>
            <a:r>
              <a:rPr kumimoji="1" lang="ja-JP" altLang="en-US" sz="2400" dirty="0"/>
              <a:t>について</a:t>
            </a:r>
          </a:p>
        </p:txBody>
      </p:sp>
      <p:sp>
        <p:nvSpPr>
          <p:cNvPr id="13" name="テキスト ボックス 12">
            <a:extLst>
              <a:ext uri="{FF2B5EF4-FFF2-40B4-BE49-F238E27FC236}">
                <a16:creationId xmlns:a16="http://schemas.microsoft.com/office/drawing/2014/main" id="{DEDD9986-6F23-47F0-84C1-0BB9A4ADC71D}"/>
              </a:ext>
            </a:extLst>
          </p:cNvPr>
          <p:cNvSpPr txBox="1"/>
          <p:nvPr/>
        </p:nvSpPr>
        <p:spPr>
          <a:xfrm>
            <a:off x="655594" y="4219028"/>
            <a:ext cx="2975041" cy="369332"/>
          </a:xfrm>
          <a:prstGeom prst="rect">
            <a:avLst/>
          </a:prstGeom>
          <a:noFill/>
        </p:spPr>
        <p:txBody>
          <a:bodyPr wrap="square" rtlCol="0">
            <a:spAutoFit/>
          </a:bodyPr>
          <a:lstStyle/>
          <a:p>
            <a:r>
              <a:rPr kumimoji="1" lang="ja-JP" altLang="en-US" dirty="0"/>
              <a:t>＜ラプラス方程式＞</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8A452F5-4964-4318-A379-CFA188585E3C}"/>
                  </a:ext>
                </a:extLst>
              </p:cNvPr>
              <p:cNvSpPr txBox="1"/>
              <p:nvPr/>
            </p:nvSpPr>
            <p:spPr>
              <a:xfrm>
                <a:off x="1080975" y="2055275"/>
                <a:ext cx="16915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m:rPr>
                          <m:sty m:val="p"/>
                        </m:rPr>
                        <a:rPr kumimoji="1" lang="ja-JP" altLang="en-US" i="1" smtClean="0">
                          <a:latin typeface="Cambria Math" panose="02040503050406030204" pitchFamily="18" charset="0"/>
                        </a:rPr>
                        <m:t>∇</m:t>
                      </m:r>
                      <m:r>
                        <a:rPr kumimoji="1" lang="ja-JP" altLang="en-US" i="1" smtClean="0">
                          <a:latin typeface="Cambria Math" panose="02040503050406030204" pitchFamily="18" charset="0"/>
                        </a:rPr>
                        <m:t>𝜙</m:t>
                      </m:r>
                      <m:d>
                        <m:dPr>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x</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y</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z</m:t>
                          </m:r>
                        </m:e>
                      </m:d>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B8A452F5-4964-4318-A379-CFA188585E3C}"/>
                  </a:ext>
                </a:extLst>
              </p:cNvPr>
              <p:cNvSpPr txBox="1">
                <a:spLocks noRot="1" noChangeAspect="1" noMove="1" noResize="1" noEditPoints="1" noAdjustHandles="1" noChangeArrowheads="1" noChangeShapeType="1" noTextEdit="1"/>
              </p:cNvSpPr>
              <p:nvPr/>
            </p:nvSpPr>
            <p:spPr>
              <a:xfrm>
                <a:off x="1080975" y="2055275"/>
                <a:ext cx="1691553" cy="276999"/>
              </a:xfrm>
              <a:prstGeom prst="rect">
                <a:avLst/>
              </a:prstGeom>
              <a:blipFill>
                <a:blip r:embed="rId3"/>
                <a:stretch>
                  <a:fillRect l="-2158" b="-326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CCF2641E-820D-45E7-BAAF-1D05DAA00F02}"/>
                  </a:ext>
                </a:extLst>
              </p:cNvPr>
              <p:cNvSpPr txBox="1"/>
              <p:nvPr/>
            </p:nvSpPr>
            <p:spPr>
              <a:xfrm>
                <a:off x="1082105" y="2734950"/>
                <a:ext cx="1200778" cy="521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ja-JP" altLang="en-US" i="1" smtClean="0">
                          <a:latin typeface="Cambria Math" panose="02040503050406030204" pitchFamily="18" charset="0"/>
                        </a:rPr>
                        <m:t>∇</m:t>
                      </m:r>
                      <m:r>
                        <a:rPr lang="ja-JP" altLang="en-US" i="1">
                          <a:latin typeface="Cambria Math" panose="02040503050406030204" pitchFamily="18" charset="0"/>
                        </a:rPr>
                        <m:t>・</m:t>
                      </m:r>
                      <m:r>
                        <a:rPr lang="en-US" altLang="ja-JP" b="0" i="1" smtClean="0">
                          <a:latin typeface="Cambria Math" panose="02040503050406030204" pitchFamily="18" charset="0"/>
                        </a:rPr>
                        <m:t>𝐸</m:t>
                      </m:r>
                      <m:r>
                        <a:rPr kumimoji="1" lang="en-US" altLang="ja-JP" b="0" i="1" smtClean="0">
                          <a:latin typeface="Cambria Math" panose="02040503050406030204" pitchFamily="18" charset="0"/>
                        </a:rPr>
                        <m:t> = </m:t>
                      </m:r>
                      <m:f>
                        <m:fPr>
                          <m:ctrlPr>
                            <a:rPr kumimoji="1" lang="en-US" altLang="ja-JP" b="0" i="1" smtClean="0">
                              <a:latin typeface="Cambria Math" panose="02040503050406030204" pitchFamily="18" charset="0"/>
                            </a:rPr>
                          </m:ctrlPr>
                        </m:fPr>
                        <m:num>
                          <m:r>
                            <a:rPr kumimoji="1" lang="ja-JP" altLang="en-US" b="0" i="1" smtClean="0">
                              <a:latin typeface="Cambria Math" panose="02040503050406030204" pitchFamily="18" charset="0"/>
                            </a:rPr>
                            <m:t>𝜌</m:t>
                          </m:r>
                        </m:num>
                        <m:den>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𝜀</m:t>
                              </m:r>
                            </m:e>
                            <m:sub>
                              <m:r>
                                <a:rPr kumimoji="1" lang="en-US" altLang="ja-JP" b="0" i="1" smtClean="0">
                                  <a:latin typeface="Cambria Math" panose="02040503050406030204" pitchFamily="18" charset="0"/>
                                </a:rPr>
                                <m:t>0</m:t>
                              </m:r>
                            </m:sub>
                          </m:sSub>
                        </m:den>
                      </m:f>
                    </m:oMath>
                  </m:oMathPara>
                </a14:m>
                <a:endParaRPr kumimoji="1" lang="ja-JP" altLang="en-US" dirty="0"/>
              </a:p>
            </p:txBody>
          </p:sp>
        </mc:Choice>
        <mc:Fallback xmlns="">
          <p:sp>
            <p:nvSpPr>
              <p:cNvPr id="15" name="テキスト ボックス 14">
                <a:extLst>
                  <a:ext uri="{FF2B5EF4-FFF2-40B4-BE49-F238E27FC236}">
                    <a16:creationId xmlns:a16="http://schemas.microsoft.com/office/drawing/2014/main" id="{CCF2641E-820D-45E7-BAAF-1D05DAA00F02}"/>
                  </a:ext>
                </a:extLst>
              </p:cNvPr>
              <p:cNvSpPr txBox="1">
                <a:spLocks noRot="1" noChangeAspect="1" noMove="1" noResize="1" noEditPoints="1" noAdjustHandles="1" noChangeArrowheads="1" noChangeShapeType="1" noTextEdit="1"/>
              </p:cNvSpPr>
              <p:nvPr/>
            </p:nvSpPr>
            <p:spPr>
              <a:xfrm>
                <a:off x="1082105" y="2734950"/>
                <a:ext cx="1200778" cy="52136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21D2DF9-750E-4420-AC9D-97C32856297F}"/>
                  </a:ext>
                </a:extLst>
              </p:cNvPr>
              <p:cNvSpPr txBox="1"/>
              <p:nvPr/>
            </p:nvSpPr>
            <p:spPr>
              <a:xfrm>
                <a:off x="4714824" y="2328860"/>
                <a:ext cx="1574214" cy="521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i="1" smtClean="0">
                          <a:latin typeface="Cambria Math" panose="02040503050406030204" pitchFamily="18" charset="0"/>
                          <a:ea typeface="Cambria Math" panose="02040503050406030204" pitchFamily="18" charset="0"/>
                        </a:rPr>
                        <m:t>Δ</m:t>
                      </m:r>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x</m:t>
                          </m:r>
                          <m:r>
                            <a:rPr lang="en-US" altLang="ja-JP">
                              <a:latin typeface="Cambria Math" panose="02040503050406030204" pitchFamily="18" charset="0"/>
                            </a:rPr>
                            <m:t>,</m:t>
                          </m:r>
                          <m:r>
                            <m:rPr>
                              <m:sty m:val="p"/>
                            </m:rPr>
                            <a:rPr lang="en-US" altLang="ja-JP">
                              <a:latin typeface="Cambria Math" panose="02040503050406030204" pitchFamily="18" charset="0"/>
                            </a:rPr>
                            <m:t>y</m:t>
                          </m:r>
                          <m:r>
                            <a:rPr lang="en-US" altLang="ja-JP">
                              <a:latin typeface="Cambria Math" panose="02040503050406030204" pitchFamily="18" charset="0"/>
                            </a:rPr>
                            <m:t>,</m:t>
                          </m:r>
                          <m:r>
                            <m:rPr>
                              <m:sty m:val="p"/>
                            </m:rPr>
                            <a:rPr lang="en-US" altLang="ja-JP">
                              <a:latin typeface="Cambria Math" panose="02040503050406030204" pitchFamily="18" charset="0"/>
                            </a:rPr>
                            <m:t>z</m:t>
                          </m:r>
                        </m:e>
                      </m:d>
                      <m:r>
                        <a:rPr lang="en-US" altLang="ja-JP" b="0" i="0" smtClean="0">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𝜌</m:t>
                          </m:r>
                        </m:num>
                        <m:den>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i="1">
                                  <a:latin typeface="Cambria Math" panose="02040503050406030204" pitchFamily="18" charset="0"/>
                                </a:rPr>
                                <m:t>0</m:t>
                              </m:r>
                            </m:sub>
                          </m:sSub>
                        </m:den>
                      </m:f>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021D2DF9-750E-4420-AC9D-97C32856297F}"/>
                  </a:ext>
                </a:extLst>
              </p:cNvPr>
              <p:cNvSpPr txBox="1">
                <a:spLocks noRot="1" noChangeAspect="1" noMove="1" noResize="1" noEditPoints="1" noAdjustHandles="1" noChangeArrowheads="1" noChangeShapeType="1" noTextEdit="1"/>
              </p:cNvSpPr>
              <p:nvPr/>
            </p:nvSpPr>
            <p:spPr>
              <a:xfrm>
                <a:off x="4714824" y="2328860"/>
                <a:ext cx="1574214" cy="521361"/>
              </a:xfrm>
              <a:prstGeom prst="rect">
                <a:avLst/>
              </a:prstGeom>
              <a:blipFill>
                <a:blip r:embed="rId5"/>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2B191D67-8F5D-4C14-9374-64D7E2ADF3DD}"/>
              </a:ext>
            </a:extLst>
          </p:cNvPr>
          <p:cNvSpPr txBox="1"/>
          <p:nvPr/>
        </p:nvSpPr>
        <p:spPr>
          <a:xfrm>
            <a:off x="2356197" y="2905605"/>
            <a:ext cx="1274439" cy="307777"/>
          </a:xfrm>
          <a:prstGeom prst="rect">
            <a:avLst/>
          </a:prstGeom>
          <a:noFill/>
        </p:spPr>
        <p:txBody>
          <a:bodyPr wrap="square" rtlCol="0">
            <a:spAutoFit/>
          </a:bodyPr>
          <a:lstStyle/>
          <a:p>
            <a:r>
              <a:rPr kumimoji="1" lang="ja-JP" altLang="en-US" sz="1400" dirty="0"/>
              <a:t>ガウスの法則</a:t>
            </a: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BBEEF375-FDC1-43B7-8B4A-9147C14ECC6C}"/>
                  </a:ext>
                </a:extLst>
              </p:cNvPr>
              <p:cNvSpPr txBox="1"/>
              <p:nvPr/>
            </p:nvSpPr>
            <p:spPr>
              <a:xfrm>
                <a:off x="874035" y="4720713"/>
                <a:ext cx="20650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i="1" smtClean="0">
                          <a:latin typeface="Cambria Math" panose="02040503050406030204" pitchFamily="18" charset="0"/>
                          <a:ea typeface="Cambria Math" panose="02040503050406030204" pitchFamily="18" charset="0"/>
                        </a:rPr>
                        <m:t>Δ</m:t>
                      </m:r>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x</m:t>
                          </m:r>
                          <m:r>
                            <a:rPr lang="en-US" altLang="ja-JP">
                              <a:latin typeface="Cambria Math" panose="02040503050406030204" pitchFamily="18" charset="0"/>
                            </a:rPr>
                            <m:t>,</m:t>
                          </m:r>
                          <m:r>
                            <m:rPr>
                              <m:sty m:val="p"/>
                            </m:rPr>
                            <a:rPr lang="en-US" altLang="ja-JP">
                              <a:latin typeface="Cambria Math" panose="02040503050406030204" pitchFamily="18" charset="0"/>
                            </a:rPr>
                            <m:t>y</m:t>
                          </m:r>
                          <m:r>
                            <a:rPr lang="en-US" altLang="ja-JP">
                              <a:latin typeface="Cambria Math" panose="02040503050406030204" pitchFamily="18" charset="0"/>
                            </a:rPr>
                            <m:t>,</m:t>
                          </m:r>
                          <m:r>
                            <m:rPr>
                              <m:sty m:val="p"/>
                            </m:rPr>
                            <a:rPr lang="en-US" altLang="ja-JP">
                              <a:latin typeface="Cambria Math" panose="02040503050406030204" pitchFamily="18" charset="0"/>
                            </a:rPr>
                            <m:t>z</m:t>
                          </m:r>
                        </m:e>
                      </m:d>
                      <m:r>
                        <a:rPr lang="en-US" altLang="ja-JP" b="0" i="0" smtClean="0">
                          <a:latin typeface="Cambria Math" panose="02040503050406030204" pitchFamily="18" charset="0"/>
                        </a:rPr>
                        <m:t>=0</m:t>
                      </m:r>
                    </m:oMath>
                  </m:oMathPara>
                </a14:m>
                <a:endParaRPr kumimoji="1" lang="ja-JP" altLang="en-US" dirty="0"/>
              </a:p>
            </p:txBody>
          </p:sp>
        </mc:Choice>
        <mc:Fallback xmlns="">
          <p:sp>
            <p:nvSpPr>
              <p:cNvPr id="19" name="テキスト ボックス 18">
                <a:extLst>
                  <a:ext uri="{FF2B5EF4-FFF2-40B4-BE49-F238E27FC236}">
                    <a16:creationId xmlns:a16="http://schemas.microsoft.com/office/drawing/2014/main" id="{BBEEF375-FDC1-43B7-8B4A-9147C14ECC6C}"/>
                  </a:ext>
                </a:extLst>
              </p:cNvPr>
              <p:cNvSpPr txBox="1">
                <a:spLocks noRot="1" noChangeAspect="1" noMove="1" noResize="1" noEditPoints="1" noAdjustHandles="1" noChangeArrowheads="1" noChangeShapeType="1" noTextEdit="1"/>
              </p:cNvSpPr>
              <p:nvPr/>
            </p:nvSpPr>
            <p:spPr>
              <a:xfrm>
                <a:off x="874035" y="4720713"/>
                <a:ext cx="2065020" cy="369332"/>
              </a:xfrm>
              <a:prstGeom prst="rect">
                <a:avLst/>
              </a:prstGeom>
              <a:blipFill>
                <a:blip r:embed="rId6"/>
                <a:stretch>
                  <a:fillRect b="-11475"/>
                </a:stretch>
              </a:blipFill>
            </p:spPr>
            <p:txBody>
              <a:bodyPr/>
              <a:lstStyle/>
              <a:p>
                <a:r>
                  <a:rPr lang="ja-JP" altLang="en-US">
                    <a:noFill/>
                  </a:rPr>
                  <a:t> </a:t>
                </a:r>
              </a:p>
            </p:txBody>
          </p:sp>
        </mc:Fallback>
      </mc:AlternateContent>
      <p:sp>
        <p:nvSpPr>
          <p:cNvPr id="20" name="矢印: 右 19">
            <a:extLst>
              <a:ext uri="{FF2B5EF4-FFF2-40B4-BE49-F238E27FC236}">
                <a16:creationId xmlns:a16="http://schemas.microsoft.com/office/drawing/2014/main" id="{6C23665E-F4D0-41FF-9736-2DBF82796EE5}"/>
              </a:ext>
            </a:extLst>
          </p:cNvPr>
          <p:cNvSpPr/>
          <p:nvPr/>
        </p:nvSpPr>
        <p:spPr>
          <a:xfrm>
            <a:off x="3796883" y="2097524"/>
            <a:ext cx="613235" cy="98552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B68D13C1-8CA2-4F5E-AE3F-3E692AB4179E}"/>
              </a:ext>
            </a:extLst>
          </p:cNvPr>
          <p:cNvSpPr txBox="1"/>
          <p:nvPr/>
        </p:nvSpPr>
        <p:spPr>
          <a:xfrm>
            <a:off x="948097" y="5254180"/>
            <a:ext cx="4891490" cy="369332"/>
          </a:xfrm>
          <a:prstGeom prst="rect">
            <a:avLst/>
          </a:prstGeom>
          <a:noFill/>
        </p:spPr>
        <p:txBody>
          <a:bodyPr wrap="square" rtlCol="0">
            <a:spAutoFit/>
          </a:bodyPr>
          <a:lstStyle/>
          <a:p>
            <a:r>
              <a:rPr kumimoji="1" lang="ja-JP" altLang="en-US" dirty="0"/>
              <a:t>これを</a:t>
            </a:r>
            <a:r>
              <a:rPr kumimoji="1" lang="en-US" altLang="ja-JP" dirty="0"/>
              <a:t>2</a:t>
            </a:r>
            <a:r>
              <a:rPr kumimoji="1" lang="ja-JP" altLang="en-US" dirty="0"/>
              <a:t>次元について考えて、離散化すると、</a:t>
            </a:r>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7EE025A3-8116-4B6C-8024-974E1198870A}"/>
                  </a:ext>
                </a:extLst>
              </p:cNvPr>
              <p:cNvSpPr txBox="1"/>
              <p:nvPr/>
            </p:nvSpPr>
            <p:spPr>
              <a:xfrm>
                <a:off x="1241819" y="5761381"/>
                <a:ext cx="5723362" cy="391133"/>
              </a:xfrm>
              <a:prstGeom prst="rect">
                <a:avLst/>
              </a:prstGeom>
              <a:noFill/>
            </p:spPr>
            <p:txBody>
              <a:bodyPr wrap="none" lIns="0" tIns="0" rIns="0" bIns="0" rtlCol="0">
                <a:spAutoFit/>
              </a:bodyPr>
              <a:lstStyle/>
              <a:p>
                <a14:m>
                  <m:oMath xmlns:m="http://schemas.openxmlformats.org/officeDocument/2006/math">
                    <m:r>
                      <a:rPr lang="ja-JP" altLang="en-US" i="1" smtClean="0">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b="0" i="0" smtClean="0">
                            <a:latin typeface="Cambria Math" panose="02040503050406030204" pitchFamily="18" charset="0"/>
                          </a:rPr>
                          <m:t>i</m:t>
                        </m:r>
                        <m:r>
                          <a:rPr lang="en-US" altLang="ja-JP">
                            <a:latin typeface="Cambria Math" panose="02040503050406030204" pitchFamily="18" charset="0"/>
                          </a:rPr>
                          <m:t>,</m:t>
                        </m:r>
                        <m:r>
                          <a:rPr lang="en-US" altLang="ja-JP" b="0" i="1" smtClean="0">
                            <a:latin typeface="Cambria Math" panose="02040503050406030204" pitchFamily="18" charset="0"/>
                          </a:rPr>
                          <m:t>𝑗</m:t>
                        </m:r>
                      </m:e>
                    </m:d>
                    <m:r>
                      <a:rPr lang="en-US" altLang="ja-JP" b="0" i="1" smtClean="0">
                        <a:latin typeface="Cambria Math" panose="02040503050406030204" pitchFamily="18" charset="0"/>
                      </a:rPr>
                      <m:t>= </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4</m:t>
                        </m:r>
                      </m:den>
                    </m:f>
                    <m:r>
                      <a:rPr lang="en-US" altLang="ja-JP" b="0" i="1" smtClean="0">
                        <a:latin typeface="Cambria Math" panose="02040503050406030204" pitchFamily="18" charset="0"/>
                      </a:rPr>
                      <m:t>(</m:t>
                    </m:r>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b="0" i="0" smtClean="0">
                            <a:latin typeface="Cambria Math" panose="02040503050406030204" pitchFamily="18" charset="0"/>
                          </a:rPr>
                          <m:t>i</m:t>
                        </m:r>
                        <m:r>
                          <a:rPr lang="en-US" altLang="ja-JP" b="0" i="0" smtClean="0">
                            <a:latin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δ</m:t>
                        </m:r>
                        <m:r>
                          <a:rPr lang="en-US" altLang="ja-JP">
                            <a:latin typeface="Cambria Math" panose="02040503050406030204" pitchFamily="18" charset="0"/>
                          </a:rPr>
                          <m:t>,</m:t>
                        </m:r>
                        <m:r>
                          <a:rPr lang="en-US" altLang="ja-JP" b="0" i="1" smtClean="0">
                            <a:latin typeface="Cambria Math" panose="02040503050406030204" pitchFamily="18" charset="0"/>
                          </a:rPr>
                          <m:t>𝑗</m:t>
                        </m:r>
                      </m:e>
                    </m:d>
                  </m:oMath>
                </a14:m>
                <a:r>
                  <a:rPr kumimoji="1" lang="en-US" altLang="ja-JP" dirty="0"/>
                  <a:t>+</a:t>
                </a:r>
                <a14:m>
                  <m:oMath xmlns:m="http://schemas.openxmlformats.org/officeDocument/2006/math">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i</m:t>
                        </m:r>
                        <m:r>
                          <a:rPr lang="en-US" altLang="ja-JP" b="0" i="1"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r>
                          <a:rPr lang="en-US" altLang="ja-JP">
                            <a:latin typeface="Cambria Math" panose="02040503050406030204" pitchFamily="18" charset="0"/>
                          </a:rPr>
                          <m:t>,</m:t>
                        </m:r>
                        <m:r>
                          <a:rPr lang="en-US" altLang="ja-JP" i="1">
                            <a:latin typeface="Cambria Math" panose="02040503050406030204" pitchFamily="18" charset="0"/>
                          </a:rPr>
                          <m:t>𝑗</m:t>
                        </m:r>
                      </m:e>
                    </m:d>
                  </m:oMath>
                </a14:m>
                <a:r>
                  <a:rPr kumimoji="1" lang="en-US" altLang="ja-JP" dirty="0"/>
                  <a:t>+</a:t>
                </a:r>
                <a14:m>
                  <m:oMath xmlns:m="http://schemas.openxmlformats.org/officeDocument/2006/math">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i</m:t>
                        </m:r>
                        <m:r>
                          <a:rPr lang="en-US" altLang="ja-JP">
                            <a:latin typeface="Cambria Math" panose="02040503050406030204" pitchFamily="18" charset="0"/>
                          </a:rPr>
                          <m:t>,</m:t>
                        </m:r>
                        <m:r>
                          <a:rPr lang="en-US" altLang="ja-JP" i="1">
                            <a:latin typeface="Cambria Math" panose="02040503050406030204" pitchFamily="18" charset="0"/>
                          </a:rPr>
                          <m:t>𝑗</m:t>
                        </m:r>
                        <m:r>
                          <a:rPr lang="en-US" altLang="ja-JP">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e>
                    </m:d>
                  </m:oMath>
                </a14:m>
                <a:r>
                  <a:rPr kumimoji="1" lang="en-US" altLang="ja-JP" dirty="0"/>
                  <a:t>+</a:t>
                </a:r>
                <a14:m>
                  <m:oMath xmlns:m="http://schemas.openxmlformats.org/officeDocument/2006/math">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i</m:t>
                        </m:r>
                        <m:r>
                          <a:rPr lang="en-US" altLang="ja-JP">
                            <a:latin typeface="Cambria Math" panose="02040503050406030204" pitchFamily="18" charset="0"/>
                          </a:rPr>
                          <m:t>,</m:t>
                        </m:r>
                        <m:r>
                          <a:rPr lang="en-US" altLang="ja-JP" i="1">
                            <a:latin typeface="Cambria Math" panose="02040503050406030204" pitchFamily="18" charset="0"/>
                          </a:rPr>
                          <m:t>𝑗</m:t>
                        </m:r>
                        <m:r>
                          <a:rPr lang="en-US" altLang="ja-JP" b="0" i="0"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e>
                    </m:d>
                  </m:oMath>
                </a14:m>
                <a:r>
                  <a:rPr kumimoji="1" lang="en-US" altLang="ja-JP" dirty="0"/>
                  <a:t>)</a:t>
                </a:r>
                <a:endParaRPr kumimoji="1" lang="ja-JP" altLang="en-US" dirty="0"/>
              </a:p>
            </p:txBody>
          </p:sp>
        </mc:Choice>
        <mc:Fallback xmlns="">
          <p:sp>
            <p:nvSpPr>
              <p:cNvPr id="22" name="テキスト ボックス 21">
                <a:extLst>
                  <a:ext uri="{FF2B5EF4-FFF2-40B4-BE49-F238E27FC236}">
                    <a16:creationId xmlns:a16="http://schemas.microsoft.com/office/drawing/2014/main" id="{7EE025A3-8116-4B6C-8024-974E1198870A}"/>
                  </a:ext>
                </a:extLst>
              </p:cNvPr>
              <p:cNvSpPr txBox="1">
                <a:spLocks noRot="1" noChangeAspect="1" noMove="1" noResize="1" noEditPoints="1" noAdjustHandles="1" noChangeArrowheads="1" noChangeShapeType="1" noTextEdit="1"/>
              </p:cNvSpPr>
              <p:nvPr/>
            </p:nvSpPr>
            <p:spPr>
              <a:xfrm>
                <a:off x="1241819" y="5761381"/>
                <a:ext cx="5723362" cy="391133"/>
              </a:xfrm>
              <a:prstGeom prst="rect">
                <a:avLst/>
              </a:prstGeom>
              <a:blipFill>
                <a:blip r:embed="rId7"/>
                <a:stretch>
                  <a:fillRect l="-1917" t="-3125" r="-1917" b="-25000"/>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BE38C3A9-C7E0-4978-887D-9C4DC65B36CB}"/>
              </a:ext>
            </a:extLst>
          </p:cNvPr>
          <p:cNvSpPr txBox="1"/>
          <p:nvPr/>
        </p:nvSpPr>
        <p:spPr>
          <a:xfrm>
            <a:off x="655595" y="1563573"/>
            <a:ext cx="2690920" cy="369332"/>
          </a:xfrm>
          <a:prstGeom prst="rect">
            <a:avLst/>
          </a:prstGeom>
          <a:noFill/>
        </p:spPr>
        <p:txBody>
          <a:bodyPr wrap="square" rtlCol="0">
            <a:spAutoFit/>
          </a:bodyPr>
          <a:lstStyle/>
          <a:p>
            <a:r>
              <a:rPr lang="ja-JP" altLang="en-US" dirty="0"/>
              <a:t>＜ポアソン</a:t>
            </a:r>
            <a:r>
              <a:rPr kumimoji="1" lang="ja-JP" altLang="en-US" dirty="0"/>
              <a:t>方程式＞</a:t>
            </a:r>
          </a:p>
        </p:txBody>
      </p:sp>
    </p:spTree>
    <p:extLst>
      <p:ext uri="{BB962C8B-B14F-4D97-AF65-F5344CB8AC3E}">
        <p14:creationId xmlns:p14="http://schemas.microsoft.com/office/powerpoint/2010/main" val="2809293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13983EE-4830-405B-B791-A3C3DB552BBC}"/>
              </a:ext>
            </a:extLst>
          </p:cNvPr>
          <p:cNvSpPr txBox="1"/>
          <p:nvPr/>
        </p:nvSpPr>
        <p:spPr>
          <a:xfrm>
            <a:off x="1093509" y="1800520"/>
            <a:ext cx="5916891" cy="369332"/>
          </a:xfrm>
          <a:prstGeom prst="rect">
            <a:avLst/>
          </a:prstGeom>
          <a:noFill/>
        </p:spPr>
        <p:txBody>
          <a:bodyPr wrap="square" rtlCol="0">
            <a:spAutoFit/>
          </a:bodyPr>
          <a:lstStyle/>
          <a:p>
            <a:r>
              <a:rPr lang="ja-JP" altLang="ja-JP" sz="1800" dirty="0">
                <a:effectLst/>
                <a:ea typeface="ＭＳ 明朝" panose="02020609040205080304" pitchFamily="17" charset="-128"/>
                <a:cs typeface="Times New Roman" panose="02020603050405020304" pitchFamily="18" charset="0"/>
              </a:rPr>
              <a:t>検出方法を決定し、装置の設計、製作に移行していく</a:t>
            </a:r>
            <a:endParaRPr kumimoji="1" lang="ja-JP" altLang="en-US" dirty="0"/>
          </a:p>
        </p:txBody>
      </p:sp>
      <p:sp>
        <p:nvSpPr>
          <p:cNvPr id="5" name="テキスト ボックス 4">
            <a:extLst>
              <a:ext uri="{FF2B5EF4-FFF2-40B4-BE49-F238E27FC236}">
                <a16:creationId xmlns:a16="http://schemas.microsoft.com/office/drawing/2014/main" id="{1E297969-C015-437D-B6B9-35D808AC3D89}"/>
              </a:ext>
            </a:extLst>
          </p:cNvPr>
          <p:cNvSpPr txBox="1"/>
          <p:nvPr/>
        </p:nvSpPr>
        <p:spPr>
          <a:xfrm>
            <a:off x="980387" y="3799002"/>
            <a:ext cx="6740165" cy="1477328"/>
          </a:xfrm>
          <a:prstGeom prst="rect">
            <a:avLst/>
          </a:prstGeom>
          <a:noFill/>
        </p:spPr>
        <p:txBody>
          <a:bodyPr wrap="square" rtlCol="0">
            <a:spAutoFit/>
          </a:bodyPr>
          <a:lstStyle/>
          <a:p>
            <a:pPr marL="228600" algn="just"/>
            <a:r>
              <a:rPr kumimoji="1" lang="ja-JP" altLang="en-US" dirty="0"/>
              <a:t>検出器の選択肢：①</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MCP</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の読み出し電極分割</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　　　　　　　　②</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Si</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ストリップ検出器</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　　　　　　　　③</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MPPC</a:t>
            </a:r>
            <a:endParaRPr lang="en-US" altLang="ja-JP" kern="100" dirty="0">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④</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シンチレーション光の</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CCD</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読み出し</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8" name="タイトル 1">
            <a:extLst>
              <a:ext uri="{FF2B5EF4-FFF2-40B4-BE49-F238E27FC236}">
                <a16:creationId xmlns:a16="http://schemas.microsoft.com/office/drawing/2014/main" id="{623554C6-80B6-4DDB-AF84-379E767BE101}"/>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4.</a:t>
            </a:r>
            <a:r>
              <a:rPr lang="ja-JP" altLang="en-US" sz="3200" dirty="0"/>
              <a:t>展望</a:t>
            </a:r>
          </a:p>
        </p:txBody>
      </p:sp>
      <p:sp>
        <p:nvSpPr>
          <p:cNvPr id="10" name="テキスト ボックス 9">
            <a:extLst>
              <a:ext uri="{FF2B5EF4-FFF2-40B4-BE49-F238E27FC236}">
                <a16:creationId xmlns:a16="http://schemas.microsoft.com/office/drawing/2014/main" id="{BFAC0B04-3FDE-4E45-B2A3-E3956F968D2D}"/>
              </a:ext>
            </a:extLst>
          </p:cNvPr>
          <p:cNvSpPr txBox="1"/>
          <p:nvPr/>
        </p:nvSpPr>
        <p:spPr>
          <a:xfrm>
            <a:off x="489596" y="980342"/>
            <a:ext cx="4366883" cy="461665"/>
          </a:xfrm>
          <a:prstGeom prst="rect">
            <a:avLst/>
          </a:prstGeom>
          <a:noFill/>
        </p:spPr>
        <p:txBody>
          <a:bodyPr wrap="square" rtlCol="0">
            <a:spAutoFit/>
          </a:bodyPr>
          <a:lstStyle/>
          <a:p>
            <a:r>
              <a:rPr kumimoji="1" lang="ja-JP" altLang="en-US" sz="2400" dirty="0"/>
              <a:t>シミュレーション後について</a:t>
            </a:r>
          </a:p>
        </p:txBody>
      </p:sp>
    </p:spTree>
    <p:extLst>
      <p:ext uri="{BB962C8B-B14F-4D97-AF65-F5344CB8AC3E}">
        <p14:creationId xmlns:p14="http://schemas.microsoft.com/office/powerpoint/2010/main" val="2184556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4EDC32-94DC-4A5D-817A-284B39B21BBD}"/>
              </a:ext>
            </a:extLst>
          </p:cNvPr>
          <p:cNvSpPr>
            <a:spLocks noGrp="1"/>
          </p:cNvSpPr>
          <p:nvPr>
            <p:ph type="title"/>
          </p:nvPr>
        </p:nvSpPr>
        <p:spPr>
          <a:xfrm>
            <a:off x="0" y="18256"/>
            <a:ext cx="10515600" cy="662782"/>
          </a:xfrm>
        </p:spPr>
        <p:txBody>
          <a:bodyPr>
            <a:normAutofit/>
          </a:bodyPr>
          <a:lstStyle/>
          <a:p>
            <a:r>
              <a:rPr lang="en-US" altLang="ja-JP" sz="3200" dirty="0"/>
              <a:t>1.</a:t>
            </a:r>
            <a:r>
              <a:rPr lang="ja-JP" altLang="en-US" sz="3200" dirty="0"/>
              <a:t>はじめに</a:t>
            </a:r>
            <a:endParaRPr kumimoji="1" lang="ja-JP" altLang="en-US" sz="3200" dirty="0"/>
          </a:p>
        </p:txBody>
      </p:sp>
      <p:pic>
        <p:nvPicPr>
          <p:cNvPr id="4" name="Picture 4">
            <a:extLst>
              <a:ext uri="{FF2B5EF4-FFF2-40B4-BE49-F238E27FC236}">
                <a16:creationId xmlns:a16="http://schemas.microsoft.com/office/drawing/2014/main" id="{62D27C19-04AA-4947-A50D-F55DA7239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3407" y="1243012"/>
            <a:ext cx="3533775" cy="437197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447DCB5B-9326-40E4-AC7D-84FDD91590D8}"/>
              </a:ext>
            </a:extLst>
          </p:cNvPr>
          <p:cNvSpPr txBox="1"/>
          <p:nvPr/>
        </p:nvSpPr>
        <p:spPr>
          <a:xfrm>
            <a:off x="476547" y="781347"/>
            <a:ext cx="6554568" cy="461665"/>
          </a:xfrm>
          <a:prstGeom prst="rect">
            <a:avLst/>
          </a:prstGeom>
          <a:noFill/>
        </p:spPr>
        <p:txBody>
          <a:bodyPr wrap="square" rtlCol="0">
            <a:spAutoFit/>
          </a:bodyPr>
          <a:lstStyle/>
          <a:p>
            <a:r>
              <a:rPr lang="ja-JP" altLang="en-US" sz="2400" dirty="0"/>
              <a:t>不安定原子核の大きさと形を決定したい</a:t>
            </a:r>
            <a:endParaRPr kumimoji="1" lang="ja-JP" altLang="en-US" sz="2400" dirty="0"/>
          </a:p>
        </p:txBody>
      </p:sp>
      <p:sp>
        <p:nvSpPr>
          <p:cNvPr id="8" name="テキスト ボックス 7">
            <a:extLst>
              <a:ext uri="{FF2B5EF4-FFF2-40B4-BE49-F238E27FC236}">
                <a16:creationId xmlns:a16="http://schemas.microsoft.com/office/drawing/2014/main" id="{FE5829C1-C781-43FC-A81F-C27D096EA12E}"/>
              </a:ext>
            </a:extLst>
          </p:cNvPr>
          <p:cNvSpPr txBox="1"/>
          <p:nvPr/>
        </p:nvSpPr>
        <p:spPr>
          <a:xfrm>
            <a:off x="1714003" y="5430321"/>
            <a:ext cx="3533775" cy="369332"/>
          </a:xfrm>
          <a:prstGeom prst="rect">
            <a:avLst/>
          </a:prstGeom>
          <a:noFill/>
        </p:spPr>
        <p:txBody>
          <a:bodyPr wrap="square">
            <a:spAutoFit/>
          </a:bodyPr>
          <a:lstStyle/>
          <a:p>
            <a:r>
              <a:rPr lang="en-US" altLang="ja-JP" dirty="0"/>
              <a:t>SCRIT</a:t>
            </a:r>
            <a:r>
              <a:rPr lang="ja-JP" altLang="en-US" dirty="0"/>
              <a:t>（</a:t>
            </a:r>
            <a:r>
              <a:rPr lang="en-US" altLang="ja-JP" i="0" dirty="0">
                <a:solidFill>
                  <a:srgbClr val="574D4D"/>
                </a:solidFill>
                <a:effectLst/>
                <a:latin typeface="HiraKakuPro-W6"/>
              </a:rPr>
              <a:t>Self Confining RI Target</a:t>
            </a:r>
            <a:r>
              <a:rPr lang="ja-JP" altLang="en-US" dirty="0"/>
              <a:t>）</a:t>
            </a:r>
          </a:p>
        </p:txBody>
      </p:sp>
      <p:sp>
        <p:nvSpPr>
          <p:cNvPr id="9" name="テキスト ボックス 8">
            <a:extLst>
              <a:ext uri="{FF2B5EF4-FFF2-40B4-BE49-F238E27FC236}">
                <a16:creationId xmlns:a16="http://schemas.microsoft.com/office/drawing/2014/main" id="{9A81C1EC-03FB-4BF3-941E-645FF281FD0A}"/>
              </a:ext>
            </a:extLst>
          </p:cNvPr>
          <p:cNvSpPr txBox="1"/>
          <p:nvPr/>
        </p:nvSpPr>
        <p:spPr>
          <a:xfrm>
            <a:off x="964818" y="1740023"/>
            <a:ext cx="5032147" cy="646331"/>
          </a:xfrm>
          <a:prstGeom prst="rect">
            <a:avLst/>
          </a:prstGeom>
          <a:noFill/>
        </p:spPr>
        <p:txBody>
          <a:bodyPr wrap="none" rtlCol="0">
            <a:spAutoFit/>
          </a:bodyPr>
          <a:lstStyle/>
          <a:p>
            <a:r>
              <a:rPr kumimoji="1" lang="ja-JP" altLang="en-US" dirty="0"/>
              <a:t>問題点：</a:t>
            </a:r>
            <a:endParaRPr kumimoji="1" lang="en-US" altLang="ja-JP" dirty="0"/>
          </a:p>
          <a:p>
            <a:r>
              <a:rPr kumimoji="1" lang="ja-JP" altLang="en-US" dirty="0"/>
              <a:t>半減期が短く固体ターゲットを作る時間がない</a:t>
            </a:r>
          </a:p>
        </p:txBody>
      </p:sp>
      <p:sp>
        <p:nvSpPr>
          <p:cNvPr id="10" name="テキスト ボックス 9">
            <a:extLst>
              <a:ext uri="{FF2B5EF4-FFF2-40B4-BE49-F238E27FC236}">
                <a16:creationId xmlns:a16="http://schemas.microsoft.com/office/drawing/2014/main" id="{E4F007F5-28E5-43AF-B60D-2A162EA7D0D3}"/>
              </a:ext>
            </a:extLst>
          </p:cNvPr>
          <p:cNvSpPr txBox="1"/>
          <p:nvPr/>
        </p:nvSpPr>
        <p:spPr>
          <a:xfrm>
            <a:off x="1195650" y="3706425"/>
            <a:ext cx="4570482" cy="646331"/>
          </a:xfrm>
          <a:prstGeom prst="rect">
            <a:avLst/>
          </a:prstGeom>
          <a:noFill/>
        </p:spPr>
        <p:txBody>
          <a:bodyPr wrap="none" rtlCol="0">
            <a:spAutoFit/>
          </a:bodyPr>
          <a:lstStyle/>
          <a:p>
            <a:r>
              <a:rPr kumimoji="1" lang="ja-JP" altLang="en-US" dirty="0"/>
              <a:t>解決策：</a:t>
            </a:r>
            <a:endParaRPr kumimoji="1" lang="en-US" altLang="ja-JP" dirty="0"/>
          </a:p>
          <a:p>
            <a:r>
              <a:rPr lang="ja-JP" altLang="en-US" dirty="0"/>
              <a:t>イオンのままトラップして電子散乱しよう</a:t>
            </a:r>
            <a:endParaRPr kumimoji="1" lang="ja-JP" altLang="en-US" dirty="0"/>
          </a:p>
        </p:txBody>
      </p:sp>
      <p:sp>
        <p:nvSpPr>
          <p:cNvPr id="11" name="テキスト ボックス 10">
            <a:extLst>
              <a:ext uri="{FF2B5EF4-FFF2-40B4-BE49-F238E27FC236}">
                <a16:creationId xmlns:a16="http://schemas.microsoft.com/office/drawing/2014/main" id="{F5502A51-7C2E-4D96-A3E8-EE0D072572A9}"/>
              </a:ext>
            </a:extLst>
          </p:cNvPr>
          <p:cNvSpPr txBox="1"/>
          <p:nvPr/>
        </p:nvSpPr>
        <p:spPr>
          <a:xfrm>
            <a:off x="6870686" y="6076653"/>
            <a:ext cx="5179215" cy="261610"/>
          </a:xfrm>
          <a:prstGeom prst="rect">
            <a:avLst/>
          </a:prstGeom>
          <a:noFill/>
        </p:spPr>
        <p:txBody>
          <a:bodyPr wrap="square" rtlCol="0">
            <a:spAutoFit/>
          </a:bodyPr>
          <a:lstStyle/>
          <a:p>
            <a:r>
              <a:rPr lang="ja-JP" altLang="en-US" sz="1100" dirty="0"/>
              <a:t>出典（</a:t>
            </a:r>
            <a:r>
              <a:rPr lang="en-US" altLang="ja-JP" sz="1100" dirty="0"/>
              <a:t> </a:t>
            </a:r>
            <a:r>
              <a:rPr lang="en-US" altLang="ja-JP" sz="1100" dirty="0">
                <a:hlinkClick r:id="rId3"/>
              </a:rPr>
              <a:t>http://apollo.lns.tohoku.ac.jp/scrit/SCRIT_Sendai_J/Physics.html</a:t>
            </a:r>
            <a:r>
              <a:rPr lang="ja-JP" altLang="en-US" sz="1100" dirty="0"/>
              <a:t>）</a:t>
            </a:r>
            <a:endParaRPr kumimoji="1" lang="ja-JP" altLang="en-US" sz="1100" dirty="0"/>
          </a:p>
        </p:txBody>
      </p:sp>
      <p:sp>
        <p:nvSpPr>
          <p:cNvPr id="12" name="矢印: 下 11">
            <a:extLst>
              <a:ext uri="{FF2B5EF4-FFF2-40B4-BE49-F238E27FC236}">
                <a16:creationId xmlns:a16="http://schemas.microsoft.com/office/drawing/2014/main" id="{E1506AC9-4368-4053-B070-6A15C14E7EAD}"/>
              </a:ext>
            </a:extLst>
          </p:cNvPr>
          <p:cNvSpPr/>
          <p:nvPr/>
        </p:nvSpPr>
        <p:spPr>
          <a:xfrm>
            <a:off x="2689934" y="2565647"/>
            <a:ext cx="1367161" cy="6463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B1790516-05E0-4CA8-BCE1-889AB1B1F252}"/>
              </a:ext>
            </a:extLst>
          </p:cNvPr>
          <p:cNvSpPr/>
          <p:nvPr/>
        </p:nvSpPr>
        <p:spPr>
          <a:xfrm>
            <a:off x="2689933" y="4586131"/>
            <a:ext cx="1367161" cy="6463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52C35E72-B66C-4371-A50A-4EFD8F48B5EF}"/>
              </a:ext>
            </a:extLst>
          </p:cNvPr>
          <p:cNvSpPr txBox="1"/>
          <p:nvPr/>
        </p:nvSpPr>
        <p:spPr>
          <a:xfrm>
            <a:off x="7994989" y="5707321"/>
            <a:ext cx="2930610" cy="369332"/>
          </a:xfrm>
          <a:prstGeom prst="rect">
            <a:avLst/>
          </a:prstGeom>
          <a:noFill/>
        </p:spPr>
        <p:txBody>
          <a:bodyPr wrap="none" rtlCol="0">
            <a:spAutoFit/>
          </a:bodyPr>
          <a:lstStyle/>
          <a:p>
            <a:r>
              <a:rPr kumimoji="1" lang="ja-JP" altLang="en-US" dirty="0"/>
              <a:t>図１：</a:t>
            </a:r>
            <a:r>
              <a:rPr kumimoji="1" lang="en-US" altLang="ja-JP" dirty="0"/>
              <a:t>SCRIT</a:t>
            </a:r>
            <a:r>
              <a:rPr kumimoji="1" lang="ja-JP" altLang="en-US" dirty="0"/>
              <a:t>のイメージ図</a:t>
            </a:r>
          </a:p>
        </p:txBody>
      </p:sp>
    </p:spTree>
    <p:extLst>
      <p:ext uri="{BB962C8B-B14F-4D97-AF65-F5344CB8AC3E}">
        <p14:creationId xmlns:p14="http://schemas.microsoft.com/office/powerpoint/2010/main" val="1202225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1.</a:t>
            </a:r>
            <a:r>
              <a:rPr lang="ja-JP" altLang="en-US" sz="3200" dirty="0"/>
              <a:t>はじめに</a:t>
            </a:r>
            <a:endParaRPr kumimoji="1" lang="ja-JP" altLang="en-US" sz="3200" dirty="0"/>
          </a:p>
        </p:txBody>
      </p:sp>
      <p:grpSp>
        <p:nvGrpSpPr>
          <p:cNvPr id="17" name="グループ化 16">
            <a:extLst>
              <a:ext uri="{FF2B5EF4-FFF2-40B4-BE49-F238E27FC236}">
                <a16:creationId xmlns:a16="http://schemas.microsoft.com/office/drawing/2014/main" id="{A1BB7E97-A99D-46FB-B78A-ED29592EDB9D}"/>
              </a:ext>
            </a:extLst>
          </p:cNvPr>
          <p:cNvGrpSpPr/>
          <p:nvPr/>
        </p:nvGrpSpPr>
        <p:grpSpPr>
          <a:xfrm>
            <a:off x="4831766" y="2911876"/>
            <a:ext cx="7172244" cy="3435417"/>
            <a:chOff x="3511192" y="1801530"/>
            <a:chExt cx="8532580" cy="3887035"/>
          </a:xfrm>
        </p:grpSpPr>
        <p:cxnSp>
          <p:nvCxnSpPr>
            <p:cNvPr id="18" name="直線矢印コネクタ 17">
              <a:extLst>
                <a:ext uri="{FF2B5EF4-FFF2-40B4-BE49-F238E27FC236}">
                  <a16:creationId xmlns:a16="http://schemas.microsoft.com/office/drawing/2014/main" id="{76D5DA4F-3401-49A2-A79E-87A026A9B215}"/>
                </a:ext>
              </a:extLst>
            </p:cNvPr>
            <p:cNvCxnSpPr>
              <a:cxnSpLocks/>
            </p:cNvCxnSpPr>
            <p:nvPr/>
          </p:nvCxnSpPr>
          <p:spPr>
            <a:xfrm>
              <a:off x="4248116" y="4404216"/>
              <a:ext cx="3832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曲線 18">
              <a:extLst>
                <a:ext uri="{FF2B5EF4-FFF2-40B4-BE49-F238E27FC236}">
                  <a16:creationId xmlns:a16="http://schemas.microsoft.com/office/drawing/2014/main" id="{26C3B288-1E01-4174-8C09-C8300EF03D45}"/>
                </a:ext>
              </a:extLst>
            </p:cNvPr>
            <p:cNvCxnSpPr>
              <a:cxnSpLocks/>
              <a:stCxn id="30" idx="6"/>
              <a:endCxn id="33" idx="1"/>
            </p:cNvCxnSpPr>
            <p:nvPr/>
          </p:nvCxnSpPr>
          <p:spPr>
            <a:xfrm>
              <a:off x="6248417" y="2558850"/>
              <a:ext cx="2096335" cy="1845368"/>
            </a:xfrm>
            <a:prstGeom prst="curvedConnector3">
              <a:avLst>
                <a:gd name="adj1" fmla="val 50000"/>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3D37861B-4696-4B36-869C-2AC63734072C}"/>
                </a:ext>
              </a:extLst>
            </p:cNvPr>
            <p:cNvSpPr/>
            <p:nvPr/>
          </p:nvSpPr>
          <p:spPr>
            <a:xfrm>
              <a:off x="3511192" y="1801530"/>
              <a:ext cx="3832193" cy="3489650"/>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r>
                <a:rPr kumimoji="1" lang="en-US" altLang="ja-JP" dirty="0"/>
                <a:t>SCRIT</a:t>
              </a:r>
              <a:endParaRPr kumimoji="1" lang="ja-JP" altLang="en-US" dirty="0"/>
            </a:p>
          </p:txBody>
        </p:sp>
        <p:cxnSp>
          <p:nvCxnSpPr>
            <p:cNvPr id="23" name="直線コネクタ 22">
              <a:extLst>
                <a:ext uri="{FF2B5EF4-FFF2-40B4-BE49-F238E27FC236}">
                  <a16:creationId xmlns:a16="http://schemas.microsoft.com/office/drawing/2014/main" id="{89142B8F-3168-4997-810E-63F150A04B4F}"/>
                </a:ext>
              </a:extLst>
            </p:cNvPr>
            <p:cNvCxnSpPr>
              <a:cxnSpLocks/>
            </p:cNvCxnSpPr>
            <p:nvPr/>
          </p:nvCxnSpPr>
          <p:spPr>
            <a:xfrm flipV="1">
              <a:off x="4329483" y="2376096"/>
              <a:ext cx="231755" cy="2028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7127484-BC45-4E38-A5D6-52319DB4E84A}"/>
                </a:ext>
              </a:extLst>
            </p:cNvPr>
            <p:cNvCxnSpPr>
              <a:cxnSpLocks/>
            </p:cNvCxnSpPr>
            <p:nvPr/>
          </p:nvCxnSpPr>
          <p:spPr>
            <a:xfrm flipH="1" flipV="1">
              <a:off x="6591414" y="2716152"/>
              <a:ext cx="212830" cy="1688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A7E0877-D15B-43E4-B9E0-B59115F88426}"/>
                </a:ext>
              </a:extLst>
            </p:cNvPr>
            <p:cNvCxnSpPr>
              <a:cxnSpLocks/>
            </p:cNvCxnSpPr>
            <p:nvPr/>
          </p:nvCxnSpPr>
          <p:spPr>
            <a:xfrm>
              <a:off x="6342324" y="2397624"/>
              <a:ext cx="18540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847BAE71-9D85-49DD-A7FA-AF94094D4D42}"/>
                </a:ext>
              </a:extLst>
            </p:cNvPr>
            <p:cNvCxnSpPr>
              <a:cxnSpLocks/>
            </p:cNvCxnSpPr>
            <p:nvPr/>
          </p:nvCxnSpPr>
          <p:spPr>
            <a:xfrm flipV="1">
              <a:off x="4848615" y="2716152"/>
              <a:ext cx="1742799"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E9761EF-B954-464F-9A8A-BC5F3FB9FC91}"/>
                </a:ext>
              </a:extLst>
            </p:cNvPr>
            <p:cNvCxnSpPr>
              <a:cxnSpLocks/>
            </p:cNvCxnSpPr>
            <p:nvPr/>
          </p:nvCxnSpPr>
          <p:spPr>
            <a:xfrm flipH="1" flipV="1">
              <a:off x="4746643" y="2376095"/>
              <a:ext cx="101972" cy="340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4010BC6-DF46-4B77-BD39-02F45597BBCE}"/>
                </a:ext>
              </a:extLst>
            </p:cNvPr>
            <p:cNvCxnSpPr>
              <a:cxnSpLocks/>
            </p:cNvCxnSpPr>
            <p:nvPr/>
          </p:nvCxnSpPr>
          <p:spPr>
            <a:xfrm flipV="1">
              <a:off x="4248116" y="2046851"/>
              <a:ext cx="0" cy="2357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D4288F9F-14C1-492B-AE90-2A9E2B651956}"/>
                </a:ext>
              </a:extLst>
            </p:cNvPr>
            <p:cNvSpPr txBox="1"/>
            <p:nvPr/>
          </p:nvSpPr>
          <p:spPr>
            <a:xfrm>
              <a:off x="3592558" y="2575340"/>
              <a:ext cx="697317" cy="307777"/>
            </a:xfrm>
            <a:prstGeom prst="rect">
              <a:avLst/>
            </a:prstGeom>
            <a:noFill/>
          </p:spPr>
          <p:txBody>
            <a:bodyPr wrap="square" rtlCol="0">
              <a:spAutoFit/>
            </a:bodyPr>
            <a:lstStyle/>
            <a:p>
              <a:r>
                <a:rPr kumimoji="1" lang="en-US" altLang="ja-JP" sz="1400" dirty="0"/>
                <a:t>10keV</a:t>
              </a:r>
              <a:endParaRPr kumimoji="1" lang="ja-JP" altLang="en-US" sz="1400" dirty="0"/>
            </a:p>
          </p:txBody>
        </p:sp>
        <p:sp>
          <p:nvSpPr>
            <p:cNvPr id="30" name="楕円 29">
              <a:extLst>
                <a:ext uri="{FF2B5EF4-FFF2-40B4-BE49-F238E27FC236}">
                  <a16:creationId xmlns:a16="http://schemas.microsoft.com/office/drawing/2014/main" id="{C277FBD1-F1F8-435B-9255-E0FC784C6A39}"/>
                </a:ext>
              </a:extLst>
            </p:cNvPr>
            <p:cNvSpPr/>
            <p:nvPr/>
          </p:nvSpPr>
          <p:spPr>
            <a:xfrm>
              <a:off x="4848615" y="2454489"/>
              <a:ext cx="1399802" cy="2087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7136562C-833E-43B4-80CD-026AEDECFFB0}"/>
                </a:ext>
              </a:extLst>
            </p:cNvPr>
            <p:cNvCxnSpPr>
              <a:cxnSpLocks/>
            </p:cNvCxnSpPr>
            <p:nvPr/>
          </p:nvCxnSpPr>
          <p:spPr>
            <a:xfrm flipH="1">
              <a:off x="4248116" y="2716152"/>
              <a:ext cx="6005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D43DA231-644E-4076-A1D0-38AE37CE3313}"/>
                </a:ext>
              </a:extLst>
            </p:cNvPr>
            <p:cNvSpPr/>
            <p:nvPr/>
          </p:nvSpPr>
          <p:spPr>
            <a:xfrm>
              <a:off x="7343383" y="3526972"/>
              <a:ext cx="4700386" cy="1764208"/>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r>
                <a:rPr kumimoji="1" lang="ja-JP" altLang="en-US" dirty="0"/>
                <a:t>検出器</a:t>
              </a:r>
            </a:p>
          </p:txBody>
        </p:sp>
        <p:sp>
          <p:nvSpPr>
            <p:cNvPr id="33" name="正方形/長方形 32">
              <a:extLst>
                <a:ext uri="{FF2B5EF4-FFF2-40B4-BE49-F238E27FC236}">
                  <a16:creationId xmlns:a16="http://schemas.microsoft.com/office/drawing/2014/main" id="{01E8843F-6A9B-4563-9C0A-8E5ABD49847D}"/>
                </a:ext>
              </a:extLst>
            </p:cNvPr>
            <p:cNvSpPr/>
            <p:nvPr/>
          </p:nvSpPr>
          <p:spPr>
            <a:xfrm>
              <a:off x="8344752" y="4063655"/>
              <a:ext cx="1236484" cy="681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E×B</a:t>
              </a:r>
            </a:p>
            <a:p>
              <a:pPr algn="ctr"/>
              <a:r>
                <a:rPr lang="ja-JP" altLang="en-US" sz="1600" dirty="0">
                  <a:solidFill>
                    <a:schemeClr val="tx1"/>
                  </a:solidFill>
                </a:rPr>
                <a:t>フィルタ</a:t>
              </a:r>
              <a:endParaRPr lang="en-US" altLang="ja-JP" sz="1600" dirty="0">
                <a:solidFill>
                  <a:schemeClr val="tx1"/>
                </a:solidFill>
              </a:endParaRPr>
            </a:p>
          </p:txBody>
        </p:sp>
        <p:sp>
          <p:nvSpPr>
            <p:cNvPr id="34" name="二等辺三角形 33">
              <a:extLst>
                <a:ext uri="{FF2B5EF4-FFF2-40B4-BE49-F238E27FC236}">
                  <a16:creationId xmlns:a16="http://schemas.microsoft.com/office/drawing/2014/main" id="{E13CC9BC-A801-4354-867A-992DB35D8158}"/>
                </a:ext>
              </a:extLst>
            </p:cNvPr>
            <p:cNvSpPr/>
            <p:nvPr/>
          </p:nvSpPr>
          <p:spPr>
            <a:xfrm rot="16200000">
              <a:off x="9623877" y="3913706"/>
              <a:ext cx="895739" cy="981019"/>
            </a:xfrm>
            <a:prstGeom prst="triangle">
              <a:avLst>
                <a:gd name="adj" fmla="val 50000"/>
              </a:avLst>
            </a:prstGeom>
            <a:gradFill flip="none" rotWithShape="1">
              <a:gsLst>
                <a:gs pos="0">
                  <a:schemeClr val="accent4">
                    <a:alpha val="49000"/>
                  </a:schemeClr>
                </a:gs>
                <a:gs pos="100000">
                  <a:schemeClr val="accent2"/>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A1BF4C60-67D1-4D83-A83C-41357E41EA8D}"/>
                </a:ext>
              </a:extLst>
            </p:cNvPr>
            <p:cNvSpPr/>
            <p:nvPr/>
          </p:nvSpPr>
          <p:spPr>
            <a:xfrm>
              <a:off x="10562256" y="3676262"/>
              <a:ext cx="1481516" cy="1329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チャンネルトロン</a:t>
              </a:r>
            </a:p>
          </p:txBody>
        </p:sp>
        <p:cxnSp>
          <p:nvCxnSpPr>
            <p:cNvPr id="36" name="直線コネクタ 35">
              <a:extLst>
                <a:ext uri="{FF2B5EF4-FFF2-40B4-BE49-F238E27FC236}">
                  <a16:creationId xmlns:a16="http://schemas.microsoft.com/office/drawing/2014/main" id="{6DA37428-CBA4-4CB1-BF47-5A96C047F590}"/>
                </a:ext>
              </a:extLst>
            </p:cNvPr>
            <p:cNvCxnSpPr>
              <a:cxnSpLocks/>
            </p:cNvCxnSpPr>
            <p:nvPr/>
          </p:nvCxnSpPr>
          <p:spPr>
            <a:xfrm flipH="1" flipV="1">
              <a:off x="6535794" y="2397625"/>
              <a:ext cx="52161" cy="31852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C4CF45F-8D34-4367-AF46-C1593F1B3058}"/>
                </a:ext>
              </a:extLst>
            </p:cNvPr>
            <p:cNvCxnSpPr>
              <a:cxnSpLocks/>
            </p:cNvCxnSpPr>
            <p:nvPr/>
          </p:nvCxnSpPr>
          <p:spPr>
            <a:xfrm flipV="1">
              <a:off x="6251876" y="2397626"/>
              <a:ext cx="90448" cy="33160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0097BC8-9D1F-4B3F-A560-81C33FED4082}"/>
                </a:ext>
              </a:extLst>
            </p:cNvPr>
            <p:cNvCxnSpPr>
              <a:cxnSpLocks/>
            </p:cNvCxnSpPr>
            <p:nvPr/>
          </p:nvCxnSpPr>
          <p:spPr>
            <a:xfrm>
              <a:off x="4561239" y="2376095"/>
              <a:ext cx="185404" cy="0"/>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39" name="吹き出し: 左矢印 38">
              <a:extLst>
                <a:ext uri="{FF2B5EF4-FFF2-40B4-BE49-F238E27FC236}">
                  <a16:creationId xmlns:a16="http://schemas.microsoft.com/office/drawing/2014/main" id="{CB0D1BFE-1C82-4595-AC55-1D93E34A533F}"/>
                </a:ext>
              </a:extLst>
            </p:cNvPr>
            <p:cNvSpPr/>
            <p:nvPr/>
          </p:nvSpPr>
          <p:spPr>
            <a:xfrm>
              <a:off x="6662175" y="2283950"/>
              <a:ext cx="3369749" cy="432202"/>
            </a:xfrm>
            <a:prstGeom prst="leftArrowCallout">
              <a:avLst>
                <a:gd name="adj1" fmla="val 25000"/>
                <a:gd name="adj2" fmla="val 25000"/>
                <a:gd name="adj3" fmla="val 25000"/>
                <a:gd name="adj4" fmla="val 80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①片側の山がなくなる</a:t>
              </a:r>
            </a:p>
          </p:txBody>
        </p:sp>
        <p:sp>
          <p:nvSpPr>
            <p:cNvPr id="40" name="吹き出し: 左矢印 39">
              <a:extLst>
                <a:ext uri="{FF2B5EF4-FFF2-40B4-BE49-F238E27FC236}">
                  <a16:creationId xmlns:a16="http://schemas.microsoft.com/office/drawing/2014/main" id="{A601BF65-BACC-4160-9FE1-B6638B1C5F22}"/>
                </a:ext>
              </a:extLst>
            </p:cNvPr>
            <p:cNvSpPr/>
            <p:nvPr/>
          </p:nvSpPr>
          <p:spPr>
            <a:xfrm>
              <a:off x="7246758" y="2867041"/>
              <a:ext cx="4257872" cy="404683"/>
            </a:xfrm>
            <a:prstGeom prst="leftArrowCallout">
              <a:avLst>
                <a:gd name="adj1" fmla="val 25000"/>
                <a:gd name="adj2" fmla="val 25000"/>
                <a:gd name="adj3" fmla="val 25000"/>
                <a:gd name="adj4" fmla="val 80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②ポテンシャルで加速される</a:t>
              </a:r>
              <a:endParaRPr kumimoji="1" lang="ja-JP" altLang="en-US" sz="1600" dirty="0"/>
            </a:p>
          </p:txBody>
        </p:sp>
        <p:sp>
          <p:nvSpPr>
            <p:cNvPr id="41" name="吹き出し: 上矢印 40">
              <a:extLst>
                <a:ext uri="{FF2B5EF4-FFF2-40B4-BE49-F238E27FC236}">
                  <a16:creationId xmlns:a16="http://schemas.microsoft.com/office/drawing/2014/main" id="{A1E2FD41-519E-43F6-A6CE-DBD294B1337C}"/>
                </a:ext>
              </a:extLst>
            </p:cNvPr>
            <p:cNvSpPr/>
            <p:nvPr/>
          </p:nvSpPr>
          <p:spPr>
            <a:xfrm>
              <a:off x="7870556" y="4792825"/>
              <a:ext cx="1758151" cy="895740"/>
            </a:xfrm>
            <a:prstGeom prst="upArrowCallout">
              <a:avLst>
                <a:gd name="adj1" fmla="val 21206"/>
                <a:gd name="adj2" fmla="val 14741"/>
                <a:gd name="adj3" fmla="val 13419"/>
                <a:gd name="adj4" fmla="val 541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③速度で分解</a:t>
              </a:r>
            </a:p>
          </p:txBody>
        </p:sp>
        <p:sp>
          <p:nvSpPr>
            <p:cNvPr id="42" name="吹き出し: 上矢印 41">
              <a:extLst>
                <a:ext uri="{FF2B5EF4-FFF2-40B4-BE49-F238E27FC236}">
                  <a16:creationId xmlns:a16="http://schemas.microsoft.com/office/drawing/2014/main" id="{3E3E7458-59F6-42A0-A7F2-3E89FA056F4E}"/>
                </a:ext>
              </a:extLst>
            </p:cNvPr>
            <p:cNvSpPr/>
            <p:nvPr/>
          </p:nvSpPr>
          <p:spPr>
            <a:xfrm>
              <a:off x="10157216" y="4997188"/>
              <a:ext cx="1758151" cy="691377"/>
            </a:xfrm>
            <a:prstGeom prst="upArrowCallout">
              <a:avLst>
                <a:gd name="adj1" fmla="val 17575"/>
                <a:gd name="adj2" fmla="val 15745"/>
                <a:gd name="adj3" fmla="val 22496"/>
                <a:gd name="adj4" fmla="val 775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③到達位置でシグナル</a:t>
              </a:r>
            </a:p>
          </p:txBody>
        </p:sp>
      </p:grpSp>
      <p:pic>
        <p:nvPicPr>
          <p:cNvPr id="3" name="図 2">
            <a:extLst>
              <a:ext uri="{FF2B5EF4-FFF2-40B4-BE49-F238E27FC236}">
                <a16:creationId xmlns:a16="http://schemas.microsoft.com/office/drawing/2014/main" id="{773D2478-6573-4458-AB0B-1C7AFA454579}"/>
              </a:ext>
            </a:extLst>
          </p:cNvPr>
          <p:cNvPicPr>
            <a:picLocks noChangeAspect="1"/>
          </p:cNvPicPr>
          <p:nvPr/>
        </p:nvPicPr>
        <p:blipFill rotWithShape="1">
          <a:blip r:embed="rId3"/>
          <a:srcRect l="22578" t="24743" r="18582" b="37181"/>
          <a:stretch/>
        </p:blipFill>
        <p:spPr>
          <a:xfrm>
            <a:off x="4831766" y="86293"/>
            <a:ext cx="6804033" cy="2476632"/>
          </a:xfrm>
          <a:prstGeom prst="rect">
            <a:avLst/>
          </a:prstGeom>
        </p:spPr>
      </p:pic>
      <p:sp>
        <p:nvSpPr>
          <p:cNvPr id="8" name="テキスト ボックス 7">
            <a:extLst>
              <a:ext uri="{FF2B5EF4-FFF2-40B4-BE49-F238E27FC236}">
                <a16:creationId xmlns:a16="http://schemas.microsoft.com/office/drawing/2014/main" id="{80F4CD9F-A5CE-48CE-B202-D366CB54DAA3}"/>
              </a:ext>
            </a:extLst>
          </p:cNvPr>
          <p:cNvSpPr txBox="1"/>
          <p:nvPr/>
        </p:nvSpPr>
        <p:spPr>
          <a:xfrm>
            <a:off x="6596073" y="2542544"/>
            <a:ext cx="3485249" cy="369332"/>
          </a:xfrm>
          <a:prstGeom prst="rect">
            <a:avLst/>
          </a:prstGeom>
          <a:noFill/>
        </p:spPr>
        <p:txBody>
          <a:bodyPr wrap="none" rtlCol="0">
            <a:spAutoFit/>
          </a:bodyPr>
          <a:lstStyle/>
          <a:p>
            <a:r>
              <a:rPr kumimoji="1" lang="ja-JP" altLang="en-US" dirty="0"/>
              <a:t>図２：</a:t>
            </a:r>
            <a:r>
              <a:rPr kumimoji="1" lang="en-US" altLang="ja-JP" dirty="0"/>
              <a:t>E×B</a:t>
            </a:r>
            <a:r>
              <a:rPr kumimoji="1" lang="ja-JP" altLang="en-US" dirty="0"/>
              <a:t>フィルタのイメージ</a:t>
            </a:r>
          </a:p>
        </p:txBody>
      </p:sp>
      <p:sp>
        <p:nvSpPr>
          <p:cNvPr id="10" name="テキスト ボックス 9">
            <a:extLst>
              <a:ext uri="{FF2B5EF4-FFF2-40B4-BE49-F238E27FC236}">
                <a16:creationId xmlns:a16="http://schemas.microsoft.com/office/drawing/2014/main" id="{2B1F0830-0926-42A8-BBB1-2606AE334662}"/>
              </a:ext>
            </a:extLst>
          </p:cNvPr>
          <p:cNvSpPr txBox="1"/>
          <p:nvPr/>
        </p:nvSpPr>
        <p:spPr>
          <a:xfrm>
            <a:off x="6543253" y="6447275"/>
            <a:ext cx="3853940" cy="369332"/>
          </a:xfrm>
          <a:prstGeom prst="rect">
            <a:avLst/>
          </a:prstGeom>
          <a:noFill/>
        </p:spPr>
        <p:txBody>
          <a:bodyPr wrap="none" rtlCol="0">
            <a:spAutoFit/>
          </a:bodyPr>
          <a:lstStyle/>
          <a:p>
            <a:r>
              <a:rPr kumimoji="1" lang="ja-JP" altLang="en-US" dirty="0"/>
              <a:t>図３：</a:t>
            </a:r>
            <a:r>
              <a:rPr kumimoji="1" lang="en-US" altLang="ja-JP" dirty="0"/>
              <a:t>SCRIT</a:t>
            </a:r>
            <a:r>
              <a:rPr kumimoji="1" lang="ja-JP" altLang="en-US" dirty="0"/>
              <a:t>から分析器までの流れ</a:t>
            </a:r>
          </a:p>
        </p:txBody>
      </p:sp>
      <p:cxnSp>
        <p:nvCxnSpPr>
          <p:cNvPr id="47" name="直線コネクタ 46">
            <a:extLst>
              <a:ext uri="{FF2B5EF4-FFF2-40B4-BE49-F238E27FC236}">
                <a16:creationId xmlns:a16="http://schemas.microsoft.com/office/drawing/2014/main" id="{6706B997-8F16-4A17-8D83-A43D3EDE0257}"/>
              </a:ext>
            </a:extLst>
          </p:cNvPr>
          <p:cNvCxnSpPr/>
          <p:nvPr/>
        </p:nvCxnSpPr>
        <p:spPr>
          <a:xfrm>
            <a:off x="10758690" y="4723075"/>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AFD4D883-230A-4524-A077-020F7B8173FB}"/>
              </a:ext>
            </a:extLst>
          </p:cNvPr>
          <p:cNvCxnSpPr/>
          <p:nvPr/>
        </p:nvCxnSpPr>
        <p:spPr>
          <a:xfrm>
            <a:off x="10758690" y="4904548"/>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48ACA024-9E45-4801-8155-25943E3ABAD9}"/>
              </a:ext>
            </a:extLst>
          </p:cNvPr>
          <p:cNvCxnSpPr/>
          <p:nvPr/>
        </p:nvCxnSpPr>
        <p:spPr>
          <a:xfrm>
            <a:off x="10758690" y="5083534"/>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B0894A9-41FD-4821-9E2A-35054DC90611}"/>
              </a:ext>
            </a:extLst>
          </p:cNvPr>
          <p:cNvCxnSpPr/>
          <p:nvPr/>
        </p:nvCxnSpPr>
        <p:spPr>
          <a:xfrm>
            <a:off x="10758690" y="5212167"/>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F294435-C020-4C6C-925A-2887A959C193}"/>
              </a:ext>
            </a:extLst>
          </p:cNvPr>
          <p:cNvCxnSpPr/>
          <p:nvPr/>
        </p:nvCxnSpPr>
        <p:spPr>
          <a:xfrm>
            <a:off x="10758690" y="5380470"/>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5DCA379E-CEC1-4125-9776-25514DB90D26}"/>
              </a:ext>
            </a:extLst>
          </p:cNvPr>
          <p:cNvCxnSpPr/>
          <p:nvPr/>
        </p:nvCxnSpPr>
        <p:spPr>
          <a:xfrm>
            <a:off x="10758690" y="5511924"/>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014FE1D5-A794-4208-8EAD-DB7B75BC656C}"/>
              </a:ext>
            </a:extLst>
          </p:cNvPr>
          <p:cNvCxnSpPr/>
          <p:nvPr/>
        </p:nvCxnSpPr>
        <p:spPr>
          <a:xfrm>
            <a:off x="10758690" y="5605438"/>
            <a:ext cx="124531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C8218B2D-15E6-4098-B29E-ED4E14DB7184}"/>
              </a:ext>
            </a:extLst>
          </p:cNvPr>
          <p:cNvSpPr txBox="1"/>
          <p:nvPr/>
        </p:nvSpPr>
        <p:spPr>
          <a:xfrm>
            <a:off x="556201" y="681038"/>
            <a:ext cx="2262158" cy="369332"/>
          </a:xfrm>
          <a:prstGeom prst="rect">
            <a:avLst/>
          </a:prstGeom>
          <a:noFill/>
        </p:spPr>
        <p:txBody>
          <a:bodyPr wrap="none" rtlCol="0">
            <a:spAutoFit/>
          </a:bodyPr>
          <a:lstStyle/>
          <a:p>
            <a:r>
              <a:rPr lang="ja-JP" altLang="en-US" dirty="0"/>
              <a:t>現状の分析器の構造</a:t>
            </a:r>
            <a:endParaRPr kumimoji="1" lang="ja-JP" altLang="en-US" dirty="0"/>
          </a:p>
        </p:txBody>
      </p:sp>
      <p:sp>
        <p:nvSpPr>
          <p:cNvPr id="4" name="テキスト ボックス 3">
            <a:extLst>
              <a:ext uri="{FF2B5EF4-FFF2-40B4-BE49-F238E27FC236}">
                <a16:creationId xmlns:a16="http://schemas.microsoft.com/office/drawing/2014/main" id="{729FAB47-B799-428F-9597-E0F195218921}"/>
              </a:ext>
            </a:extLst>
          </p:cNvPr>
          <p:cNvSpPr txBox="1"/>
          <p:nvPr/>
        </p:nvSpPr>
        <p:spPr>
          <a:xfrm>
            <a:off x="881005" y="1251487"/>
            <a:ext cx="2031325" cy="923330"/>
          </a:xfrm>
          <a:prstGeom prst="rect">
            <a:avLst/>
          </a:prstGeom>
          <a:noFill/>
        </p:spPr>
        <p:txBody>
          <a:bodyPr wrap="none" rtlCol="0">
            <a:spAutoFit/>
          </a:bodyPr>
          <a:lstStyle/>
          <a:p>
            <a:r>
              <a:rPr kumimoji="1" lang="en-US" altLang="ja-JP" dirty="0"/>
              <a:t>E×B</a:t>
            </a:r>
            <a:r>
              <a:rPr kumimoji="1" lang="ja-JP" altLang="en-US" dirty="0"/>
              <a:t>フィルタ</a:t>
            </a:r>
            <a:endParaRPr kumimoji="1" lang="en-US" altLang="ja-JP" dirty="0"/>
          </a:p>
          <a:p>
            <a:r>
              <a:rPr lang="ja-JP" altLang="en-US" dirty="0"/>
              <a:t>　　　↓</a:t>
            </a:r>
            <a:endParaRPr lang="en-US" altLang="ja-JP" dirty="0"/>
          </a:p>
          <a:p>
            <a:r>
              <a:rPr kumimoji="1" lang="ja-JP" altLang="en-US" dirty="0"/>
              <a:t>チャンネルトロン</a:t>
            </a:r>
          </a:p>
        </p:txBody>
      </p:sp>
      <p:sp>
        <p:nvSpPr>
          <p:cNvPr id="5" name="テキスト ボックス 4">
            <a:extLst>
              <a:ext uri="{FF2B5EF4-FFF2-40B4-BE49-F238E27FC236}">
                <a16:creationId xmlns:a16="http://schemas.microsoft.com/office/drawing/2014/main" id="{AC743188-4176-40E4-AC6C-0B920CFCB155}"/>
              </a:ext>
            </a:extLst>
          </p:cNvPr>
          <p:cNvSpPr txBox="1"/>
          <p:nvPr/>
        </p:nvSpPr>
        <p:spPr>
          <a:xfrm>
            <a:off x="891847" y="2524892"/>
            <a:ext cx="3018775" cy="923330"/>
          </a:xfrm>
          <a:prstGeom prst="rect">
            <a:avLst/>
          </a:prstGeom>
          <a:noFill/>
        </p:spPr>
        <p:txBody>
          <a:bodyPr wrap="none" rtlCol="0">
            <a:spAutoFit/>
          </a:bodyPr>
          <a:lstStyle/>
          <a:p>
            <a:r>
              <a:rPr kumimoji="1" lang="ja-JP" altLang="en-US" dirty="0"/>
              <a:t>現状の分解能</a:t>
            </a:r>
            <a:r>
              <a:rPr lang="ja-JP" altLang="en-US" dirty="0"/>
              <a:t>：</a:t>
            </a:r>
            <a:endParaRPr lang="en-US" altLang="ja-JP" dirty="0"/>
          </a:p>
          <a:p>
            <a:r>
              <a:rPr kumimoji="1" lang="ja-JP" altLang="en-US" dirty="0"/>
              <a:t>チャンネルトロン　</a:t>
            </a:r>
            <a:r>
              <a:rPr kumimoji="1" lang="en-US" altLang="ja-JP" dirty="0"/>
              <a:t>5mm</a:t>
            </a:r>
            <a:r>
              <a:rPr kumimoji="1" lang="ja-JP" altLang="en-US" dirty="0"/>
              <a:t>幅</a:t>
            </a:r>
            <a:endParaRPr kumimoji="1" lang="en-US" altLang="ja-JP" dirty="0"/>
          </a:p>
          <a:p>
            <a:r>
              <a:rPr lang="en-US" altLang="ja-JP" dirty="0"/>
              <a:t>1</a:t>
            </a:r>
            <a:r>
              <a:rPr lang="ja-JP" altLang="en-US" dirty="0"/>
              <a:t>価～</a:t>
            </a:r>
            <a:r>
              <a:rPr lang="en-US" altLang="ja-JP" dirty="0"/>
              <a:t>10</a:t>
            </a:r>
            <a:r>
              <a:rPr lang="ja-JP" altLang="en-US" dirty="0"/>
              <a:t>価まで</a:t>
            </a:r>
            <a:endParaRPr kumimoji="1" lang="en-US" altLang="ja-JP" dirty="0"/>
          </a:p>
        </p:txBody>
      </p:sp>
      <p:pic>
        <p:nvPicPr>
          <p:cNvPr id="7" name="図 6" descr="屋内, テーブル, 座る, カウンター が含まれている画像&#10;&#10;自動的に生成された説明">
            <a:extLst>
              <a:ext uri="{FF2B5EF4-FFF2-40B4-BE49-F238E27FC236}">
                <a16:creationId xmlns:a16="http://schemas.microsoft.com/office/drawing/2014/main" id="{CA9CF4E7-2764-43F2-B6A2-A53B81BE4C78}"/>
              </a:ext>
            </a:extLst>
          </p:cNvPr>
          <p:cNvPicPr>
            <a:picLocks noChangeAspect="1"/>
          </p:cNvPicPr>
          <p:nvPr/>
        </p:nvPicPr>
        <p:blipFill rotWithShape="1">
          <a:blip r:embed="rId4">
            <a:extLst>
              <a:ext uri="{28A0092B-C50C-407E-A947-70E740481C1C}">
                <a14:useLocalDpi xmlns:a14="http://schemas.microsoft.com/office/drawing/2010/main" val="0"/>
              </a:ext>
            </a:extLst>
          </a:blip>
          <a:srcRect l="5713" r="15829" b="32754"/>
          <a:stretch/>
        </p:blipFill>
        <p:spPr>
          <a:xfrm>
            <a:off x="588556" y="3790277"/>
            <a:ext cx="3714495" cy="2386685"/>
          </a:xfrm>
          <a:prstGeom prst="rect">
            <a:avLst/>
          </a:prstGeom>
        </p:spPr>
      </p:pic>
    </p:spTree>
    <p:extLst>
      <p:ext uri="{BB962C8B-B14F-4D97-AF65-F5344CB8AC3E}">
        <p14:creationId xmlns:p14="http://schemas.microsoft.com/office/powerpoint/2010/main" val="88338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grpSp>
        <p:nvGrpSpPr>
          <p:cNvPr id="2" name="グループ化 1">
            <a:extLst>
              <a:ext uri="{FF2B5EF4-FFF2-40B4-BE49-F238E27FC236}">
                <a16:creationId xmlns:a16="http://schemas.microsoft.com/office/drawing/2014/main" id="{0875FE61-BAB4-4F26-A374-D63C0FB9B473}"/>
              </a:ext>
            </a:extLst>
          </p:cNvPr>
          <p:cNvGrpSpPr/>
          <p:nvPr/>
        </p:nvGrpSpPr>
        <p:grpSpPr>
          <a:xfrm>
            <a:off x="2560297" y="2499143"/>
            <a:ext cx="7071405" cy="2946506"/>
            <a:chOff x="520304" y="2447924"/>
            <a:chExt cx="11147821" cy="2314575"/>
          </a:xfrm>
        </p:grpSpPr>
        <p:sp>
          <p:nvSpPr>
            <p:cNvPr id="18" name="フローチャート: 処理 17">
              <a:extLst>
                <a:ext uri="{FF2B5EF4-FFF2-40B4-BE49-F238E27FC236}">
                  <a16:creationId xmlns:a16="http://schemas.microsoft.com/office/drawing/2014/main" id="{8CFAA440-45AD-49A7-8DC1-DCED03633397}"/>
                </a:ext>
              </a:extLst>
            </p:cNvPr>
            <p:cNvSpPr/>
            <p:nvPr/>
          </p:nvSpPr>
          <p:spPr>
            <a:xfrm>
              <a:off x="520304" y="2447924"/>
              <a:ext cx="1323975" cy="2314575"/>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シミュレーション</a:t>
              </a:r>
            </a:p>
          </p:txBody>
        </p:sp>
        <p:sp>
          <p:nvSpPr>
            <p:cNvPr id="23" name="フローチャート: 処理 22">
              <a:extLst>
                <a:ext uri="{FF2B5EF4-FFF2-40B4-BE49-F238E27FC236}">
                  <a16:creationId xmlns:a16="http://schemas.microsoft.com/office/drawing/2014/main" id="{A3FBC273-02EE-4775-A10E-CB687B9386D5}"/>
                </a:ext>
              </a:extLst>
            </p:cNvPr>
            <p:cNvSpPr/>
            <p:nvPr/>
          </p:nvSpPr>
          <p:spPr>
            <a:xfrm>
              <a:off x="2978943"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装置の設計</a:t>
              </a:r>
              <a:endParaRPr kumimoji="1" lang="ja-JP" altLang="en-US" dirty="0">
                <a:solidFill>
                  <a:schemeClr val="tx1"/>
                </a:solidFill>
              </a:endParaRPr>
            </a:p>
          </p:txBody>
        </p:sp>
        <p:sp>
          <p:nvSpPr>
            <p:cNvPr id="25" name="フローチャート: 処理 24">
              <a:extLst>
                <a:ext uri="{FF2B5EF4-FFF2-40B4-BE49-F238E27FC236}">
                  <a16:creationId xmlns:a16="http://schemas.microsoft.com/office/drawing/2014/main" id="{21C8D0C3-C019-4E66-BB36-A135CEAE97A1}"/>
                </a:ext>
              </a:extLst>
            </p:cNvPr>
            <p:cNvSpPr/>
            <p:nvPr/>
          </p:nvSpPr>
          <p:spPr>
            <a:xfrm>
              <a:off x="5434012"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装置の製作</a:t>
              </a:r>
              <a:endParaRPr kumimoji="1" lang="ja-JP" altLang="en-US" dirty="0">
                <a:solidFill>
                  <a:schemeClr val="tx1"/>
                </a:solidFill>
              </a:endParaRPr>
            </a:p>
          </p:txBody>
        </p:sp>
        <p:sp>
          <p:nvSpPr>
            <p:cNvPr id="27" name="フローチャート: 処理 26">
              <a:extLst>
                <a:ext uri="{FF2B5EF4-FFF2-40B4-BE49-F238E27FC236}">
                  <a16:creationId xmlns:a16="http://schemas.microsoft.com/office/drawing/2014/main" id="{B0927407-7772-471C-A86E-696D68577EF4}"/>
                </a:ext>
              </a:extLst>
            </p:cNvPr>
            <p:cNvSpPr/>
            <p:nvPr/>
          </p:nvSpPr>
          <p:spPr>
            <a:xfrm>
              <a:off x="7889082"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測定</a:t>
              </a:r>
            </a:p>
          </p:txBody>
        </p:sp>
        <p:sp>
          <p:nvSpPr>
            <p:cNvPr id="29" name="フローチャート: 処理 28">
              <a:extLst>
                <a:ext uri="{FF2B5EF4-FFF2-40B4-BE49-F238E27FC236}">
                  <a16:creationId xmlns:a16="http://schemas.microsoft.com/office/drawing/2014/main" id="{FF75C79A-75E5-48C4-ACD1-F5F8897C3DBC}"/>
                </a:ext>
              </a:extLst>
            </p:cNvPr>
            <p:cNvSpPr/>
            <p:nvPr/>
          </p:nvSpPr>
          <p:spPr>
            <a:xfrm>
              <a:off x="10344150"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解析</a:t>
              </a:r>
              <a:endParaRPr kumimoji="1" lang="ja-JP" altLang="en-US" dirty="0">
                <a:solidFill>
                  <a:schemeClr val="tx1"/>
                </a:solidFill>
              </a:endParaRPr>
            </a:p>
          </p:txBody>
        </p:sp>
        <p:sp>
          <p:nvSpPr>
            <p:cNvPr id="30" name="矢印: 右 29">
              <a:extLst>
                <a:ext uri="{FF2B5EF4-FFF2-40B4-BE49-F238E27FC236}">
                  <a16:creationId xmlns:a16="http://schemas.microsoft.com/office/drawing/2014/main" id="{33DAA5B4-0ACB-47BE-8CAB-EA5FD549EF47}"/>
                </a:ext>
              </a:extLst>
            </p:cNvPr>
            <p:cNvSpPr/>
            <p:nvPr/>
          </p:nvSpPr>
          <p:spPr>
            <a:xfrm>
              <a:off x="2099071"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右 31">
              <a:extLst>
                <a:ext uri="{FF2B5EF4-FFF2-40B4-BE49-F238E27FC236}">
                  <a16:creationId xmlns:a16="http://schemas.microsoft.com/office/drawing/2014/main" id="{AA578E69-600C-4FAB-8A8D-4E79882C4E7B}"/>
                </a:ext>
              </a:extLst>
            </p:cNvPr>
            <p:cNvSpPr/>
            <p:nvPr/>
          </p:nvSpPr>
          <p:spPr>
            <a:xfrm>
              <a:off x="9464279"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右 33">
              <a:extLst>
                <a:ext uri="{FF2B5EF4-FFF2-40B4-BE49-F238E27FC236}">
                  <a16:creationId xmlns:a16="http://schemas.microsoft.com/office/drawing/2014/main" id="{4AE66D09-A754-47CC-A32F-C663A577CFD1}"/>
                </a:ext>
              </a:extLst>
            </p:cNvPr>
            <p:cNvSpPr/>
            <p:nvPr/>
          </p:nvSpPr>
          <p:spPr>
            <a:xfrm>
              <a:off x="7009210"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矢印: 右 35">
              <a:extLst>
                <a:ext uri="{FF2B5EF4-FFF2-40B4-BE49-F238E27FC236}">
                  <a16:creationId xmlns:a16="http://schemas.microsoft.com/office/drawing/2014/main" id="{ABD10B90-C9FB-411B-88CF-D67E6885AB9A}"/>
                </a:ext>
              </a:extLst>
            </p:cNvPr>
            <p:cNvSpPr/>
            <p:nvPr/>
          </p:nvSpPr>
          <p:spPr>
            <a:xfrm>
              <a:off x="4557710"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2CF347D8-30AD-446C-91B5-38EA0AF6A83E}"/>
              </a:ext>
            </a:extLst>
          </p:cNvPr>
          <p:cNvSpPr txBox="1"/>
          <p:nvPr/>
        </p:nvSpPr>
        <p:spPr>
          <a:xfrm>
            <a:off x="983808" y="733165"/>
            <a:ext cx="1338828" cy="369332"/>
          </a:xfrm>
          <a:prstGeom prst="rect">
            <a:avLst/>
          </a:prstGeom>
          <a:noFill/>
        </p:spPr>
        <p:txBody>
          <a:bodyPr wrap="none" rtlCol="0">
            <a:spAutoFit/>
          </a:bodyPr>
          <a:lstStyle/>
          <a:p>
            <a:r>
              <a:rPr lang="ja-JP" altLang="en-US" dirty="0"/>
              <a:t>全体の方針</a:t>
            </a:r>
            <a:endParaRPr kumimoji="1" lang="en-US" altLang="ja-JP" dirty="0"/>
          </a:p>
        </p:txBody>
      </p:sp>
      <p:sp>
        <p:nvSpPr>
          <p:cNvPr id="15" name="テキスト ボックス 14">
            <a:extLst>
              <a:ext uri="{FF2B5EF4-FFF2-40B4-BE49-F238E27FC236}">
                <a16:creationId xmlns:a16="http://schemas.microsoft.com/office/drawing/2014/main" id="{B4C5C100-DAB7-4BE6-9C17-1ADF44C3DAF4}"/>
              </a:ext>
            </a:extLst>
          </p:cNvPr>
          <p:cNvSpPr txBox="1"/>
          <p:nvPr/>
        </p:nvSpPr>
        <p:spPr>
          <a:xfrm>
            <a:off x="3438684" y="5732127"/>
            <a:ext cx="5032147" cy="369332"/>
          </a:xfrm>
          <a:prstGeom prst="rect">
            <a:avLst/>
          </a:prstGeom>
          <a:noFill/>
        </p:spPr>
        <p:txBody>
          <a:bodyPr wrap="none" rtlCol="0">
            <a:spAutoFit/>
          </a:bodyPr>
          <a:lstStyle/>
          <a:p>
            <a:r>
              <a:rPr kumimoji="1" lang="ja-JP" altLang="en-US" dirty="0"/>
              <a:t>まずは、シミュレーションからやっていこう！</a:t>
            </a:r>
          </a:p>
        </p:txBody>
      </p:sp>
      <p:sp>
        <p:nvSpPr>
          <p:cNvPr id="3" name="テキスト ボックス 2">
            <a:extLst>
              <a:ext uri="{FF2B5EF4-FFF2-40B4-BE49-F238E27FC236}">
                <a16:creationId xmlns:a16="http://schemas.microsoft.com/office/drawing/2014/main" id="{E348160F-3B54-44A6-8636-D49FADA007FB}"/>
              </a:ext>
            </a:extLst>
          </p:cNvPr>
          <p:cNvSpPr txBox="1"/>
          <p:nvPr/>
        </p:nvSpPr>
        <p:spPr>
          <a:xfrm>
            <a:off x="1148091" y="1284844"/>
            <a:ext cx="9895817" cy="923330"/>
          </a:xfrm>
          <a:prstGeom prst="rect">
            <a:avLst/>
          </a:prstGeom>
          <a:noFill/>
        </p:spPr>
        <p:txBody>
          <a:bodyPr wrap="square" rtlCol="0">
            <a:spAutoFit/>
          </a:bodyPr>
          <a:lstStyle/>
          <a:p>
            <a:r>
              <a:rPr kumimoji="1" lang="ja-JP" altLang="en-US" dirty="0"/>
              <a:t>目標：</a:t>
            </a:r>
            <a:endParaRPr kumimoji="1" lang="en-US" altLang="ja-JP" dirty="0"/>
          </a:p>
          <a:p>
            <a:r>
              <a:rPr lang="en-US" altLang="ja-JP" dirty="0"/>
              <a:t>1</a:t>
            </a:r>
            <a:r>
              <a:rPr lang="ja-JP" altLang="en-US" dirty="0"/>
              <a:t>価～</a:t>
            </a:r>
            <a:r>
              <a:rPr lang="en-US" altLang="ja-JP" dirty="0"/>
              <a:t>20</a:t>
            </a:r>
            <a:r>
              <a:rPr lang="ja-JP" altLang="en-US" dirty="0"/>
              <a:t>価の</a:t>
            </a:r>
            <a:r>
              <a:rPr lang="en-US" altLang="ja-JP" dirty="0"/>
              <a:t>132 Sn</a:t>
            </a:r>
            <a:r>
              <a:rPr lang="ja-JP" altLang="en-US" dirty="0"/>
              <a:t>イオンを入射させて分別させて、分解能を</a:t>
            </a:r>
            <a:r>
              <a:rPr lang="en-US" altLang="ja-JP" dirty="0"/>
              <a:t>5[mm]</a:t>
            </a:r>
            <a:r>
              <a:rPr lang="ja-JP" altLang="en-US" dirty="0"/>
              <a:t>以下にすることを目標とする。</a:t>
            </a:r>
            <a:endParaRPr kumimoji="1" lang="ja-JP" altLang="en-US" dirty="0"/>
          </a:p>
        </p:txBody>
      </p:sp>
    </p:spTree>
    <p:extLst>
      <p:ext uri="{BB962C8B-B14F-4D97-AF65-F5344CB8AC3E}">
        <p14:creationId xmlns:p14="http://schemas.microsoft.com/office/powerpoint/2010/main" val="121445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sp>
        <p:nvSpPr>
          <p:cNvPr id="3" name="テキスト ボックス 2">
            <a:extLst>
              <a:ext uri="{FF2B5EF4-FFF2-40B4-BE49-F238E27FC236}">
                <a16:creationId xmlns:a16="http://schemas.microsoft.com/office/drawing/2014/main" id="{978BFF22-C492-4EDC-A348-A8D9B9FFD027}"/>
              </a:ext>
            </a:extLst>
          </p:cNvPr>
          <p:cNvSpPr txBox="1"/>
          <p:nvPr/>
        </p:nvSpPr>
        <p:spPr>
          <a:xfrm>
            <a:off x="1240403" y="826936"/>
            <a:ext cx="2954655" cy="369332"/>
          </a:xfrm>
          <a:prstGeom prst="rect">
            <a:avLst/>
          </a:prstGeom>
          <a:noFill/>
        </p:spPr>
        <p:txBody>
          <a:bodyPr wrap="none" rtlCol="0">
            <a:spAutoFit/>
          </a:bodyPr>
          <a:lstStyle/>
          <a:p>
            <a:r>
              <a:rPr kumimoji="1" lang="ja-JP" altLang="en-US" dirty="0"/>
              <a:t>シミュレーションといえば</a:t>
            </a:r>
          </a:p>
        </p:txBody>
      </p:sp>
      <p:pic>
        <p:nvPicPr>
          <p:cNvPr id="4" name="図 3">
            <a:extLst>
              <a:ext uri="{FF2B5EF4-FFF2-40B4-BE49-F238E27FC236}">
                <a16:creationId xmlns:a16="http://schemas.microsoft.com/office/drawing/2014/main" id="{DA3BF13C-CBA0-4402-AC84-E7FF5CB76155}"/>
              </a:ext>
            </a:extLst>
          </p:cNvPr>
          <p:cNvPicPr>
            <a:picLocks noChangeAspect="1"/>
          </p:cNvPicPr>
          <p:nvPr/>
        </p:nvPicPr>
        <p:blipFill>
          <a:blip r:embed="rId3"/>
          <a:stretch>
            <a:fillRect/>
          </a:stretch>
        </p:blipFill>
        <p:spPr>
          <a:xfrm>
            <a:off x="6790996" y="1194300"/>
            <a:ext cx="4340041" cy="3938587"/>
          </a:xfrm>
          <a:prstGeom prst="rect">
            <a:avLst/>
          </a:prstGeom>
        </p:spPr>
      </p:pic>
      <p:sp>
        <p:nvSpPr>
          <p:cNvPr id="5" name="テキスト ボックス 4">
            <a:extLst>
              <a:ext uri="{FF2B5EF4-FFF2-40B4-BE49-F238E27FC236}">
                <a16:creationId xmlns:a16="http://schemas.microsoft.com/office/drawing/2014/main" id="{F0596DFC-6BD0-429F-91F0-26433FD0C389}"/>
              </a:ext>
            </a:extLst>
          </p:cNvPr>
          <p:cNvSpPr txBox="1"/>
          <p:nvPr/>
        </p:nvSpPr>
        <p:spPr>
          <a:xfrm>
            <a:off x="2282290" y="1657044"/>
            <a:ext cx="1117614" cy="461665"/>
          </a:xfrm>
          <a:prstGeom prst="rect">
            <a:avLst/>
          </a:prstGeom>
          <a:noFill/>
        </p:spPr>
        <p:txBody>
          <a:bodyPr wrap="none" rtlCol="0">
            <a:spAutoFit/>
          </a:bodyPr>
          <a:lstStyle/>
          <a:p>
            <a:r>
              <a:rPr lang="en-US" altLang="ja-JP" sz="2400" dirty="0" err="1"/>
              <a:t>simion</a:t>
            </a:r>
            <a:endParaRPr kumimoji="1" lang="ja-JP" altLang="en-US" sz="2400" dirty="0"/>
          </a:p>
        </p:txBody>
      </p:sp>
      <p:sp>
        <p:nvSpPr>
          <p:cNvPr id="6" name="テキスト ボックス 5">
            <a:extLst>
              <a:ext uri="{FF2B5EF4-FFF2-40B4-BE49-F238E27FC236}">
                <a16:creationId xmlns:a16="http://schemas.microsoft.com/office/drawing/2014/main" id="{292FF91D-C6A8-46D5-9AD8-785C40178B97}"/>
              </a:ext>
            </a:extLst>
          </p:cNvPr>
          <p:cNvSpPr txBox="1"/>
          <p:nvPr/>
        </p:nvSpPr>
        <p:spPr>
          <a:xfrm>
            <a:off x="786688" y="2579485"/>
            <a:ext cx="4108817" cy="369332"/>
          </a:xfrm>
          <a:prstGeom prst="rect">
            <a:avLst/>
          </a:prstGeom>
          <a:noFill/>
        </p:spPr>
        <p:txBody>
          <a:bodyPr wrap="none" rtlCol="0">
            <a:spAutoFit/>
          </a:bodyPr>
          <a:lstStyle/>
          <a:p>
            <a:r>
              <a:rPr lang="ja-JP" altLang="en-US" dirty="0"/>
              <a:t>問題点：</a:t>
            </a:r>
            <a:r>
              <a:rPr kumimoji="1" lang="ja-JP" altLang="en-US" dirty="0"/>
              <a:t>リモートで共同研究しづらい</a:t>
            </a:r>
            <a:endParaRPr kumimoji="1" lang="en-US" altLang="ja-JP" dirty="0"/>
          </a:p>
        </p:txBody>
      </p:sp>
      <p:sp>
        <p:nvSpPr>
          <p:cNvPr id="7" name="テキスト ボックス 6">
            <a:extLst>
              <a:ext uri="{FF2B5EF4-FFF2-40B4-BE49-F238E27FC236}">
                <a16:creationId xmlns:a16="http://schemas.microsoft.com/office/drawing/2014/main" id="{02A231C2-0BEC-4BE9-A428-D076EF04AA6E}"/>
              </a:ext>
            </a:extLst>
          </p:cNvPr>
          <p:cNvSpPr txBox="1"/>
          <p:nvPr/>
        </p:nvSpPr>
        <p:spPr>
          <a:xfrm>
            <a:off x="1594601" y="3409593"/>
            <a:ext cx="2492990" cy="369332"/>
          </a:xfrm>
          <a:prstGeom prst="rect">
            <a:avLst/>
          </a:prstGeom>
          <a:noFill/>
        </p:spPr>
        <p:txBody>
          <a:bodyPr wrap="none" rtlCol="0">
            <a:spAutoFit/>
          </a:bodyPr>
          <a:lstStyle/>
          <a:p>
            <a:r>
              <a:rPr kumimoji="1" lang="ja-JP" altLang="en-US" dirty="0"/>
              <a:t>自作してしまおう！！</a:t>
            </a:r>
          </a:p>
        </p:txBody>
      </p:sp>
      <p:sp>
        <p:nvSpPr>
          <p:cNvPr id="9" name="テキスト ボックス 8">
            <a:extLst>
              <a:ext uri="{FF2B5EF4-FFF2-40B4-BE49-F238E27FC236}">
                <a16:creationId xmlns:a16="http://schemas.microsoft.com/office/drawing/2014/main" id="{75F2D3CF-DAF5-4C9E-AD56-118AF1DE8BB8}"/>
              </a:ext>
            </a:extLst>
          </p:cNvPr>
          <p:cNvSpPr txBox="1"/>
          <p:nvPr/>
        </p:nvSpPr>
        <p:spPr>
          <a:xfrm>
            <a:off x="579954" y="4239701"/>
            <a:ext cx="2723823" cy="1477328"/>
          </a:xfrm>
          <a:prstGeom prst="rect">
            <a:avLst/>
          </a:prstGeom>
          <a:noFill/>
        </p:spPr>
        <p:txBody>
          <a:bodyPr wrap="none" rtlCol="0">
            <a:spAutoFit/>
          </a:bodyPr>
          <a:lstStyle/>
          <a:p>
            <a:r>
              <a:rPr kumimoji="1" lang="ja-JP" altLang="en-US" dirty="0"/>
              <a:t>利点：</a:t>
            </a:r>
            <a:endParaRPr kumimoji="1" lang="en-US" altLang="ja-JP" dirty="0"/>
          </a:p>
          <a:p>
            <a:r>
              <a:rPr kumimoji="1" lang="ja-JP" altLang="en-US" dirty="0"/>
              <a:t>物理の理解を深めること</a:t>
            </a:r>
            <a:endParaRPr kumimoji="1" lang="en-US" altLang="ja-JP" dirty="0"/>
          </a:p>
          <a:p>
            <a:r>
              <a:rPr kumimoji="1" lang="ja-JP" altLang="en-US" dirty="0"/>
              <a:t>データの共有のしやすさ</a:t>
            </a:r>
            <a:endParaRPr kumimoji="1" lang="en-US" altLang="ja-JP" dirty="0"/>
          </a:p>
          <a:p>
            <a:r>
              <a:rPr lang="ja-JP" altLang="en-US" dirty="0"/>
              <a:t>拡張性の良さ</a:t>
            </a:r>
            <a:endParaRPr lang="en-US" altLang="ja-JP" dirty="0"/>
          </a:p>
          <a:p>
            <a:r>
              <a:rPr lang="ja-JP" altLang="en-US" dirty="0"/>
              <a:t>在宅で作業できる</a:t>
            </a:r>
            <a:endParaRPr kumimoji="1" lang="ja-JP" altLang="en-US" dirty="0"/>
          </a:p>
        </p:txBody>
      </p:sp>
      <p:sp>
        <p:nvSpPr>
          <p:cNvPr id="10" name="テキスト ボックス 9">
            <a:extLst>
              <a:ext uri="{FF2B5EF4-FFF2-40B4-BE49-F238E27FC236}">
                <a16:creationId xmlns:a16="http://schemas.microsoft.com/office/drawing/2014/main" id="{23A0ED27-5867-4DEA-B762-A23B093F7E48}"/>
              </a:ext>
            </a:extLst>
          </p:cNvPr>
          <p:cNvSpPr txBox="1"/>
          <p:nvPr/>
        </p:nvSpPr>
        <p:spPr>
          <a:xfrm>
            <a:off x="3964371" y="4239701"/>
            <a:ext cx="2262158" cy="923330"/>
          </a:xfrm>
          <a:prstGeom prst="rect">
            <a:avLst/>
          </a:prstGeom>
          <a:noFill/>
        </p:spPr>
        <p:txBody>
          <a:bodyPr wrap="none" rtlCol="0">
            <a:spAutoFit/>
          </a:bodyPr>
          <a:lstStyle/>
          <a:p>
            <a:r>
              <a:rPr kumimoji="1" lang="ja-JP" altLang="en-US" dirty="0"/>
              <a:t>問題点：</a:t>
            </a:r>
            <a:endParaRPr kumimoji="1" lang="en-US" altLang="ja-JP" dirty="0"/>
          </a:p>
          <a:p>
            <a:r>
              <a:rPr lang="ja-JP" altLang="en-US" dirty="0"/>
              <a:t>性能の保証がない</a:t>
            </a:r>
            <a:endParaRPr lang="en-US" altLang="ja-JP" dirty="0"/>
          </a:p>
          <a:p>
            <a:r>
              <a:rPr kumimoji="1" lang="ja-JP" altLang="en-US" dirty="0"/>
              <a:t>単純に作るのが大変</a:t>
            </a:r>
          </a:p>
        </p:txBody>
      </p:sp>
      <p:sp>
        <p:nvSpPr>
          <p:cNvPr id="11" name="テキスト ボックス 10">
            <a:extLst>
              <a:ext uri="{FF2B5EF4-FFF2-40B4-BE49-F238E27FC236}">
                <a16:creationId xmlns:a16="http://schemas.microsoft.com/office/drawing/2014/main" id="{191E7FDD-3855-4783-BA23-B6A94477CF72}"/>
              </a:ext>
            </a:extLst>
          </p:cNvPr>
          <p:cNvSpPr txBox="1"/>
          <p:nvPr/>
        </p:nvSpPr>
        <p:spPr>
          <a:xfrm>
            <a:off x="1818397" y="6054439"/>
            <a:ext cx="6878806" cy="369332"/>
          </a:xfrm>
          <a:prstGeom prst="rect">
            <a:avLst/>
          </a:prstGeom>
          <a:noFill/>
        </p:spPr>
        <p:txBody>
          <a:bodyPr wrap="none" rtlCol="0">
            <a:spAutoFit/>
          </a:bodyPr>
          <a:lstStyle/>
          <a:p>
            <a:r>
              <a:rPr kumimoji="1" lang="ja-JP" altLang="en-US" b="1" dirty="0"/>
              <a:t>利点のほうが大きいとしてシミュレーションソフトの開発を決定</a:t>
            </a:r>
          </a:p>
        </p:txBody>
      </p:sp>
      <p:sp>
        <p:nvSpPr>
          <p:cNvPr id="26" name="テキスト ボックス 25">
            <a:extLst>
              <a:ext uri="{FF2B5EF4-FFF2-40B4-BE49-F238E27FC236}">
                <a16:creationId xmlns:a16="http://schemas.microsoft.com/office/drawing/2014/main" id="{B6A2DE98-FC65-4C5A-A4FF-7FB00AA619FD}"/>
              </a:ext>
            </a:extLst>
          </p:cNvPr>
          <p:cNvSpPr txBox="1"/>
          <p:nvPr/>
        </p:nvSpPr>
        <p:spPr>
          <a:xfrm>
            <a:off x="6884127" y="5462858"/>
            <a:ext cx="4524102" cy="261610"/>
          </a:xfrm>
          <a:prstGeom prst="rect">
            <a:avLst/>
          </a:prstGeom>
          <a:noFill/>
        </p:spPr>
        <p:txBody>
          <a:bodyPr wrap="square">
            <a:spAutoFit/>
          </a:bodyPr>
          <a:lstStyle/>
          <a:p>
            <a:r>
              <a:rPr lang="ja-JP" altLang="en-US" sz="1100" dirty="0"/>
              <a:t>引用元（http://www.ppl.k.u-tokyo.ac.jp/saito/memo_simion</a:t>
            </a:r>
            <a:r>
              <a:rPr lang="ja-JP" altLang="en-US" sz="1100"/>
              <a:t>.html）</a:t>
            </a:r>
            <a:endParaRPr lang="ja-JP" altLang="en-US" sz="1100" dirty="0"/>
          </a:p>
        </p:txBody>
      </p:sp>
    </p:spTree>
    <p:extLst>
      <p:ext uri="{BB962C8B-B14F-4D97-AF65-F5344CB8AC3E}">
        <p14:creationId xmlns:p14="http://schemas.microsoft.com/office/powerpoint/2010/main" val="2155298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sp>
        <p:nvSpPr>
          <p:cNvPr id="3" name="テキスト ボックス 2">
            <a:extLst>
              <a:ext uri="{FF2B5EF4-FFF2-40B4-BE49-F238E27FC236}">
                <a16:creationId xmlns:a16="http://schemas.microsoft.com/office/drawing/2014/main" id="{978BFF22-C492-4EDC-A348-A8D9B9FFD027}"/>
              </a:ext>
            </a:extLst>
          </p:cNvPr>
          <p:cNvSpPr txBox="1"/>
          <p:nvPr/>
        </p:nvSpPr>
        <p:spPr>
          <a:xfrm>
            <a:off x="1240403" y="826936"/>
            <a:ext cx="3416320" cy="369332"/>
          </a:xfrm>
          <a:prstGeom prst="rect">
            <a:avLst/>
          </a:prstGeom>
          <a:noFill/>
        </p:spPr>
        <p:txBody>
          <a:bodyPr wrap="none" rtlCol="0">
            <a:spAutoFit/>
          </a:bodyPr>
          <a:lstStyle/>
          <a:p>
            <a:r>
              <a:rPr kumimoji="1" lang="ja-JP" altLang="en-US" dirty="0"/>
              <a:t>シミュレーション</a:t>
            </a:r>
            <a:r>
              <a:rPr lang="ja-JP" altLang="en-US" dirty="0"/>
              <a:t>ソフトの方針</a:t>
            </a:r>
            <a:endParaRPr kumimoji="1" lang="ja-JP" altLang="en-US" dirty="0"/>
          </a:p>
        </p:txBody>
      </p:sp>
      <p:sp>
        <p:nvSpPr>
          <p:cNvPr id="182" name="テキスト ボックス 181">
            <a:extLst>
              <a:ext uri="{FF2B5EF4-FFF2-40B4-BE49-F238E27FC236}">
                <a16:creationId xmlns:a16="http://schemas.microsoft.com/office/drawing/2014/main" id="{D2A56772-4CA9-4127-AFA1-F0FC9FA934DE}"/>
              </a:ext>
            </a:extLst>
          </p:cNvPr>
          <p:cNvSpPr txBox="1"/>
          <p:nvPr/>
        </p:nvSpPr>
        <p:spPr>
          <a:xfrm>
            <a:off x="790135" y="1854656"/>
            <a:ext cx="5724644" cy="3970318"/>
          </a:xfrm>
          <a:prstGeom prst="rect">
            <a:avLst/>
          </a:prstGeom>
          <a:noFill/>
        </p:spPr>
        <p:txBody>
          <a:bodyPr wrap="none" rtlCol="0">
            <a:spAutoFit/>
          </a:bodyPr>
          <a:lstStyle/>
          <a:p>
            <a:r>
              <a:rPr kumimoji="1" lang="ja-JP" altLang="en-US" dirty="0"/>
              <a:t>開発言語：</a:t>
            </a:r>
            <a:r>
              <a:rPr kumimoji="1" lang="en-US" altLang="ja-JP" dirty="0"/>
              <a:t>python</a:t>
            </a:r>
            <a:r>
              <a:rPr kumimoji="1" lang="ja-JP" altLang="en-US" dirty="0"/>
              <a:t>、</a:t>
            </a:r>
            <a:r>
              <a:rPr lang="ja-JP" altLang="en-US" dirty="0"/>
              <a:t>共同開発環境：</a:t>
            </a:r>
            <a:r>
              <a:rPr lang="en-US" altLang="ja-JP" dirty="0" err="1"/>
              <a:t>github</a:t>
            </a:r>
            <a:endParaRPr lang="en-US" altLang="ja-JP" dirty="0"/>
          </a:p>
          <a:p>
            <a:endParaRPr kumimoji="1" lang="en-US" altLang="ja-JP" dirty="0"/>
          </a:p>
          <a:p>
            <a:r>
              <a:rPr kumimoji="1" lang="ja-JP" altLang="en-US" dirty="0"/>
              <a:t>①フローチャートの作成</a:t>
            </a:r>
            <a:endParaRPr kumimoji="1" lang="en-US" altLang="ja-JP" dirty="0"/>
          </a:p>
          <a:p>
            <a:endParaRPr kumimoji="1" lang="en-US" altLang="ja-JP" dirty="0"/>
          </a:p>
          <a:p>
            <a:r>
              <a:rPr lang="ja-JP" altLang="en-US" dirty="0"/>
              <a:t>②それぞれの工程のアルゴリズムの決定</a:t>
            </a:r>
            <a:endParaRPr lang="en-US" altLang="ja-JP" dirty="0"/>
          </a:p>
          <a:p>
            <a:endParaRPr kumimoji="1" lang="en-US" altLang="ja-JP" dirty="0"/>
          </a:p>
          <a:p>
            <a:r>
              <a:rPr lang="ja-JP" altLang="en-US" dirty="0"/>
              <a:t>　</a:t>
            </a:r>
            <a:r>
              <a:rPr kumimoji="1" lang="ja-JP" altLang="en-US" dirty="0"/>
              <a:t>電場磁場の計算：</a:t>
            </a:r>
            <a:r>
              <a:rPr lang="ja-JP" altLang="en-US" dirty="0"/>
              <a:t>　とりあえず指定範囲内一様力場</a:t>
            </a:r>
            <a:endParaRPr lang="en-US" altLang="ja-JP" dirty="0"/>
          </a:p>
          <a:p>
            <a:r>
              <a:rPr kumimoji="1" lang="ja-JP" altLang="en-US" dirty="0"/>
              <a:t>　運動計算：</a:t>
            </a:r>
            <a:r>
              <a:rPr lang="ja-JP" altLang="en-US" dirty="0"/>
              <a:t>　　　　ルンゲクッタ法を用いた計算</a:t>
            </a:r>
            <a:endParaRPr lang="en-US" altLang="ja-JP" dirty="0"/>
          </a:p>
          <a:p>
            <a:r>
              <a:rPr kumimoji="1" lang="ja-JP" altLang="en-US" dirty="0"/>
              <a:t>　終了判定：</a:t>
            </a:r>
            <a:r>
              <a:rPr lang="ja-JP" altLang="en-US" dirty="0"/>
              <a:t>　　　　領域の外に出たら終了</a:t>
            </a:r>
            <a:endParaRPr lang="en-US" altLang="ja-JP" dirty="0"/>
          </a:p>
          <a:p>
            <a:endParaRPr lang="en-US" altLang="ja-JP" dirty="0"/>
          </a:p>
          <a:p>
            <a:endParaRPr lang="en-US" altLang="ja-JP" dirty="0"/>
          </a:p>
          <a:p>
            <a:r>
              <a:rPr lang="ja-JP" altLang="en-US" dirty="0"/>
              <a:t>③開発</a:t>
            </a:r>
            <a:endParaRPr lang="en-US" altLang="ja-JP" dirty="0"/>
          </a:p>
          <a:p>
            <a:endParaRPr lang="en-US" altLang="ja-JP" dirty="0"/>
          </a:p>
          <a:p>
            <a:r>
              <a:rPr lang="ja-JP" altLang="en-US" dirty="0"/>
              <a:t>④テスト</a:t>
            </a:r>
            <a:endParaRPr lang="en-US" altLang="ja-JP" dirty="0"/>
          </a:p>
        </p:txBody>
      </p:sp>
      <p:grpSp>
        <p:nvGrpSpPr>
          <p:cNvPr id="187" name="グループ化 186">
            <a:extLst>
              <a:ext uri="{FF2B5EF4-FFF2-40B4-BE49-F238E27FC236}">
                <a16:creationId xmlns:a16="http://schemas.microsoft.com/office/drawing/2014/main" id="{D3CD0D8E-E716-4C55-A694-E6B3E0528CE1}"/>
              </a:ext>
            </a:extLst>
          </p:cNvPr>
          <p:cNvGrpSpPr/>
          <p:nvPr/>
        </p:nvGrpSpPr>
        <p:grpSpPr>
          <a:xfrm>
            <a:off x="8353626" y="991320"/>
            <a:ext cx="3255277" cy="5316091"/>
            <a:chOff x="8472897" y="826936"/>
            <a:chExt cx="2928968" cy="4837225"/>
          </a:xfrm>
        </p:grpSpPr>
        <p:pic>
          <p:nvPicPr>
            <p:cNvPr id="180" name="図 179">
              <a:extLst>
                <a:ext uri="{FF2B5EF4-FFF2-40B4-BE49-F238E27FC236}">
                  <a16:creationId xmlns:a16="http://schemas.microsoft.com/office/drawing/2014/main" id="{F74F036E-384B-4EC4-BD9B-97FB2BF404B4}"/>
                </a:ext>
              </a:extLst>
            </p:cNvPr>
            <p:cNvPicPr>
              <a:picLocks noChangeAspect="1"/>
            </p:cNvPicPr>
            <p:nvPr/>
          </p:nvPicPr>
          <p:blipFill>
            <a:blip r:embed="rId3"/>
            <a:stretch>
              <a:fillRect/>
            </a:stretch>
          </p:blipFill>
          <p:spPr>
            <a:xfrm>
              <a:off x="8472897" y="826936"/>
              <a:ext cx="2928968" cy="4311825"/>
            </a:xfrm>
            <a:prstGeom prst="rect">
              <a:avLst/>
            </a:prstGeom>
          </p:spPr>
        </p:pic>
        <p:sp>
          <p:nvSpPr>
            <p:cNvPr id="184" name="テキスト ボックス 183">
              <a:extLst>
                <a:ext uri="{FF2B5EF4-FFF2-40B4-BE49-F238E27FC236}">
                  <a16:creationId xmlns:a16="http://schemas.microsoft.com/office/drawing/2014/main" id="{843107B8-3CD7-4424-9314-1F5A691EECE1}"/>
                </a:ext>
              </a:extLst>
            </p:cNvPr>
            <p:cNvSpPr txBox="1"/>
            <p:nvPr/>
          </p:nvSpPr>
          <p:spPr>
            <a:xfrm>
              <a:off x="8806302" y="5294829"/>
              <a:ext cx="2262158" cy="369332"/>
            </a:xfrm>
            <a:prstGeom prst="rect">
              <a:avLst/>
            </a:prstGeom>
            <a:noFill/>
          </p:spPr>
          <p:txBody>
            <a:bodyPr wrap="none" rtlCol="0">
              <a:spAutoFit/>
            </a:bodyPr>
            <a:lstStyle/>
            <a:p>
              <a:r>
                <a:rPr lang="ja-JP" altLang="en-US" dirty="0"/>
                <a:t>図：</a:t>
              </a:r>
              <a:r>
                <a:rPr kumimoji="1" lang="ja-JP" altLang="en-US" dirty="0"/>
                <a:t>フローチャート</a:t>
              </a:r>
            </a:p>
          </p:txBody>
        </p:sp>
      </p:grpSp>
    </p:spTree>
    <p:extLst>
      <p:ext uri="{BB962C8B-B14F-4D97-AF65-F5344CB8AC3E}">
        <p14:creationId xmlns:p14="http://schemas.microsoft.com/office/powerpoint/2010/main" val="1053403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F2F8D-3B70-420B-8241-4BA6DAD5892E}"/>
              </a:ext>
            </a:extLst>
          </p:cNvPr>
          <p:cNvSpPr>
            <a:spLocks noGrp="1"/>
          </p:cNvSpPr>
          <p:nvPr>
            <p:ph type="title"/>
          </p:nvPr>
        </p:nvSpPr>
        <p:spPr>
          <a:xfrm>
            <a:off x="964095" y="705037"/>
            <a:ext cx="3673503" cy="534012"/>
          </a:xfrm>
        </p:spPr>
        <p:txBody>
          <a:bodyPr>
            <a:normAutofit/>
          </a:bodyPr>
          <a:lstStyle/>
          <a:p>
            <a:r>
              <a:rPr kumimoji="1" lang="ja-JP" altLang="en-US" sz="1800" dirty="0"/>
              <a:t>運動計算の選定</a:t>
            </a:r>
          </a:p>
        </p:txBody>
      </p:sp>
      <p:sp>
        <p:nvSpPr>
          <p:cNvPr id="4" name="テキスト ボックス 3">
            <a:extLst>
              <a:ext uri="{FF2B5EF4-FFF2-40B4-BE49-F238E27FC236}">
                <a16:creationId xmlns:a16="http://schemas.microsoft.com/office/drawing/2014/main" id="{C1DD4EA0-3CF3-4E64-ADE8-DBA9C4C0B6CA}"/>
              </a:ext>
            </a:extLst>
          </p:cNvPr>
          <p:cNvSpPr txBox="1"/>
          <p:nvPr/>
        </p:nvSpPr>
        <p:spPr>
          <a:xfrm>
            <a:off x="7901180" y="1403624"/>
            <a:ext cx="3513984" cy="369332"/>
          </a:xfrm>
          <a:prstGeom prst="rect">
            <a:avLst/>
          </a:prstGeom>
          <a:noFill/>
        </p:spPr>
        <p:txBody>
          <a:bodyPr wrap="square" rtlCol="0">
            <a:spAutoFit/>
          </a:bodyPr>
          <a:lstStyle/>
          <a:p>
            <a:r>
              <a:rPr kumimoji="1" lang="en-US" altLang="ja-JP" dirty="0"/>
              <a:t>4</a:t>
            </a:r>
            <a:r>
              <a:rPr kumimoji="1" lang="ja-JP" altLang="en-US" dirty="0"/>
              <a:t>次のルンゲクッタ法の公式：</a:t>
            </a:r>
            <a:endParaRPr kumimoji="1" lang="en-US" altLang="ja-JP" dirty="0"/>
          </a:p>
        </p:txBody>
      </p: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7905D14A-6DAD-42DA-8BFF-29CEF07E5F1C}"/>
                  </a:ext>
                </a:extLst>
              </p:cNvPr>
              <p:cNvSpPr>
                <a:spLocks noGrp="1"/>
              </p:cNvSpPr>
              <p:nvPr>
                <p:ph idx="1"/>
              </p:nvPr>
            </p:nvSpPr>
            <p:spPr>
              <a:xfrm>
                <a:off x="7997889" y="2033552"/>
                <a:ext cx="4106480" cy="3982326"/>
              </a:xfrm>
            </p:spPr>
            <p:txBody>
              <a:bodyPr>
                <a:normAutofit/>
              </a:bodyPr>
              <a:lstStyle/>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𝑥</m:t>
                              </m:r>
                            </m:e>
                            <m:sub>
                              <m:r>
                                <a:rPr kumimoji="1" lang="en-US" altLang="ja-JP" sz="1800" b="0" i="1" smtClean="0">
                                  <a:latin typeface="Cambria Math" panose="02040503050406030204" pitchFamily="18" charset="0"/>
                                </a:rPr>
                                <m:t>𝑛</m:t>
                              </m:r>
                            </m:sub>
                          </m:sSub>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b="0" i="1" smtClean="0">
                                  <a:latin typeface="Cambria Math" panose="02040503050406030204" pitchFamily="18" charset="0"/>
                                </a:rPr>
                                <m:t>𝑛</m:t>
                              </m:r>
                            </m:sub>
                          </m:sSub>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𝑘</m:t>
                              </m:r>
                            </m:e>
                            <m:sub>
                              <m:r>
                                <a:rPr lang="en-US" altLang="ja-JP" sz="1800" b="0" i="1" smtClean="0">
                                  <a:latin typeface="Cambria Math" panose="02040503050406030204" pitchFamily="18" charset="0"/>
                                </a:rPr>
                                <m:t>1</m:t>
                              </m:r>
                            </m:sub>
                          </m:sSub>
                          <m:f>
                            <m:fPr>
                              <m:ctrlPr>
                                <a:rPr lang="en-US" altLang="ja-JP" sz="1800" b="0" i="1" smtClean="0">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b="0" i="1" smtClean="0">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e>
                      </m:d>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4</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f>
                        <m:fPr>
                          <m:ctrlPr>
                            <a:rPr kumimoji="1" lang="en-US" altLang="ja-JP" sz="1800" b="0" i="1" smtClean="0">
                              <a:latin typeface="Cambria Math" panose="02040503050406030204" pitchFamily="18" charset="0"/>
                            </a:rPr>
                          </m:ctrlPr>
                        </m:fPr>
                        <m:num>
                          <m:r>
                            <a:rPr kumimoji="1" lang="en-US" altLang="ja-JP" sz="1800" b="0" i="1" smtClean="0">
                              <a:latin typeface="Cambria Math" panose="02040503050406030204" pitchFamily="18" charset="0"/>
                            </a:rPr>
                            <m:t>1</m:t>
                          </m:r>
                        </m:num>
                        <m:den>
                          <m:r>
                            <a:rPr kumimoji="1" lang="en-US" altLang="ja-JP" sz="1800" b="0" i="1" smtClean="0">
                              <a:latin typeface="Cambria Math" panose="02040503050406030204" pitchFamily="18" charset="0"/>
                            </a:rPr>
                            <m:t>6</m:t>
                          </m:r>
                        </m:den>
                      </m:f>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+2</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+2</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4</m:t>
                              </m:r>
                            </m:sub>
                          </m:sSub>
                        </m:e>
                      </m:d>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h</m:t>
                      </m:r>
                    </m:oMath>
                  </m:oMathPara>
                </a14:m>
                <a:endParaRPr kumimoji="1" lang="en-US" altLang="ja-JP" sz="1800" dirty="0"/>
              </a:p>
              <a:p>
                <a:pPr marL="0" indent="0">
                  <a:buNone/>
                </a:pPr>
                <a:endParaRPr kumimoji="1" lang="ja-JP" altLang="en-US" sz="1800" dirty="0"/>
              </a:p>
            </p:txBody>
          </p:sp>
        </mc:Choice>
        <mc:Fallback xmlns="">
          <p:sp>
            <p:nvSpPr>
              <p:cNvPr id="7" name="コンテンツ プレースホルダー 2">
                <a:extLst>
                  <a:ext uri="{FF2B5EF4-FFF2-40B4-BE49-F238E27FC236}">
                    <a16:creationId xmlns:a16="http://schemas.microsoft.com/office/drawing/2014/main" id="{7905D14A-6DAD-42DA-8BFF-29CEF07E5F1C}"/>
                  </a:ext>
                </a:extLst>
              </p:cNvPr>
              <p:cNvSpPr>
                <a:spLocks noGrp="1" noRot="1" noChangeAspect="1" noMove="1" noResize="1" noEditPoints="1" noAdjustHandles="1" noChangeArrowheads="1" noChangeShapeType="1" noTextEdit="1"/>
              </p:cNvSpPr>
              <p:nvPr>
                <p:ph idx="1"/>
              </p:nvPr>
            </p:nvSpPr>
            <p:spPr>
              <a:xfrm>
                <a:off x="7997889" y="2033552"/>
                <a:ext cx="4106480" cy="3982326"/>
              </a:xfrm>
              <a:blipFill>
                <a:blip r:embed="rId3"/>
                <a:stretch>
                  <a:fillRect/>
                </a:stretch>
              </a:blipFill>
            </p:spPr>
            <p:txBody>
              <a:bodyPr/>
              <a:lstStyle/>
              <a:p>
                <a:r>
                  <a:rPr lang="ja-JP" altLang="en-US">
                    <a:noFill/>
                  </a:rPr>
                  <a:t> </a:t>
                </a:r>
              </a:p>
            </p:txBody>
          </p:sp>
        </mc:Fallback>
      </mc:AlternateContent>
      <p:sp>
        <p:nvSpPr>
          <p:cNvPr id="8" name="タイトル 1">
            <a:extLst>
              <a:ext uri="{FF2B5EF4-FFF2-40B4-BE49-F238E27FC236}">
                <a16:creationId xmlns:a16="http://schemas.microsoft.com/office/drawing/2014/main" id="{5CF6DFA5-1F9D-4485-82C8-7B5F67B29128}"/>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2.</a:t>
            </a:r>
            <a:r>
              <a:rPr lang="ja-JP" altLang="en-US" sz="3200" dirty="0"/>
              <a:t>目的と方針</a:t>
            </a:r>
          </a:p>
        </p:txBody>
      </p:sp>
      <p:grpSp>
        <p:nvGrpSpPr>
          <p:cNvPr id="227" name="グループ化 226">
            <a:extLst>
              <a:ext uri="{FF2B5EF4-FFF2-40B4-BE49-F238E27FC236}">
                <a16:creationId xmlns:a16="http://schemas.microsoft.com/office/drawing/2014/main" id="{422CB825-12C8-478C-A726-64682CCD8B9F}"/>
              </a:ext>
            </a:extLst>
          </p:cNvPr>
          <p:cNvGrpSpPr/>
          <p:nvPr/>
        </p:nvGrpSpPr>
        <p:grpSpPr>
          <a:xfrm>
            <a:off x="185591" y="1403624"/>
            <a:ext cx="3211135" cy="1077229"/>
            <a:chOff x="387014" y="1570125"/>
            <a:chExt cx="3211135" cy="1077229"/>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0F87FDF-F600-4024-870C-07476F0B887D}"/>
                    </a:ext>
                  </a:extLst>
                </p:cNvPr>
                <p:cNvSpPr txBox="1"/>
                <p:nvPr/>
              </p:nvSpPr>
              <p:spPr>
                <a:xfrm>
                  <a:off x="392804" y="1802988"/>
                  <a:ext cx="2141262"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xmlns="">
            <p:sp>
              <p:nvSpPr>
                <p:cNvPr id="5" name="テキスト ボックス 4">
                  <a:extLst>
                    <a:ext uri="{FF2B5EF4-FFF2-40B4-BE49-F238E27FC236}">
                      <a16:creationId xmlns:a16="http://schemas.microsoft.com/office/drawing/2014/main" id="{E0F87FDF-F600-4024-870C-07476F0B887D}"/>
                    </a:ext>
                  </a:extLst>
                </p:cNvPr>
                <p:cNvSpPr txBox="1">
                  <a:spLocks noRot="1" noChangeAspect="1" noMove="1" noResize="1" noEditPoints="1" noAdjustHandles="1" noChangeArrowheads="1" noChangeShapeType="1" noTextEdit="1"/>
                </p:cNvSpPr>
                <p:nvPr/>
              </p:nvSpPr>
              <p:spPr>
                <a:xfrm>
                  <a:off x="392804" y="1802988"/>
                  <a:ext cx="2141262" cy="491288"/>
                </a:xfrm>
                <a:prstGeom prst="rect">
                  <a:avLst/>
                </a:prstGeom>
                <a:blipFill>
                  <a:blip r:embed="rId4"/>
                  <a:stretch>
                    <a:fillRect r="-12784" b="-8642"/>
                  </a:stretch>
                </a:blipFill>
              </p:spPr>
              <p:txBody>
                <a:bodyPr/>
                <a:lstStyle/>
                <a:p>
                  <a:r>
                    <a:rPr lang="ja-JP" altLang="en-US">
                      <a:noFill/>
                    </a:rPr>
                    <a:t> </a:t>
                  </a:r>
                </a:p>
              </p:txBody>
            </p:sp>
          </mc:Fallback>
        </mc:AlternateContent>
        <p:sp>
          <p:nvSpPr>
            <p:cNvPr id="237" name="テキスト ボックス 236">
              <a:extLst>
                <a:ext uri="{FF2B5EF4-FFF2-40B4-BE49-F238E27FC236}">
                  <a16:creationId xmlns:a16="http://schemas.microsoft.com/office/drawing/2014/main" id="{BA3DCA1D-1A32-4685-B929-4EA2707A9838}"/>
                </a:ext>
              </a:extLst>
            </p:cNvPr>
            <p:cNvSpPr txBox="1"/>
            <p:nvPr/>
          </p:nvSpPr>
          <p:spPr>
            <a:xfrm>
              <a:off x="387014" y="1570125"/>
              <a:ext cx="1778052" cy="323165"/>
            </a:xfrm>
            <a:prstGeom prst="rect">
              <a:avLst/>
            </a:prstGeom>
            <a:noFill/>
          </p:spPr>
          <p:txBody>
            <a:bodyPr wrap="none" rtlCol="0" anchor="ctr" anchorCtr="1">
              <a:spAutoFit/>
            </a:bodyPr>
            <a:lstStyle/>
            <a:p>
              <a:pPr algn="ctr"/>
              <a:r>
                <a:rPr lang="ja-JP" altLang="en-US" sz="1500" dirty="0">
                  <a:solidFill>
                    <a:srgbClr val="000000"/>
                  </a:solidFill>
                </a:rPr>
                <a:t>オイラー法の公式</a:t>
              </a:r>
              <a:r>
                <a:rPr lang="en-US" altLang="ja-JP" sz="1500" dirty="0">
                  <a:solidFill>
                    <a:srgbClr val="000000"/>
                  </a:solidFill>
                </a:rPr>
                <a:t>:</a:t>
              </a:r>
            </a:p>
          </p:txBody>
        </p:sp>
        <mc:AlternateContent xmlns:mc="http://schemas.openxmlformats.org/markup-compatibility/2006" xmlns:a14="http://schemas.microsoft.com/office/drawing/2010/main">
          <mc:Choice Requires="a14">
            <p:sp>
              <p:nvSpPr>
                <p:cNvPr id="219" name="テキスト ボックス 218">
                  <a:extLst>
                    <a:ext uri="{FF2B5EF4-FFF2-40B4-BE49-F238E27FC236}">
                      <a16:creationId xmlns:a16="http://schemas.microsoft.com/office/drawing/2014/main" id="{6F62DEA8-0AF0-492B-9B96-F3C3DE9BFC28}"/>
                    </a:ext>
                  </a:extLst>
                </p:cNvPr>
                <p:cNvSpPr txBox="1"/>
                <p:nvPr/>
              </p:nvSpPr>
              <p:spPr>
                <a:xfrm>
                  <a:off x="701657" y="2278022"/>
                  <a:ext cx="2896492"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𝑥</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h</m:t>
                        </m:r>
                      </m:oMath>
                    </m:oMathPara>
                  </a14:m>
                  <a:endParaRPr kumimoji="1" lang="en-US" altLang="ja-JP" sz="1800" dirty="0"/>
                </a:p>
              </p:txBody>
            </p:sp>
          </mc:Choice>
          <mc:Fallback xmlns="">
            <p:sp>
              <p:nvSpPr>
                <p:cNvPr id="219" name="テキスト ボックス 218">
                  <a:extLst>
                    <a:ext uri="{FF2B5EF4-FFF2-40B4-BE49-F238E27FC236}">
                      <a16:creationId xmlns:a16="http://schemas.microsoft.com/office/drawing/2014/main" id="{6F62DEA8-0AF0-492B-9B96-F3C3DE9BFC28}"/>
                    </a:ext>
                  </a:extLst>
                </p:cNvPr>
                <p:cNvSpPr txBox="1">
                  <a:spLocks noRot="1" noChangeAspect="1" noMove="1" noResize="1" noEditPoints="1" noAdjustHandles="1" noChangeArrowheads="1" noChangeShapeType="1" noTextEdit="1"/>
                </p:cNvSpPr>
                <p:nvPr/>
              </p:nvSpPr>
              <p:spPr>
                <a:xfrm>
                  <a:off x="701657" y="2278022"/>
                  <a:ext cx="2896492" cy="369332"/>
                </a:xfrm>
                <a:prstGeom prst="rect">
                  <a:avLst/>
                </a:prstGeom>
                <a:blipFill>
                  <a:blip r:embed="rId5"/>
                  <a:stretch>
                    <a:fillRect b="-13115"/>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17" name="テキスト ボックス 216">
                <a:extLst>
                  <a:ext uri="{FF2B5EF4-FFF2-40B4-BE49-F238E27FC236}">
                    <a16:creationId xmlns:a16="http://schemas.microsoft.com/office/drawing/2014/main" id="{2E646579-962D-4DB9-BBCB-1E4991EBEEB2}"/>
                  </a:ext>
                </a:extLst>
              </p:cNvPr>
              <p:cNvSpPr txBox="1"/>
              <p:nvPr/>
            </p:nvSpPr>
            <p:spPr>
              <a:xfrm>
                <a:off x="8814153" y="1737048"/>
                <a:ext cx="3000128"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xmlns="">
          <p:sp>
            <p:nvSpPr>
              <p:cNvPr id="217" name="テキスト ボックス 216">
                <a:extLst>
                  <a:ext uri="{FF2B5EF4-FFF2-40B4-BE49-F238E27FC236}">
                    <a16:creationId xmlns:a16="http://schemas.microsoft.com/office/drawing/2014/main" id="{2E646579-962D-4DB9-BBCB-1E4991EBEEB2}"/>
                  </a:ext>
                </a:extLst>
              </p:cNvPr>
              <p:cNvSpPr txBox="1">
                <a:spLocks noRot="1" noChangeAspect="1" noMove="1" noResize="1" noEditPoints="1" noAdjustHandles="1" noChangeArrowheads="1" noChangeShapeType="1" noTextEdit="1"/>
              </p:cNvSpPr>
              <p:nvPr/>
            </p:nvSpPr>
            <p:spPr>
              <a:xfrm>
                <a:off x="8814153" y="1737048"/>
                <a:ext cx="3000128" cy="491288"/>
              </a:xfrm>
              <a:prstGeom prst="rect">
                <a:avLst/>
              </a:prstGeom>
              <a:blipFill>
                <a:blip r:embed="rId6"/>
                <a:stretch>
                  <a:fillRect b="-86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8" name="テキスト ボックス 217">
                <a:extLst>
                  <a:ext uri="{FF2B5EF4-FFF2-40B4-BE49-F238E27FC236}">
                    <a16:creationId xmlns:a16="http://schemas.microsoft.com/office/drawing/2014/main" id="{E5137205-D4C9-4062-BD26-A3333996B48B}"/>
                  </a:ext>
                </a:extLst>
              </p:cNvPr>
              <p:cNvSpPr txBox="1"/>
              <p:nvPr/>
            </p:nvSpPr>
            <p:spPr>
              <a:xfrm>
                <a:off x="3705579" y="1636487"/>
                <a:ext cx="2141262"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xmlns="">
          <p:sp>
            <p:nvSpPr>
              <p:cNvPr id="218" name="テキスト ボックス 217">
                <a:extLst>
                  <a:ext uri="{FF2B5EF4-FFF2-40B4-BE49-F238E27FC236}">
                    <a16:creationId xmlns:a16="http://schemas.microsoft.com/office/drawing/2014/main" id="{E5137205-D4C9-4062-BD26-A3333996B48B}"/>
                  </a:ext>
                </a:extLst>
              </p:cNvPr>
              <p:cNvSpPr txBox="1">
                <a:spLocks noRot="1" noChangeAspect="1" noMove="1" noResize="1" noEditPoints="1" noAdjustHandles="1" noChangeArrowheads="1" noChangeShapeType="1" noTextEdit="1"/>
              </p:cNvSpPr>
              <p:nvPr/>
            </p:nvSpPr>
            <p:spPr>
              <a:xfrm>
                <a:off x="3705579" y="1636487"/>
                <a:ext cx="2141262" cy="491288"/>
              </a:xfrm>
              <a:prstGeom prst="rect">
                <a:avLst/>
              </a:prstGeom>
              <a:blipFill>
                <a:blip r:embed="rId7"/>
                <a:stretch>
                  <a:fillRect r="-12821" b="-8642"/>
                </a:stretch>
              </a:blipFill>
            </p:spPr>
            <p:txBody>
              <a:bodyPr/>
              <a:lstStyle/>
              <a:p>
                <a:r>
                  <a:rPr lang="ja-JP" altLang="en-US">
                    <a:noFill/>
                  </a:rPr>
                  <a:t> </a:t>
                </a:r>
              </a:p>
            </p:txBody>
          </p:sp>
        </mc:Fallback>
      </mc:AlternateContent>
      <p:sp>
        <p:nvSpPr>
          <p:cNvPr id="221" name="テキスト ボックス 220">
            <a:extLst>
              <a:ext uri="{FF2B5EF4-FFF2-40B4-BE49-F238E27FC236}">
                <a16:creationId xmlns:a16="http://schemas.microsoft.com/office/drawing/2014/main" id="{7DB75C1B-3702-44FE-9E91-32F8F9E88DDC}"/>
              </a:ext>
            </a:extLst>
          </p:cNvPr>
          <p:cNvSpPr txBox="1"/>
          <p:nvPr/>
        </p:nvSpPr>
        <p:spPr>
          <a:xfrm>
            <a:off x="3795971" y="1403624"/>
            <a:ext cx="1585690" cy="323165"/>
          </a:xfrm>
          <a:prstGeom prst="rect">
            <a:avLst/>
          </a:prstGeom>
          <a:noFill/>
        </p:spPr>
        <p:txBody>
          <a:bodyPr wrap="none" rtlCol="0" anchor="ctr" anchorCtr="1">
            <a:spAutoFit/>
          </a:bodyPr>
          <a:lstStyle/>
          <a:p>
            <a:pPr algn="ctr"/>
            <a:r>
              <a:rPr lang="ja-JP" altLang="en-US" sz="1500" dirty="0">
                <a:solidFill>
                  <a:srgbClr val="000000"/>
                </a:solidFill>
              </a:rPr>
              <a:t>ホルン法の公式</a:t>
            </a:r>
            <a:r>
              <a:rPr lang="en-US" altLang="ja-JP" sz="1500" dirty="0">
                <a:solidFill>
                  <a:srgbClr val="000000"/>
                </a:solidFill>
              </a:rPr>
              <a:t>:</a:t>
            </a:r>
          </a:p>
        </p:txBody>
      </p:sp>
      <mc:AlternateContent xmlns:mc="http://schemas.openxmlformats.org/markup-compatibility/2006" xmlns:a14="http://schemas.microsoft.com/office/drawing/2010/main">
        <mc:Choice Requires="a14">
          <p:sp>
            <p:nvSpPr>
              <p:cNvPr id="223" name="テキスト ボックス 222">
                <a:extLst>
                  <a:ext uri="{FF2B5EF4-FFF2-40B4-BE49-F238E27FC236}">
                    <a16:creationId xmlns:a16="http://schemas.microsoft.com/office/drawing/2014/main" id="{1B863A64-815C-4FC2-A364-0F1D2F63E1C6}"/>
                  </a:ext>
                </a:extLst>
              </p:cNvPr>
              <p:cNvSpPr txBox="1"/>
              <p:nvPr/>
            </p:nvSpPr>
            <p:spPr>
              <a:xfrm>
                <a:off x="4014432" y="2111521"/>
                <a:ext cx="3031683" cy="155516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kumimoji="1" lang="en-US" altLang="ja-JP" sz="1800" i="1" smtClean="0">
                              <a:solidFill>
                                <a:srgbClr val="836967"/>
                              </a:solidFill>
                              <a:latin typeface="Cambria Math" panose="02040503050406030204" pitchFamily="18" charset="0"/>
                            </a:rPr>
                          </m:ctrlPr>
                        </m:sSubPr>
                        <m:e>
                          <m:r>
                            <a:rPr lang="en-US" altLang="ja-JP" i="1">
                              <a:latin typeface="Cambria Math" panose="02040503050406030204" pitchFamily="18" charset="0"/>
                            </a:rPr>
                            <m:t>𝑘</m:t>
                          </m:r>
                        </m:e>
                        <m:sub>
                          <m:r>
                            <a:rPr kumimoji="1" lang="en-US" altLang="ja-JP" sz="1800" i="1" smtClean="0">
                              <a:latin typeface="Cambria Math" panose="02040503050406030204" pitchFamily="18" charset="0"/>
                            </a:rPr>
                            <m:t>1</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r>
                        <a:rPr kumimoji="1" lang="en-US" altLang="ja-JP" sz="1800" i="1" smtClean="0">
                          <a:latin typeface="Cambria Math" panose="02040503050406030204" pitchFamily="18" charset="0"/>
                        </a:rPr>
                        <m:t>𝑓</m:t>
                      </m:r>
                      <m:d>
                        <m:dPr>
                          <m:ctrlPr>
                            <a:rPr kumimoji="1" lang="en-US" altLang="ja-JP" sz="1800" i="1" smtClean="0">
                              <a:solidFill>
                                <a:srgbClr val="836967"/>
                              </a:solidFill>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r>
                            <a:rPr lang="en-US" altLang="ja-JP" i="1">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sub>
                          </m:sSub>
                        </m:e>
                      </m:d>
                    </m:oMath>
                  </m:oMathPara>
                </a14:m>
                <a:endParaRPr kumimoji="1" lang="en-US" altLang="ja-JP" sz="1800" i="1" dirty="0">
                  <a:solidFill>
                    <a:srgbClr val="836967"/>
                  </a:solidFill>
                  <a:latin typeface="Cambria Math" panose="02040503050406030204" pitchFamily="18" charset="0"/>
                </a:endParaRPr>
              </a:p>
              <a:p>
                <a:pPr marL="0" indent="0">
                  <a:buNone/>
                </a:pPr>
                <a:endParaRPr kumimoji="1" lang="en-US" altLang="ja-JP" sz="1800" i="1" dirty="0">
                  <a:solidFill>
                    <a:srgbClr val="836967"/>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m>
                        <m:mPr>
                          <m:plcHide m:val="on"/>
                          <m:mcs>
                            <m:mc>
                              <m:mcPr>
                                <m:count m:val="1"/>
                                <m:mcJc m:val="center"/>
                              </m:mcPr>
                            </m:mc>
                          </m:mcs>
                          <m:ctrlPr>
                            <a:rPr kumimoji="1" lang="en-US" altLang="ja-JP" sz="1800" i="1" smtClean="0">
                              <a:solidFill>
                                <a:srgbClr val="836967"/>
                              </a:solidFill>
                              <a:latin typeface="Cambria Math" panose="02040503050406030204" pitchFamily="18" charset="0"/>
                            </a:rPr>
                          </m:ctrlPr>
                        </m:mPr>
                        <m:mr>
                          <m:e/>
                        </m:mr>
                        <m:mr>
                          <m:e>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𝑘</m:t>
                                </m:r>
                              </m:e>
                              <m:sub>
                                <m:r>
                                  <a:rPr kumimoji="1" lang="en-US" altLang="ja-JP" sz="1800" i="1" smtClean="0">
                                    <a:latin typeface="Cambria Math" panose="02040503050406030204" pitchFamily="18" charset="0"/>
                                  </a:rPr>
                                  <m:t>2</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r>
                              <a:rPr kumimoji="1" lang="en-US" altLang="ja-JP" sz="1800" i="1" smtClean="0">
                                <a:latin typeface="Cambria Math" panose="02040503050406030204" pitchFamily="18" charset="0"/>
                              </a:rPr>
                              <m:t>𝑓</m:t>
                            </m:r>
                            <m:d>
                              <m:dPr>
                                <m:ctrlPr>
                                  <a:rPr kumimoji="1" lang="en-US" altLang="ja-JP" sz="1800" i="1" smtClean="0">
                                    <a:solidFill>
                                      <a:srgbClr val="836967"/>
                                    </a:solidFill>
                                    <a:latin typeface="Cambria Math" panose="02040503050406030204" pitchFamily="18" charset="0"/>
                                  </a:rPr>
                                </m:ctrlPr>
                              </m:dPr>
                              <m:e>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𝑥</m:t>
                                    </m:r>
                                  </m:e>
                                  <m:sub>
                                    <m:r>
                                      <a:rPr kumimoji="1" lang="en-US" altLang="ja-JP" sz="1800" i="1" smtClean="0">
                                        <a:latin typeface="Cambria Math" panose="02040503050406030204" pitchFamily="18" charset="0"/>
                                      </a:rPr>
                                      <m:t>𝑛</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𝑦</m:t>
                                    </m:r>
                                  </m:e>
                                  <m:sub>
                                    <m:r>
                                      <a:rPr kumimoji="1" lang="en-US" altLang="ja-JP" sz="1800" i="1" smtClean="0">
                                        <a:latin typeface="Cambria Math" panose="02040503050406030204" pitchFamily="18" charset="0"/>
                                      </a:rPr>
                                      <m:t>𝑛</m:t>
                                    </m:r>
                                  </m:sub>
                                </m:sSub>
                                <m:r>
                                  <a:rPr kumimoji="1" lang="en-US" altLang="ja-JP" sz="1800" i="1" smtClean="0">
                                    <a:latin typeface="Cambria Math" panose="02040503050406030204" pitchFamily="18" charset="0"/>
                                  </a:rPr>
                                  <m:t>+</m:t>
                                </m:r>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𝑘</m:t>
                                    </m:r>
                                  </m:e>
                                  <m:sub>
                                    <m:r>
                                      <a:rPr kumimoji="1" lang="en-US" altLang="ja-JP" sz="1800" i="1" smtClean="0">
                                        <a:latin typeface="Cambria Math" panose="02040503050406030204" pitchFamily="18" charset="0"/>
                                      </a:rPr>
                                      <m:t>1</m:t>
                                    </m:r>
                                  </m:sub>
                                </m:sSub>
                              </m:e>
                            </m:d>
                          </m:e>
                        </m:mr>
                      </m:m>
                    </m:oMath>
                  </m:oMathPara>
                </a14:m>
                <a:endParaRPr kumimoji="1" lang="en-US" altLang="ja-JP" sz="1800" i="1" dirty="0">
                  <a:latin typeface="Cambria Math" panose="02040503050406030204" pitchFamily="18" charset="0"/>
                </a:endParaRPr>
              </a:p>
              <a:p>
                <a:pPr marL="0" indent="0">
                  <a:buNone/>
                </a:pPr>
                <a:endParaRPr kumimoji="1" lang="en-US" altLang="ja-JP"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)/2</m:t>
                      </m:r>
                    </m:oMath>
                  </m:oMathPara>
                </a14:m>
                <a:endParaRPr kumimoji="1" lang="en-US" altLang="ja-JP" sz="1800" dirty="0"/>
              </a:p>
            </p:txBody>
          </p:sp>
        </mc:Choice>
        <mc:Fallback xmlns="">
          <p:sp>
            <p:nvSpPr>
              <p:cNvPr id="223" name="テキスト ボックス 222">
                <a:extLst>
                  <a:ext uri="{FF2B5EF4-FFF2-40B4-BE49-F238E27FC236}">
                    <a16:creationId xmlns:a16="http://schemas.microsoft.com/office/drawing/2014/main" id="{1B863A64-815C-4FC2-A364-0F1D2F63E1C6}"/>
                  </a:ext>
                </a:extLst>
              </p:cNvPr>
              <p:cNvSpPr txBox="1">
                <a:spLocks noRot="1" noChangeAspect="1" noMove="1" noResize="1" noEditPoints="1" noAdjustHandles="1" noChangeArrowheads="1" noChangeShapeType="1" noTextEdit="1"/>
              </p:cNvSpPr>
              <p:nvPr/>
            </p:nvSpPr>
            <p:spPr>
              <a:xfrm>
                <a:off x="4014432" y="2111521"/>
                <a:ext cx="3031683" cy="1555169"/>
              </a:xfrm>
              <a:prstGeom prst="rect">
                <a:avLst/>
              </a:prstGeom>
              <a:blipFill>
                <a:blip r:embed="rId8"/>
                <a:stretch>
                  <a:fillRect b="-2353"/>
                </a:stretch>
              </a:blipFill>
            </p:spPr>
            <p:txBody>
              <a:bodyPr/>
              <a:lstStyle/>
              <a:p>
                <a:r>
                  <a:rPr lang="ja-JP" altLang="en-US">
                    <a:noFill/>
                  </a:rPr>
                  <a:t> </a:t>
                </a:r>
              </a:p>
            </p:txBody>
          </p:sp>
        </mc:Fallback>
      </mc:AlternateContent>
      <p:sp>
        <p:nvSpPr>
          <p:cNvPr id="229" name="テキスト ボックス 228">
            <a:extLst>
              <a:ext uri="{FF2B5EF4-FFF2-40B4-BE49-F238E27FC236}">
                <a16:creationId xmlns:a16="http://schemas.microsoft.com/office/drawing/2014/main" id="{3ED61A3C-EA82-438F-8BF6-D8F95DB9654F}"/>
              </a:ext>
            </a:extLst>
          </p:cNvPr>
          <p:cNvSpPr txBox="1"/>
          <p:nvPr/>
        </p:nvSpPr>
        <p:spPr>
          <a:xfrm>
            <a:off x="776836" y="1295935"/>
            <a:ext cx="184731" cy="646331"/>
          </a:xfrm>
          <a:prstGeom prst="rect">
            <a:avLst/>
          </a:prstGeom>
          <a:noFill/>
        </p:spPr>
        <p:txBody>
          <a:bodyPr wrap="none" rtlCol="0">
            <a:spAutoFit/>
          </a:bodyPr>
          <a:lstStyle/>
          <a:p>
            <a:endParaRPr lang="en-US" altLang="ja-JP" dirty="0"/>
          </a:p>
          <a:p>
            <a:endParaRPr kumimoji="1" lang="ja-JP" altLang="en-US" dirty="0"/>
          </a:p>
        </p:txBody>
      </p:sp>
      <p:sp>
        <p:nvSpPr>
          <p:cNvPr id="230" name="テキスト ボックス 229">
            <a:extLst>
              <a:ext uri="{FF2B5EF4-FFF2-40B4-BE49-F238E27FC236}">
                <a16:creationId xmlns:a16="http://schemas.microsoft.com/office/drawing/2014/main" id="{038B733B-D62C-4E4F-AB99-6BCD4EA02406}"/>
              </a:ext>
            </a:extLst>
          </p:cNvPr>
          <p:cNvSpPr txBox="1"/>
          <p:nvPr/>
        </p:nvSpPr>
        <p:spPr>
          <a:xfrm>
            <a:off x="3926175" y="6215944"/>
            <a:ext cx="4339650" cy="369332"/>
          </a:xfrm>
          <a:prstGeom prst="rect">
            <a:avLst/>
          </a:prstGeom>
          <a:noFill/>
        </p:spPr>
        <p:txBody>
          <a:bodyPr wrap="none" rtlCol="0">
            <a:spAutoFit/>
          </a:bodyPr>
          <a:lstStyle/>
          <a:p>
            <a:r>
              <a:rPr lang="ja-JP" altLang="en-US" b="1" dirty="0"/>
              <a:t>式</a:t>
            </a:r>
            <a:r>
              <a:rPr kumimoji="1" lang="ja-JP" altLang="en-US" b="1" dirty="0"/>
              <a:t>的にはオイラー法がシンプルで楽そう</a:t>
            </a:r>
          </a:p>
        </p:txBody>
      </p:sp>
    </p:spTree>
    <p:extLst>
      <p:ext uri="{BB962C8B-B14F-4D97-AF65-F5344CB8AC3E}">
        <p14:creationId xmlns:p14="http://schemas.microsoft.com/office/powerpoint/2010/main" val="3030269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折れ線グラフ&#10;&#10;自動的に生成された説明">
            <a:extLst>
              <a:ext uri="{FF2B5EF4-FFF2-40B4-BE49-F238E27FC236}">
                <a16:creationId xmlns:a16="http://schemas.microsoft.com/office/drawing/2014/main" id="{B83D4F89-6002-48B1-B9E6-56695D50D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290" y="189858"/>
            <a:ext cx="6050605" cy="5739177"/>
          </a:xfrm>
          <a:prstGeom prst="rect">
            <a:avLst/>
          </a:prstGeom>
        </p:spPr>
      </p:pic>
      <p:sp>
        <p:nvSpPr>
          <p:cNvPr id="6" name="テキスト ボックス 5">
            <a:extLst>
              <a:ext uri="{FF2B5EF4-FFF2-40B4-BE49-F238E27FC236}">
                <a16:creationId xmlns:a16="http://schemas.microsoft.com/office/drawing/2014/main" id="{DB32CE42-B9AD-424D-817B-CEF7CDE296F4}"/>
              </a:ext>
            </a:extLst>
          </p:cNvPr>
          <p:cNvSpPr txBox="1"/>
          <p:nvPr/>
        </p:nvSpPr>
        <p:spPr>
          <a:xfrm>
            <a:off x="5510719" y="2971800"/>
            <a:ext cx="914400" cy="914400"/>
          </a:xfrm>
          <a:prstGeom prst="rect">
            <a:avLst/>
          </a:prstGeom>
          <a:noFill/>
        </p:spPr>
        <p:txBody>
          <a:bodyPr wrap="square" rtlCol="0">
            <a:spAutoFit/>
          </a:bodyPr>
          <a:lstStyle/>
          <a:p>
            <a:endParaRPr kumimoji="1" lang="ja-JP" altLang="en-US"/>
          </a:p>
        </p:txBody>
      </p:sp>
      <p:sp>
        <p:nvSpPr>
          <p:cNvPr id="4" name="テキスト ボックス 3">
            <a:extLst>
              <a:ext uri="{FF2B5EF4-FFF2-40B4-BE49-F238E27FC236}">
                <a16:creationId xmlns:a16="http://schemas.microsoft.com/office/drawing/2014/main" id="{D73A6D39-F983-45C4-85BE-BAA2C0A396E1}"/>
              </a:ext>
            </a:extLst>
          </p:cNvPr>
          <p:cNvSpPr txBox="1"/>
          <p:nvPr/>
        </p:nvSpPr>
        <p:spPr>
          <a:xfrm>
            <a:off x="6654933" y="6453984"/>
            <a:ext cx="3860667" cy="261610"/>
          </a:xfrm>
          <a:prstGeom prst="rect">
            <a:avLst/>
          </a:prstGeom>
          <a:noFill/>
        </p:spPr>
        <p:txBody>
          <a:bodyPr wrap="square" rtlCol="0">
            <a:spAutoFit/>
          </a:bodyPr>
          <a:lstStyle/>
          <a:p>
            <a:r>
              <a:rPr lang="ja-JP" altLang="en-US" sz="1100" dirty="0"/>
              <a:t>出典（</a:t>
            </a:r>
            <a:r>
              <a:rPr lang="en-US" altLang="ja-JP" sz="1100" dirty="0"/>
              <a:t> </a:t>
            </a:r>
            <a:r>
              <a:rPr lang="en-US" altLang="ja-JP" sz="1100" dirty="0">
                <a:hlinkClick r:id="rId3"/>
              </a:rPr>
              <a:t>https://automatic-browsing.com/2020/02/28</a:t>
            </a:r>
            <a:r>
              <a:rPr lang="en-US" altLang="ja-JP" sz="1100" dirty="0"/>
              <a:t> </a:t>
            </a:r>
            <a:r>
              <a:rPr lang="ja-JP" altLang="en-US" sz="1100" dirty="0"/>
              <a:t>）</a:t>
            </a:r>
            <a:endParaRPr kumimoji="1" lang="ja-JP" altLang="en-US" sz="1100" dirty="0"/>
          </a:p>
        </p:txBody>
      </p:sp>
      <p:sp>
        <p:nvSpPr>
          <p:cNvPr id="7" name="テキスト ボックス 6">
            <a:extLst>
              <a:ext uri="{FF2B5EF4-FFF2-40B4-BE49-F238E27FC236}">
                <a16:creationId xmlns:a16="http://schemas.microsoft.com/office/drawing/2014/main" id="{53B19DBE-DF95-4ADC-ABE6-37213F049350}"/>
              </a:ext>
            </a:extLst>
          </p:cNvPr>
          <p:cNvSpPr txBox="1"/>
          <p:nvPr/>
        </p:nvSpPr>
        <p:spPr>
          <a:xfrm>
            <a:off x="160503" y="3672485"/>
            <a:ext cx="6878806" cy="1477328"/>
          </a:xfrm>
          <a:prstGeom prst="rect">
            <a:avLst/>
          </a:prstGeom>
          <a:noFill/>
        </p:spPr>
        <p:txBody>
          <a:bodyPr wrap="none" rtlCol="0">
            <a:spAutoFit/>
          </a:bodyPr>
          <a:lstStyle/>
          <a:p>
            <a:r>
              <a:rPr kumimoji="1" lang="ja-JP" altLang="en-US" dirty="0"/>
              <a:t>利点：</a:t>
            </a:r>
            <a:endParaRPr kumimoji="1" lang="en-US" altLang="ja-JP" dirty="0"/>
          </a:p>
          <a:p>
            <a:r>
              <a:rPr lang="ja-JP" altLang="en-US" dirty="0"/>
              <a:t>①ほかのものに比べ精度がいい</a:t>
            </a:r>
          </a:p>
          <a:p>
            <a:r>
              <a:rPr lang="ja-JP" altLang="en-US" dirty="0"/>
              <a:t>（プログラム的に</a:t>
            </a:r>
            <a:r>
              <a:rPr lang="en-US" altLang="ja-JP" dirty="0"/>
              <a:t>double</a:t>
            </a:r>
            <a:r>
              <a:rPr lang="ja-JP" altLang="en-US" dirty="0"/>
              <a:t>型の１６桁と有効桁数が近い）</a:t>
            </a:r>
            <a:endParaRPr lang="en-US" altLang="ja-JP" dirty="0"/>
          </a:p>
          <a:p>
            <a:r>
              <a:rPr kumimoji="1" lang="ja-JP" altLang="en-US" dirty="0"/>
              <a:t>②計算式が比較的シンプル</a:t>
            </a:r>
            <a:endParaRPr kumimoji="1" lang="en-US" altLang="ja-JP" dirty="0"/>
          </a:p>
          <a:p>
            <a:r>
              <a:rPr lang="ja-JP" altLang="en-US" dirty="0"/>
              <a:t>（五次以降は係数がとても複雑になる割に精度が上がらない）</a:t>
            </a:r>
            <a:endParaRPr kumimoji="1" lang="ja-JP" altLang="en-US"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477C7D2-3F20-4D9F-8E47-2EC248D51241}"/>
                  </a:ext>
                </a:extLst>
              </p:cNvPr>
              <p:cNvSpPr txBox="1"/>
              <p:nvPr/>
            </p:nvSpPr>
            <p:spPr>
              <a:xfrm>
                <a:off x="6764984" y="5783801"/>
                <a:ext cx="5203136" cy="670183"/>
              </a:xfrm>
              <a:prstGeom prst="rect">
                <a:avLst/>
              </a:prstGeom>
              <a:noFill/>
            </p:spPr>
            <p:txBody>
              <a:bodyPr wrap="square" lIns="0" tIns="0" rIns="0" bIns="0" rtlCol="0">
                <a:spAutoFit/>
              </a:bodyPr>
              <a:lstStyle/>
              <a:p>
                <a:r>
                  <a:rPr lang="ja-JP" altLang="en-US" dirty="0">
                    <a:latin typeface="Cambria Math" panose="02040503050406030204" pitchFamily="18" charset="0"/>
                  </a:rPr>
                  <a:t>図：それぞれのアルゴリズムのシミュレーション</a:t>
                </a:r>
                <a:endParaRPr lang="en-US" altLang="ja-JP" b="0" dirty="0">
                  <a:latin typeface="Cambria Math" panose="02040503050406030204" pitchFamily="18" charset="0"/>
                </a:endParaRPr>
              </a:p>
              <a:p>
                <a14:m>
                  <m:oMath xmlns:m="http://schemas.openxmlformats.org/officeDocument/2006/math">
                    <m:r>
                      <a:rPr lang="ja-JP" altLang="en-US" i="1" dirty="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𝑓</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b="0" i="1" smtClean="0">
                            <a:latin typeface="Cambria Math" panose="02040503050406030204" pitchFamily="18" charset="0"/>
                          </a:rPr>
                          <m:t>= </m:t>
                        </m:r>
                        <m:r>
                          <a:rPr lang="en-US" altLang="ja-JP" i="1" smtClean="0">
                            <a:latin typeface="Cambria Math" panose="02040503050406030204" pitchFamily="18" charset="0"/>
                          </a:rPr>
                          <m:t>𝑦</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2</m:t>
                        </m:r>
                        <m:r>
                          <a:rPr lang="en-US" altLang="ja-JP" b="0" i="1" smtClean="0">
                            <a:latin typeface="Cambria Math" panose="02040503050406030204" pitchFamily="18" charset="0"/>
                          </a:rPr>
                          <m:t>𝑦</m:t>
                        </m:r>
                      </m:num>
                      <m:den>
                        <m:r>
                          <a:rPr lang="en-US" altLang="ja-JP" b="0" i="1" smtClean="0">
                            <a:latin typeface="Cambria Math" panose="02040503050406030204" pitchFamily="18" charset="0"/>
                          </a:rPr>
                          <m:t>𝑥</m:t>
                        </m:r>
                      </m:den>
                    </m:f>
                  </m:oMath>
                </a14:m>
                <a:r>
                  <a:rPr kumimoji="1" lang="ja-JP" altLang="en-US" dirty="0"/>
                  <a:t>、</a:t>
                </a:r>
                <a14:m>
                  <m:oMath xmlns:m="http://schemas.openxmlformats.org/officeDocument/2006/math">
                    <m:r>
                      <a:rPr kumimoji="1" lang="ja-JP" altLang="en-US" i="1" dirty="0" smtClean="0">
                        <a:latin typeface="Cambria Math" panose="02040503050406030204" pitchFamily="18" charset="0"/>
                      </a:rPr>
                      <m:t>𝛥</m:t>
                    </m:r>
                    <m:r>
                      <a:rPr kumimoji="1" lang="ja-JP" altLang="en-US" i="1" dirty="0" smtClean="0">
                        <a:latin typeface="Cambria Math" panose="02040503050406030204" pitchFamily="18" charset="0"/>
                      </a:rPr>
                      <m:t>h</m:t>
                    </m:r>
                    <m:r>
                      <a:rPr kumimoji="1" lang="ja-JP" altLang="en-US" i="1" dirty="0" smtClean="0">
                        <a:latin typeface="Cambria Math" panose="02040503050406030204" pitchFamily="18" charset="0"/>
                      </a:rPr>
                      <m:t>=0.1</m:t>
                    </m:r>
                    <m:r>
                      <a:rPr lang="ja-JP" altLang="en-US" i="1" dirty="0">
                        <a:latin typeface="Cambria Math" panose="02040503050406030204" pitchFamily="18" charset="0"/>
                      </a:rPr>
                      <m:t>）</m:t>
                    </m:r>
                  </m:oMath>
                </a14:m>
                <a:endParaRPr kumimoji="1" lang="ja-JP" altLang="en-US" dirty="0"/>
              </a:p>
            </p:txBody>
          </p:sp>
        </mc:Choice>
        <mc:Fallback xmlns="">
          <p:sp>
            <p:nvSpPr>
              <p:cNvPr id="10" name="テキスト ボックス 9">
                <a:extLst>
                  <a:ext uri="{FF2B5EF4-FFF2-40B4-BE49-F238E27FC236}">
                    <a16:creationId xmlns:a16="http://schemas.microsoft.com/office/drawing/2014/main" id="{D477C7D2-3F20-4D9F-8E47-2EC248D51241}"/>
                  </a:ext>
                </a:extLst>
              </p:cNvPr>
              <p:cNvSpPr txBox="1">
                <a:spLocks noRot="1" noChangeAspect="1" noMove="1" noResize="1" noEditPoints="1" noAdjustHandles="1" noChangeArrowheads="1" noChangeShapeType="1" noTextEdit="1"/>
              </p:cNvSpPr>
              <p:nvPr/>
            </p:nvSpPr>
            <p:spPr>
              <a:xfrm>
                <a:off x="6764984" y="5783801"/>
                <a:ext cx="5203136" cy="670183"/>
              </a:xfrm>
              <a:prstGeom prst="rect">
                <a:avLst/>
              </a:prstGeom>
              <a:blipFill>
                <a:blip r:embed="rId4"/>
                <a:stretch>
                  <a:fillRect l="-2814" t="-10909" b="-12727"/>
                </a:stretch>
              </a:blipFill>
            </p:spPr>
            <p:txBody>
              <a:bodyPr/>
              <a:lstStyle/>
              <a:p>
                <a:r>
                  <a:rPr lang="ja-JP" altLang="en-US">
                    <a:noFill/>
                  </a:rPr>
                  <a:t> </a:t>
                </a:r>
              </a:p>
            </p:txBody>
          </p:sp>
        </mc:Fallback>
      </mc:AlternateContent>
      <p:sp>
        <p:nvSpPr>
          <p:cNvPr id="14" name="タイトル 1">
            <a:extLst>
              <a:ext uri="{FF2B5EF4-FFF2-40B4-BE49-F238E27FC236}">
                <a16:creationId xmlns:a16="http://schemas.microsoft.com/office/drawing/2014/main" id="{48FAB41E-13F2-4CDE-9557-B79626B8D29A}"/>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2.</a:t>
            </a:r>
            <a:r>
              <a:rPr lang="ja-JP" altLang="en-US" sz="3200" dirty="0"/>
              <a:t>目的と方針</a:t>
            </a:r>
          </a:p>
        </p:txBody>
      </p:sp>
      <p:sp>
        <p:nvSpPr>
          <p:cNvPr id="15" name="テキスト ボックス 14">
            <a:extLst>
              <a:ext uri="{FF2B5EF4-FFF2-40B4-BE49-F238E27FC236}">
                <a16:creationId xmlns:a16="http://schemas.microsoft.com/office/drawing/2014/main" id="{F4F334D7-CEC4-4394-B731-42E10C82BFE5}"/>
              </a:ext>
            </a:extLst>
          </p:cNvPr>
          <p:cNvSpPr txBox="1"/>
          <p:nvPr/>
        </p:nvSpPr>
        <p:spPr>
          <a:xfrm>
            <a:off x="1017767" y="776317"/>
            <a:ext cx="3647152" cy="369332"/>
          </a:xfrm>
          <a:prstGeom prst="rect">
            <a:avLst/>
          </a:prstGeom>
          <a:noFill/>
        </p:spPr>
        <p:txBody>
          <a:bodyPr wrap="none" rtlCol="0">
            <a:spAutoFit/>
          </a:bodyPr>
          <a:lstStyle/>
          <a:p>
            <a:r>
              <a:rPr kumimoji="1" lang="ja-JP" altLang="en-US" dirty="0"/>
              <a:t>それぞれのシミュレーション比較</a:t>
            </a:r>
          </a:p>
        </p:txBody>
      </p:sp>
    </p:spTree>
    <p:extLst>
      <p:ext uri="{BB962C8B-B14F-4D97-AF65-F5344CB8AC3E}">
        <p14:creationId xmlns:p14="http://schemas.microsoft.com/office/powerpoint/2010/main" val="2235334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コンテンツ プレースホルダー 2">
                <a:extLst>
                  <a:ext uri="{FF2B5EF4-FFF2-40B4-BE49-F238E27FC236}">
                    <a16:creationId xmlns:a16="http://schemas.microsoft.com/office/drawing/2014/main" id="{775550CC-164E-4BA6-B653-5521DEE38F7E}"/>
                  </a:ext>
                </a:extLst>
              </p:cNvPr>
              <p:cNvSpPr>
                <a:spLocks noGrp="1"/>
              </p:cNvSpPr>
              <p:nvPr>
                <p:ph idx="1"/>
              </p:nvPr>
            </p:nvSpPr>
            <p:spPr>
              <a:xfrm>
                <a:off x="131590" y="2141692"/>
                <a:ext cx="2061914" cy="2781299"/>
              </a:xfrm>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oMath>
                  </m:oMathPara>
                </a14:m>
                <a:endParaRPr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 </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i="1">
                              <a:latin typeface="Cambria Math" panose="02040503050406030204" pitchFamily="18" charset="0"/>
                            </a:rPr>
                            <m:t>1</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𝑟</m:t>
                          </m:r>
                          <m:r>
                            <a:rPr lang="en-US" altLang="ja-JP" sz="1800" i="1">
                              <a:latin typeface="Cambria Math" panose="02040503050406030204" pitchFamily="18" charset="0"/>
                            </a:rPr>
                            <m:t>4</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i="1">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oMath>
                  </m:oMathPara>
                </a14:m>
                <a:endParaRPr lang="en-US" altLang="ja-JP" sz="1800" dirty="0"/>
              </a:p>
              <a:p>
                <a:pPr marL="0" indent="0">
                  <a:buNone/>
                </a:pPr>
                <a:endParaRPr lang="en-US" altLang="ja-JP" sz="1800" dirty="0"/>
              </a:p>
            </p:txBody>
          </p:sp>
        </mc:Choice>
        <mc:Fallback xmlns="">
          <p:sp>
            <p:nvSpPr>
              <p:cNvPr id="4" name="コンテンツ プレースホルダー 2">
                <a:extLst>
                  <a:ext uri="{FF2B5EF4-FFF2-40B4-BE49-F238E27FC236}">
                    <a16:creationId xmlns:a16="http://schemas.microsoft.com/office/drawing/2014/main" id="{775550CC-164E-4BA6-B653-5521DEE38F7E}"/>
                  </a:ext>
                </a:extLst>
              </p:cNvPr>
              <p:cNvSpPr>
                <a:spLocks noGrp="1" noRot="1" noChangeAspect="1" noMove="1" noResize="1" noEditPoints="1" noAdjustHandles="1" noChangeArrowheads="1" noChangeShapeType="1" noTextEdit="1"/>
              </p:cNvSpPr>
              <p:nvPr>
                <p:ph idx="1"/>
              </p:nvPr>
            </p:nvSpPr>
            <p:spPr>
              <a:xfrm>
                <a:off x="131590" y="2141692"/>
                <a:ext cx="2061914" cy="2781299"/>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E9A606C-4A20-4C66-9639-02EAB573501F}"/>
                  </a:ext>
                </a:extLst>
              </p:cNvPr>
              <p:cNvSpPr txBox="1"/>
              <p:nvPr/>
            </p:nvSpPr>
            <p:spPr>
              <a:xfrm>
                <a:off x="381311" y="1423873"/>
                <a:ext cx="4354934"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m:t>
                        </m:r>
                        <m:r>
                          <a:rPr kumimoji="1" lang="en-US" altLang="ja-JP" b="1" i="1" smtClean="0">
                            <a:latin typeface="Cambria Math" panose="02040503050406030204" pitchFamily="18" charset="0"/>
                          </a:rPr>
                          <m:t>𝒗</m:t>
                        </m:r>
                      </m:num>
                      <m:den>
                        <m:r>
                          <a:rPr kumimoji="1" lang="en-US" altLang="ja-JP" i="1" smtClean="0">
                            <a:latin typeface="Cambria Math" panose="02040503050406030204" pitchFamily="18" charset="0"/>
                          </a:rPr>
                          <m:t>𝑑</m:t>
                        </m:r>
                        <m:r>
                          <a:rPr kumimoji="1" lang="en-US" altLang="ja-JP" b="0" i="1" smtClean="0">
                            <a:latin typeface="Cambria Math" panose="02040503050406030204" pitchFamily="18" charset="0"/>
                          </a:rPr>
                          <m:t>𝑡</m:t>
                        </m:r>
                      </m:den>
                    </m:f>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𝒇</m:t>
                    </m:r>
                    <m:d>
                      <m:dPr>
                        <m:ctrlPr>
                          <a:rPr kumimoji="1" lang="en-US" altLang="ja-JP" b="0" i="1" smtClean="0">
                            <a:latin typeface="Cambria Math" panose="02040503050406030204" pitchFamily="18" charset="0"/>
                          </a:rPr>
                        </m:ctrlPr>
                      </m:dPr>
                      <m:e>
                        <m:r>
                          <a:rPr kumimoji="1" lang="en-US" altLang="ja-JP" b="1" i="1" smtClean="0">
                            <a:latin typeface="Cambria Math" panose="02040503050406030204" pitchFamily="18" charset="0"/>
                          </a:rPr>
                          <m:t>𝒗</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  ,</m:t>
                    </m:r>
                    <m:f>
                      <m:fPr>
                        <m:ctrlPr>
                          <a:rPr lang="en-US" altLang="ja-JP" i="1">
                            <a:latin typeface="Cambria Math" panose="02040503050406030204" pitchFamily="18" charset="0"/>
                          </a:rPr>
                        </m:ctrlPr>
                      </m:fPr>
                      <m:num>
                        <m:r>
                          <a:rPr lang="en-US" altLang="ja-JP" i="1">
                            <a:latin typeface="Cambria Math" panose="02040503050406030204" pitchFamily="18" charset="0"/>
                          </a:rPr>
                          <m:t>𝑑</m:t>
                        </m:r>
                        <m:r>
                          <a:rPr lang="en-US" altLang="ja-JP" b="1" i="1">
                            <a:latin typeface="Cambria Math" panose="02040503050406030204" pitchFamily="18" charset="0"/>
                          </a:rPr>
                          <m:t>𝒓</m:t>
                        </m:r>
                      </m:num>
                      <m:den>
                        <m:r>
                          <a:rPr lang="en-US" altLang="ja-JP" i="1">
                            <a:latin typeface="Cambria Math" panose="02040503050406030204" pitchFamily="18" charset="0"/>
                          </a:rPr>
                          <m:t>𝑑𝑡</m:t>
                        </m:r>
                      </m:den>
                    </m:f>
                    <m:r>
                      <a:rPr lang="en-US" altLang="ja-JP" i="1">
                        <a:latin typeface="Cambria Math" panose="02040503050406030204" pitchFamily="18" charset="0"/>
                      </a:rPr>
                      <m:t>=</m:t>
                    </m:r>
                    <m:r>
                      <a:rPr lang="en-US" altLang="ja-JP" b="1" i="1" smtClean="0">
                        <a:latin typeface="Cambria Math" panose="02040503050406030204" pitchFamily="18" charset="0"/>
                      </a:rPr>
                      <m:t>𝑽</m:t>
                    </m:r>
                    <m:d>
                      <m:dPr>
                        <m:ctrlPr>
                          <a:rPr lang="en-US" altLang="ja-JP" i="1">
                            <a:latin typeface="Cambria Math" panose="02040503050406030204" pitchFamily="18" charset="0"/>
                          </a:rPr>
                        </m:ctrlPr>
                      </m:dPr>
                      <m:e>
                        <m:r>
                          <a:rPr lang="en-US" altLang="ja-JP" b="1" i="1">
                            <a:latin typeface="Cambria Math" panose="02040503050406030204" pitchFamily="18" charset="0"/>
                          </a:rPr>
                          <m:t>𝒗</m:t>
                        </m:r>
                        <m:r>
                          <a:rPr lang="en-US" altLang="ja-JP" i="1">
                            <a:latin typeface="Cambria Math" panose="02040503050406030204" pitchFamily="18" charset="0"/>
                          </a:rPr>
                          <m:t>,</m:t>
                        </m:r>
                        <m:r>
                          <a:rPr lang="en-US" altLang="ja-JP" b="1" i="1">
                            <a:latin typeface="Cambria Math" panose="02040503050406030204" pitchFamily="18" charset="0"/>
                          </a:rPr>
                          <m:t>𝒓</m:t>
                        </m:r>
                        <m:r>
                          <a:rPr lang="en-US" altLang="ja-JP" i="1">
                            <a:latin typeface="Cambria Math" panose="02040503050406030204" pitchFamily="18" charset="0"/>
                          </a:rPr>
                          <m:t>,</m:t>
                        </m:r>
                        <m:r>
                          <a:rPr lang="en-US" altLang="ja-JP" i="1">
                            <a:latin typeface="Cambria Math" panose="02040503050406030204" pitchFamily="18" charset="0"/>
                          </a:rPr>
                          <m:t>𝑡</m:t>
                        </m:r>
                      </m:e>
                    </m:d>
                    <m:r>
                      <a:rPr lang="en-US" altLang="ja-JP" b="0" i="1" smtClean="0">
                        <a:latin typeface="Cambria Math" panose="02040503050406030204" pitchFamily="18" charset="0"/>
                      </a:rPr>
                      <m:t>=</m:t>
                    </m:r>
                    <m:r>
                      <a:rPr lang="en-US" altLang="ja-JP" b="1" i="1" smtClean="0">
                        <a:latin typeface="Cambria Math" panose="02040503050406030204" pitchFamily="18" charset="0"/>
                      </a:rPr>
                      <m:t>𝒗</m:t>
                    </m:r>
                  </m:oMath>
                </a14:m>
                <a:r>
                  <a:rPr lang="ja-JP" altLang="en-US" dirty="0"/>
                  <a:t>のとき</a:t>
                </a:r>
                <a:endParaRPr kumimoji="1" lang="en-US" altLang="ja-JP" dirty="0"/>
              </a:p>
            </p:txBody>
          </p:sp>
        </mc:Choice>
        <mc:Fallback xmlns="">
          <p:sp>
            <p:nvSpPr>
              <p:cNvPr id="6" name="テキスト ボックス 5">
                <a:extLst>
                  <a:ext uri="{FF2B5EF4-FFF2-40B4-BE49-F238E27FC236}">
                    <a16:creationId xmlns:a16="http://schemas.microsoft.com/office/drawing/2014/main" id="{5E9A606C-4A20-4C66-9639-02EAB573501F}"/>
                  </a:ext>
                </a:extLst>
              </p:cNvPr>
              <p:cNvSpPr txBox="1">
                <a:spLocks noRot="1" noChangeAspect="1" noMove="1" noResize="1" noEditPoints="1" noAdjustHandles="1" noChangeArrowheads="1" noChangeShapeType="1" noTextEdit="1"/>
              </p:cNvSpPr>
              <p:nvPr/>
            </p:nvSpPr>
            <p:spPr>
              <a:xfrm>
                <a:off x="381311" y="1423873"/>
                <a:ext cx="4354934" cy="491288"/>
              </a:xfrm>
              <a:prstGeom prst="rect">
                <a:avLst/>
              </a:prstGeom>
              <a:blipFill>
                <a:blip r:embed="rId4"/>
                <a:stretch>
                  <a:fillRect b="-10000"/>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AFBB71BD-AAE5-41F9-BCBF-1FB3222D7237}"/>
              </a:ext>
            </a:extLst>
          </p:cNvPr>
          <p:cNvSpPr txBox="1"/>
          <p:nvPr/>
        </p:nvSpPr>
        <p:spPr>
          <a:xfrm>
            <a:off x="5934074" y="158025"/>
            <a:ext cx="1994925" cy="923330"/>
          </a:xfrm>
          <a:prstGeom prst="rect">
            <a:avLst/>
          </a:prstGeom>
          <a:noFill/>
        </p:spPr>
        <p:txBody>
          <a:bodyPr wrap="square" rtlCol="0">
            <a:spAutoFit/>
          </a:bodyPr>
          <a:lstStyle/>
          <a:p>
            <a:endParaRPr kumimoji="1" lang="en-US" altLang="ja-JP" b="0" dirty="0"/>
          </a:p>
          <a:p>
            <a:endParaRPr kumimoji="1" lang="en-US" altLang="ja-JP" dirty="0"/>
          </a:p>
          <a:p>
            <a:endParaRPr kumimoji="1" lang="ja-JP" altLang="en-US"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CD5CD9B-4F65-4619-80D3-99113AD422F7}"/>
                  </a:ext>
                </a:extLst>
              </p:cNvPr>
              <p:cNvSpPr txBox="1"/>
              <p:nvPr/>
            </p:nvSpPr>
            <p:spPr>
              <a:xfrm>
                <a:off x="2471836" y="2067986"/>
                <a:ext cx="4528817" cy="2722027"/>
              </a:xfrm>
              <a:prstGeom prst="rect">
                <a:avLst/>
              </a:prstGeom>
              <a:noFill/>
            </p:spPr>
            <p:txBody>
              <a:bodyPr wrap="square" rtlCol="0">
                <a:spAutoFit/>
              </a:bodyPr>
              <a:lstStyle/>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𝒓</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𝑡</m:t>
                              </m:r>
                            </m:e>
                            <m:sub>
                              <m:r>
                                <a:rPr kumimoji="1" lang="en-US" altLang="ja-JP" sz="1800" b="0" i="1" smtClean="0">
                                  <a:latin typeface="Cambria Math" panose="02040503050406030204" pitchFamily="18" charset="0"/>
                                </a:rPr>
                                <m:t>𝑛</m:t>
                              </m:r>
                            </m:sub>
                          </m:sSub>
                        </m:e>
                      </m:d>
                    </m:oMath>
                  </m:oMathPara>
                </a14:m>
                <a:endParaRPr lang="en-US" altLang="ja-JP" sz="1800" dirty="0"/>
              </a:p>
              <a:p>
                <a:pPr marL="0" indent="0">
                  <a:buNone/>
                </a:pPr>
                <a:endParaRPr lang="en-US" altLang="ja-JP"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𝒗</m:t>
                              </m:r>
                            </m:e>
                            <m:sub>
                              <m:r>
                                <a:rPr lang="en-US" altLang="ja-JP" sz="1800" b="0" i="1" smtClean="0">
                                  <a:latin typeface="Cambria Math" panose="02040503050406030204" pitchFamily="18" charset="0"/>
                                </a:rPr>
                                <m:t>𝑛</m:t>
                              </m:r>
                            </m:sub>
                          </m:sSub>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𝑘</m:t>
                              </m:r>
                            </m:e>
                            <m:sub>
                              <m:r>
                                <a:rPr lang="en-US" altLang="ja-JP" sz="1800" b="0" i="1" smtClean="0">
                                  <a:latin typeface="Cambria Math" panose="02040503050406030204" pitchFamily="18" charset="0"/>
                                </a:rPr>
                                <m:t>𝑣</m:t>
                              </m:r>
                              <m:r>
                                <a:rPr lang="en-US" altLang="ja-JP" sz="1800" b="0" i="1" smtClean="0">
                                  <a:latin typeface="Cambria Math" panose="02040503050406030204" pitchFamily="18" charset="0"/>
                                </a:rPr>
                                <m:t>1</m:t>
                              </m:r>
                            </m:sub>
                          </m:sSub>
                          <m:f>
                            <m:fPr>
                              <m:ctrlPr>
                                <a:rPr lang="en-US" altLang="ja-JP" sz="1800" b="0" i="1" smtClean="0">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num>
                            <m:den>
                              <m:r>
                                <a:rPr lang="en-US" altLang="ja-JP" sz="1800" b="0" i="1" smtClean="0">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𝑟</m:t>
                              </m:r>
                              <m:r>
                                <a:rPr lang="en-US" altLang="ja-JP" sz="1800" i="1">
                                  <a:latin typeface="Cambria Math" panose="02040503050406030204" pitchFamily="18" charset="0"/>
                                </a:rPr>
                                <m:t>1</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e>
                      </m:d>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r>
                            <a:rPr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𝑟</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r>
                            <a:rPr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e>
                      </m:d>
                    </m:oMath>
                  </m:oMathPara>
                </a14:m>
                <a:endParaRPr kumimoji="1"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4</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𝑣</m:t>
                              </m:r>
                              <m:r>
                                <a:rPr lang="en-US" altLang="ja-JP" sz="1800" b="0" i="1" smtClean="0">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𝑟</m:t>
                              </m:r>
                              <m:r>
                                <a:rPr lang="en-US" altLang="ja-JP" sz="1800" i="1">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r>
                            <a:rPr lang="en-US" altLang="ja-JP" sz="1800" b="0" i="1" smtClean="0">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e>
                      </m:d>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3CD5CD9B-4F65-4619-80D3-99113AD422F7}"/>
                  </a:ext>
                </a:extLst>
              </p:cNvPr>
              <p:cNvSpPr txBox="1">
                <a:spLocks noRot="1" noChangeAspect="1" noMove="1" noResize="1" noEditPoints="1" noAdjustHandles="1" noChangeArrowheads="1" noChangeShapeType="1" noTextEdit="1"/>
              </p:cNvSpPr>
              <p:nvPr/>
            </p:nvSpPr>
            <p:spPr>
              <a:xfrm>
                <a:off x="2471836" y="2067986"/>
                <a:ext cx="4528817" cy="2722027"/>
              </a:xfrm>
              <a:prstGeom prst="rect">
                <a:avLst/>
              </a:prstGeom>
              <a:blipFill>
                <a:blip r:embed="rId5"/>
                <a:stretch>
                  <a:fillRect b="-89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9116FC03-980C-4A33-87C7-1F78F58A0DC5}"/>
                  </a:ext>
                </a:extLst>
              </p:cNvPr>
              <p:cNvSpPr txBox="1"/>
              <p:nvPr/>
            </p:nvSpPr>
            <p:spPr>
              <a:xfrm>
                <a:off x="7096069" y="3233433"/>
                <a:ext cx="4933950" cy="1556580"/>
              </a:xfrm>
              <a:prstGeom prst="rect">
                <a:avLst/>
              </a:prstGeom>
              <a:noFill/>
              <a:ln w="19050">
                <a:solidFill>
                  <a:srgbClr val="FF0000"/>
                </a:solidFill>
              </a:ln>
            </p:spPr>
            <p:txBody>
              <a:bodyPr wrap="square" rtlCol="0">
                <a:spAutoFit/>
              </a:bodyPr>
              <a:lstStyle/>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1" i="1" smtClean="0">
                              <a:latin typeface="Cambria Math" panose="02040503050406030204" pitchFamily="18" charset="0"/>
                            </a:rPr>
                            <m:t>𝒗</m:t>
                          </m:r>
                        </m:e>
                        <m:sub>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+1</m:t>
                          </m:r>
                        </m:sub>
                      </m:sSub>
                      <m:r>
                        <a:rPr kumimoji="1" lang="en-US" altLang="ja-JP" sz="2000" b="0" i="0"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1" i="1" smtClean="0">
                              <a:latin typeface="Cambria Math" panose="02040503050406030204" pitchFamily="18" charset="0"/>
                            </a:rPr>
                            <m:t>𝒗</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6</m:t>
                          </m:r>
                        </m:den>
                      </m:f>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3</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4</m:t>
                              </m:r>
                            </m:sub>
                          </m:sSub>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𝑡</m:t>
                      </m:r>
                    </m:oMath>
                  </m:oMathPara>
                </a14:m>
                <a:endParaRPr kumimoji="1" lang="en-US" altLang="ja-JP" sz="2000" dirty="0"/>
              </a:p>
              <a:p>
                <a:pPr marL="0" indent="0">
                  <a:buNone/>
                </a:pPr>
                <a:endParaRPr lang="en-US" altLang="ja-JP" sz="2000"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1" i="1" smtClean="0">
                              <a:latin typeface="Cambria Math" panose="02040503050406030204" pitchFamily="18" charset="0"/>
                            </a:rPr>
                            <m:t>𝒓</m:t>
                          </m:r>
                        </m:e>
                        <m:sub>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+1</m:t>
                          </m:r>
                        </m:sub>
                      </m:sSub>
                      <m:r>
                        <a:rPr kumimoji="1" lang="en-US" altLang="ja-JP" sz="2000" b="0" i="0"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1" i="1" smtClean="0">
                              <a:latin typeface="Cambria Math" panose="02040503050406030204" pitchFamily="18" charset="0"/>
                            </a:rPr>
                            <m:t>𝒓</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6</m:t>
                          </m:r>
                        </m:den>
                      </m:f>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3</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4</m:t>
                              </m:r>
                            </m:sub>
                          </m:sSub>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𝑡</m:t>
                      </m:r>
                    </m:oMath>
                  </m:oMathPara>
                </a14:m>
                <a:endParaRPr kumimoji="1" lang="en-US" altLang="ja-JP" sz="2000" dirty="0"/>
              </a:p>
            </p:txBody>
          </p:sp>
        </mc:Choice>
        <mc:Fallback>
          <p:sp>
            <p:nvSpPr>
              <p:cNvPr id="12" name="テキスト ボックス 11">
                <a:extLst>
                  <a:ext uri="{FF2B5EF4-FFF2-40B4-BE49-F238E27FC236}">
                    <a16:creationId xmlns:a16="http://schemas.microsoft.com/office/drawing/2014/main" id="{9116FC03-980C-4A33-87C7-1F78F58A0DC5}"/>
                  </a:ext>
                </a:extLst>
              </p:cNvPr>
              <p:cNvSpPr txBox="1">
                <a:spLocks noRot="1" noChangeAspect="1" noMove="1" noResize="1" noEditPoints="1" noAdjustHandles="1" noChangeArrowheads="1" noChangeShapeType="1" noTextEdit="1"/>
              </p:cNvSpPr>
              <p:nvPr/>
            </p:nvSpPr>
            <p:spPr>
              <a:xfrm>
                <a:off x="7096069" y="3233433"/>
                <a:ext cx="4933950" cy="1556580"/>
              </a:xfrm>
              <a:prstGeom prst="rect">
                <a:avLst/>
              </a:prstGeom>
              <a:blipFill>
                <a:blip r:embed="rId6"/>
                <a:stretch>
                  <a:fillRect/>
                </a:stretch>
              </a:blipFill>
              <a:ln w="19050">
                <a:solidFill>
                  <a:srgbClr val="FF0000"/>
                </a:solidFill>
              </a:ln>
            </p:spPr>
            <p:txBody>
              <a:bodyPr/>
              <a:lstStyle/>
              <a:p>
                <a:r>
                  <a:rPr lang="ja-JP" altLang="en-US">
                    <a:noFill/>
                  </a:rPr>
                  <a:t> </a:t>
                </a:r>
              </a:p>
            </p:txBody>
          </p:sp>
        </mc:Fallback>
      </mc:AlternateContent>
      <p:pic>
        <p:nvPicPr>
          <p:cNvPr id="2" name="図 1">
            <a:extLst>
              <a:ext uri="{FF2B5EF4-FFF2-40B4-BE49-F238E27FC236}">
                <a16:creationId xmlns:a16="http://schemas.microsoft.com/office/drawing/2014/main" id="{B4339A3F-63D1-473C-A469-1E842F74A828}"/>
              </a:ext>
            </a:extLst>
          </p:cNvPr>
          <p:cNvPicPr>
            <a:picLocks noChangeAspect="1"/>
          </p:cNvPicPr>
          <p:nvPr/>
        </p:nvPicPr>
        <p:blipFill>
          <a:blip r:embed="rId7"/>
          <a:stretch>
            <a:fillRect/>
          </a:stretch>
        </p:blipFill>
        <p:spPr>
          <a:xfrm>
            <a:off x="5581650" y="0"/>
            <a:ext cx="6610350" cy="2647950"/>
          </a:xfrm>
          <a:prstGeom prst="rect">
            <a:avLst/>
          </a:prstGeom>
        </p:spPr>
      </p:pic>
      <p:sp>
        <p:nvSpPr>
          <p:cNvPr id="3" name="タイトル 1">
            <a:extLst>
              <a:ext uri="{FF2B5EF4-FFF2-40B4-BE49-F238E27FC236}">
                <a16:creationId xmlns:a16="http://schemas.microsoft.com/office/drawing/2014/main" id="{139EF3EB-E534-459F-924C-D2BB1860F344}"/>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
        <p:nvSpPr>
          <p:cNvPr id="5" name="テキスト ボックス 4">
            <a:extLst>
              <a:ext uri="{FF2B5EF4-FFF2-40B4-BE49-F238E27FC236}">
                <a16:creationId xmlns:a16="http://schemas.microsoft.com/office/drawing/2014/main" id="{CA32B92D-8D0A-4EFC-9806-4C9F243F2699}"/>
              </a:ext>
            </a:extLst>
          </p:cNvPr>
          <p:cNvSpPr txBox="1"/>
          <p:nvPr/>
        </p:nvSpPr>
        <p:spPr>
          <a:xfrm>
            <a:off x="700066" y="722903"/>
            <a:ext cx="3416320" cy="369332"/>
          </a:xfrm>
          <a:prstGeom prst="rect">
            <a:avLst/>
          </a:prstGeom>
          <a:noFill/>
        </p:spPr>
        <p:txBody>
          <a:bodyPr wrap="none" rtlCol="0">
            <a:spAutoFit/>
          </a:bodyPr>
          <a:lstStyle/>
          <a:p>
            <a:r>
              <a:rPr kumimoji="1" lang="ja-JP" altLang="en-US" dirty="0"/>
              <a:t>実際の運動計算のコーディング</a:t>
            </a: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D45E798D-711D-4B3B-A211-5D17DB2EBF34}"/>
                  </a:ext>
                </a:extLst>
              </p:cNvPr>
              <p:cNvSpPr txBox="1"/>
              <p:nvPr/>
            </p:nvSpPr>
            <p:spPr>
              <a:xfrm>
                <a:off x="7732644" y="5307495"/>
                <a:ext cx="3925957" cy="646331"/>
              </a:xfrm>
              <a:prstGeom prst="rect">
                <a:avLst/>
              </a:prstGeom>
              <a:noFill/>
            </p:spPr>
            <p:txBody>
              <a:bodyPr wrap="square"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 ,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0</m:t>
                        </m:r>
                      </m:sub>
                    </m:sSub>
                  </m:oMath>
                </a14:m>
                <a:r>
                  <a:rPr kumimoji="1" lang="ja-JP" altLang="en-US" dirty="0"/>
                  <a:t>を出発点として、終了条件を満たすまで</a:t>
                </a:r>
                <a:r>
                  <a:rPr kumimoji="1" lang="en-US" altLang="ja-JP" dirty="0"/>
                  <a:t>while</a:t>
                </a:r>
                <a:r>
                  <a:rPr kumimoji="1" lang="ja-JP" altLang="en-US" dirty="0"/>
                  <a:t>文でループさせる</a:t>
                </a:r>
              </a:p>
            </p:txBody>
          </p:sp>
        </mc:Choice>
        <mc:Fallback>
          <p:sp>
            <p:nvSpPr>
              <p:cNvPr id="7" name="テキスト ボックス 6">
                <a:extLst>
                  <a:ext uri="{FF2B5EF4-FFF2-40B4-BE49-F238E27FC236}">
                    <a16:creationId xmlns:a16="http://schemas.microsoft.com/office/drawing/2014/main" id="{D45E798D-711D-4B3B-A211-5D17DB2EBF34}"/>
                  </a:ext>
                </a:extLst>
              </p:cNvPr>
              <p:cNvSpPr txBox="1">
                <a:spLocks noRot="1" noChangeAspect="1" noMove="1" noResize="1" noEditPoints="1" noAdjustHandles="1" noChangeArrowheads="1" noChangeShapeType="1" noTextEdit="1"/>
              </p:cNvSpPr>
              <p:nvPr/>
            </p:nvSpPr>
            <p:spPr>
              <a:xfrm>
                <a:off x="7732644" y="5307495"/>
                <a:ext cx="3925957" cy="646331"/>
              </a:xfrm>
              <a:prstGeom prst="rect">
                <a:avLst/>
              </a:prstGeom>
              <a:blipFill>
                <a:blip r:embed="rId8"/>
                <a:stretch>
                  <a:fillRect l="-1240" t="-4717" b="-1415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3943598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5785</TotalTime>
  <Words>1436</Words>
  <Application>Microsoft Office PowerPoint</Application>
  <PresentationFormat>ワイド画面</PresentationFormat>
  <Paragraphs>327</Paragraphs>
  <Slides>18</Slides>
  <Notes>10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18</vt:i4>
      </vt:variant>
    </vt:vector>
  </HeadingPairs>
  <TitlesOfParts>
    <vt:vector size="25" baseType="lpstr">
      <vt:lpstr>HiraKakuPro-W6</vt:lpstr>
      <vt:lpstr>游ゴシック</vt:lpstr>
      <vt:lpstr>游ゴシック Light</vt:lpstr>
      <vt:lpstr>游明朝</vt:lpstr>
      <vt:lpstr>Arial</vt:lpstr>
      <vt:lpstr>Cambria Math</vt:lpstr>
      <vt:lpstr>Office テーマ</vt:lpstr>
      <vt:lpstr>SCRIT実験におけるイオン分析器の分解能の向上</vt:lpstr>
      <vt:lpstr>1.はじめに</vt:lpstr>
      <vt:lpstr>1.はじめに</vt:lpstr>
      <vt:lpstr>2.目的と方針</vt:lpstr>
      <vt:lpstr>2.目的と方針</vt:lpstr>
      <vt:lpstr>2.目的と方針</vt:lpstr>
      <vt:lpstr>運動計算の選定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風雅 東條</dc:creator>
  <cp:lastModifiedBy>風雅 東條</cp:lastModifiedBy>
  <cp:revision>107</cp:revision>
  <dcterms:created xsi:type="dcterms:W3CDTF">2020-09-26T04:16:16Z</dcterms:created>
  <dcterms:modified xsi:type="dcterms:W3CDTF">2020-10-06T06:31:43Z</dcterms:modified>
</cp:coreProperties>
</file>