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6" r:id="rId2"/>
    <p:sldId id="267" r:id="rId3"/>
    <p:sldId id="266" r:id="rId4"/>
    <p:sldId id="257" r:id="rId5"/>
    <p:sldId id="258" r:id="rId6"/>
    <p:sldId id="263" r:id="rId7"/>
    <p:sldId id="264" r:id="rId8"/>
    <p:sldId id="273" r:id="rId9"/>
    <p:sldId id="272" r:id="rId10"/>
    <p:sldId id="269" r:id="rId11"/>
    <p:sldId id="270" r:id="rId12"/>
    <p:sldId id="271" r:id="rId13"/>
    <p:sldId id="265" r:id="rId14"/>
    <p:sldId id="268" r:id="rId15"/>
    <p:sldId id="259" r:id="rId16"/>
    <p:sldId id="261" r:id="rId17"/>
    <p:sldId id="260" r:id="rId18"/>
    <p:sldId id="26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軽く触れる程度でいいかも。　→　書かんでいいかも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6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同時プロット、３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プロット、ベクトル表示は説明するとして、途中経過を言うか否か。言わなくていいとは思っている。　→いらない気がする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4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ollo.lns.tohoku.ac.jp/scrit/SCRIT_Sendai_J/Physic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D7F0D-6BD4-423D-9985-FE57949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電場、磁場、ルンゲクッタ法のテスト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74E514-C34B-4CA3-AAFC-4E28201B6FE6}"/>
              </a:ext>
            </a:extLst>
          </p:cNvPr>
          <p:cNvGrpSpPr/>
          <p:nvPr/>
        </p:nvGrpSpPr>
        <p:grpSpPr>
          <a:xfrm>
            <a:off x="1481579" y="1994358"/>
            <a:ext cx="9228841" cy="3928430"/>
            <a:chOff x="838200" y="2394408"/>
            <a:chExt cx="9228841" cy="39284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8C56A1-7574-4865-BCD3-4D58BAE71C54}"/>
                </a:ext>
              </a:extLst>
            </p:cNvPr>
            <p:cNvSpPr txBox="1"/>
            <p:nvPr/>
          </p:nvSpPr>
          <p:spPr>
            <a:xfrm>
              <a:off x="838200" y="3957920"/>
              <a:ext cx="2290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電場のテスト　⇒　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080E26F-CE66-4F94-9B9F-A2DDA2CE31F3}"/>
                </a:ext>
              </a:extLst>
            </p:cNvPr>
            <p:cNvSpPr txBox="1"/>
            <p:nvPr/>
          </p:nvSpPr>
          <p:spPr>
            <a:xfrm>
              <a:off x="838200" y="5676507"/>
              <a:ext cx="207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磁場</a:t>
              </a:r>
              <a:r>
                <a:rPr kumimoji="1" lang="ja-JP" altLang="en-US" dirty="0"/>
                <a:t>のテスト　⇒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606EC2D-41A3-4A3E-8B09-7D25EF7A1B11}"/>
                </a:ext>
              </a:extLst>
            </p:cNvPr>
            <p:cNvSpPr txBox="1"/>
            <p:nvPr/>
          </p:nvSpPr>
          <p:spPr>
            <a:xfrm>
              <a:off x="2912097" y="3957920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一様電場中に初速度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でイオンを置く。座標が</a:t>
              </a:r>
              <a:r>
                <a:rPr lang="en-US" altLang="ja-JP" dirty="0"/>
                <a:t>40</a:t>
              </a:r>
              <a:r>
                <a:rPr kumimoji="1" lang="en-US" altLang="ja-JP" dirty="0"/>
                <a:t>0mm</a:t>
              </a:r>
              <a:r>
                <a:rPr kumimoji="1" lang="ja-JP" altLang="en-US" dirty="0"/>
                <a:t>を超える</a:t>
              </a:r>
              <a:r>
                <a:rPr lang="ja-JP" altLang="en-US" dirty="0"/>
                <a:t>までの時間を比べる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9C5408B-4E6E-4CB3-9406-193A9ADEF36F}"/>
                </a:ext>
              </a:extLst>
            </p:cNvPr>
            <p:cNvSpPr txBox="1"/>
            <p:nvPr/>
          </p:nvSpPr>
          <p:spPr>
            <a:xfrm>
              <a:off x="838201" y="2394408"/>
              <a:ext cx="20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　　方針　　　⇒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E5A9582-9F8C-4CE4-A9C5-CC13AA0AB2F8}"/>
                </a:ext>
              </a:extLst>
            </p:cNvPr>
            <p:cNvSpPr txBox="1"/>
            <p:nvPr/>
          </p:nvSpPr>
          <p:spPr>
            <a:xfrm>
              <a:off x="3128913" y="2394408"/>
              <a:ext cx="6938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ある値について、プログラムから求めた値と</a:t>
              </a:r>
              <a:r>
                <a:rPr kumimoji="1" lang="en-US" altLang="ja-JP" dirty="0"/>
                <a:t>Excel</a:t>
              </a:r>
              <a:r>
                <a:rPr kumimoji="1" lang="ja-JP" altLang="en-US" dirty="0"/>
                <a:t>で解析的に求めた値が一致することを確認する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AAA3C92-648B-4BF1-9F1D-5891DC2E7A89}"/>
                </a:ext>
              </a:extLst>
            </p:cNvPr>
            <p:cNvSpPr txBox="1"/>
            <p:nvPr/>
          </p:nvSpPr>
          <p:spPr>
            <a:xfrm>
              <a:off x="2912097" y="5676507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一様磁場中に円運動するように初速度を与えたイオンを置く。円の半径を比べる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3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2DF5FAD5-5984-437F-B616-215E7F6EF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r="66366" b="41396"/>
          <a:stretch/>
        </p:blipFill>
        <p:spPr>
          <a:xfrm>
            <a:off x="-1" y="1187785"/>
            <a:ext cx="6948025" cy="56702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B36686-885C-4948-B2E9-45D724E7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電場のテスト結果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F1D9E34-342A-4310-B921-004715425008}"/>
              </a:ext>
            </a:extLst>
          </p:cNvPr>
          <p:cNvCxnSpPr>
            <a:cxnSpLocks/>
          </p:cNvCxnSpPr>
          <p:nvPr/>
        </p:nvCxnSpPr>
        <p:spPr>
          <a:xfrm>
            <a:off x="946190" y="5391036"/>
            <a:ext cx="28245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8BFA6-2070-486D-B8DE-DF363FB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磁場のテスト結果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BB091C4-E152-42EA-9060-4507BEC83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0" r="50000" b="10279"/>
          <a:stretch/>
        </p:blipFill>
        <p:spPr>
          <a:xfrm>
            <a:off x="0" y="1102745"/>
            <a:ext cx="7840494" cy="575525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9AED53-9FCA-4F2B-BF3B-EE1F9567EC53}"/>
              </a:ext>
            </a:extLst>
          </p:cNvPr>
          <p:cNvCxnSpPr>
            <a:cxnSpLocks/>
          </p:cNvCxnSpPr>
          <p:nvPr/>
        </p:nvCxnSpPr>
        <p:spPr>
          <a:xfrm>
            <a:off x="4877168" y="5900083"/>
            <a:ext cx="22337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7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4ACD1-2AFD-4C09-B598-208C27B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49DC5-F0FE-46DB-984E-DF48D2C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17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95112-EE63-4012-830F-E28C049C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初期条件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C1712D-772C-420B-AB31-F4E370D565E6}"/>
              </a:ext>
            </a:extLst>
          </p:cNvPr>
          <p:cNvSpPr txBox="1"/>
          <p:nvPr/>
        </p:nvSpPr>
        <p:spPr>
          <a:xfrm>
            <a:off x="0" y="2412620"/>
            <a:ext cx="1970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電場、磁場　⇒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入射イオン　⇒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　</a:t>
            </a:r>
            <a:endParaRPr kumimoji="1" lang="en-US" altLang="ja-JP" sz="2000" dirty="0"/>
          </a:p>
          <a:p>
            <a:r>
              <a:rPr lang="ja-JP" altLang="en-US" sz="2000" dirty="0"/>
              <a:t>　初速度　　⇒　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9AA92B-0A86-411B-8D33-D0CB2A5E47BD}"/>
              </a:ext>
            </a:extLst>
          </p:cNvPr>
          <p:cNvSpPr txBox="1"/>
          <p:nvPr/>
        </p:nvSpPr>
        <p:spPr>
          <a:xfrm>
            <a:off x="1970202" y="2412620"/>
            <a:ext cx="3563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150mm×100mm</a:t>
            </a:r>
            <a:r>
              <a:rPr lang="ja-JP" altLang="en-US" sz="2000" dirty="0"/>
              <a:t>の範囲内に一様電場、一様磁場</a:t>
            </a:r>
            <a:endParaRPr lang="en-US" altLang="ja-JP" sz="2000" dirty="0"/>
          </a:p>
          <a:p>
            <a:r>
              <a:rPr lang="ja-JP" altLang="en-US" sz="2000" dirty="0"/>
              <a:t>電場：</a:t>
            </a:r>
            <a:r>
              <a:rPr lang="en-US" altLang="ja-JP" sz="2000" dirty="0"/>
              <a:t>15000[V/m]</a:t>
            </a:r>
          </a:p>
          <a:p>
            <a:r>
              <a:rPr lang="ja-JP" altLang="en-US" sz="2000" dirty="0"/>
              <a:t>磁場：</a:t>
            </a:r>
            <a:r>
              <a:rPr lang="en-US" altLang="ja-JP" sz="2000" dirty="0"/>
              <a:t>0.099[T]</a:t>
            </a:r>
          </a:p>
          <a:p>
            <a:endParaRPr lang="en-US" altLang="ja-JP" sz="2000" dirty="0"/>
          </a:p>
          <a:p>
            <a:r>
              <a:rPr lang="ja-JP" altLang="en-US" sz="2000" dirty="0"/>
              <a:t>種類：質量数</a:t>
            </a:r>
            <a:r>
              <a:rPr lang="en-US" altLang="ja-JP" sz="2000" dirty="0"/>
              <a:t>132</a:t>
            </a:r>
            <a:r>
              <a:rPr lang="ja-JP" altLang="en-US" sz="2000" dirty="0"/>
              <a:t>の</a:t>
            </a:r>
            <a:r>
              <a:rPr lang="en-US" altLang="ja-JP" sz="2000" dirty="0"/>
              <a:t>Sn</a:t>
            </a:r>
            <a:r>
              <a:rPr lang="ja-JP" altLang="en-US" sz="2000" dirty="0"/>
              <a:t>イオン</a:t>
            </a:r>
            <a:endParaRPr lang="en-US" altLang="ja-JP" sz="2000" dirty="0"/>
          </a:p>
          <a:p>
            <a:r>
              <a:rPr kumimoji="1" lang="ja-JP" altLang="en-US" sz="2000" dirty="0"/>
              <a:t>価数</a:t>
            </a:r>
            <a:r>
              <a:rPr lang="ja-JP" altLang="en-US" sz="2000" dirty="0"/>
              <a:t>：</a:t>
            </a:r>
            <a:r>
              <a:rPr lang="en-US" altLang="ja-JP" sz="2000" dirty="0"/>
              <a:t>1</a:t>
            </a:r>
            <a:r>
              <a:rPr lang="ja-JP" altLang="en-US" sz="2000" dirty="0"/>
              <a:t>価～</a:t>
            </a:r>
            <a:r>
              <a:rPr lang="en-US" altLang="ja-JP" sz="2000" dirty="0"/>
              <a:t>20</a:t>
            </a:r>
            <a:r>
              <a:rPr lang="ja-JP" altLang="en-US" sz="2000" dirty="0"/>
              <a:t>価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10keV</a:t>
            </a:r>
            <a:r>
              <a:rPr lang="ja-JP" altLang="en-US" sz="2000" dirty="0"/>
              <a:t>のポテンシャルから計算された値</a:t>
            </a:r>
            <a:endParaRPr kumimoji="1" lang="ja-JP" altLang="en-US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4FAA7B-6EE2-4960-A7A0-8C6F646BB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8" t="8511" r="26117" b="10071"/>
          <a:stretch/>
        </p:blipFill>
        <p:spPr>
          <a:xfrm>
            <a:off x="5457217" y="926329"/>
            <a:ext cx="6734783" cy="5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5531AD9-3928-4DEC-9341-ABD698B2C9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1" y="1321036"/>
            <a:ext cx="9419617" cy="54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2922C5C-C4BC-4916-BD6E-3E396ACA51B1}"/>
              </a:ext>
            </a:extLst>
          </p:cNvPr>
          <p:cNvGrpSpPr/>
          <p:nvPr/>
        </p:nvGrpSpPr>
        <p:grpSpPr>
          <a:xfrm>
            <a:off x="2160786" y="1136370"/>
            <a:ext cx="5848195" cy="369332"/>
            <a:chOff x="1037651" y="1692832"/>
            <a:chExt cx="5848195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3EDACD2-EFF7-4676-8EB3-9D64D1573179}"/>
                </a:ext>
              </a:extLst>
            </p:cNvPr>
            <p:cNvSpPr txBox="1"/>
            <p:nvPr/>
          </p:nvSpPr>
          <p:spPr>
            <a:xfrm>
              <a:off x="1037651" y="1692832"/>
              <a:ext cx="68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773A8D-1CB8-4C1D-A923-FD288B30F058}"/>
                </a:ext>
              </a:extLst>
            </p:cNvPr>
            <p:cNvSpPr txBox="1"/>
            <p:nvPr/>
          </p:nvSpPr>
          <p:spPr>
            <a:xfrm>
              <a:off x="5481252" y="1692832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FB98B-88E9-40BE-9D46-A7761D73C00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721796" y="1877498"/>
              <a:ext cx="375945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F1F207-6D34-4139-BA1F-766965E51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60280" b="67845"/>
          <a:stretch/>
        </p:blipFill>
        <p:spPr>
          <a:xfrm>
            <a:off x="5296157" y="1690688"/>
            <a:ext cx="6716926" cy="282416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38A504-7AFF-463A-BB6C-CEF11FB9DDA6}"/>
              </a:ext>
            </a:extLst>
          </p:cNvPr>
          <p:cNvSpPr txBox="1"/>
          <p:nvPr/>
        </p:nvSpPr>
        <p:spPr>
          <a:xfrm>
            <a:off x="838200" y="3326860"/>
            <a:ext cx="445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原因：</a:t>
            </a:r>
            <a:r>
              <a:rPr lang="ja-JP" altLang="en-US" dirty="0"/>
              <a:t>①最大電場が小さい</a:t>
            </a:r>
            <a:endParaRPr lang="en-US" altLang="ja-JP" dirty="0"/>
          </a:p>
          <a:p>
            <a:r>
              <a:rPr kumimoji="1" lang="ja-JP" altLang="en-US" dirty="0"/>
              <a:t>　　　②初速が速い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5FD9B6-F64C-43AC-816A-E3E84CB4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4160444"/>
            <a:ext cx="1432684" cy="6645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B72E85-99AF-4EB4-B388-6E0DF98A206B}"/>
              </a:ext>
            </a:extLst>
          </p:cNvPr>
          <p:cNvSpPr txBox="1"/>
          <p:nvPr/>
        </p:nvSpPr>
        <p:spPr>
          <a:xfrm>
            <a:off x="1093344" y="1884016"/>
            <a:ext cx="336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価～</a:t>
            </a:r>
            <a:r>
              <a:rPr kumimoji="1" lang="en-US" altLang="ja-JP" dirty="0"/>
              <a:t>20</a:t>
            </a:r>
            <a:r>
              <a:rPr kumimoji="1" lang="ja-JP" altLang="en-US" dirty="0"/>
              <a:t>価のイオンが十分にセパレートできていない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96EDFD-4C31-4B41-A716-C9CA0A92E4E1}"/>
              </a:ext>
            </a:extLst>
          </p:cNvPr>
          <p:cNvSpPr txBox="1"/>
          <p:nvPr/>
        </p:nvSpPr>
        <p:spPr>
          <a:xfrm>
            <a:off x="838200" y="5047013"/>
            <a:ext cx="549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改善策：①最大電場を大きくする</a:t>
            </a:r>
            <a:endParaRPr kumimoji="1" lang="en-US" altLang="ja-JP" dirty="0"/>
          </a:p>
          <a:p>
            <a:r>
              <a:rPr lang="ja-JP" altLang="en-US" dirty="0"/>
              <a:t>　　　　②</a:t>
            </a:r>
            <a:r>
              <a:rPr lang="en-US" altLang="ja-JP" dirty="0"/>
              <a:t>SCRIT</a:t>
            </a:r>
            <a:r>
              <a:rPr lang="ja-JP" altLang="en-US" dirty="0"/>
              <a:t>内のポテンシャルを低くする</a:t>
            </a:r>
            <a:endParaRPr lang="en-US" altLang="ja-JP" dirty="0"/>
          </a:p>
          <a:p>
            <a:r>
              <a:rPr kumimoji="1" lang="ja-JP" altLang="en-US" dirty="0"/>
              <a:t>　　　　③並べるチャンネルトロンの数を増やす</a:t>
            </a:r>
            <a:endParaRPr kumimoji="1" lang="en-US" altLang="ja-JP" dirty="0"/>
          </a:p>
          <a:p>
            <a:r>
              <a:rPr lang="ja-JP" altLang="en-US" dirty="0"/>
              <a:t>　　　　④チャンネルトロンをずらす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kumimoji="1" lang="ja-JP" altLang="en-US" dirty="0"/>
              <a:t>電場をラプラス方程式を解いて求めた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磁場も同様に計算していく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14" y="1441203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3983EE-4830-405B-B791-A3C3DB552BBC}"/>
              </a:ext>
            </a:extLst>
          </p:cNvPr>
          <p:cNvSpPr txBox="1"/>
          <p:nvPr/>
        </p:nvSpPr>
        <p:spPr>
          <a:xfrm>
            <a:off x="1093509" y="1800520"/>
            <a:ext cx="591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8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検出方法を決定し、装置の設計、製作に移行していく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297969-C015-437D-B6B9-35D808AC3D89}"/>
              </a:ext>
            </a:extLst>
          </p:cNvPr>
          <p:cNvSpPr txBox="1"/>
          <p:nvPr/>
        </p:nvSpPr>
        <p:spPr>
          <a:xfrm>
            <a:off x="980387" y="3799002"/>
            <a:ext cx="6740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kumimoji="1" lang="ja-JP" altLang="en-US" dirty="0"/>
              <a:t>検出器の選択肢：①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MCP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の読み出し電極分割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②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Si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ストリップ検出器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③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MPPC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</a:t>
            </a:r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④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シンチレーション光の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CCD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読み出し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7031115" y="5799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捕獲できたイオンの分析器の現状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2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B95EDD-CD85-4332-A703-2159E1497DE1}"/>
              </a:ext>
            </a:extLst>
          </p:cNvPr>
          <p:cNvGrpSpPr/>
          <p:nvPr/>
        </p:nvGrpSpPr>
        <p:grpSpPr>
          <a:xfrm>
            <a:off x="6835407" y="349647"/>
            <a:ext cx="4367662" cy="5040145"/>
            <a:chOff x="6444882" y="843150"/>
            <a:chExt cx="4367662" cy="504014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EAFB6AF-7AE4-4A46-AF59-80C787C02D5E}"/>
                </a:ext>
              </a:extLst>
            </p:cNvPr>
            <p:cNvGrpSpPr/>
            <p:nvPr/>
          </p:nvGrpSpPr>
          <p:grpSpPr>
            <a:xfrm>
              <a:off x="6444882" y="1505932"/>
              <a:ext cx="1792941" cy="4289975"/>
              <a:chOff x="8471645" y="808348"/>
              <a:chExt cx="1792941" cy="4289975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5B5DC3D-67C6-44A8-92F1-4245B2446A51}"/>
                  </a:ext>
                </a:extLst>
              </p:cNvPr>
              <p:cNvSpPr/>
              <p:nvPr/>
            </p:nvSpPr>
            <p:spPr>
              <a:xfrm>
                <a:off x="8471645" y="808348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SCRIT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300A92E-522F-4F13-AB21-5FA530470987}"/>
                  </a:ext>
                </a:extLst>
              </p:cNvPr>
              <p:cNvSpPr/>
              <p:nvPr/>
            </p:nvSpPr>
            <p:spPr>
              <a:xfrm>
                <a:off x="8471645" y="2579059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イオン分別器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BAF414C-0791-49A3-A0AE-7CB8E069B7FF}"/>
                  </a:ext>
                </a:extLst>
              </p:cNvPr>
              <p:cNvSpPr/>
              <p:nvPr/>
            </p:nvSpPr>
            <p:spPr>
              <a:xfrm>
                <a:off x="8471645" y="4349770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イオン検出器</a:t>
                </a:r>
              </a:p>
            </p:txBody>
          </p:sp>
          <p:sp>
            <p:nvSpPr>
              <p:cNvPr id="2" name="矢印: 下 1">
                <a:extLst>
                  <a:ext uri="{FF2B5EF4-FFF2-40B4-BE49-F238E27FC236}">
                    <a16:creationId xmlns:a16="http://schemas.microsoft.com/office/drawing/2014/main" id="{8D345A78-28C0-47A1-886F-3A5E17A9AD16}"/>
                  </a:ext>
                </a:extLst>
              </p:cNvPr>
              <p:cNvSpPr/>
              <p:nvPr/>
            </p:nvSpPr>
            <p:spPr>
              <a:xfrm>
                <a:off x="9202744" y="1566393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下 3">
                <a:extLst>
                  <a:ext uri="{FF2B5EF4-FFF2-40B4-BE49-F238E27FC236}">
                    <a16:creationId xmlns:a16="http://schemas.microsoft.com/office/drawing/2014/main" id="{7AAA92F3-9999-4CF7-B7F4-7006987ACAD8}"/>
                  </a:ext>
                </a:extLst>
              </p:cNvPr>
              <p:cNvSpPr/>
              <p:nvPr/>
            </p:nvSpPr>
            <p:spPr>
              <a:xfrm>
                <a:off x="9202744" y="3327612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DC7C296-8C02-4B66-AF06-DD351D6746AF}"/>
                </a:ext>
              </a:extLst>
            </p:cNvPr>
            <p:cNvSpPr txBox="1"/>
            <p:nvPr/>
          </p:nvSpPr>
          <p:spPr>
            <a:xfrm>
              <a:off x="8625526" y="2026762"/>
              <a:ext cx="218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10keV</a:t>
              </a:r>
              <a:r>
                <a:rPr kumimoji="1" lang="ja-JP" altLang="en-US" dirty="0"/>
                <a:t>のポテンシャルから加速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792AA3F-2FD5-4443-BF38-FC3F7D974CD5}"/>
                </a:ext>
              </a:extLst>
            </p:cNvPr>
            <p:cNvSpPr txBox="1"/>
            <p:nvPr/>
          </p:nvSpPr>
          <p:spPr>
            <a:xfrm>
              <a:off x="8625526" y="3702030"/>
              <a:ext cx="2092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E×B</a:t>
              </a:r>
              <a:r>
                <a:rPr kumimoji="1" lang="ja-JP" altLang="en-US" dirty="0"/>
                <a:t>フィルタでイオンを分ける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D338B2-5A51-47DA-BBFD-79B688DCE5B4}"/>
                </a:ext>
              </a:extLst>
            </p:cNvPr>
            <p:cNvSpPr txBox="1"/>
            <p:nvPr/>
          </p:nvSpPr>
          <p:spPr>
            <a:xfrm>
              <a:off x="8625526" y="4959965"/>
              <a:ext cx="21870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チャンネルトロンが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列に並べられている</a:t>
              </a:r>
            </a:p>
          </p:txBody>
        </p:sp>
        <p:sp>
          <p:nvSpPr>
            <p:cNvPr id="15" name="矢印: 上向き折線 14">
              <a:extLst>
                <a:ext uri="{FF2B5EF4-FFF2-40B4-BE49-F238E27FC236}">
                  <a16:creationId xmlns:a16="http://schemas.microsoft.com/office/drawing/2014/main" id="{654F1ED8-46C8-4EB6-ADF5-E7541D709177}"/>
                </a:ext>
              </a:extLst>
            </p:cNvPr>
            <p:cNvSpPr/>
            <p:nvPr/>
          </p:nvSpPr>
          <p:spPr>
            <a:xfrm rot="10800000">
              <a:off x="7175980" y="843150"/>
              <a:ext cx="1910869" cy="646330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3E48CD87-196B-45F0-B89F-FE7C707FF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32" r="34968"/>
          <a:stretch/>
        </p:blipFill>
        <p:spPr>
          <a:xfrm>
            <a:off x="7566505" y="5389792"/>
            <a:ext cx="578601" cy="1143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05BBDA-A631-4894-9BDF-4B0E01AA1EB9}"/>
              </a:ext>
            </a:extLst>
          </p:cNvPr>
          <p:cNvSpPr txBox="1"/>
          <p:nvPr/>
        </p:nvSpPr>
        <p:spPr>
          <a:xfrm>
            <a:off x="8905875" y="5845571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信号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3B86-ADED-4895-AFAF-D678EF1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6E7D0-4F67-4E4D-8A2B-FF8DC3A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初期値を保持するファイルとして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42893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運動計算　ルンゲクッタ法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DD4EA0-3CF3-4E64-ADE8-DBA9C4C0B6CA}"/>
              </a:ext>
            </a:extLst>
          </p:cNvPr>
          <p:cNvSpPr txBox="1"/>
          <p:nvPr/>
        </p:nvSpPr>
        <p:spPr>
          <a:xfrm>
            <a:off x="161728" y="1381906"/>
            <a:ext cx="34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ルンゲクッタ法の公式：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/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299E59C8-339F-40A7-ABC1-1ED3048BA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50978" y="2988538"/>
            <a:ext cx="1432684" cy="8809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120F95-B7A3-4806-82FA-D43951913C06}"/>
              </a:ext>
            </a:extLst>
          </p:cNvPr>
          <p:cNvSpPr txBox="1"/>
          <p:nvPr/>
        </p:nvSpPr>
        <p:spPr>
          <a:xfrm>
            <a:off x="1541111" y="5153261"/>
            <a:ext cx="419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連立ならば、同時進行させればいい</a:t>
            </a:r>
            <a:endParaRPr kumimoji="1" lang="en-US" altLang="ja-JP" dirty="0"/>
          </a:p>
          <a:p>
            <a:pPr algn="ctr"/>
            <a:r>
              <a:rPr lang="ja-JP" altLang="en-US" dirty="0"/>
              <a:t>＋</a:t>
            </a:r>
            <a:endParaRPr lang="en-US" altLang="ja-JP" dirty="0"/>
          </a:p>
          <a:p>
            <a:pPr algn="ctr"/>
            <a:r>
              <a:rPr kumimoji="1" lang="ja-JP" altLang="en-US" dirty="0"/>
              <a:t>行列のまま代入するだけでいい</a:t>
            </a:r>
          </a:p>
        </p:txBody>
      </p:sp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2B912-DBB3-406B-B33F-0AD6712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計算方法の比較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B83D4F89-6002-48B1-B9E6-56695D50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" y="1043289"/>
            <a:ext cx="6050605" cy="573917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32CE42-B9AD-424D-817B-CEF7CDE296F4}"/>
              </a:ext>
            </a:extLst>
          </p:cNvPr>
          <p:cNvSpPr txBox="1"/>
          <p:nvPr/>
        </p:nvSpPr>
        <p:spPr>
          <a:xfrm>
            <a:off x="551071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3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/>
              <p:nvPr/>
            </p:nvSpPr>
            <p:spPr>
              <a:xfrm>
                <a:off x="2306424" y="159892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4" y="159892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D4CD659B-7464-4AE7-A37A-FE60E1C1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37659" y="777132"/>
            <a:ext cx="883997" cy="143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/>
              <p:nvPr/>
            </p:nvSpPr>
            <p:spPr>
              <a:xfrm>
                <a:off x="4977624" y="163825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24" y="163825"/>
                <a:ext cx="3789576" cy="117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/>
              <p:nvPr/>
            </p:nvSpPr>
            <p:spPr>
              <a:xfrm>
                <a:off x="5536812" y="4042534"/>
                <a:ext cx="5553074" cy="261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12" y="4042534"/>
                <a:ext cx="5553074" cy="2618281"/>
              </a:xfrm>
              <a:prstGeom prst="rect">
                <a:avLst/>
              </a:prstGeom>
              <a:blipFill>
                <a:blip r:embed="rId6"/>
                <a:stretch>
                  <a:fillRect b="-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/>
              <p:nvPr/>
            </p:nvSpPr>
            <p:spPr>
              <a:xfrm>
                <a:off x="3200401" y="2162522"/>
                <a:ext cx="4933950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2162522"/>
                <a:ext cx="4933950" cy="16871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3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695</Words>
  <Application>Microsoft Office PowerPoint</Application>
  <PresentationFormat>ワイド画面</PresentationFormat>
  <Paragraphs>127</Paragraphs>
  <Slides>18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HiraKakuPro-W6</vt:lpstr>
      <vt:lpstr>游ゴシック</vt:lpstr>
      <vt:lpstr>游ゴシック Light</vt:lpstr>
      <vt:lpstr>游明朝</vt:lpstr>
      <vt:lpstr>Arial</vt:lpstr>
      <vt:lpstr>Cambria Math</vt:lpstr>
      <vt:lpstr>Office テーマ</vt:lpstr>
      <vt:lpstr>SCRIT実験におけるイオン分析器の分解能の向上</vt:lpstr>
      <vt:lpstr>1.はじめに</vt:lpstr>
      <vt:lpstr>1.はじめに</vt:lpstr>
      <vt:lpstr>2.目的</vt:lpstr>
      <vt:lpstr>方針</vt:lpstr>
      <vt:lpstr>input</vt:lpstr>
      <vt:lpstr>運動計算　ルンゲクッタ法</vt:lpstr>
      <vt:lpstr>計算方法の比較</vt:lpstr>
      <vt:lpstr>PowerPoint プレゼンテーション</vt:lpstr>
      <vt:lpstr>電場、磁場、ルンゲクッタ法のテスト</vt:lpstr>
      <vt:lpstr>電場のテスト結果</vt:lpstr>
      <vt:lpstr>磁場のテスト結果</vt:lpstr>
      <vt:lpstr>output</vt:lpstr>
      <vt:lpstr>初期条件</vt:lpstr>
      <vt:lpstr>シミュレーション結果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39</cp:revision>
  <dcterms:created xsi:type="dcterms:W3CDTF">2020-09-26T04:16:16Z</dcterms:created>
  <dcterms:modified xsi:type="dcterms:W3CDTF">2020-10-01T07:13:57Z</dcterms:modified>
</cp:coreProperties>
</file>