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sldIdLst>
    <p:sldId id="256" r:id="rId2"/>
    <p:sldId id="267" r:id="rId3"/>
    <p:sldId id="257" r:id="rId4"/>
    <p:sldId id="275" r:id="rId5"/>
    <p:sldId id="278" r:id="rId6"/>
    <p:sldId id="279" r:id="rId7"/>
    <p:sldId id="264" r:id="rId8"/>
    <p:sldId id="273" r:id="rId9"/>
    <p:sldId id="272" r:id="rId10"/>
    <p:sldId id="280" r:id="rId11"/>
    <p:sldId id="277" r:id="rId12"/>
    <p:sldId id="270" r:id="rId13"/>
    <p:sldId id="274" r:id="rId14"/>
    <p:sldId id="271" r:id="rId15"/>
    <p:sldId id="268" r:id="rId16"/>
    <p:sldId id="259" r:id="rId17"/>
    <p:sldId id="261" r:id="rId18"/>
    <p:sldId id="260" r:id="rId19"/>
    <p:sldId id="262"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82" y="187"/>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現状どこまで進んでいるか。結果だけ紹介して、改善策は次のスライドから。</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786945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19</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2020/10/5</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2020/10/5</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5.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pollo.lns.tohoku.ac.jp/scrit/SCRIT_Sendai_J/Physic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utomatic-browsing.com/2020/02/28"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spTree>
    <p:extLst>
      <p:ext uri="{BB962C8B-B14F-4D97-AF65-F5344CB8AC3E}">
        <p14:creationId xmlns:p14="http://schemas.microsoft.com/office/powerpoint/2010/main" val="57916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楕円 17">
            <a:extLst>
              <a:ext uri="{FF2B5EF4-FFF2-40B4-BE49-F238E27FC236}">
                <a16:creationId xmlns:a16="http://schemas.microsoft.com/office/drawing/2014/main" id="{C503ECD4-AAD2-4E8B-884F-530BC47A9EBD}"/>
              </a:ext>
            </a:extLst>
          </p:cNvPr>
          <p:cNvSpPr/>
          <p:nvPr/>
        </p:nvSpPr>
        <p:spPr>
          <a:xfrm>
            <a:off x="9120093" y="3200304"/>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218129" y="3525579"/>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414200" y="3248043"/>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885047" y="6423537"/>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885047" y="3123959"/>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1121387" y="6541292"/>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490370" y="2734145"/>
            <a:ext cx="486244" cy="369332"/>
          </a:xfrm>
          <a:prstGeom prst="rect">
            <a:avLst/>
          </a:prstGeom>
          <a:noFill/>
        </p:spPr>
        <p:txBody>
          <a:bodyPr wrap="square" rtlCol="0">
            <a:spAutoFit/>
          </a:bodyPr>
          <a:lstStyle/>
          <a:p>
            <a:r>
              <a:rPr lang="en-US" altLang="ja-JP" dirty="0"/>
              <a:t>y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747279" y="3395564"/>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292570" y="4758131"/>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291598" y="4409897"/>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618824" y="4404419"/>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886910" y="4284277"/>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922655" y="1830811"/>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922655" y="1830811"/>
                <a:ext cx="1598194" cy="55579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505381" y="1852614"/>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𝒓</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505381" y="1852614"/>
                <a:ext cx="969881" cy="521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24231" y="2762780"/>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𝑦</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24231" y="2762780"/>
                <a:ext cx="1930016" cy="622350"/>
              </a:xfrm>
              <a:prstGeom prst="rect">
                <a:avLst/>
              </a:prstGeom>
              <a:blipFill>
                <a:blip r:embed="rId4"/>
                <a:stretch>
                  <a:fillRect b="-980"/>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9055690" y="1918976"/>
            <a:ext cx="1126268" cy="369332"/>
          </a:xfrm>
          <a:prstGeom prst="rect">
            <a:avLst/>
          </a:prstGeom>
          <a:noFill/>
        </p:spPr>
        <p:txBody>
          <a:bodyPr wrap="square" rtlCol="0">
            <a:spAutoFit/>
          </a:bodyPr>
          <a:lstStyle/>
          <a:p>
            <a:r>
              <a:rPr kumimoji="1" lang="ja-JP" altLang="en-US" dirty="0"/>
              <a:t>のとき、</a:t>
            </a:r>
          </a:p>
        </p:txBody>
      </p:sp>
      <p:cxnSp>
        <p:nvCxnSpPr>
          <p:cNvPr id="5" name="直線矢印コネクタ 4">
            <a:extLst>
              <a:ext uri="{FF2B5EF4-FFF2-40B4-BE49-F238E27FC236}">
                <a16:creationId xmlns:a16="http://schemas.microsoft.com/office/drawing/2014/main" id="{71CF1211-3516-41C3-A29B-37378579E889}"/>
              </a:ext>
            </a:extLst>
          </p:cNvPr>
          <p:cNvCxnSpPr/>
          <p:nvPr/>
        </p:nvCxnSpPr>
        <p:spPr>
          <a:xfrm>
            <a:off x="764514" y="5856253"/>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754989"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3945864"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588314" y="5044248"/>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588314" y="6158674"/>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ECAB01B7-F67C-4ABA-B496-0632A562FFDD}"/>
              </a:ext>
            </a:extLst>
          </p:cNvPr>
          <p:cNvSpPr txBox="1"/>
          <p:nvPr/>
        </p:nvSpPr>
        <p:spPr>
          <a:xfrm>
            <a:off x="5084113" y="5671586"/>
            <a:ext cx="1052893" cy="369332"/>
          </a:xfrm>
          <a:prstGeom prst="rect">
            <a:avLst/>
          </a:prstGeom>
          <a:noFill/>
        </p:spPr>
        <p:txBody>
          <a:bodyPr wrap="square" rtlCol="0">
            <a:spAutoFit/>
          </a:bodyPr>
          <a:lstStyle/>
          <a:p>
            <a:r>
              <a:rPr lang="en-US" altLang="ja-JP" dirty="0"/>
              <a:t>x </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755239" y="4555384"/>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754989" y="4555384"/>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074189" y="4370718"/>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069594" y="3752821"/>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3783939" y="3993173"/>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2986234" y="2429105"/>
                <a:ext cx="1379160"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2986234" y="2429105"/>
                <a:ext cx="1379160" cy="81836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588314" y="2550383"/>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𝑥</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588314" y="2550383"/>
                <a:ext cx="1074846"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166305" y="6251007"/>
                <a:ext cx="15785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x</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166305" y="6251007"/>
                <a:ext cx="1578509" cy="276999"/>
              </a:xfrm>
              <a:prstGeom prst="rect">
                <a:avLst/>
              </a:prstGeom>
              <a:blipFill>
                <a:blip r:embed="rId7"/>
                <a:stretch>
                  <a:fillRect l="-1158" t="-2174" r="-4633"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1884586" y="2718355"/>
            <a:ext cx="1126268" cy="369332"/>
          </a:xfrm>
          <a:prstGeom prst="rect">
            <a:avLst/>
          </a:prstGeom>
          <a:noFill/>
        </p:spPr>
        <p:txBody>
          <a:bodyPr wrap="square" rtlCol="0">
            <a:spAutoFit/>
          </a:bodyPr>
          <a:lstStyle/>
          <a:p>
            <a:r>
              <a:rPr kumimoji="1" lang="ja-JP" altLang="en-US" dirty="0"/>
              <a:t>のとき、</a:t>
            </a:r>
          </a:p>
        </p:txBody>
      </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1564640" y="1128233"/>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8082954" y="1148080"/>
            <a:ext cx="2692400" cy="369332"/>
          </a:xfrm>
          <a:prstGeom prst="rect">
            <a:avLst/>
          </a:prstGeom>
          <a:noFill/>
        </p:spPr>
        <p:txBody>
          <a:bodyPr wrap="square" rtlCol="0">
            <a:spAutoFit/>
          </a:bodyPr>
          <a:lstStyle/>
          <a:p>
            <a:r>
              <a:rPr kumimoji="1" lang="ja-JP" altLang="en-US" dirty="0"/>
              <a:t>磁場のテストの方針</a:t>
            </a:r>
          </a:p>
        </p:txBody>
      </p:sp>
      <p:cxnSp>
        <p:nvCxnSpPr>
          <p:cNvPr id="41" name="直線矢印コネクタ 40">
            <a:extLst>
              <a:ext uri="{FF2B5EF4-FFF2-40B4-BE49-F238E27FC236}">
                <a16:creationId xmlns:a16="http://schemas.microsoft.com/office/drawing/2014/main" id="{E1C94CA0-72B9-4CE2-A4C8-B85644FD0062}"/>
              </a:ext>
            </a:extLst>
          </p:cNvPr>
          <p:cNvCxnSpPr>
            <a:cxnSpLocks/>
          </p:cNvCxnSpPr>
          <p:nvPr/>
        </p:nvCxnSpPr>
        <p:spPr>
          <a:xfrm>
            <a:off x="8972269" y="3073955"/>
            <a:ext cx="6465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20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11111E-6 L 0.26094 0.00185 " pathEditMode="relative" rAng="0" ptsTypes="AA">
                                      <p:cBhvr>
                                        <p:cTn id="6" dur="2000" fill="hold"/>
                                        <p:tgtEl>
                                          <p:spTgt spid="16"/>
                                        </p:tgtEl>
                                        <p:attrNameLst>
                                          <p:attrName>ppt_x</p:attrName>
                                          <p:attrName>ppt_y</p:attrName>
                                        </p:attrNameLst>
                                      </p:cBhvr>
                                      <p:rCtr x="13047" y="93"/>
                                    </p:animMotion>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fill="hold" grpId="0" nodeType="clickEffect">
                                  <p:stCondLst>
                                    <p:cond delay="0"/>
                                  </p:stCondLst>
                                  <p:childTnLst>
                                    <p:animMotion origin="layout" path="M 1.11022E-16 1.11111E-6 C 0.06901 1.11111E-6 0.125 0.09074 0.125 0.20255 C 0.125 0.31435 0.06901 0.40532 1.11022E-16 0.40532 C -0.06901 0.40532 -0.125 0.31435 -0.125 0.20255 C -0.125 0.09074 -0.06901 1.11111E-6 1.11022E-16 1.11111E-6 Z " pathEditMode="fixed" rAng="0" ptsTypes="AAAAA">
                                      <p:cBhvr>
                                        <p:cTn id="10" dur="2000" fill="hold"/>
                                        <p:tgtEl>
                                          <p:spTgt spid="18"/>
                                        </p:tgtEl>
                                        <p:attrNameLst>
                                          <p:attrName>ppt_x</p:attrName>
                                          <p:attrName>ppt_y</p:attrName>
                                        </p:attrNameLst>
                                      </p:cBhvr>
                                      <p:rCtr x="0" y="20255"/>
                                    </p:animMotion>
                                  </p:childTnLst>
                                </p:cTn>
                              </p:par>
                            </p:childTnLst>
                          </p:cTn>
                        </p:par>
                        <p:par>
                          <p:cTn id="11" fill="hold">
                            <p:stCondLst>
                              <p:cond delay="2000"/>
                            </p:stCondLst>
                            <p:childTnLst>
                              <p:par>
                                <p:cTn id="12" presetID="1" presetClass="path" presetSubtype="0" fill="hold" grpId="1" nodeType="afterEffect">
                                  <p:stCondLst>
                                    <p:cond delay="0"/>
                                  </p:stCondLst>
                                  <p:childTnLst>
                                    <p:animMotion origin="layout" path="M 1.11022E-16 1.11111E-6 C 0.06901 1.11111E-6 0.125 0.09074 0.125 0.20255 C 0.125 0.31435 0.06901 0.40532 1.11022E-16 0.40532 C -0.06901 0.40532 -0.125 0.31435 -0.125 0.20255 C -0.125 0.09074 -0.06901 1.11111E-6 1.11022E-16 1.11111E-6 Z " pathEditMode="fixed" rAng="0" ptsTypes="AAAAA">
                                      <p:cBhvr>
                                        <p:cTn id="13" dur="2000" fill="hold"/>
                                        <p:tgtEl>
                                          <p:spTgt spid="18"/>
                                        </p:tgtEl>
                                        <p:attrNameLst>
                                          <p:attrName>ppt_x</p:attrName>
                                          <p:attrName>ppt_y</p:attrName>
                                        </p:attrNameLst>
                                      </p:cBhvr>
                                      <p:rCtr x="0" y="20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2">
            <a:extLst>
              <a:ext uri="{28A0092B-C50C-407E-A947-70E740481C1C}">
                <a14:useLocalDpi xmlns:a14="http://schemas.microsoft.com/office/drawing/2010/main" val="0"/>
              </a:ext>
            </a:extLst>
          </a:blip>
          <a:srcRect t="6166" r="66366" b="41396"/>
          <a:stretch/>
        </p:blipFill>
        <p:spPr>
          <a:xfrm>
            <a:off x="-1" y="1187785"/>
            <a:ext cx="6948025"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33BBF90-E96F-48AF-B389-DE7AC4C96F7E}"/>
                  </a:ext>
                </a:extLst>
              </p:cNvPr>
              <p:cNvSpPr txBox="1"/>
              <p:nvPr/>
            </p:nvSpPr>
            <p:spPr>
              <a:xfrm>
                <a:off x="7645137" y="1734532"/>
                <a:ext cx="4091233" cy="646331"/>
              </a:xfrm>
              <a:prstGeom prst="rect">
                <a:avLst/>
              </a:prstGeom>
              <a:noFill/>
            </p:spPr>
            <p:txBody>
              <a:bodyPr wrap="square" rtlCol="0">
                <a:spAutoFit/>
              </a:bodyPr>
              <a:lstStyle/>
              <a:p>
                <a:r>
                  <a:rPr kumimoji="1" lang="ja-JP" altLang="en-US" dirty="0"/>
                  <a:t>刻み幅を</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a14:m>
                <a:r>
                  <a:rPr kumimoji="1" lang="ja-JP" altLang="en-US" dirty="0"/>
                  <a:t>に設定しているため、この結果は妥当である</a:t>
                </a:r>
              </a:p>
            </p:txBody>
          </p:sp>
        </mc:Choice>
        <mc:Fallback xmlns="">
          <p:sp>
            <p:nvSpPr>
              <p:cNvPr id="3" name="テキスト ボックス 2">
                <a:extLst>
                  <a:ext uri="{FF2B5EF4-FFF2-40B4-BE49-F238E27FC236}">
                    <a16:creationId xmlns:a16="http://schemas.microsoft.com/office/drawing/2014/main" id="{933BBF90-E96F-48AF-B389-DE7AC4C96F7E}"/>
                  </a:ext>
                </a:extLst>
              </p:cNvPr>
              <p:cNvSpPr txBox="1">
                <a:spLocks noRot="1" noChangeAspect="1" noMove="1" noResize="1" noEditPoints="1" noAdjustHandles="1" noChangeArrowheads="1" noChangeShapeType="1" noTextEdit="1"/>
              </p:cNvSpPr>
              <p:nvPr/>
            </p:nvSpPr>
            <p:spPr>
              <a:xfrm>
                <a:off x="7645137" y="1734532"/>
                <a:ext cx="4091233" cy="646331"/>
              </a:xfrm>
              <a:prstGeom prst="rect">
                <a:avLst/>
              </a:prstGeom>
              <a:blipFill>
                <a:blip r:embed="rId3"/>
                <a:stretch>
                  <a:fillRect l="-1192" t="-4717" r="-1341" b="-1415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366259"/>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Tree>
    <p:extLst>
      <p:ext uri="{BB962C8B-B14F-4D97-AF65-F5344CB8AC3E}">
        <p14:creationId xmlns:p14="http://schemas.microsoft.com/office/powerpoint/2010/main" val="272221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3"/>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6"/>
                <a:stretch>
                  <a:fillRect/>
                </a:stretch>
              </a:blipFill>
            </p:spPr>
            <p:txBody>
              <a:bodyPr/>
              <a:lstStyle/>
              <a:p>
                <a:r>
                  <a:rPr lang="ja-JP" altLang="en-US">
                    <a:noFill/>
                  </a:rPr>
                  <a:t> </a:t>
                </a:r>
              </a:p>
            </p:txBody>
          </p:sp>
        </mc:Fallback>
      </mc:AlternateContent>
      <p:sp>
        <p:nvSpPr>
          <p:cNvPr id="3" name="タイトル 1">
            <a:extLst>
              <a:ext uri="{FF2B5EF4-FFF2-40B4-BE49-F238E27FC236}">
                <a16:creationId xmlns:a16="http://schemas.microsoft.com/office/drawing/2014/main" id="{CE03783E-057E-43F1-9EB8-4E9426EB6B59}"/>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Tree>
    <p:extLst>
      <p:ext uri="{BB962C8B-B14F-4D97-AF65-F5344CB8AC3E}">
        <p14:creationId xmlns:p14="http://schemas.microsoft.com/office/powerpoint/2010/main" val="96157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2">
            <a:extLst>
              <a:ext uri="{28A0092B-C50C-407E-A947-70E740481C1C}">
                <a14:useLocalDpi xmlns:a14="http://schemas.microsoft.com/office/drawing/2010/main" val="0"/>
              </a:ext>
            </a:extLst>
          </a:blip>
          <a:srcRect t="19040" r="50000" b="10279"/>
          <a:stretch/>
        </p:blipFill>
        <p:spPr>
          <a:xfrm>
            <a:off x="0" y="1102745"/>
            <a:ext cx="7840494"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Tree>
    <p:extLst>
      <p:ext uri="{BB962C8B-B14F-4D97-AF65-F5344CB8AC3E}">
        <p14:creationId xmlns:p14="http://schemas.microsoft.com/office/powerpoint/2010/main" val="370747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040912"/>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970202" y="5427240"/>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970202" y="5427240"/>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Tree>
    <p:extLst>
      <p:ext uri="{BB962C8B-B14F-4D97-AF65-F5344CB8AC3E}">
        <p14:creationId xmlns:p14="http://schemas.microsoft.com/office/powerpoint/2010/main" val="360236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75346D9-7AF3-4BBD-BE43-3867D184A4A1}"/>
              </a:ext>
            </a:extLst>
          </p:cNvPr>
          <p:cNvGrpSpPr/>
          <p:nvPr/>
        </p:nvGrpSpPr>
        <p:grpSpPr>
          <a:xfrm>
            <a:off x="1676400" y="1136370"/>
            <a:ext cx="8808638" cy="5726157"/>
            <a:chOff x="1676400" y="1136370"/>
            <a:chExt cx="8808638" cy="5726157"/>
          </a:xfrm>
        </p:grpSpPr>
        <p:pic>
          <p:nvPicPr>
            <p:cNvPr id="5" name="図 4" descr="グラフ, ヒストグラム&#10;&#10;自動的に生成された説明">
              <a:extLst>
                <a:ext uri="{FF2B5EF4-FFF2-40B4-BE49-F238E27FC236}">
                  <a16:creationId xmlns:a16="http://schemas.microsoft.com/office/drawing/2014/main" id="{20FAF394-4E3D-42E4-BA11-6096A415409C}"/>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3" name="グループ化 2">
              <a:extLst>
                <a:ext uri="{FF2B5EF4-FFF2-40B4-BE49-F238E27FC236}">
                  <a16:creationId xmlns:a16="http://schemas.microsoft.com/office/drawing/2014/main" id="{D2922C5C-C4BC-4916-BD6E-3E396ACA51B1}"/>
                </a:ext>
              </a:extLst>
            </p:cNvPr>
            <p:cNvGrpSpPr/>
            <p:nvPr/>
          </p:nvGrpSpPr>
          <p:grpSpPr>
            <a:xfrm>
              <a:off x="2160786" y="1136370"/>
              <a:ext cx="5848195" cy="369332"/>
              <a:chOff x="1037651" y="1692832"/>
              <a:chExt cx="5848195" cy="369332"/>
            </a:xfrm>
          </p:grpSpPr>
          <p:sp>
            <p:nvSpPr>
              <p:cNvPr id="7" name="テキスト ボックス 6">
                <a:extLst>
                  <a:ext uri="{FF2B5EF4-FFF2-40B4-BE49-F238E27FC236}">
                    <a16:creationId xmlns:a16="http://schemas.microsoft.com/office/drawing/2014/main" id="{23EDACD2-EFF7-4676-8EB3-9D64D1573179}"/>
                  </a:ext>
                </a:extLst>
              </p:cNvPr>
              <p:cNvSpPr txBox="1"/>
              <p:nvPr/>
            </p:nvSpPr>
            <p:spPr>
              <a:xfrm>
                <a:off x="1037651" y="1692832"/>
                <a:ext cx="684145" cy="369332"/>
              </a:xfrm>
              <a:prstGeom prst="rect">
                <a:avLst/>
              </a:prstGeom>
              <a:noFill/>
            </p:spPr>
            <p:txBody>
              <a:bodyPr wrap="square" rtlCol="0">
                <a:spAutoFit/>
              </a:bodyPr>
              <a:lstStyle/>
              <a:p>
                <a:r>
                  <a:rPr lang="en-US" altLang="ja-JP" dirty="0"/>
                  <a:t>20</a:t>
                </a:r>
                <a:r>
                  <a:rPr kumimoji="1" lang="ja-JP" altLang="en-US" dirty="0"/>
                  <a:t>価</a:t>
                </a:r>
              </a:p>
            </p:txBody>
          </p:sp>
          <p:sp>
            <p:nvSpPr>
              <p:cNvPr id="9" name="テキスト ボックス 8">
                <a:extLst>
                  <a:ext uri="{FF2B5EF4-FFF2-40B4-BE49-F238E27FC236}">
                    <a16:creationId xmlns:a16="http://schemas.microsoft.com/office/drawing/2014/main" id="{AD773A8D-1CB8-4C1D-A923-FD288B30F058}"/>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1" name="直線矢印コネクタ 10">
                <a:extLst>
                  <a:ext uri="{FF2B5EF4-FFF2-40B4-BE49-F238E27FC236}">
                    <a16:creationId xmlns:a16="http://schemas.microsoft.com/office/drawing/2014/main" id="{702FB98B-88E9-40BE-9D46-A7761D73C00B}"/>
                  </a:ext>
                </a:extLst>
              </p:cNvPr>
              <p:cNvCxnSpPr>
                <a:cxnSpLocks/>
                <a:stCxn id="7" idx="3"/>
                <a:endCxn id="9" idx="1"/>
              </p:cNvCxnSpPr>
              <p:nvPr/>
            </p:nvCxnSpPr>
            <p:spPr>
              <a:xfrm>
                <a:off x="1721796" y="1877498"/>
                <a:ext cx="375945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8" name="タイトル 1">
            <a:extLst>
              <a:ext uri="{FF2B5EF4-FFF2-40B4-BE49-F238E27FC236}">
                <a16:creationId xmlns:a16="http://schemas.microsoft.com/office/drawing/2014/main" id="{3919A414-E73D-4518-BB06-4E4289C9B87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Tree>
    <p:extLst>
      <p:ext uri="{BB962C8B-B14F-4D97-AF65-F5344CB8AC3E}">
        <p14:creationId xmlns:p14="http://schemas.microsoft.com/office/powerpoint/2010/main" val="249701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838200" y="3326860"/>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2"/>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838200" y="5047013"/>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3"/>
                <a:stretch>
                  <a:fillRect l="-2158"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5"/>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6"/>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xmlns="">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7"/>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1093509" y="1800520"/>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980387" y="3799002"/>
            <a:ext cx="6740165"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489596" y="980342"/>
            <a:ext cx="4366883" cy="461665"/>
          </a:xfrm>
          <a:prstGeom prst="rect">
            <a:avLst/>
          </a:prstGeom>
          <a:noFill/>
        </p:spPr>
        <p:txBody>
          <a:bodyPr wrap="square" rtlCol="0">
            <a:spAutoFit/>
          </a:bodyPr>
          <a:lstStyle/>
          <a:p>
            <a:r>
              <a:rPr kumimoji="1" lang="ja-JP" altLang="en-US" sz="2400" dirty="0"/>
              <a:t>シミュレーション後について</a:t>
            </a:r>
          </a:p>
        </p:txBody>
      </p:sp>
    </p:spTree>
    <p:extLst>
      <p:ext uri="{BB962C8B-B14F-4D97-AF65-F5344CB8AC3E}">
        <p14:creationId xmlns:p14="http://schemas.microsoft.com/office/powerpoint/2010/main" val="218455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302506" y="1622065"/>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4801314" cy="369332"/>
          </a:xfrm>
          <a:prstGeom prst="rect">
            <a:avLst/>
          </a:prstGeom>
          <a:noFill/>
        </p:spPr>
        <p:txBody>
          <a:bodyPr wrap="none" rtlCol="0">
            <a:spAutoFit/>
          </a:bodyPr>
          <a:lstStyle/>
          <a:p>
            <a:r>
              <a:rPr kumimoji="1" lang="ja-JP" altLang="en-US" dirty="0"/>
              <a:t>まずは、シミュレーションからやっていこう</a:t>
            </a:r>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790135" y="1854656"/>
            <a:ext cx="5724644" cy="3970318"/>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r>
              <a:rPr kumimoji="1" lang="ja-JP" altLang="en-US" dirty="0"/>
              <a:t>①フローチャートの作成</a:t>
            </a:r>
            <a:endParaRPr kumimoji="1" lang="en-US" altLang="ja-JP" dirty="0"/>
          </a:p>
          <a:p>
            <a:endParaRPr kumimoji="1" lang="en-US" altLang="ja-JP" dirty="0"/>
          </a:p>
          <a:p>
            <a:r>
              <a:rPr lang="ja-JP" altLang="en-US" dirty="0"/>
              <a:t>②それぞれの工程のアルゴリズムの決定</a:t>
            </a:r>
            <a:endParaRPr lang="en-US" altLang="ja-JP" dirty="0"/>
          </a:p>
          <a:p>
            <a:endParaRPr kumimoji="1" lang="en-US" altLang="ja-JP" dirty="0"/>
          </a:p>
          <a:p>
            <a:r>
              <a:rPr lang="ja-JP" altLang="en-US" dirty="0"/>
              <a:t>　</a:t>
            </a:r>
            <a:r>
              <a:rPr kumimoji="1" lang="ja-JP" altLang="en-US" dirty="0"/>
              <a:t>電場磁場の計算：</a:t>
            </a:r>
            <a:r>
              <a:rPr lang="ja-JP" altLang="en-US" dirty="0"/>
              <a:t>　とりあえず指定範囲内一様力場</a:t>
            </a:r>
            <a:endParaRPr lang="en-US" altLang="ja-JP" dirty="0"/>
          </a:p>
          <a:p>
            <a:r>
              <a:rPr kumimoji="1" lang="ja-JP" altLang="en-US" dirty="0"/>
              <a:t>　運動計算：</a:t>
            </a:r>
            <a:r>
              <a:rPr lang="ja-JP" altLang="en-US" dirty="0"/>
              <a:t>　　　　ルンゲクッタ法を用いた計算</a:t>
            </a:r>
            <a:endParaRPr lang="en-US" altLang="ja-JP" dirty="0"/>
          </a:p>
          <a:p>
            <a:r>
              <a:rPr kumimoji="1" lang="ja-JP" altLang="en-US" dirty="0"/>
              <a:t>　終了判定：</a:t>
            </a:r>
            <a:r>
              <a:rPr lang="ja-JP" altLang="en-US" dirty="0"/>
              <a:t>　　　　領域の外に出たら終了</a:t>
            </a:r>
            <a:endParaRPr lang="en-US" altLang="ja-JP" dirty="0"/>
          </a:p>
          <a:p>
            <a:endParaRPr lang="en-US" altLang="ja-JP" dirty="0"/>
          </a:p>
          <a:p>
            <a:endParaRPr lang="en-US" altLang="ja-JP" dirty="0"/>
          </a:p>
          <a:p>
            <a:r>
              <a:rPr lang="ja-JP" altLang="en-US" dirty="0"/>
              <a:t>③開発</a:t>
            </a:r>
            <a:endParaRPr lang="en-US" altLang="ja-JP" dirty="0"/>
          </a:p>
          <a:p>
            <a:endParaRPr lang="en-US" altLang="ja-JP" dirty="0"/>
          </a:p>
          <a:p>
            <a:r>
              <a:rPr lang="ja-JP" altLang="en-US" dirty="0"/>
              <a:t>④テスト</a:t>
            </a:r>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8353626" y="991320"/>
            <a:ext cx="3255277" cy="5316091"/>
            <a:chOff x="8472897" y="826936"/>
            <a:chExt cx="2928968" cy="483722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806302" y="5294829"/>
              <a:ext cx="2262158" cy="369332"/>
            </a:xfrm>
            <a:prstGeom prst="rect">
              <a:avLst/>
            </a:prstGeom>
            <a:noFill/>
          </p:spPr>
          <p:txBody>
            <a:bodyPr wrap="none" rtlCol="0">
              <a:spAutoFit/>
            </a:bodyPr>
            <a:lstStyle/>
            <a:p>
              <a:r>
                <a:rPr lang="ja-JP" altLang="en-US" dirty="0"/>
                <a:t>図：</a:t>
              </a:r>
              <a:r>
                <a:rPr kumimoji="1" lang="ja-JP" altLang="en-US" dirty="0"/>
                <a:t>フローチャート</a:t>
              </a:r>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
        <p:nvSpPr>
          <p:cNvPr id="230" name="テキスト ボックス 229">
            <a:extLst>
              <a:ext uri="{FF2B5EF4-FFF2-40B4-BE49-F238E27FC236}">
                <a16:creationId xmlns:a16="http://schemas.microsoft.com/office/drawing/2014/main" id="{038B733B-D62C-4E4F-AB99-6BCD4EA02406}"/>
              </a:ext>
            </a:extLst>
          </p:cNvPr>
          <p:cNvSpPr txBox="1"/>
          <p:nvPr/>
        </p:nvSpPr>
        <p:spPr>
          <a:xfrm>
            <a:off x="3396726" y="6152963"/>
            <a:ext cx="4339650" cy="369332"/>
          </a:xfrm>
          <a:prstGeom prst="rect">
            <a:avLst/>
          </a:prstGeom>
          <a:noFill/>
        </p:spPr>
        <p:txBody>
          <a:bodyPr wrap="none" rtlCol="0">
            <a:spAutoFit/>
          </a:bodyPr>
          <a:lstStyle/>
          <a:p>
            <a:r>
              <a:rPr lang="ja-JP" altLang="en-US" dirty="0"/>
              <a:t>式</a:t>
            </a:r>
            <a:r>
              <a:rPr kumimoji="1" lang="ja-JP" altLang="en-US" dirty="0"/>
              <a:t>的にはオイラー法がシンプルで楽そう</a:t>
            </a:r>
          </a:p>
        </p:txBody>
      </p:sp>
    </p:spTree>
    <p:extLst>
      <p:ext uri="{BB962C8B-B14F-4D97-AF65-F5344CB8AC3E}">
        <p14:creationId xmlns:p14="http://schemas.microsoft.com/office/powerpoint/2010/main" val="303026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290" y="189858"/>
            <a:ext cx="6050605" cy="5739177"/>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6654933" y="6453984"/>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160503" y="3672485"/>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6764984" y="5783801"/>
                <a:ext cx="5203136" cy="670183"/>
              </a:xfrm>
              <a:prstGeom prst="rect">
                <a:avLst/>
              </a:prstGeom>
              <a:noFill/>
            </p:spPr>
            <p:txBody>
              <a:bodyPr wrap="square" lIns="0" tIns="0" rIns="0" bIns="0" rtlCol="0">
                <a:spAutoFit/>
              </a:bodyPr>
              <a:lstStyle/>
              <a:p>
                <a:r>
                  <a:rPr lang="ja-JP" altLang="en-US" dirty="0">
                    <a:latin typeface="Cambria Math" panose="02040503050406030204" pitchFamily="18" charset="0"/>
                  </a:rPr>
                  <a:t>図：それぞれのアルゴリズムのシミュレーション</a:t>
                </a:r>
                <a:endParaRPr lang="en-US" altLang="ja-JP" b="0" dirty="0">
                  <a:latin typeface="Cambria Math" panose="02040503050406030204" pitchFamily="18" charset="0"/>
                </a:endParaRPr>
              </a:p>
              <a:p>
                <a14:m>
                  <m:oMath xmlns:m="http://schemas.openxmlformats.org/officeDocument/2006/math">
                    <m:r>
                      <a:rPr lang="ja-JP" altLang="en-US" i="1" dirty="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 </m:t>
                        </m:r>
                        <m:r>
                          <a:rPr lang="en-US" altLang="ja-JP" i="1" smtClean="0">
                            <a:latin typeface="Cambria Math" panose="02040503050406030204" pitchFamily="18" charset="0"/>
                          </a:rPr>
                          <m:t>𝑦</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2</m:t>
                        </m:r>
                        <m:r>
                          <a:rPr lang="en-US" altLang="ja-JP" b="0" i="1" smtClean="0">
                            <a:latin typeface="Cambria Math" panose="02040503050406030204" pitchFamily="18" charset="0"/>
                          </a:rPr>
                          <m:t>𝑦</m:t>
                        </m:r>
                      </m:num>
                      <m:den>
                        <m:r>
                          <a:rPr lang="en-US" altLang="ja-JP" b="0" i="1" smtClean="0">
                            <a:latin typeface="Cambria Math" panose="02040503050406030204" pitchFamily="18" charset="0"/>
                          </a:rPr>
                          <m:t>𝑥</m:t>
                        </m:r>
                      </m:den>
                    </m:f>
                  </m:oMath>
                </a14:m>
                <a:r>
                  <a:rPr kumimoji="1" lang="ja-JP" altLang="en-US" dirty="0"/>
                  <a:t>、</a:t>
                </a:r>
                <a14:m>
                  <m:oMath xmlns:m="http://schemas.openxmlformats.org/officeDocument/2006/math">
                    <m:r>
                      <a:rPr kumimoji="1" lang="ja-JP" altLang="en-US" i="1" dirty="0" smtClean="0">
                        <a:latin typeface="Cambria Math" panose="02040503050406030204" pitchFamily="18" charset="0"/>
                      </a:rPr>
                      <m:t>𝛥</m:t>
                    </m:r>
                    <m:r>
                      <a:rPr kumimoji="1" lang="ja-JP" altLang="en-US" i="1" dirty="0" smtClean="0">
                        <a:latin typeface="Cambria Math" panose="02040503050406030204" pitchFamily="18" charset="0"/>
                      </a:rPr>
                      <m:t>h</m:t>
                    </m:r>
                    <m:r>
                      <a:rPr kumimoji="1" lang="ja-JP" altLang="en-US" i="1" dirty="0" smtClean="0">
                        <a:latin typeface="Cambria Math" panose="02040503050406030204" pitchFamily="18" charset="0"/>
                      </a:rPr>
                      <m:t>=0.1</m:t>
                    </m:r>
                    <m:r>
                      <a:rPr lang="ja-JP" altLang="en-US" i="1" dirty="0">
                        <a:latin typeface="Cambria Math" panose="02040503050406030204" pitchFamily="18" charset="0"/>
                      </a:rPr>
                      <m:t>）</m:t>
                    </m:r>
                  </m:oMath>
                </a14:m>
                <a:endParaRPr kumimoji="1" lang="ja-JP" altLang="en-US" dirty="0"/>
              </a:p>
            </p:txBody>
          </p:sp>
        </mc:Choice>
        <mc:Fallback xmlns="">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6764984" y="5783801"/>
                <a:ext cx="5203136" cy="670183"/>
              </a:xfrm>
              <a:prstGeom prst="rect">
                <a:avLst/>
              </a:prstGeom>
              <a:blipFill>
                <a:blip r:embed="rId4"/>
                <a:stretch>
                  <a:fillRect l="-2814" t="-10909" b="-12727"/>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sp>
        <p:nvSpPr>
          <p:cNvPr id="15" name="テキスト ボックス 14">
            <a:extLst>
              <a:ext uri="{FF2B5EF4-FFF2-40B4-BE49-F238E27FC236}">
                <a16:creationId xmlns:a16="http://schemas.microsoft.com/office/drawing/2014/main" id="{F4F334D7-CEC4-4394-B731-42E10C82BFE5}"/>
              </a:ext>
            </a:extLst>
          </p:cNvPr>
          <p:cNvSpPr txBox="1"/>
          <p:nvPr/>
        </p:nvSpPr>
        <p:spPr>
          <a:xfrm>
            <a:off x="1017767" y="776317"/>
            <a:ext cx="3647152" cy="369332"/>
          </a:xfrm>
          <a:prstGeom prst="rect">
            <a:avLst/>
          </a:prstGeom>
          <a:noFill/>
        </p:spPr>
        <p:txBody>
          <a:bodyPr wrap="none" rtlCol="0">
            <a:spAutoFit/>
          </a:bodyPr>
          <a:lstStyle/>
          <a:p>
            <a:r>
              <a:rPr kumimoji="1" lang="ja-JP" altLang="en-US" dirty="0"/>
              <a:t>それぞれのシミュレーション比較</a:t>
            </a:r>
          </a:p>
        </p:txBody>
      </p:sp>
    </p:spTree>
    <p:extLst>
      <p:ext uri="{BB962C8B-B14F-4D97-AF65-F5344CB8AC3E}">
        <p14:creationId xmlns:p14="http://schemas.microsoft.com/office/powerpoint/2010/main" val="22353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131590" y="2141692"/>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xmlns="">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131590" y="2141692"/>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1" y="1423873"/>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smtClean="0">
                        <a:latin typeface="Cambria Math" panose="02040503050406030204" pitchFamily="18" charset="0"/>
                      </a:rPr>
                      <m:t>𝑽</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r>
                      <a:rPr lang="en-US" altLang="ja-JP" b="1" i="1" smtClean="0">
                        <a:latin typeface="Cambria Math" panose="02040503050406030204" pitchFamily="18" charset="0"/>
                      </a:rPr>
                      <m:t>𝒗</m:t>
                    </m:r>
                  </m:oMath>
                </a14:m>
                <a:r>
                  <a:rPr lang="ja-JP" altLang="en-US" dirty="0"/>
                  <a:t>のとき</a:t>
                </a:r>
                <a:endParaRPr kumimoji="1" lang="en-US" altLang="ja-JP" dirty="0"/>
              </a:p>
            </p:txBody>
          </p:sp>
        </mc:Choice>
        <mc:Fallback>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1" y="1423873"/>
                <a:ext cx="4354934" cy="491288"/>
              </a:xfrm>
              <a:prstGeom prst="rect">
                <a:avLst/>
              </a:prstGeom>
              <a:blipFill>
                <a:blip r:embed="rId4"/>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2471836" y="2067986"/>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2471836" y="2067986"/>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7096069" y="3233433"/>
                <a:ext cx="4933950" cy="1556580"/>
              </a:xfrm>
              <a:prstGeom prst="rect">
                <a:avLst/>
              </a:prstGeom>
              <a:no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xmlns="">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7096069" y="3233433"/>
                <a:ext cx="4933950" cy="1556580"/>
              </a:xfrm>
              <a:prstGeom prst="rect">
                <a:avLst/>
              </a:prstGeom>
              <a:blipFill>
                <a:blip r:embed="rId6"/>
                <a:stretch>
                  <a:fillRect/>
                </a:stretch>
              </a:blipFill>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5581650" y="0"/>
            <a:ext cx="6610350" cy="2647950"/>
          </a:xfrm>
          <a:prstGeom prst="rect">
            <a:avLst/>
          </a:prstGeom>
        </p:spPr>
      </p:pic>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p:spTree>
    <p:extLst>
      <p:ext uri="{BB962C8B-B14F-4D97-AF65-F5344CB8AC3E}">
        <p14:creationId xmlns:p14="http://schemas.microsoft.com/office/powerpoint/2010/main" val="12394359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5688</TotalTime>
  <Words>1239</Words>
  <Application>Microsoft Office PowerPoint</Application>
  <PresentationFormat>ワイド画面</PresentationFormat>
  <Paragraphs>258</Paragraphs>
  <Slides>19</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97</cp:revision>
  <dcterms:created xsi:type="dcterms:W3CDTF">2020-09-26T04:16:16Z</dcterms:created>
  <dcterms:modified xsi:type="dcterms:W3CDTF">2020-10-05T02:28:46Z</dcterms:modified>
</cp:coreProperties>
</file>