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>
        <p:scale>
          <a:sx n="76" d="100"/>
          <a:sy n="76" d="100"/>
        </p:scale>
        <p:origin x="186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39F2-2202-AC73-DBC7-08F1116E7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39599-15BD-4839-544D-B34F6303B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8584-9C9B-6AB3-4239-F27A89D1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2DEFC-A938-3222-1702-7AF8E591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3294-8388-AB0B-108E-7917769D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2573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16D0-B852-026A-66EC-7D6912E4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D1CA3-51F4-EC77-B53A-7DB02432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A06F-870F-0C88-774F-CEE093782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0227-FD7B-CF00-6885-E78E9A4F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FDCB-4994-083E-2314-5EC619C4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20889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7E184-E12C-F9C3-8DC7-CD9567737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67453-CAB5-5D9D-5395-A93CB18A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DD62E-239F-A797-C2DE-73C6F734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18E6-4D63-1CC0-B411-8C89CA67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6EBF-F10A-F6F3-C642-9BCD9869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4816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1396-0A70-5DEB-6A63-B0E1DA87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94E48-39D2-7A60-9566-98CDE3E4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BEDA-3984-67F4-2989-17E3696A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3274-0B80-F0A1-0740-71756F84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3ECBF-1C77-2CD3-4CA3-DFD1EE96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2432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EC4B-EB6C-611B-0EE2-A21D816D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41A31-12B6-D567-AE48-D6615164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F491-D989-6305-FB59-EFCE1184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4C4D-A21C-E659-5F8E-8B7025E7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3D8FC-1F5E-A838-82C6-DCADCE09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3304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E653-795A-630F-6172-D800887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50487-8BF7-2A0B-5A28-9D8795445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C3153-2BDB-4712-E22B-09204B44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8FAD7-EAB0-43B6-174B-48BE2874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E838-091C-89C5-DA9A-DA83AB5D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B8BDB-7344-F482-7516-EA026B73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74990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5CC4-DDF0-F3F9-FFAE-DB763E29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F6604-1C30-4D9E-0315-E2F1E294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57953-28F5-364A-D1CF-B661ED010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BB27A-2696-B785-6831-A2B4EC2FB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E9EAD-002B-F937-813C-8C3BFDF1E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9C7FE-8F1A-849C-971C-4A1A7567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473E5-365A-B634-CA79-DA47CC17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1390D-86BB-7C2D-DD2A-C6CE2831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0161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137C-2E35-1A65-9CE0-795ADD6F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22201-0DCD-5FC5-ED23-A7BAAFE4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90365-3B13-B320-9DC7-0C368A7C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0E118-6233-1033-6882-38136B46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9058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18529-3EA8-7194-6A43-170E2615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33B7B-E3CE-88F3-5572-4CE9146D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2B57-118D-1C3E-4DF3-0EFCE466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20550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18CC-D189-D7B6-2EF3-5DCB765AC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A010-F67A-DAC0-9604-692AE42F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AB6FF-71A0-658B-CFC9-658033038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78EA7-BA70-BBF9-10CB-E50BC522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D4FE8-29B9-A077-2745-2A3C2078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C8CF-BDC6-85FC-089C-77E4ABD1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8425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F537-F7A5-6B0A-F20F-C8C9B774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3123D-B3C6-7D20-F51E-B13126C82D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A255C-1948-3364-47F8-AF020264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3559B-7B51-F593-9C5B-B6F7C489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559A-C22B-BDC6-3040-03178EE1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F243A-AF79-3EB9-5A43-920845A3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84007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C3E2CC-E05F-B7D7-1C08-24453A4E0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6748D-AFAB-A31D-EF44-067942C65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FEE08-37F3-86BA-1B8E-457B42D35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EC84-D28E-5446-B16B-E1870A34CAC0}" type="datetimeFigureOut">
              <a:rPr lang="en-GR" smtClean="0"/>
              <a:t>7/8/25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F4EC-933D-A244-A1CB-9F2E3B512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42D4-FFC8-0E55-891A-94F343572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F77AE-DF16-9B42-B196-41D0D2E7902E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3256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5AB417-E52D-05A4-2438-900A4BE73B0C}"/>
              </a:ext>
            </a:extLst>
          </p:cNvPr>
          <p:cNvSpPr txBox="1"/>
          <p:nvPr/>
        </p:nvSpPr>
        <p:spPr>
          <a:xfrm>
            <a:off x="0" y="675619"/>
            <a:ext cx="6098058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900" b="1" dirty="0"/>
              <a:t>1. Sequence-to-Sequence Tasks</a:t>
            </a:r>
          </a:p>
          <a:p>
            <a:pPr>
              <a:buNone/>
            </a:pPr>
            <a:r>
              <a:rPr lang="en-GB" sz="900" dirty="0"/>
              <a:t>Some problems require mapping an </a:t>
            </a:r>
            <a:r>
              <a:rPr lang="en-GB" sz="900" b="1" dirty="0"/>
              <a:t>input sequence</a:t>
            </a:r>
            <a:r>
              <a:rPr lang="en-GB" sz="900" dirty="0"/>
              <a:t> to an </a:t>
            </a:r>
            <a:r>
              <a:rPr lang="en-GB" sz="900" b="1" dirty="0"/>
              <a:t>output sequence</a:t>
            </a:r>
            <a:r>
              <a:rPr lang="en-GB" sz="900" dirty="0"/>
              <a:t> that may be of different length and structure — 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Machine translation</a:t>
            </a:r>
            <a:r>
              <a:rPr lang="en-GB" sz="900" dirty="0"/>
              <a:t> (“I am happy” → “Je suis </a:t>
            </a:r>
            <a:r>
              <a:rPr lang="en-GB" sz="900" dirty="0" err="1"/>
              <a:t>heureux</a:t>
            </a:r>
            <a:r>
              <a:rPr lang="en-GB" sz="900" dirty="0"/>
              <a:t>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Summarization</a:t>
            </a:r>
            <a:endParaRPr lang="en-GB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Speech-to-text</a:t>
            </a:r>
            <a:endParaRPr lang="en-GB" sz="900" dirty="0"/>
          </a:p>
          <a:p>
            <a:pPr>
              <a:buNone/>
            </a:pPr>
            <a:r>
              <a:rPr lang="en-GB" sz="900" dirty="0"/>
              <a:t>These are called </a:t>
            </a:r>
            <a:r>
              <a:rPr lang="en-GB" sz="900" b="1" dirty="0"/>
              <a:t>sequence-to-sequence (Seq2Seq)</a:t>
            </a:r>
            <a:r>
              <a:rPr lang="en-GB" sz="900" dirty="0"/>
              <a:t> tasks. They require models that can handle variable lengths, preserve order, and understand dependencies between elements across the sequence.</a:t>
            </a:r>
          </a:p>
          <a:p>
            <a:pPr>
              <a:buNone/>
            </a:pPr>
            <a:endParaRPr lang="en-GB" sz="900" dirty="0"/>
          </a:p>
          <a:p>
            <a:pPr>
              <a:buNone/>
            </a:pPr>
            <a:r>
              <a:rPr lang="en-GB" sz="900" b="1" dirty="0"/>
              <a:t>2. Early Sequence Models: RNNs</a:t>
            </a:r>
          </a:p>
          <a:p>
            <a:pPr>
              <a:buNone/>
            </a:pPr>
            <a:r>
              <a:rPr lang="en-GB" sz="900" b="1" dirty="0"/>
              <a:t>Recurrent Neural Networks (RNNs)</a:t>
            </a:r>
            <a:r>
              <a:rPr lang="en-GB" sz="900" dirty="0"/>
              <a:t> were the first widely used models for sequence data. They process tokens step-by-step, passing a </a:t>
            </a:r>
            <a:r>
              <a:rPr lang="en-GB" sz="900" b="1" dirty="0"/>
              <a:t>hidden state</a:t>
            </a:r>
            <a:r>
              <a:rPr lang="en-GB" sz="900" dirty="0"/>
              <a:t> forward that summarizes what has been seen so far.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Strength</a:t>
            </a:r>
            <a:r>
              <a:rPr lang="en-GB" sz="900" dirty="0"/>
              <a:t>: Naturally handles sequences and token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Weakness</a:t>
            </a:r>
            <a:r>
              <a:rPr lang="en-GB" sz="9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b="1" dirty="0"/>
              <a:t>Vanishing gradients</a:t>
            </a:r>
            <a:r>
              <a:rPr lang="en-GB" sz="900" dirty="0"/>
              <a:t>: The influence of earlier tokens fades as the sequence grows.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b="1" dirty="0"/>
              <a:t>Short memory</a:t>
            </a:r>
            <a:r>
              <a:rPr lang="en-GB" sz="900" dirty="0"/>
              <a:t>: Struggles to capture long-range dependencies.</a:t>
            </a:r>
            <a:br>
              <a:rPr lang="en-GB" sz="900" dirty="0"/>
            </a:br>
            <a:endParaRPr lang="en-GB" sz="900" dirty="0"/>
          </a:p>
          <a:p>
            <a:pPr>
              <a:buNone/>
            </a:pPr>
            <a:r>
              <a:rPr lang="en-GB" sz="900" b="1" dirty="0"/>
              <a:t>3. LSTMs and GRUs: Fixing RNN Weaknesses</a:t>
            </a:r>
          </a:p>
          <a:p>
            <a:pPr>
              <a:buNone/>
            </a:pPr>
            <a:r>
              <a:rPr lang="en-GB" sz="900" dirty="0"/>
              <a:t>To address these 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LSTMs (Long Short-Term Memory)</a:t>
            </a:r>
            <a:r>
              <a:rPr lang="en-GB" sz="900" dirty="0"/>
              <a:t> introduced: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A </a:t>
            </a:r>
            <a:r>
              <a:rPr lang="en-GB" sz="900" b="1" dirty="0"/>
              <a:t>cell state</a:t>
            </a:r>
            <a:r>
              <a:rPr lang="en-GB" sz="900" dirty="0"/>
              <a:t> to carry long-term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b="1" dirty="0"/>
              <a:t>Gates</a:t>
            </a:r>
            <a:r>
              <a:rPr lang="en-GB" sz="900" dirty="0"/>
              <a:t> (forget, input, output) to control what is remembered, updated, or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Better at preserving information over longer 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GRUs (Gated Recurrent Units)</a:t>
            </a:r>
            <a:r>
              <a:rPr lang="en-GB" sz="9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A simpler variant with only two gates (update, reset).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Merged hidden and cell states into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Fewer parameters, faster training, similar performance to LSTMs in many cases.</a:t>
            </a:r>
          </a:p>
          <a:p>
            <a:pPr>
              <a:buNone/>
            </a:pPr>
            <a:r>
              <a:rPr lang="en-GB" sz="900" dirty="0"/>
              <a:t>These gated RNNs made sequence </a:t>
            </a:r>
            <a:r>
              <a:rPr lang="en-GB" sz="900" dirty="0" err="1"/>
              <a:t>modeling</a:t>
            </a:r>
            <a:r>
              <a:rPr lang="en-GB" sz="900" dirty="0"/>
              <a:t> more effective, but </a:t>
            </a:r>
            <a:r>
              <a:rPr lang="en-GB" sz="900" b="1" dirty="0"/>
              <a:t>they still processed tokens sequentially</a:t>
            </a:r>
            <a:r>
              <a:rPr lang="en-GB" sz="900" dirty="0"/>
              <a:t> and struggled with tasks where input and output lengths differed significantly.</a:t>
            </a:r>
            <a:br>
              <a:rPr lang="en-GB" sz="900" dirty="0"/>
            </a:br>
            <a:endParaRPr lang="en-GB" sz="900" dirty="0"/>
          </a:p>
          <a:p>
            <a:pPr>
              <a:buNone/>
            </a:pPr>
            <a:r>
              <a:rPr lang="en-GB" sz="900" b="1" dirty="0"/>
              <a:t>4. The Need for Encoder–Decoder Architectures</a:t>
            </a:r>
          </a:p>
          <a:p>
            <a:pPr>
              <a:buNone/>
            </a:pPr>
            <a:r>
              <a:rPr lang="en-GB" sz="900" dirty="0"/>
              <a:t>While LSTMs/GRUs improved memory, they still worked best when the input and output sequences were aligned in length and timing (e.g., </a:t>
            </a:r>
            <a:r>
              <a:rPr lang="en-GB" sz="900" dirty="0" err="1"/>
              <a:t>labeling</a:t>
            </a:r>
            <a:r>
              <a:rPr lang="en-GB" sz="900" dirty="0"/>
              <a:t> tasks).</a:t>
            </a:r>
          </a:p>
          <a:p>
            <a:pPr>
              <a:buNone/>
            </a:pPr>
            <a:r>
              <a:rPr lang="en-GB" sz="900" dirty="0"/>
              <a:t>For translation, summarization, and other Seq2Seq problems: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The input must be </a:t>
            </a:r>
            <a:r>
              <a:rPr lang="en-GB" sz="900" b="1" dirty="0"/>
              <a:t>fully understood</a:t>
            </a:r>
            <a:r>
              <a:rPr lang="en-GB" sz="900" dirty="0"/>
              <a:t> before output starts.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The output may be longer, shorter, or rearranged compared to the input.</a:t>
            </a:r>
          </a:p>
          <a:p>
            <a:pPr>
              <a:buNone/>
            </a:pPr>
            <a:r>
              <a:rPr lang="en-GB" sz="900" b="1" dirty="0"/>
              <a:t>The solution</a:t>
            </a:r>
            <a:r>
              <a:rPr lang="en-GB" sz="900" dirty="0"/>
              <a:t>: split the process into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Encoder</a:t>
            </a:r>
            <a:r>
              <a:rPr lang="en-GB" sz="900" dirty="0"/>
              <a:t>: Reads the entire input sequence, step-by-step, and produces a </a:t>
            </a:r>
            <a:r>
              <a:rPr lang="en-GB" sz="900" b="1" dirty="0"/>
              <a:t>context vector</a:t>
            </a:r>
            <a:r>
              <a:rPr lang="en-GB" sz="900" dirty="0"/>
              <a:t> summarizing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Decoder</a:t>
            </a:r>
            <a:r>
              <a:rPr lang="en-GB" sz="900" dirty="0"/>
              <a:t>: Starts from the context vector and generates the output sequence, step-by-step.</a:t>
            </a:r>
          </a:p>
          <a:p>
            <a:pPr>
              <a:buNone/>
            </a:pPr>
            <a:r>
              <a:rPr lang="en-GB" sz="900" b="1" dirty="0"/>
              <a:t>Benefits</a:t>
            </a:r>
            <a:r>
              <a:rPr lang="en-GB" sz="900" dirty="0"/>
              <a:t>:</a:t>
            </a:r>
          </a:p>
          <a:p>
            <a:pPr>
              <a:buFont typeface="+mj-lt"/>
              <a:buAutoNum type="arabicPeriod"/>
            </a:pPr>
            <a:r>
              <a:rPr lang="en-GB" sz="900" dirty="0"/>
              <a:t>Handles </a:t>
            </a:r>
            <a:r>
              <a:rPr lang="en-GB" sz="900" b="1" dirty="0"/>
              <a:t>different-length input/output</a:t>
            </a:r>
            <a:r>
              <a:rPr lang="en-GB" sz="900" dirty="0"/>
              <a:t> naturally.</a:t>
            </a:r>
          </a:p>
          <a:p>
            <a:pPr>
              <a:buFont typeface="+mj-lt"/>
              <a:buAutoNum type="arabicPeriod"/>
            </a:pPr>
            <a:r>
              <a:rPr lang="en-GB" sz="900" dirty="0"/>
              <a:t>Gives the encoder time to fully process the input before output generation.</a:t>
            </a:r>
          </a:p>
          <a:p>
            <a:pPr>
              <a:buFont typeface="+mj-lt"/>
              <a:buAutoNum type="arabicPeriod"/>
            </a:pPr>
            <a:r>
              <a:rPr lang="en-GB" sz="900" dirty="0"/>
              <a:t>Creates a clean separation between understanding (encoder) and producing (decoder).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109FE-5B26-426C-5A50-A04D3A592516}"/>
              </a:ext>
            </a:extLst>
          </p:cNvPr>
          <p:cNvSpPr txBox="1"/>
          <p:nvPr/>
        </p:nvSpPr>
        <p:spPr>
          <a:xfrm>
            <a:off x="6093126" y="675619"/>
            <a:ext cx="6098874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900" b="1" dirty="0"/>
              <a:t>5. The Context Vector Bottleneck</a:t>
            </a:r>
          </a:p>
          <a:p>
            <a:pPr>
              <a:buNone/>
            </a:pPr>
            <a:r>
              <a:rPr lang="en-GB" sz="900" dirty="0"/>
              <a:t>In the original encoder–decoder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The </a:t>
            </a:r>
            <a:r>
              <a:rPr lang="en-GB" sz="900" b="1" dirty="0"/>
              <a:t>final hidden state</a:t>
            </a:r>
            <a:r>
              <a:rPr lang="en-GB" sz="900" dirty="0"/>
              <a:t> of the encoder (the context vector) was the </a:t>
            </a:r>
            <a:r>
              <a:rPr lang="en-GB" sz="900" i="1" dirty="0"/>
              <a:t>only</a:t>
            </a:r>
            <a:r>
              <a:rPr lang="en-GB" sz="900" dirty="0"/>
              <a:t> information passed to the decoder.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This worked for short sequences, but in long or complex inputs, compressing all information into a single fixed-length vector caused an </a:t>
            </a:r>
            <a:r>
              <a:rPr lang="en-GB" sz="900" b="1" dirty="0"/>
              <a:t>information bottleneck</a:t>
            </a:r>
            <a:r>
              <a:rPr lang="en-GB" sz="900" dirty="0"/>
              <a:t> — some details were inevitably lost.</a:t>
            </a:r>
          </a:p>
          <a:p>
            <a:pPr>
              <a:buNone/>
            </a:pPr>
            <a:br>
              <a:rPr lang="en-GB" sz="900" dirty="0"/>
            </a:br>
            <a:endParaRPr lang="en-GB" sz="900" dirty="0"/>
          </a:p>
          <a:p>
            <a:pPr>
              <a:buNone/>
            </a:pPr>
            <a:r>
              <a:rPr lang="en-GB" sz="900" b="1" dirty="0"/>
              <a:t>6. Attention Mechanism: Easing the Bottleneck</a:t>
            </a:r>
          </a:p>
          <a:p>
            <a:pPr>
              <a:buNone/>
            </a:pPr>
            <a:r>
              <a:rPr lang="en-GB" sz="900" b="1" dirty="0"/>
              <a:t>Attention</a:t>
            </a:r>
            <a:r>
              <a:rPr lang="en-GB" sz="900" dirty="0"/>
              <a:t> was introduced to address the limitations of the single context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Instead of using only the final encoder state, attention lets the decoder </a:t>
            </a:r>
            <a:r>
              <a:rPr lang="en-GB" sz="900" b="1" dirty="0"/>
              <a:t>look back at all encoder hidden states</a:t>
            </a:r>
            <a:r>
              <a:rPr lang="en-GB" sz="900" dirty="0"/>
              <a:t> when generating each output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At each step, the decoder calculates </a:t>
            </a:r>
            <a:r>
              <a:rPr lang="en-GB" sz="900" b="1" dirty="0"/>
              <a:t>attention weights</a:t>
            </a:r>
            <a:r>
              <a:rPr lang="en-GB" sz="900" dirty="0"/>
              <a:t> over the encoder states, focusing on the most relevant parts of the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Impact</a:t>
            </a:r>
            <a:r>
              <a:rPr lang="en-GB" sz="9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Greatly improves performance on long sequences.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Particularly effective for translation, where different output tokens align with different parts of the input.</a:t>
            </a:r>
          </a:p>
          <a:p>
            <a:pPr>
              <a:buNone/>
            </a:pPr>
            <a:r>
              <a:rPr lang="en-GB" sz="900" dirty="0"/>
              <a:t>Initially, attention was an </a:t>
            </a:r>
            <a:r>
              <a:rPr lang="en-GB" sz="900" b="1" dirty="0"/>
              <a:t>add-on</a:t>
            </a:r>
            <a:r>
              <a:rPr lang="en-GB" sz="900" dirty="0"/>
              <a:t> to RNN/LSTM/GRU encoder–decoders.</a:t>
            </a:r>
          </a:p>
          <a:p>
            <a:pPr>
              <a:buNone/>
            </a:pPr>
            <a:br>
              <a:rPr lang="en-GB" sz="900" dirty="0"/>
            </a:br>
            <a:endParaRPr lang="en-GB" sz="900" dirty="0"/>
          </a:p>
          <a:p>
            <a:pPr>
              <a:buNone/>
            </a:pPr>
            <a:r>
              <a:rPr lang="en-GB" sz="900" b="1" dirty="0"/>
              <a:t>7. Transformers: Attention as the Foundation</a:t>
            </a:r>
          </a:p>
          <a:p>
            <a:pPr>
              <a:buNone/>
            </a:pPr>
            <a:r>
              <a:rPr lang="en-GB" sz="900" dirty="0"/>
              <a:t>The </a:t>
            </a:r>
            <a:r>
              <a:rPr lang="en-GB" sz="900" b="1" dirty="0"/>
              <a:t>Transformer</a:t>
            </a:r>
            <a:r>
              <a:rPr lang="en-GB" sz="900" dirty="0"/>
              <a:t> architecture took the attention idea further: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Removed recurrence entirely.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Built both encoder and decoder from </a:t>
            </a:r>
            <a:r>
              <a:rPr lang="en-GB" sz="900" b="1" dirty="0"/>
              <a:t>stacked self-attention layers</a:t>
            </a:r>
            <a:r>
              <a:rPr lang="en-GB" sz="900" dirty="0"/>
              <a:t> + feed-forward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Added </a:t>
            </a:r>
            <a:r>
              <a:rPr lang="en-GB" sz="900" b="1" dirty="0"/>
              <a:t>positional encodings</a:t>
            </a:r>
            <a:r>
              <a:rPr lang="en-GB" sz="900" dirty="0"/>
              <a:t> to preserve order (since self-attention alone doesn’t know token positions).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1" dirty="0"/>
              <a:t>Benefits</a:t>
            </a:r>
            <a:r>
              <a:rPr lang="en-GB" sz="9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Processes all tokens in parallel → much faster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Handles long-range dependencies without vanishing gradients.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Scales well to large datasets and deep networks.</a:t>
            </a:r>
          </a:p>
          <a:p>
            <a:pPr>
              <a:buNone/>
            </a:pPr>
            <a:r>
              <a:rPr lang="en-GB" sz="900" dirty="0"/>
              <a:t>At a high level, Transformers still follow the </a:t>
            </a:r>
            <a:r>
              <a:rPr lang="en-GB" sz="900" b="1" dirty="0"/>
              <a:t>encoder–decoder</a:t>
            </a:r>
            <a:r>
              <a:rPr lang="en-GB" sz="900" dirty="0"/>
              <a:t> pattern, but internally they rely entirely on </a:t>
            </a:r>
            <a:r>
              <a:rPr lang="en-GB" sz="900" b="1" dirty="0"/>
              <a:t>self-attention and cross-attention</a:t>
            </a:r>
            <a:r>
              <a:rPr lang="en-GB" sz="900" dirty="0"/>
              <a:t> instead of recurrent processing.</a:t>
            </a:r>
          </a:p>
          <a:p>
            <a:pPr>
              <a:buNone/>
            </a:pPr>
            <a:br>
              <a:rPr lang="en-GB" sz="900" dirty="0"/>
            </a:br>
            <a:endParaRPr lang="en-GB" sz="900" dirty="0"/>
          </a:p>
          <a:p>
            <a:pPr>
              <a:buNone/>
            </a:pPr>
            <a:r>
              <a:rPr lang="en-GB" sz="900" b="1" dirty="0"/>
              <a:t>8. The Evolution Path</a:t>
            </a:r>
          </a:p>
          <a:p>
            <a:pPr>
              <a:buFont typeface="+mj-lt"/>
              <a:buAutoNum type="arabicPeriod"/>
            </a:pPr>
            <a:r>
              <a:rPr lang="en-GB" sz="900" b="1" dirty="0"/>
              <a:t>RNNs</a:t>
            </a:r>
            <a:r>
              <a:rPr lang="en-GB" sz="900" dirty="0"/>
              <a:t> → basic sequence </a:t>
            </a:r>
            <a:r>
              <a:rPr lang="en-GB" sz="900" dirty="0" err="1"/>
              <a:t>modeling</a:t>
            </a:r>
            <a:r>
              <a:rPr lang="en-GB" sz="900" dirty="0"/>
              <a:t>, but poor long-term memory.</a:t>
            </a:r>
          </a:p>
          <a:p>
            <a:pPr>
              <a:buFont typeface="+mj-lt"/>
              <a:buAutoNum type="arabicPeriod"/>
            </a:pPr>
            <a:r>
              <a:rPr lang="en-GB" sz="900" b="1" dirty="0"/>
              <a:t>LSTMs / GRUs</a:t>
            </a:r>
            <a:r>
              <a:rPr lang="en-GB" sz="900" dirty="0"/>
              <a:t> → improved memory with gates, but still sequential and limited for complex Seq2Seq tasks.</a:t>
            </a:r>
          </a:p>
          <a:p>
            <a:pPr>
              <a:buFont typeface="+mj-lt"/>
              <a:buAutoNum type="arabicPeriod"/>
            </a:pPr>
            <a:r>
              <a:rPr lang="en-GB" sz="900" b="1" dirty="0"/>
              <a:t>Encoder–Decoder (RNN/LSTM/GRU)</a:t>
            </a:r>
            <a:r>
              <a:rPr lang="en-GB" sz="900" dirty="0"/>
              <a:t> → enabled variable-length input/output by separating encoding and decoding.</a:t>
            </a:r>
          </a:p>
          <a:p>
            <a:pPr>
              <a:buFont typeface="+mj-lt"/>
              <a:buAutoNum type="arabicPeriod"/>
            </a:pPr>
            <a:r>
              <a:rPr lang="en-GB" sz="900" b="1" dirty="0"/>
              <a:t>Encoder–Decoder + Attention</a:t>
            </a:r>
            <a:r>
              <a:rPr lang="en-GB" sz="900" dirty="0"/>
              <a:t> → solved the single-vector bottleneck by letting the decoder attend to all encoder states.</a:t>
            </a:r>
          </a:p>
          <a:p>
            <a:pPr>
              <a:buFont typeface="+mj-lt"/>
              <a:buAutoNum type="arabicPeriod"/>
            </a:pPr>
            <a:r>
              <a:rPr lang="en-GB" sz="900" b="1" dirty="0"/>
              <a:t>Transformers</a:t>
            </a:r>
            <a:r>
              <a:rPr lang="en-GB" sz="900" dirty="0"/>
              <a:t> → made attention the core computation, removing recurrence and enabling massive parallelization and scalability.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53685-B937-BECB-BCE1-5794AA4CED22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Evolution of Sequence-to-Sequence Models</a:t>
            </a:r>
            <a:endParaRPr lang="en-GR" sz="2800" dirty="0"/>
          </a:p>
        </p:txBody>
      </p:sp>
    </p:spTree>
    <p:extLst>
      <p:ext uri="{BB962C8B-B14F-4D97-AF65-F5344CB8AC3E}">
        <p14:creationId xmlns:p14="http://schemas.microsoft.com/office/powerpoint/2010/main" val="1066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2DFD6-8EC7-E56D-A82C-EC8E7516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20"/>
            <a:ext cx="12192000" cy="6334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92E44-4E71-8C46-7494-3A15DE6DB6C1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/>
              <a:t>Attention in Sequential (RNN/LSTM/GRU) Encoder-Decoder Models</a:t>
            </a:r>
          </a:p>
        </p:txBody>
      </p:sp>
    </p:spTree>
    <p:extLst>
      <p:ext uri="{BB962C8B-B14F-4D97-AF65-F5344CB8AC3E}">
        <p14:creationId xmlns:p14="http://schemas.microsoft.com/office/powerpoint/2010/main" val="303333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e architecture of the Transformer model.">
            <a:extLst>
              <a:ext uri="{FF2B5EF4-FFF2-40B4-BE49-F238E27FC236}">
                <a16:creationId xmlns:a16="http://schemas.microsoft.com/office/drawing/2014/main" id="{6C34775F-153E-6FEF-5477-315A3AF8E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220"/>
            <a:ext cx="12191998" cy="6334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2A11FB-AC57-ABC6-482D-13673566D2B1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R" sz="2800" dirty="0"/>
              <a:t>Attention in Transformer (Encoder-Decoder) Models</a:t>
            </a:r>
          </a:p>
        </p:txBody>
      </p:sp>
    </p:spTree>
    <p:extLst>
      <p:ext uri="{BB962C8B-B14F-4D97-AF65-F5344CB8AC3E}">
        <p14:creationId xmlns:p14="http://schemas.microsoft.com/office/powerpoint/2010/main" val="359921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F11344-B7B7-D65E-954F-6FE3FD61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96000" cy="6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lti-head-attention-peltarion">
            <a:extLst>
              <a:ext uri="{FF2B5EF4-FFF2-40B4-BE49-F238E27FC236}">
                <a16:creationId xmlns:a16="http://schemas.microsoft.com/office/drawing/2014/main" id="{A47DAF83-EE02-1D9B-5F09-759BE341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81309" cy="682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How Transformers work in deep learning and NLP: an intuitive introduction ">
            <a:extLst>
              <a:ext uri="{FF2B5EF4-FFF2-40B4-BE49-F238E27FC236}">
                <a16:creationId xmlns:a16="http://schemas.microsoft.com/office/drawing/2014/main" id="{647D46F8-11EB-2954-5FDB-47D638ECD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073467" cy="679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28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833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Takis Fessas</dc:creator>
  <cp:lastModifiedBy>Takis Fessas</cp:lastModifiedBy>
  <cp:revision>1</cp:revision>
  <dcterms:created xsi:type="dcterms:W3CDTF">2025-08-07T06:50:28Z</dcterms:created>
  <dcterms:modified xsi:type="dcterms:W3CDTF">2025-08-07T07:35:24Z</dcterms:modified>
</cp:coreProperties>
</file>