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diagrams/layout1.xml" ContentType="application/vnd.openxmlformats-officedocument.drawingml.diagramLayou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s/slide2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Override PartName="/ppt/slides/slide2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8"/>
  </p:notesMasterIdLst>
  <p:handoutMasterIdLst>
    <p:handoutMasterId r:id="rId2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6" r:id="rId22"/>
    <p:sldId id="277" r:id="rId23"/>
    <p:sldId id="278" r:id="rId24"/>
    <p:sldId id="28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7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8" r:id="rId43"/>
    <p:sldId id="297" r:id="rId44"/>
    <p:sldId id="309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42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43" r:id="rId69"/>
    <p:sldId id="323" r:id="rId70"/>
    <p:sldId id="324" r:id="rId71"/>
    <p:sldId id="325" r:id="rId72"/>
    <p:sldId id="326" r:id="rId73"/>
    <p:sldId id="344" r:id="rId74"/>
    <p:sldId id="345" r:id="rId75"/>
    <p:sldId id="327" r:id="rId76"/>
    <p:sldId id="328" r:id="rId77"/>
    <p:sldId id="329" r:id="rId78"/>
    <p:sldId id="330" r:id="rId79"/>
    <p:sldId id="331" r:id="rId80"/>
    <p:sldId id="346" r:id="rId81"/>
    <p:sldId id="332" r:id="rId82"/>
    <p:sldId id="333" r:id="rId83"/>
    <p:sldId id="334" r:id="rId84"/>
    <p:sldId id="335" r:id="rId85"/>
    <p:sldId id="364" r:id="rId86"/>
    <p:sldId id="336" r:id="rId87"/>
    <p:sldId id="337" r:id="rId88"/>
    <p:sldId id="338" r:id="rId89"/>
    <p:sldId id="339" r:id="rId90"/>
    <p:sldId id="340" r:id="rId91"/>
    <p:sldId id="365" r:id="rId92"/>
    <p:sldId id="341" r:id="rId93"/>
    <p:sldId id="366" r:id="rId94"/>
    <p:sldId id="347" r:id="rId95"/>
    <p:sldId id="367" r:id="rId96"/>
    <p:sldId id="348" r:id="rId97"/>
    <p:sldId id="368" r:id="rId98"/>
    <p:sldId id="350" r:id="rId99"/>
    <p:sldId id="351" r:id="rId100"/>
    <p:sldId id="352" r:id="rId101"/>
    <p:sldId id="353" r:id="rId102"/>
    <p:sldId id="354" r:id="rId103"/>
    <p:sldId id="377" r:id="rId104"/>
    <p:sldId id="355" r:id="rId105"/>
    <p:sldId id="356" r:id="rId106"/>
    <p:sldId id="357" r:id="rId107"/>
    <p:sldId id="358" r:id="rId108"/>
    <p:sldId id="369" r:id="rId109"/>
    <p:sldId id="359" r:id="rId110"/>
    <p:sldId id="378" r:id="rId111"/>
    <p:sldId id="360" r:id="rId112"/>
    <p:sldId id="361" r:id="rId113"/>
    <p:sldId id="362" r:id="rId114"/>
    <p:sldId id="363" r:id="rId115"/>
    <p:sldId id="370" r:id="rId116"/>
    <p:sldId id="371" r:id="rId117"/>
    <p:sldId id="379" r:id="rId118"/>
    <p:sldId id="372" r:id="rId119"/>
    <p:sldId id="380" r:id="rId120"/>
    <p:sldId id="373" r:id="rId121"/>
    <p:sldId id="374" r:id="rId122"/>
    <p:sldId id="381" r:id="rId123"/>
    <p:sldId id="375" r:id="rId124"/>
    <p:sldId id="376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412" r:id="rId136"/>
    <p:sldId id="395" r:id="rId137"/>
    <p:sldId id="392" r:id="rId138"/>
    <p:sldId id="396" r:id="rId139"/>
    <p:sldId id="397" r:id="rId140"/>
    <p:sldId id="413" r:id="rId141"/>
    <p:sldId id="399" r:id="rId142"/>
    <p:sldId id="414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15" r:id="rId152"/>
    <p:sldId id="408" r:id="rId153"/>
    <p:sldId id="409" r:id="rId154"/>
    <p:sldId id="427" r:id="rId155"/>
    <p:sldId id="410" r:id="rId156"/>
    <p:sldId id="428" r:id="rId157"/>
    <p:sldId id="411" r:id="rId158"/>
    <p:sldId id="429" r:id="rId159"/>
    <p:sldId id="393" r:id="rId160"/>
    <p:sldId id="416" r:id="rId161"/>
    <p:sldId id="417" r:id="rId162"/>
    <p:sldId id="418" r:id="rId163"/>
    <p:sldId id="419" r:id="rId164"/>
    <p:sldId id="430" r:id="rId165"/>
    <p:sldId id="420" r:id="rId166"/>
    <p:sldId id="421" r:id="rId167"/>
    <p:sldId id="422" r:id="rId168"/>
    <p:sldId id="447" r:id="rId169"/>
    <p:sldId id="423" r:id="rId170"/>
    <p:sldId id="424" r:id="rId171"/>
    <p:sldId id="448" r:id="rId172"/>
    <p:sldId id="425" r:id="rId173"/>
    <p:sldId id="449" r:id="rId174"/>
    <p:sldId id="426" r:id="rId175"/>
    <p:sldId id="394" r:id="rId176"/>
    <p:sldId id="431" r:id="rId177"/>
    <p:sldId id="450" r:id="rId178"/>
    <p:sldId id="432" r:id="rId179"/>
    <p:sldId id="433" r:id="rId180"/>
    <p:sldId id="434" r:id="rId181"/>
    <p:sldId id="435" r:id="rId182"/>
    <p:sldId id="451" r:id="rId183"/>
    <p:sldId id="452" r:id="rId184"/>
    <p:sldId id="436" r:id="rId185"/>
    <p:sldId id="437" r:id="rId186"/>
    <p:sldId id="438" r:id="rId187"/>
    <p:sldId id="453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54" r:id="rId197"/>
    <p:sldId id="455" r:id="rId198"/>
    <p:sldId id="456" r:id="rId199"/>
    <p:sldId id="457" r:id="rId200"/>
    <p:sldId id="458" r:id="rId201"/>
    <p:sldId id="459" r:id="rId202"/>
    <p:sldId id="474" r:id="rId203"/>
    <p:sldId id="460" r:id="rId204"/>
    <p:sldId id="475" r:id="rId205"/>
    <p:sldId id="461" r:id="rId206"/>
    <p:sldId id="476" r:id="rId207"/>
    <p:sldId id="477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8" r:id="rId220"/>
    <p:sldId id="479" r:id="rId221"/>
    <p:sldId id="480" r:id="rId222"/>
    <p:sldId id="481" r:id="rId223"/>
    <p:sldId id="482" r:id="rId224"/>
    <p:sldId id="483" r:id="rId225"/>
    <p:sldId id="484" r:id="rId226"/>
    <p:sldId id="485" r:id="rId227"/>
    <p:sldId id="486" r:id="rId228"/>
    <p:sldId id="487" r:id="rId229"/>
    <p:sldId id="488" r:id="rId230"/>
    <p:sldId id="489" r:id="rId231"/>
    <p:sldId id="490" r:id="rId232"/>
    <p:sldId id="491" r:id="rId233"/>
    <p:sldId id="492" r:id="rId234"/>
    <p:sldId id="493" r:id="rId235"/>
    <p:sldId id="494" r:id="rId236"/>
    <p:sldId id="495" r:id="rId2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  <a:srgbClr val="D0D8E8"/>
    <a:srgbClr val="4F81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8168" autoAdjust="0"/>
  </p:normalViewPr>
  <p:slideViewPr>
    <p:cSldViewPr>
      <p:cViewPr varScale="1">
        <p:scale>
          <a:sx n="87" d="100"/>
          <a:sy n="87" d="100"/>
        </p:scale>
        <p:origin x="-1386" y="-84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B030-4504-457D-98B9-931908E86572}" type="doc">
      <dgm:prSet loTypeId="urn:microsoft.com/office/officeart/2005/8/layout/hierarchy5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2E2A28-2598-440D-871B-0A943C39E0F8}">
      <dgm:prSet phldrT="[Text]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sp3d extrusionH="50600" prstMaterial="translucentPowder">
          <a:bevelT w="101600" h="80600" prst="relaxedInset"/>
          <a:bevelB w="80600" h="80600" prst="relaxedInset"/>
        </a:sp3d>
      </dgm:spPr>
      <dgm:t>
        <a:bodyPr/>
        <a:lstStyle/>
        <a:p>
          <a:r>
            <a:rPr lang="en-US" i="1" dirty="0" smtClean="0"/>
            <a:t>Comparable </a:t>
          </a:r>
          <a:endParaRPr lang="ru-RU" i="1" dirty="0"/>
        </a:p>
      </dgm:t>
    </dgm:pt>
    <dgm:pt modelId="{B6CEF506-1700-4108-A914-9311FF0A57E5}" type="parTrans" cxnId="{781BD754-3534-4244-BA29-E5F19931C587}">
      <dgm:prSet/>
      <dgm:spPr/>
      <dgm:t>
        <a:bodyPr/>
        <a:lstStyle/>
        <a:p>
          <a:endParaRPr lang="ru-RU"/>
        </a:p>
      </dgm:t>
    </dgm:pt>
    <dgm:pt modelId="{3FBFF052-3713-4EC4-9139-72CF053A5857}" type="sibTrans" cxnId="{781BD754-3534-4244-BA29-E5F19931C587}">
      <dgm:prSet/>
      <dgm:spPr/>
      <dgm:t>
        <a:bodyPr/>
        <a:lstStyle/>
        <a:p>
          <a:endParaRPr lang="ru-RU"/>
        </a:p>
      </dgm:t>
    </dgm:pt>
    <dgm:pt modelId="{0609E32B-CCD6-4EA9-ADBB-319BA4F5DCED}">
      <dgm:prSet phldrT="[Text]"/>
      <dgm:spPr/>
      <dgm:t>
        <a:bodyPr/>
        <a:lstStyle/>
        <a:p>
          <a:r>
            <a:rPr lang="en-US" i="1" u="sng" dirty="0" smtClean="0"/>
            <a:t>Float</a:t>
          </a:r>
          <a:endParaRPr lang="ru-RU" i="1" u="sng" dirty="0"/>
        </a:p>
      </dgm:t>
    </dgm:pt>
    <dgm:pt modelId="{75CA8F5B-649B-418D-BA4E-37DE30EC518D}" type="parTrans" cxnId="{205ACC28-AA04-4373-BC66-7700B4850880}">
      <dgm:prSet/>
      <dgm:spPr/>
      <dgm:t>
        <a:bodyPr/>
        <a:lstStyle/>
        <a:p>
          <a:endParaRPr lang="ru-RU"/>
        </a:p>
      </dgm:t>
    </dgm:pt>
    <dgm:pt modelId="{952B111B-5FF9-473B-92DC-615FC0E6373A}" type="sibTrans" cxnId="{205ACC28-AA04-4373-BC66-7700B4850880}">
      <dgm:prSet/>
      <dgm:spPr/>
      <dgm:t>
        <a:bodyPr/>
        <a:lstStyle/>
        <a:p>
          <a:endParaRPr lang="ru-RU"/>
        </a:p>
      </dgm:t>
    </dgm:pt>
    <dgm:pt modelId="{3F06F5CF-2CC5-4B71-B7E9-CCE1AD19E2AA}">
      <dgm:prSet phldrT="[Text]"/>
      <dgm:spPr/>
      <dgm:t>
        <a:bodyPr/>
        <a:lstStyle/>
        <a:p>
          <a:r>
            <a:rPr lang="en-US" i="1" u="sng" dirty="0" smtClean="0"/>
            <a:t>Integer</a:t>
          </a:r>
          <a:endParaRPr lang="ru-RU" i="1" u="sng" dirty="0"/>
        </a:p>
      </dgm:t>
    </dgm:pt>
    <dgm:pt modelId="{076DE958-0404-48A1-A048-5DF0384FDE88}" type="parTrans" cxnId="{233102D9-5F70-4952-885C-566CEC82485F}">
      <dgm:prSet/>
      <dgm:spPr/>
      <dgm:t>
        <a:bodyPr/>
        <a:lstStyle/>
        <a:p>
          <a:endParaRPr lang="ru-RU"/>
        </a:p>
      </dgm:t>
    </dgm:pt>
    <dgm:pt modelId="{0BDD0BE1-9AEC-4CB7-BBE3-37FA770F71A9}" type="sibTrans" cxnId="{233102D9-5F70-4952-885C-566CEC82485F}">
      <dgm:prSet/>
      <dgm:spPr/>
      <dgm:t>
        <a:bodyPr/>
        <a:lstStyle/>
        <a:p>
          <a:endParaRPr lang="ru-RU"/>
        </a:p>
      </dgm:t>
    </dgm:pt>
    <dgm:pt modelId="{B59E4F59-4A6D-4BD0-B877-E27E781EA710}">
      <dgm:prSet phldrT="[Text]" custT="1"/>
      <dgm:sp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>
          <a:noFill/>
        </a:ln>
        <a:sp3d extrusionH="50600" contourW="12700" prstMaterial="metal">
          <a:bevelT w="101600" h="80600" prst="relaxedInset"/>
          <a:bevelB w="80600" h="80600" prst="relaxedInset"/>
          <a:extrusionClr>
            <a:schemeClr val="tx1">
              <a:lumMod val="65000"/>
            </a:schemeClr>
          </a:extrusionClr>
          <a:contourClr>
            <a:schemeClr val="tx1"/>
          </a:contourClr>
        </a:sp3d>
      </dgm:spPr>
      <dgm:t>
        <a:bodyPr/>
        <a:lstStyle/>
        <a:p>
          <a:r>
            <a:rPr lang="en-US" sz="1600" i="1" dirty="0" smtClean="0"/>
            <a:t>Number</a:t>
          </a:r>
        </a:p>
        <a:p>
          <a:r>
            <a:rPr lang="en-US" sz="1200" dirty="0" smtClean="0"/>
            <a:t>Number()</a:t>
          </a:r>
        </a:p>
        <a:p>
          <a:r>
            <a:rPr lang="en-US" sz="1200" dirty="0" err="1" smtClean="0"/>
            <a:t>intValue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longValue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floatValue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doubleValue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byteValue</a:t>
          </a:r>
          <a:r>
            <a:rPr lang="en-US" sz="1200" dirty="0" smtClean="0"/>
            <a:t>()</a:t>
          </a:r>
        </a:p>
        <a:p>
          <a:r>
            <a:rPr lang="en-US" sz="1200" dirty="0" err="1" smtClean="0"/>
            <a:t>shortValue</a:t>
          </a:r>
          <a:r>
            <a:rPr lang="en-US" sz="1200" dirty="0" smtClean="0"/>
            <a:t>()</a:t>
          </a:r>
        </a:p>
        <a:p>
          <a:endParaRPr lang="ru-RU" sz="1200" dirty="0"/>
        </a:p>
      </dgm:t>
    </dgm:pt>
    <dgm:pt modelId="{14B02877-3980-48B6-B489-BA8544B06828}" type="parTrans" cxnId="{DFA4CBFD-20CE-4D87-8CC9-2499DDAF5694}">
      <dgm:prSet/>
      <dgm:spPr/>
      <dgm:t>
        <a:bodyPr/>
        <a:lstStyle/>
        <a:p>
          <a:endParaRPr lang="ru-RU"/>
        </a:p>
      </dgm:t>
    </dgm:pt>
    <dgm:pt modelId="{B9AFA894-9037-4327-ACEB-7FC38CDF91D8}" type="sibTrans" cxnId="{DFA4CBFD-20CE-4D87-8CC9-2499DDAF5694}">
      <dgm:prSet/>
      <dgm:spPr/>
      <dgm:t>
        <a:bodyPr/>
        <a:lstStyle/>
        <a:p>
          <a:endParaRPr lang="ru-RU"/>
        </a:p>
      </dgm:t>
    </dgm:pt>
    <dgm:pt modelId="{3892531B-E053-4444-97A5-A6F0E6D48BBB}">
      <dgm:prSet phldrT="[Text]"/>
      <dgm:spPr/>
      <dgm:t>
        <a:bodyPr/>
        <a:lstStyle/>
        <a:p>
          <a:r>
            <a:rPr lang="en-US" i="1" u="sng" dirty="0" smtClean="0"/>
            <a:t>Byte</a:t>
          </a:r>
          <a:endParaRPr lang="ru-RU" i="1" u="sng" dirty="0"/>
        </a:p>
      </dgm:t>
    </dgm:pt>
    <dgm:pt modelId="{3D2EF1C1-B134-41A6-9897-66BAD70A0D09}" type="parTrans" cxnId="{5A71BF21-D4CE-4D1D-A8FF-F6929920C297}">
      <dgm:prSet/>
      <dgm:spPr/>
      <dgm:t>
        <a:bodyPr/>
        <a:lstStyle/>
        <a:p>
          <a:endParaRPr lang="ru-RU"/>
        </a:p>
      </dgm:t>
    </dgm:pt>
    <dgm:pt modelId="{D64662A1-ABE9-4A8F-A012-AE79C3D2923F}" type="sibTrans" cxnId="{5A71BF21-D4CE-4D1D-A8FF-F6929920C297}">
      <dgm:prSet/>
      <dgm:spPr/>
      <dgm:t>
        <a:bodyPr/>
        <a:lstStyle/>
        <a:p>
          <a:endParaRPr lang="ru-RU"/>
        </a:p>
      </dgm:t>
    </dgm:pt>
    <dgm:pt modelId="{B1C54169-39A1-42F4-825C-B1D71FF3D6DF}">
      <dgm:prSet phldrT="[Text]"/>
      <dgm:spPr/>
      <dgm:t>
        <a:bodyPr/>
        <a:lstStyle/>
        <a:p>
          <a:r>
            <a:rPr lang="en-US" i="1" u="sng" dirty="0" smtClean="0"/>
            <a:t>Double</a:t>
          </a:r>
          <a:endParaRPr lang="ru-RU" i="1" u="sng" dirty="0"/>
        </a:p>
      </dgm:t>
    </dgm:pt>
    <dgm:pt modelId="{2E8EA663-F0DF-4755-A0D5-7D8EFBFECF84}" type="parTrans" cxnId="{DA8F72AC-2217-467F-B199-D679260C021E}">
      <dgm:prSet/>
      <dgm:spPr/>
      <dgm:t>
        <a:bodyPr/>
        <a:lstStyle/>
        <a:p>
          <a:endParaRPr lang="ru-RU"/>
        </a:p>
      </dgm:t>
    </dgm:pt>
    <dgm:pt modelId="{839D2C7E-A7FF-4C33-8EFB-D74D225F0482}" type="sibTrans" cxnId="{DA8F72AC-2217-467F-B199-D679260C021E}">
      <dgm:prSet/>
      <dgm:spPr/>
      <dgm:t>
        <a:bodyPr/>
        <a:lstStyle/>
        <a:p>
          <a:endParaRPr lang="ru-RU"/>
        </a:p>
      </dgm:t>
    </dgm:pt>
    <dgm:pt modelId="{932D6626-8879-4F72-967E-CBDACF1B3F19}">
      <dgm:prSet phldrT="[Text]"/>
      <dgm:spPr/>
      <dgm:t>
        <a:bodyPr/>
        <a:lstStyle/>
        <a:p>
          <a:r>
            <a:rPr lang="en-US" i="1" u="sng" dirty="0" smtClean="0"/>
            <a:t>Long</a:t>
          </a:r>
          <a:endParaRPr lang="ru-RU" i="1" u="sng" dirty="0"/>
        </a:p>
      </dgm:t>
    </dgm:pt>
    <dgm:pt modelId="{92F21B00-C84A-4FB3-B53C-847CBEB539D9}" type="parTrans" cxnId="{2E45243B-6A50-472A-8613-6F65C970601F}">
      <dgm:prSet/>
      <dgm:spPr/>
      <dgm:t>
        <a:bodyPr/>
        <a:lstStyle/>
        <a:p>
          <a:endParaRPr lang="ru-RU"/>
        </a:p>
      </dgm:t>
    </dgm:pt>
    <dgm:pt modelId="{8CA544B1-A0BD-469B-8F9A-433CE293068E}" type="sibTrans" cxnId="{2E45243B-6A50-472A-8613-6F65C970601F}">
      <dgm:prSet/>
      <dgm:spPr/>
      <dgm:t>
        <a:bodyPr/>
        <a:lstStyle/>
        <a:p>
          <a:endParaRPr lang="ru-RU"/>
        </a:p>
      </dgm:t>
    </dgm:pt>
    <dgm:pt modelId="{A40F7686-B8A8-4F33-9FC1-5B9C17FA6288}">
      <dgm:prSet phldrT="[Text]"/>
      <dgm:spPr/>
      <dgm:t>
        <a:bodyPr/>
        <a:lstStyle/>
        <a:p>
          <a:r>
            <a:rPr lang="en-US" i="1" u="sng" dirty="0" smtClean="0"/>
            <a:t>Short</a:t>
          </a:r>
          <a:endParaRPr lang="ru-RU" i="1" u="sng" dirty="0"/>
        </a:p>
      </dgm:t>
    </dgm:pt>
    <dgm:pt modelId="{B4A4C347-E11C-40D2-AADA-10ABBF89465F}" type="parTrans" cxnId="{471DC477-EF30-49DC-A394-2DA9104A9760}">
      <dgm:prSet/>
      <dgm:spPr/>
      <dgm:t>
        <a:bodyPr/>
        <a:lstStyle/>
        <a:p>
          <a:endParaRPr lang="ru-RU"/>
        </a:p>
      </dgm:t>
    </dgm:pt>
    <dgm:pt modelId="{7D0A3C7F-565B-46A0-A0E5-38DB53DEC1A9}" type="sibTrans" cxnId="{471DC477-EF30-49DC-A394-2DA9104A9760}">
      <dgm:prSet/>
      <dgm:spPr/>
      <dgm:t>
        <a:bodyPr/>
        <a:lstStyle/>
        <a:p>
          <a:endParaRPr lang="ru-RU"/>
        </a:p>
      </dgm:t>
    </dgm:pt>
    <dgm:pt modelId="{698A8ACD-2500-4A1C-8A0D-BCDC84DE208A}" type="pres">
      <dgm:prSet presAssocID="{73FCB030-4504-457D-98B9-931908E8657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485969-6004-46A8-B28C-7014F593986A}" type="pres">
      <dgm:prSet presAssocID="{73FCB030-4504-457D-98B9-931908E86572}" presName="hierFlow" presStyleCnt="0"/>
      <dgm:spPr/>
    </dgm:pt>
    <dgm:pt modelId="{DEEF9F40-7916-409C-BD40-E70799DE4C26}" type="pres">
      <dgm:prSet presAssocID="{73FCB030-4504-457D-98B9-931908E8657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B1496-984F-4CE2-9880-845E640E6DA9}" type="pres">
      <dgm:prSet presAssocID="{CA2E2A28-2598-440D-871B-0A943C39E0F8}" presName="Name17" presStyleCnt="0"/>
      <dgm:spPr/>
    </dgm:pt>
    <dgm:pt modelId="{46C18D10-B9DD-4B39-B8E4-A9CEA7322983}" type="pres">
      <dgm:prSet presAssocID="{CA2E2A28-2598-440D-871B-0A943C39E0F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CE66FAD-9D10-4E24-B0C2-186D3BEE1D05}" type="pres">
      <dgm:prSet presAssocID="{CA2E2A28-2598-440D-871B-0A943C39E0F8}" presName="hierChild2" presStyleCnt="0"/>
      <dgm:spPr/>
    </dgm:pt>
    <dgm:pt modelId="{13590511-63BC-49AA-B80D-F789B246A3C7}" type="pres">
      <dgm:prSet presAssocID="{75CA8F5B-649B-418D-BA4E-37DE30EC518D}" presName="Name25" presStyleLbl="parChTrans1D2" presStyleIdx="0" presStyleCnt="6"/>
      <dgm:spPr/>
      <dgm:t>
        <a:bodyPr/>
        <a:lstStyle/>
        <a:p>
          <a:endParaRPr lang="ru-RU"/>
        </a:p>
      </dgm:t>
    </dgm:pt>
    <dgm:pt modelId="{016A8804-83FB-4B92-83B8-5C0BE8FC414B}" type="pres">
      <dgm:prSet presAssocID="{75CA8F5B-649B-418D-BA4E-37DE30EC518D}" presName="connTx" presStyleLbl="parChTrans1D2" presStyleIdx="0" presStyleCnt="6"/>
      <dgm:spPr/>
      <dgm:t>
        <a:bodyPr/>
        <a:lstStyle/>
        <a:p>
          <a:endParaRPr lang="ru-RU"/>
        </a:p>
      </dgm:t>
    </dgm:pt>
    <dgm:pt modelId="{08B2C828-4B50-40A6-9B3C-B782AAD4AFA7}" type="pres">
      <dgm:prSet presAssocID="{0609E32B-CCD6-4EA9-ADBB-319BA4F5DCED}" presName="Name30" presStyleCnt="0"/>
      <dgm:spPr/>
    </dgm:pt>
    <dgm:pt modelId="{99F65C8E-09C0-4018-BA32-9EECD0D46C32}" type="pres">
      <dgm:prSet presAssocID="{0609E32B-CCD6-4EA9-ADBB-319BA4F5DCED}" presName="level2Shape" presStyleLbl="node2" presStyleIdx="0" presStyleCnt="6"/>
      <dgm:spPr/>
      <dgm:t>
        <a:bodyPr/>
        <a:lstStyle/>
        <a:p>
          <a:endParaRPr lang="ru-RU"/>
        </a:p>
      </dgm:t>
    </dgm:pt>
    <dgm:pt modelId="{E0890A57-369D-4967-908D-45E52A81990E}" type="pres">
      <dgm:prSet presAssocID="{0609E32B-CCD6-4EA9-ADBB-319BA4F5DCED}" presName="hierChild3" presStyleCnt="0"/>
      <dgm:spPr/>
    </dgm:pt>
    <dgm:pt modelId="{075B40CE-BF1F-4BAB-880E-9F47A5B951D6}" type="pres">
      <dgm:prSet presAssocID="{076DE958-0404-48A1-A048-5DF0384FDE88}" presName="Name25" presStyleLbl="parChTrans1D2" presStyleIdx="1" presStyleCnt="6"/>
      <dgm:spPr/>
      <dgm:t>
        <a:bodyPr/>
        <a:lstStyle/>
        <a:p>
          <a:endParaRPr lang="ru-RU"/>
        </a:p>
      </dgm:t>
    </dgm:pt>
    <dgm:pt modelId="{5D2FB6D5-5AEB-43BC-8D8C-CFDD999F7880}" type="pres">
      <dgm:prSet presAssocID="{076DE958-0404-48A1-A048-5DF0384FDE88}" presName="connTx" presStyleLbl="parChTrans1D2" presStyleIdx="1" presStyleCnt="6"/>
      <dgm:spPr/>
      <dgm:t>
        <a:bodyPr/>
        <a:lstStyle/>
        <a:p>
          <a:endParaRPr lang="ru-RU"/>
        </a:p>
      </dgm:t>
    </dgm:pt>
    <dgm:pt modelId="{6D386124-4936-45F3-8648-3DDADEAEFDC1}" type="pres">
      <dgm:prSet presAssocID="{3F06F5CF-2CC5-4B71-B7E9-CCE1AD19E2AA}" presName="Name30" presStyleCnt="0"/>
      <dgm:spPr/>
    </dgm:pt>
    <dgm:pt modelId="{CCDEFC4E-A3E1-46D6-B99A-D9BAF996EEC8}" type="pres">
      <dgm:prSet presAssocID="{3F06F5CF-2CC5-4B71-B7E9-CCE1AD19E2AA}" presName="level2Shape" presStyleLbl="node2" presStyleIdx="1" presStyleCnt="6"/>
      <dgm:spPr/>
      <dgm:t>
        <a:bodyPr/>
        <a:lstStyle/>
        <a:p>
          <a:endParaRPr lang="ru-RU"/>
        </a:p>
      </dgm:t>
    </dgm:pt>
    <dgm:pt modelId="{CAB592DF-5AB4-40F7-8221-00D97B46B777}" type="pres">
      <dgm:prSet presAssocID="{3F06F5CF-2CC5-4B71-B7E9-CCE1AD19E2AA}" presName="hierChild3" presStyleCnt="0"/>
      <dgm:spPr/>
    </dgm:pt>
    <dgm:pt modelId="{794B4C64-C688-468F-927E-B7FF96A12883}" type="pres">
      <dgm:prSet presAssocID="{3D2EF1C1-B134-41A6-9897-66BAD70A0D09}" presName="Name25" presStyleLbl="parChTrans1D2" presStyleIdx="2" presStyleCnt="6"/>
      <dgm:spPr/>
      <dgm:t>
        <a:bodyPr/>
        <a:lstStyle/>
        <a:p>
          <a:endParaRPr lang="ru-RU"/>
        </a:p>
      </dgm:t>
    </dgm:pt>
    <dgm:pt modelId="{BD233A74-01D5-4145-8307-3CEBFB263617}" type="pres">
      <dgm:prSet presAssocID="{3D2EF1C1-B134-41A6-9897-66BAD70A0D09}" presName="connTx" presStyleLbl="parChTrans1D2" presStyleIdx="2" presStyleCnt="6"/>
      <dgm:spPr/>
      <dgm:t>
        <a:bodyPr/>
        <a:lstStyle/>
        <a:p>
          <a:endParaRPr lang="ru-RU"/>
        </a:p>
      </dgm:t>
    </dgm:pt>
    <dgm:pt modelId="{2EC0CA40-ACFD-47AF-922D-EB36FBF8D245}" type="pres">
      <dgm:prSet presAssocID="{3892531B-E053-4444-97A5-A6F0E6D48BBB}" presName="Name30" presStyleCnt="0"/>
      <dgm:spPr/>
    </dgm:pt>
    <dgm:pt modelId="{13DD5441-DE82-47E7-9704-14168BE3892B}" type="pres">
      <dgm:prSet presAssocID="{3892531B-E053-4444-97A5-A6F0E6D48BBB}" presName="level2Shape" presStyleLbl="node2" presStyleIdx="2" presStyleCnt="6"/>
      <dgm:spPr/>
      <dgm:t>
        <a:bodyPr/>
        <a:lstStyle/>
        <a:p>
          <a:endParaRPr lang="ru-RU"/>
        </a:p>
      </dgm:t>
    </dgm:pt>
    <dgm:pt modelId="{033EFD87-F25A-43C9-85FE-23D12E3B1BFB}" type="pres">
      <dgm:prSet presAssocID="{3892531B-E053-4444-97A5-A6F0E6D48BBB}" presName="hierChild3" presStyleCnt="0"/>
      <dgm:spPr/>
    </dgm:pt>
    <dgm:pt modelId="{ADADE461-7FAD-4148-B4A7-84A4B967F65A}" type="pres">
      <dgm:prSet presAssocID="{2E8EA663-F0DF-4755-A0D5-7D8EFBFECF84}" presName="Name25" presStyleLbl="parChTrans1D2" presStyleIdx="3" presStyleCnt="6"/>
      <dgm:spPr/>
      <dgm:t>
        <a:bodyPr/>
        <a:lstStyle/>
        <a:p>
          <a:endParaRPr lang="ru-RU"/>
        </a:p>
      </dgm:t>
    </dgm:pt>
    <dgm:pt modelId="{1A95C572-D178-430A-A398-83B28144AEFB}" type="pres">
      <dgm:prSet presAssocID="{2E8EA663-F0DF-4755-A0D5-7D8EFBFECF84}" presName="connTx" presStyleLbl="parChTrans1D2" presStyleIdx="3" presStyleCnt="6"/>
      <dgm:spPr/>
      <dgm:t>
        <a:bodyPr/>
        <a:lstStyle/>
        <a:p>
          <a:endParaRPr lang="ru-RU"/>
        </a:p>
      </dgm:t>
    </dgm:pt>
    <dgm:pt modelId="{4079F5A5-EABF-4FCE-BA8F-859611E6D804}" type="pres">
      <dgm:prSet presAssocID="{B1C54169-39A1-42F4-825C-B1D71FF3D6DF}" presName="Name30" presStyleCnt="0"/>
      <dgm:spPr/>
    </dgm:pt>
    <dgm:pt modelId="{79D0FC24-B1CC-4141-A296-EEE38D9510E4}" type="pres">
      <dgm:prSet presAssocID="{B1C54169-39A1-42F4-825C-B1D71FF3D6DF}" presName="level2Shape" presStyleLbl="node2" presStyleIdx="3" presStyleCnt="6" custLinFactNeighborY="3092"/>
      <dgm:spPr/>
      <dgm:t>
        <a:bodyPr/>
        <a:lstStyle/>
        <a:p>
          <a:endParaRPr lang="ru-RU"/>
        </a:p>
      </dgm:t>
    </dgm:pt>
    <dgm:pt modelId="{7ADD2292-5764-433F-81AE-5D2EA4EF256A}" type="pres">
      <dgm:prSet presAssocID="{B1C54169-39A1-42F4-825C-B1D71FF3D6DF}" presName="hierChild3" presStyleCnt="0"/>
      <dgm:spPr/>
    </dgm:pt>
    <dgm:pt modelId="{C6588168-CFB6-4470-8E4A-4E37459BB1FC}" type="pres">
      <dgm:prSet presAssocID="{92F21B00-C84A-4FB3-B53C-847CBEB539D9}" presName="Name25" presStyleLbl="parChTrans1D2" presStyleIdx="4" presStyleCnt="6"/>
      <dgm:spPr/>
      <dgm:t>
        <a:bodyPr/>
        <a:lstStyle/>
        <a:p>
          <a:endParaRPr lang="ru-RU"/>
        </a:p>
      </dgm:t>
    </dgm:pt>
    <dgm:pt modelId="{75BA221D-7C72-4087-A262-67CF9204729A}" type="pres">
      <dgm:prSet presAssocID="{92F21B00-C84A-4FB3-B53C-847CBEB539D9}" presName="connTx" presStyleLbl="parChTrans1D2" presStyleIdx="4" presStyleCnt="6"/>
      <dgm:spPr/>
      <dgm:t>
        <a:bodyPr/>
        <a:lstStyle/>
        <a:p>
          <a:endParaRPr lang="ru-RU"/>
        </a:p>
      </dgm:t>
    </dgm:pt>
    <dgm:pt modelId="{69C9F84B-9A4E-4F9A-AC84-EEBA871E8D6E}" type="pres">
      <dgm:prSet presAssocID="{932D6626-8879-4F72-967E-CBDACF1B3F19}" presName="Name30" presStyleCnt="0"/>
      <dgm:spPr/>
    </dgm:pt>
    <dgm:pt modelId="{86D2E490-1CB6-44C2-B8C7-B11DC1300FA4}" type="pres">
      <dgm:prSet presAssocID="{932D6626-8879-4F72-967E-CBDACF1B3F19}" presName="level2Shape" presStyleLbl="node2" presStyleIdx="4" presStyleCnt="6"/>
      <dgm:spPr/>
      <dgm:t>
        <a:bodyPr/>
        <a:lstStyle/>
        <a:p>
          <a:endParaRPr lang="ru-RU"/>
        </a:p>
      </dgm:t>
    </dgm:pt>
    <dgm:pt modelId="{B68B6F48-E1CC-4D77-872F-83D06933C85B}" type="pres">
      <dgm:prSet presAssocID="{932D6626-8879-4F72-967E-CBDACF1B3F19}" presName="hierChild3" presStyleCnt="0"/>
      <dgm:spPr/>
    </dgm:pt>
    <dgm:pt modelId="{6D915A75-DEC6-4BEE-8796-0E8AD195C602}" type="pres">
      <dgm:prSet presAssocID="{B4A4C347-E11C-40D2-AADA-10ABBF89465F}" presName="Name25" presStyleLbl="parChTrans1D2" presStyleIdx="5" presStyleCnt="6"/>
      <dgm:spPr/>
      <dgm:t>
        <a:bodyPr/>
        <a:lstStyle/>
        <a:p>
          <a:endParaRPr lang="ru-RU"/>
        </a:p>
      </dgm:t>
    </dgm:pt>
    <dgm:pt modelId="{8D4438CE-40E7-4505-9367-CF01EAD0B826}" type="pres">
      <dgm:prSet presAssocID="{B4A4C347-E11C-40D2-AADA-10ABBF89465F}" presName="connTx" presStyleLbl="parChTrans1D2" presStyleIdx="5" presStyleCnt="6"/>
      <dgm:spPr/>
      <dgm:t>
        <a:bodyPr/>
        <a:lstStyle/>
        <a:p>
          <a:endParaRPr lang="ru-RU"/>
        </a:p>
      </dgm:t>
    </dgm:pt>
    <dgm:pt modelId="{377BF239-E9C3-4061-820E-0C1A807F02A3}" type="pres">
      <dgm:prSet presAssocID="{A40F7686-B8A8-4F33-9FC1-5B9C17FA6288}" presName="Name30" presStyleCnt="0"/>
      <dgm:spPr/>
    </dgm:pt>
    <dgm:pt modelId="{ACFFAE49-E10B-42E9-B157-AA0AAF914AA0}" type="pres">
      <dgm:prSet presAssocID="{A40F7686-B8A8-4F33-9FC1-5B9C17FA6288}" presName="level2Shape" presStyleLbl="node2" presStyleIdx="5" presStyleCnt="6"/>
      <dgm:spPr/>
      <dgm:t>
        <a:bodyPr/>
        <a:lstStyle/>
        <a:p>
          <a:endParaRPr lang="ru-RU"/>
        </a:p>
      </dgm:t>
    </dgm:pt>
    <dgm:pt modelId="{A6653C8E-EB35-4DB5-AD20-9B222E6513D1}" type="pres">
      <dgm:prSet presAssocID="{A40F7686-B8A8-4F33-9FC1-5B9C17FA6288}" presName="hierChild3" presStyleCnt="0"/>
      <dgm:spPr/>
    </dgm:pt>
    <dgm:pt modelId="{DD20B397-2111-4059-A9A6-CEEE98AF7E03}" type="pres">
      <dgm:prSet presAssocID="{14B02877-3980-48B6-B489-BA8544B06828}" presName="Name25" presStyleLbl="parChTrans1D3" presStyleIdx="0" presStyleCnt="1"/>
      <dgm:spPr/>
      <dgm:t>
        <a:bodyPr/>
        <a:lstStyle/>
        <a:p>
          <a:endParaRPr lang="ru-RU"/>
        </a:p>
      </dgm:t>
    </dgm:pt>
    <dgm:pt modelId="{A7D90D9B-DA06-48EA-B3D9-3B56E327C229}" type="pres">
      <dgm:prSet presAssocID="{14B02877-3980-48B6-B489-BA8544B06828}" presName="connTx" presStyleLbl="parChTrans1D3" presStyleIdx="0" presStyleCnt="1"/>
      <dgm:spPr/>
      <dgm:t>
        <a:bodyPr/>
        <a:lstStyle/>
        <a:p>
          <a:endParaRPr lang="ru-RU"/>
        </a:p>
      </dgm:t>
    </dgm:pt>
    <dgm:pt modelId="{84243FF3-7BEE-44E2-AA34-82EAA398A7F7}" type="pres">
      <dgm:prSet presAssocID="{B59E4F59-4A6D-4BD0-B877-E27E781EA710}" presName="Name30" presStyleCnt="0"/>
      <dgm:spPr/>
    </dgm:pt>
    <dgm:pt modelId="{BC9A54C6-6318-464E-A6F4-AA2498011A5B}" type="pres">
      <dgm:prSet presAssocID="{B59E4F59-4A6D-4BD0-B877-E27E781EA710}" presName="level2Shape" presStyleLbl="node3" presStyleIdx="0" presStyleCnt="1" custScaleX="148106" custScaleY="374270" custLinFactY="-100000" custLinFactNeighborX="14139" custLinFactNeighborY="-191637"/>
      <dgm:spPr/>
      <dgm:t>
        <a:bodyPr/>
        <a:lstStyle/>
        <a:p>
          <a:endParaRPr lang="ru-RU"/>
        </a:p>
      </dgm:t>
    </dgm:pt>
    <dgm:pt modelId="{61EB483F-B99A-4EC2-B4C4-2FB6784DC810}" type="pres">
      <dgm:prSet presAssocID="{B59E4F59-4A6D-4BD0-B877-E27E781EA710}" presName="hierChild3" presStyleCnt="0"/>
      <dgm:spPr/>
    </dgm:pt>
    <dgm:pt modelId="{FB477EA6-5B60-49E5-A9EB-4252FE2F712B}" type="pres">
      <dgm:prSet presAssocID="{73FCB030-4504-457D-98B9-931908E86572}" presName="bgShapesFlow" presStyleCnt="0"/>
      <dgm:spPr/>
    </dgm:pt>
  </dgm:ptLst>
  <dgm:cxnLst>
    <dgm:cxn modelId="{179F7D72-6B22-4CFD-87FB-40B4E736DDE2}" type="presOf" srcId="{14B02877-3980-48B6-B489-BA8544B06828}" destId="{DD20B397-2111-4059-A9A6-CEEE98AF7E03}" srcOrd="0" destOrd="0" presId="urn:microsoft.com/office/officeart/2005/8/layout/hierarchy5"/>
    <dgm:cxn modelId="{706C8BE8-36C2-44F4-9B72-6F3732483BD6}" type="presOf" srcId="{B1C54169-39A1-42F4-825C-B1D71FF3D6DF}" destId="{79D0FC24-B1CC-4141-A296-EEE38D9510E4}" srcOrd="0" destOrd="0" presId="urn:microsoft.com/office/officeart/2005/8/layout/hierarchy5"/>
    <dgm:cxn modelId="{4D6969D0-C2E1-4040-8177-7775329E30B5}" type="presOf" srcId="{076DE958-0404-48A1-A048-5DF0384FDE88}" destId="{5D2FB6D5-5AEB-43BC-8D8C-CFDD999F7880}" srcOrd="1" destOrd="0" presId="urn:microsoft.com/office/officeart/2005/8/layout/hierarchy5"/>
    <dgm:cxn modelId="{38225911-E67A-41BA-84AA-9B7EB9D48D19}" type="presOf" srcId="{3D2EF1C1-B134-41A6-9897-66BAD70A0D09}" destId="{BD233A74-01D5-4145-8307-3CEBFB263617}" srcOrd="1" destOrd="0" presId="urn:microsoft.com/office/officeart/2005/8/layout/hierarchy5"/>
    <dgm:cxn modelId="{3C804B8E-0642-43E9-8CF5-E70A497C963E}" type="presOf" srcId="{92F21B00-C84A-4FB3-B53C-847CBEB539D9}" destId="{C6588168-CFB6-4470-8E4A-4E37459BB1FC}" srcOrd="0" destOrd="0" presId="urn:microsoft.com/office/officeart/2005/8/layout/hierarchy5"/>
    <dgm:cxn modelId="{205ACC28-AA04-4373-BC66-7700B4850880}" srcId="{CA2E2A28-2598-440D-871B-0A943C39E0F8}" destId="{0609E32B-CCD6-4EA9-ADBB-319BA4F5DCED}" srcOrd="0" destOrd="0" parTransId="{75CA8F5B-649B-418D-BA4E-37DE30EC518D}" sibTransId="{952B111B-5FF9-473B-92DC-615FC0E6373A}"/>
    <dgm:cxn modelId="{1463A5D0-599C-4708-A885-A414BB451231}" type="presOf" srcId="{B59E4F59-4A6D-4BD0-B877-E27E781EA710}" destId="{BC9A54C6-6318-464E-A6F4-AA2498011A5B}" srcOrd="0" destOrd="0" presId="urn:microsoft.com/office/officeart/2005/8/layout/hierarchy5"/>
    <dgm:cxn modelId="{452D7C4D-F3B4-4EDF-99BA-87CDFF45D26F}" type="presOf" srcId="{75CA8F5B-649B-418D-BA4E-37DE30EC518D}" destId="{13590511-63BC-49AA-B80D-F789B246A3C7}" srcOrd="0" destOrd="0" presId="urn:microsoft.com/office/officeart/2005/8/layout/hierarchy5"/>
    <dgm:cxn modelId="{9EC1CC11-E157-4FF0-937F-D8185792FE05}" type="presOf" srcId="{3D2EF1C1-B134-41A6-9897-66BAD70A0D09}" destId="{794B4C64-C688-468F-927E-B7FF96A12883}" srcOrd="0" destOrd="0" presId="urn:microsoft.com/office/officeart/2005/8/layout/hierarchy5"/>
    <dgm:cxn modelId="{A1ACBA08-1B91-4014-A87E-2B7602E2B01D}" type="presOf" srcId="{92F21B00-C84A-4FB3-B53C-847CBEB539D9}" destId="{75BA221D-7C72-4087-A262-67CF9204729A}" srcOrd="1" destOrd="0" presId="urn:microsoft.com/office/officeart/2005/8/layout/hierarchy5"/>
    <dgm:cxn modelId="{DA8F72AC-2217-467F-B199-D679260C021E}" srcId="{CA2E2A28-2598-440D-871B-0A943C39E0F8}" destId="{B1C54169-39A1-42F4-825C-B1D71FF3D6DF}" srcOrd="3" destOrd="0" parTransId="{2E8EA663-F0DF-4755-A0D5-7D8EFBFECF84}" sibTransId="{839D2C7E-A7FF-4C33-8EFB-D74D225F0482}"/>
    <dgm:cxn modelId="{F32EDDF9-F032-4B17-B39F-4727FA7AA648}" type="presOf" srcId="{076DE958-0404-48A1-A048-5DF0384FDE88}" destId="{075B40CE-BF1F-4BAB-880E-9F47A5B951D6}" srcOrd="0" destOrd="0" presId="urn:microsoft.com/office/officeart/2005/8/layout/hierarchy5"/>
    <dgm:cxn modelId="{98DFC9A1-25B8-4DD1-B9FB-60AA6C7044AE}" type="presOf" srcId="{75CA8F5B-649B-418D-BA4E-37DE30EC518D}" destId="{016A8804-83FB-4B92-83B8-5C0BE8FC414B}" srcOrd="1" destOrd="0" presId="urn:microsoft.com/office/officeart/2005/8/layout/hierarchy5"/>
    <dgm:cxn modelId="{762E2566-16C0-487C-BBD9-3DA8D22B78F3}" type="presOf" srcId="{3892531B-E053-4444-97A5-A6F0E6D48BBB}" destId="{13DD5441-DE82-47E7-9704-14168BE3892B}" srcOrd="0" destOrd="0" presId="urn:microsoft.com/office/officeart/2005/8/layout/hierarchy5"/>
    <dgm:cxn modelId="{C56308F3-9F93-4D51-AEF6-B39D41DAAD41}" type="presOf" srcId="{0609E32B-CCD6-4EA9-ADBB-319BA4F5DCED}" destId="{99F65C8E-09C0-4018-BA32-9EECD0D46C32}" srcOrd="0" destOrd="0" presId="urn:microsoft.com/office/officeart/2005/8/layout/hierarchy5"/>
    <dgm:cxn modelId="{544CFE9D-223A-49AA-A6D2-6AC8380898D5}" type="presOf" srcId="{A40F7686-B8A8-4F33-9FC1-5B9C17FA6288}" destId="{ACFFAE49-E10B-42E9-B157-AA0AAF914AA0}" srcOrd="0" destOrd="0" presId="urn:microsoft.com/office/officeart/2005/8/layout/hierarchy5"/>
    <dgm:cxn modelId="{ACA926CE-DEA7-4CEA-A5B8-E03206A0ACE2}" type="presOf" srcId="{73FCB030-4504-457D-98B9-931908E86572}" destId="{698A8ACD-2500-4A1C-8A0D-BCDC84DE208A}" srcOrd="0" destOrd="0" presId="urn:microsoft.com/office/officeart/2005/8/layout/hierarchy5"/>
    <dgm:cxn modelId="{2E45243B-6A50-472A-8613-6F65C970601F}" srcId="{CA2E2A28-2598-440D-871B-0A943C39E0F8}" destId="{932D6626-8879-4F72-967E-CBDACF1B3F19}" srcOrd="4" destOrd="0" parTransId="{92F21B00-C84A-4FB3-B53C-847CBEB539D9}" sibTransId="{8CA544B1-A0BD-469B-8F9A-433CE293068E}"/>
    <dgm:cxn modelId="{471DC477-EF30-49DC-A394-2DA9104A9760}" srcId="{CA2E2A28-2598-440D-871B-0A943C39E0F8}" destId="{A40F7686-B8A8-4F33-9FC1-5B9C17FA6288}" srcOrd="5" destOrd="0" parTransId="{B4A4C347-E11C-40D2-AADA-10ABBF89465F}" sibTransId="{7D0A3C7F-565B-46A0-A0E5-38DB53DEC1A9}"/>
    <dgm:cxn modelId="{9D1AE617-CF1B-4842-93EF-74E3EA53E398}" type="presOf" srcId="{2E8EA663-F0DF-4755-A0D5-7D8EFBFECF84}" destId="{ADADE461-7FAD-4148-B4A7-84A4B967F65A}" srcOrd="0" destOrd="0" presId="urn:microsoft.com/office/officeart/2005/8/layout/hierarchy5"/>
    <dgm:cxn modelId="{40CD34D2-FC65-4B1E-B100-037288AE96B8}" type="presOf" srcId="{932D6626-8879-4F72-967E-CBDACF1B3F19}" destId="{86D2E490-1CB6-44C2-B8C7-B11DC1300FA4}" srcOrd="0" destOrd="0" presId="urn:microsoft.com/office/officeart/2005/8/layout/hierarchy5"/>
    <dgm:cxn modelId="{F950296D-4C40-4F53-9983-53547FB39666}" type="presOf" srcId="{14B02877-3980-48B6-B489-BA8544B06828}" destId="{A7D90D9B-DA06-48EA-B3D9-3B56E327C229}" srcOrd="1" destOrd="0" presId="urn:microsoft.com/office/officeart/2005/8/layout/hierarchy5"/>
    <dgm:cxn modelId="{54430E59-BBD0-4237-9694-513D7C3A461B}" type="presOf" srcId="{3F06F5CF-2CC5-4B71-B7E9-CCE1AD19E2AA}" destId="{CCDEFC4E-A3E1-46D6-B99A-D9BAF996EEC8}" srcOrd="0" destOrd="0" presId="urn:microsoft.com/office/officeart/2005/8/layout/hierarchy5"/>
    <dgm:cxn modelId="{5A71BF21-D4CE-4D1D-A8FF-F6929920C297}" srcId="{CA2E2A28-2598-440D-871B-0A943C39E0F8}" destId="{3892531B-E053-4444-97A5-A6F0E6D48BBB}" srcOrd="2" destOrd="0" parTransId="{3D2EF1C1-B134-41A6-9897-66BAD70A0D09}" sibTransId="{D64662A1-ABE9-4A8F-A012-AE79C3D2923F}"/>
    <dgm:cxn modelId="{D8FA2F1F-B3CE-4B01-BF6E-0C3AF4E53B5C}" type="presOf" srcId="{CA2E2A28-2598-440D-871B-0A943C39E0F8}" destId="{46C18D10-B9DD-4B39-B8E4-A9CEA7322983}" srcOrd="0" destOrd="0" presId="urn:microsoft.com/office/officeart/2005/8/layout/hierarchy5"/>
    <dgm:cxn modelId="{781BD754-3534-4244-BA29-E5F19931C587}" srcId="{73FCB030-4504-457D-98B9-931908E86572}" destId="{CA2E2A28-2598-440D-871B-0A943C39E0F8}" srcOrd="0" destOrd="0" parTransId="{B6CEF506-1700-4108-A914-9311FF0A57E5}" sibTransId="{3FBFF052-3713-4EC4-9139-72CF053A5857}"/>
    <dgm:cxn modelId="{A6CC24C3-0277-425A-939D-654D69CB1238}" type="presOf" srcId="{B4A4C347-E11C-40D2-AADA-10ABBF89465F}" destId="{6D915A75-DEC6-4BEE-8796-0E8AD195C602}" srcOrd="0" destOrd="0" presId="urn:microsoft.com/office/officeart/2005/8/layout/hierarchy5"/>
    <dgm:cxn modelId="{DFA4CBFD-20CE-4D87-8CC9-2499DDAF5694}" srcId="{A40F7686-B8A8-4F33-9FC1-5B9C17FA6288}" destId="{B59E4F59-4A6D-4BD0-B877-E27E781EA710}" srcOrd="0" destOrd="0" parTransId="{14B02877-3980-48B6-B489-BA8544B06828}" sibTransId="{B9AFA894-9037-4327-ACEB-7FC38CDF91D8}"/>
    <dgm:cxn modelId="{233102D9-5F70-4952-885C-566CEC82485F}" srcId="{CA2E2A28-2598-440D-871B-0A943C39E0F8}" destId="{3F06F5CF-2CC5-4B71-B7E9-CCE1AD19E2AA}" srcOrd="1" destOrd="0" parTransId="{076DE958-0404-48A1-A048-5DF0384FDE88}" sibTransId="{0BDD0BE1-9AEC-4CB7-BBE3-37FA770F71A9}"/>
    <dgm:cxn modelId="{88CFDA88-5A47-4CF4-88A5-B99F5BC6AE12}" type="presOf" srcId="{B4A4C347-E11C-40D2-AADA-10ABBF89465F}" destId="{8D4438CE-40E7-4505-9367-CF01EAD0B826}" srcOrd="1" destOrd="0" presId="urn:microsoft.com/office/officeart/2005/8/layout/hierarchy5"/>
    <dgm:cxn modelId="{6A0990ED-20B3-4C32-96B4-E876B221BF99}" type="presOf" srcId="{2E8EA663-F0DF-4755-A0D5-7D8EFBFECF84}" destId="{1A95C572-D178-430A-A398-83B28144AEFB}" srcOrd="1" destOrd="0" presId="urn:microsoft.com/office/officeart/2005/8/layout/hierarchy5"/>
    <dgm:cxn modelId="{AD8BAA76-8424-4850-AC7D-AB5BFF6A3322}" type="presParOf" srcId="{698A8ACD-2500-4A1C-8A0D-BCDC84DE208A}" destId="{CD485969-6004-46A8-B28C-7014F593986A}" srcOrd="0" destOrd="0" presId="urn:microsoft.com/office/officeart/2005/8/layout/hierarchy5"/>
    <dgm:cxn modelId="{2FC24E5F-DDF8-4212-A0DE-49A647F69973}" type="presParOf" srcId="{CD485969-6004-46A8-B28C-7014F593986A}" destId="{DEEF9F40-7916-409C-BD40-E70799DE4C26}" srcOrd="0" destOrd="0" presId="urn:microsoft.com/office/officeart/2005/8/layout/hierarchy5"/>
    <dgm:cxn modelId="{7B000B4A-7F0B-40D4-A385-2515ED53B411}" type="presParOf" srcId="{DEEF9F40-7916-409C-BD40-E70799DE4C26}" destId="{62FB1496-984F-4CE2-9880-845E640E6DA9}" srcOrd="0" destOrd="0" presId="urn:microsoft.com/office/officeart/2005/8/layout/hierarchy5"/>
    <dgm:cxn modelId="{E7EB5D99-55B1-42F1-809D-FC53DD554264}" type="presParOf" srcId="{62FB1496-984F-4CE2-9880-845E640E6DA9}" destId="{46C18D10-B9DD-4B39-B8E4-A9CEA7322983}" srcOrd="0" destOrd="0" presId="urn:microsoft.com/office/officeart/2005/8/layout/hierarchy5"/>
    <dgm:cxn modelId="{5AED7B3C-D525-49AC-A054-B248F99DC68B}" type="presParOf" srcId="{62FB1496-984F-4CE2-9880-845E640E6DA9}" destId="{CCE66FAD-9D10-4E24-B0C2-186D3BEE1D05}" srcOrd="1" destOrd="0" presId="urn:microsoft.com/office/officeart/2005/8/layout/hierarchy5"/>
    <dgm:cxn modelId="{1D04EF5B-2FE7-4838-8002-15892E8AA9CD}" type="presParOf" srcId="{CCE66FAD-9D10-4E24-B0C2-186D3BEE1D05}" destId="{13590511-63BC-49AA-B80D-F789B246A3C7}" srcOrd="0" destOrd="0" presId="urn:microsoft.com/office/officeart/2005/8/layout/hierarchy5"/>
    <dgm:cxn modelId="{27A016A9-A95B-49BF-BC12-C32BE05A0B40}" type="presParOf" srcId="{13590511-63BC-49AA-B80D-F789B246A3C7}" destId="{016A8804-83FB-4B92-83B8-5C0BE8FC414B}" srcOrd="0" destOrd="0" presId="urn:microsoft.com/office/officeart/2005/8/layout/hierarchy5"/>
    <dgm:cxn modelId="{AB01F7FF-C08F-4B49-8627-D79525CBBE6E}" type="presParOf" srcId="{CCE66FAD-9D10-4E24-B0C2-186D3BEE1D05}" destId="{08B2C828-4B50-40A6-9B3C-B782AAD4AFA7}" srcOrd="1" destOrd="0" presId="urn:microsoft.com/office/officeart/2005/8/layout/hierarchy5"/>
    <dgm:cxn modelId="{A785DF03-8580-412E-8D9E-A9057644F826}" type="presParOf" srcId="{08B2C828-4B50-40A6-9B3C-B782AAD4AFA7}" destId="{99F65C8E-09C0-4018-BA32-9EECD0D46C32}" srcOrd="0" destOrd="0" presId="urn:microsoft.com/office/officeart/2005/8/layout/hierarchy5"/>
    <dgm:cxn modelId="{86092CB4-5727-473C-B849-8B6D467B1F18}" type="presParOf" srcId="{08B2C828-4B50-40A6-9B3C-B782AAD4AFA7}" destId="{E0890A57-369D-4967-908D-45E52A81990E}" srcOrd="1" destOrd="0" presId="urn:microsoft.com/office/officeart/2005/8/layout/hierarchy5"/>
    <dgm:cxn modelId="{2DD63C42-96BC-4625-B393-764F0AA51B8E}" type="presParOf" srcId="{CCE66FAD-9D10-4E24-B0C2-186D3BEE1D05}" destId="{075B40CE-BF1F-4BAB-880E-9F47A5B951D6}" srcOrd="2" destOrd="0" presId="urn:microsoft.com/office/officeart/2005/8/layout/hierarchy5"/>
    <dgm:cxn modelId="{15E4740B-90FE-48C3-9276-12992DA23F11}" type="presParOf" srcId="{075B40CE-BF1F-4BAB-880E-9F47A5B951D6}" destId="{5D2FB6D5-5AEB-43BC-8D8C-CFDD999F7880}" srcOrd="0" destOrd="0" presId="urn:microsoft.com/office/officeart/2005/8/layout/hierarchy5"/>
    <dgm:cxn modelId="{6322B997-A31B-43CA-AE6F-2B35009CBB76}" type="presParOf" srcId="{CCE66FAD-9D10-4E24-B0C2-186D3BEE1D05}" destId="{6D386124-4936-45F3-8648-3DDADEAEFDC1}" srcOrd="3" destOrd="0" presId="urn:microsoft.com/office/officeart/2005/8/layout/hierarchy5"/>
    <dgm:cxn modelId="{90CE42D9-371B-4704-8F0E-7D5EA54D218A}" type="presParOf" srcId="{6D386124-4936-45F3-8648-3DDADEAEFDC1}" destId="{CCDEFC4E-A3E1-46D6-B99A-D9BAF996EEC8}" srcOrd="0" destOrd="0" presId="urn:microsoft.com/office/officeart/2005/8/layout/hierarchy5"/>
    <dgm:cxn modelId="{A6946728-0A15-4A9B-85A7-0031FA8617FE}" type="presParOf" srcId="{6D386124-4936-45F3-8648-3DDADEAEFDC1}" destId="{CAB592DF-5AB4-40F7-8221-00D97B46B777}" srcOrd="1" destOrd="0" presId="urn:microsoft.com/office/officeart/2005/8/layout/hierarchy5"/>
    <dgm:cxn modelId="{729AFDA9-EA77-436E-A4AD-38DA523B29D6}" type="presParOf" srcId="{CCE66FAD-9D10-4E24-B0C2-186D3BEE1D05}" destId="{794B4C64-C688-468F-927E-B7FF96A12883}" srcOrd="4" destOrd="0" presId="urn:microsoft.com/office/officeart/2005/8/layout/hierarchy5"/>
    <dgm:cxn modelId="{39FA9C4D-973E-4548-BE35-04D8D999E591}" type="presParOf" srcId="{794B4C64-C688-468F-927E-B7FF96A12883}" destId="{BD233A74-01D5-4145-8307-3CEBFB263617}" srcOrd="0" destOrd="0" presId="urn:microsoft.com/office/officeart/2005/8/layout/hierarchy5"/>
    <dgm:cxn modelId="{00C4876E-57E6-4978-B7A0-AE7BF3487BE3}" type="presParOf" srcId="{CCE66FAD-9D10-4E24-B0C2-186D3BEE1D05}" destId="{2EC0CA40-ACFD-47AF-922D-EB36FBF8D245}" srcOrd="5" destOrd="0" presId="urn:microsoft.com/office/officeart/2005/8/layout/hierarchy5"/>
    <dgm:cxn modelId="{4B0A0415-1BB6-4BD4-98D9-2B786DB63D98}" type="presParOf" srcId="{2EC0CA40-ACFD-47AF-922D-EB36FBF8D245}" destId="{13DD5441-DE82-47E7-9704-14168BE3892B}" srcOrd="0" destOrd="0" presId="urn:microsoft.com/office/officeart/2005/8/layout/hierarchy5"/>
    <dgm:cxn modelId="{90C11A6A-BF1C-4283-9090-C3C559BC2B52}" type="presParOf" srcId="{2EC0CA40-ACFD-47AF-922D-EB36FBF8D245}" destId="{033EFD87-F25A-43C9-85FE-23D12E3B1BFB}" srcOrd="1" destOrd="0" presId="urn:microsoft.com/office/officeart/2005/8/layout/hierarchy5"/>
    <dgm:cxn modelId="{2425A44D-A88C-4262-BDA1-336EA25BCD39}" type="presParOf" srcId="{CCE66FAD-9D10-4E24-B0C2-186D3BEE1D05}" destId="{ADADE461-7FAD-4148-B4A7-84A4B967F65A}" srcOrd="6" destOrd="0" presId="urn:microsoft.com/office/officeart/2005/8/layout/hierarchy5"/>
    <dgm:cxn modelId="{467154F5-14A5-4C7A-8166-F0BED6176680}" type="presParOf" srcId="{ADADE461-7FAD-4148-B4A7-84A4B967F65A}" destId="{1A95C572-D178-430A-A398-83B28144AEFB}" srcOrd="0" destOrd="0" presId="urn:microsoft.com/office/officeart/2005/8/layout/hierarchy5"/>
    <dgm:cxn modelId="{BEF22D98-B80F-48AE-9962-A8A48D74EC03}" type="presParOf" srcId="{CCE66FAD-9D10-4E24-B0C2-186D3BEE1D05}" destId="{4079F5A5-EABF-4FCE-BA8F-859611E6D804}" srcOrd="7" destOrd="0" presId="urn:microsoft.com/office/officeart/2005/8/layout/hierarchy5"/>
    <dgm:cxn modelId="{19BABAAF-9F97-414D-BF38-E0E5989C43F2}" type="presParOf" srcId="{4079F5A5-EABF-4FCE-BA8F-859611E6D804}" destId="{79D0FC24-B1CC-4141-A296-EEE38D9510E4}" srcOrd="0" destOrd="0" presId="urn:microsoft.com/office/officeart/2005/8/layout/hierarchy5"/>
    <dgm:cxn modelId="{8C39C161-6988-4CED-8836-F00BBD794ECB}" type="presParOf" srcId="{4079F5A5-EABF-4FCE-BA8F-859611E6D804}" destId="{7ADD2292-5764-433F-81AE-5D2EA4EF256A}" srcOrd="1" destOrd="0" presId="urn:microsoft.com/office/officeart/2005/8/layout/hierarchy5"/>
    <dgm:cxn modelId="{0041B57A-F05D-4DDA-9252-BED7530E65E8}" type="presParOf" srcId="{CCE66FAD-9D10-4E24-B0C2-186D3BEE1D05}" destId="{C6588168-CFB6-4470-8E4A-4E37459BB1FC}" srcOrd="8" destOrd="0" presId="urn:microsoft.com/office/officeart/2005/8/layout/hierarchy5"/>
    <dgm:cxn modelId="{80483CEF-DE32-4DDB-888B-D0698FC5F2AE}" type="presParOf" srcId="{C6588168-CFB6-4470-8E4A-4E37459BB1FC}" destId="{75BA221D-7C72-4087-A262-67CF9204729A}" srcOrd="0" destOrd="0" presId="urn:microsoft.com/office/officeart/2005/8/layout/hierarchy5"/>
    <dgm:cxn modelId="{BFE57D0E-C4BA-44DD-B8DE-2F8AC4EC8C63}" type="presParOf" srcId="{CCE66FAD-9D10-4E24-B0C2-186D3BEE1D05}" destId="{69C9F84B-9A4E-4F9A-AC84-EEBA871E8D6E}" srcOrd="9" destOrd="0" presId="urn:microsoft.com/office/officeart/2005/8/layout/hierarchy5"/>
    <dgm:cxn modelId="{16D08E0D-BC44-4EC9-A579-0C28FACC569D}" type="presParOf" srcId="{69C9F84B-9A4E-4F9A-AC84-EEBA871E8D6E}" destId="{86D2E490-1CB6-44C2-B8C7-B11DC1300FA4}" srcOrd="0" destOrd="0" presId="urn:microsoft.com/office/officeart/2005/8/layout/hierarchy5"/>
    <dgm:cxn modelId="{AA0093D1-9F8F-4E6A-8F0A-1A2093E7C04A}" type="presParOf" srcId="{69C9F84B-9A4E-4F9A-AC84-EEBA871E8D6E}" destId="{B68B6F48-E1CC-4D77-872F-83D06933C85B}" srcOrd="1" destOrd="0" presId="urn:microsoft.com/office/officeart/2005/8/layout/hierarchy5"/>
    <dgm:cxn modelId="{0C33E52A-3B2E-4472-9E7D-A8C99A6F9D23}" type="presParOf" srcId="{CCE66FAD-9D10-4E24-B0C2-186D3BEE1D05}" destId="{6D915A75-DEC6-4BEE-8796-0E8AD195C602}" srcOrd="10" destOrd="0" presId="urn:microsoft.com/office/officeart/2005/8/layout/hierarchy5"/>
    <dgm:cxn modelId="{9C555CEA-AF4E-41F5-8114-7439D7B4D19C}" type="presParOf" srcId="{6D915A75-DEC6-4BEE-8796-0E8AD195C602}" destId="{8D4438CE-40E7-4505-9367-CF01EAD0B826}" srcOrd="0" destOrd="0" presId="urn:microsoft.com/office/officeart/2005/8/layout/hierarchy5"/>
    <dgm:cxn modelId="{FE95E81B-8589-498B-B913-722BFBA151D9}" type="presParOf" srcId="{CCE66FAD-9D10-4E24-B0C2-186D3BEE1D05}" destId="{377BF239-E9C3-4061-820E-0C1A807F02A3}" srcOrd="11" destOrd="0" presId="urn:microsoft.com/office/officeart/2005/8/layout/hierarchy5"/>
    <dgm:cxn modelId="{5E05AABA-3488-4F97-BE42-573E3E0DE9A6}" type="presParOf" srcId="{377BF239-E9C3-4061-820E-0C1A807F02A3}" destId="{ACFFAE49-E10B-42E9-B157-AA0AAF914AA0}" srcOrd="0" destOrd="0" presId="urn:microsoft.com/office/officeart/2005/8/layout/hierarchy5"/>
    <dgm:cxn modelId="{B7EF5C8E-E00B-4F85-9938-F8A8ABB83283}" type="presParOf" srcId="{377BF239-E9C3-4061-820E-0C1A807F02A3}" destId="{A6653C8E-EB35-4DB5-AD20-9B222E6513D1}" srcOrd="1" destOrd="0" presId="urn:microsoft.com/office/officeart/2005/8/layout/hierarchy5"/>
    <dgm:cxn modelId="{8CF64A20-509D-4336-9877-E8CDADE967D7}" type="presParOf" srcId="{A6653C8E-EB35-4DB5-AD20-9B222E6513D1}" destId="{DD20B397-2111-4059-A9A6-CEEE98AF7E03}" srcOrd="0" destOrd="0" presId="urn:microsoft.com/office/officeart/2005/8/layout/hierarchy5"/>
    <dgm:cxn modelId="{D43D9642-F10B-4F48-AF97-4EE8FE2980B6}" type="presParOf" srcId="{DD20B397-2111-4059-A9A6-CEEE98AF7E03}" destId="{A7D90D9B-DA06-48EA-B3D9-3B56E327C229}" srcOrd="0" destOrd="0" presId="urn:microsoft.com/office/officeart/2005/8/layout/hierarchy5"/>
    <dgm:cxn modelId="{4264950C-1E68-48D0-A476-53D4F0284865}" type="presParOf" srcId="{A6653C8E-EB35-4DB5-AD20-9B222E6513D1}" destId="{84243FF3-7BEE-44E2-AA34-82EAA398A7F7}" srcOrd="1" destOrd="0" presId="urn:microsoft.com/office/officeart/2005/8/layout/hierarchy5"/>
    <dgm:cxn modelId="{296611FE-52EB-4919-B65A-E0B81E2DDFB6}" type="presParOf" srcId="{84243FF3-7BEE-44E2-AA34-82EAA398A7F7}" destId="{BC9A54C6-6318-464E-A6F4-AA2498011A5B}" srcOrd="0" destOrd="0" presId="urn:microsoft.com/office/officeart/2005/8/layout/hierarchy5"/>
    <dgm:cxn modelId="{020AB135-9965-488B-84A3-927547B1BA40}" type="presParOf" srcId="{84243FF3-7BEE-44E2-AA34-82EAA398A7F7}" destId="{61EB483F-B99A-4EC2-B4C4-2FB6784DC810}" srcOrd="1" destOrd="0" presId="urn:microsoft.com/office/officeart/2005/8/layout/hierarchy5"/>
    <dgm:cxn modelId="{3D2077C9-DCE5-4405-B02E-355935AF989F}" type="presParOf" srcId="{698A8ACD-2500-4A1C-8A0D-BCDC84DE208A}" destId="{FB477EA6-5B60-49E5-A9EB-4252FE2F712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9/6/2011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toc-136057.html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endParaRPr lang="en-US" dirty="0"/>
          </a:p>
          <a:p>
            <a:r>
              <a:rPr lang="en-US" dirty="0"/>
              <a:t>Oracle Certified Java Instructor</a:t>
            </a:r>
          </a:p>
          <a:p>
            <a:r>
              <a:rPr lang="en-US" dirty="0">
                <a:hlinkClick r:id="rId2"/>
              </a:rPr>
              <a:t>ihar_blinou@epam.com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86010" cy="533400"/>
          </a:xfrm>
        </p:spPr>
        <p:txBody>
          <a:bodyPr/>
          <a:lstStyle/>
          <a:p>
            <a:r>
              <a:rPr lang="en-US" dirty="0" smtClean="0"/>
              <a:t>JAVA.SE.01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Компиляция и запуск приложения из командной строки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После успешной компиляции создастся файл </a:t>
            </a:r>
            <a:r>
              <a:rPr lang="en-US" sz="1800" b="1" dirty="0" smtClean="0"/>
              <a:t>Console</a:t>
            </a:r>
            <a:r>
              <a:rPr lang="ru-RU" sz="1800" b="1" dirty="0" smtClean="0"/>
              <a:t>.</a:t>
            </a:r>
            <a:r>
              <a:rPr lang="en-US" sz="1800" b="1" dirty="0" smtClean="0"/>
              <a:t>class</a:t>
            </a:r>
            <a:r>
              <a:rPr lang="ru-RU" sz="1800" dirty="0" smtClean="0"/>
              <a:t>. Если такой файл не создался, то, значит, код содержит ошибки, которые необходимо устранить и ещё раз скомпилировать программу.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Для запуска программы их консоли выполните команду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java.exe Console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dirty="0" smtClean="0"/>
              <a:t>Свойства компоненты </a:t>
            </a:r>
            <a:r>
              <a:rPr lang="ru-RU" sz="1800" b="1" dirty="0" err="1" smtClean="0"/>
              <a:t>Bean</a:t>
            </a:r>
            <a:r>
              <a:rPr lang="ru-RU" sz="1800" dirty="0" smtClean="0"/>
              <a:t> – это дискретные, именованные атрибуты соответствующего объекта, которые могут оказывать влияние на режим его функционирования. </a:t>
            </a:r>
            <a:endParaRPr lang="en-US" sz="1800" dirty="0" smtClean="0"/>
          </a:p>
          <a:p>
            <a:pPr marL="0" indent="0" algn="just"/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В отличие от атрибутов обычного класса, свойства компоненты </a:t>
            </a:r>
            <a:r>
              <a:rPr lang="ru-RU" sz="1800" dirty="0" err="1" smtClean="0"/>
              <a:t>Bean</a:t>
            </a:r>
            <a:r>
              <a:rPr lang="ru-RU" sz="1800" dirty="0" smtClean="0"/>
              <a:t> должны задаваться вполне определенным образом: </a:t>
            </a:r>
            <a:r>
              <a:rPr lang="ru-RU" sz="1800" i="1" dirty="0" smtClean="0"/>
              <a:t>нежелательно объявлять</a:t>
            </a:r>
            <a:r>
              <a:rPr lang="ru-RU" sz="1800" dirty="0" smtClean="0"/>
              <a:t> какой-либо атрибут компоненты </a:t>
            </a:r>
            <a:r>
              <a:rPr lang="ru-RU" sz="1800" dirty="0" err="1" smtClean="0"/>
              <a:t>Bean</a:t>
            </a:r>
            <a:r>
              <a:rPr lang="ru-RU" sz="1800" dirty="0" smtClean="0"/>
              <a:t> </a:t>
            </a:r>
            <a:r>
              <a:rPr lang="ru-RU" sz="1800" i="1" dirty="0" smtClean="0"/>
              <a:t>как </a:t>
            </a:r>
            <a:r>
              <a:rPr lang="ru-RU" sz="1800" i="1" dirty="0" err="1" smtClean="0"/>
              <a:t>public</a:t>
            </a:r>
            <a:r>
              <a:rPr lang="ru-RU" sz="1800" dirty="0" smtClean="0"/>
              <a:t>. Наоборот, его </a:t>
            </a:r>
            <a:r>
              <a:rPr lang="ru-RU" sz="1800" i="1" dirty="0" smtClean="0"/>
              <a:t>следует декларировать как </a:t>
            </a:r>
            <a:r>
              <a:rPr lang="ru-RU" sz="1800" i="1" dirty="0" err="1" smtClean="0"/>
              <a:t>private</a:t>
            </a:r>
            <a:r>
              <a:rPr lang="ru-RU" sz="1800" dirty="0" smtClean="0"/>
              <a:t>, а сам класс дополнить двумя методами </a:t>
            </a:r>
            <a:r>
              <a:rPr lang="ru-RU" sz="1800" b="1" dirty="0" err="1" smtClean="0"/>
              <a:t>set</a:t>
            </a:r>
            <a:r>
              <a:rPr lang="ru-RU" sz="1800" dirty="0" smtClean="0"/>
              <a:t> и </a:t>
            </a:r>
            <a:r>
              <a:rPr lang="ru-RU" sz="1800" b="1" dirty="0" err="1" smtClean="0"/>
              <a:t>get</a:t>
            </a:r>
            <a:r>
              <a:rPr lang="ru-RU" sz="1800" dirty="0" smtClean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285860"/>
            <a:ext cx="721523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Следует заметить, что согласно спецификации </a:t>
            </a:r>
            <a:r>
              <a:rPr lang="ru-RU" sz="1800" dirty="0" err="1" smtClean="0"/>
              <a:t>Bean</a:t>
            </a:r>
            <a:r>
              <a:rPr lang="ru-RU" sz="1800" dirty="0" smtClean="0"/>
              <a:t>, аналогичные </a:t>
            </a:r>
            <a:r>
              <a:rPr lang="ru-RU" sz="1800" i="1" dirty="0" smtClean="0"/>
              <a:t>методы </a:t>
            </a:r>
            <a:r>
              <a:rPr lang="ru-RU" sz="1800" i="1" dirty="0" err="1" smtClean="0"/>
              <a:t>set</a:t>
            </a:r>
            <a:r>
              <a:rPr lang="ru-RU" sz="1800" i="1" dirty="0" smtClean="0"/>
              <a:t> и </a:t>
            </a:r>
            <a:r>
              <a:rPr lang="ru-RU" sz="1800" i="1" dirty="0" err="1" smtClean="0"/>
              <a:t>get</a:t>
            </a:r>
            <a:r>
              <a:rPr lang="ru-RU" sz="1800" i="1" dirty="0" smtClean="0"/>
              <a:t> </a:t>
            </a:r>
            <a:r>
              <a:rPr lang="ru-RU" sz="1800" dirty="0" smtClean="0"/>
              <a:t>необходимо использовать не только для атрибутов простого типа, таких как </a:t>
            </a:r>
            <a:r>
              <a:rPr lang="ru-RU" sz="1800" dirty="0" err="1" smtClean="0"/>
              <a:t>int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String</a:t>
            </a:r>
            <a:r>
              <a:rPr lang="ru-RU" sz="1800" dirty="0" smtClean="0"/>
              <a:t>, но и в </a:t>
            </a:r>
            <a:r>
              <a:rPr lang="ru-RU" sz="1800" i="1" dirty="0" smtClean="0"/>
              <a:t>более сложных ситуациях</a:t>
            </a:r>
            <a:r>
              <a:rPr lang="ru-RU" sz="1800" dirty="0" smtClean="0"/>
              <a:t>, например для </a:t>
            </a:r>
            <a:r>
              <a:rPr lang="ru-RU" sz="1800" i="1" dirty="0" smtClean="0"/>
              <a:t>внутренних массивов</a:t>
            </a:r>
            <a:r>
              <a:rPr lang="ru-RU" sz="1800" dirty="0" smtClean="0"/>
              <a:t> </a:t>
            </a:r>
            <a:r>
              <a:rPr lang="ru-RU" sz="1800" dirty="0" err="1" smtClean="0"/>
              <a:t>String</a:t>
            </a:r>
            <a:r>
              <a:rPr lang="ru-RU" sz="1800" dirty="0" smtClean="0"/>
              <a:t>[].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300938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BeanArrayExample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private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 ];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index)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[index];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index,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[index] = value;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values)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arraycopy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(values, 0,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0,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Свойства </a:t>
            </a:r>
            <a:r>
              <a:rPr lang="en-US" dirty="0" smtClean="0"/>
              <a:t>Bean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Атрибуту типа </a:t>
            </a:r>
            <a:r>
              <a:rPr lang="ru-RU" sz="1800" b="1" dirty="0" err="1" smtClean="0"/>
              <a:t>boolean</a:t>
            </a:r>
            <a:r>
              <a:rPr lang="ru-RU" sz="1800" dirty="0" smtClean="0"/>
              <a:t> </a:t>
            </a:r>
            <a:r>
              <a:rPr lang="ru-RU" sz="1800" i="1" dirty="0" smtClean="0"/>
              <a:t>в классе </a:t>
            </a:r>
            <a:r>
              <a:rPr lang="ru-RU" sz="1800" i="1" dirty="0" err="1" smtClean="0"/>
              <a:t>Bean</a:t>
            </a:r>
            <a:r>
              <a:rPr lang="ru-RU" sz="1800" i="1" dirty="0" smtClean="0"/>
              <a:t> </a:t>
            </a:r>
            <a:r>
              <a:rPr lang="ru-RU" sz="1800" dirty="0" smtClean="0"/>
              <a:t>должны соответствовать несколько иные методы: </a:t>
            </a:r>
            <a:r>
              <a:rPr lang="ru-RU" sz="1800" b="1" dirty="0" err="1" smtClean="0"/>
              <a:t>is</a:t>
            </a:r>
            <a:r>
              <a:rPr lang="ru-RU" sz="1800" dirty="0" smtClean="0"/>
              <a:t> и </a:t>
            </a:r>
            <a:r>
              <a:rPr lang="ru-RU" sz="1800" b="1" dirty="0" err="1" smtClean="0"/>
              <a:t>set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143116"/>
            <a:ext cx="730093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BeanBoolExample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setReady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newStatus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isReady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5000636"/>
            <a:ext cx="7215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Формально к свойствам компонента </a:t>
            </a:r>
            <a:r>
              <a:rPr lang="ru-RU" sz="1400" dirty="0" err="1" smtClean="0"/>
              <a:t>Bean</a:t>
            </a:r>
            <a:r>
              <a:rPr lang="ru-RU" sz="1400" dirty="0" smtClean="0"/>
              <a:t> следует отнести также инициируемые им события. Каждому из этих событий в компоненте </a:t>
            </a:r>
            <a:r>
              <a:rPr lang="ru-RU" sz="1400" dirty="0" err="1" smtClean="0"/>
              <a:t>Bean</a:t>
            </a:r>
            <a:r>
              <a:rPr lang="ru-RU" sz="1400" dirty="0" smtClean="0"/>
              <a:t> также должно соответствовать два метода - </a:t>
            </a:r>
            <a:r>
              <a:rPr lang="ru-RU" sz="1400" dirty="0" err="1" smtClean="0"/>
              <a:t>add</a:t>
            </a:r>
            <a:r>
              <a:rPr lang="ru-RU" sz="1400" dirty="0" smtClean="0"/>
              <a:t> и </a:t>
            </a:r>
            <a:r>
              <a:rPr lang="ru-RU" sz="1400" dirty="0" err="1" smtClean="0"/>
              <a:t>remove</a:t>
            </a:r>
            <a:r>
              <a:rPr lang="ru-RU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214422"/>
            <a:ext cx="7153300" cy="46935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se._01.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beans;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UserBean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нарушение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инкапсуляции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getNumericCode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setNumericCode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(value &gt; 0) {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 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numericCode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1; 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getPassword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getPass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некорректно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неполное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setPassword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pass)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(pass !=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pass; 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password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pass;}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Может показаться, что нет никакой разницы, предоставляем ли мы доступ извне непосредственно к свойству компоненты </a:t>
            </a:r>
            <a:r>
              <a:rPr lang="ru-RU" sz="1800" dirty="0" err="1" smtClean="0"/>
              <a:t>Bean</a:t>
            </a:r>
            <a:r>
              <a:rPr lang="ru-RU" sz="1800" dirty="0" smtClean="0"/>
              <a:t>, или же для достижения того же самого результата используем методы </a:t>
            </a:r>
            <a:r>
              <a:rPr lang="ru-RU" sz="1800" dirty="0" err="1" smtClean="0"/>
              <a:t>set</a:t>
            </a:r>
            <a:r>
              <a:rPr lang="ru-RU" sz="1800" dirty="0" smtClean="0"/>
              <a:t> и </a:t>
            </a:r>
            <a:r>
              <a:rPr lang="ru-RU" sz="1800" dirty="0" err="1" smtClean="0"/>
              <a:t>get</a:t>
            </a:r>
            <a:r>
              <a:rPr lang="ru-RU" sz="1800" dirty="0" smtClean="0"/>
              <a:t>. Принципиально важное отличие заключается в том, что в последнем случае мы </a:t>
            </a:r>
            <a:r>
              <a:rPr lang="ru-RU" sz="1800" i="1" dirty="0" smtClean="0"/>
              <a:t>получаем возможность контролировать все изменения этого свойства</a:t>
            </a:r>
            <a:r>
              <a:rPr lang="ru-RU" sz="1800" dirty="0" smtClean="0"/>
              <a:t>. Например, мы можем связать с методом </a:t>
            </a:r>
            <a:r>
              <a:rPr lang="ru-RU" sz="1800" dirty="0" err="1" smtClean="0"/>
              <a:t>set</a:t>
            </a:r>
            <a:r>
              <a:rPr lang="ru-RU" sz="1800" dirty="0" smtClean="0"/>
              <a:t> определенный программный код, который будет автоматически оповещать другие компоненты приложения, если кто-то попытается изменить значение этого свойства.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Синхронизация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sz="1800" kern="0" dirty="0" smtClean="0">
                <a:cs typeface="Courier New" pitchFamily="49" charset="0"/>
              </a:rPr>
              <a:t>Заметим, что реализуя тот или иной метод, разработчик должен учитывать, что создаваемый им компонент </a:t>
            </a:r>
            <a:r>
              <a:rPr lang="ru-RU" sz="1800" kern="0" dirty="0" err="1" smtClean="0">
                <a:cs typeface="Courier New" pitchFamily="49" charset="0"/>
              </a:rPr>
              <a:t>Bean</a:t>
            </a:r>
            <a:r>
              <a:rPr lang="ru-RU" sz="1800" kern="0" dirty="0" smtClean="0">
                <a:cs typeface="Courier New" pitchFamily="49" charset="0"/>
              </a:rPr>
              <a:t> должен будет функционировать в программной среде </a:t>
            </a:r>
            <a:r>
              <a:rPr lang="ru-RU" sz="1800" i="1" kern="0" dirty="0" smtClean="0">
                <a:cs typeface="Courier New" pitchFamily="49" charset="0"/>
              </a:rPr>
              <a:t>со многими параллельными потоками</a:t>
            </a:r>
            <a:r>
              <a:rPr lang="ru-RU" sz="1800" kern="0" dirty="0" smtClean="0">
                <a:cs typeface="Courier New" pitchFamily="49" charset="0"/>
              </a:rPr>
              <a:t> (</a:t>
            </a:r>
            <a:r>
              <a:rPr lang="en-US" sz="1800" b="1" kern="0" dirty="0" smtClean="0">
                <a:cs typeface="Courier New" pitchFamily="49" charset="0"/>
              </a:rPr>
              <a:t>threads</a:t>
            </a:r>
            <a:r>
              <a:rPr lang="ru-RU" sz="1800" kern="0" dirty="0" smtClean="0">
                <a:cs typeface="Courier New" pitchFamily="49" charset="0"/>
              </a:rPr>
              <a:t>), т.е. в условиях, когда сразу от нескольких потоков могут поступить запросы на доступ к тем или иным методам или атрибутам объекта. Наиболее </a:t>
            </a:r>
            <a:r>
              <a:rPr lang="ru-RU" sz="1800" i="1" kern="0" dirty="0" smtClean="0">
                <a:cs typeface="Courier New" pitchFamily="49" charset="0"/>
              </a:rPr>
              <a:t>тривиальный способ синхронизации</a:t>
            </a:r>
            <a:r>
              <a:rPr lang="ru-RU" sz="1800" kern="0" dirty="0" smtClean="0">
                <a:cs typeface="Courier New" pitchFamily="49" charset="0"/>
              </a:rPr>
              <a:t> таких запросов заключается в том, чтобы пометить все методы класса </a:t>
            </a:r>
            <a:r>
              <a:rPr lang="ru-RU" sz="1800" kern="0" dirty="0" err="1" smtClean="0">
                <a:cs typeface="Courier New" pitchFamily="49" charset="0"/>
              </a:rPr>
              <a:t>Bean</a:t>
            </a:r>
            <a:r>
              <a:rPr lang="ru-RU" sz="1800" kern="0" dirty="0" smtClean="0">
                <a:cs typeface="Courier New" pitchFamily="49" charset="0"/>
              </a:rPr>
              <a:t> директивой </a:t>
            </a:r>
            <a:r>
              <a:rPr lang="ru-RU" sz="1800" b="1" kern="0" dirty="0" err="1" smtClean="0">
                <a:cs typeface="Courier New" pitchFamily="49" charset="0"/>
              </a:rPr>
              <a:t>synchronized</a:t>
            </a:r>
            <a:r>
              <a:rPr lang="ru-RU" sz="1800" kern="0" dirty="0" smtClean="0">
                <a:cs typeface="Courier New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929066"/>
            <a:ext cx="2209800" cy="132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 err="1" smtClean="0"/>
              <a:t>Для</a:t>
            </a:r>
            <a:r>
              <a:rPr lang="en-US" sz="1800" dirty="0" smtClean="0"/>
              <a:t> </a:t>
            </a:r>
            <a:r>
              <a:rPr lang="en-US" sz="1800" dirty="0" err="1" smtClean="0"/>
              <a:t>хранения</a:t>
            </a:r>
            <a:r>
              <a:rPr lang="en-US" sz="1800" dirty="0" smtClean="0"/>
              <a:t> </a:t>
            </a:r>
            <a:r>
              <a:rPr lang="en-US" sz="1800" dirty="0" err="1" smtClean="0"/>
              <a:t>нескольких</a:t>
            </a:r>
            <a:r>
              <a:rPr lang="en-US" sz="1800" dirty="0" smtClean="0"/>
              <a:t> </a:t>
            </a:r>
            <a:r>
              <a:rPr lang="en-US" sz="1800" dirty="0" err="1" smtClean="0"/>
              <a:t>однотипных</a:t>
            </a:r>
            <a:r>
              <a:rPr lang="en-US" sz="1800" dirty="0" smtClean="0"/>
              <a:t> </a:t>
            </a:r>
            <a:r>
              <a:rPr lang="en-US" sz="1800" dirty="0" err="1" smtClean="0"/>
              <a:t>значений</a:t>
            </a:r>
            <a:r>
              <a:rPr lang="en-US" sz="1800" dirty="0" smtClean="0"/>
              <a:t> </a:t>
            </a:r>
            <a:r>
              <a:rPr lang="en-US" sz="1800" dirty="0" err="1" smtClean="0"/>
              <a:t>используется</a:t>
            </a:r>
            <a:r>
              <a:rPr lang="en-US" sz="1800" dirty="0" smtClean="0"/>
              <a:t> </a:t>
            </a:r>
            <a:r>
              <a:rPr lang="en-US" sz="1800" dirty="0" err="1" smtClean="0"/>
              <a:t>ссылочный</a:t>
            </a:r>
            <a:r>
              <a:rPr lang="en-US" sz="1800" dirty="0" smtClean="0"/>
              <a:t> </a:t>
            </a:r>
            <a:r>
              <a:rPr lang="en-US" sz="1800" dirty="0" err="1" smtClean="0"/>
              <a:t>тип</a:t>
            </a:r>
            <a:r>
              <a:rPr lang="en-US" sz="1800" dirty="0" smtClean="0"/>
              <a:t> – </a:t>
            </a:r>
            <a:r>
              <a:rPr lang="en-US" sz="1800" dirty="0" err="1" smtClean="0"/>
              <a:t>массив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Массивы элементов базовых типов состоят из значений, проиндексированных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начиная с нуля</a:t>
            </a:r>
            <a:r>
              <a:rPr lang="ru-RU" sz="1800" dirty="0" smtClean="0"/>
              <a:t>. </a:t>
            </a:r>
          </a:p>
          <a:p>
            <a:pPr marL="0" indent="0" algn="just"/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Все массивы в языке </a:t>
            </a:r>
            <a:r>
              <a:rPr lang="ru-RU" sz="1800" dirty="0" err="1" smtClean="0"/>
              <a:t>Java</a:t>
            </a:r>
            <a:r>
              <a:rPr lang="ru-RU" sz="1800" dirty="0" smtClean="0"/>
              <a:t> являются динамическими, поэтому для создания массива требуется выделение памяти с помощью оператора </a:t>
            </a:r>
            <a:r>
              <a:rPr lang="ru-RU" sz="1800" b="1" dirty="0" err="1" smtClean="0"/>
              <a:t>new</a:t>
            </a:r>
            <a:r>
              <a:rPr lang="ru-RU" sz="1800" dirty="0" smtClean="0"/>
              <a:t> или инициализации. </a:t>
            </a:r>
          </a:p>
          <a:p>
            <a:pPr marL="0" indent="0" algn="just"/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Работа с аргументами командной строки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Создайте файл </a:t>
            </a:r>
            <a:r>
              <a:rPr lang="en-US" sz="1800" dirty="0" err="1" smtClean="0"/>
              <a:t>ConsoleArguments</a:t>
            </a:r>
            <a:r>
              <a:rPr lang="ru-RU" sz="1800" dirty="0" smtClean="0"/>
              <a:t>.</a:t>
            </a:r>
            <a:r>
              <a:rPr lang="en-US" sz="1800" dirty="0" smtClean="0"/>
              <a:t>java</a:t>
            </a:r>
            <a:r>
              <a:rPr lang="ru-RU" sz="1800" dirty="0" smtClean="0"/>
              <a:t> со следующим содержанием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Скомпилируйте приложение и запустите его с помощью следующей командной строки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java.exe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CommandArg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first second 23 56 23,9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2179399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CommandArg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Аргумент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Значения элементов неинициализированных массивов, для которых выделена память, устанавливается в нуль. </a:t>
            </a:r>
            <a:endParaRPr lang="en-US" sz="1800" dirty="0" smtClean="0"/>
          </a:p>
          <a:p>
            <a:pPr marL="0" indent="0" algn="just"/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Многомерных массивов в </a:t>
            </a:r>
            <a:r>
              <a:rPr lang="ru-RU" sz="1800" dirty="0" err="1" smtClean="0"/>
              <a:t>Java</a:t>
            </a:r>
            <a:r>
              <a:rPr lang="ru-RU" sz="1800" dirty="0" smtClean="0"/>
              <a:t> не существует, но можно объявлять массивы массивов. Для задания начальных значений массивов существует специальная форма инициализатора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Массивы объектов в действительности представляют собой массивы ссылок, проинициализированных по умолчанию значением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.</a:t>
            </a:r>
          </a:p>
          <a:p>
            <a:pPr marL="0" indent="0" algn="just"/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Все массивы хранятся в куче (</a:t>
            </a:r>
            <a:r>
              <a:rPr lang="ru-RU" sz="1800" b="1" dirty="0" err="1" smtClean="0"/>
              <a:t>heap</a:t>
            </a:r>
            <a:r>
              <a:rPr lang="ru-RU" sz="1800" dirty="0" smtClean="0"/>
              <a:t>), одной из подобластей памяти, выделенной системой для работы виртуальной машины. Определить общий объем памяти и объем свободной памяти, можно с помощью методов </a:t>
            </a:r>
            <a:r>
              <a:rPr lang="ru-RU" sz="1800" b="1" dirty="0" err="1" smtClean="0"/>
              <a:t>totalMemory</a:t>
            </a:r>
            <a:r>
              <a:rPr lang="ru-RU" sz="1800" b="1" dirty="0" smtClean="0"/>
              <a:t>() </a:t>
            </a:r>
            <a:r>
              <a:rPr lang="ru-RU" sz="1800" dirty="0" smtClean="0"/>
              <a:t>и </a:t>
            </a:r>
            <a:r>
              <a:rPr lang="ru-RU" sz="1800" b="1" dirty="0" err="1" smtClean="0"/>
              <a:t>freeMemory</a:t>
            </a:r>
            <a:r>
              <a:rPr lang="ru-RU" sz="1800" b="1" dirty="0" smtClean="0"/>
              <a:t>() </a:t>
            </a:r>
            <a:r>
              <a:rPr lang="ru-RU" sz="1800" dirty="0" smtClean="0"/>
              <a:t>класса </a:t>
            </a:r>
            <a:r>
              <a:rPr lang="ru-RU" sz="1800" b="1" dirty="0" err="1" smtClean="0"/>
              <a:t>Runtime</a:t>
            </a:r>
            <a:r>
              <a:rPr lang="ru-RU" sz="1800" b="1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Объявление и инициализация. </a:t>
            </a:r>
            <a:r>
              <a:rPr lang="en-US" dirty="0" smtClean="0"/>
              <a:t>Example </a:t>
            </a:r>
            <a:r>
              <a:rPr lang="ru-RU" dirty="0" smtClean="0"/>
              <a:t>25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Имена массивов являются ссылками. Для объявления ссылки на массив можно записать пустые квадратные скобки после имени типа, например: </a:t>
            </a:r>
            <a:r>
              <a:rPr lang="ru-RU" sz="1800" dirty="0" err="1" smtClean="0">
                <a:solidFill>
                  <a:srgbClr val="6B0D0D"/>
                </a:solidFill>
              </a:rPr>
              <a:t>int</a:t>
            </a:r>
            <a:r>
              <a:rPr lang="ru-RU" sz="1800" dirty="0" smtClean="0"/>
              <a:t> </a:t>
            </a:r>
            <a:r>
              <a:rPr lang="ru-RU" sz="1800" dirty="0" err="1" smtClean="0"/>
              <a:t>a</a:t>
            </a:r>
            <a:r>
              <a:rPr lang="ru-RU" sz="1800" dirty="0" smtClean="0"/>
              <a:t>[].</a:t>
            </a:r>
            <a:r>
              <a:rPr lang="en-US" sz="1800" dirty="0" smtClean="0"/>
              <a:t> </a:t>
            </a:r>
            <a:r>
              <a:rPr lang="ru-RU" sz="1800" dirty="0" smtClean="0"/>
              <a:t>Аналогичный результат получится при записи </a:t>
            </a:r>
            <a:r>
              <a:rPr lang="ru-RU" sz="1800" dirty="0" err="1" smtClean="0">
                <a:solidFill>
                  <a:srgbClr val="6B0D0D"/>
                </a:solidFill>
              </a:rPr>
              <a:t>int</a:t>
            </a:r>
            <a:r>
              <a:rPr lang="ru-RU" sz="1800" dirty="0" smtClean="0"/>
              <a:t>[] </a:t>
            </a:r>
            <a:r>
              <a:rPr lang="ru-RU" sz="1800" dirty="0" err="1" smtClean="0"/>
              <a:t>a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571744"/>
            <a:ext cx="72295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CreateArray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примитивный тип, размер массива задан явно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price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[10];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неявное задание размера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rooms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{ 1, 2, 3 };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содержит ссылочные переменные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Item[] items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Item[10];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Item[]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undefinedItems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Item[] {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Item(1),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Item(2),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Item(3) };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Item(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Объявление и инициализация. </a:t>
            </a:r>
            <a:r>
              <a:rPr lang="en-US" dirty="0" smtClean="0"/>
              <a:t>Example </a:t>
            </a:r>
            <a:r>
              <a:rPr lang="ru-RU" dirty="0" smtClean="0"/>
              <a:t>25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FindReplace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myArray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[100];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{ 5, 10, 0, -5, 16, -2 };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max = a[0];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(max &lt; a[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]) max = a[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a.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&lt; 0) a[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max;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a[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"a["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"]= 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a[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myArray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установка ссылки на массив а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43306" y="4615773"/>
            <a:ext cx="121444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a[0]= 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a[1]= 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a[2]= 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a[3]= 16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a[4]= 16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a[5]= 16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500570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Массив массивов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2976" y="1285860"/>
            <a:ext cx="68294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[][] =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[4][5];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28802"/>
            <a:ext cx="7114941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Массив массивов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Каждый</a:t>
            </a:r>
            <a:r>
              <a:rPr lang="en-US" sz="1800" dirty="0" smtClean="0"/>
              <a:t> </a:t>
            </a:r>
            <a:r>
              <a:rPr lang="en-US" sz="1800" dirty="0" err="1" smtClean="0"/>
              <a:t>из</a:t>
            </a:r>
            <a:r>
              <a:rPr lang="en-US" sz="1800" dirty="0" smtClean="0"/>
              <a:t> </a:t>
            </a:r>
            <a:r>
              <a:rPr lang="en-US" sz="1800" dirty="0" err="1" smtClean="0"/>
              <a:t>массивов</a:t>
            </a:r>
            <a:r>
              <a:rPr lang="en-US" sz="1800" dirty="0" smtClean="0"/>
              <a:t> </a:t>
            </a:r>
            <a:r>
              <a:rPr lang="en-US" sz="1800" dirty="0" err="1" smtClean="0"/>
              <a:t>может</a:t>
            </a:r>
            <a:r>
              <a:rPr lang="en-US" sz="1800" dirty="0" smtClean="0"/>
              <a:t> </a:t>
            </a:r>
            <a:r>
              <a:rPr lang="en-US" sz="1800" dirty="0" err="1" smtClean="0"/>
              <a:t>иметь</a:t>
            </a:r>
            <a:r>
              <a:rPr lang="en-US" sz="1800" dirty="0" smtClean="0"/>
              <a:t> </a:t>
            </a:r>
            <a:r>
              <a:rPr lang="en-US" sz="1800" dirty="0" err="1" smtClean="0"/>
              <a:t>отличную</a:t>
            </a:r>
            <a:r>
              <a:rPr lang="en-US" sz="1800" dirty="0" smtClean="0"/>
              <a:t> </a:t>
            </a:r>
            <a:r>
              <a:rPr lang="en-US" sz="1800" dirty="0" err="1" smtClean="0"/>
              <a:t>от</a:t>
            </a:r>
            <a:r>
              <a:rPr lang="en-US" sz="1800" dirty="0" smtClean="0"/>
              <a:t> </a:t>
            </a:r>
            <a:r>
              <a:rPr lang="en-US" sz="1800" dirty="0" err="1" smtClean="0"/>
              <a:t>других</a:t>
            </a:r>
            <a:r>
              <a:rPr lang="en-US" sz="1800" dirty="0" smtClean="0"/>
              <a:t> </a:t>
            </a:r>
            <a:r>
              <a:rPr lang="en-US" sz="1800" dirty="0" err="1" smtClean="0"/>
              <a:t>длину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Первый индекс указывает на порядковый номер массива, например </a:t>
            </a:r>
            <a:r>
              <a:rPr lang="ru-RU" sz="1800" b="1" dirty="0" err="1" smtClean="0"/>
              <a:t>arr</a:t>
            </a:r>
            <a:r>
              <a:rPr lang="ru-RU" sz="1800" b="1" dirty="0" smtClean="0"/>
              <a:t>[2][0]</a:t>
            </a:r>
            <a:r>
              <a:rPr lang="ru-RU" sz="1800" dirty="0" smtClean="0"/>
              <a:t> указывает на первый элемент третьего массива, а именно на значение </a:t>
            </a:r>
            <a:r>
              <a:rPr lang="ru-RU" sz="1800" b="1" dirty="0" smtClean="0"/>
              <a:t>4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4600" y="1714488"/>
            <a:ext cx="401103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[][]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[4][];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[0]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[10];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[1]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[20];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[2]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[30];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twoDim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[3]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[100];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1736" y="4357694"/>
            <a:ext cx="38576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[][] = {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{ 1 },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{ 2, 3 },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{ 4, 5, 6 },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{ 7, 8, 9, 0 }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dirty="0" smtClean="0"/>
              <a:t>Члены объектов-массивов:</a:t>
            </a: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endParaRPr lang="ru-RU" sz="1800" dirty="0" smtClean="0"/>
          </a:p>
          <a:p>
            <a:pPr marL="1346200" indent="-355600">
              <a:lnSpc>
                <a:spcPct val="9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public final </a:t>
            </a:r>
            <a:r>
              <a:rPr lang="en-US" sz="1800" dirty="0" err="1" smtClean="0">
                <a:solidFill>
                  <a:schemeClr val="tx2"/>
                </a:solidFill>
              </a:rPr>
              <a:t>int</a:t>
            </a:r>
            <a:r>
              <a:rPr lang="en-US" sz="1800" dirty="0" smtClean="0">
                <a:solidFill>
                  <a:schemeClr val="tx2"/>
                </a:solidFill>
              </a:rPr>
              <a:t> length</a:t>
            </a:r>
            <a:r>
              <a:rPr lang="ru-RU" sz="1800" dirty="0" smtClean="0">
                <a:solidFill>
                  <a:schemeClr val="tx2"/>
                </a:solidFill>
              </a:rPr>
              <a:t> </a:t>
            </a:r>
            <a:r>
              <a:rPr lang="ru-RU" sz="1800" dirty="0" smtClean="0"/>
              <a:t>это поле содержит длину массива</a:t>
            </a:r>
          </a:p>
          <a:p>
            <a:pPr marL="1346200" indent="-355600">
              <a:lnSpc>
                <a:spcPct val="9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public Object clone()</a:t>
            </a:r>
            <a:r>
              <a:rPr lang="en-US" sz="1800" dirty="0" smtClean="0"/>
              <a:t> </a:t>
            </a:r>
            <a:r>
              <a:rPr lang="ru-RU" sz="1800" dirty="0" smtClean="0"/>
              <a:t>– создает копию массива</a:t>
            </a:r>
          </a:p>
          <a:p>
            <a:pPr marL="1346200" indent="-355600">
              <a:lnSpc>
                <a:spcPct val="90000"/>
              </a:lnSpc>
            </a:pPr>
            <a:r>
              <a:rPr lang="ru-RU" sz="1800" dirty="0" smtClean="0"/>
              <a:t>+ все методы класса </a:t>
            </a:r>
            <a:r>
              <a:rPr lang="en-US" sz="1800" dirty="0" smtClean="0"/>
              <a:t>Object. </a:t>
            </a:r>
            <a:endParaRPr lang="ru-RU" sz="18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18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ru-RU" sz="1800" dirty="0" smtClean="0"/>
              <a:t>Любой массив можно привести к классу </a:t>
            </a:r>
            <a:r>
              <a:rPr lang="en-US" sz="1800" dirty="0" smtClean="0"/>
              <a:t>Object </a:t>
            </a:r>
            <a:r>
              <a:rPr lang="ru-RU" sz="1800" dirty="0" smtClean="0"/>
              <a:t>или к массиву совместимого типа.</a:t>
            </a:r>
            <a:endParaRPr lang="en-US" sz="18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массивами. </a:t>
            </a:r>
            <a:r>
              <a:rPr lang="en-US" dirty="0" smtClean="0"/>
              <a:t>Example </a:t>
            </a:r>
            <a:r>
              <a:rPr lang="ru-RU" dirty="0" smtClean="0"/>
              <a:t>26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3009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CloneArray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[][] = { { 1, 2 },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[][] =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[][])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ia.clone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 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[0]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[0] &amp;&amp;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[1]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[1]);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9058" y="4214818"/>
            <a:ext cx="1172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false   true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000504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массивами. </a:t>
            </a:r>
            <a:r>
              <a:rPr lang="en-US" dirty="0" smtClean="0"/>
              <a:t>Example </a:t>
            </a:r>
            <a:r>
              <a:rPr lang="ru-RU" dirty="0" smtClean="0"/>
              <a:t>27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48021"/>
            <a:ext cx="721523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ConvertArray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ColoredPoint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ColoredPoint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[10];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Point[] pa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cpa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(pa[1] ==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pa[0]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ArrayStoreException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Работа с массивами. </a:t>
            </a:r>
            <a:r>
              <a:rPr lang="en-US" dirty="0" smtClean="0"/>
              <a:t>Example </a:t>
            </a:r>
            <a:r>
              <a:rPr lang="ru-RU" dirty="0" smtClean="0"/>
              <a:t>27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ColoredPoint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2976" y="3405846"/>
            <a:ext cx="692948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400" u="sng" dirty="0" err="1" smtClean="0">
                <a:latin typeface="Courier New" pitchFamily="49" charset="0"/>
                <a:cs typeface="Courier New" pitchFamily="49" charset="0"/>
              </a:rPr>
              <a:t>java.lang.ArrayStoreException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_java._se._01._array.Point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2786058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</a:pPr>
            <a:r>
              <a:rPr lang="ru-RU" sz="1800" dirty="0" smtClean="0"/>
              <a:t>Взаимодействие с консолью с помощью потока </a:t>
            </a:r>
            <a:r>
              <a:rPr lang="en-US" sz="1800" dirty="0" smtClean="0"/>
              <a:t>System</a:t>
            </a:r>
            <a:r>
              <a:rPr lang="ru-RU" sz="1800" dirty="0" smtClean="0"/>
              <a:t>.</a:t>
            </a:r>
            <a:r>
              <a:rPr lang="en-US" sz="1800" dirty="0" smtClean="0"/>
              <a:t>in</a:t>
            </a:r>
            <a:r>
              <a:rPr lang="ru-RU" sz="1800" dirty="0" smtClean="0"/>
              <a:t> представляет собой один из простейших способов передачи информации в приложение. </a:t>
            </a:r>
          </a:p>
          <a:p>
            <a:pPr marL="0" indent="0">
              <a:spcBef>
                <a:spcPts val="400"/>
              </a:spcBef>
            </a:pPr>
            <a:endParaRPr lang="ru-RU" sz="1800" dirty="0" smtClean="0"/>
          </a:p>
          <a:p>
            <a:pPr marL="0" indent="0" algn="just">
              <a:spcBef>
                <a:spcPts val="400"/>
              </a:spcBef>
              <a:buNone/>
            </a:pPr>
            <a:r>
              <a:rPr lang="ru-RU" sz="1800" dirty="0" smtClean="0"/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Ошибки времени выполнения. </a:t>
            </a:r>
            <a:r>
              <a:rPr lang="en-US" dirty="0" smtClean="0"/>
              <a:t>Example </a:t>
            </a:r>
            <a:r>
              <a:rPr lang="ru-RU" dirty="0" smtClean="0"/>
              <a:t>28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0" algn="l"/>
              </a:tabLst>
            </a:pPr>
            <a:r>
              <a:rPr lang="en-US" sz="1800" dirty="0" err="1" smtClean="0"/>
              <a:t>Обращение</a:t>
            </a:r>
            <a:r>
              <a:rPr lang="en-US" sz="1800" dirty="0" smtClean="0"/>
              <a:t> к </a:t>
            </a:r>
            <a:r>
              <a:rPr lang="en-US" sz="1800" dirty="0" err="1" smtClean="0"/>
              <a:t>несуществующему</a:t>
            </a:r>
            <a:r>
              <a:rPr lang="en-US" sz="1800" dirty="0" smtClean="0"/>
              <a:t> </a:t>
            </a:r>
            <a:r>
              <a:rPr lang="en-US" sz="1800" dirty="0" err="1" smtClean="0"/>
              <a:t>индексу</a:t>
            </a:r>
            <a:r>
              <a:rPr lang="en-US" sz="1800" dirty="0" smtClean="0"/>
              <a:t> </a:t>
            </a:r>
            <a:r>
              <a:rPr lang="en-US" sz="1800" dirty="0" err="1" smtClean="0"/>
              <a:t>массива</a:t>
            </a:r>
            <a:r>
              <a:rPr lang="en-US" sz="1800" dirty="0" smtClean="0"/>
              <a:t> </a:t>
            </a:r>
            <a:r>
              <a:rPr lang="en-US" sz="1800" dirty="0" err="1" smtClean="0"/>
              <a:t>отслеживается</a:t>
            </a:r>
            <a:r>
              <a:rPr lang="en-US" sz="1800" dirty="0" smtClean="0"/>
              <a:t> </a:t>
            </a:r>
            <a:r>
              <a:rPr lang="en-US" sz="1800" dirty="0" err="1" smtClean="0"/>
              <a:t>виртуальной</a:t>
            </a:r>
            <a:r>
              <a:rPr lang="en-US" sz="1800" dirty="0" smtClean="0"/>
              <a:t> </a:t>
            </a:r>
            <a:r>
              <a:rPr lang="en-US" sz="1800" dirty="0" err="1" smtClean="0"/>
              <a:t>машиной</a:t>
            </a:r>
            <a:r>
              <a:rPr lang="en-US" sz="1800" dirty="0" smtClean="0"/>
              <a:t> </a:t>
            </a:r>
            <a:r>
              <a:rPr lang="en-US" sz="1800" dirty="0" err="1" smtClean="0"/>
              <a:t>во</a:t>
            </a:r>
            <a:r>
              <a:rPr lang="en-US" sz="1800" dirty="0" smtClean="0"/>
              <a:t> </a:t>
            </a:r>
            <a:r>
              <a:rPr lang="en-US" sz="1800" dirty="0" err="1" smtClean="0"/>
              <a:t>время</a:t>
            </a:r>
            <a:r>
              <a:rPr lang="en-US" sz="1800" dirty="0" smtClean="0"/>
              <a:t> </a:t>
            </a:r>
            <a:r>
              <a:rPr lang="en-US" sz="1800" dirty="0" err="1" smtClean="0"/>
              <a:t>исполнения</a:t>
            </a:r>
            <a:r>
              <a:rPr lang="en-US" sz="1800" dirty="0" smtClean="0"/>
              <a:t> </a:t>
            </a:r>
            <a:r>
              <a:rPr lang="en-US" sz="1800" dirty="0" err="1" smtClean="0"/>
              <a:t>кода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042876"/>
            <a:ext cx="721523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ArrayIndexError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array[]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{ 1, 2, 3 };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(array[3]);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4500570"/>
            <a:ext cx="728667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 in thread "main" </a:t>
            </a:r>
            <a:r>
              <a:rPr lang="en-US" sz="1200" u="sng" dirty="0" err="1" smtClean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java.lang.ArrayIndexOutOfBoundsException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3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_java._se._01._array.ArrayIndexError.main(</a:t>
            </a:r>
            <a:r>
              <a:rPr lang="en-US" sz="1200" u="sng" dirty="0" smtClean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ArrayIndexError.java:6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3933844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Ошибки времени выполнения. </a:t>
            </a:r>
            <a:r>
              <a:rPr lang="en-US" dirty="0" smtClean="0"/>
              <a:t>Example </a:t>
            </a:r>
            <a:r>
              <a:rPr lang="ru-RU" dirty="0" smtClean="0"/>
              <a:t>29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Попытка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поместить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в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массив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неподходящий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элемент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пресекается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виртуальной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машиной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0100" y="2143116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_java._se._01._array;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ArrayTypeError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Object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[3];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попытка поместить в массив содержимое 				//несоответствующего типа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x[0]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4786322"/>
            <a:ext cx="728667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 in thread "main" </a:t>
            </a:r>
            <a:r>
              <a:rPr lang="en-US" sz="1200" u="sng" dirty="0" err="1" smtClean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java.lang.ArrayStoreException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java.lang.Integer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_java._se._01._array.ArrayTypeError.main(</a:t>
            </a:r>
            <a:r>
              <a:rPr lang="en-US" sz="1200" u="sng" dirty="0" smtClean="0">
                <a:solidFill>
                  <a:srgbClr val="000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ArrayTypeError.java:7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357694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</a:t>
            </a:r>
            <a:r>
              <a:rPr lang="ru-RU" dirty="0" smtClean="0"/>
              <a:t> </a:t>
            </a:r>
            <a:r>
              <a:rPr lang="en-US" dirty="0" smtClean="0"/>
              <a:t>Code conventions for Java Programming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71013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Содержание: имена файлов, организация структуры файлов, структурированное расположение текста, комментарии, объявления, операторы, пробельные символы, соглашение об именовании, практики программирования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80%</a:t>
            </a:r>
            <a:r>
              <a:rPr lang="ru-RU" sz="1800" dirty="0" smtClean="0"/>
              <a:t> стоимости программного обеспечения уходит на поддержку</a:t>
            </a:r>
            <a:r>
              <a:rPr lang="en-US" sz="1800" dirty="0" smtClean="0"/>
              <a:t>. </a:t>
            </a:r>
            <a:endParaRPr lang="ru-RU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Едва ли программное обеспечение весь свой жизненный цикл будет поддерживаться автором.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Code conventions</a:t>
            </a:r>
            <a:r>
              <a:rPr lang="ru-RU" sz="1800" dirty="0" smtClean="0"/>
              <a:t>  улучшает удобочитаемость программного кода, позволяя понять новый код долее быстро и полностью.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>
              <a:solidFill>
                <a:srgbClr val="000000"/>
              </a:solidFill>
              <a:hlinkClick r:id="rId2"/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hlinkClick r:id="rId2"/>
              </a:rPr>
              <a:t>http://www.oracle.com/technetwork/java/codeconvtoc-136057.html</a:t>
            </a:r>
            <a:endParaRPr lang="ru-RU" sz="18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Объявляйте локальные переменные сразу перед использованием</a:t>
            </a:r>
          </a:p>
          <a:p>
            <a:pPr indent="268288" algn="just"/>
            <a:r>
              <a:rPr lang="ru-RU" sz="1600" dirty="0" smtClean="0"/>
              <a:t>Определяется их область видимости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indent="268288" algn="just"/>
            <a:r>
              <a:rPr lang="ru-RU" sz="1600" dirty="0" smtClean="0"/>
              <a:t> Уменьшается вероятность ошибок и  неудобочитаемости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Поля необходимо объявлять как </a:t>
            </a:r>
            <a:r>
              <a:rPr lang="en-US" sz="1800" i="1" dirty="0" smtClean="0"/>
              <a:t>private</a:t>
            </a:r>
          </a:p>
          <a:p>
            <a:pPr indent="268288" algn="just"/>
            <a:r>
              <a:rPr lang="ru-RU" sz="1600" dirty="0" smtClean="0"/>
              <a:t>Декларирование полей как </a:t>
            </a:r>
            <a:r>
              <a:rPr lang="en-US" sz="1600" dirty="0" smtClean="0"/>
              <a:t>public </a:t>
            </a:r>
            <a:r>
              <a:rPr lang="ru-RU" sz="1600" dirty="0" smtClean="0"/>
              <a:t>в большинстве случаев некорректно, оно не защищает пользователя класса от изменений в реализации класса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indent="268288" algn="just"/>
            <a:r>
              <a:rPr lang="ru-RU" sz="1600" dirty="0" smtClean="0"/>
              <a:t>Объявляйте поля как </a:t>
            </a:r>
            <a:r>
              <a:rPr lang="en-US" sz="1600" dirty="0" smtClean="0"/>
              <a:t>private. </a:t>
            </a:r>
            <a:r>
              <a:rPr lang="ru-RU" sz="1600" dirty="0" smtClean="0"/>
              <a:t>Если пользователю необходимо получить доступ к этим полям, следует предусмотреть </a:t>
            </a:r>
            <a:r>
              <a:rPr lang="en-US" sz="1600" dirty="0" smtClean="0"/>
              <a:t>set </a:t>
            </a:r>
            <a:r>
              <a:rPr lang="ru-RU" sz="1600" dirty="0" smtClean="0"/>
              <a:t>и </a:t>
            </a:r>
            <a:r>
              <a:rPr lang="en-US" sz="1600" dirty="0" smtClean="0"/>
              <a:t>get </a:t>
            </a:r>
            <a:r>
              <a:rPr lang="ru-RU" sz="1600" dirty="0" smtClean="0"/>
              <a:t>методы.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При объявлении разделяйте </a:t>
            </a:r>
            <a:r>
              <a:rPr lang="en-US" sz="1800" i="1" dirty="0" smtClean="0"/>
              <a:t>public </a:t>
            </a:r>
            <a:r>
              <a:rPr lang="ru-RU" sz="1800" i="1" dirty="0" smtClean="0"/>
              <a:t>и </a:t>
            </a:r>
            <a:r>
              <a:rPr lang="en-US" sz="1800" i="1" dirty="0" smtClean="0"/>
              <a:t>private </a:t>
            </a:r>
            <a:r>
              <a:rPr lang="ru-RU" sz="1800" i="1" dirty="0" smtClean="0"/>
              <a:t>члены</a:t>
            </a:r>
            <a:r>
              <a:rPr lang="en-US" sz="1800" i="1" dirty="0" smtClean="0"/>
              <a:t> </a:t>
            </a:r>
            <a:r>
              <a:rPr lang="ru-RU" sz="1800" i="1" dirty="0" smtClean="0"/>
              <a:t>класса</a:t>
            </a:r>
          </a:p>
          <a:p>
            <a:pPr indent="355600" algn="just"/>
            <a:r>
              <a:rPr lang="ru-RU" sz="1600" dirty="0" smtClean="0"/>
              <a:t>Это общераспространенная практика, разделения членов класса согласно их области видимости (</a:t>
            </a:r>
            <a:r>
              <a:rPr lang="en-US" sz="1600" dirty="0" smtClean="0"/>
              <a:t>public, private, protected</a:t>
            </a:r>
            <a:r>
              <a:rPr lang="ru-RU" sz="1600" dirty="0" smtClean="0"/>
              <a:t>)</a:t>
            </a:r>
            <a:r>
              <a:rPr lang="en-US" sz="1600" dirty="0" smtClean="0"/>
              <a:t>. </a:t>
            </a:r>
            <a:r>
              <a:rPr lang="ru-RU" sz="1600" dirty="0" smtClean="0"/>
              <a:t>Данные с каким атрибутом доступа будут располагаться первыми зависит от программиста.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Используйте </a:t>
            </a:r>
            <a:r>
              <a:rPr lang="en-US" sz="1800" i="1" dirty="0" err="1" smtClean="0"/>
              <a:t>javadoc</a:t>
            </a:r>
            <a:endParaRPr lang="en-US" sz="1800" i="1" dirty="0" smtClean="0"/>
          </a:p>
          <a:p>
            <a:pPr marL="625475" indent="-266700" algn="just"/>
            <a:r>
              <a:rPr lang="en-US" sz="1600" dirty="0" err="1" smtClean="0"/>
              <a:t>Javadoc</a:t>
            </a:r>
            <a:r>
              <a:rPr lang="en-US" sz="1600" dirty="0" smtClean="0"/>
              <a:t> – </a:t>
            </a:r>
            <a:r>
              <a:rPr lang="ru-RU" sz="1600" dirty="0" smtClean="0"/>
              <a:t>это мощный инструмент, который необходимо использовать.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i="1" dirty="0" smtClean="0"/>
              <a:t>С осторожностью используйте </a:t>
            </a:r>
            <a:r>
              <a:rPr lang="en-US" sz="1800" i="1" dirty="0" err="1" smtClean="0"/>
              <a:t>System.Exit</a:t>
            </a:r>
            <a:r>
              <a:rPr lang="en-US" sz="1800" i="1" dirty="0" smtClean="0"/>
              <a:t>(0) </a:t>
            </a:r>
            <a:r>
              <a:rPr lang="ru-RU" sz="1800" i="1" dirty="0" smtClean="0"/>
              <a:t>с многопоточными приложениями.</a:t>
            </a:r>
          </a:p>
          <a:p>
            <a:pPr indent="355600" algn="just"/>
            <a:r>
              <a:rPr lang="ru-RU" sz="1600" dirty="0" smtClean="0"/>
              <a:t>Нормальный способ завершения программы должен завершать работу всех используемых потоков.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i="1" dirty="0" smtClean="0"/>
              <a:t>Используйте интерфейсы для определения констант.</a:t>
            </a:r>
          </a:p>
          <a:p>
            <a:pPr indent="355600" algn="just"/>
            <a:r>
              <a:rPr lang="ru-RU" sz="1600" dirty="0" smtClean="0"/>
              <a:t>Создание класса для констант является оправданным, только если это широко используемые константы.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Проверяйте аргументы методов</a:t>
            </a:r>
          </a:p>
          <a:p>
            <a:pPr indent="355600" algn="just"/>
            <a:r>
              <a:rPr lang="ru-RU" sz="1600" dirty="0" smtClean="0"/>
              <a:t>Первые строки методов обычно проверяют корректность переданных параметров. Идея состоит в том, чтобы как можно быстрее сгенерировать сообщение об ошибке в случае неудачи. Это особенно важно для конструкторов.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Дополнительные пробелы в списке аргументов</a:t>
            </a:r>
          </a:p>
          <a:p>
            <a:pPr indent="355600" algn="just"/>
            <a:r>
              <a:rPr lang="ru-RU" sz="1600" dirty="0" smtClean="0"/>
              <a:t>Дополнительные пробелы в списке аргументов повышают читабельность кода – как (</a:t>
            </a:r>
            <a:r>
              <a:rPr lang="en-US" sz="1600" dirty="0" smtClean="0"/>
              <a:t>this 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ru-RU" sz="1600" dirty="0" smtClean="0"/>
              <a:t>вместо (</a:t>
            </a:r>
            <a:r>
              <a:rPr lang="en-US" sz="1600" dirty="0" smtClean="0"/>
              <a:t>that</a:t>
            </a:r>
            <a:r>
              <a:rPr lang="ru-RU" sz="1600" dirty="0" smtClean="0"/>
              <a:t>).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Применяйте </a:t>
            </a:r>
            <a:r>
              <a:rPr lang="en-US" sz="1800" i="1" dirty="0" smtClean="0"/>
              <a:t>Testing Framework</a:t>
            </a:r>
          </a:p>
          <a:p>
            <a:pPr indent="355600" algn="just"/>
            <a:r>
              <a:rPr lang="ru-RU" sz="1600" dirty="0" smtClean="0"/>
              <a:t>Используйте </a:t>
            </a:r>
            <a:r>
              <a:rPr lang="en-US" sz="1600" dirty="0" smtClean="0"/>
              <a:t>testing framework </a:t>
            </a:r>
            <a:r>
              <a:rPr lang="ru-RU" sz="1600" dirty="0" smtClean="0"/>
              <a:t>чтобы убедиться, что класс выполняет контракт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Используйте массивы нулевой длины вместо </a:t>
            </a:r>
            <a:r>
              <a:rPr lang="en-US" sz="1800" i="1" dirty="0" smtClean="0"/>
              <a:t>null</a:t>
            </a:r>
          </a:p>
          <a:p>
            <a:pPr indent="355600" algn="just"/>
            <a:r>
              <a:rPr lang="ru-RU" sz="1600" dirty="0" smtClean="0"/>
              <a:t>Когда метод возвращает массив, который может быть пустым, не следует возвращать </a:t>
            </a:r>
            <a:r>
              <a:rPr lang="en-US" sz="1600" dirty="0" smtClean="0"/>
              <a:t>null.</a:t>
            </a:r>
          </a:p>
          <a:p>
            <a:pPr indent="355600" algn="just"/>
            <a:r>
              <a:rPr lang="ru-RU" sz="1600" dirty="0" smtClean="0"/>
              <a:t>Это позволяет не проверять возвращаемое значение на </a:t>
            </a:r>
            <a:r>
              <a:rPr lang="en-US" sz="1600" dirty="0" smtClean="0"/>
              <a:t>null</a:t>
            </a:r>
            <a:r>
              <a:rPr lang="ru-RU" sz="16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Избегайте пустых блоков </a:t>
            </a:r>
            <a:r>
              <a:rPr lang="en-US" sz="1800" i="1" dirty="0" smtClean="0"/>
              <a:t>catch</a:t>
            </a:r>
          </a:p>
          <a:p>
            <a:pPr indent="355600" algn="just"/>
            <a:r>
              <a:rPr lang="ru-RU" sz="1600" dirty="0" smtClean="0"/>
              <a:t>В этом случае когда происходит исключение, то ничего не происходит, и программа завершает свою работу по непонятной причине.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Применяйте оператор </a:t>
            </a:r>
            <a:r>
              <a:rPr lang="en-US" sz="1800" i="1" dirty="0" smtClean="0"/>
              <a:t>throws</a:t>
            </a:r>
          </a:p>
          <a:p>
            <a:pPr indent="355600" algn="just"/>
            <a:r>
              <a:rPr lang="ru-RU" sz="1600" dirty="0" smtClean="0"/>
              <a:t>Не следует использовать базовый класс исключения вместо нескольких его производных, в этом случае теряется важная информация об исключении.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85860"/>
            <a:ext cx="721523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ReadCharRunner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x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 = 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“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+c+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= “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57200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357554" y="4929198"/>
            <a:ext cx="23326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v = 118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Правильно выбирайте используемые коллекции</a:t>
            </a:r>
          </a:p>
          <a:p>
            <a:pPr indent="268288" algn="just"/>
            <a:r>
              <a:rPr lang="ru-RU" sz="1600" dirty="0" smtClean="0"/>
              <a:t>Документация </a:t>
            </a:r>
            <a:r>
              <a:rPr lang="en-US" sz="1600" dirty="0" smtClean="0"/>
              <a:t>Sun </a:t>
            </a:r>
            <a:r>
              <a:rPr lang="ru-RU" sz="1600" dirty="0" smtClean="0"/>
              <a:t>определяет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,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/>
              <a:t>HashSet</a:t>
            </a:r>
            <a:r>
              <a:rPr lang="en-US" sz="1600" dirty="0" smtClean="0"/>
              <a:t> </a:t>
            </a:r>
            <a:r>
              <a:rPr lang="ru-RU" sz="1600" dirty="0" smtClean="0"/>
              <a:t>как предпочтительные для применения. Их производительность выше.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Работайте с коллекциями без использование индексов</a:t>
            </a:r>
          </a:p>
          <a:p>
            <a:pPr indent="268288" algn="just"/>
            <a:r>
              <a:rPr lang="ru-RU" sz="1600" dirty="0" smtClean="0"/>
              <a:t>Применяете </a:t>
            </a:r>
            <a:r>
              <a:rPr lang="en-US" sz="1600" dirty="0" smtClean="0"/>
              <a:t>for-each </a:t>
            </a:r>
            <a:r>
              <a:rPr lang="ru-RU" sz="1600" dirty="0" smtClean="0"/>
              <a:t>или итераторы. Индексы всегда остаются одной из главных причин ошибок.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 smtClean="0"/>
              <a:t>Структура </a:t>
            </a:r>
            <a:r>
              <a:rPr lang="en-US" sz="1800" i="1" dirty="0" smtClean="0"/>
              <a:t>source-</a:t>
            </a:r>
            <a:r>
              <a:rPr lang="ru-RU" sz="1800" i="1" dirty="0" smtClean="0"/>
              <a:t>файла</a:t>
            </a:r>
          </a:p>
          <a:p>
            <a:pPr indent="355600" algn="just"/>
            <a:r>
              <a:rPr lang="en-US" sz="1600" dirty="0" smtClean="0"/>
              <a:t>public-</a:t>
            </a:r>
            <a:r>
              <a:rPr lang="ru-RU" sz="1600" dirty="0" smtClean="0"/>
              <a:t>класс или интерфейс всегда должен быть объявлен первым в файле.</a:t>
            </a:r>
          </a:p>
          <a:p>
            <a:pPr indent="355600" algn="just"/>
            <a:r>
              <a:rPr lang="ru-RU" sz="1600" dirty="0" smtClean="0"/>
              <a:t>если есть ассоциированные с </a:t>
            </a:r>
            <a:r>
              <a:rPr lang="en-US" sz="1600" dirty="0" smtClean="0"/>
              <a:t>public</a:t>
            </a:r>
            <a:r>
              <a:rPr lang="ru-RU" sz="1600" dirty="0" smtClean="0"/>
              <a:t>- классом </a:t>
            </a:r>
            <a:r>
              <a:rPr lang="en-US" sz="1600" dirty="0" smtClean="0"/>
              <a:t>private</a:t>
            </a:r>
            <a:r>
              <a:rPr lang="ru-RU" sz="1600" dirty="0" smtClean="0"/>
              <a:t>-</a:t>
            </a:r>
            <a:r>
              <a:rPr lang="en-US" sz="1600" dirty="0" smtClean="0"/>
              <a:t> </a:t>
            </a:r>
            <a:r>
              <a:rPr lang="ru-RU" sz="1600" dirty="0" smtClean="0"/>
              <a:t>классы или интерфейсы, их можно разместить в одном файле.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Declarations</a:t>
            </a:r>
            <a:r>
              <a:rPr lang="ru-RU" sz="1800" i="1" dirty="0" smtClean="0"/>
              <a:t>. Длина строк кода</a:t>
            </a:r>
          </a:p>
          <a:p>
            <a:pPr indent="452438"/>
            <a:r>
              <a:rPr lang="ru-RU" sz="1600" dirty="0" smtClean="0"/>
              <a:t>Не используйте строки длиной более 80 символов.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r>
              <a:rPr lang="ru-RU" sz="1800" i="1" dirty="0" smtClean="0"/>
              <a:t>Объявление переменных</a:t>
            </a:r>
          </a:p>
          <a:p>
            <a:pPr indent="452438"/>
            <a:r>
              <a:rPr lang="ru-RU" sz="1600" dirty="0" smtClean="0"/>
              <a:t>Не присваивайте одинаковые значения нескольким переменных одним оператором.</a:t>
            </a:r>
          </a:p>
          <a:p>
            <a:pPr algn="ctr">
              <a:buNone/>
            </a:pPr>
            <a:r>
              <a:rPr lang="en-US" sz="1600" dirty="0" err="1" smtClean="0"/>
              <a:t>fooBar.fChar</a:t>
            </a:r>
            <a:r>
              <a:rPr lang="en-US" sz="1600" dirty="0" smtClean="0"/>
              <a:t> = </a:t>
            </a:r>
            <a:r>
              <a:rPr lang="en-US" sz="1600" dirty="0" err="1" smtClean="0"/>
              <a:t>barFoo.lchar</a:t>
            </a:r>
            <a:r>
              <a:rPr lang="en-US" sz="1600" dirty="0" smtClean="0"/>
              <a:t> = ‘</a:t>
            </a:r>
            <a:r>
              <a:rPr lang="en-US" sz="1600" dirty="0" err="1" smtClean="0"/>
              <a:t>c’;c</a:t>
            </a:r>
            <a:r>
              <a:rPr lang="en-US" sz="1600" dirty="0" smtClean="0"/>
              <a:t>// AVOID!!!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r>
              <a:rPr lang="ru-RU" sz="1800" i="1" dirty="0" smtClean="0"/>
              <a:t>При декларировании переменных объявляйте по одной переменной в строке кода</a:t>
            </a:r>
          </a:p>
          <a:p>
            <a:pPr indent="452438"/>
            <a:r>
              <a:rPr lang="ru-RU" sz="1600" dirty="0" smtClean="0"/>
              <a:t>Такое объявление позволяет писать понятные комментарии.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 Best Practices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smtClean="0"/>
              <a:t>Statements</a:t>
            </a:r>
            <a:r>
              <a:rPr lang="ru-RU" sz="1800" i="1" dirty="0" smtClean="0"/>
              <a:t>. Каждая строка кода должна содержать только один оператор</a:t>
            </a:r>
            <a:r>
              <a:rPr lang="en-US" sz="1800" i="1" dirty="0" smtClean="0"/>
              <a:t>.</a:t>
            </a:r>
            <a:endParaRPr lang="ru-RU" sz="1800" i="1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Example:</a:t>
            </a:r>
          </a:p>
          <a:p>
            <a:pPr lvl="1" indent="452438">
              <a:buNone/>
            </a:pPr>
            <a:r>
              <a:rPr lang="en-US" sz="1600" dirty="0" err="1" smtClean="0"/>
              <a:t>argv</a:t>
            </a:r>
            <a:r>
              <a:rPr lang="en-US" sz="1600" dirty="0" smtClean="0"/>
              <a:t>++; </a:t>
            </a:r>
            <a:r>
              <a:rPr lang="ru-RU" sz="1600" dirty="0" smtClean="0"/>
              <a:t>// </a:t>
            </a:r>
            <a:r>
              <a:rPr lang="en-US" sz="1600" dirty="0" smtClean="0"/>
              <a:t>Correct</a:t>
            </a:r>
          </a:p>
          <a:p>
            <a:pPr lvl="1" indent="452438">
              <a:buNone/>
            </a:pPr>
            <a:r>
              <a:rPr lang="en-US" sz="1600" dirty="0" err="1" smtClean="0"/>
              <a:t>argc</a:t>
            </a:r>
            <a:r>
              <a:rPr lang="en-US" sz="1600" dirty="0" smtClean="0"/>
              <a:t>-; </a:t>
            </a:r>
            <a:r>
              <a:rPr lang="ru-RU" sz="1600" dirty="0" smtClean="0"/>
              <a:t>// </a:t>
            </a:r>
            <a:r>
              <a:rPr lang="en-US" sz="1600" dirty="0" smtClean="0"/>
              <a:t>Correct</a:t>
            </a:r>
          </a:p>
          <a:p>
            <a:pPr lvl="1" indent="452438">
              <a:buNone/>
            </a:pPr>
            <a:r>
              <a:rPr lang="en-US" sz="1600" dirty="0" err="1" smtClean="0"/>
              <a:t>argv</a:t>
            </a:r>
            <a:r>
              <a:rPr lang="en-US" sz="1600" dirty="0" smtClean="0"/>
              <a:t>++; </a:t>
            </a:r>
            <a:r>
              <a:rPr lang="en-US" sz="1600" dirty="0" err="1" smtClean="0"/>
              <a:t>argc</a:t>
            </a:r>
            <a:r>
              <a:rPr lang="en-US" sz="1600" dirty="0" smtClean="0"/>
              <a:t>-; II AVOID!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</a:t>
            </a:r>
            <a:r>
              <a:rPr lang="ru-RU" dirty="0" smtClean="0"/>
              <a:t> Соглашение об именовании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 smtClean="0"/>
              <a:t>Имена файлов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Customer.java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err="1" smtClean="0"/>
              <a:t>Person.class</a:t>
            </a:r>
            <a:endParaRPr lang="ru-RU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ru-RU" sz="1800" dirty="0" smtClean="0"/>
              <a:t>Имена пакетов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err="1" smtClean="0"/>
              <a:t>java.util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err="1" smtClean="0"/>
              <a:t>javax.swing</a:t>
            </a:r>
            <a:endParaRPr lang="ru-RU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ru-RU" sz="1800" dirty="0" smtClean="0"/>
              <a:t>Имена классов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Customer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Person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conventions.</a:t>
            </a:r>
            <a:r>
              <a:rPr lang="ru-RU" dirty="0" smtClean="0"/>
              <a:t> Соглашение об именовании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 smtClean="0"/>
              <a:t>Имена свойств класса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err="1" smtClean="0"/>
              <a:t>firstName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Id</a:t>
            </a:r>
            <a:endParaRPr lang="ru-RU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ru-RU" sz="1800" dirty="0" smtClean="0"/>
              <a:t>Имена методов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err="1" smtClean="0"/>
              <a:t>getName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err="1" smtClean="0"/>
              <a:t>isAlive</a:t>
            </a:r>
            <a:endParaRPr lang="ru-RU" sz="16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ru-RU" sz="1800" dirty="0" smtClean="0"/>
              <a:t>Имена констант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600" dirty="0" smtClean="0"/>
              <a:t>SQUARE_SIZE</a:t>
            </a:r>
            <a:endParaRPr lang="ru-RU" sz="1600" dirty="0" smtClean="0"/>
          </a:p>
          <a:p>
            <a:pPr>
              <a:lnSpc>
                <a:spcPct val="80000"/>
              </a:lnSpc>
            </a:pPr>
            <a:endParaRPr lang="ru-RU" sz="1800" dirty="0" smtClean="0"/>
          </a:p>
          <a:p>
            <a:pPr>
              <a:lnSpc>
                <a:spcPct val="80000"/>
              </a:lnSpc>
              <a:buNone/>
            </a:pPr>
            <a:r>
              <a:rPr lang="ru-RU" sz="1800" dirty="0" smtClean="0"/>
              <a:t>Также могут использоваться цифры 1..9, _, </a:t>
            </a:r>
            <a:r>
              <a:rPr lang="en-US" sz="1800" dirty="0" smtClean="0"/>
              <a:t>$</a:t>
            </a:r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Назначение и синтаксис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С помощью шаблонов можно создавать параметризованные (родовые, </a:t>
            </a:r>
            <a:r>
              <a:rPr lang="ru-RU" sz="1800" dirty="0" err="1" smtClean="0"/>
              <a:t>generic</a:t>
            </a:r>
            <a:r>
              <a:rPr lang="ru-RU" sz="1800" dirty="0" smtClean="0"/>
              <a:t>) классы и методы, что позволяет использовать более строгую типизацию, например при работе с коллекциями. </a:t>
            </a:r>
          </a:p>
          <a:p>
            <a:pPr marL="0" indent="0">
              <a:spcBef>
                <a:spcPct val="0"/>
              </a:spcBef>
              <a:buNone/>
            </a:pPr>
            <a:endParaRPr lang="ru-RU" sz="1800" dirty="0" smtClean="0"/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 smtClean="0"/>
              <a:t>Пример класса-шаблона с двумя параметрами:</a:t>
            </a:r>
            <a:br>
              <a:rPr lang="ru-RU" sz="1800" dirty="0" smtClean="0"/>
            </a:br>
            <a:endParaRPr lang="ru-RU" sz="1800" dirty="0" smtClean="0"/>
          </a:p>
          <a:p>
            <a:pPr marL="0" indent="0">
              <a:spcBef>
                <a:spcPct val="0"/>
              </a:spcBef>
              <a:buNone/>
            </a:pPr>
            <a:endParaRPr lang="en-US" sz="1800" dirty="0" smtClean="0"/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 smtClean="0"/>
          </a:p>
          <a:p>
            <a:pPr marL="0" indent="0">
              <a:spcBef>
                <a:spcPct val="0"/>
              </a:spcBef>
              <a:buNone/>
            </a:pPr>
            <a:endParaRPr lang="en-US" sz="1800" dirty="0" smtClean="0"/>
          </a:p>
          <a:p>
            <a:pPr marL="0" indent="0" algn="just">
              <a:spcBef>
                <a:spcPct val="0"/>
              </a:spcBef>
              <a:buNone/>
            </a:pPr>
            <a:endParaRPr lang="ru-RU" sz="1800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600" dirty="0" smtClean="0"/>
              <a:t>Здесь T1, Т2 – фиктивные типы, которые используются при объявлении атрибутов класса. Компилятор заменит все фиктивные типы на реальные и создаст соответствующий им объект. Объект класса </a:t>
            </a:r>
            <a:r>
              <a:rPr lang="en-US" sz="1600" dirty="0" smtClean="0"/>
              <a:t>Message</a:t>
            </a:r>
            <a:r>
              <a:rPr lang="ru-RU" sz="1600" dirty="0" smtClean="0"/>
              <a:t> можно создать, например, следующим образом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57422" y="2780552"/>
            <a:ext cx="464343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java.se._01.generics;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Message &lt; T1, T2 &gt;{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T1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T2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0100" y="5500702"/>
            <a:ext cx="728667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&lt;Integer, String &gt; ob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Message &lt;Integer, String &gt; 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Назначение и синтаксис. </a:t>
            </a:r>
            <a:r>
              <a:rPr lang="en-US" dirty="0" smtClean="0"/>
              <a:t>Example </a:t>
            </a:r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 &lt;T&gt;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Optional(T value)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Назначение и синтаксис. </a:t>
            </a:r>
            <a:r>
              <a:rPr lang="en-US" dirty="0" smtClean="0"/>
              <a:t>Example </a:t>
            </a:r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8662" y="1214422"/>
            <a:ext cx="721523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OptionalDemo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параметризация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типом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Optional&lt;Integer&gt; ob1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Optional&lt;Integer&gt;();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ob1.setValue(1);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strike="noStrike" cap="none" normalizeH="0" baseline="0" dirty="0" smtClean="0">
              <a:ln>
                <a:noFill/>
              </a:ln>
              <a:solidFill>
                <a:srgbClr val="3F7F5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ob1.setValue("2");//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недопустимый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v1 = ob1.getValue();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strike="noStrike" cap="none" normalizeH="0" baseline="0" dirty="0" smtClean="0">
              <a:ln>
                <a:noFill/>
              </a:ln>
              <a:solidFill>
                <a:srgbClr val="3F7F5F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параметризация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типом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Optional&lt;String&gt; ob2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Optional&lt;String&gt;(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v2 = ob2.getValue();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(v2);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2; //ошибка компиляции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параметризация не </a:t>
            </a:r>
            <a:r>
              <a:rPr kumimoji="0" lang="ru-RU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ковариантна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322144"/>
            <a:ext cx="73009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java.io.BufferedReader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java.io.InputStreamReader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ReadCharRunnerString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Ваше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нажмите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&lt;Enter&gt;:"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name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bis.readLine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name);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ввода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5143512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428860" y="5214950"/>
            <a:ext cx="39437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 ваше имя и нажмите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Enter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Ivan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Ivan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Назначение и синтаксис. </a:t>
            </a:r>
            <a:r>
              <a:rPr lang="en-US" dirty="0" smtClean="0"/>
              <a:t>Example </a:t>
            </a:r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8662" y="1214422"/>
            <a:ext cx="721523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параметризация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умолчанию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–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Optional ob3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Optional();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(ob3.getValue());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ob3.setValue(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SE 6"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(ob3.toString());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выводится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объекта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а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тип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параметризации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b3.setValue(71);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(ob3.toString());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ob3.setValue(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3786190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86050" y="4000504"/>
            <a:ext cx="364333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java.lang.String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 SE 6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java.lang.Integer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71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Использование </a:t>
            </a:r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Tx/>
              <a:buSzTx/>
              <a:buNone/>
              <a:defRPr/>
            </a:pPr>
            <a:r>
              <a:rPr lang="ru-RU" sz="1800" dirty="0" smtClean="0"/>
              <a:t>Объявление </a:t>
            </a:r>
            <a:r>
              <a:rPr lang="en-US" sz="1800" dirty="0" smtClean="0"/>
              <a:t>generic</a:t>
            </a:r>
            <a:r>
              <a:rPr lang="ru-RU" sz="1800" dirty="0" smtClean="0"/>
              <a:t>-типа в виде &lt;</a:t>
            </a:r>
            <a:r>
              <a:rPr lang="en-US" sz="1800" dirty="0" smtClean="0"/>
              <a:t>T</a:t>
            </a:r>
            <a:r>
              <a:rPr lang="ru-RU" sz="1800" dirty="0" smtClean="0"/>
              <a:t>&gt;, несмотря на возможность использовать любой тип в качестве параметра, ограничивает область применения разрабатываемого класса. Переменные такого типа </a:t>
            </a:r>
            <a:r>
              <a:rPr lang="ru-RU" sz="1800" i="1" dirty="0" smtClean="0"/>
              <a:t>могут вызывать только методы класса </a:t>
            </a:r>
            <a:r>
              <a:rPr lang="en-US" sz="1800" i="1" dirty="0" smtClean="0"/>
              <a:t>Object</a:t>
            </a:r>
            <a:r>
              <a:rPr lang="ru-RU" sz="1800" dirty="0" smtClean="0"/>
              <a:t>. Доступ к другим методам ограничивает компилятор, предупреждая возможные варианты возникновения ошибок.</a:t>
            </a:r>
          </a:p>
          <a:p>
            <a:pPr marL="0" lvl="0" indent="0" algn="just">
              <a:buClrTx/>
              <a:buSzTx/>
              <a:buNone/>
              <a:defRPr/>
            </a:pPr>
            <a:endParaRPr lang="ru-RU" sz="1800" dirty="0" smtClean="0"/>
          </a:p>
          <a:p>
            <a:pPr marL="0" lvl="0" indent="0" algn="just">
              <a:buClrTx/>
              <a:buSzTx/>
              <a:buNone/>
              <a:defRPr/>
            </a:pPr>
            <a:r>
              <a:rPr lang="ru-RU" sz="1800" dirty="0" smtClean="0"/>
              <a:t>Чтобы расширить возможности параметризованных членов класса, можно ввести ограничения на используемые типы при помощи следующего объявления класса:</a:t>
            </a:r>
            <a:endParaRPr lang="en-US" sz="1800" dirty="0" smtClean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 smtClean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 smtClean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 smtClean="0"/>
          </a:p>
          <a:p>
            <a:pPr marL="342900" lvl="0" indent="-342900" algn="just">
              <a:buClrTx/>
              <a:buSzTx/>
              <a:buFont typeface="Arial" pitchFamily="34" charset="0"/>
              <a:buChar char="•"/>
              <a:defRPr/>
            </a:pPr>
            <a:endParaRPr lang="ru-RU" sz="1800" dirty="0" smtClean="0"/>
          </a:p>
          <a:p>
            <a:pPr marL="342900" lvl="0" indent="-342900" algn="just">
              <a:buClrTx/>
              <a:buSzTx/>
              <a:buNone/>
              <a:defRPr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4480" y="4429132"/>
            <a:ext cx="607223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OptionalExt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&lt;T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Tип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Использование </a:t>
            </a:r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Tx/>
              <a:buSzTx/>
              <a:buNone/>
              <a:defRPr/>
            </a:pPr>
            <a:r>
              <a:rPr lang="ru-RU" sz="1800" dirty="0" smtClean="0"/>
              <a:t>Такая запись говорит о том, что в качестве типа Т разрешено применять только классы, являющиеся наследниками (суперклассами) класса </a:t>
            </a:r>
            <a:r>
              <a:rPr lang="en-US" sz="1800" dirty="0" smtClean="0"/>
              <a:t>T</a:t>
            </a:r>
            <a:r>
              <a:rPr lang="ru-RU" sz="1800" dirty="0" err="1" smtClean="0"/>
              <a:t>ип</a:t>
            </a:r>
            <a:r>
              <a:rPr lang="ru-RU" sz="1800" dirty="0" smtClean="0"/>
              <a:t>, и соответственно появляется возможность вызова методов ограничивающих (</a:t>
            </a:r>
            <a:r>
              <a:rPr lang="en-US" sz="1800" dirty="0" smtClean="0"/>
              <a:t>bound</a:t>
            </a:r>
            <a:r>
              <a:rPr lang="ru-RU" sz="1800" dirty="0" smtClean="0"/>
              <a:t>) типов.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400"/>
              </a:spcBef>
              <a:buClrTx/>
              <a:buSzTx/>
              <a:buNone/>
              <a:defRPr/>
            </a:pPr>
            <a:r>
              <a:rPr lang="ru-RU" sz="1800" dirty="0" smtClean="0"/>
              <a:t>Часто возникает необходимость в метод параметризованного класса одного допустимого типа передать объект этого же класса, но параметризованного другим типом. </a:t>
            </a:r>
          </a:p>
          <a:p>
            <a:pPr marL="342900" lvl="0" indent="-342900">
              <a:spcBef>
                <a:spcPts val="400"/>
              </a:spcBef>
              <a:buClrTx/>
              <a:buSzTx/>
              <a:buNone/>
              <a:defRPr/>
            </a:pPr>
            <a:endParaRPr lang="ru-RU" sz="1800" dirty="0" smtClean="0"/>
          </a:p>
          <a:p>
            <a:pPr marL="0" lvl="0" indent="0" algn="just">
              <a:spcBef>
                <a:spcPts val="400"/>
              </a:spcBef>
              <a:buClrTx/>
              <a:buSzTx/>
              <a:buNone/>
              <a:defRPr/>
            </a:pPr>
            <a:r>
              <a:rPr lang="ru-RU" sz="1800" dirty="0" smtClean="0"/>
              <a:t>В этом случае при определении метода следует применить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метасимвол</a:t>
            </a:r>
            <a:r>
              <a:rPr lang="ru-RU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“</a:t>
            </a:r>
            <a:r>
              <a:rPr lang="ru-RU" sz="1800" b="1" dirty="0" smtClean="0"/>
              <a:t>?</a:t>
            </a:r>
            <a:r>
              <a:rPr lang="en-US" sz="1800" dirty="0" smtClean="0"/>
              <a:t>”</a:t>
            </a:r>
            <a:r>
              <a:rPr lang="ru-RU" sz="1800" dirty="0" smtClean="0">
                <a:solidFill>
                  <a:srgbClr val="002C78"/>
                </a:solidFill>
              </a:rPr>
              <a:t>.</a:t>
            </a:r>
            <a:r>
              <a:rPr lang="ru-RU" sz="1800" dirty="0" smtClean="0"/>
              <a:t> </a:t>
            </a:r>
          </a:p>
          <a:p>
            <a:pPr marL="342900" lvl="0" indent="-342900" algn="ctr">
              <a:spcBef>
                <a:spcPts val="400"/>
              </a:spcBef>
              <a:buClrTx/>
              <a:buSzTx/>
              <a:buNone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ru-RU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lvl="0" indent="-342900">
              <a:spcBef>
                <a:spcPts val="400"/>
              </a:spcBef>
              <a:buClrTx/>
              <a:buSzTx/>
              <a:buNone/>
              <a:defRPr/>
            </a:pPr>
            <a:endParaRPr lang="ru-RU" sz="1800" dirty="0" smtClean="0"/>
          </a:p>
          <a:p>
            <a:pPr marL="0" lvl="0" indent="0" algn="just">
              <a:spcBef>
                <a:spcPts val="400"/>
              </a:spcBef>
              <a:buClrTx/>
              <a:buSzTx/>
              <a:buNone/>
              <a:defRPr/>
            </a:pPr>
            <a:r>
              <a:rPr lang="ru-RU" sz="1800" dirty="0" smtClean="0"/>
              <a:t>Метасимвол также может использоваться с ограничением </a:t>
            </a:r>
            <a:r>
              <a:rPr lang="en-US" sz="1800" b="1" dirty="0" smtClean="0"/>
              <a:t>extends</a:t>
            </a:r>
            <a:r>
              <a:rPr lang="ru-RU" sz="1800" dirty="0" smtClean="0"/>
              <a:t> для передаваемого типа.</a:t>
            </a:r>
          </a:p>
          <a:p>
            <a:pPr lvl="0" algn="just">
              <a:spcBef>
                <a:spcPts val="400"/>
              </a:spcBef>
              <a:buClrTx/>
              <a:buSzTx/>
              <a:buNone/>
              <a:defRPr/>
            </a:pPr>
            <a:endParaRPr lang="ru-RU" sz="1800" dirty="0" smtClean="0"/>
          </a:p>
          <a:p>
            <a:pPr marL="342900" lvl="0" indent="-342900" algn="ctr">
              <a:spcBef>
                <a:spcPts val="400"/>
              </a:spcBef>
              <a:buClrTx/>
              <a:buSzTx/>
              <a:buNone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extends Number&gt;</a:t>
            </a:r>
            <a:endParaRPr lang="ru-RU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143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r>
              <a:rPr lang="en-US" dirty="0" smtClean="0"/>
              <a:t>. Example 31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285860"/>
            <a:ext cx="730093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Mark&lt;T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Number&gt;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 (T value)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value;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.floatValue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вместо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sameAny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(Mark&lt;T&gt; ob)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sameAny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(Mark&lt;?&gt; ob)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roundMark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==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ob.roundMark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same (Mark&lt;T&gt; ob)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 ==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ob.getMark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r>
              <a:rPr lang="en-US" dirty="0" smtClean="0"/>
              <a:t>. Example 31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3077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Runner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 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Mark&lt;String&gt; ms = new Mark&lt;String&gt;(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“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7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//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Mark&lt;Double&gt;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Mark&lt;Double&gt;(71.4D);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//71.5d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md.sameAny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Mark&lt;Integer&gt; mi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Mark&lt;Integer&gt;(71);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md.sameAny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(mi));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md.same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(mi); //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md.roundMark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43372" y="4643446"/>
            <a:ext cx="78581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71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429132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Метасимволы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sameAny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Mark</a:t>
            </a:r>
            <a:r>
              <a:rPr lang="ru-RU" sz="1800" b="1" dirty="0" smtClean="0"/>
              <a:t>&lt;?&gt; </a:t>
            </a:r>
            <a:r>
              <a:rPr lang="ru-RU" sz="1800" b="1" dirty="0" err="1" smtClean="0"/>
              <a:t>ob</a:t>
            </a:r>
            <a:r>
              <a:rPr lang="ru-RU" sz="1800" b="1" dirty="0" smtClean="0"/>
              <a:t>) </a:t>
            </a:r>
            <a:r>
              <a:rPr lang="ru-RU" sz="1800" dirty="0" smtClean="0"/>
              <a:t>может принимать объекты типа </a:t>
            </a:r>
            <a:r>
              <a:rPr lang="ru-RU" sz="1800" b="1" dirty="0" err="1" smtClean="0"/>
              <a:t>Mark</a:t>
            </a:r>
            <a:r>
              <a:rPr lang="ru-RU" sz="1800" dirty="0" smtClean="0"/>
              <a:t>, инициализированные любым из допустимых для этого класса типов, в то время как метод с параметром </a:t>
            </a:r>
            <a:r>
              <a:rPr lang="ru-RU" sz="1800" b="1" dirty="0" err="1" smtClean="0"/>
              <a:t>Mark</a:t>
            </a:r>
            <a:r>
              <a:rPr lang="ru-RU" sz="1800" b="1" dirty="0" smtClean="0"/>
              <a:t>&lt;T&gt;</a:t>
            </a:r>
            <a:r>
              <a:rPr lang="ru-RU" sz="1800" dirty="0" smtClean="0"/>
              <a:t> мог бы принимать объекты с инициализацией того же типа, что и вызывающий метод объект.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146</a:t>
            </a:fld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Параметризованные методы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ClrTx/>
              <a:buSzTx/>
              <a:buNone/>
              <a:defRPr/>
            </a:pPr>
            <a:r>
              <a:rPr lang="ru-RU" sz="1800" dirty="0" smtClean="0"/>
              <a:t>Параметризованный (</a:t>
            </a:r>
            <a:r>
              <a:rPr lang="en-US" sz="1800" dirty="0" smtClean="0">
                <a:solidFill>
                  <a:srgbClr val="800000"/>
                </a:solidFill>
              </a:rPr>
              <a:t>generic</a:t>
            </a:r>
            <a:r>
              <a:rPr lang="ru-RU" sz="1800" dirty="0" smtClean="0"/>
              <a:t>) метод определяет базовый набор операций, которые будут применяться к разным типам данных, получаемых методом в качестве параметра.</a:t>
            </a:r>
          </a:p>
          <a:p>
            <a:pPr marL="342900" lvl="0" indent="-342900" algn="ctr">
              <a:buClrTx/>
              <a:buSzTx/>
              <a:buNone/>
              <a:defRPr/>
            </a:pPr>
            <a:endParaRPr lang="ru-RU" sz="1800" dirty="0" smtClean="0"/>
          </a:p>
          <a:p>
            <a:pPr marL="342900" lvl="0" indent="-342900" algn="ctr">
              <a:buClrTx/>
              <a:buSzTx/>
              <a:buNone/>
              <a:defRPr/>
            </a:pPr>
            <a:r>
              <a:rPr lang="en-US" sz="1800" b="1" dirty="0" smtClean="0"/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800" b="1" dirty="0" smtClean="0"/>
              <a:t> extends </a:t>
            </a:r>
            <a:r>
              <a:rPr lang="ru-RU" sz="1800" b="1" dirty="0" smtClean="0"/>
              <a:t>Тип</a:t>
            </a:r>
            <a:r>
              <a:rPr lang="en-US" sz="1800" b="1" dirty="0" smtClean="0"/>
              <a:t>&gt; </a:t>
            </a:r>
            <a:r>
              <a:rPr lang="ru-RU" sz="1800" b="1" i="1" dirty="0" smtClean="0"/>
              <a:t>Тип</a:t>
            </a:r>
            <a:r>
              <a:rPr lang="en-US" sz="1800" b="1" dirty="0" smtClean="0">
                <a:solidFill>
                  <a:srgbClr val="800000"/>
                </a:solidFill>
              </a:rPr>
              <a:t> </a:t>
            </a:r>
            <a:r>
              <a:rPr lang="en-US" sz="1800" b="1" dirty="0" smtClean="0"/>
              <a:t>method(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arg</a:t>
            </a:r>
            <a:r>
              <a:rPr lang="en-US" sz="1800" b="1" dirty="0" smtClean="0"/>
              <a:t>) {}</a:t>
            </a:r>
          </a:p>
          <a:p>
            <a:pPr marL="342900" lvl="0" indent="-342900" algn="ctr">
              <a:buClrTx/>
              <a:buSzTx/>
              <a:buNone/>
              <a:defRPr/>
            </a:pPr>
            <a:r>
              <a:rPr lang="en-US" sz="1800" b="1" dirty="0" smtClean="0"/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800" b="1" dirty="0" smtClean="0"/>
              <a:t>&gt; </a:t>
            </a:r>
            <a:r>
              <a:rPr lang="ru-RU" sz="1800" b="1" i="1" dirty="0" smtClean="0"/>
              <a:t>Тип</a:t>
            </a:r>
            <a:r>
              <a:rPr lang="en-US" sz="1800" b="1" dirty="0" smtClean="0"/>
              <a:t> method(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arg</a:t>
            </a:r>
            <a:r>
              <a:rPr lang="en-US" sz="1800" b="1" dirty="0" smtClean="0"/>
              <a:t>) {}</a:t>
            </a:r>
            <a:endParaRPr lang="ru-RU" sz="1800" b="1" dirty="0" smtClean="0"/>
          </a:p>
          <a:p>
            <a:pPr marL="0" lvl="0" indent="0" algn="just">
              <a:buClrTx/>
              <a:buSzTx/>
              <a:buNone/>
              <a:defRPr/>
            </a:pPr>
            <a:endParaRPr lang="ru-RU" sz="1800" dirty="0" smtClean="0"/>
          </a:p>
          <a:p>
            <a:pPr marL="0" lvl="0" indent="0" algn="just">
              <a:buClrTx/>
              <a:buSzTx/>
              <a:buNone/>
              <a:defRPr/>
            </a:pPr>
            <a:r>
              <a:rPr lang="ru-RU" sz="1800" dirty="0" smtClean="0"/>
              <a:t>Описание типа должно находиться перед возвращаемым типом. Запись первого вида означает, что в метод можно передавать объекты, типы которых являются подклассами класса, указанного после </a:t>
            </a:r>
            <a:r>
              <a:rPr lang="en-US" sz="1800" dirty="0" smtClean="0">
                <a:solidFill>
                  <a:srgbClr val="800000"/>
                </a:solidFill>
              </a:rPr>
              <a:t>extends</a:t>
            </a:r>
            <a:r>
              <a:rPr lang="ru-RU" sz="1800" dirty="0" smtClean="0"/>
              <a:t>. Второй способ объявления метода никаких ограничений на передаваемый тип не ставит.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Параметризованные методы</a:t>
            </a:r>
            <a:r>
              <a:rPr lang="en-US" dirty="0" smtClean="0"/>
              <a:t>. Example 32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06231"/>
            <a:ext cx="7300938" cy="3508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_java._se._01._generics;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GenericMethod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&lt;T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Number&gt;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 num)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num.longValue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(n &gt;= -128 &amp;&amp; n &lt;= 127)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)n;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(7));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Float(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"7.f"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asByte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(new Character('7')));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00496" y="5000636"/>
            <a:ext cx="4286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7</a:t>
            </a:r>
          </a:p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786322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Ограничения на использование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sz="1800" i="1" dirty="0" smtClean="0">
                <a:ea typeface="Times New Roman" pitchFamily="18" charset="0"/>
              </a:rPr>
              <a:t>Нельзя явно вызвать конструктор</a:t>
            </a:r>
            <a:r>
              <a:rPr lang="ru-RU" sz="1800" dirty="0" smtClean="0">
                <a:ea typeface="Times New Roman" pitchFamily="18" charset="0"/>
              </a:rPr>
              <a:t> параметризованного класса, так как компилятор не знает, какой конструктор может быть вызван и какой объем памяти должен быть выделен при создании объекта, </a:t>
            </a:r>
          </a:p>
          <a:p>
            <a:pPr marL="0" lvl="0" indent="0" algn="just">
              <a:buNone/>
            </a:pPr>
            <a:endParaRPr lang="ru-RU" sz="1800" dirty="0" smtClean="0">
              <a:ea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800" dirty="0" smtClean="0">
                <a:ea typeface="Times New Roman" pitchFamily="18" charset="0"/>
              </a:rPr>
              <a:t>Параметризованные поля </a:t>
            </a:r>
            <a:r>
              <a:rPr lang="ru-RU" sz="1800" i="1" dirty="0" smtClean="0">
                <a:ea typeface="Times New Roman" pitchFamily="18" charset="0"/>
              </a:rPr>
              <a:t>не могут быть статическими</a:t>
            </a:r>
            <a:r>
              <a:rPr lang="ru-RU" sz="1800" dirty="0" smtClean="0">
                <a:ea typeface="Times New Roman" pitchFamily="18" charset="0"/>
              </a:rPr>
              <a:t>, </a:t>
            </a:r>
            <a:r>
              <a:rPr lang="ru-RU" sz="1800" i="1" dirty="0" smtClean="0">
                <a:ea typeface="Times New Roman" pitchFamily="18" charset="0"/>
              </a:rPr>
              <a:t>статические методы не могут иметь параметризованные поля</a:t>
            </a:r>
            <a:r>
              <a:rPr lang="ru-RU" sz="1800" dirty="0" smtClean="0">
                <a:ea typeface="Times New Roman" pitchFamily="18" charset="0"/>
              </a:rPr>
              <a:t> и обращаться к ним также запрещено.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30093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java.io.BufferedReader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java.io.InputStreamReader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"Вводите символы,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'-для выхода."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 = 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br.read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'q'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классы. Применение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Параметризованные методы применяются когда необходимо разработать базовый набор операций, который будет работать с различными типами данных.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 smtClean="0">
              <a:ea typeface="Times New Roman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Описание типа всегда находится перед возвращаемым типом. Параметризованные методы могут размещаться как в обычных, так и в параметризованных классах. Параметр метода может не иметь никакого отношения к параметру класса.</a:t>
            </a:r>
            <a:r>
              <a:rPr lang="ru-RU" sz="1800" dirty="0" smtClean="0"/>
              <a:t> 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 smtClean="0"/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smtClean="0"/>
              <a:t>Метасимволы применимы и к </a:t>
            </a:r>
            <a:r>
              <a:rPr lang="en-US" sz="1800" dirty="0" smtClean="0"/>
              <a:t>generic</a:t>
            </a:r>
            <a:r>
              <a:rPr lang="ru-RU" sz="1800" dirty="0" smtClean="0"/>
              <a:t>-методам.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150</a:t>
            </a:fld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 (</a:t>
            </a:r>
            <a:r>
              <a:rPr lang="en-US" dirty="0" err="1" smtClean="0"/>
              <a:t>enums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Синтаксис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Examples: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dayOfWeek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: SUNDAY, MONDAY, TUESDAY,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month: JAN, FEB, MAR, APR,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gender: MALE, FEMALE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title: MR, MRS, MS, DR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appletState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: READY, RUNNING, BLOCKED, DEAD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4612" y="3429000"/>
            <a:ext cx="307180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Season {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SPRING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SUMMER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отличие от статических констант, предоставляют типизированный, безопасный способ задания фиксированных наборов значений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lvl="1" indent="0" algn="just">
              <a:buNone/>
            </a:pPr>
            <a:r>
              <a:rPr lang="ru-RU" sz="1800" dirty="0" smtClean="0"/>
              <a:t>	Являются классами специального вида, не могут иметь наследников, сами в свою очередь наследуются от </a:t>
            </a:r>
            <a:r>
              <a:rPr lang="en-US" sz="1800" b="1" dirty="0" err="1" smtClean="0"/>
              <a:t>java.lang.Enum</a:t>
            </a:r>
            <a:r>
              <a:rPr lang="ru-RU" sz="1800" dirty="0" smtClean="0"/>
              <a:t> и реализуют </a:t>
            </a:r>
            <a:r>
              <a:rPr lang="en-US" sz="1800" i="1" dirty="0" err="1" smtClean="0"/>
              <a:t>java.lang.Comparable</a:t>
            </a:r>
            <a:r>
              <a:rPr lang="ru-RU" sz="1800" dirty="0" smtClean="0"/>
              <a:t> (следовательно, могут быть сортированы) и  </a:t>
            </a:r>
            <a:r>
              <a:rPr lang="en-US" sz="1800" i="1" dirty="0" err="1" smtClean="0"/>
              <a:t>java.io.Serializable</a:t>
            </a:r>
            <a:r>
              <a:rPr lang="ru-RU" sz="1800" i="1" dirty="0" smtClean="0"/>
              <a:t>.</a:t>
            </a:r>
          </a:p>
          <a:p>
            <a:pPr marL="0" lvl="1" indent="0" algn="just">
              <a:lnSpc>
                <a:spcPct val="90000"/>
              </a:lnSpc>
              <a:buNone/>
            </a:pPr>
            <a:endParaRPr lang="ru-RU" sz="1800" dirty="0" smtClean="0"/>
          </a:p>
          <a:p>
            <a:pPr marL="0" lvl="1" indent="0" algn="just">
              <a:lnSpc>
                <a:spcPct val="90000"/>
              </a:lnSpc>
              <a:buNone/>
            </a:pPr>
            <a:r>
              <a:rPr lang="ru-RU" sz="1800" dirty="0" smtClean="0"/>
              <a:t>	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153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ru-RU" sz="1800" dirty="0" smtClean="0"/>
              <a:t>Не </a:t>
            </a:r>
            <a:r>
              <a:rPr lang="ru-RU" sz="1800" dirty="0" smtClean="0"/>
              <a:t>могут быть абстрактными и содержать абстрактные методы (кроме случая, когда каждый объект перечисления реализовывает абстрактный метод), но могут реализовывать интерфейсы.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lvl="2" indent="0" algn="just">
              <a:buNone/>
            </a:pPr>
            <a:r>
              <a:rPr lang="en-US" sz="1800" dirty="0" err="1" smtClean="0"/>
              <a:t>Enums</a:t>
            </a:r>
            <a:r>
              <a:rPr lang="en-US" sz="1800" dirty="0" smtClean="0"/>
              <a:t> </a:t>
            </a:r>
            <a:r>
              <a:rPr lang="ru-RU" sz="1800" dirty="0" smtClean="0"/>
              <a:t>переопределяют</a:t>
            </a:r>
            <a:r>
              <a:rPr lang="en-US" sz="1800" dirty="0" smtClean="0"/>
              <a:t> </a:t>
            </a:r>
            <a:r>
              <a:rPr lang="en-US" sz="1800" i="1" dirty="0" err="1" smtClean="0"/>
              <a:t>toString</a:t>
            </a:r>
            <a:r>
              <a:rPr lang="en-US" sz="1800" dirty="0" smtClean="0"/>
              <a:t>() and </a:t>
            </a:r>
            <a:r>
              <a:rPr lang="ru-RU" sz="1800" dirty="0" smtClean="0"/>
              <a:t>определяют</a:t>
            </a:r>
            <a:r>
              <a:rPr lang="en-US" sz="1800" dirty="0" smtClean="0"/>
              <a:t> </a:t>
            </a:r>
            <a:r>
              <a:rPr lang="en-US" sz="1800" i="1" dirty="0" err="1" smtClean="0"/>
              <a:t>valueOf</a:t>
            </a:r>
            <a:r>
              <a:rPr lang="en-US" sz="1800" dirty="0" smtClean="0"/>
              <a:t>()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3214686"/>
            <a:ext cx="7143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WINTER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(season );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 WINTER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"SPRING"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sets season to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Season.SPRING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Создание объектов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Экземпляры объектов </a:t>
            </a:r>
            <a:r>
              <a:rPr lang="ru-RU" sz="1800" b="1" dirty="0" smtClean="0"/>
              <a:t>перечисления нельзя создать с помощью </a:t>
            </a:r>
            <a:r>
              <a:rPr lang="en-US" sz="1800" b="1" dirty="0" smtClean="0"/>
              <a:t>new</a:t>
            </a:r>
            <a:r>
              <a:rPr lang="en-US" sz="1800" dirty="0" smtClean="0"/>
              <a:t>, </a:t>
            </a:r>
            <a:r>
              <a:rPr lang="ru-RU" sz="1800" dirty="0" smtClean="0"/>
              <a:t>каждый объект перечисления уникален, создается при загрузке перечисления в виртуальную машину, поэтому допустимо сравнение ссылок для объектов перечислений</a:t>
            </a:r>
            <a:r>
              <a:rPr lang="en-US" sz="1800" dirty="0" smtClean="0"/>
              <a:t>, </a:t>
            </a:r>
            <a:r>
              <a:rPr lang="ru-RU" sz="1800" b="1" dirty="0" smtClean="0"/>
              <a:t>можно использовать </a:t>
            </a:r>
            <a:r>
              <a:rPr lang="en-US" sz="1800" b="1" dirty="0" smtClean="0"/>
              <a:t>switch</a:t>
            </a:r>
            <a:endParaRPr lang="ru-RU" sz="1800" b="1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Как </a:t>
            </a:r>
            <a:r>
              <a:rPr lang="ru-RU" sz="1800" dirty="0" smtClean="0"/>
              <a:t>и обычные классы могут реализовывать поведение, содержать вложенные классы.</a:t>
            </a:r>
          </a:p>
          <a:p>
            <a:pPr marL="0" lvl="2" indent="0" algn="just">
              <a:buNone/>
            </a:pPr>
            <a:endParaRPr lang="ru-RU" sz="1800" dirty="0" smtClean="0"/>
          </a:p>
          <a:p>
            <a:pPr marL="0" lvl="2" indent="0" algn="just">
              <a:buNone/>
            </a:pPr>
            <a:r>
              <a:rPr lang="en-US" sz="1800" dirty="0" err="1" smtClean="0"/>
              <a:t>Enums</a:t>
            </a:r>
            <a:r>
              <a:rPr lang="en-US" sz="1800" dirty="0" smtClean="0"/>
              <a:t> </a:t>
            </a:r>
            <a:r>
              <a:rPr lang="ru-RU" sz="1800" dirty="0" smtClean="0"/>
              <a:t>по умолчанию</a:t>
            </a:r>
            <a:r>
              <a:rPr lang="en-US" sz="1800" dirty="0" smtClean="0"/>
              <a:t> </a:t>
            </a:r>
            <a:r>
              <a:rPr lang="en-US" sz="1800" b="1" dirty="0" smtClean="0"/>
              <a:t>public</a:t>
            </a:r>
            <a:r>
              <a:rPr lang="en-US" sz="1800" dirty="0" smtClean="0"/>
              <a:t>, </a:t>
            </a:r>
            <a:r>
              <a:rPr lang="en-US" sz="1800" b="1" dirty="0" smtClean="0"/>
              <a:t>static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smtClean="0"/>
              <a:t>final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155</a:t>
            </a:fld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Создание объектов </a:t>
            </a:r>
            <a:r>
              <a:rPr lang="ru-RU" dirty="0" smtClean="0"/>
              <a:t>перечисления</a:t>
            </a:r>
            <a:r>
              <a:rPr lang="en-US" dirty="0" smtClean="0"/>
              <a:t>. Example 33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156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1214422"/>
            <a:ext cx="722473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Days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MONDAY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TUESDAY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WEDNESDAY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THURSDAY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FRIDAY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SATURDAY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isWeekend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SATURDAY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000100" y="4429132"/>
            <a:ext cx="7300906" cy="381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Days.MODAY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+”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isWeekEnd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(): “ +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Days.MONDAY.isWeekend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 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Каждый класс перечисления неявно содержит следующие методы: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</a:t>
            </a:r>
            <a:r>
              <a:rPr lang="en-US" sz="1800" b="1" dirty="0" err="1" smtClean="0"/>
              <a:t>enumType</a:t>
            </a:r>
            <a:r>
              <a:rPr lang="ru-RU" sz="1800" b="1" dirty="0" smtClean="0"/>
              <a:t>[] </a:t>
            </a:r>
            <a:r>
              <a:rPr lang="ru-RU" sz="1800" b="1" dirty="0" err="1" smtClean="0"/>
              <a:t>values</a:t>
            </a:r>
            <a:r>
              <a:rPr lang="ru-RU" sz="1800" b="1" dirty="0" smtClean="0"/>
              <a:t>()</a:t>
            </a:r>
            <a:r>
              <a:rPr lang="ru-RU" sz="1800" dirty="0" smtClean="0"/>
              <a:t> – возвращает массив, содержащий все элементы перечисления в порядке их объявления;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T </a:t>
            </a:r>
            <a:r>
              <a:rPr lang="en-US" sz="1800" b="1" dirty="0" err="1" smtClean="0"/>
              <a:t>valueOf</a:t>
            </a:r>
            <a:r>
              <a:rPr lang="ru-RU" sz="1800" b="1" dirty="0" smtClean="0"/>
              <a:t>(</a:t>
            </a:r>
            <a:r>
              <a:rPr lang="en-US" sz="1800" b="1" dirty="0" smtClean="0"/>
              <a:t>Class</a:t>
            </a:r>
            <a:r>
              <a:rPr lang="ru-RU" sz="1800" b="1" dirty="0" smtClean="0"/>
              <a:t>&lt;</a:t>
            </a:r>
            <a:r>
              <a:rPr lang="en-US" sz="1800" b="1" dirty="0" smtClean="0"/>
              <a:t>T</a:t>
            </a:r>
            <a:r>
              <a:rPr lang="ru-RU" sz="1800" b="1" dirty="0" smtClean="0"/>
              <a:t>&gt; </a:t>
            </a:r>
            <a:r>
              <a:rPr lang="en-US" sz="1800" b="1" dirty="0" err="1" smtClean="0"/>
              <a:t>enumType</a:t>
            </a:r>
            <a:r>
              <a:rPr lang="ru-RU" sz="1800" b="1" dirty="0" smtClean="0"/>
              <a:t>, 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arg</a:t>
            </a:r>
            <a:r>
              <a:rPr lang="ru-RU" sz="1800" b="1" dirty="0" smtClean="0"/>
              <a:t>)</a:t>
            </a:r>
            <a:r>
              <a:rPr lang="ru-RU" sz="1800" dirty="0" smtClean="0"/>
              <a:t> – возвращает элемент перечисления, соответствующий передаваемому типу и значению передаваемой строки;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b="1" dirty="0" smtClean="0"/>
              <a:t>static </a:t>
            </a:r>
            <a:r>
              <a:rPr lang="en-US" sz="1800" b="1" dirty="0" err="1" smtClean="0"/>
              <a:t>enumType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valueOf</a:t>
            </a:r>
            <a:r>
              <a:rPr lang="ru-RU" sz="1800" b="1" dirty="0" smtClean="0"/>
              <a:t>(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arg</a:t>
            </a:r>
            <a:r>
              <a:rPr lang="ru-RU" sz="1800" b="1" dirty="0" smtClean="0"/>
              <a:t>)</a:t>
            </a:r>
            <a:r>
              <a:rPr lang="ru-RU" sz="1800" dirty="0" smtClean="0"/>
              <a:t> – возвращает элемент пере­числения, соответствующий значению передаваемой строки</a:t>
            </a:r>
            <a:r>
              <a:rPr lang="ru-RU" sz="1800" dirty="0" smtClean="0"/>
              <a:t>;</a:t>
            </a:r>
            <a:endParaRPr lang="ru-RU" sz="1800" dirty="0" smtClean="0"/>
          </a:p>
          <a:p>
            <a:endParaRPr lang="ru-RU" sz="1000" dirty="0" smtClean="0"/>
          </a:p>
          <a:p>
            <a:pPr marL="0" indent="0" algn="just">
              <a:buNone/>
            </a:pPr>
            <a:r>
              <a:rPr lang="ru-RU" sz="1800" dirty="0" smtClean="0"/>
              <a:t>(</a:t>
            </a:r>
            <a:r>
              <a:rPr lang="ru-RU" sz="1800" dirty="0" smtClean="0"/>
              <a:t>статические методы, </a:t>
            </a:r>
            <a:r>
              <a:rPr lang="ru-RU" sz="1800" dirty="0" smtClean="0"/>
              <a:t>выбрасывает </a:t>
            </a:r>
            <a:r>
              <a:rPr lang="en-US" sz="1800" b="1" dirty="0" err="1" smtClean="0"/>
              <a:t>IllegalArgumentException</a:t>
            </a:r>
            <a:r>
              <a:rPr lang="en-US" sz="1800" dirty="0" smtClean="0"/>
              <a:t> </a:t>
            </a:r>
            <a:r>
              <a:rPr lang="ru-RU" sz="1800" dirty="0" smtClean="0"/>
              <a:t>если нет элемента с указанным именем)</a:t>
            </a:r>
          </a:p>
          <a:p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157</a:t>
            </a:fld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перечисления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800" dirty="0" smtClean="0"/>
              <a:t>Каждый класс перечисления неявно содержит следующие методы: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smtClean="0"/>
              <a:t>ordinal</a:t>
            </a:r>
            <a:r>
              <a:rPr lang="ru-RU" sz="1800" b="1" dirty="0" smtClean="0"/>
              <a:t>() </a:t>
            </a:r>
            <a:r>
              <a:rPr lang="ru-RU" sz="1800" dirty="0" smtClean="0"/>
              <a:t>– возвращает позицию элемента перечисления. </a:t>
            </a:r>
            <a:endParaRPr lang="en-US" sz="1800" dirty="0" smtClean="0"/>
          </a:p>
          <a:p>
            <a:pPr>
              <a:lnSpc>
                <a:spcPct val="80000"/>
              </a:lnSpc>
            </a:pP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en-US" sz="1800" b="1" dirty="0" smtClean="0"/>
              <a:t>String </a:t>
            </a:r>
            <a:r>
              <a:rPr lang="en-US" sz="1800" b="1" dirty="0" err="1" smtClean="0"/>
              <a:t>toString</a:t>
            </a:r>
            <a:r>
              <a:rPr lang="en-US" sz="1800" b="1" dirty="0" smtClean="0"/>
              <a:t>()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other)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158</a:t>
            </a:fld>
            <a:endParaRPr 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</a:t>
            </a:r>
            <a:r>
              <a:rPr lang="ru-RU" dirty="0" smtClean="0"/>
              <a:t>перечисления</a:t>
            </a:r>
            <a:r>
              <a:rPr lang="en-US" dirty="0" smtClean="0"/>
              <a:t>. Example 34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3009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Shape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TRIANGLE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CIRCLE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square(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RECTANGLE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 * 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TRIANGLE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 * y / 2;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CIRCLE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Math.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(x, 2)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	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EnumConstantNotPresentException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.getDeclaringClass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.name());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571736" y="1571612"/>
            <a:ext cx="36215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Вводите символы,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'-для выхода.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abcdef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C87D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ghq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Методы </a:t>
            </a:r>
            <a:r>
              <a:rPr lang="ru-RU" dirty="0" smtClean="0"/>
              <a:t>перечисления</a:t>
            </a:r>
            <a:r>
              <a:rPr lang="en-US" dirty="0" smtClean="0"/>
              <a:t>. Example 34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285860"/>
            <a:ext cx="728667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Runner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= 2, y = 3;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Shape.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(Shape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"%10s = %5.2f%n"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sh.square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(x, y));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43240" y="3929066"/>
            <a:ext cx="264320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 6,00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TRIANGLE =  3,00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CIRCLE = 12,57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3571876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Конструкторы и анонимные классы для </a:t>
            </a:r>
            <a:r>
              <a:rPr lang="ru-RU" dirty="0" smtClean="0"/>
              <a:t>перечисления</a:t>
            </a:r>
            <a:r>
              <a:rPr lang="en-US" dirty="0" smtClean="0"/>
              <a:t>. Example 35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ru-RU" sz="1800" dirty="0" smtClean="0"/>
              <a:t>Класс перечисления </a:t>
            </a:r>
            <a:r>
              <a:rPr lang="ru-RU" sz="1800" b="1" dirty="0" smtClean="0"/>
              <a:t>может иметь конструктор </a:t>
            </a:r>
            <a:r>
              <a:rPr lang="ru-RU" sz="1800" dirty="0" smtClean="0"/>
              <a:t>(</a:t>
            </a:r>
            <a:r>
              <a:rPr lang="en-US" sz="1800" dirty="0" smtClean="0"/>
              <a:t>private </a:t>
            </a:r>
            <a:r>
              <a:rPr lang="ru-RU" sz="1800" dirty="0" smtClean="0"/>
              <a:t>либо </a:t>
            </a:r>
            <a:r>
              <a:rPr lang="en-US" sz="1800" dirty="0" smtClean="0"/>
              <a:t>package</a:t>
            </a:r>
            <a:r>
              <a:rPr lang="ru-RU" sz="1800" dirty="0" smtClean="0"/>
              <a:t>), который вызывается для каждого элемента при его </a:t>
            </a:r>
            <a:r>
              <a:rPr lang="ru-RU" sz="1800" dirty="0" smtClean="0"/>
              <a:t>декларации. Отдельные </a:t>
            </a:r>
            <a:r>
              <a:rPr lang="ru-RU" sz="1800" dirty="0" smtClean="0"/>
              <a:t>элементы перечисления </a:t>
            </a:r>
            <a:r>
              <a:rPr lang="ru-RU" sz="1800" b="1" dirty="0" smtClean="0"/>
              <a:t>могут реализовывать</a:t>
            </a:r>
            <a:r>
              <a:rPr lang="ru-RU" sz="1800" dirty="0" smtClean="0"/>
              <a:t> свое </a:t>
            </a:r>
            <a:r>
              <a:rPr lang="ru-RU" sz="1800" b="1" dirty="0" smtClean="0"/>
              <a:t>собственное </a:t>
            </a:r>
            <a:r>
              <a:rPr lang="ru-RU" sz="1800" b="1" dirty="0" smtClean="0"/>
              <a:t>поведение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317332"/>
            <a:ext cx="72152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FORWARD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(1.0)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opposite() {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BACKWARD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}, 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BACKWARD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(2.0)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opposite() {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FORWARD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ratio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Direction(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r) {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ratio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r;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getRatio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ratio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Direction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byRatio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(r == 1.0)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FORWARD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(r == 2.0)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BACKWARD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IllegalArgumentException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Сравнение переменных </a:t>
            </a:r>
            <a:r>
              <a:rPr lang="ru-RU" dirty="0" smtClean="0"/>
              <a:t>перечисления</a:t>
            </a:r>
            <a:r>
              <a:rPr lang="en-US" dirty="0" smtClean="0"/>
              <a:t>. Example 36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На равенство переменные перечислимого типа можно сравнить с помощью операции == в операторе </a:t>
            </a:r>
            <a:r>
              <a:rPr lang="en-US" sz="1800" dirty="0" smtClean="0"/>
              <a:t>if</a:t>
            </a:r>
            <a:r>
              <a:rPr lang="ru-RU" sz="1800" dirty="0" smtClean="0"/>
              <a:t>, или с помощью оператора </a:t>
            </a:r>
            <a:r>
              <a:rPr lang="en-US" sz="1800" dirty="0" smtClean="0"/>
              <a:t>switch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2151869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SwitchWithEnum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Faculty current;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current = Faculty.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(current)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(current);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(current);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break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case LAW :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(current);//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ошибка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case: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current);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Перечисления. Сравнение переменных </a:t>
            </a:r>
            <a:r>
              <a:rPr lang="ru-RU" dirty="0" smtClean="0"/>
              <a:t>перечисления</a:t>
            </a:r>
            <a:r>
              <a:rPr lang="en-US" dirty="0" smtClean="0"/>
              <a:t>. Example 36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_java._se._01._enums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Faculty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FPMI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57620" y="3214686"/>
            <a:ext cx="5914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GEO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2928934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164</a:t>
            </a:fld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</a:t>
            </a:r>
            <a:r>
              <a:rPr lang="en-US" sz="1800" dirty="0" smtClean="0"/>
              <a:t>Java </a:t>
            </a:r>
            <a:r>
              <a:rPr lang="ru-RU" sz="1800" dirty="0" smtClean="0"/>
              <a:t>можно объявлять классы внутри других классов и даже внутри методов. Они делятся на внутренние нестатические, сложенные статические и анонимные классы. Такая возможность используется, если класс более нигде не используется, кроме как в том, в который он вложен. Более того, использование внутренних классов позволяет </a:t>
            </a:r>
            <a:r>
              <a:rPr lang="ru-RU" sz="1800" dirty="0" err="1" smtClean="0"/>
              <a:t>содавать</a:t>
            </a:r>
            <a:r>
              <a:rPr lang="ru-RU" sz="1800" dirty="0" smtClean="0"/>
              <a:t> простые и понятные программы, управляющие событиями.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165</a:t>
            </a:fld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Методы внутреннего класса имеют прямой доступ ко всем полям и методам внешнего класса.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000240"/>
            <a:ext cx="72152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.getTime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Доступ к элементам внутреннего класса возможен только из внешнего класса через объект внутреннего класса. То есть, чтобы класс </a:t>
            </a:r>
            <a:r>
              <a:rPr lang="en-US" sz="1800" dirty="0" smtClean="0"/>
              <a:t>Outer </a:t>
            </a:r>
            <a:r>
              <a:rPr lang="ru-RU" sz="1800" dirty="0" smtClean="0"/>
              <a:t>мог вызвать какой-либо метод класса </a:t>
            </a:r>
            <a:r>
              <a:rPr lang="en-US" sz="1800" dirty="0" smtClean="0"/>
              <a:t>Inner </a:t>
            </a:r>
            <a:r>
              <a:rPr lang="ru-RU" sz="1800" dirty="0" smtClean="0"/>
              <a:t>в классе </a:t>
            </a:r>
            <a:r>
              <a:rPr lang="en-US" sz="1800" dirty="0" smtClean="0"/>
              <a:t>Outer </a:t>
            </a:r>
            <a:r>
              <a:rPr lang="ru-RU" sz="1800" dirty="0" smtClean="0"/>
              <a:t>необходимо создать объект класса </a:t>
            </a:r>
            <a:r>
              <a:rPr lang="en-US" sz="1800" dirty="0" smtClean="0"/>
              <a:t>Inner </a:t>
            </a:r>
            <a:r>
              <a:rPr lang="ru-RU" sz="1800" dirty="0" smtClean="0"/>
              <a:t>и вызывать методы уже через этот объект.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167</a:t>
            </a:fld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_java._se._01._innerclasses.inner.outer2;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Inner </a:t>
            </a:r>
            <a:r>
              <a:rPr lang="en-US" sz="1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.getDate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callMethodInInner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.method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255928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_java._se._01._innerclasses.inner.outer2;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OuterInnerTest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outer.callMethodInInner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71802" y="3571876"/>
            <a:ext cx="257176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in outer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3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3430389"/>
            <a:ext cx="7215238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214422"/>
            <a:ext cx="7229500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java.io.BufferedReader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java.io.InputStreamReader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BRReadLines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BufferedReader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InputStreamReader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Вводите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строки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текста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"Введите 'стоп' для завершения"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br.readLine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str.equalsIgnoreCase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стоп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Объект внутреннего класса имеет ссылку на объект своего внешнего класса. Ссылка эта неявная. Предположим что имя это ссылки </a:t>
            </a:r>
            <a:r>
              <a:rPr lang="en-US" sz="1800" dirty="0" smtClean="0"/>
              <a:t>ref</a:t>
            </a:r>
            <a:r>
              <a:rPr lang="ru-RU" sz="1800" dirty="0" smtClean="0"/>
              <a:t>_</a:t>
            </a:r>
            <a:r>
              <a:rPr lang="en-US" sz="1800" dirty="0" smtClean="0"/>
              <a:t>outer</a:t>
            </a:r>
            <a:r>
              <a:rPr lang="ru-RU" sz="1800" dirty="0" smtClean="0"/>
              <a:t> (естественно, никакой реальной ссылки с таким именем по умолчанию во внутреннем классе не предусматривается), тогда любой доступ к элементам внешнего класса из внутреннего выглядит следующим образом. Именно эта неявная </a:t>
            </a:r>
            <a:r>
              <a:rPr lang="ru-RU" sz="1800" dirty="0" smtClean="0"/>
              <a:t>ссылка </a:t>
            </a:r>
            <a:r>
              <a:rPr lang="ru-RU" sz="1800" dirty="0" smtClean="0"/>
              <a:t>и позволяет методам внутреннего класса иметь прямой доступ к полям и методам внешнего класса.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170</a:t>
            </a:fld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30093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_java._se._01._innerclasses.inner.outer3;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(ref_outer.str);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ref_outer.date.getTime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Внутренние классы не могут содержать </a:t>
            </a:r>
            <a:r>
              <a:rPr lang="en-US" sz="1800" dirty="0" smtClean="0"/>
              <a:t>static</a:t>
            </a:r>
            <a:r>
              <a:rPr lang="ru-RU" sz="1800" dirty="0" smtClean="0"/>
              <a:t>-полей, кроме </a:t>
            </a:r>
            <a:r>
              <a:rPr lang="en-US" sz="1800" dirty="0" smtClean="0"/>
              <a:t>final static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172</a:t>
            </a:fld>
            <a:endParaRPr 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0" y="1214422"/>
            <a:ext cx="730093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_java._se._01._innerclasses.inner.outer4;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Inner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Date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"string in outer"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static_pole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lang="en-US" sz="12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ERROR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prfsi_polr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date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.getDate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callMethodInInner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.method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Доступ к таким полям можно получить извне класса, используя конструкцию</a:t>
            </a:r>
            <a:endParaRPr lang="en-US" sz="1800" dirty="0" smtClean="0"/>
          </a:p>
          <a:p>
            <a:pPr algn="ctr">
              <a:buNone/>
            </a:pPr>
            <a:r>
              <a:rPr lang="ru-RU" sz="1800" dirty="0" smtClean="0"/>
              <a:t> </a:t>
            </a:r>
            <a:endParaRPr lang="en-US" sz="1800" dirty="0" smtClean="0"/>
          </a:p>
          <a:p>
            <a:pPr algn="ctr">
              <a:buNone/>
            </a:pPr>
            <a:r>
              <a:rPr lang="ru-RU" sz="1800" dirty="0" err="1" smtClean="0"/>
              <a:t>имя_внешнего_класса.имя_внутреннего</a:t>
            </a:r>
            <a:r>
              <a:rPr lang="ru-RU" sz="1800" dirty="0" smtClean="0"/>
              <a:t> </a:t>
            </a:r>
            <a:r>
              <a:rPr lang="ru-RU" sz="1800" dirty="0" err="1" smtClean="0"/>
              <a:t>класса.имя_статической_переменной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3214686"/>
            <a:ext cx="728667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_java._se._01._innerclasses.inner.outer4;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OuterInnerTest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Outer.Inner.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Также доступ к переменной типа </a:t>
            </a:r>
            <a:r>
              <a:rPr lang="en-US" sz="1800" dirty="0" smtClean="0"/>
              <a:t>final static </a:t>
            </a:r>
            <a:r>
              <a:rPr lang="ru-RU" sz="1800" dirty="0" smtClean="0"/>
              <a:t>возможен во внешнем классе через имя внутреннего класса</a:t>
            </a:r>
            <a:r>
              <a:rPr lang="en-US" sz="1800" dirty="0" smtClean="0"/>
              <a:t>: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2071678"/>
            <a:ext cx="730093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_java._se._01._innerclasses.inner.outer5;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Inner </a:t>
            </a:r>
            <a:r>
              <a:rPr lang="en-US" sz="14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lang="en-US" sz="1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Outer()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22;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prfsi_polr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33;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callMethodInInner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prfsi_polr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pubfsi_pole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 smtClean="0"/>
              <a:t>Внутренние классы могут быть производными от других классов. Внутренние классы могут быть базовыми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285992"/>
            <a:ext cx="728667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_java._se._01._innerclasses.inner.outer6;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inner1_privI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“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inner1_privI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inner1_protI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inner1_pubI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Inner2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inner2_privI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111;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333;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inner1_pubI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inner2_privI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“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+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inner2_pubI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Inner3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inner3_privI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1111;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inner3_protI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2222;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inner3_pubI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3333;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outer2_protI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outer2_pubI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inner3_privI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inner3_protI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“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inner3_pubI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9194" y="1214422"/>
            <a:ext cx="729614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Outer2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outer2_privI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11111;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outer2_protI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22222;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outer2_pubI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33333;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Внутренние классы могут реализовывать интерфейсы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928802"/>
            <a:ext cx="730093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_java._se._01._innerclasses.inner.outer7;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Inner1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MyInterfaceOuter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interfaceInnerPrint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interfaceInnerPrint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MyInterfaceInner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interfaceInnerPrint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MyInterfaceOuter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71736" y="1785926"/>
            <a:ext cx="3643338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Вводите строки текста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Введите 'стоп' для завершения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first string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first string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 string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second string</a:t>
            </a:r>
          </a:p>
          <a:p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стоп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стоп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Внутренние классы могут быть объявлены с параметрами </a:t>
            </a:r>
            <a:r>
              <a:rPr lang="en-US" sz="1800" dirty="0" smtClean="0"/>
              <a:t>final</a:t>
            </a:r>
            <a:r>
              <a:rPr lang="ru-RU" sz="1800" dirty="0" smtClean="0"/>
              <a:t>, </a:t>
            </a:r>
            <a:r>
              <a:rPr lang="en-US" sz="1800" dirty="0" smtClean="0"/>
              <a:t>abstract</a:t>
            </a:r>
            <a:r>
              <a:rPr lang="ru-RU" sz="1800" dirty="0" smtClean="0"/>
              <a:t>, </a:t>
            </a:r>
            <a:r>
              <a:rPr lang="en-US" sz="1800" dirty="0" smtClean="0"/>
              <a:t>public</a:t>
            </a:r>
            <a:r>
              <a:rPr lang="ru-RU" sz="1800" dirty="0" smtClean="0"/>
              <a:t>, </a:t>
            </a:r>
            <a:r>
              <a:rPr lang="en-US" sz="1800" dirty="0" smtClean="0"/>
              <a:t>protected</a:t>
            </a:r>
            <a:r>
              <a:rPr lang="ru-RU" sz="1800" dirty="0" smtClean="0"/>
              <a:t>, </a:t>
            </a:r>
            <a:r>
              <a:rPr lang="en-US" sz="1800" dirty="0" smtClean="0"/>
              <a:t>private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2057400"/>
            <a:ext cx="5447325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_java._se._01._innerclasses.inner.outer8;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Inner2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Inner3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abstract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Inner4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Inner5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 smtClean="0"/>
              <a:t>Если необходимо создать объект внутреннего класса где-нибудь, кроме внешнего статического метода класса, то нужно определить тип объекта как</a:t>
            </a:r>
            <a:endParaRPr lang="en-US" sz="1800" dirty="0" smtClean="0"/>
          </a:p>
          <a:p>
            <a:pPr algn="ctr">
              <a:buNone/>
            </a:pPr>
            <a:r>
              <a:rPr lang="ru-RU" sz="1800" b="1" dirty="0" err="1" smtClean="0"/>
              <a:t>имя_внешнего_класса.имя_внутреннего_класса</a:t>
            </a:r>
            <a:endParaRPr lang="en-US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71604" y="2786058"/>
            <a:ext cx="607223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_java._se._01._innerclasses.inner.outer9;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Inner1{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protected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Inner2{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8662" y="1075923"/>
            <a:ext cx="7467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_java._se._01._innerclasses.inner.outer9;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Outer.Inner1 obj1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Outer.Inner2 obj2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Outer().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Inner2();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obj1.print();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obj2.print();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 smtClean="0"/>
              <a:t>Внутренний класс может быть объявлен внутри метода или логического блока внешнего класса; видимость класса регулируется видимостью того блока, в котором он объявлен; однако класс сохраняет доступ ко всем полям и методам внешнего класса, а также константам, объявленным в текущем блоке кода.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 = 3;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x);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 out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out.method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 smtClean="0"/>
              <a:t>Локальные внутренние классы не объявляются с помощью модификаторов доступа.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85918" y="2285992"/>
            <a:ext cx="5554726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_java._se._01._innerclasses.inner.outer11;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ОШИБКА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Правила для внутренних классов.</a:t>
            </a:r>
            <a:endParaRPr lang="en-US" sz="1800" dirty="0" smtClean="0"/>
          </a:p>
          <a:p>
            <a:pPr lvl="0">
              <a:buNone/>
            </a:pPr>
            <a:r>
              <a:rPr lang="ru-RU" sz="1800" dirty="0" smtClean="0"/>
              <a:t>1) ссылка на внешний класс имеет вид</a:t>
            </a:r>
            <a:endParaRPr lang="en-US" sz="1800" dirty="0" smtClean="0"/>
          </a:p>
          <a:p>
            <a:pPr algn="ctr">
              <a:buNone/>
            </a:pPr>
            <a:r>
              <a:rPr lang="ru-RU" sz="1800" b="1" dirty="0" smtClean="0"/>
              <a:t> </a:t>
            </a:r>
            <a:endParaRPr lang="en-US" sz="1800" b="1" dirty="0" smtClean="0"/>
          </a:p>
          <a:p>
            <a:pPr algn="ctr">
              <a:buNone/>
            </a:pPr>
            <a:r>
              <a:rPr lang="ru-RU" sz="1800" b="1" dirty="0" err="1" smtClean="0"/>
              <a:t>имя_внешнего_класса</a:t>
            </a:r>
            <a:r>
              <a:rPr lang="ru-RU" sz="1800" b="1" dirty="0" smtClean="0"/>
              <a:t>.</a:t>
            </a:r>
            <a:r>
              <a:rPr lang="en-US" sz="1800" b="1" dirty="0" smtClean="0"/>
              <a:t>this</a:t>
            </a:r>
          </a:p>
          <a:p>
            <a:pPr>
              <a:buNone/>
            </a:pPr>
            <a:r>
              <a:rPr lang="ru-RU" sz="1800" dirty="0" smtClean="0"/>
              <a:t> </a:t>
            </a: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получения доступа из внутреннего класса к экземпляру его внешнего класса необходимо в ссылке указать имя класса и ключевое слово </a:t>
            </a:r>
            <a:r>
              <a:rPr lang="ru-RU" sz="1800" b="1" dirty="0" err="1" smtClean="0"/>
              <a:t>this</a:t>
            </a:r>
            <a:r>
              <a:rPr lang="ru-RU" sz="1800" dirty="0" smtClean="0"/>
              <a:t>, поставив между ними точку (например, </a:t>
            </a:r>
            <a:r>
              <a:rPr lang="ru-RU" sz="1800" dirty="0" err="1" smtClean="0"/>
              <a:t>OuterClass.this</a:t>
            </a:r>
            <a:r>
              <a:rPr lang="ru-RU" sz="1800" dirty="0" smtClean="0"/>
              <a:t>). Ключевое слово </a:t>
            </a:r>
            <a:r>
              <a:rPr lang="ru-RU" sz="1800" b="1" dirty="0" err="1" smtClean="0"/>
              <a:t>this</a:t>
            </a:r>
            <a:r>
              <a:rPr lang="ru-RU" sz="1800" dirty="0" smtClean="0"/>
              <a:t> обеспечивает доступ к потенциально спрятанным методам и полям, в которых внутренние и внешние классы используют метод или переменную с одинаковыми именами.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186</a:t>
            </a:fld>
            <a:endParaRPr lang="en-US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Например</a:t>
            </a:r>
            <a:r>
              <a:rPr lang="ru-RU" sz="1800" dirty="0" smtClean="0"/>
              <a:t>, в следующем определении класса и у внешнего и у внутреннего классов присутствует переменная </a:t>
            </a:r>
            <a:r>
              <a:rPr lang="ru-RU" sz="1800" b="1" dirty="0" err="1" smtClean="0"/>
              <a:t>count</a:t>
            </a:r>
            <a:r>
              <a:rPr lang="ru-RU" sz="1800" dirty="0" smtClean="0"/>
              <a:t>. Для получения доступа к переменной внешнего класса, необходимо в ссылке на переменную перед ее именем приписать префикс </a:t>
            </a:r>
            <a:r>
              <a:rPr lang="ru-RU" sz="1800" dirty="0" err="1" smtClean="0"/>
              <a:t>this</a:t>
            </a:r>
            <a:r>
              <a:rPr lang="ru-RU" sz="1800" dirty="0" smtClean="0"/>
              <a:t> и имя внешнего класса.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187</a:t>
            </a:fld>
            <a:endParaRPr 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49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8662" y="1214422"/>
            <a:ext cx="728667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_java._se._01._innerclasses.inner.outer12;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10000;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display()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"Outer: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OuterClass.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"Inner: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классы. </a:t>
            </a:r>
            <a:r>
              <a:rPr lang="en-US" dirty="0" smtClean="0"/>
              <a:t>Inner (</a:t>
            </a:r>
            <a:r>
              <a:rPr lang="ru-RU" dirty="0" smtClean="0"/>
              <a:t>нестатические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 smtClean="0"/>
              <a:t>Правила для внутренних классов </a:t>
            </a:r>
          </a:p>
          <a:p>
            <a:pPr lvl="0">
              <a:buNone/>
            </a:pPr>
            <a:r>
              <a:rPr lang="ru-RU" sz="1800" dirty="0" smtClean="0"/>
              <a:t>2) конструктор внутреннего класса можно создать явным способом</a:t>
            </a:r>
            <a:endParaRPr lang="en-US" sz="1800" dirty="0" smtClean="0"/>
          </a:p>
          <a:p>
            <a:pPr algn="ctr">
              <a:buNone/>
            </a:pPr>
            <a:r>
              <a:rPr lang="ru-RU" sz="1800" dirty="0" smtClean="0"/>
              <a:t> </a:t>
            </a:r>
            <a:endParaRPr lang="en-US" sz="1800" b="1" dirty="0" smtClean="0"/>
          </a:p>
          <a:p>
            <a:pPr algn="ctr">
              <a:buNone/>
            </a:pPr>
            <a:r>
              <a:rPr lang="ru-RU" sz="1800" b="1" dirty="0" err="1" smtClean="0"/>
              <a:t>ссылка_на_внешний_объект</a:t>
            </a:r>
            <a:r>
              <a:rPr lang="ru-RU" sz="1800" b="1" dirty="0" smtClean="0"/>
              <a:t>.</a:t>
            </a:r>
            <a:r>
              <a:rPr lang="en-US" sz="1800" b="1" dirty="0" smtClean="0"/>
              <a:t>new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конструктор_внутренего_класса</a:t>
            </a:r>
            <a:r>
              <a:rPr lang="ru-RU" sz="1800" b="1" dirty="0" smtClean="0"/>
              <a:t>([параметры])</a:t>
            </a:r>
            <a:r>
              <a:rPr lang="en-US" sz="1800" b="1" dirty="0" smtClean="0"/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Консоль. Простейшие примеры</a:t>
            </a:r>
            <a:r>
              <a:rPr lang="en-US" dirty="0" smtClean="0"/>
              <a:t>. Example 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285860"/>
            <a:ext cx="73009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Scanner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conin.hasNextInt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conin.nextInt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14338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29058" y="4357694"/>
            <a:ext cx="85725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23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=23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56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=56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 smtClean="0"/>
              <a:t>Статический вложенный класс для доступа к нестатическим членам и методам внешнего класса должен создавать объект внешнего класса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2310134"/>
            <a:ext cx="71438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_java._se._01._innerclasses.nested.outer1;</a:t>
            </a:r>
            <a:endParaRPr kumimoji="0" lang="ru-RU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Outer out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out.x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Вложенный класс имеет доступ к статическим полям и методам внешнего класса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959012"/>
            <a:ext cx="72295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_java._se._01._innerclasses.nested.outer2;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3;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4;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 in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in.method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 in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in.method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"y="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("x="+x); // ERROR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Outer out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 smtClean="0"/>
              <a:t>Статический метод вложенного класса вызывается при указании полного относительного пути к нему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894352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_java._se._01._innerclasses.nested.outer3;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 static method"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8662" y="4714884"/>
            <a:ext cx="728667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_java._se._01._innerclasses.nested.outer3;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Outer2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Outer.Inner1.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Подкласс вложенного класса не наследует возможность доступа к членам внешнего класса, которым наделен его суперкласс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2285992"/>
            <a:ext cx="7128875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_java._se._01._innerclasses.nested.outer4;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kumimoji="0" lang="en-US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Inner1.</a:t>
            </a:r>
            <a:r>
              <a:rPr kumimoji="0" lang="en-US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method()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3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285860"/>
            <a:ext cx="721523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_java._se._01._innerclasses.nested.outer4;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Outer2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Outer.Inner1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outer2Method()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System.out.println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("x="+x); // ERROR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Класс, вложенный в интерфейс, статический по умолчанию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071678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_java._se._01._innerclasses.nested.outer5;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InnerInInterface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 smtClean="0"/>
              <a:t>Вложенный класс может быть базовым, производным, реализующим интерфейсы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92880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_java._se._01._innerclasses.nested.outer6;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 {</a:t>
            </a:r>
            <a:endParaRPr kumimoji="0" lang="ru-RU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Inner2.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Inner2.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methodInner2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Inner3.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Outer out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Outer();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out.meth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Inner3 in3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Inner3();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in3.methodInner3();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in3.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methodInner1()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классы. </a:t>
            </a:r>
            <a:r>
              <a:rPr lang="en-US" dirty="0" smtClean="0"/>
              <a:t>Nested (</a:t>
            </a:r>
            <a:r>
              <a:rPr lang="ru-RU" dirty="0" smtClean="0"/>
              <a:t>статические</a:t>
            </a:r>
            <a:r>
              <a:rPr lang="en-US" dirty="0" smtClean="0"/>
              <a:t>). </a:t>
            </a:r>
            <a:r>
              <a:rPr lang="en-US" dirty="0" smtClean="0"/>
              <a:t>Example </a:t>
            </a:r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Inner2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methodInner2()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Inner3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Inner1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methodInner3()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methodInner1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"inner1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outer.x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MyInterface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123;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 smtClean="0"/>
              <a:t>Анонимный класс расширяет другой класс или реализует внешний интерфейс при объявлении одного единственного объекта; остальным будет соответствовать реализация, определенная в самом классе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198</a:t>
            </a:fld>
            <a:endParaRPr lang="en-US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3"/>
            <a:ext cx="7215238" cy="478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_java._se._01._innerclasses.anonymous.outer1;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"This is Print()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}}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"!!!!!!!"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newMeth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newMeth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method"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myCl2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myCl.print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myCl.newMeth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// Error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myCl2.print();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myS.printSecond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Сожержание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/>
            <a:r>
              <a:rPr lang="ru-RU" dirty="0" smtClean="0"/>
              <a:t>Введение в язык </a:t>
            </a:r>
            <a:r>
              <a:rPr lang="en-US" dirty="0" smtClean="0"/>
              <a:t>Java</a:t>
            </a:r>
            <a:endParaRPr lang="ru-RU" dirty="0" smtClean="0"/>
          </a:p>
          <a:p>
            <a:pPr marL="447675" indent="-447675"/>
            <a:r>
              <a:rPr lang="ru-RU" dirty="0" smtClean="0"/>
              <a:t>Типы данных, переменные, операторы</a:t>
            </a:r>
          </a:p>
          <a:p>
            <a:pPr marL="447675" indent="-447675"/>
            <a:r>
              <a:rPr lang="ru-RU" dirty="0" smtClean="0"/>
              <a:t>Простейшие классы и объекты</a:t>
            </a:r>
          </a:p>
          <a:p>
            <a:pPr marL="447675" indent="-447675"/>
            <a:r>
              <a:rPr lang="en-US" dirty="0" smtClean="0"/>
              <a:t>Java Beans</a:t>
            </a:r>
            <a:endParaRPr lang="ru-RU" dirty="0" smtClean="0"/>
          </a:p>
          <a:p>
            <a:pPr marL="447675" indent="-447675"/>
            <a:r>
              <a:rPr lang="ru-RU" dirty="0" smtClean="0"/>
              <a:t>Массивы</a:t>
            </a:r>
          </a:p>
          <a:p>
            <a:pPr marL="447675" indent="-447675"/>
            <a:r>
              <a:rPr lang="en-US" dirty="0" smtClean="0"/>
              <a:t>Code conventions</a:t>
            </a:r>
          </a:p>
          <a:p>
            <a:pPr marL="447675" indent="-447675"/>
            <a:r>
              <a:rPr lang="ru-RU" dirty="0" smtClean="0"/>
              <a:t>Параметризованные классы</a:t>
            </a:r>
          </a:p>
          <a:p>
            <a:pPr marL="447675" indent="-447675"/>
            <a:r>
              <a:rPr lang="ru-RU" dirty="0" smtClean="0"/>
              <a:t>Перечисления</a:t>
            </a:r>
          </a:p>
          <a:p>
            <a:pPr marL="447675" indent="-447675"/>
            <a:r>
              <a:rPr lang="ru-RU" dirty="0" smtClean="0"/>
              <a:t>Внутренние классы</a:t>
            </a:r>
          </a:p>
          <a:p>
            <a:pPr marL="447675" indent="-447675"/>
            <a:r>
              <a:rPr lang="ru-RU" dirty="0" smtClean="0"/>
              <a:t>Документирование кода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Объявление анонимного класса выполняется одновременно с созданием его объекта с помощью операции </a:t>
            </a:r>
            <a:r>
              <a:rPr lang="en-US" sz="1800" dirty="0" smtClean="0"/>
              <a:t>new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0600" y="2000240"/>
            <a:ext cx="71533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_java._se._01._innerclasses.anonymous.outer1;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"MySecondClass.java::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Oi-oi-oi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myS.printSecond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"Ai-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 dirty="0" smtClean="0"/>
              <a:t>Конструкторы анонимных классов ни определить, ни переопределить нельзя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201</a:t>
            </a:fld>
            <a:endParaRPr lang="en-US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58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399" y="1285860"/>
            <a:ext cx="7300939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_java._se._01._innerclasses.anonymous.outer2;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_java._se._01._innerclasses.anonymous.outer1.MyClass;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"Constructor"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"MySecondClass.java::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{} // ERROR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public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){} // ERROR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"Ai-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"print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}.print();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Анонимные классы допускают вложенность друг в друга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2071678"/>
            <a:ext cx="7143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_java._se._01._innerclasses.anonymous.outer3;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"This is Print()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8662" y="1214422"/>
            <a:ext cx="728667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_java._se._01._innerclasses.anonymous.outer3;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"MySecondClass.java::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"Ai-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print()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"print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MySecondClass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}.print();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printSecond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sz="1800" dirty="0" smtClean="0"/>
              <a:t>Объявление анонимного класса в перечислении отличается от простого анонимного класса, поскольку инициализация всех элементов происходит при первом обращении к типу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2576121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_java._se._01._innerclasses.anonymous.outer4;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Color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getNumColor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222;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Color(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_num) 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num_color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_num;}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getNumColor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num_color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num_color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классы. </a:t>
            </a:r>
            <a:r>
              <a:rPr lang="en-US" dirty="0" smtClean="0"/>
              <a:t>Anonymous. </a:t>
            </a:r>
            <a:r>
              <a:rPr lang="en-US" dirty="0" smtClean="0"/>
              <a:t>Example </a:t>
            </a:r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1214422"/>
            <a:ext cx="7286676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TestColor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Red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color.getNumColor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Blue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color.getNumColor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color =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Green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color.getNumColor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кода (</a:t>
            </a:r>
            <a:r>
              <a:rPr lang="en-US" dirty="0" err="1" smtClean="0"/>
              <a:t>javadoc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207</a:t>
            </a:fld>
            <a:endParaRPr lang="en-US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Основание для ведения документации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Возобновление работы над проектом после продолжительного </a:t>
            </a:r>
            <a:r>
              <a:rPr lang="ru-RU" sz="1800" dirty="0" smtClean="0"/>
              <a:t>перерыва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Переход проекта от одного человека (группы) к другому человеку (группе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Опубликование проекта для </a:t>
            </a:r>
            <a:r>
              <a:rPr lang="en-US" sz="1800" dirty="0" smtClean="0"/>
              <a:t>Open Source </a:t>
            </a:r>
            <a:r>
              <a:rPr lang="ru-RU" sz="1800" dirty="0" smtClean="0"/>
              <a:t>сообщества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Совместная работа большой группы людей над одним проектом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208</a:t>
            </a:fld>
            <a:endParaRPr lang="en-US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Требования к документам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Не документировать очевидные вещи (</a:t>
            </a:r>
            <a:r>
              <a:rPr lang="en-US" sz="1800" dirty="0" smtClean="0"/>
              <a:t>setter’</a:t>
            </a:r>
            <a:r>
              <a:rPr lang="ru-RU" sz="1800" dirty="0" err="1" smtClean="0"/>
              <a:t>ы</a:t>
            </a:r>
            <a:r>
              <a:rPr lang="ru-RU" sz="1800" dirty="0" smtClean="0"/>
              <a:t> и </a:t>
            </a:r>
            <a:r>
              <a:rPr lang="en-US" sz="1800" dirty="0" smtClean="0"/>
              <a:t>getter’</a:t>
            </a:r>
            <a:r>
              <a:rPr lang="ru-RU" sz="1800" dirty="0" err="1" smtClean="0"/>
              <a:t>ы</a:t>
            </a:r>
            <a:r>
              <a:rPr lang="ru-RU" sz="1800" dirty="0" smtClean="0"/>
              <a:t>, циклы по массивам и листам, вывод логов и прочее)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2193659"/>
            <a:ext cx="72295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DocRequirement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	Проверка: редактируема ли </a:t>
            </a:r>
            <a:r>
              <a:rPr kumimoji="0" lang="ru-RU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даннная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ячейка.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ru-RU" sz="1200" b="0" i="0" strike="noStrike" cap="none" normalizeH="0" baseline="0" dirty="0" err="1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 случае если данная ячейка редактируема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возвращается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ru-RU" sz="1200" b="0" i="0" strike="noStrike" cap="none" normalizeH="0" baseline="0" dirty="0" err="1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 случае если данная </a:t>
            </a:r>
            <a:r>
              <a:rPr kumimoji="0" lang="ru-RU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ячаейка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не редактируема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возвращается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column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номер колонки для проверки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результат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проверки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**/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isCellEditable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column)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column % 2 == 0 ?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Примитивные и ссылочные типы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dirty="0" err="1" smtClean="0"/>
              <a:t>Язык</a:t>
            </a:r>
            <a:r>
              <a:rPr lang="en-US" sz="1800" dirty="0" smtClean="0"/>
              <a:t> Java </a:t>
            </a:r>
            <a:r>
              <a:rPr lang="en-US" sz="1800" dirty="0" err="1" smtClean="0"/>
              <a:t>является</a:t>
            </a:r>
            <a:r>
              <a:rPr lang="en-US" sz="1800" dirty="0" smtClean="0"/>
              <a:t> </a:t>
            </a:r>
            <a:r>
              <a:rPr lang="en-US" sz="1800" dirty="0" err="1" smtClean="0"/>
              <a:t>объектно-ориентированным</a:t>
            </a:r>
            <a:r>
              <a:rPr lang="en-US" sz="1800" dirty="0" smtClean="0"/>
              <a:t>, </a:t>
            </a:r>
            <a:r>
              <a:rPr lang="en-US" sz="1800" dirty="0" err="1" smtClean="0"/>
              <a:t>но</a:t>
            </a:r>
            <a:r>
              <a:rPr lang="en-US" sz="1800" dirty="0" smtClean="0"/>
              <a:t> </a:t>
            </a:r>
            <a:r>
              <a:rPr lang="en-US" sz="1800" dirty="0" err="1" smtClean="0"/>
              <a:t>существуют</a:t>
            </a:r>
            <a:r>
              <a:rPr lang="en-US" sz="1800" dirty="0" smtClean="0"/>
              <a:t> </a:t>
            </a:r>
            <a:r>
              <a:rPr lang="en-US" sz="1800" dirty="0" err="1" smtClean="0"/>
              <a:t>типы</a:t>
            </a:r>
            <a:r>
              <a:rPr lang="en-US" sz="1800" dirty="0" smtClean="0"/>
              <a:t> </a:t>
            </a:r>
            <a:r>
              <a:rPr lang="en-US" sz="1800" dirty="0" err="1" smtClean="0"/>
              <a:t>данных</a:t>
            </a:r>
            <a:r>
              <a:rPr lang="en-US" sz="1800" dirty="0" smtClean="0"/>
              <a:t> (</a:t>
            </a:r>
            <a:r>
              <a:rPr lang="en-US" sz="1800" dirty="0" err="1" smtClean="0"/>
              <a:t>простые</a:t>
            </a:r>
            <a:r>
              <a:rPr lang="en-US" sz="1800" dirty="0" smtClean="0"/>
              <a:t>/</a:t>
            </a:r>
            <a:r>
              <a:rPr lang="en-US" sz="1800" dirty="0" err="1" smtClean="0"/>
              <a:t>примитивные</a:t>
            </a:r>
            <a:r>
              <a:rPr lang="en-US" sz="1800" dirty="0" smtClean="0"/>
              <a:t>), </a:t>
            </a:r>
            <a:r>
              <a:rPr lang="en-US" sz="1800" dirty="0" err="1" smtClean="0"/>
              <a:t>не</a:t>
            </a:r>
            <a:r>
              <a:rPr lang="en-US" sz="1800" dirty="0" smtClean="0"/>
              <a:t> </a:t>
            </a:r>
            <a:r>
              <a:rPr lang="en-US" sz="1800" dirty="0" err="1" smtClean="0"/>
              <a:t>являющиеся</a:t>
            </a:r>
            <a:r>
              <a:rPr lang="en-US" sz="1800" dirty="0" smtClean="0"/>
              <a:t> </a:t>
            </a:r>
            <a:r>
              <a:rPr lang="en-US" sz="1800" dirty="0" err="1" smtClean="0"/>
              <a:t>объектами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 smtClean="0"/>
              <a:t>Фактор</a:t>
            </a:r>
            <a:r>
              <a:rPr lang="en-US" sz="1800" dirty="0" smtClean="0"/>
              <a:t> </a:t>
            </a:r>
            <a:r>
              <a:rPr lang="en-US" sz="1800" dirty="0" err="1" smtClean="0"/>
              <a:t>производительности</a:t>
            </a:r>
            <a:r>
              <a:rPr lang="ru-RU" sz="1800" i="1" dirty="0" smtClean="0"/>
              <a:t> </a:t>
            </a:r>
          </a:p>
          <a:p>
            <a:pPr marL="338138" indent="-338138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ru-RU" sz="1800" dirty="0" smtClean="0"/>
          </a:p>
          <a:p>
            <a:pPr marL="338138" indent="-338138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dirty="0" err="1" smtClean="0"/>
              <a:t>Простые</a:t>
            </a:r>
            <a:r>
              <a:rPr lang="en-US" sz="1800" dirty="0" smtClean="0"/>
              <a:t> </a:t>
            </a:r>
            <a:r>
              <a:rPr lang="en-US" sz="1800" dirty="0" err="1" smtClean="0"/>
              <a:t>типы</a:t>
            </a:r>
            <a:r>
              <a:rPr lang="en-US" sz="1800" dirty="0" smtClean="0"/>
              <a:t> </a:t>
            </a:r>
            <a:r>
              <a:rPr lang="en-US" sz="1800" dirty="0" err="1" smtClean="0"/>
              <a:t>делятся</a:t>
            </a:r>
            <a:r>
              <a:rPr lang="en-US" sz="1800" dirty="0" smtClean="0"/>
              <a:t> </a:t>
            </a:r>
            <a:r>
              <a:rPr lang="en-US" sz="1800" dirty="0" err="1" smtClean="0"/>
              <a:t>на</a:t>
            </a:r>
            <a:r>
              <a:rPr lang="en-US" sz="1800" dirty="0" smtClean="0"/>
              <a:t> 4 </a:t>
            </a:r>
            <a:r>
              <a:rPr lang="en-US" sz="1800" dirty="0" err="1" smtClean="0"/>
              <a:t>группы</a:t>
            </a:r>
            <a:r>
              <a:rPr lang="en-US" sz="1800" dirty="0" smtClean="0"/>
              <a:t>:</a:t>
            </a:r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 smtClean="0"/>
              <a:t>целые</a:t>
            </a:r>
            <a:r>
              <a:rPr lang="en-US" sz="1800" dirty="0" smtClean="0"/>
              <a:t>: </a:t>
            </a:r>
            <a:r>
              <a:rPr lang="en-US" sz="1800" dirty="0" err="1" smtClean="0"/>
              <a:t>int</a:t>
            </a:r>
            <a:r>
              <a:rPr lang="en-US" sz="1800" dirty="0" smtClean="0"/>
              <a:t>, byte, short, long</a:t>
            </a:r>
            <a:r>
              <a:rPr lang="ru-RU" sz="1800" i="1" dirty="0" smtClean="0"/>
              <a:t>, </a:t>
            </a:r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 smtClean="0"/>
              <a:t>числа</a:t>
            </a:r>
            <a:r>
              <a:rPr lang="en-US" sz="1800" dirty="0" smtClean="0"/>
              <a:t> с </a:t>
            </a:r>
            <a:r>
              <a:rPr lang="en-US" sz="1800" dirty="0" err="1" smtClean="0"/>
              <a:t>плавающей</a:t>
            </a:r>
            <a:r>
              <a:rPr lang="en-US" sz="1800" dirty="0" smtClean="0"/>
              <a:t> </a:t>
            </a:r>
            <a:r>
              <a:rPr lang="en-US" sz="1800" dirty="0" err="1" smtClean="0"/>
              <a:t>точкой</a:t>
            </a:r>
            <a:r>
              <a:rPr lang="en-US" sz="1800" dirty="0" smtClean="0"/>
              <a:t>: float, double</a:t>
            </a:r>
            <a:endParaRPr lang="ru-RU" sz="1800" dirty="0" smtClean="0"/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 smtClean="0"/>
              <a:t>символы</a:t>
            </a:r>
            <a:r>
              <a:rPr lang="en-US" sz="1800" dirty="0" smtClean="0"/>
              <a:t>: char</a:t>
            </a:r>
            <a:endParaRPr lang="ru-RU" sz="1800" dirty="0" smtClean="0"/>
          </a:p>
          <a:p>
            <a:pPr marL="719138" indent="-273050" algn="just">
              <a:spcBef>
                <a:spcPts val="400"/>
              </a:spcBef>
              <a:defRPr/>
            </a:pPr>
            <a:r>
              <a:rPr lang="en-US" sz="1800" dirty="0" err="1" smtClean="0"/>
              <a:t>логические</a:t>
            </a:r>
            <a:r>
              <a:rPr lang="en-US" sz="1800" dirty="0" smtClean="0"/>
              <a:t>: </a:t>
            </a:r>
            <a:r>
              <a:rPr lang="en-US" sz="1800" dirty="0" err="1" smtClean="0"/>
              <a:t>boolean</a:t>
            </a:r>
            <a:endParaRPr lang="en-US" sz="1800" dirty="0" smtClean="0"/>
          </a:p>
          <a:p>
            <a:pPr marL="738188" lvl="1" indent="-280988" algn="just">
              <a:spcBef>
                <a:spcPts val="400"/>
              </a:spcBef>
              <a:buClr>
                <a:srgbClr val="E76F00"/>
              </a:buClr>
              <a:buSzPct val="90000"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1800" dirty="0" smtClean="0"/>
          </a:p>
          <a:p>
            <a:pPr marL="338138" indent="-338138" algn="just">
              <a:spcBef>
                <a:spcPts val="400"/>
              </a:spcBef>
              <a:buClr>
                <a:srgbClr val="E76F00"/>
              </a:buClr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800" dirty="0" err="1" smtClean="0"/>
              <a:t>Введение</a:t>
            </a:r>
            <a:r>
              <a:rPr lang="en-US" sz="1800" dirty="0" smtClean="0"/>
              <a:t> в </a:t>
            </a:r>
            <a:r>
              <a:rPr lang="en-US" sz="1800" dirty="0" err="1" smtClean="0"/>
              <a:t>синтаксис</a:t>
            </a:r>
            <a:r>
              <a:rPr lang="en-US" sz="1800" dirty="0" smtClean="0"/>
              <a:t> </a:t>
            </a:r>
            <a:r>
              <a:rPr lang="en-US" sz="1800" dirty="0" err="1" smtClean="0"/>
              <a:t>языка</a:t>
            </a:r>
            <a:r>
              <a:rPr lang="en-US" sz="1800" dirty="0" smtClean="0"/>
              <a:t> </a:t>
            </a:r>
            <a:r>
              <a:rPr lang="en-US" sz="1800" dirty="0" err="1" smtClean="0"/>
              <a:t>классов</a:t>
            </a:r>
            <a:r>
              <a:rPr lang="en-US" sz="1800" dirty="0" smtClean="0"/>
              <a:t> </a:t>
            </a:r>
            <a:r>
              <a:rPr lang="en-US" sz="1800" dirty="0" err="1" smtClean="0"/>
              <a:t>позволяет</a:t>
            </a:r>
            <a:r>
              <a:rPr lang="en-US" sz="1800" dirty="0" smtClean="0"/>
              <a:t> </a:t>
            </a:r>
            <a:r>
              <a:rPr lang="en-US" sz="1800" dirty="0" err="1" smtClean="0"/>
              <a:t>создавать</a:t>
            </a:r>
            <a:r>
              <a:rPr lang="en-US" sz="1800" dirty="0" smtClean="0"/>
              <a:t> </a:t>
            </a:r>
            <a:r>
              <a:rPr lang="en-US" sz="1800" dirty="0" err="1" smtClean="0"/>
              <a:t>свои</a:t>
            </a:r>
            <a:r>
              <a:rPr lang="en-US" sz="1800" dirty="0" smtClean="0"/>
              <a:t> </a:t>
            </a:r>
            <a:r>
              <a:rPr lang="en-US" sz="1800" dirty="0" err="1" smtClean="0"/>
              <a:t>типы</a:t>
            </a:r>
            <a:r>
              <a:rPr lang="en-US" sz="1800" dirty="0" smtClean="0"/>
              <a:t>, </a:t>
            </a:r>
            <a:r>
              <a:rPr lang="en-US" sz="1800" dirty="0" err="1" smtClean="0"/>
              <a:t>получившие</a:t>
            </a:r>
            <a:r>
              <a:rPr lang="en-US" sz="1800" dirty="0" smtClean="0"/>
              <a:t> </a:t>
            </a:r>
            <a:r>
              <a:rPr lang="en-US" sz="1800" dirty="0" err="1" smtClean="0"/>
              <a:t>название</a:t>
            </a:r>
            <a:r>
              <a:rPr lang="en-US" sz="1800" dirty="0" smtClean="0"/>
              <a:t> </a:t>
            </a:r>
            <a:r>
              <a:rPr lang="en-US" sz="1800" dirty="0" err="1" smtClean="0"/>
              <a:t>ссылочных</a:t>
            </a:r>
            <a:r>
              <a:rPr lang="en-US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Требования к документам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Поддерживать документацию в актуальном состоянии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676507"/>
            <a:ext cx="7286676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Parsing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 Произвести </a:t>
            </a:r>
            <a:r>
              <a:rPr kumimoji="0" lang="ru-RU" sz="11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парсинг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истории операций над невстроенной БД.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@throws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XMLConfigurationParsingException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**/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parseHistoryNotEmbeddedDB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XMLConfigurationParsingException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is =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Thread.currentThread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GetContextClassLoader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getResourceAsStream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magnetosoft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/magnet/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cfg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/db-configuration-not-embedded.xml");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String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configXml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readStringFromStream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(is);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XmlConfigurationParserImpl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parser = new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XmlConfigurationParserlmpl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configXml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IEmConfiguration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 =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parser.parse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assertNotNull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(res);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assertFalse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res.getOperationHistoryStorageConfiguration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isEmbedded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("HSQLDB",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res.getOperationHistoryStorageConfiguration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getStorageDBType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*/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Требования к документам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Описывать входящие параметры, если нужно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714488"/>
            <a:ext cx="730093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EnterParamsDoc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	Создание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нового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экземпляра ядра.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contextName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objectRelationManager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xmlObjectPersister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ohm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snm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initializationLatch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@return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*/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EmEngine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newlnstance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contextName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IXmlObjectRelationManager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objectRelationManager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IXmlObjectPersister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xmlObjectPersister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OperationHistoryManager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ohm,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ISearchNotificationManager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snm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CountDownLatch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initializationLatch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...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Синтаксис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Обыкновенный комментарий</a:t>
            </a:r>
          </a:p>
          <a:p>
            <a:pPr lvl="1">
              <a:buFont typeface="Wingdings" pitchFamily="2" charset="2"/>
              <a:buNone/>
            </a:pPr>
            <a:endParaRPr lang="ru-RU" sz="1800" dirty="0" smtClean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/*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Calculates the factorial */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factorial(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x) {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endParaRPr lang="ru-RU" sz="1800" dirty="0" smtClean="0"/>
          </a:p>
          <a:p>
            <a:pPr algn="just"/>
            <a:r>
              <a:rPr lang="en-US" sz="1800" dirty="0" err="1" smtClean="0"/>
              <a:t>Javadoc</a:t>
            </a:r>
            <a:r>
              <a:rPr lang="en-US" sz="1800" dirty="0" smtClean="0"/>
              <a:t>-</a:t>
            </a:r>
            <a:r>
              <a:rPr lang="ru-RU" sz="1800" dirty="0" smtClean="0"/>
              <a:t>комментарий (он может включать в себя </a:t>
            </a:r>
            <a:r>
              <a:rPr lang="en-US" sz="1800" dirty="0" smtClean="0"/>
              <a:t>HTML </a:t>
            </a:r>
            <a:r>
              <a:rPr lang="ru-RU" sz="1800" dirty="0" smtClean="0"/>
              <a:t>тэги и специальные </a:t>
            </a:r>
            <a:r>
              <a:rPr lang="en-US" sz="1800" dirty="0" err="1" smtClean="0"/>
              <a:t>javadoc</a:t>
            </a:r>
            <a:r>
              <a:rPr lang="en-US" sz="1800" dirty="0" smtClean="0"/>
              <a:t> </a:t>
            </a:r>
            <a:r>
              <a:rPr lang="ru-RU" sz="1800" dirty="0" smtClean="0"/>
              <a:t>тэги, которые позволяют включать дополнительную информацию и ссылки)</a:t>
            </a:r>
          </a:p>
          <a:p>
            <a:pPr lvl="1">
              <a:buFont typeface="Wingdings" pitchFamily="2" charset="2"/>
              <a:buNone/>
            </a:pPr>
            <a:endParaRPr lang="ru-RU" sz="1800" dirty="0" smtClean="0">
              <a:solidFill>
                <a:srgbClr val="0000CC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/*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Calculates the factorial */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public double factorial(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x) {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212</a:t>
            </a:fld>
            <a:endParaRPr lang="en-US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Структура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Структура каждого </a:t>
            </a:r>
            <a:r>
              <a:rPr lang="en-US" sz="1800" dirty="0" err="1" smtClean="0"/>
              <a:t>javadoc</a:t>
            </a:r>
            <a:r>
              <a:rPr lang="ru-RU" sz="1800" dirty="0" smtClean="0"/>
              <a:t>-комментария такова:</a:t>
            </a:r>
          </a:p>
          <a:p>
            <a:pPr algn="just"/>
            <a:endParaRPr lang="ru-RU" sz="1800" dirty="0" smtClean="0"/>
          </a:p>
          <a:p>
            <a:pPr indent="355600" algn="just"/>
            <a:r>
              <a:rPr lang="ru-RU" sz="1600" dirty="0" smtClean="0"/>
              <a:t>первая строчка, которая попадает в краткое описание класса (отделяется точкой и пустой строкой)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indent="355600" algn="just"/>
            <a:r>
              <a:rPr lang="ru-RU" sz="1600" dirty="0" smtClean="0"/>
              <a:t>основной текст, который вместе с </a:t>
            </a:r>
            <a:r>
              <a:rPr lang="en-US" sz="1600" dirty="0" smtClean="0"/>
              <a:t>HTML </a:t>
            </a:r>
            <a:r>
              <a:rPr lang="ru-RU" sz="1600" dirty="0" smtClean="0"/>
              <a:t>тэгами копируется в основную документацию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indent="355600" algn="just"/>
            <a:r>
              <a:rPr lang="ru-RU" sz="1600" dirty="0" smtClean="0"/>
              <a:t>входящие параметры (если есть)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indent="355600" algn="just"/>
            <a:r>
              <a:rPr lang="ru-RU" sz="1600" dirty="0" smtClean="0"/>
              <a:t>выбрасываемые исключения (если есть)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indent="355600" algn="just"/>
            <a:r>
              <a:rPr lang="ru-RU" sz="1600" dirty="0" smtClean="0"/>
              <a:t>возвращаемое значение (если есть)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indent="355600" algn="just"/>
            <a:r>
              <a:rPr lang="ru-RU" sz="1600" dirty="0" smtClean="0"/>
              <a:t>служебные </a:t>
            </a:r>
            <a:r>
              <a:rPr lang="en-US" sz="1600" dirty="0" err="1" smtClean="0"/>
              <a:t>javadoc</a:t>
            </a:r>
            <a:r>
              <a:rPr lang="en-US" sz="1600" dirty="0" smtClean="0"/>
              <a:t>-</a:t>
            </a:r>
            <a:r>
              <a:rPr lang="ru-RU" sz="1600" dirty="0" smtClean="0"/>
              <a:t>тэги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213</a:t>
            </a:fld>
            <a:endParaRPr lang="en-US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Структура </a:t>
            </a:r>
            <a:r>
              <a:rPr lang="en-US" dirty="0" err="1" smtClean="0"/>
              <a:t>javadoc</a:t>
            </a:r>
            <a:r>
              <a:rPr lang="en-US" dirty="0" smtClean="0"/>
              <a:t>-</a:t>
            </a:r>
            <a:r>
              <a:rPr lang="ru-RU" dirty="0" smtClean="0"/>
              <a:t>комментария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7215238" cy="28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Типы тегов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 smtClean="0"/>
              <a:t>Блочные теги</a:t>
            </a:r>
            <a:endParaRPr lang="en-US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Начинается с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@tag </a:t>
            </a:r>
            <a:r>
              <a:rPr lang="ru-RU" sz="1600" dirty="0" smtClean="0"/>
              <a:t>и оканчивается с началом следующего тега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Пример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x a value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800" dirty="0" smtClean="0"/>
          </a:p>
          <a:p>
            <a:r>
              <a:rPr lang="ru-RU" sz="1800" b="1" dirty="0" smtClean="0"/>
              <a:t>Строчные теги</a:t>
            </a:r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Ограничены фигурными скобками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Могут встречаться в теле других тегов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ru-RU" sz="1600" dirty="0" smtClean="0"/>
              <a:t>Пример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Use a {@link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java.lang.Math#log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} for positive numbers.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215</a:t>
            </a:fld>
            <a:endParaRPr lang="en-US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</a:t>
            </a:r>
            <a:r>
              <a:rPr lang="en-US" dirty="0" err="1" smtClean="0"/>
              <a:t>param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Описывает параметров методов и конструкторов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имя параметра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param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x a value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216</a:t>
            </a:fld>
            <a:endParaRPr lang="en-US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@return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Описывает возвращаемое значение метода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@return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@return the factorial of &lt;code&gt;x&lt;/code&gt;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217</a:t>
            </a:fld>
            <a:endParaRPr 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Описывает исключения, генерируемые методом/конструктором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@throws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класс исключения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@throws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IllegalArgumentException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if &lt;code&gt;x&lt;/code&gt; is less than zero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218</a:t>
            </a:fld>
            <a:endParaRPr lang="en-US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@see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Ссылка на дополнительную информацию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@see &lt;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имя класса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@see [&lt;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имя класса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&gt;]#&lt;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имя члена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@see "&lt;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Текст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ссылки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&gt;"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Примеры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@see Math#log10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@see "The Java Programming language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Specifiecation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, p. 142"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219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Примитивные типы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285860"/>
          <a:ext cx="7315200" cy="398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279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Примитив</a:t>
                      </a:r>
                      <a:r>
                        <a:rPr lang="ru-RU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ный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тип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Размер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бит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endParaRPr lang="en-US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Мин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Макс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Класс-оболочка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Unicode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U2^16-1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2^15-1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2^31-1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-2^63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2^63-1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IEEE754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@version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Текущая версия класса/пакета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@version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описание версии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@version 5.0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220</a:t>
            </a:fld>
            <a:endParaRPr lang="en-US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Тег </a:t>
            </a:r>
            <a:r>
              <a:rPr lang="en-US" dirty="0" smtClean="0"/>
              <a:t>@since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Версия в которой была добавлена описываемая сущность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@since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описание версии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@since 5.0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221</a:t>
            </a:fld>
            <a:endParaRPr lang="en-US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@deprecated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Помечает возможности, которые не следует использовать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@deprecated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комментарий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@deprecated replaced by {@link #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setVisible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222</a:t>
            </a:fld>
            <a:endParaRPr lang="en-US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@author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Описывает автора класса/пакета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@author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имя автора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sv-SE" sz="1800" dirty="0" smtClean="0">
                <a:solidFill>
                  <a:schemeClr val="accent1">
                    <a:lumMod val="75000"/>
                  </a:schemeClr>
                </a:solidFill>
              </a:rPr>
              <a:t>@author  Josh Bloch</a:t>
            </a:r>
          </a:p>
          <a:p>
            <a:pPr lvl="1">
              <a:buFont typeface="Wingdings" pitchFamily="2" charset="2"/>
              <a:buNone/>
            </a:pPr>
            <a:r>
              <a:rPr lang="sv-SE" sz="1800" dirty="0" smtClean="0">
                <a:solidFill>
                  <a:schemeClr val="accent1">
                    <a:lumMod val="75000"/>
                  </a:schemeClr>
                </a:solidFill>
              </a:rPr>
              <a:t>@author  Neal Gafter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223</a:t>
            </a:fld>
            <a:endParaRPr lang="en-US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{@link}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Ссылка на другую сущность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{@link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класс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член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текст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&gt;}</a:t>
            </a:r>
          </a:p>
          <a:p>
            <a:r>
              <a:rPr lang="ru-RU" sz="1800" dirty="0" smtClean="0"/>
              <a:t>Примеры</a:t>
            </a:r>
            <a:endParaRPr lang="en-US" sz="1800" dirty="0" smtClean="0"/>
          </a:p>
          <a:p>
            <a:pPr lvl="1">
              <a:buNone/>
            </a:pPr>
            <a:r>
              <a:rPr lang="sv-SE" sz="1800" dirty="0" smtClean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java.lang.Math#Log10 Decimal Logarithm}</a:t>
            </a:r>
          </a:p>
          <a:p>
            <a:pPr lvl="1">
              <a:buNone/>
            </a:pPr>
            <a:r>
              <a:rPr lang="sv-SE" sz="1800" dirty="0" smtClean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Math}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sv-SE" sz="1800" dirty="0" smtClean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Math#Log10}</a:t>
            </a:r>
          </a:p>
          <a:p>
            <a:pPr lvl="1">
              <a:buNone/>
            </a:pPr>
            <a:r>
              <a:rPr lang="sv-SE" sz="1800" dirty="0" smtClean="0">
                <a:solidFill>
                  <a:schemeClr val="accent1">
                    <a:lumMod val="75000"/>
                  </a:schemeClr>
                </a:solidFill>
              </a:rPr>
              <a:t>{@link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#factorial() calculates factorial}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224</a:t>
            </a:fld>
            <a:endParaRPr lang="en-US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</a:t>
            </a:r>
            <a:r>
              <a:rPr lang="en-US" dirty="0" err="1" smtClean="0"/>
              <a:t>docRoot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Заменяется на ссылку на корень документации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{@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docRoot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href=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"{@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docRoot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}/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copyright.html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"&gt;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Copyright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225</a:t>
            </a:fld>
            <a:endParaRPr lang="en-US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{@value}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Заменяется на значение поля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{@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имя класса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имя поля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Default value is {@value #DEFAULT_TIME}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226</a:t>
            </a:fld>
            <a:endParaRPr lang="en-US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Тэг </a:t>
            </a:r>
            <a:r>
              <a:rPr lang="en-US" dirty="0" smtClean="0"/>
              <a:t>{@code}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Предназначен для вставки фрагментов кода</a:t>
            </a:r>
            <a:endParaRPr lang="en-US" sz="1800" dirty="0" smtClean="0"/>
          </a:p>
          <a:p>
            <a:r>
              <a:rPr lang="ru-RU" sz="1800" dirty="0" smtClean="0"/>
              <a:t>Внутри тэга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en-US" sz="1800" dirty="0" smtClean="0"/>
              <a:t> </a:t>
            </a:r>
            <a:r>
              <a:rPr lang="ru-RU" sz="1800" dirty="0" smtClean="0"/>
              <a:t>не распознается</a:t>
            </a:r>
          </a:p>
          <a:p>
            <a:r>
              <a:rPr lang="ru-RU" sz="1800" dirty="0" smtClean="0"/>
              <a:t>Синтаксис</a:t>
            </a:r>
          </a:p>
          <a:p>
            <a:pPr lvl="1">
              <a:buFont typeface="Wingdings" pitchFamily="2" charset="2"/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{@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код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Пример</a:t>
            </a:r>
            <a:endParaRPr lang="en-US" sz="1800" dirty="0" smtClean="0"/>
          </a:p>
          <a:p>
            <a:pPr lvl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Is equivalent of {@code Math.max(a, b)}.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227</a:t>
            </a:fld>
            <a:endParaRPr lang="en-US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Описание пакета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Есть возможность применять комментарии для пакетов. Для этого необходимо поместить файл </a:t>
            </a:r>
            <a:r>
              <a:rPr lang="en-US" sz="1800" dirty="0" smtClean="0"/>
              <a:t>package.html </a:t>
            </a:r>
            <a:r>
              <a:rPr lang="ru-RU" sz="1800" dirty="0" smtClean="0"/>
              <a:t>в пакет с исходными текстами.</a:t>
            </a:r>
          </a:p>
          <a:p>
            <a:pPr algn="just"/>
            <a:r>
              <a:rPr lang="ru-RU" sz="1800" dirty="0" smtClean="0"/>
              <a:t>Данный файл должен быть обычным </a:t>
            </a:r>
            <a:r>
              <a:rPr lang="en-US" sz="1800" dirty="0" smtClean="0"/>
              <a:t>HTML-</a:t>
            </a:r>
            <a:r>
              <a:rPr lang="ru-RU" sz="1800" dirty="0" smtClean="0"/>
              <a:t>файлом с тегом </a:t>
            </a:r>
            <a:r>
              <a:rPr lang="en-US" sz="1800" dirty="0" smtClean="0"/>
              <a:t>&lt;body&gt;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indent="452438" algn="just"/>
            <a:r>
              <a:rPr lang="ru-RU" sz="1600" dirty="0" smtClean="0"/>
              <a:t>Первая строчка файла до точки идет в краткое описание пакета, а полное идет вниз – под список всех классов и исключений.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Этот функционал позволяет описать что-то, что невозможно описать с помощью конкретных классов.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228</a:t>
            </a:fld>
            <a:endParaRPr lang="en-US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Применение тегов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229</a:t>
            </a:fld>
            <a:endParaRPr lang="en-US"/>
          </a:p>
        </p:txBody>
      </p:sp>
      <p:graphicFrame>
        <p:nvGraphicFramePr>
          <p:cNvPr id="6" name="Group 192"/>
          <p:cNvGraphicFramePr>
            <a:graphicFrameLocks/>
          </p:cNvGraphicFramePr>
          <p:nvPr/>
        </p:nvGraphicFramePr>
        <p:xfrm>
          <a:off x="928662" y="1428737"/>
          <a:ext cx="7215239" cy="3628140"/>
        </p:xfrm>
        <a:graphic>
          <a:graphicData uri="http://schemas.openxmlformats.org/drawingml/2006/table">
            <a:tbl>
              <a:tblPr/>
              <a:tblGrid>
                <a:gridCol w="1803810"/>
                <a:gridCol w="1677154"/>
                <a:gridCol w="2090526"/>
                <a:gridCol w="1643749"/>
              </a:tblGrid>
              <a:tr h="642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Пакеты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Классы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Методы и конструкторы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35732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@see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@since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{@link}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{@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docRoot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@deprecated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23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@author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@version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@return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@throws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{@value}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Размер типа данных. Значения по умолчанию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 algn="just">
              <a:spcBef>
                <a:spcPts val="400"/>
              </a:spcBef>
              <a:defRPr/>
            </a:pPr>
            <a:r>
              <a:rPr lang="en-US" sz="1800" dirty="0" err="1" smtClean="0"/>
              <a:t>Размер</a:t>
            </a:r>
            <a:r>
              <a:rPr lang="en-US" sz="1800" dirty="0" smtClean="0"/>
              <a:t> </a:t>
            </a:r>
            <a:r>
              <a:rPr lang="en-US" sz="1800" dirty="0" err="1" smtClean="0"/>
              <a:t>одинаков</a:t>
            </a:r>
            <a:r>
              <a:rPr lang="en-US" sz="1800" dirty="0" smtClean="0"/>
              <a:t> </a:t>
            </a:r>
            <a:r>
              <a:rPr lang="en-US" sz="1800" dirty="0" err="1" smtClean="0"/>
              <a:t>для</a:t>
            </a:r>
            <a:r>
              <a:rPr lang="en-US" sz="1800" dirty="0" smtClean="0"/>
              <a:t> </a:t>
            </a:r>
            <a:r>
              <a:rPr lang="en-US" sz="1800" dirty="0" err="1" smtClean="0"/>
              <a:t>всех</a:t>
            </a:r>
            <a:r>
              <a:rPr lang="en-US" sz="1800" dirty="0" smtClean="0"/>
              <a:t> </a:t>
            </a:r>
            <a:r>
              <a:rPr lang="en-US" sz="1800" dirty="0" err="1" smtClean="0"/>
              <a:t>платформ</a:t>
            </a:r>
            <a:r>
              <a:rPr lang="en-US" sz="1800" dirty="0" smtClean="0"/>
              <a:t>; </a:t>
            </a:r>
            <a:r>
              <a:rPr lang="en-US" sz="1800" dirty="0" err="1" smtClean="0"/>
              <a:t>за</a:t>
            </a:r>
            <a:r>
              <a:rPr lang="en-US" sz="1800" dirty="0" smtClean="0"/>
              <a:t> </a:t>
            </a:r>
            <a:r>
              <a:rPr lang="en-US" sz="1800" dirty="0" err="1" smtClean="0"/>
              <a:t>счет</a:t>
            </a:r>
            <a:r>
              <a:rPr lang="en-US" sz="1800" dirty="0" smtClean="0"/>
              <a:t> </a:t>
            </a:r>
            <a:r>
              <a:rPr lang="en-US" sz="1800" dirty="0" err="1" smtClean="0"/>
              <a:t>этого</a:t>
            </a:r>
            <a:r>
              <a:rPr lang="en-US" sz="1800" dirty="0" smtClean="0"/>
              <a:t> </a:t>
            </a:r>
            <a:r>
              <a:rPr lang="en-US" sz="1800" dirty="0" err="1" smtClean="0"/>
              <a:t>становится</a:t>
            </a:r>
            <a:r>
              <a:rPr lang="en-US" sz="1800" dirty="0" smtClean="0"/>
              <a:t> </a:t>
            </a:r>
            <a:r>
              <a:rPr lang="en-US" sz="1800" dirty="0" err="1" smtClean="0"/>
              <a:t>возможной</a:t>
            </a:r>
            <a:r>
              <a:rPr lang="en-US" sz="1800" dirty="0" smtClean="0"/>
              <a:t> </a:t>
            </a:r>
            <a:r>
              <a:rPr lang="en-US" sz="1800" dirty="0" err="1" smtClean="0"/>
              <a:t>переносимость</a:t>
            </a:r>
            <a:r>
              <a:rPr lang="en-US" sz="1800" dirty="0" smtClean="0"/>
              <a:t> </a:t>
            </a:r>
            <a:r>
              <a:rPr lang="en-US" sz="1800" dirty="0" err="1" smtClean="0"/>
              <a:t>кода</a:t>
            </a:r>
            <a:endParaRPr lang="ru-RU" sz="1800" dirty="0" smtClean="0"/>
          </a:p>
          <a:p>
            <a:pPr marL="266700" indent="-266700" algn="just">
              <a:spcBef>
                <a:spcPts val="400"/>
              </a:spcBef>
              <a:defRPr/>
            </a:pPr>
            <a:endParaRPr lang="ru-RU" sz="1800" dirty="0" smtClean="0"/>
          </a:p>
          <a:p>
            <a:pPr marL="266700" indent="-266700" algn="just">
              <a:spcBef>
                <a:spcPts val="400"/>
              </a:spcBef>
              <a:defRPr/>
            </a:pPr>
            <a:r>
              <a:rPr lang="en-US" sz="1800" dirty="0" err="1" smtClean="0"/>
              <a:t>Размер</a:t>
            </a:r>
            <a:r>
              <a:rPr lang="en-US" sz="1800" dirty="0" smtClean="0"/>
              <a:t>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неопределен</a:t>
            </a:r>
            <a:r>
              <a:rPr lang="en-US" sz="1800" dirty="0" smtClean="0"/>
              <a:t>. </a:t>
            </a:r>
            <a:r>
              <a:rPr lang="en-US" sz="1800" dirty="0" err="1" smtClean="0"/>
              <a:t>Указано</a:t>
            </a:r>
            <a:r>
              <a:rPr lang="en-US" sz="1800" dirty="0" smtClean="0"/>
              <a:t>, </a:t>
            </a:r>
            <a:r>
              <a:rPr lang="en-US" sz="1800" dirty="0" err="1" smtClean="0"/>
              <a:t>что</a:t>
            </a:r>
            <a:r>
              <a:rPr lang="en-US" sz="1800" dirty="0" smtClean="0"/>
              <a:t> </a:t>
            </a:r>
            <a:r>
              <a:rPr lang="en-US" sz="1800" dirty="0" err="1" smtClean="0"/>
              <a:t>он</a:t>
            </a:r>
            <a:r>
              <a:rPr lang="en-US" sz="1800" dirty="0" smtClean="0"/>
              <a:t> </a:t>
            </a:r>
            <a:r>
              <a:rPr lang="en-US" sz="1800" dirty="0" err="1" smtClean="0"/>
              <a:t>может</a:t>
            </a:r>
            <a:r>
              <a:rPr lang="en-US" sz="1800" dirty="0" smtClean="0"/>
              <a:t> </a:t>
            </a:r>
            <a:r>
              <a:rPr lang="en-US" sz="1800" dirty="0" err="1" smtClean="0"/>
              <a:t>принимать</a:t>
            </a:r>
            <a:r>
              <a:rPr lang="en-US" sz="1800" dirty="0" smtClean="0"/>
              <a:t> </a:t>
            </a:r>
            <a:r>
              <a:rPr lang="en-US" sz="1800" dirty="0" err="1" smtClean="0"/>
              <a:t>значения</a:t>
            </a:r>
            <a:r>
              <a:rPr lang="en-US" sz="1800" dirty="0" smtClean="0"/>
              <a:t> true </a:t>
            </a:r>
            <a:r>
              <a:rPr lang="en-US" sz="1800" dirty="0" err="1" smtClean="0"/>
              <a:t>или</a:t>
            </a:r>
            <a:r>
              <a:rPr lang="en-US" sz="1800" dirty="0" smtClean="0"/>
              <a:t> false</a:t>
            </a:r>
            <a:endParaRPr lang="ru-RU" sz="1800" dirty="0" smtClean="0"/>
          </a:p>
          <a:p>
            <a:pPr marL="266700" indent="-266700" algn="just">
              <a:spcBef>
                <a:spcPts val="400"/>
              </a:spcBef>
              <a:defRPr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Наследование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Если какая-то часть информации о методе не указана, то описание копируется у ближайшего предка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Копируемая информация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1">
              <a:buFont typeface="Wingdings" pitchFamily="2" charset="2"/>
              <a:buChar char="§"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Описание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param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@returns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@throws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230</a:t>
            </a:fld>
            <a:endParaRPr lang="en-US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Компиляция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Инструмент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Javadoc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800" dirty="0" smtClean="0"/>
              <a:t>Применение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javadoc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опции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список пакетов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список файлов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ru-RU" sz="1800" dirty="0" smtClean="0"/>
              <a:t>Пример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javadoc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JavadocExample1.java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231</a:t>
            </a:fld>
            <a:endParaRPr lang="en-US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</a:t>
            </a:r>
            <a:r>
              <a:rPr lang="ru-RU" dirty="0" smtClean="0"/>
              <a:t>Основные опции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232</a:t>
            </a:fld>
            <a:endParaRPr lang="en-US"/>
          </a:p>
        </p:txBody>
      </p:sp>
      <p:graphicFrame>
        <p:nvGraphicFramePr>
          <p:cNvPr id="6" name="Group 92"/>
          <p:cNvGraphicFramePr>
            <a:graphicFrameLocks/>
          </p:cNvGraphicFramePr>
          <p:nvPr/>
        </p:nvGraphicFramePr>
        <p:xfrm>
          <a:off x="928662" y="1285860"/>
          <a:ext cx="7186634" cy="3291840"/>
        </p:xfrm>
        <a:graphic>
          <a:graphicData uri="http://schemas.openxmlformats.org/drawingml/2006/table">
            <a:tbl>
              <a:tblPr/>
              <a:tblGrid>
                <a:gridCol w="2357454"/>
                <a:gridCol w="48291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sourcepath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&lt;path&gt;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Местоположения исходных фалов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classpath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&lt;path&gt;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Местоположение используемых классов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 &lt;dir&gt;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Каталог для документации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-public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Подробность информации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version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Информация о версии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author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Информация об авторе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Example </a:t>
            </a:r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233</a:t>
            </a:fld>
            <a:endParaRPr 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28662" y="1285860"/>
            <a:ext cx="7300938" cy="4170372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java.se._01.javadoc.exception.EntityManagerException;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java.se._01.javadoc.exception.XmlMagnetException;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/**	Представитель модуля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EntityManger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на клиентской стороне.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Данный класс представляет средства доступ к возможностям модуля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, минуя прямые вызовы 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веб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сервисов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Он самостоятельно преобразовывает ваши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Java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Веап'ы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в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XML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и производит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обратную операцию, при получении ответа от модуля.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ru-RU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р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Для получения экземпляра данного класса предназначены статические методы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{@link #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getlnstance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InputStream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)}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{@link #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getlnstance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(String)}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9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&lt;/p&gt;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Screated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09.11.2006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(Aversion $Revision 738 $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9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@author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MalyshkinF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	</a:t>
            </a:r>
            <a:r>
              <a:rPr kumimoji="0" lang="ru-RU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9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9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since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0.2.2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5FBF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EntityManagerlnvoker</a:t>
            </a:r>
            <a:r>
              <a:rPr kumimoji="0" lang="ru-RU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Example 61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234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8662" y="1285860"/>
            <a:ext cx="7215238" cy="4324261"/>
          </a:xfrm>
          <a:prstGeom prst="rect">
            <a:avLst/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/**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 Произвести запись нового объекта.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 Произвести запись нового объекта. Тип для сохранения может быть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подклассом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(для реализации возможности работы с несколькими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объектами) или единичным объектом. В случае если произошла какая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либо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ошибка 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7F7F9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выбрасывается исключение. В данном случае с базой не происходит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никаких изменений и ни один объект не был затрагивается предполагаемой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операцией. Конкретный тип ошибки можно определить проверкой конкретного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возвращённого исключения.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сохраняемый объект/объекты.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сохраненный объект/объекты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XmlMagnetException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ошибка в процессе </a:t>
            </a:r>
            <a:r>
              <a:rPr kumimoji="0" lang="ru-RU" sz="11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парсинга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*	</a:t>
            </a:r>
            <a:r>
              <a:rPr kumimoji="0" lang="ru-RU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EntityManagerException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ошибка связанная с другой работой клиента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5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insert(Object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XmlMagnetException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EntityManagerException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. Example 61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235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5873744" cy="199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1857364"/>
            <a:ext cx="5099055" cy="414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Java.SE.01</a:t>
            </a:r>
            <a:endParaRPr lang="en-US" b="1" dirty="0"/>
          </a:p>
          <a:p>
            <a:r>
              <a:rPr lang="en-US" dirty="0" smtClean="0"/>
              <a:t>Java Fundamentals</a:t>
            </a:r>
            <a:endParaRPr lang="en-US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236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r>
              <a:rPr lang="en-US" dirty="0"/>
              <a:t>, PhD</a:t>
            </a:r>
          </a:p>
          <a:p>
            <a:r>
              <a:rPr lang="en-US" dirty="0"/>
              <a:t>Oracle Certified Java Instructor</a:t>
            </a:r>
          </a:p>
          <a:p>
            <a:r>
              <a:rPr lang="en-US" dirty="0" smtClean="0">
                <a:hlinkClick r:id="rId2"/>
              </a:rPr>
              <a:t>Ihar_blinou@epam.com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Размер типа данных. Значения по умолчанию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  <a:defRPr/>
            </a:pPr>
            <a:r>
              <a:rPr lang="en-GB" sz="1800" dirty="0" err="1" smtClean="0">
                <a:solidFill>
                  <a:srgbClr val="000000"/>
                </a:solidFill>
              </a:rPr>
              <a:t>Неинициализированная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явно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переменная</a:t>
            </a:r>
            <a:r>
              <a:rPr lang="ru-RU" sz="1800" dirty="0" smtClean="0">
                <a:solidFill>
                  <a:srgbClr val="000000"/>
                </a:solidFill>
              </a:rPr>
              <a:t> (член класса)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примитивного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типа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принимает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значение</a:t>
            </a:r>
            <a:r>
              <a:rPr lang="en-GB" sz="1800" dirty="0" smtClean="0">
                <a:solidFill>
                  <a:srgbClr val="000000"/>
                </a:solidFill>
              </a:rPr>
              <a:t> в </a:t>
            </a:r>
            <a:r>
              <a:rPr lang="en-GB" sz="1800" dirty="0" err="1" smtClean="0">
                <a:solidFill>
                  <a:srgbClr val="000000"/>
                </a:solidFill>
              </a:rPr>
              <a:t>момент</a:t>
            </a:r>
            <a:r>
              <a:rPr lang="en-GB" sz="1800" dirty="0" smtClean="0">
                <a:solidFill>
                  <a:srgbClr val="000000"/>
                </a:solidFill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</a:rPr>
              <a:t>создания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71604" y="2214554"/>
          <a:ext cx="62151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53"/>
                <a:gridCol w="31075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Примитивный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тип</a:t>
                      </a:r>
                      <a:endParaRPr lang="en-US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Значение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по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умолчанию</a:t>
                      </a:r>
                      <a:endParaRPr lang="en-US" sz="18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'\u0000' (null)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(byte)0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(short)0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0.0d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Характеристики.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Основное место для хранения данных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Должны быть явно объявлены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Каждая переменная имеет тип, идентификатор и область видимости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Определяются для класса, для экземпляра и внутри метода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Объявление переменных.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Может быть объявлена в любом месте блока кода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Должна быть объявлена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Обычно переменные объявляются в начале блока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Область видимости определяется блоком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Необходимо инициализировать переменные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Переменные простых типов инициализируются автоматически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Основная форма объявления</a:t>
            </a:r>
          </a:p>
          <a:p>
            <a:pPr algn="ctr">
              <a:buNone/>
            </a:pPr>
            <a:r>
              <a:rPr lang="ru-RU" sz="1800" b="1" dirty="0" smtClean="0"/>
              <a:t>тип идентификатор </a:t>
            </a:r>
            <a:r>
              <a:rPr lang="en-US" sz="1800" b="1" dirty="0" smtClean="0"/>
              <a:t>[ = </a:t>
            </a:r>
            <a:r>
              <a:rPr lang="ru-RU" sz="1800" b="1" dirty="0" smtClean="0"/>
              <a:t>значение</a:t>
            </a:r>
            <a:r>
              <a:rPr lang="en-US" sz="1800" b="1" dirty="0" smtClean="0"/>
              <a:t>];</a:t>
            </a: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При объявлении переменные могут быть проинициализированы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2928934"/>
            <a:ext cx="73009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VariablesExample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itemsSold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itemCost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11.0f;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j, k;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interestRate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Переменные. Объявление переменных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 smtClean="0"/>
              <a:t>Java </a:t>
            </a:r>
            <a:r>
              <a:rPr lang="ru-RU" sz="1800" dirty="0" smtClean="0"/>
              <a:t>не позволяет присваивать переменной значение более длинного типа, если только это не константы. Исключение составляют операторы инкремента, декремента и операторы +=, </a:t>
            </a:r>
            <a:r>
              <a:rPr lang="ru-RU" sz="1800" dirty="0" smtClean="0">
                <a:sym typeface="Symbol" pitchFamily="18" charset="2"/>
              </a:rPr>
              <a:t></a:t>
            </a:r>
            <a:r>
              <a:rPr lang="ru-RU" sz="1800" dirty="0" smtClean="0"/>
              <a:t>=, *=, /=.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 именах переменных не могут использоваться символы арифметических и логических операторов, а также символ ‘#’. Применение символов ‘$’ и ‘_’ допустимо, в том числе и в первой позиции имени.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Ключевые и зарезервированные языка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Group 93"/>
          <p:cNvGraphicFramePr>
            <a:graphicFrameLocks/>
          </p:cNvGraphicFramePr>
          <p:nvPr/>
        </p:nvGraphicFramePr>
        <p:xfrm>
          <a:off x="857225" y="1285860"/>
          <a:ext cx="7358114" cy="4041775"/>
        </p:xfrm>
        <a:graphic>
          <a:graphicData uri="http://schemas.openxmlformats.org/drawingml/2006/table">
            <a:tbl>
              <a:tblPr/>
              <a:tblGrid>
                <a:gridCol w="1143007"/>
                <a:gridCol w="1357322"/>
                <a:gridCol w="1571636"/>
                <a:gridCol w="1571636"/>
                <a:gridCol w="171451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abstract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continue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new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switch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assert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goto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synchronized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boolean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break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else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throws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enum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instanceof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transient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catch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extends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try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final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static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void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B7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finally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strictfp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volatile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const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native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super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while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B7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Ключевые и зарезервированные языка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Кроме ключевых слов, в </a:t>
            </a:r>
            <a:r>
              <a:rPr lang="en-US" sz="1800" dirty="0" smtClean="0"/>
              <a:t>Java</a:t>
            </a:r>
            <a:r>
              <a:rPr lang="ru-RU" sz="1800" dirty="0" smtClean="0"/>
              <a:t> существуют три литерала: </a:t>
            </a:r>
            <a:r>
              <a:rPr lang="en-US" sz="1800" b="1" dirty="0" smtClean="0"/>
              <a:t>null</a:t>
            </a:r>
            <a:r>
              <a:rPr lang="ru-RU" sz="1800" dirty="0" smtClean="0"/>
              <a:t>, </a:t>
            </a:r>
            <a:r>
              <a:rPr lang="en-US" sz="1800" b="1" dirty="0" smtClean="0"/>
              <a:t>true</a:t>
            </a:r>
            <a:r>
              <a:rPr lang="ru-RU" sz="1800" dirty="0" smtClean="0"/>
              <a:t>, </a:t>
            </a:r>
            <a:r>
              <a:rPr lang="en-US" sz="1800" b="1" dirty="0" smtClean="0"/>
              <a:t>false</a:t>
            </a:r>
            <a:r>
              <a:rPr lang="ru-RU" sz="1800" dirty="0" smtClean="0"/>
              <a:t>, не относящиеся к ключевым и зарезервированным словам. Зарезервированные слова: </a:t>
            </a:r>
            <a:r>
              <a:rPr lang="en-US" sz="1800" b="1" dirty="0" smtClean="0"/>
              <a:t>const</a:t>
            </a:r>
            <a:r>
              <a:rPr lang="ru-RU" sz="1800" dirty="0" smtClean="0"/>
              <a:t>, </a:t>
            </a:r>
            <a:r>
              <a:rPr lang="en-US" sz="1800" b="1" dirty="0" err="1" smtClean="0"/>
              <a:t>goto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Литералы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428728" y="1142984"/>
          <a:ext cx="6072230" cy="4912852"/>
        </p:xfrm>
        <a:graphic>
          <a:graphicData uri="http://schemas.openxmlformats.org/presentationml/2006/ole">
            <p:oleObj spid="_x0000_s31746" name="Visio" r:id="rId3" imgW="6221730" imgH="495173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Преобразования типов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tabLst>
                <a:tab pos="0" algn="l"/>
              </a:tabLst>
            </a:pPr>
            <a:r>
              <a:rPr lang="en-US" sz="1800" dirty="0" smtClean="0"/>
              <a:t>Java</a:t>
            </a:r>
            <a:r>
              <a:rPr lang="ru-RU" sz="1800" dirty="0" smtClean="0"/>
              <a:t> запрещает смешивать в выражениях величины разных типов, однако при числовых операциях такое часто бывает необходимо. Различают повышающее (разрешенное, неявное) преобразование и понижающее приведение типа.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ru-RU" sz="1800" dirty="0" smtClean="0"/>
          </a:p>
          <a:p>
            <a:pPr marL="0" indent="0" algn="just">
              <a:buNone/>
              <a:tabLst>
                <a:tab pos="0" algn="l"/>
              </a:tabLst>
            </a:pPr>
            <a:r>
              <a:rPr lang="ru-RU" sz="1800" dirty="0" smtClean="0"/>
              <a:t>Повышающее преобразование осуществляется автоматически по следующему правилу. Серыми стрелками обозначены преобразования, при которых может произойти потеря точности.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286000" y="3786198"/>
          <a:ext cx="4286264" cy="2143132"/>
        </p:xfrm>
        <a:graphic>
          <a:graphicData uri="http://schemas.openxmlformats.org/presentationml/2006/ole">
            <p:oleObj spid="_x0000_s32770" name="Visio" r:id="rId3" imgW="4695190" imgH="234569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Расширяющее и сужающее преобразование типов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>
                <a:solidFill>
                  <a:srgbClr val="000000"/>
                </a:solidFill>
                <a:cs typeface="Times New Roman" pitchFamily="18" charset="0"/>
              </a:rPr>
              <a:t>Расширяющее преобразование.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Результирующий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имеет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больший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диапазон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значений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чем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исходный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/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solidFill>
                  <a:srgbClr val="000000"/>
                </a:solidFill>
                <a:cs typeface="Times New Roman" pitchFamily="18" charset="0"/>
              </a:rPr>
              <a:t>Сужающее преобразование. .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Результирующий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имеет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cs typeface="Times New Roman" pitchFamily="18" charset="0"/>
              </a:rPr>
              <a:t>меньший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диапазон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значений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чем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исходный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cs typeface="Times New Roman" pitchFamily="18" charset="0"/>
              </a:rPr>
              <a:t>тип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2071678"/>
            <a:ext cx="7143800" cy="12464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5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 = 200;</a:t>
            </a:r>
            <a:endParaRPr kumimoji="0" lang="en-US" sz="15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5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 = (</a:t>
            </a:r>
            <a:r>
              <a:rPr kumimoji="0" lang="en-US" sz="15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)x; </a:t>
            </a:r>
            <a:endParaRPr kumimoji="0" lang="en-US" sz="15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5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z = x;</a:t>
            </a:r>
            <a:endParaRPr kumimoji="0" lang="en-US" sz="15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5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ru-RU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ru-RU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 (</a:t>
            </a:r>
            <a:r>
              <a:rPr kumimoji="0" lang="en-US" sz="15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ru-RU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)200; </a:t>
            </a:r>
            <a:r>
              <a:rPr kumimoji="0" lang="ru-RU" sz="15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//необязательно, т.к. компилятор делает это автоматически</a:t>
            </a:r>
            <a:endParaRPr kumimoji="0" lang="ru-RU" sz="15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00100" y="4857760"/>
            <a:ext cx="71438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5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value2 = 1000L;</a:t>
            </a:r>
            <a:endParaRPr kumimoji="0" lang="en-US" sz="15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5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value3 = (</a:t>
            </a:r>
            <a:r>
              <a:rPr kumimoji="0" lang="en-US" sz="15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)value2; 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sz="15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</a:t>
            </a:r>
            <a:r>
              <a:rPr kumimoji="0" lang="en-US" sz="15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 </a:t>
            </a:r>
            <a:r>
              <a:rPr kumimoji="0" lang="ru-RU" sz="15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Иногда это единственный способ сделать код компилируемым</a:t>
            </a:r>
            <a:endParaRPr kumimoji="0" lang="ru-RU" sz="15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Потеря точности при преобразовании типов. </a:t>
            </a:r>
            <a:r>
              <a:rPr lang="en-US" dirty="0" smtClean="0"/>
              <a:t>Example </a:t>
            </a:r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85860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LoseAccuracy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= 10;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e1 = b;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 = 10000000000L;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 =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)a;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"1 -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b5 = 50;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//byte b4 = b5*2;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)(b5*2);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b1=50, b2=20, b3=127;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x2 = b1*b2*b3;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"2 -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+x2);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d=12.34;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x3;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x3 =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)d;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"3 -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+x3);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Потеря точности при преобразовании типов. </a:t>
            </a:r>
            <a:r>
              <a:rPr lang="en-US" dirty="0" smtClean="0"/>
              <a:t>Example </a:t>
            </a:r>
            <a:r>
              <a:rPr lang="ru-RU" dirty="0" smtClean="0"/>
              <a:t>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85860"/>
            <a:ext cx="728667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x4 = 123456789;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 = x4;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d1 = x4;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"4 -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+f);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"5 -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+d1);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f2 = 1.234567890f;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d2 = f2;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"6 -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+d2);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u="sng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123456789L;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f3 = f2;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2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"7 - 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+f3);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286256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4429132"/>
            <a:ext cx="264320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1 - 1410065408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2 - 127000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3 - 12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4 - 1.23456792E8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5 - 1.23456789E8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6 - 1.2345678806304932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7 - 1.2345679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Кроме базовых типов данных широко используются соответствующие классы (</a:t>
            </a:r>
            <a:r>
              <a:rPr lang="en-US" sz="1800" dirty="0" smtClean="0"/>
              <a:t>wrapper</a:t>
            </a:r>
            <a:r>
              <a:rPr lang="ru-RU" sz="1800" dirty="0" smtClean="0"/>
              <a:t> классы</a:t>
            </a:r>
            <a:r>
              <a:rPr lang="en-US" sz="1800" dirty="0" smtClean="0"/>
              <a:t>)</a:t>
            </a:r>
            <a:r>
              <a:rPr lang="ru-RU" sz="1800" dirty="0" smtClean="0"/>
              <a:t>: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Character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Integer</a:t>
            </a:r>
            <a:r>
              <a:rPr lang="ru-RU" sz="1800" b="1" dirty="0" smtClean="0"/>
              <a:t>, </a:t>
            </a:r>
            <a:r>
              <a:rPr lang="en-US" sz="1800" b="1" dirty="0" smtClean="0"/>
              <a:t>Byte</a:t>
            </a:r>
            <a:r>
              <a:rPr lang="ru-RU" sz="1800" b="1" dirty="0" smtClean="0"/>
              <a:t>, </a:t>
            </a:r>
            <a:r>
              <a:rPr lang="en-US" sz="1800" b="1" dirty="0" smtClean="0"/>
              <a:t>Short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Long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Float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Double</a:t>
            </a:r>
            <a:r>
              <a:rPr lang="ru-RU" sz="1800" b="1" dirty="0" smtClean="0"/>
              <a:t>.</a:t>
            </a:r>
            <a:r>
              <a:rPr lang="ru-RU" sz="1800" dirty="0" smtClean="0"/>
              <a:t> Объекты этих классов могут хранить те же значения, что и соответствующие им базовые типы.</a:t>
            </a:r>
          </a:p>
          <a:p>
            <a:pPr marL="0" indent="0" algn="just"/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Объекты</a:t>
            </a:r>
            <a:r>
              <a:rPr lang="ru-RU" sz="1800" b="1" dirty="0" smtClean="0"/>
              <a:t> </a:t>
            </a:r>
            <a:r>
              <a:rPr lang="ru-RU" sz="1800" dirty="0" smtClean="0"/>
              <a:t>этих классов представляют ссылки на участки динамической памяти, в которой хранятся их значения  и являются классами оболочками для значений базовых типов. Указанные классы</a:t>
            </a:r>
            <a:r>
              <a:rPr lang="en-US" sz="1800" dirty="0" smtClean="0"/>
              <a:t> </a:t>
            </a:r>
            <a:r>
              <a:rPr lang="ru-RU" sz="1800" dirty="0" smtClean="0"/>
              <a:t>являются наследниками абстрактного класса </a:t>
            </a:r>
            <a:r>
              <a:rPr lang="ru-RU" sz="1800" b="1" dirty="0" err="1" smtClean="0"/>
              <a:t>Number</a:t>
            </a:r>
            <a:r>
              <a:rPr lang="ru-RU" sz="1800" b="1" dirty="0" smtClean="0"/>
              <a:t> </a:t>
            </a:r>
            <a:r>
              <a:rPr lang="ru-RU" sz="1800" dirty="0" smtClean="0"/>
              <a:t>и реализуют интерфейс</a:t>
            </a:r>
            <a:r>
              <a:rPr lang="ru-RU" sz="1800" b="1" dirty="0" smtClean="0"/>
              <a:t> </a:t>
            </a:r>
            <a:r>
              <a:rPr lang="en-US" sz="1800" b="1" dirty="0" smtClean="0"/>
              <a:t>Comparable</a:t>
            </a:r>
            <a:r>
              <a:rPr lang="ru-RU" sz="1800" dirty="0" smtClean="0"/>
              <a:t>, представляющий собой интерфейс для работы со всеми скалярными типами.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Объекты этих классов являются константными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214546" y="1285860"/>
          <a:ext cx="4786346" cy="475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142984"/>
            <a:ext cx="737237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IntegerPack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Integer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before call function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after call function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(Integer x)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before change - x=“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+x);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x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Integer(20);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after change - x="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x);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286256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4572008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main - before call function 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changeInteger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 before change - x=10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changeInteger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 after change - x=20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main - after call function 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Если требуется создать метод, изменяющий свои числовые параметры, необходимо воспользоваться классами вспомогательных типов из пакета </a:t>
            </a:r>
            <a:r>
              <a:rPr lang="en-US" sz="1800" dirty="0" smtClean="0">
                <a:ea typeface="Times New Roman" pitchFamily="18" charset="0"/>
              </a:rPr>
              <a:t>org</a:t>
            </a:r>
            <a:r>
              <a:rPr lang="ru-RU" sz="1800" dirty="0" smtClean="0">
                <a:ea typeface="Times New Roman" pitchFamily="18" charset="0"/>
              </a:rPr>
              <a:t>.</a:t>
            </a:r>
            <a:r>
              <a:rPr lang="en-US" sz="1800" dirty="0" err="1" smtClean="0">
                <a:ea typeface="Times New Roman" pitchFamily="18" charset="0"/>
              </a:rPr>
              <a:t>omg</a:t>
            </a:r>
            <a:r>
              <a:rPr lang="ru-RU" sz="1800" dirty="0" smtClean="0">
                <a:ea typeface="Times New Roman" pitchFamily="18" charset="0"/>
              </a:rPr>
              <a:t>.</a:t>
            </a:r>
            <a:r>
              <a:rPr lang="en-US" sz="1800" dirty="0" smtClean="0">
                <a:ea typeface="Times New Roman" pitchFamily="18" charset="0"/>
              </a:rPr>
              <a:t>CORBA</a:t>
            </a:r>
          </a:p>
          <a:p>
            <a:pPr marL="0" lvl="0" indent="449263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err="1" smtClean="0">
                <a:ea typeface="Times New Roman" pitchFamily="18" charset="0"/>
              </a:rPr>
              <a:t>IntHolder</a:t>
            </a:r>
            <a:r>
              <a:rPr lang="en-US" sz="1800" dirty="0" smtClean="0">
                <a:ea typeface="Times New Roman" pitchFamily="18" charset="0"/>
              </a:rPr>
              <a:t>, </a:t>
            </a:r>
            <a:r>
              <a:rPr lang="en-US" sz="1800" b="1" dirty="0" err="1" smtClean="0">
                <a:ea typeface="Times New Roman" pitchFamily="18" charset="0"/>
              </a:rPr>
              <a:t>BooleanHolder</a:t>
            </a:r>
            <a:r>
              <a:rPr lang="en-US" sz="1800" dirty="0" smtClean="0">
                <a:ea typeface="Times New Roman" pitchFamily="18" charset="0"/>
              </a:rPr>
              <a:t> </a:t>
            </a:r>
            <a:r>
              <a:rPr lang="ru-RU" sz="1800" dirty="0" smtClean="0">
                <a:ea typeface="Times New Roman" pitchFamily="18" charset="0"/>
              </a:rPr>
              <a:t>и</a:t>
            </a:r>
            <a:r>
              <a:rPr lang="en-US" sz="1800" dirty="0" smtClean="0">
                <a:ea typeface="Times New Roman" pitchFamily="18" charset="0"/>
              </a:rPr>
              <a:t> </a:t>
            </a:r>
            <a:r>
              <a:rPr lang="ru-RU" sz="1800" dirty="0" err="1" smtClean="0">
                <a:ea typeface="Times New Roman" pitchFamily="18" charset="0"/>
              </a:rPr>
              <a:t>др</a:t>
            </a:r>
            <a:r>
              <a:rPr lang="en-US" sz="1800" dirty="0" smtClean="0">
                <a:ea typeface="Times New Roman" pitchFamily="18" charset="0"/>
              </a:rPr>
              <a:t>.</a:t>
            </a:r>
            <a:r>
              <a:rPr lang="ru-RU" sz="1800" dirty="0" smtClean="0"/>
              <a:t>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5734" y="1285860"/>
            <a:ext cx="7339604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org.omg.CORBA.IntHolder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HolderPack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before call function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		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main - after call function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	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before change - x=“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		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++;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changeIntHolder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after change - x=“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		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Язык программирования </a:t>
            </a:r>
            <a:r>
              <a:rPr lang="ru-RU" dirty="0" err="1" smtClean="0"/>
              <a:t>Java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Java</a:t>
            </a:r>
            <a:r>
              <a:rPr lang="ru-RU" sz="1800" dirty="0" smtClean="0"/>
              <a:t> - это </a:t>
            </a:r>
            <a:r>
              <a:rPr lang="ru-RU" sz="1800" i="1" dirty="0" smtClean="0"/>
              <a:t>объектно-ориентированный</a:t>
            </a:r>
            <a:r>
              <a:rPr lang="ru-RU" sz="1800" dirty="0" smtClean="0"/>
              <a:t>, </a:t>
            </a:r>
            <a:r>
              <a:rPr lang="ru-RU" sz="1800" i="1" dirty="0" err="1" smtClean="0"/>
              <a:t>платформенно-независимый</a:t>
            </a:r>
            <a:r>
              <a:rPr lang="ru-RU" sz="1800" dirty="0" smtClean="0"/>
              <a:t> язык программирования, используемый для разработки </a:t>
            </a:r>
            <a:r>
              <a:rPr lang="ru-RU" sz="1800" u="sng" dirty="0" smtClean="0"/>
              <a:t>информационных систем</a:t>
            </a:r>
            <a:r>
              <a:rPr lang="ru-RU" sz="1800" dirty="0" smtClean="0"/>
              <a:t>, работающих в сети </a:t>
            </a:r>
            <a:r>
              <a:rPr lang="ru-RU" sz="1800" i="1" dirty="0" err="1" smtClean="0"/>
              <a:t>Internet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Объектно-ориентированный язык </a:t>
            </a:r>
            <a:r>
              <a:rPr lang="en-US" sz="1800" dirty="0" smtClean="0"/>
              <a:t>Java</a:t>
            </a:r>
            <a:r>
              <a:rPr lang="ru-RU" sz="1800" dirty="0" smtClean="0"/>
              <a:t>, разработанный в </a:t>
            </a:r>
            <a:r>
              <a:rPr lang="en-US" sz="1800" dirty="0" smtClean="0"/>
              <a:t>Sun Microsystems</a:t>
            </a:r>
            <a:r>
              <a:rPr lang="ru-RU" sz="1800" dirty="0" smtClean="0"/>
              <a:t>, предназначен для создания </a:t>
            </a:r>
            <a:r>
              <a:rPr lang="ru-RU" sz="1800" i="1" dirty="0" smtClean="0"/>
              <a:t>переносимых</a:t>
            </a:r>
            <a:r>
              <a:rPr lang="ru-RU" sz="1800" dirty="0" smtClean="0"/>
              <a:t> на различные платформы и операционные системы </a:t>
            </a:r>
            <a:r>
              <a:rPr lang="ru-RU" sz="1800" i="1" dirty="0" smtClean="0"/>
              <a:t>программ</a:t>
            </a:r>
            <a:r>
              <a:rPr lang="ru-RU" sz="1800" dirty="0" smtClean="0"/>
              <a:t>. Язык </a:t>
            </a:r>
            <a:r>
              <a:rPr lang="en-US" sz="1800" dirty="0" smtClean="0"/>
              <a:t>Java</a:t>
            </a:r>
            <a:r>
              <a:rPr lang="ru-RU" sz="1800" dirty="0" smtClean="0"/>
              <a:t> нашел широкое применение в </a:t>
            </a:r>
            <a:r>
              <a:rPr lang="ru-RU" sz="1800" dirty="0" err="1" smtClean="0"/>
              <a:t>Интернет-приложениях</a:t>
            </a:r>
            <a:r>
              <a:rPr lang="ru-RU" sz="1800" dirty="0" smtClean="0"/>
              <a:t>, добавив на статические и клиентские </a:t>
            </a:r>
            <a:r>
              <a:rPr lang="en-US" sz="1800" dirty="0" smtClean="0"/>
              <a:t>Web</a:t>
            </a:r>
            <a:r>
              <a:rPr lang="ru-RU" sz="1800" dirty="0" smtClean="0"/>
              <a:t>-страницы динамическую графику, улучшив интерфейсы и реализовав вычислительные возможности. Но объектно-ориентированная парадигма и </a:t>
            </a:r>
            <a:r>
              <a:rPr lang="ru-RU" sz="1800" dirty="0" err="1" smtClean="0"/>
              <a:t>кроссплатформенность</a:t>
            </a:r>
            <a:r>
              <a:rPr lang="ru-RU" sz="1800" dirty="0" smtClean="0"/>
              <a:t>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lang="en-US" sz="1800" dirty="0" smtClean="0"/>
              <a:t>JavaScript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00298" y="1857364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main - before call function 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changeIntHolder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 before change - x=10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changeIntHolder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 after change - x=11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 main - after call function -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Класс </a:t>
            </a:r>
            <a:r>
              <a:rPr lang="en-US" sz="1800" dirty="0" smtClean="0">
                <a:solidFill>
                  <a:srgbClr val="6B0D0D"/>
                </a:solidFill>
              </a:rPr>
              <a:t>Character</a:t>
            </a:r>
            <a:r>
              <a:rPr lang="en-US" sz="1800" dirty="0" smtClean="0"/>
              <a:t> </a:t>
            </a:r>
            <a:r>
              <a:rPr lang="ru-RU" sz="1800" dirty="0" smtClean="0"/>
              <a:t>не наследуется от </a:t>
            </a:r>
            <a:r>
              <a:rPr lang="ru-RU" sz="1800" dirty="0" err="1" smtClean="0">
                <a:solidFill>
                  <a:srgbClr val="6B0D0D"/>
                </a:solidFill>
              </a:rPr>
              <a:t>Number</a:t>
            </a:r>
            <a:r>
              <a:rPr lang="ru-RU" sz="1800" dirty="0" smtClean="0"/>
              <a:t>, так как ему нет необходимости поддерживать интерфейс классов, предназначенных для хранения результатов арифметических операций. Класс </a:t>
            </a:r>
            <a:r>
              <a:rPr lang="en-US" sz="1800" dirty="0" smtClean="0">
                <a:solidFill>
                  <a:srgbClr val="6B0D0D"/>
                </a:solidFill>
              </a:rPr>
              <a:t>Character</a:t>
            </a:r>
            <a:r>
              <a:rPr lang="en-US" sz="1800" dirty="0" smtClean="0"/>
              <a:t> </a:t>
            </a:r>
            <a:r>
              <a:rPr lang="ru-RU" sz="1800" dirty="0" smtClean="0"/>
              <a:t>имеет целый ряд специфических методов для обработки символьной информации. У этого класса, в отличие от других классов оболочек, не существует конструктора с параметром типа </a:t>
            </a:r>
            <a:r>
              <a:rPr lang="en-US" sz="1800" dirty="0" smtClean="0">
                <a:solidFill>
                  <a:srgbClr val="6B0D0D"/>
                </a:solidFill>
              </a:rPr>
              <a:t>String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723900" indent="-368300" algn="just"/>
            <a:r>
              <a:rPr lang="ru-RU" sz="1800" b="1" dirty="0" err="1" smtClean="0"/>
              <a:t>digit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char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ch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in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radix</a:t>
            </a:r>
            <a:r>
              <a:rPr lang="ru-RU" sz="1800" b="1" dirty="0" smtClean="0"/>
              <a:t>)</a:t>
            </a:r>
            <a:r>
              <a:rPr lang="ru-RU" sz="1800" dirty="0" smtClean="0"/>
              <a:t> - переводит цифру </a:t>
            </a:r>
            <a:r>
              <a:rPr lang="ru-RU" sz="1800" dirty="0" err="1" smtClean="0"/>
              <a:t>ch</a:t>
            </a:r>
            <a:r>
              <a:rPr lang="ru-RU" sz="1800" dirty="0" smtClean="0"/>
              <a:t> системы счисления с основанием </a:t>
            </a:r>
            <a:r>
              <a:rPr lang="ru-RU" sz="1800" dirty="0" err="1" smtClean="0"/>
              <a:t>radix</a:t>
            </a:r>
            <a:r>
              <a:rPr lang="ru-RU" sz="1800" dirty="0" smtClean="0"/>
              <a:t> в ее числовое значение типа </a:t>
            </a:r>
            <a:r>
              <a:rPr lang="ru-RU" sz="1800" dirty="0" err="1" smtClean="0"/>
              <a:t>int</a:t>
            </a:r>
            <a:r>
              <a:rPr lang="ru-RU" sz="1800" dirty="0" smtClean="0"/>
              <a:t>. </a:t>
            </a:r>
          </a:p>
          <a:p>
            <a:pPr marL="723900" indent="-368300" algn="just"/>
            <a:r>
              <a:rPr lang="ru-RU" sz="1800" b="1" dirty="0" err="1" smtClean="0"/>
              <a:t>forDigit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digit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radix</a:t>
            </a:r>
            <a:r>
              <a:rPr lang="ru-RU" sz="1800" b="1" dirty="0" smtClean="0"/>
              <a:t>)</a:t>
            </a:r>
            <a:r>
              <a:rPr lang="ru-RU" sz="1800" dirty="0" smtClean="0"/>
              <a:t>  - производит обратное преобразование целого числа </a:t>
            </a:r>
            <a:r>
              <a:rPr lang="ru-RU" sz="1800" dirty="0" err="1" smtClean="0"/>
              <a:t>digit</a:t>
            </a:r>
            <a:r>
              <a:rPr lang="ru-RU" sz="1800" dirty="0" smtClean="0"/>
              <a:t> в соответствующую цифру (тип </a:t>
            </a:r>
            <a:r>
              <a:rPr lang="ru-RU" sz="1800" dirty="0" err="1" smtClean="0"/>
              <a:t>char</a:t>
            </a:r>
            <a:r>
              <a:rPr lang="ru-RU" sz="1800" dirty="0" smtClean="0"/>
              <a:t>) в системе счисления с основанием </a:t>
            </a:r>
            <a:r>
              <a:rPr lang="ru-RU" sz="1800" dirty="0" err="1" smtClean="0"/>
              <a:t>radix</a:t>
            </a:r>
            <a:r>
              <a:rPr lang="ru-RU" sz="1800" dirty="0" smtClean="0"/>
              <a:t>. </a:t>
            </a:r>
          </a:p>
          <a:p>
            <a:pPr marL="0" indent="0"/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3900" indent="-368300" algn="just"/>
            <a:r>
              <a:rPr lang="ru-RU" sz="1800" dirty="0" smtClean="0"/>
              <a:t>Основание системы счисления должно находиться в диапазоне от </a:t>
            </a:r>
            <a:r>
              <a:rPr lang="ru-RU" sz="1800" b="1" dirty="0" err="1" smtClean="0"/>
              <a:t>Character.MIN_RADIX</a:t>
            </a:r>
            <a:r>
              <a:rPr lang="ru-RU" sz="1800" dirty="0" smtClean="0"/>
              <a:t> до </a:t>
            </a:r>
            <a:r>
              <a:rPr lang="ru-RU" sz="1800" b="1" dirty="0" err="1" smtClean="0"/>
              <a:t>Character.MAX_RADIX</a:t>
            </a:r>
            <a:r>
              <a:rPr lang="ru-RU" sz="1800" dirty="0" smtClean="0"/>
              <a:t>. </a:t>
            </a:r>
          </a:p>
          <a:p>
            <a:pPr marL="723900" indent="-368300" algn="just"/>
            <a:r>
              <a:rPr lang="ru-RU" sz="1800" dirty="0" smtClean="0"/>
              <a:t>Метод </a:t>
            </a:r>
            <a:r>
              <a:rPr lang="ru-RU" sz="1800" dirty="0" err="1" smtClean="0"/>
              <a:t>to</a:t>
            </a:r>
            <a:r>
              <a:rPr lang="en-US" sz="1800" dirty="0" smtClean="0"/>
              <a:t>S</a:t>
            </a:r>
            <a:r>
              <a:rPr lang="ru-RU" sz="1800" dirty="0" err="1" smtClean="0"/>
              <a:t>tring</a:t>
            </a:r>
            <a:r>
              <a:rPr lang="ru-RU" sz="1800" dirty="0" smtClean="0"/>
              <a:t>() переводит символ, содержащийся в классе, в строку с тем же символом. </a:t>
            </a:r>
          </a:p>
          <a:p>
            <a:pPr marL="723900" indent="-368300" algn="just"/>
            <a:r>
              <a:rPr lang="ru-RU" sz="1800" dirty="0" smtClean="0"/>
              <a:t>Статические методы </a:t>
            </a:r>
            <a:r>
              <a:rPr lang="ru-RU" sz="1800" b="1" dirty="0" err="1" smtClean="0"/>
              <a:t>toLowerCase</a:t>
            </a:r>
            <a:r>
              <a:rPr lang="ru-RU" sz="1800" b="1" dirty="0" smtClean="0"/>
              <a:t>(), </a:t>
            </a:r>
            <a:r>
              <a:rPr lang="ru-RU" sz="1800" b="1" dirty="0" err="1" smtClean="0"/>
              <a:t>touppercase</a:t>
            </a:r>
            <a:r>
              <a:rPr lang="ru-RU" sz="1800" b="1" dirty="0" smtClean="0"/>
              <a:t>(), </a:t>
            </a:r>
            <a:r>
              <a:rPr lang="ru-RU" sz="1800" b="1" dirty="0" err="1" smtClean="0"/>
              <a:t>toTitieCase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возвращают символ, содержащийся в классе, в указанном регистре. Последний из этих методов предназначен для правильного перевода в верхний регистр четырех кодов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, не выражающихся одним символом. </a:t>
            </a:r>
          </a:p>
          <a:p>
            <a:pPr marL="723900" indent="-368300" algn="just"/>
            <a:r>
              <a:rPr lang="ru-RU" sz="1800" dirty="0" smtClean="0"/>
              <a:t>Множество статических логических методов проверяют различные характеристики символа, переданного в качестве аргумента метода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/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214422"/>
            <a:ext cx="728667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CharacterTest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'9'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 c1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Character(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cl.charValue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c1.charValue());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"number of 'A'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'A'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16));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"digit for 12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forDigit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(12, 16));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c1.toString() 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isDefined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isDefined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isDigit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isIdentifierIgnorable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isIdentifierIgnorable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isJavaIdentifierPart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lang="en-US" sz="14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isJavaIdentifierPart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Классы-оболочки. </a:t>
            </a:r>
            <a:r>
              <a:rPr lang="en-US" dirty="0" smtClean="0"/>
              <a:t>Example </a:t>
            </a:r>
            <a:r>
              <a:rPr lang="ru-RU" dirty="0" smtClean="0"/>
              <a:t>11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8662" y="1214422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isJavaIdentifierStart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isJavaIdentifierStart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isLetter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isLetterOrDigit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?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Character.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isLetterOrDigit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314324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14612" y="3286124"/>
            <a:ext cx="3643338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9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cl.charValue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= 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number of 'A' = 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digit for 12 = c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9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isDefined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true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true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isIdentifierIgnorable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false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isJavaIdentifierPart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true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isJavaIdentifierStart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false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isLetter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false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isLetterOrDigit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? true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smtClean="0"/>
              <a:t>Big-</a:t>
            </a:r>
            <a:r>
              <a:rPr lang="ru-RU" dirty="0" smtClean="0"/>
              <a:t>классы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err="1" smtClean="0"/>
              <a:t>Java</a:t>
            </a:r>
            <a:r>
              <a:rPr lang="ru-RU" sz="1800" dirty="0" smtClean="0"/>
              <a:t> включает два класса для работы с высокоточной арифметикой: </a:t>
            </a:r>
            <a:r>
              <a:rPr lang="ru-RU" sz="1800" dirty="0" err="1" smtClean="0">
                <a:solidFill>
                  <a:srgbClr val="6B0D0D"/>
                </a:solidFill>
              </a:rPr>
              <a:t>BigInteger</a:t>
            </a:r>
            <a:r>
              <a:rPr lang="ru-RU" sz="1800" dirty="0" smtClean="0"/>
              <a:t> и </a:t>
            </a:r>
            <a:r>
              <a:rPr lang="ru-RU" sz="1800" dirty="0" err="1" smtClean="0">
                <a:solidFill>
                  <a:srgbClr val="6B0D0D"/>
                </a:solidFill>
              </a:rPr>
              <a:t>BigDecimal</a:t>
            </a:r>
            <a:r>
              <a:rPr lang="ru-RU" sz="1800" dirty="0" smtClean="0"/>
              <a:t>, которые поддерживают целые числа и числа с фиксированной точкой произвольной точности.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smtClean="0"/>
              <a:t>Big-</a:t>
            </a:r>
            <a:r>
              <a:rPr lang="ru-RU" dirty="0" smtClean="0"/>
              <a:t>классы. </a:t>
            </a:r>
            <a:r>
              <a:rPr lang="en-US" dirty="0" smtClean="0"/>
              <a:t>Example </a:t>
            </a:r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322144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java.math.BigDecimal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java.math.BigInteger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BigNumbers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numI1, numI2,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BigDecimal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numD1, numD2,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numI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(100000000);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преобразование числа в большое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//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число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numI2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(200000);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BigInteger.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10000000;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bigNumI.add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(numI1.multiply(numI2).multiply(numI2));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bigNumI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5072074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5500702"/>
            <a:ext cx="4051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bigNumI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40000000000000000000000001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версии 5.0 введен процесс автоматической инкапсуляции данных базовых типов в соответствующие объекты оболочки и обратно (</a:t>
            </a:r>
            <a:r>
              <a:rPr lang="ru-RU" sz="1800" dirty="0" err="1" smtClean="0"/>
              <a:t>автоупаковка</a:t>
            </a:r>
            <a:r>
              <a:rPr lang="ru-RU" sz="1800" dirty="0" smtClean="0"/>
              <a:t>). При этом нет необходимости в создании соответствующего объекта с использованием оператора </a:t>
            </a:r>
            <a:r>
              <a:rPr lang="en-US" sz="1800" dirty="0" smtClean="0"/>
              <a:t>new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err="1" smtClean="0"/>
              <a:t>Автораспаковка</a:t>
            </a:r>
            <a:r>
              <a:rPr lang="ru-RU" sz="1800" dirty="0" smtClean="0"/>
              <a:t> – процесс извлечения из объекта-оболочки значения базового типа. Вызовы таких методов, как </a:t>
            </a:r>
            <a:r>
              <a:rPr lang="en-US" sz="1800" b="1" dirty="0" err="1" smtClean="0"/>
              <a:t>intValue</a:t>
            </a:r>
            <a:r>
              <a:rPr lang="ru-RU" sz="1800" b="1" dirty="0" smtClean="0"/>
              <a:t>()</a:t>
            </a:r>
            <a:r>
              <a:rPr lang="ru-RU" sz="1800" dirty="0" smtClean="0"/>
              <a:t>, </a:t>
            </a:r>
            <a:r>
              <a:rPr lang="en-US" sz="1800" b="1" dirty="0" err="1" smtClean="0"/>
              <a:t>doubleValue</a:t>
            </a:r>
            <a:r>
              <a:rPr lang="ru-RU" sz="1800" b="1" dirty="0" smtClean="0"/>
              <a:t>() </a:t>
            </a:r>
            <a:r>
              <a:rPr lang="ru-RU" sz="1800" dirty="0" smtClean="0"/>
              <a:t>становятся излишними.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00232" y="2786058"/>
            <a:ext cx="51577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 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iob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71;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Допускается участие объектов в арифметических операциях, однако не следует этим злоупотреблять, поскольку упаковка/распаковка является ресурсоемким процессом.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0100" y="2536590"/>
            <a:ext cx="71438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NeewProperties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Integer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71; 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</a:t>
            </a:r>
            <a:r>
              <a:rPr kumimoji="0" lang="ru-RU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объекта+упаковка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++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ru-RU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распаковка+операция+упаковка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2;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k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j + k;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>
                <a:solidFill>
                  <a:srgbClr val="002060"/>
                </a:solidFill>
              </a:rPr>
              <a:t>Несмотря на то, что значения базовых типов могут быть присвоены объектам классов-оболочек, сравнение объектов между собой происходит по ссылкам.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ru-RU" sz="18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sz="1800" dirty="0" smtClean="0">
                <a:solidFill>
                  <a:srgbClr val="002060"/>
                </a:solidFill>
              </a:rPr>
              <a:t>Метод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()</a:t>
            </a:r>
            <a:r>
              <a:rPr lang="ru-RU" sz="1800" dirty="0" smtClean="0">
                <a:solidFill>
                  <a:srgbClr val="002060"/>
                </a:solidFill>
              </a:rPr>
              <a:t> сравнивает не значения объектных ссылок, а значения объектов, на которые установлены эти ссылки. Поэтому вызов </a:t>
            </a:r>
            <a:r>
              <a:rPr lang="en-US" sz="1800" b="1" dirty="0" err="1" smtClean="0"/>
              <a:t>oa</a:t>
            </a:r>
            <a:r>
              <a:rPr lang="ru-RU" sz="1800" b="1" dirty="0" smtClean="0"/>
              <a:t>.</a:t>
            </a:r>
            <a:r>
              <a:rPr lang="en-US" sz="1800" b="1" dirty="0" smtClean="0"/>
              <a:t>equals</a:t>
            </a:r>
            <a:r>
              <a:rPr lang="ru-RU" sz="1800" b="1" dirty="0" smtClean="0"/>
              <a:t>(</a:t>
            </a:r>
            <a:r>
              <a:rPr lang="en-US" sz="1800" b="1" dirty="0" smtClean="0"/>
              <a:t>ob</a:t>
            </a:r>
            <a:r>
              <a:rPr lang="ru-RU" sz="1800" b="1" dirty="0" smtClean="0"/>
              <a:t>)</a:t>
            </a:r>
            <a:r>
              <a:rPr lang="ru-RU" sz="1800" dirty="0" smtClean="0">
                <a:solidFill>
                  <a:srgbClr val="6B0D0D"/>
                </a:solidFill>
              </a:rPr>
              <a:t> </a:t>
            </a:r>
            <a:r>
              <a:rPr lang="ru-RU" sz="1800" dirty="0" smtClean="0">
                <a:solidFill>
                  <a:srgbClr val="002060"/>
                </a:solidFill>
              </a:rPr>
              <a:t>возвращает значение </a:t>
            </a:r>
            <a:r>
              <a:rPr lang="en-US" sz="1800" b="1" dirty="0" smtClean="0"/>
              <a:t>true</a:t>
            </a:r>
            <a:r>
              <a:rPr lang="ru-RU" sz="1800" dirty="0" smtClean="0">
                <a:solidFill>
                  <a:srgbClr val="002060"/>
                </a:solidFill>
              </a:rPr>
              <a:t>.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ru-RU" sz="18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ru-RU" sz="1800" dirty="0" smtClean="0">
                <a:solidFill>
                  <a:srgbClr val="002060"/>
                </a:solidFill>
              </a:rPr>
              <a:t>Значение базового типа может быть передано в метод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()</a:t>
            </a:r>
            <a:r>
              <a:rPr lang="ru-RU" sz="1800" dirty="0" smtClean="0">
                <a:solidFill>
                  <a:srgbClr val="002060"/>
                </a:solidFill>
              </a:rPr>
              <a:t>. Однако ссылка на базовый тип не может вызывать методы.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Использование памяти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 </a:t>
            </a:r>
            <a:r>
              <a:rPr lang="ru-RU" sz="1800" dirty="0" err="1" smtClean="0"/>
              <a:t>Java</a:t>
            </a:r>
            <a:r>
              <a:rPr lang="ru-RU" sz="1800" dirty="0" smtClean="0"/>
              <a:t> все объекты программы расположены в </a:t>
            </a:r>
            <a:r>
              <a:rPr lang="ru-RU" sz="1800" b="1" dirty="0" smtClean="0"/>
              <a:t>динамической памяти </a:t>
            </a:r>
            <a:r>
              <a:rPr lang="ru-RU" sz="1800" dirty="0" smtClean="0"/>
              <a:t>(</a:t>
            </a:r>
            <a:r>
              <a:rPr lang="ru-RU" sz="1800" dirty="0" err="1" smtClean="0"/>
              <a:t>heap</a:t>
            </a:r>
            <a:r>
              <a:rPr lang="ru-RU" sz="1800" dirty="0" smtClean="0"/>
              <a:t>) и доступны по </a:t>
            </a:r>
            <a:r>
              <a:rPr lang="ru-RU" sz="1800" b="1" dirty="0" smtClean="0"/>
              <a:t>объектным ссылкам</a:t>
            </a:r>
            <a:r>
              <a:rPr lang="ru-RU" sz="1800" dirty="0" smtClean="0"/>
              <a:t>, которые в свою очередь хранятся в </a:t>
            </a:r>
            <a:r>
              <a:rPr lang="ru-RU" sz="1800" i="1" dirty="0" smtClean="0"/>
              <a:t>стеке</a:t>
            </a:r>
            <a:r>
              <a:rPr lang="ru-RU" sz="1800" dirty="0" smtClean="0"/>
              <a:t>.  Это решение исключило непосредственный доступ к памяти, но усложнило работу с элементами массивов. 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Необходимо отметить, что объектные ссылки языка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i="1" dirty="0" smtClean="0"/>
              <a:t>содержат информацию о классе </a:t>
            </a:r>
            <a:r>
              <a:rPr lang="ru-RU" sz="1800" dirty="0" smtClean="0"/>
              <a:t>объектов, на которые они ссылаются, так что объектные ссылки - это не указатели, а дескрипторы объектов. Наличие дескрипторов позволяет JVM выполнять проверку совместимости типов на фазе интерпретации кода, генерируя исключение в случае ошибки.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распаковка. </a:t>
            </a:r>
            <a:r>
              <a:rPr lang="en-US" dirty="0" smtClean="0"/>
              <a:t>Example </a:t>
            </a:r>
            <a:r>
              <a:rPr lang="ru-RU" dirty="0" smtClean="0"/>
              <a:t>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285860"/>
            <a:ext cx="730093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ComparePack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128;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заменить на 127 !!!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Integer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</a:t>
            </a:r>
            <a:r>
              <a:rPr kumimoji="0" lang="ru-RU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объекта+упаковка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 ob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"ob==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(ob ==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==ob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== ob));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false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"equals -&gt;"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oa.equals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ob.equals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oa.equals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(ob));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28926" y="4643446"/>
            <a:ext cx="207170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true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ob==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true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==ob false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equals -&gt;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truetruetrue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28662" y="4286256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Упаковка</a:t>
            </a:r>
            <a:r>
              <a:rPr lang="en-US" dirty="0" smtClean="0"/>
              <a:t>/</a:t>
            </a:r>
            <a:r>
              <a:rPr lang="ru-RU" dirty="0" smtClean="0"/>
              <a:t>распаковка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При инициализации объекта класса-оболочки значением базового типа преобразование типов необходимо указывать явно.</a:t>
            </a:r>
          </a:p>
          <a:p>
            <a:pPr marL="0" indent="0" algn="just">
              <a:buFont typeface="Verdana" pitchFamily="34" charset="0"/>
              <a:buNone/>
            </a:pPr>
            <a:endParaRPr lang="ru-RU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Возможно создавать объекты и массивы, сохраняющие различные базовые типы без взаимных преобразований, с помощью ссылки на класс </a:t>
            </a:r>
            <a:r>
              <a:rPr lang="en-US" sz="1800" dirty="0" smtClean="0"/>
              <a:t>Number</a:t>
            </a:r>
            <a:r>
              <a:rPr lang="ru-RU" sz="18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>
              <a:latin typeface="Tahoma" pitchFamily="34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ahoma" pitchFamily="34" charset="0"/>
              </a:rPr>
              <a:t>При </a:t>
            </a:r>
            <a:r>
              <a:rPr lang="ru-RU" sz="1800" dirty="0" err="1" smtClean="0">
                <a:latin typeface="Tahoma" pitchFamily="34" charset="0"/>
              </a:rPr>
              <a:t>автоупаковке</a:t>
            </a:r>
            <a:r>
              <a:rPr lang="ru-RU" sz="1800" dirty="0" smtClean="0">
                <a:latin typeface="Tahoma" pitchFamily="34" charset="0"/>
              </a:rPr>
              <a:t> значения базового типа возможны ситуации с появлением некорректных значений и непроверяемых ошибок.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6050" y="3454272"/>
            <a:ext cx="401103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 n1 = 1;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 n2 = 7.1;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Number array[] = {71, 7.1, 7L};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Класс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 smtClean="0"/>
              <a:t>Для организации математических вычислений в </a:t>
            </a:r>
            <a:r>
              <a:rPr lang="en-US" sz="1800" dirty="0" smtClean="0"/>
              <a:t>Java</a:t>
            </a:r>
            <a:r>
              <a:rPr lang="ru-RU" sz="1800" dirty="0" smtClean="0"/>
              <a:t> существует класс </a:t>
            </a:r>
            <a:r>
              <a:rPr lang="en-US" sz="1800" dirty="0" smtClean="0"/>
              <a:t>Math.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928802"/>
            <a:ext cx="6169163" cy="398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Статический импорт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smtClean="0"/>
              <a:t>import</a:t>
            </a:r>
            <a:r>
              <a:rPr lang="ru-RU" sz="1800" dirty="0" smtClean="0"/>
              <a:t> с последующим ключевым словом </a:t>
            </a:r>
            <a:r>
              <a:rPr lang="en-US" sz="1800" dirty="0" smtClean="0"/>
              <a:t>static</a:t>
            </a:r>
            <a:r>
              <a:rPr lang="ru-RU" sz="1800" dirty="0" smtClean="0"/>
              <a:t> используется для импорта статических полей и методов классов, в результате чего отпадает необходимость в использовании имен классов перед ними.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Статический импорт. </a:t>
            </a:r>
            <a:r>
              <a:rPr lang="en-US" dirty="0" smtClean="0"/>
              <a:t>Example </a:t>
            </a:r>
            <a:r>
              <a:rPr lang="ru-RU" dirty="0" smtClean="0"/>
              <a:t>13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java.lang.Math.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java.lang.Math.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20;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40;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x, 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x =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y =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/ 2;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x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y="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y);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obj.staticImport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5500702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488" y="5500702"/>
            <a:ext cx="351410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x=400.0    y=3.1622776601683795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Арифметические операторы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214414" y="1857364"/>
          <a:ext cx="6929486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4894"/>
                <a:gridCol w="2761254"/>
                <a:gridCol w="428628"/>
                <a:gridCol w="321471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Сложение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+=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Сложение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/=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E9EDF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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Бинарное вычитание и унарное изменение знака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 по модулю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  <a:sym typeface="Symbol"/>
                        </a:rPr>
                        <a:t></a:t>
                      </a: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Вычитание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(с присваиванием)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%=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Деление по модулю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Умножение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++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Инкремент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*=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Умножение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Декремент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Битовые операторы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Table 4"/>
          <p:cNvGraphicFramePr>
            <a:graphicFrameLocks noGrp="1"/>
          </p:cNvGraphicFramePr>
          <p:nvPr/>
        </p:nvGraphicFramePr>
        <p:xfrm>
          <a:off x="1142976" y="1928802"/>
          <a:ext cx="6929485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4894"/>
                <a:gridCol w="2413474"/>
                <a:gridCol w="630020"/>
                <a:gridCol w="3361097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|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вправо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|=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Или (с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&gt;&gt;=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Сдвиг вправо (с присваиванием)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&gt;&gt;&gt;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вправо с появлением нулей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&amp;=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 (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 </a:t>
                      </a: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&gt;&gt;&gt;=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вправо с появлением нулей и присваиванием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^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Исключающее или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&lt;&lt;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Сдвиг влево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^=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Исключающее или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 присваиванием)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&lt;&lt;=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Сдвиг влево с присваиванием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~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Унарное отрицание 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Операторы отношения</a:t>
            </a:r>
          </a:p>
          <a:p>
            <a:endParaRPr lang="en-US" dirty="0" smtClean="0"/>
          </a:p>
          <a:p>
            <a:pPr marL="0" indent="0" algn="just">
              <a:buNone/>
            </a:pPr>
            <a:r>
              <a:rPr lang="ru-RU" sz="1800" dirty="0" smtClean="0"/>
              <a:t>Применяются для сравнения символов, целых и вещественных чисел, а также для сравнения ссылок при работе с объектами.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ru-RU" sz="1800" b="1" dirty="0" smtClean="0"/>
              <a:t>Логические операторы</a:t>
            </a:r>
          </a:p>
          <a:p>
            <a:pPr marL="0" indent="0">
              <a:buNone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285852" y="2714620"/>
          <a:ext cx="6643733" cy="7315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03249"/>
                <a:gridCol w="2313949"/>
                <a:gridCol w="604040"/>
                <a:gridCol w="322249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&lt;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Меньше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Больше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Меньше либо 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lang="ru-RU" sz="1600" b="1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Больше либо 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Не равно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/>
        </p:nvGraphicFramePr>
        <p:xfrm>
          <a:off x="1428728" y="4786322"/>
          <a:ext cx="6572296" cy="48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95675"/>
                <a:gridCol w="2504787"/>
                <a:gridCol w="571504"/>
                <a:gridCol w="250033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|| 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Или 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И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>
                    <a:solidFill>
                      <a:srgbClr val="D0D8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endParaRPr lang="ru-RU" sz="1600" b="1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Унарное отрицание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6675" marR="666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 операторам относится также оператор определения принадлежности типу </a:t>
            </a:r>
            <a:r>
              <a:rPr lang="en-US" sz="1800" b="1" dirty="0" err="1" smtClean="0"/>
              <a:t>i</a:t>
            </a:r>
            <a:r>
              <a:rPr lang="ru-RU" sz="1800" b="1" dirty="0" err="1" smtClean="0"/>
              <a:t>nstanceof</a:t>
            </a:r>
            <a:r>
              <a:rPr lang="ru-RU" sz="1800" b="1" dirty="0" smtClean="0"/>
              <a:t>, </a:t>
            </a:r>
            <a:r>
              <a:rPr lang="ru-RU" sz="1800" dirty="0" smtClean="0"/>
              <a:t>оператор </a:t>
            </a:r>
            <a:r>
              <a:rPr lang="ru-RU" sz="1800" b="1" dirty="0" smtClean="0"/>
              <a:t>[ ] </a:t>
            </a:r>
            <a:r>
              <a:rPr lang="ru-RU" sz="1800" dirty="0" smtClean="0"/>
              <a:t>и тернарный оператор </a:t>
            </a:r>
            <a:r>
              <a:rPr lang="ru-RU" sz="1800" b="1" dirty="0" smtClean="0"/>
              <a:t>?:</a:t>
            </a:r>
            <a:r>
              <a:rPr lang="ru-RU" sz="1800" dirty="0" smtClean="0"/>
              <a:t> (</a:t>
            </a:r>
            <a:r>
              <a:rPr lang="ru-RU" sz="1800" dirty="0" err="1" smtClean="0"/>
              <a:t>if-then-else</a:t>
            </a:r>
            <a:r>
              <a:rPr lang="ru-RU" sz="1800" dirty="0" smtClean="0"/>
              <a:t>).</a:t>
            </a:r>
          </a:p>
          <a:p>
            <a:pPr marL="0" indent="0" algn="just">
              <a:buNone/>
            </a:pPr>
            <a:r>
              <a:rPr lang="ru-RU" sz="1800" dirty="0" smtClean="0"/>
              <a:t>	</a:t>
            </a: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Логические операции выполняются над значениями типа </a:t>
            </a:r>
            <a:r>
              <a:rPr lang="ru-RU" sz="1800" b="1" dirty="0" err="1" smtClean="0"/>
              <a:t>boolean</a:t>
            </a:r>
            <a:r>
              <a:rPr lang="ru-RU" sz="1800" dirty="0" smtClean="0"/>
              <a:t> (</a:t>
            </a:r>
            <a:r>
              <a:rPr lang="ru-RU" sz="1800" b="1" dirty="0" err="1" smtClean="0"/>
              <a:t>true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false</a:t>
            </a:r>
            <a:r>
              <a:rPr lang="ru-RU" sz="1800" dirty="0" smtClean="0"/>
              <a:t>).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Оператор </a:t>
            </a:r>
            <a:r>
              <a:rPr lang="ru-RU" sz="1800" b="1" dirty="0" err="1" smtClean="0"/>
              <a:t>instanceof</a:t>
            </a:r>
            <a:r>
              <a:rPr lang="ru-RU" sz="1800" dirty="0" smtClean="0"/>
              <a:t> возвращает значение </a:t>
            </a:r>
            <a:r>
              <a:rPr lang="en-US" sz="1800" b="1" dirty="0" smtClean="0"/>
              <a:t>true</a:t>
            </a:r>
            <a:r>
              <a:rPr lang="ru-RU" sz="1800" dirty="0" smtClean="0"/>
              <a:t>, если объект является экземпляром данного класса.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Операции над целыми числами: +, </a:t>
            </a:r>
            <a:r>
              <a:rPr lang="ru-RU" sz="1800" dirty="0" smtClean="0">
                <a:sym typeface="Symbol" pitchFamily="18" charset="2"/>
              </a:rPr>
              <a:t></a:t>
            </a:r>
            <a:r>
              <a:rPr lang="ru-RU" sz="1800" dirty="0" smtClean="0"/>
              <a:t>, *, %, /, ++,-- и битовые операции &amp;, |, ^, ~  аналогичны операциям большинства языков программирования.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Деление на ноль целочисленного типа вызывает исключительную ситуацию, переполнение не контролируется.</a:t>
            </a:r>
          </a:p>
          <a:p>
            <a:pPr algn="just">
              <a:buNone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Жизненный цикл программы на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28662" y="1428736"/>
            <a:ext cx="7143800" cy="21346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Операции над числами с плавающей точкой практически те же, что и в других языках, но по стандарту IEEE 754 введены понятие бесконечности +</a:t>
            </a:r>
            <a:r>
              <a:rPr lang="en-US" sz="1800" dirty="0" smtClean="0"/>
              <a:t>I</a:t>
            </a:r>
            <a:r>
              <a:rPr lang="ru-RU" sz="1800" dirty="0" err="1" smtClean="0"/>
              <a:t>nf</a:t>
            </a:r>
            <a:r>
              <a:rPr lang="en-US" sz="1800" dirty="0" err="1" smtClean="0"/>
              <a:t>inity</a:t>
            </a:r>
            <a:r>
              <a:rPr lang="ru-RU" sz="1800" dirty="0" smtClean="0"/>
              <a:t> и –</a:t>
            </a:r>
            <a:r>
              <a:rPr lang="en-US" sz="1800" dirty="0" smtClean="0"/>
              <a:t>I</a:t>
            </a:r>
            <a:r>
              <a:rPr lang="ru-RU" sz="1800" dirty="0" err="1" smtClean="0"/>
              <a:t>nf</a:t>
            </a:r>
            <a:r>
              <a:rPr lang="en-US" sz="1800" dirty="0" err="1" smtClean="0"/>
              <a:t>inity</a:t>
            </a:r>
            <a:r>
              <a:rPr lang="ru-RU" sz="1800" dirty="0" smtClean="0"/>
              <a:t> и значение </a:t>
            </a:r>
            <a:r>
              <a:rPr lang="ru-RU" sz="1800" dirty="0" err="1" smtClean="0"/>
              <a:t>NaN</a:t>
            </a:r>
            <a:r>
              <a:rPr lang="ru-RU" sz="1800" dirty="0" smtClean="0"/>
              <a:t> (</a:t>
            </a:r>
            <a:r>
              <a:rPr lang="ru-RU" sz="1800" dirty="0" err="1" smtClean="0"/>
              <a:t>Not</a:t>
            </a:r>
            <a:r>
              <a:rPr lang="ru-RU" sz="1800" dirty="0" smtClean="0"/>
              <a:t> </a:t>
            </a:r>
            <a:r>
              <a:rPr lang="ru-RU" sz="1800" dirty="0" err="1" smtClean="0"/>
              <a:t>a</a:t>
            </a:r>
            <a:r>
              <a:rPr lang="ru-RU" sz="1800" dirty="0" smtClean="0"/>
              <a:t> </a:t>
            </a:r>
            <a:r>
              <a:rPr lang="ru-RU" sz="1800" dirty="0" err="1" smtClean="0"/>
              <a:t>Number</a:t>
            </a:r>
            <a:r>
              <a:rPr lang="ru-RU" sz="1800" dirty="0" smtClean="0"/>
              <a:t>). Результат деления положительного числа на 0 равен положительной бесконечности, отрицательного – отрицательной бесконечности. Вычисление квадратного корня из отрицательного числа или деление 0/0 – не число. Проверить, что какой-то результат равен не числу можно с помощью методов </a:t>
            </a:r>
            <a:r>
              <a:rPr lang="en-US" sz="1800" dirty="0" smtClean="0"/>
              <a:t>Double</a:t>
            </a:r>
            <a:r>
              <a:rPr lang="ru-RU" sz="1800" dirty="0" smtClean="0"/>
              <a:t>.</a:t>
            </a:r>
            <a:r>
              <a:rPr lang="en-US" sz="1800" dirty="0" err="1" smtClean="0"/>
              <a:t>isNan</a:t>
            </a:r>
            <a:r>
              <a:rPr lang="ru-RU" sz="1800" dirty="0" smtClean="0"/>
              <a:t>(&lt;</a:t>
            </a:r>
            <a:r>
              <a:rPr lang="en-US" sz="1800" dirty="0" err="1" smtClean="0"/>
              <a:t>arg</a:t>
            </a:r>
            <a:r>
              <a:rPr lang="ru-RU" sz="1800" dirty="0" smtClean="0"/>
              <a:t>&gt;) или </a:t>
            </a:r>
            <a:r>
              <a:rPr lang="en-US" sz="1800" dirty="0" smtClean="0"/>
              <a:t>Float</a:t>
            </a:r>
            <a:r>
              <a:rPr lang="ru-RU" sz="1800" dirty="0" smtClean="0"/>
              <a:t>.</a:t>
            </a:r>
            <a:r>
              <a:rPr lang="en-US" sz="1800" dirty="0" err="1" smtClean="0"/>
              <a:t>isNaN</a:t>
            </a:r>
            <a:r>
              <a:rPr lang="ru-RU" sz="1800" dirty="0" smtClean="0"/>
              <a:t>(&lt;</a:t>
            </a:r>
            <a:r>
              <a:rPr lang="en-US" sz="1800" dirty="0" err="1" smtClean="0"/>
              <a:t>arg</a:t>
            </a:r>
            <a:r>
              <a:rPr lang="ru-RU" sz="1800" dirty="0" smtClean="0"/>
              <a:t>&gt;), возвращающих значение типа </a:t>
            </a:r>
            <a:r>
              <a:rPr lang="en-US" sz="1800" dirty="0" err="1" smtClean="0"/>
              <a:t>boolean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Приоритет операций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6" name="Group 124"/>
          <p:cNvGraphicFramePr>
            <a:graphicFrameLocks/>
          </p:cNvGraphicFramePr>
          <p:nvPr/>
        </p:nvGraphicFramePr>
        <p:xfrm>
          <a:off x="928662" y="1214422"/>
          <a:ext cx="7518399" cy="4635980"/>
        </p:xfrm>
        <a:graphic>
          <a:graphicData uri="http://schemas.openxmlformats.org/drawingml/2006/table">
            <a:tbl>
              <a:tblPr/>
              <a:tblGrid>
                <a:gridCol w="445558"/>
                <a:gridCol w="4924505"/>
                <a:gridCol w="2148336"/>
              </a:tblGrid>
              <a:tr h="357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Операция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Порядок выполнения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]  .   () (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вызов метода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!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~ ++ -- +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(унарный)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-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(унарный)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() (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приведение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new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Справа налево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*  / 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 -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&lt;&lt; &gt;&gt; &gt;&gt;&gt;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&lt; &lt;= &gt; &gt;=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instanceof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== !=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^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&amp;&amp;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||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16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?: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Слева направо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95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= += -= *= /= %= |= ^= &lt;&lt;= &gt;&gt;= &gt;&gt;&gt;=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Справа налево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Вычисления с плавающей точкой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Все вычисления, которые проводятся над числами с плавающей точкой следуют стандарту </a:t>
            </a:r>
            <a:r>
              <a:rPr lang="en-US" sz="1800" dirty="0" smtClean="0"/>
              <a:t>IEEE</a:t>
            </a:r>
            <a:r>
              <a:rPr lang="ru-RU" sz="1800" dirty="0" smtClean="0"/>
              <a:t> 754. В </a:t>
            </a:r>
            <a:r>
              <a:rPr lang="en-US" sz="1800" dirty="0" smtClean="0"/>
              <a:t>Java</a:t>
            </a:r>
            <a:r>
              <a:rPr lang="ru-RU" sz="1800" dirty="0" smtClean="0"/>
              <a:t> есть три специальных числа с плавающей точкой</a:t>
            </a:r>
          </a:p>
          <a:p>
            <a:pPr>
              <a:buNone/>
            </a:pPr>
            <a:endParaRPr lang="ru-RU" sz="1800" dirty="0" smtClean="0"/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Положительная бесконечность</a:t>
            </a:r>
            <a:endParaRPr lang="ru-RU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Отрицательная бесконечность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Не число</a:t>
            </a:r>
            <a:r>
              <a:rPr lang="ru-RU" sz="1800" dirty="0" smtClean="0"/>
              <a:t>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В языке </a:t>
            </a:r>
            <a:r>
              <a:rPr lang="en-US" sz="1800" dirty="0" smtClean="0"/>
              <a:t>Java</a:t>
            </a:r>
            <a:r>
              <a:rPr lang="ru-RU" sz="1800" dirty="0" smtClean="0"/>
              <a:t> существуют константы </a:t>
            </a:r>
          </a:p>
          <a:p>
            <a:pPr marL="2336800" indent="-368300"/>
            <a:r>
              <a:rPr lang="en-US" sz="1800" b="1" dirty="0" err="1" smtClean="0"/>
              <a:t>Double.POSITIVE_INFINITY</a:t>
            </a:r>
            <a:r>
              <a:rPr lang="en-US" sz="1800" b="1" u="sng" dirty="0" smtClean="0"/>
              <a:t>;</a:t>
            </a:r>
          </a:p>
          <a:p>
            <a:pPr marL="2336800" indent="-368300"/>
            <a:r>
              <a:rPr lang="en-US" sz="1800" b="1" dirty="0" err="1" smtClean="0"/>
              <a:t>Float.POSITIVE_INFINITY</a:t>
            </a:r>
            <a:r>
              <a:rPr lang="en-US" sz="1800" b="1" dirty="0" smtClean="0"/>
              <a:t>;</a:t>
            </a:r>
          </a:p>
          <a:p>
            <a:pPr marL="2336800" indent="-368300"/>
            <a:r>
              <a:rPr lang="en-US" sz="1800" b="1" dirty="0" err="1" smtClean="0"/>
              <a:t>Double.NEGATIVE_INFINITY</a:t>
            </a:r>
            <a:r>
              <a:rPr lang="en-US" sz="1800" b="1" u="sng" dirty="0" smtClean="0"/>
              <a:t>; </a:t>
            </a:r>
          </a:p>
          <a:p>
            <a:pPr marL="2336800" indent="-368300"/>
            <a:r>
              <a:rPr lang="en-US" sz="1800" b="1" dirty="0" err="1" smtClean="0"/>
              <a:t>Float.NEGATIVE_INFINITY</a:t>
            </a:r>
            <a:r>
              <a:rPr lang="en-US" sz="1800" b="1" dirty="0" smtClean="0"/>
              <a:t>;</a:t>
            </a:r>
          </a:p>
          <a:p>
            <a:pPr marL="2336800" indent="-368300"/>
            <a:r>
              <a:rPr lang="en-US" sz="1800" b="1" dirty="0" err="1" smtClean="0"/>
              <a:t>Double.NaN</a:t>
            </a:r>
            <a:r>
              <a:rPr lang="en-US" sz="1800" b="1" u="sng" dirty="0" smtClean="0"/>
              <a:t>; </a:t>
            </a:r>
          </a:p>
          <a:p>
            <a:pPr marL="2336800" indent="-368300"/>
            <a:r>
              <a:rPr lang="en-US" sz="1800" b="1" dirty="0" err="1" smtClean="0"/>
              <a:t>Float.NaN</a:t>
            </a:r>
            <a:r>
              <a:rPr lang="en-US" sz="1800" b="1" dirty="0" smtClean="0"/>
              <a:t>;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Вычисления с плавающей точкой.</a:t>
            </a:r>
            <a:r>
              <a:rPr lang="en-US" dirty="0" smtClean="0"/>
              <a:t> Example </a:t>
            </a:r>
            <a:r>
              <a:rPr lang="ru-RU" dirty="0" smtClean="0"/>
              <a:t>14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DoubleCalc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7.0;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j, z, k;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j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z = 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/ 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k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Math.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sqrt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(-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(j ==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POSITIVE_INFINITY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"Мы получили положительную бесконечность."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(z ==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NEGATIVE_INFINITY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"Мы получили отрицательную бесконечность."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if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isNaN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k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"Мы получили не число."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j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z="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z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k="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k);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57200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28860" y="4714884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Мы получили положительную бесконечность.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Мы получили отрицательную бесконечность.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Мы получили не число.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j=Infinity z=-Infinity k=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sz="1400" b="1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ru-RU" sz="1800" b="1" dirty="0" smtClean="0"/>
              <a:t>Оператор </a:t>
            </a:r>
            <a:r>
              <a:rPr lang="en-US" sz="1800" b="1" dirty="0" smtClean="0"/>
              <a:t>if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lvl="0">
              <a:buNone/>
              <a:defRPr/>
            </a:pPr>
            <a:endParaRPr lang="ru-RU" sz="1800" dirty="0" smtClean="0"/>
          </a:p>
          <a:p>
            <a:pPr marL="0" lvl="0" indent="0" algn="just">
              <a:buNone/>
              <a:defRPr/>
            </a:pPr>
            <a:r>
              <a:rPr lang="ru-RU" sz="1800" dirty="0" smtClean="0"/>
              <a:t>Позволяет условное выполнение оператора или условный выбор двух операторов, выполняя один или другой, но не оба сразу.</a:t>
            </a:r>
          </a:p>
          <a:p>
            <a:pPr lvl="0">
              <a:buNone/>
              <a:defRPr/>
            </a:pPr>
            <a:endParaRPr lang="ru-RU" dirty="0" smtClean="0"/>
          </a:p>
          <a:p>
            <a:pPr lvl="0">
              <a:buNone/>
              <a:defRPr/>
            </a:pPr>
            <a:endParaRPr lang="ru-RU" dirty="0" smtClean="0"/>
          </a:p>
          <a:p>
            <a:pPr lvl="0">
              <a:buNone/>
              <a:defRPr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428728" y="3000372"/>
            <a:ext cx="6500858" cy="72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 </a:t>
            </a:r>
            <a:r>
              <a:rPr lang="ru-RU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ru-RU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 </a:t>
            </a:r>
            <a:r>
              <a:rPr lang="ru-RU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</a:t>
            </a:r>
            <a:r>
              <a:rPr lang="ru-RU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//может отсутствовать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ru-RU" sz="1800" b="1" dirty="0" smtClean="0"/>
              <a:t>Циклы:</a:t>
            </a:r>
          </a:p>
          <a:p>
            <a:pPr lvl="0">
              <a:defRPr/>
            </a:pPr>
            <a:endParaRPr lang="en-US" sz="1800" dirty="0" smtClean="0"/>
          </a:p>
          <a:p>
            <a:pPr marL="0" lvl="0" indent="0" algn="just">
              <a:buNone/>
              <a:defRPr/>
            </a:pPr>
            <a:r>
              <a:rPr lang="ru-RU" sz="1800" dirty="0" smtClean="0"/>
              <a:t>Циклы выполняются, пока  булевское выражение </a:t>
            </a:r>
            <a:r>
              <a:rPr lang="en-US" sz="1800" i="1" dirty="0" err="1" smtClean="0"/>
              <a:t>boolexp</a:t>
            </a:r>
            <a:r>
              <a:rPr lang="ru-RU" sz="1800" dirty="0" smtClean="0"/>
              <a:t> равно </a:t>
            </a:r>
            <a:r>
              <a:rPr lang="en-US" sz="1800" dirty="0" smtClean="0">
                <a:solidFill>
                  <a:srgbClr val="6B0D0D"/>
                </a:solidFill>
              </a:rPr>
              <a:t>true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0" lvl="0" indent="0" algn="just">
              <a:buNone/>
              <a:defRPr/>
            </a:pPr>
            <a:endParaRPr lang="ru-RU" sz="1800" dirty="0" smtClean="0"/>
          </a:p>
          <a:p>
            <a:pPr marL="0" lvl="0" indent="0" algn="just">
              <a:buNone/>
              <a:defRPr/>
            </a:pPr>
            <a:r>
              <a:rPr lang="ru-RU" sz="1800" dirty="0" smtClean="0"/>
              <a:t>Оператор прерывания цикла </a:t>
            </a:r>
            <a:r>
              <a:rPr lang="ru-RU" sz="1800" dirty="0" err="1" smtClean="0">
                <a:solidFill>
                  <a:srgbClr val="6B0D0D"/>
                </a:solidFill>
              </a:rPr>
              <a:t>break</a:t>
            </a:r>
            <a:r>
              <a:rPr lang="ru-RU" sz="1800" dirty="0" smtClean="0"/>
              <a:t> и оператор прерывания итерации цикла </a:t>
            </a:r>
            <a:r>
              <a:rPr lang="ru-RU" sz="1800" dirty="0" err="1" smtClean="0">
                <a:solidFill>
                  <a:srgbClr val="6B0D0D"/>
                </a:solidFill>
              </a:rPr>
              <a:t>continue</a:t>
            </a:r>
            <a:r>
              <a:rPr lang="ru-RU" sz="1800" dirty="0" smtClean="0"/>
              <a:t>,  можно использовать с меткой, для обеспечения выхода из вложенных циклов.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857356" y="3992597"/>
            <a:ext cx="5929354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1.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ru-RU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boolexpr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 { 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 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2. 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do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{ 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/*операторы*/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 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); </a:t>
            </a:r>
            <a:endParaRPr lang="ru-RU" sz="16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3.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(exp1;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boolexp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; exp3){ 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операторы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*/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defRPr/>
            </a:pP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4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 </a:t>
            </a: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(Тип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){ 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/*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операторы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/>
                <a:cs typeface="Courier New" pitchFamily="49" charset="0"/>
              </a:rPr>
              <a:t>*/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} </a:t>
            </a:r>
            <a:endParaRPr lang="ru-RU" sz="16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Verdana" pitchFamily="34" charset="0"/>
              <a:buNone/>
            </a:pPr>
            <a:r>
              <a:rPr lang="en-US" sz="1800" b="1" dirty="0" smtClean="0"/>
              <a:t>b</a:t>
            </a:r>
            <a:r>
              <a:rPr lang="ru-RU" sz="1800" b="1" dirty="0" err="1" smtClean="0"/>
              <a:t>reak</a:t>
            </a:r>
            <a:r>
              <a:rPr lang="ru-RU" sz="1800" b="1" dirty="0" smtClean="0"/>
              <a:t> </a:t>
            </a:r>
            <a:r>
              <a:rPr lang="ru-RU" sz="1800" dirty="0" smtClean="0">
                <a:solidFill>
                  <a:srgbClr val="6B0D0D"/>
                </a:solidFill>
              </a:rPr>
              <a:t>– </a:t>
            </a:r>
            <a:r>
              <a:rPr lang="ru-RU" sz="1800" dirty="0" smtClean="0"/>
              <a:t>применяется для выхода из цикла, оператора </a:t>
            </a:r>
            <a:r>
              <a:rPr lang="en-US" sz="1800" b="1" dirty="0" smtClean="0"/>
              <a:t>switch</a:t>
            </a:r>
          </a:p>
          <a:p>
            <a:pPr marL="0" indent="0" algn="just">
              <a:buFont typeface="Verdana" pitchFamily="34" charset="0"/>
              <a:buNone/>
            </a:pPr>
            <a:endParaRPr lang="ru-RU" sz="1800" dirty="0" smtClean="0">
              <a:solidFill>
                <a:srgbClr val="6B0D0D"/>
              </a:solidFill>
            </a:endParaRPr>
          </a:p>
          <a:p>
            <a:pPr marL="0" indent="0" algn="just">
              <a:buFont typeface="Verdana" pitchFamily="34" charset="0"/>
              <a:buNone/>
            </a:pPr>
            <a:r>
              <a:rPr lang="en-US" sz="1800" b="1" dirty="0" smtClean="0"/>
              <a:t>c</a:t>
            </a:r>
            <a:r>
              <a:rPr lang="ru-RU" sz="1800" b="1" dirty="0" err="1" smtClean="0"/>
              <a:t>ontinue</a:t>
            </a:r>
            <a:r>
              <a:rPr lang="en-US" sz="1800" b="1" dirty="0" smtClean="0"/>
              <a:t> </a:t>
            </a:r>
            <a:r>
              <a:rPr lang="en-US" sz="1800" dirty="0" smtClean="0">
                <a:solidFill>
                  <a:srgbClr val="6B0D0D"/>
                </a:solidFill>
              </a:rPr>
              <a:t>- </a:t>
            </a:r>
            <a:r>
              <a:rPr lang="ru-RU" sz="1800" dirty="0" smtClean="0"/>
              <a:t>применяется для перехода к следующей итерации цикла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В языке </a:t>
            </a:r>
            <a:r>
              <a:rPr lang="en-US" sz="1800" dirty="0" smtClean="0"/>
              <a:t>Java</a:t>
            </a:r>
            <a:r>
              <a:rPr lang="ru-RU" sz="1800" dirty="0" smtClean="0"/>
              <a:t> расширились возможности оператора прерывания цикла </a:t>
            </a:r>
            <a:r>
              <a:rPr lang="ru-RU" sz="1800" b="1" dirty="0" err="1" smtClean="0"/>
              <a:t>break</a:t>
            </a:r>
            <a:r>
              <a:rPr lang="ru-RU" sz="1800" dirty="0" smtClean="0"/>
              <a:t> и оператора прерывания итерации цикла </a:t>
            </a:r>
            <a:r>
              <a:rPr lang="ru-RU" sz="1800" b="1" dirty="0" err="1" smtClean="0"/>
              <a:t>continue</a:t>
            </a:r>
            <a:r>
              <a:rPr lang="ru-RU" sz="1800" dirty="0" smtClean="0"/>
              <a:t>, которые можно использовать с меткой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Проверка условия для всех циклов выполняется только один раз за одну итерацию, для циклов </a:t>
            </a:r>
            <a:r>
              <a:rPr lang="en-US" sz="1800" b="1" dirty="0" smtClean="0"/>
              <a:t>for</a:t>
            </a:r>
            <a:r>
              <a:rPr lang="ru-RU" sz="1800" dirty="0" smtClean="0"/>
              <a:t> и </a:t>
            </a:r>
            <a:r>
              <a:rPr lang="en-US" sz="1800" b="1" dirty="0" smtClean="0"/>
              <a:t>while</a:t>
            </a:r>
            <a:r>
              <a:rPr lang="ru-RU" sz="1800" dirty="0" smtClean="0"/>
              <a:t> – перед итерацией, для цикла </a:t>
            </a:r>
            <a:r>
              <a:rPr lang="en-US" sz="1800" b="1" dirty="0" smtClean="0"/>
              <a:t>do</a:t>
            </a:r>
            <a:r>
              <a:rPr lang="ru-RU" sz="1800" b="1" dirty="0" smtClean="0"/>
              <a:t>/</a:t>
            </a:r>
            <a:r>
              <a:rPr lang="en-US" sz="1800" b="1" dirty="0" smtClean="0"/>
              <a:t>while</a:t>
            </a:r>
            <a:r>
              <a:rPr lang="ru-RU" sz="1800" b="1" dirty="0" smtClean="0"/>
              <a:t> </a:t>
            </a:r>
            <a:r>
              <a:rPr lang="ru-RU" sz="1800" dirty="0" smtClean="0"/>
              <a:t>– по окончании итерации.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Цикл </a:t>
            </a:r>
            <a:r>
              <a:rPr lang="en-US" sz="1800" dirty="0" smtClean="0">
                <a:solidFill>
                  <a:srgbClr val="6B0D0D"/>
                </a:solidFill>
              </a:rPr>
              <a:t>for</a:t>
            </a:r>
            <a:r>
              <a:rPr lang="ru-RU" sz="1800" dirty="0" smtClean="0"/>
              <a:t> следует использовать при необходимости выполнения алгоритма строго определенное количество раз. Цикл </a:t>
            </a:r>
            <a:r>
              <a:rPr lang="en-US" sz="1800" b="1" dirty="0" smtClean="0"/>
              <a:t>while</a:t>
            </a:r>
            <a:r>
              <a:rPr lang="ru-RU" sz="1800" dirty="0" smtClean="0"/>
              <a:t> используется в случае, когда неизвестно число итераций для достижения необходимого результата, например, поиск необходимого значения в массиве или коллекции. Этот цикл применяется для организации бесконечных циклов в виде </a:t>
            </a:r>
            <a:r>
              <a:rPr lang="en-US" sz="1800" b="1" dirty="0" smtClean="0"/>
              <a:t>while</a:t>
            </a:r>
            <a:r>
              <a:rPr lang="ru-RU" sz="1800" b="1" dirty="0" smtClean="0"/>
              <a:t>(</a:t>
            </a:r>
            <a:r>
              <a:rPr lang="en-US" sz="1800" b="1" dirty="0" smtClean="0"/>
              <a:t>true</a:t>
            </a:r>
            <a:r>
              <a:rPr lang="ru-RU" sz="1800" b="1" dirty="0" smtClean="0"/>
              <a:t>).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цикла </a:t>
            </a:r>
            <a:r>
              <a:rPr lang="en-US" sz="1800" b="1" dirty="0" smtClean="0"/>
              <a:t>for</a:t>
            </a:r>
            <a:r>
              <a:rPr lang="ru-RU" sz="1800" dirty="0" smtClean="0"/>
              <a:t> не рекомендуется в цикле изменять индекс цикла.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Условие завершения цикла должно быть очевидным, чтобы цикл не «сорвался» в бесконечный цикл.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индексов следует применять осмысленные имена.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Циклы не должны быть слишком длинными. Такой цикл претендует на выделение в отдельный метод.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Вложенность циклов не должна превышать трех.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Операторы управления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Оператор </a:t>
            </a:r>
            <a:r>
              <a:rPr lang="ru-RU" sz="1800" b="1" dirty="0" err="1" smtClean="0"/>
              <a:t>switch</a:t>
            </a:r>
            <a:r>
              <a:rPr lang="en-US" sz="1800" dirty="0" smtClean="0">
                <a:solidFill>
                  <a:srgbClr val="6B0D0D"/>
                </a:solidFill>
              </a:rPr>
              <a:t>:</a:t>
            </a:r>
          </a:p>
          <a:p>
            <a:pPr>
              <a:buNone/>
            </a:pPr>
            <a:endParaRPr lang="ru-RU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Оператор </a:t>
            </a:r>
            <a:r>
              <a:rPr lang="ru-RU" sz="1800" b="1" dirty="0" err="1" smtClean="0"/>
              <a:t>switch</a:t>
            </a:r>
            <a:r>
              <a:rPr lang="ru-RU" sz="1800" dirty="0" smtClean="0"/>
              <a:t> передает управление одному из нескольких</a:t>
            </a:r>
            <a:r>
              <a:rPr lang="en-US" sz="1800" dirty="0" smtClean="0"/>
              <a:t> </a:t>
            </a:r>
            <a:r>
              <a:rPr lang="ru-RU" sz="1800" dirty="0" smtClean="0"/>
              <a:t>операторов в зависимости от  значения выражения.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000232" y="2786058"/>
            <a:ext cx="5357850" cy="2640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switch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(exp) { 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case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exp1: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/*операторы, если 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exp==exp1*/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</a:p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break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case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exp2: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операторы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если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		exp==exp2*/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break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default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операторы</a:t>
            </a: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Java */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endParaRPr lang="ru-RU" sz="16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Простое линейное приложение</a:t>
            </a:r>
            <a:r>
              <a:rPr lang="en-US" dirty="0" smtClean="0"/>
              <a:t>. Example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350043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9200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First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здесь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428992" y="4000504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здесь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  <a:defRPr/>
            </a:pPr>
            <a:r>
              <a:rPr lang="ru-RU" sz="1800" dirty="0" smtClean="0"/>
              <a:t>Оператор </a:t>
            </a:r>
            <a:r>
              <a:rPr lang="ru-RU" sz="1800" b="1" dirty="0" err="1" smtClean="0"/>
              <a:t>instanceof</a:t>
            </a:r>
            <a:r>
              <a:rPr lang="ru-RU" sz="1800" dirty="0" smtClean="0"/>
              <a:t> возвращает значение </a:t>
            </a:r>
            <a:r>
              <a:rPr lang="en-US" sz="1800" dirty="0" smtClean="0">
                <a:solidFill>
                  <a:srgbClr val="6B0D0D"/>
                </a:solidFill>
              </a:rPr>
              <a:t>true</a:t>
            </a:r>
            <a:r>
              <a:rPr lang="ru-RU" sz="1800" dirty="0" smtClean="0"/>
              <a:t>, если объект является экземпляром данного типа. Например</a:t>
            </a:r>
            <a:r>
              <a:rPr lang="en-US" sz="1800" dirty="0" smtClean="0"/>
              <a:t>, </a:t>
            </a:r>
            <a:r>
              <a:rPr lang="ru-RU" sz="1800" dirty="0" smtClean="0"/>
              <a:t>для иерархии наследования</a:t>
            </a:r>
            <a:r>
              <a:rPr lang="en-US" sz="1800" dirty="0" smtClean="0"/>
              <a:t>:</a:t>
            </a:r>
          </a:p>
          <a:p>
            <a:pPr marL="0" lvl="0" indent="0" algn="just">
              <a:buNone/>
              <a:defRPr/>
            </a:pPr>
            <a:endParaRPr lang="en-US" sz="1800" dirty="0" smtClean="0">
              <a:solidFill>
                <a:srgbClr val="7F0055"/>
              </a:solidFill>
              <a:ea typeface="Calibri" pitchFamily="34" charset="0"/>
            </a:endParaRPr>
          </a:p>
          <a:p>
            <a:pPr lvl="0">
              <a:buNone/>
              <a:defRPr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142976" y="2500306"/>
            <a:ext cx="4286280" cy="2714644"/>
            <a:chOff x="218" y="46"/>
            <a:chExt cx="2852" cy="3414"/>
          </a:xfrm>
          <a:solidFill>
            <a:schemeClr val="accent4">
              <a:lumMod val="20000"/>
              <a:lumOff val="80000"/>
            </a:schemeClr>
          </a:solidFill>
          <a:effectLst/>
          <a:scene3d>
            <a:camera prst="perspectiveContrastingRightFacing"/>
            <a:lightRig rig="threePt" dir="t">
              <a:rot lat="0" lon="0" rev="0"/>
            </a:lightRig>
          </a:scene3d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262" y="1407"/>
              <a:ext cx="996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229" y="1374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BaseCourse</a:t>
              </a:r>
              <a:endParaRPr lang="ru-RU" dirty="0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229" y="1675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1" y="79"/>
              <a:ext cx="996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18" y="46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Course</a:t>
              </a:r>
              <a:endParaRPr lang="ru-RU" dirty="0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18" y="347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74" y="2690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0" y="2657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FreeCourse</a:t>
              </a:r>
              <a:endParaRPr lang="ru-RU" dirty="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0" y="2958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074" y="1452"/>
              <a:ext cx="996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041" y="1418"/>
              <a:ext cx="995" cy="770"/>
            </a:xfrm>
            <a:prstGeom prst="rect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OptionalCourse</a:t>
              </a:r>
              <a:endParaRPr lang="ru-RU" dirty="0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041" y="1719"/>
              <a:ext cx="995" cy="1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721" y="827"/>
              <a:ext cx="1" cy="547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54" y="827"/>
              <a:ext cx="134" cy="178"/>
            </a:xfrm>
            <a:custGeom>
              <a:avLst/>
              <a:gdLst/>
              <a:ahLst/>
              <a:cxnLst>
                <a:cxn ang="0">
                  <a:pos x="134" y="178"/>
                </a:cxn>
                <a:cxn ang="0">
                  <a:pos x="0" y="178"/>
                </a:cxn>
                <a:cxn ang="0">
                  <a:pos x="67" y="0"/>
                </a:cxn>
                <a:cxn ang="0">
                  <a:pos x="134" y="178"/>
                </a:cxn>
              </a:cxnLst>
              <a:rect l="0" t="0" r="r" b="b"/>
              <a:pathLst>
                <a:path w="134" h="178">
                  <a:moveTo>
                    <a:pt x="134" y="178"/>
                  </a:moveTo>
                  <a:lnTo>
                    <a:pt x="0" y="178"/>
                  </a:lnTo>
                  <a:lnTo>
                    <a:pt x="67" y="0"/>
                  </a:lnTo>
                  <a:lnTo>
                    <a:pt x="134" y="178"/>
                  </a:lnTo>
                  <a:close/>
                </a:path>
              </a:pathLst>
            </a:cu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flipV="1">
              <a:off x="732" y="2155"/>
              <a:ext cx="1" cy="502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Freeform 4"/>
            <p:cNvSpPr>
              <a:spLocks/>
            </p:cNvSpPr>
            <p:nvPr/>
          </p:nvSpPr>
          <p:spPr bwMode="auto">
            <a:xfrm>
              <a:off x="665" y="2155"/>
              <a:ext cx="134" cy="178"/>
            </a:xfrm>
            <a:custGeom>
              <a:avLst/>
              <a:gdLst/>
              <a:ahLst/>
              <a:cxnLst>
                <a:cxn ang="0">
                  <a:pos x="134" y="178"/>
                </a:cxn>
                <a:cxn ang="0">
                  <a:pos x="0" y="178"/>
                </a:cxn>
                <a:cxn ang="0">
                  <a:pos x="67" y="0"/>
                </a:cxn>
                <a:cxn ang="0">
                  <a:pos x="134" y="178"/>
                </a:cxn>
              </a:cxnLst>
              <a:rect l="0" t="0" r="r" b="b"/>
              <a:pathLst>
                <a:path w="134" h="178">
                  <a:moveTo>
                    <a:pt x="134" y="178"/>
                  </a:moveTo>
                  <a:lnTo>
                    <a:pt x="0" y="178"/>
                  </a:lnTo>
                  <a:lnTo>
                    <a:pt x="67" y="0"/>
                  </a:lnTo>
                  <a:lnTo>
                    <a:pt x="134" y="178"/>
                  </a:lnTo>
                  <a:close/>
                </a:path>
              </a:pathLst>
            </a:cu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 flipH="1" flipV="1">
              <a:off x="878" y="827"/>
              <a:ext cx="1163" cy="680"/>
            </a:xfrm>
            <a:prstGeom prst="line">
              <a:avLst/>
            </a:pr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4" name="Freeform 2"/>
            <p:cNvSpPr>
              <a:spLocks/>
            </p:cNvSpPr>
            <p:nvPr/>
          </p:nvSpPr>
          <p:spPr bwMode="auto">
            <a:xfrm>
              <a:off x="878" y="827"/>
              <a:ext cx="190" cy="145"/>
            </a:xfrm>
            <a:custGeom>
              <a:avLst/>
              <a:gdLst/>
              <a:ahLst/>
              <a:cxnLst>
                <a:cxn ang="0">
                  <a:pos x="190" y="33"/>
                </a:cxn>
                <a:cxn ang="0">
                  <a:pos x="123" y="145"/>
                </a:cxn>
                <a:cxn ang="0">
                  <a:pos x="0" y="0"/>
                </a:cxn>
                <a:cxn ang="0">
                  <a:pos x="190" y="33"/>
                </a:cxn>
              </a:cxnLst>
              <a:rect l="0" t="0" r="r" b="b"/>
              <a:pathLst>
                <a:path w="190" h="145">
                  <a:moveTo>
                    <a:pt x="190" y="33"/>
                  </a:moveTo>
                  <a:lnTo>
                    <a:pt x="123" y="145"/>
                  </a:lnTo>
                  <a:lnTo>
                    <a:pt x="0" y="0"/>
                  </a:lnTo>
                  <a:lnTo>
                    <a:pt x="190" y="33"/>
                  </a:lnTo>
                  <a:close/>
                </a:path>
              </a:pathLst>
            </a:custGeom>
            <a:grpFill/>
            <a:ln w="34925">
              <a:solidFill>
                <a:srgbClr val="FFFFFF"/>
              </a:solidFill>
              <a:headEnd/>
              <a:tailE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5" name="Прямоугольник 24"/>
          <p:cNvSpPr/>
          <p:nvPr/>
        </p:nvSpPr>
        <p:spPr>
          <a:xfrm>
            <a:off x="3428992" y="4643446"/>
            <a:ext cx="4857784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{} </a:t>
            </a:r>
            <a:endParaRPr lang="ru-RU" sz="16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285750" lvl="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 </a:t>
            </a:r>
            <a:endParaRPr lang="ru-RU" sz="16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285750" lvl="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FreeCourse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{} </a:t>
            </a:r>
            <a:endParaRPr lang="ru-RU" sz="16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285750" lvl="0" indent="-285750">
              <a:buClr>
                <a:schemeClr val="accent1">
                  <a:lumMod val="75000"/>
                </a:schemeClr>
              </a:buClr>
              <a:buSzPct val="140000"/>
              <a:defRPr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  <a:defRPr/>
            </a:pPr>
            <a:r>
              <a:rPr lang="ru-RU" sz="1800" dirty="0" smtClean="0"/>
              <a:t>Объект подкласса может быть использован всюду, где используется объект суперкласса</a:t>
            </a:r>
            <a:endParaRPr lang="en-US" sz="1800" dirty="0" smtClean="0"/>
          </a:p>
          <a:p>
            <a:pPr marL="0" lvl="0" indent="0" algn="just">
              <a:buNone/>
              <a:defRPr/>
            </a:pPr>
            <a:endParaRPr lang="en-US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Результатом действия оператора </a:t>
            </a:r>
            <a:r>
              <a:rPr lang="ru-RU" sz="1800" b="1" dirty="0" err="1" smtClean="0"/>
              <a:t>instanceof</a:t>
            </a:r>
            <a:r>
              <a:rPr lang="ru-RU" sz="1800" b="1" dirty="0" smtClean="0"/>
              <a:t> </a:t>
            </a:r>
            <a:r>
              <a:rPr lang="ru-RU" sz="1800" dirty="0" smtClean="0"/>
              <a:t>будет истина, если объект является объектом типа</a:t>
            </a:r>
            <a:r>
              <a:rPr lang="en-US" sz="1800" dirty="0" smtClean="0"/>
              <a:t> c </a:t>
            </a:r>
            <a:r>
              <a:rPr lang="ru-RU" sz="1800" dirty="0" smtClean="0"/>
              <a:t>с которым идет поверка или одного из его подклассов, но не наоборот.</a:t>
            </a:r>
            <a:endParaRPr lang="ru-RU" sz="1800" dirty="0" smtClean="0">
              <a:ea typeface="Calibri" pitchFamily="34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214422"/>
            <a:ext cx="71438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InstanceofTest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FreeCourse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doLogic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(Course c)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(c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System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"Что-то другое."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</a:t>
            </a:r>
            <a:r>
              <a:rPr lang="en-US" dirty="0" err="1" smtClean="0"/>
              <a:t>Instanceof</a:t>
            </a:r>
            <a:r>
              <a:rPr lang="ru-RU" dirty="0" smtClean="0"/>
              <a:t>. </a:t>
            </a:r>
            <a:r>
              <a:rPr lang="en-US" dirty="0" smtClean="0"/>
              <a:t>Example </a:t>
            </a:r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260447"/>
            <a:ext cx="7143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{}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FreeCourse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OptionalCourse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Course {}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242886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86116" y="2643182"/>
            <a:ext cx="200024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BaseCourse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OptionalCourse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BaseCourse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Создание переменной ссылочного типа: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Для класса</a:t>
            </a:r>
            <a:r>
              <a:rPr lang="en-US" sz="1800" dirty="0" smtClean="0"/>
              <a:t> String</a:t>
            </a:r>
            <a:r>
              <a:rPr lang="ru-RU" sz="1800" dirty="0" smtClean="0"/>
              <a:t> можно использовать упрощенный синтаксис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43042" y="1928802"/>
            <a:ext cx="62579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s1 =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“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World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85918" y="3429000"/>
            <a:ext cx="60007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s;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создание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ссылки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 =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"Hello"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присвоение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значения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Знак + применяется для объединения двух строк.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Если в строковом выражении применяется </a:t>
            </a:r>
            <a:r>
              <a:rPr lang="ru-RU" sz="1800" dirty="0" err="1" smtClean="0"/>
              <a:t>нестроковый</a:t>
            </a:r>
            <a:r>
              <a:rPr lang="ru-RU" sz="1800" dirty="0" smtClean="0"/>
              <a:t> аргумент, то он преобразуется к строке автоматически.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Чтобы сравнить на равенство две строки необходимо воспользоваться методом </a:t>
            </a:r>
            <a:r>
              <a:rPr lang="en-US" sz="1800" b="1" dirty="0" smtClean="0"/>
              <a:t>equals</a:t>
            </a:r>
            <a:r>
              <a:rPr lang="ru-RU" sz="1800" dirty="0" smtClean="0"/>
              <a:t>()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Длина строки определяется с помощью метода</a:t>
            </a:r>
            <a:r>
              <a:rPr lang="en-US" sz="1800" dirty="0" smtClean="0"/>
              <a:t> </a:t>
            </a:r>
            <a:r>
              <a:rPr lang="en-US" sz="1800" b="1" dirty="0" smtClean="0"/>
              <a:t>length</a:t>
            </a:r>
            <a:r>
              <a:rPr lang="en-US" sz="1800" dirty="0" smtClean="0"/>
              <a:t>()</a:t>
            </a:r>
            <a:r>
              <a:rPr lang="ru-RU" sz="1800" dirty="0" smtClean="0"/>
              <a:t>        -  </a:t>
            </a:r>
            <a:r>
              <a:rPr lang="en-US" sz="1800" b="1" dirty="0" err="1" smtClean="0">
                <a:ea typeface="Times New Roman" pitchFamily="18" charset="0"/>
              </a:rPr>
              <a:t>int</a:t>
            </a:r>
            <a:r>
              <a:rPr lang="en-US" sz="1800" dirty="0" smtClean="0">
                <a:ea typeface="Times New Roman" pitchFamily="18" charset="0"/>
              </a:rPr>
              <a:t> </a:t>
            </a:r>
            <a:r>
              <a:rPr lang="en-US" sz="1800" b="1" dirty="0" err="1" smtClean="0">
                <a:ea typeface="Times New Roman" pitchFamily="18" charset="0"/>
              </a:rPr>
              <a:t>len</a:t>
            </a:r>
            <a:r>
              <a:rPr lang="en-US" sz="1800" b="1" dirty="0" smtClean="0">
                <a:ea typeface="Times New Roman" pitchFamily="18" charset="0"/>
              </a:rPr>
              <a:t> = </a:t>
            </a:r>
            <a:r>
              <a:rPr lang="en-US" sz="1800" b="1" dirty="0" err="1" smtClean="0">
                <a:ea typeface="Times New Roman" pitchFamily="18" charset="0"/>
              </a:rPr>
              <a:t>str.length</a:t>
            </a:r>
            <a:r>
              <a:rPr lang="en-US" sz="1800" dirty="0" smtClean="0">
                <a:ea typeface="Times New Roman" pitchFamily="18" charset="0"/>
              </a:rPr>
              <a:t>();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 </a:t>
            </a:r>
            <a:r>
              <a:rPr lang="en-US" dirty="0" smtClean="0"/>
              <a:t>Example </a:t>
            </a:r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285860"/>
            <a:ext cx="730093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ComparingStrings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String s1, s2;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s1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1;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переменная ссылается на ту же строку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"сравнение ссылок 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2));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результат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нового объекта добавлением символа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+=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'2'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1-="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"; //ошибка, вычитать строки нельзя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создание нового объекта копированием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"сравнение ссылок 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==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2));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результат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"сравнение значений 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equals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2)); 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результат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true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929198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14678" y="5072074"/>
            <a:ext cx="271464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сравнение ссылок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сравнение ссылок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сравнение значений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Перевести строковое значение в величину типа </a:t>
            </a:r>
            <a:r>
              <a:rPr lang="en-US" sz="1800" b="1" dirty="0" err="1" smtClean="0"/>
              <a:t>int</a:t>
            </a:r>
            <a:r>
              <a:rPr lang="ru-RU" sz="1800" dirty="0" smtClean="0"/>
              <a:t> или </a:t>
            </a:r>
            <a:r>
              <a:rPr lang="en-US" sz="1800" b="1" dirty="0" smtClean="0"/>
              <a:t>double</a:t>
            </a:r>
            <a:r>
              <a:rPr lang="ru-RU" sz="1800" dirty="0" smtClean="0"/>
              <a:t> можно с помощью методов </a:t>
            </a:r>
            <a:r>
              <a:rPr lang="en-US" sz="1800" b="1" dirty="0" err="1" smtClean="0"/>
              <a:t>parseInt</a:t>
            </a:r>
            <a:r>
              <a:rPr lang="ru-RU" sz="1800" b="1" dirty="0" smtClean="0"/>
              <a:t>()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parseDouble</a:t>
            </a:r>
            <a:r>
              <a:rPr lang="ru-RU" sz="1800" b="1" dirty="0" smtClean="0"/>
              <a:t>() </a:t>
            </a:r>
            <a:r>
              <a:rPr lang="ru-RU" sz="1800" dirty="0" smtClean="0"/>
              <a:t>классов </a:t>
            </a:r>
            <a:r>
              <a:rPr lang="en-US" sz="1800" b="1" dirty="0" smtClean="0"/>
              <a:t>Integer</a:t>
            </a:r>
            <a:r>
              <a:rPr lang="ru-RU" sz="1800" dirty="0" smtClean="0"/>
              <a:t> и </a:t>
            </a:r>
            <a:r>
              <a:rPr lang="en-US" sz="1800" b="1" dirty="0" smtClean="0"/>
              <a:t>Double</a:t>
            </a:r>
            <a:r>
              <a:rPr lang="ru-RU" sz="1800" dirty="0" smtClean="0"/>
              <a:t>. Обратное преобразование возможно при использовании метода </a:t>
            </a:r>
            <a:r>
              <a:rPr lang="en-US" sz="1800" b="1" dirty="0" err="1" smtClean="0"/>
              <a:t>valueOf</a:t>
            </a:r>
            <a:r>
              <a:rPr lang="ru-RU" sz="1800" b="1" dirty="0" smtClean="0"/>
              <a:t>()</a:t>
            </a:r>
            <a:r>
              <a:rPr lang="ru-RU" sz="1800" dirty="0" smtClean="0"/>
              <a:t> класса </a:t>
            </a:r>
            <a:r>
              <a:rPr lang="en-US" sz="1800" b="1" dirty="0" smtClean="0"/>
              <a:t>String</a:t>
            </a:r>
            <a:r>
              <a:rPr lang="ru-RU" sz="1800" dirty="0" smtClean="0"/>
              <a:t>. Кроме того, любое значение можно преобразовать в строку путем конкатенации его (</a:t>
            </a:r>
            <a:r>
              <a:rPr lang="ru-RU" sz="1800" b="1" dirty="0" smtClean="0"/>
              <a:t>+</a:t>
            </a:r>
            <a:r>
              <a:rPr lang="ru-RU" sz="1800" dirty="0" smtClean="0"/>
              <a:t>) с пустой строкой (</a:t>
            </a:r>
            <a:r>
              <a:rPr lang="ru-RU" sz="1800" b="1" dirty="0" smtClean="0"/>
              <a:t>“”</a:t>
            </a:r>
            <a:r>
              <a:rPr lang="ru-RU" sz="1800" dirty="0" smtClean="0"/>
              <a:t>).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 </a:t>
            </a:r>
            <a:r>
              <a:rPr lang="en-US" dirty="0" smtClean="0"/>
              <a:t>Example </a:t>
            </a:r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StrToNum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"123.456"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x;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x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y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parseDouble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x);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y);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(x + 1);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(y + 1);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"num="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+ 345;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4714884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71802" y="4857760"/>
            <a:ext cx="207170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x=123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y=123.456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=124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strDouble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=124.456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num=345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данных, переменные, операторы. Ссылочные типы данных. Базовые элементы работы со строками. </a:t>
            </a:r>
            <a:r>
              <a:rPr lang="en-US" dirty="0" smtClean="0"/>
              <a:t>Example </a:t>
            </a:r>
            <a:r>
              <a:rPr lang="ru-RU" dirty="0" smtClean="0"/>
              <a:t>18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Для преобразования целого числа в десятичную, двоичную, шестнадцатеричную и восьмеричную строки используются методы </a:t>
            </a:r>
            <a:r>
              <a:rPr lang="en-US" sz="1800" b="1" dirty="0" err="1" smtClean="0"/>
              <a:t>toString</a:t>
            </a:r>
            <a:r>
              <a:rPr lang="ru-RU" sz="1800" b="1" dirty="0" smtClean="0"/>
              <a:t>()</a:t>
            </a:r>
            <a:r>
              <a:rPr lang="ru-RU" sz="1800" dirty="0" smtClean="0"/>
              <a:t>,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toBinaryString</a:t>
            </a:r>
            <a:r>
              <a:rPr lang="ru-RU" sz="1800" b="1" dirty="0" smtClean="0"/>
              <a:t>()</a:t>
            </a:r>
            <a:r>
              <a:rPr lang="ru-RU" sz="1800" dirty="0" smtClean="0"/>
              <a:t>,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toHexString</a:t>
            </a:r>
            <a:r>
              <a:rPr lang="ru-RU" sz="1800" b="1" dirty="0" smtClean="0"/>
              <a:t>()</a:t>
            </a:r>
            <a:r>
              <a:rPr lang="ru-RU" sz="1800" i="1" dirty="0" smtClean="0"/>
              <a:t> </a:t>
            </a:r>
            <a:r>
              <a:rPr lang="ru-RU" sz="1800" dirty="0" smtClean="0"/>
              <a:t>и</a:t>
            </a:r>
            <a:r>
              <a:rPr lang="ru-RU" sz="1800" i="1" dirty="0" smtClean="0"/>
              <a:t> </a:t>
            </a:r>
            <a:r>
              <a:rPr lang="en-US" sz="1800" b="1" dirty="0" err="1" smtClean="0"/>
              <a:t>toOctalString</a:t>
            </a:r>
            <a:r>
              <a:rPr lang="ru-RU" sz="1800" b="1" dirty="0" smtClean="0"/>
              <a:t>()</a:t>
            </a:r>
            <a:r>
              <a:rPr lang="ru-RU" sz="1800" i="1" dirty="0" smtClean="0"/>
              <a:t>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2643182"/>
            <a:ext cx="721523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_java._se._01._types;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StrToNum2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(262));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toBinaryString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(262));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toHexString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(267));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Integer.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toOctalString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(267));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4791100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14744" y="4929198"/>
            <a:ext cx="128588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262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100000110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10b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413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Простое объектно-ориентированное приложение</a:t>
            </a:r>
            <a:r>
              <a:rPr lang="en-US" dirty="0" smtClean="0"/>
              <a:t>. Example 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1214422"/>
            <a:ext cx="7300938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_java._se._01._start.firstoop;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AboutJava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printReleaseData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здесь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4400" y="2786058"/>
            <a:ext cx="730093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_java._se._01._start.firstoop;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FirstOOPProgram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AboutJava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AboutJava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object.printReleaseData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28662" y="4500570"/>
            <a:ext cx="7315200" cy="423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4678" y="5000636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здесь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Объект</a:t>
            </a:r>
            <a:r>
              <a:rPr lang="ru-RU" sz="1800" dirty="0" smtClean="0"/>
              <a:t> – некоторая КОНКРЕТНАЯ сущность моделируемой предметной области</a:t>
            </a:r>
          </a:p>
          <a:p>
            <a:pPr>
              <a:lnSpc>
                <a:spcPct val="90000"/>
              </a:lnSpc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Класс</a:t>
            </a:r>
            <a:r>
              <a:rPr lang="ru-RU" sz="1800" dirty="0" smtClean="0"/>
              <a:t> – шаблон или АБСТРАКЦИЯ сущности предметной области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62824" y="3870325"/>
            <a:ext cx="1529912" cy="868487"/>
          </a:xfrm>
          <a:prstGeom prst="rightArrow">
            <a:avLst>
              <a:gd name="adj1" fmla="val 50000"/>
              <a:gd name="adj2" fmla="val 60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492779" y="3078161"/>
            <a:ext cx="995358" cy="104295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921407" y="3581400"/>
            <a:ext cx="1431918" cy="182708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917862" y="3365499"/>
            <a:ext cx="1083162" cy="147815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2031714" y="2789237"/>
            <a:ext cx="1719571" cy="1478157"/>
          </a:xfrm>
          <a:prstGeom prst="cloudCallout">
            <a:avLst>
              <a:gd name="adj1" fmla="val -51963"/>
              <a:gd name="adj2" fmla="val 55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ru-RU"/>
              <a:t>Квадрат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73654" y="3365500"/>
            <a:ext cx="490232" cy="5214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135060" y="4086225"/>
            <a:ext cx="1465289" cy="1200163"/>
            <a:chOff x="955" y="2005"/>
            <a:chExt cx="998" cy="654"/>
          </a:xfrm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53" y="2005"/>
              <a:ext cx="517" cy="408"/>
            </a:xfrm>
            <a:custGeom>
              <a:avLst/>
              <a:gdLst/>
              <a:ahLst/>
              <a:cxnLst>
                <a:cxn ang="0">
                  <a:pos x="238" y="407"/>
                </a:cxn>
                <a:cxn ang="0">
                  <a:pos x="208" y="407"/>
                </a:cxn>
                <a:cxn ang="0">
                  <a:pos x="179" y="397"/>
                </a:cxn>
                <a:cxn ang="0">
                  <a:pos x="159" y="397"/>
                </a:cxn>
                <a:cxn ang="0">
                  <a:pos x="129" y="388"/>
                </a:cxn>
                <a:cxn ang="0">
                  <a:pos x="109" y="378"/>
                </a:cxn>
                <a:cxn ang="0">
                  <a:pos x="89" y="359"/>
                </a:cxn>
                <a:cxn ang="0">
                  <a:pos x="70" y="350"/>
                </a:cxn>
                <a:cxn ang="0">
                  <a:pos x="50" y="331"/>
                </a:cxn>
                <a:cxn ang="0">
                  <a:pos x="40" y="312"/>
                </a:cxn>
                <a:cxn ang="0">
                  <a:pos x="20" y="293"/>
                </a:cxn>
                <a:cxn ang="0">
                  <a:pos x="10" y="274"/>
                </a:cxn>
                <a:cxn ang="0">
                  <a:pos x="0" y="255"/>
                </a:cxn>
                <a:cxn ang="0">
                  <a:pos x="0" y="236"/>
                </a:cxn>
                <a:cxn ang="0">
                  <a:pos x="0" y="218"/>
                </a:cxn>
                <a:cxn ang="0">
                  <a:pos x="0" y="199"/>
                </a:cxn>
                <a:cxn ang="0">
                  <a:pos x="0" y="170"/>
                </a:cxn>
                <a:cxn ang="0">
                  <a:pos x="0" y="151"/>
                </a:cxn>
                <a:cxn ang="0">
                  <a:pos x="10" y="132"/>
                </a:cxn>
                <a:cxn ang="0">
                  <a:pos x="20" y="113"/>
                </a:cxn>
                <a:cxn ang="0">
                  <a:pos x="30" y="94"/>
                </a:cxn>
                <a:cxn ang="0">
                  <a:pos x="50" y="75"/>
                </a:cxn>
                <a:cxn ang="0">
                  <a:pos x="70" y="66"/>
                </a:cxn>
                <a:cxn ang="0">
                  <a:pos x="80" y="47"/>
                </a:cxn>
                <a:cxn ang="0">
                  <a:pos x="109" y="37"/>
                </a:cxn>
                <a:cxn ang="0">
                  <a:pos x="129" y="18"/>
                </a:cxn>
                <a:cxn ang="0">
                  <a:pos x="149" y="9"/>
                </a:cxn>
                <a:cxn ang="0">
                  <a:pos x="179" y="9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77" y="0"/>
                </a:cxn>
                <a:cxn ang="0">
                  <a:pos x="307" y="0"/>
                </a:cxn>
                <a:cxn ang="0">
                  <a:pos x="337" y="0"/>
                </a:cxn>
                <a:cxn ang="0">
                  <a:pos x="357" y="9"/>
                </a:cxn>
                <a:cxn ang="0">
                  <a:pos x="386" y="18"/>
                </a:cxn>
                <a:cxn ang="0">
                  <a:pos x="406" y="28"/>
                </a:cxn>
                <a:cxn ang="0">
                  <a:pos x="426" y="47"/>
                </a:cxn>
                <a:cxn ang="0">
                  <a:pos x="446" y="56"/>
                </a:cxn>
                <a:cxn ang="0">
                  <a:pos x="465" y="75"/>
                </a:cxn>
                <a:cxn ang="0">
                  <a:pos x="475" y="94"/>
                </a:cxn>
                <a:cxn ang="0">
                  <a:pos x="495" y="104"/>
                </a:cxn>
                <a:cxn ang="0">
                  <a:pos x="505" y="132"/>
                </a:cxn>
                <a:cxn ang="0">
                  <a:pos x="505" y="151"/>
                </a:cxn>
                <a:cxn ang="0">
                  <a:pos x="516" y="170"/>
                </a:cxn>
                <a:cxn ang="0">
                  <a:pos x="516" y="189"/>
                </a:cxn>
                <a:cxn ang="0">
                  <a:pos x="516" y="208"/>
                </a:cxn>
                <a:cxn ang="0">
                  <a:pos x="516" y="227"/>
                </a:cxn>
                <a:cxn ang="0">
                  <a:pos x="516" y="255"/>
                </a:cxn>
                <a:cxn ang="0">
                  <a:pos x="505" y="274"/>
                </a:cxn>
                <a:cxn ang="0">
                  <a:pos x="495" y="293"/>
                </a:cxn>
                <a:cxn ang="0">
                  <a:pos x="485" y="312"/>
                </a:cxn>
                <a:cxn ang="0">
                  <a:pos x="465" y="331"/>
                </a:cxn>
                <a:cxn ang="0">
                  <a:pos x="446" y="340"/>
                </a:cxn>
                <a:cxn ang="0">
                  <a:pos x="426" y="359"/>
                </a:cxn>
                <a:cxn ang="0">
                  <a:pos x="406" y="369"/>
                </a:cxn>
                <a:cxn ang="0">
                  <a:pos x="386" y="378"/>
                </a:cxn>
                <a:cxn ang="0">
                  <a:pos x="367" y="388"/>
                </a:cxn>
                <a:cxn ang="0">
                  <a:pos x="337" y="397"/>
                </a:cxn>
                <a:cxn ang="0">
                  <a:pos x="317" y="407"/>
                </a:cxn>
                <a:cxn ang="0">
                  <a:pos x="287" y="407"/>
                </a:cxn>
                <a:cxn ang="0">
                  <a:pos x="258" y="407"/>
                </a:cxn>
              </a:cxnLst>
              <a:rect l="0" t="0" r="r" b="b"/>
              <a:pathLst>
                <a:path w="517" h="408">
                  <a:moveTo>
                    <a:pt x="258" y="407"/>
                  </a:moveTo>
                  <a:lnTo>
                    <a:pt x="248" y="407"/>
                  </a:lnTo>
                  <a:lnTo>
                    <a:pt x="248" y="407"/>
                  </a:lnTo>
                  <a:lnTo>
                    <a:pt x="238" y="407"/>
                  </a:lnTo>
                  <a:lnTo>
                    <a:pt x="228" y="407"/>
                  </a:lnTo>
                  <a:lnTo>
                    <a:pt x="218" y="407"/>
                  </a:lnTo>
                  <a:lnTo>
                    <a:pt x="218" y="407"/>
                  </a:lnTo>
                  <a:lnTo>
                    <a:pt x="208" y="407"/>
                  </a:lnTo>
                  <a:lnTo>
                    <a:pt x="198" y="407"/>
                  </a:lnTo>
                  <a:lnTo>
                    <a:pt x="198" y="407"/>
                  </a:lnTo>
                  <a:lnTo>
                    <a:pt x="188" y="407"/>
                  </a:lnTo>
                  <a:lnTo>
                    <a:pt x="179" y="397"/>
                  </a:lnTo>
                  <a:lnTo>
                    <a:pt x="179" y="397"/>
                  </a:lnTo>
                  <a:lnTo>
                    <a:pt x="169" y="397"/>
                  </a:lnTo>
                  <a:lnTo>
                    <a:pt x="159" y="397"/>
                  </a:lnTo>
                  <a:lnTo>
                    <a:pt x="159" y="397"/>
                  </a:lnTo>
                  <a:lnTo>
                    <a:pt x="149" y="388"/>
                  </a:lnTo>
                  <a:lnTo>
                    <a:pt x="149" y="388"/>
                  </a:lnTo>
                  <a:lnTo>
                    <a:pt x="139" y="388"/>
                  </a:lnTo>
                  <a:lnTo>
                    <a:pt x="129" y="388"/>
                  </a:lnTo>
                  <a:lnTo>
                    <a:pt x="129" y="378"/>
                  </a:lnTo>
                  <a:lnTo>
                    <a:pt x="119" y="378"/>
                  </a:lnTo>
                  <a:lnTo>
                    <a:pt x="119" y="378"/>
                  </a:lnTo>
                  <a:lnTo>
                    <a:pt x="109" y="378"/>
                  </a:lnTo>
                  <a:lnTo>
                    <a:pt x="109" y="369"/>
                  </a:lnTo>
                  <a:lnTo>
                    <a:pt x="99" y="369"/>
                  </a:lnTo>
                  <a:lnTo>
                    <a:pt x="89" y="369"/>
                  </a:lnTo>
                  <a:lnTo>
                    <a:pt x="89" y="359"/>
                  </a:lnTo>
                  <a:lnTo>
                    <a:pt x="80" y="359"/>
                  </a:lnTo>
                  <a:lnTo>
                    <a:pt x="80" y="350"/>
                  </a:lnTo>
                  <a:lnTo>
                    <a:pt x="70" y="350"/>
                  </a:lnTo>
                  <a:lnTo>
                    <a:pt x="70" y="350"/>
                  </a:lnTo>
                  <a:lnTo>
                    <a:pt x="70" y="340"/>
                  </a:lnTo>
                  <a:lnTo>
                    <a:pt x="60" y="340"/>
                  </a:lnTo>
                  <a:lnTo>
                    <a:pt x="60" y="331"/>
                  </a:lnTo>
                  <a:lnTo>
                    <a:pt x="50" y="331"/>
                  </a:lnTo>
                  <a:lnTo>
                    <a:pt x="50" y="331"/>
                  </a:lnTo>
                  <a:lnTo>
                    <a:pt x="40" y="321"/>
                  </a:lnTo>
                  <a:lnTo>
                    <a:pt x="40" y="321"/>
                  </a:lnTo>
                  <a:lnTo>
                    <a:pt x="40" y="312"/>
                  </a:lnTo>
                  <a:lnTo>
                    <a:pt x="30" y="312"/>
                  </a:lnTo>
                  <a:lnTo>
                    <a:pt x="30" y="302"/>
                  </a:lnTo>
                  <a:lnTo>
                    <a:pt x="30" y="302"/>
                  </a:lnTo>
                  <a:lnTo>
                    <a:pt x="20" y="293"/>
                  </a:lnTo>
                  <a:lnTo>
                    <a:pt x="20" y="293"/>
                  </a:lnTo>
                  <a:lnTo>
                    <a:pt x="20" y="283"/>
                  </a:lnTo>
                  <a:lnTo>
                    <a:pt x="20" y="283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20" y="123"/>
                  </a:lnTo>
                  <a:lnTo>
                    <a:pt x="20" y="113"/>
                  </a:lnTo>
                  <a:lnTo>
                    <a:pt x="20" y="113"/>
                  </a:lnTo>
                  <a:lnTo>
                    <a:pt x="20" y="104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30" y="94"/>
                  </a:lnTo>
                  <a:lnTo>
                    <a:pt x="40" y="94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70" y="66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80" y="47"/>
                  </a:lnTo>
                  <a:lnTo>
                    <a:pt x="80" y="47"/>
                  </a:lnTo>
                  <a:lnTo>
                    <a:pt x="89" y="47"/>
                  </a:lnTo>
                  <a:lnTo>
                    <a:pt x="89" y="37"/>
                  </a:lnTo>
                  <a:lnTo>
                    <a:pt x="99" y="37"/>
                  </a:lnTo>
                  <a:lnTo>
                    <a:pt x="109" y="37"/>
                  </a:lnTo>
                  <a:lnTo>
                    <a:pt x="109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39" y="18"/>
                  </a:lnTo>
                  <a:lnTo>
                    <a:pt x="149" y="18"/>
                  </a:lnTo>
                  <a:lnTo>
                    <a:pt x="149" y="9"/>
                  </a:lnTo>
                  <a:lnTo>
                    <a:pt x="159" y="9"/>
                  </a:lnTo>
                  <a:lnTo>
                    <a:pt x="159" y="9"/>
                  </a:lnTo>
                  <a:lnTo>
                    <a:pt x="169" y="9"/>
                  </a:lnTo>
                  <a:lnTo>
                    <a:pt x="179" y="9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0"/>
                  </a:lnTo>
                  <a:lnTo>
                    <a:pt x="23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97" y="0"/>
                  </a:lnTo>
                  <a:lnTo>
                    <a:pt x="307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27" y="0"/>
                  </a:lnTo>
                  <a:lnTo>
                    <a:pt x="337" y="0"/>
                  </a:lnTo>
                  <a:lnTo>
                    <a:pt x="337" y="9"/>
                  </a:lnTo>
                  <a:lnTo>
                    <a:pt x="347" y="9"/>
                  </a:lnTo>
                  <a:lnTo>
                    <a:pt x="347" y="9"/>
                  </a:lnTo>
                  <a:lnTo>
                    <a:pt x="357" y="9"/>
                  </a:lnTo>
                  <a:lnTo>
                    <a:pt x="367" y="9"/>
                  </a:lnTo>
                  <a:lnTo>
                    <a:pt x="367" y="18"/>
                  </a:lnTo>
                  <a:lnTo>
                    <a:pt x="376" y="18"/>
                  </a:lnTo>
                  <a:lnTo>
                    <a:pt x="386" y="18"/>
                  </a:lnTo>
                  <a:lnTo>
                    <a:pt x="386" y="18"/>
                  </a:lnTo>
                  <a:lnTo>
                    <a:pt x="396" y="28"/>
                  </a:lnTo>
                  <a:lnTo>
                    <a:pt x="396" y="28"/>
                  </a:lnTo>
                  <a:lnTo>
                    <a:pt x="406" y="28"/>
                  </a:lnTo>
                  <a:lnTo>
                    <a:pt x="406" y="37"/>
                  </a:lnTo>
                  <a:lnTo>
                    <a:pt x="416" y="37"/>
                  </a:lnTo>
                  <a:lnTo>
                    <a:pt x="416" y="37"/>
                  </a:lnTo>
                  <a:lnTo>
                    <a:pt x="426" y="47"/>
                  </a:lnTo>
                  <a:lnTo>
                    <a:pt x="426" y="47"/>
                  </a:lnTo>
                  <a:lnTo>
                    <a:pt x="436" y="47"/>
                  </a:lnTo>
                  <a:lnTo>
                    <a:pt x="436" y="56"/>
                  </a:lnTo>
                  <a:lnTo>
                    <a:pt x="446" y="56"/>
                  </a:lnTo>
                  <a:lnTo>
                    <a:pt x="446" y="66"/>
                  </a:lnTo>
                  <a:lnTo>
                    <a:pt x="456" y="66"/>
                  </a:lnTo>
                  <a:lnTo>
                    <a:pt x="456" y="66"/>
                  </a:lnTo>
                  <a:lnTo>
                    <a:pt x="465" y="75"/>
                  </a:lnTo>
                  <a:lnTo>
                    <a:pt x="465" y="75"/>
                  </a:lnTo>
                  <a:lnTo>
                    <a:pt x="465" y="85"/>
                  </a:lnTo>
                  <a:lnTo>
                    <a:pt x="475" y="85"/>
                  </a:lnTo>
                  <a:lnTo>
                    <a:pt x="475" y="94"/>
                  </a:lnTo>
                  <a:lnTo>
                    <a:pt x="485" y="94"/>
                  </a:lnTo>
                  <a:lnTo>
                    <a:pt x="485" y="104"/>
                  </a:lnTo>
                  <a:lnTo>
                    <a:pt x="485" y="104"/>
                  </a:lnTo>
                  <a:lnTo>
                    <a:pt x="495" y="104"/>
                  </a:lnTo>
                  <a:lnTo>
                    <a:pt x="495" y="113"/>
                  </a:lnTo>
                  <a:lnTo>
                    <a:pt x="495" y="113"/>
                  </a:lnTo>
                  <a:lnTo>
                    <a:pt x="495" y="123"/>
                  </a:lnTo>
                  <a:lnTo>
                    <a:pt x="505" y="132"/>
                  </a:lnTo>
                  <a:lnTo>
                    <a:pt x="505" y="132"/>
                  </a:lnTo>
                  <a:lnTo>
                    <a:pt x="505" y="142"/>
                  </a:lnTo>
                  <a:lnTo>
                    <a:pt x="505" y="142"/>
                  </a:lnTo>
                  <a:lnTo>
                    <a:pt x="505" y="151"/>
                  </a:lnTo>
                  <a:lnTo>
                    <a:pt x="516" y="151"/>
                  </a:lnTo>
                  <a:lnTo>
                    <a:pt x="516" y="161"/>
                  </a:lnTo>
                  <a:lnTo>
                    <a:pt x="516" y="161"/>
                  </a:lnTo>
                  <a:lnTo>
                    <a:pt x="516" y="170"/>
                  </a:lnTo>
                  <a:lnTo>
                    <a:pt x="516" y="170"/>
                  </a:lnTo>
                  <a:lnTo>
                    <a:pt x="516" y="180"/>
                  </a:lnTo>
                  <a:lnTo>
                    <a:pt x="516" y="189"/>
                  </a:lnTo>
                  <a:lnTo>
                    <a:pt x="516" y="18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208"/>
                  </a:lnTo>
                  <a:lnTo>
                    <a:pt x="516" y="218"/>
                  </a:lnTo>
                  <a:lnTo>
                    <a:pt x="516" y="218"/>
                  </a:lnTo>
                  <a:lnTo>
                    <a:pt x="516" y="227"/>
                  </a:lnTo>
                  <a:lnTo>
                    <a:pt x="516" y="227"/>
                  </a:lnTo>
                  <a:lnTo>
                    <a:pt x="516" y="236"/>
                  </a:lnTo>
                  <a:lnTo>
                    <a:pt x="516" y="236"/>
                  </a:lnTo>
                  <a:lnTo>
                    <a:pt x="516" y="245"/>
                  </a:lnTo>
                  <a:lnTo>
                    <a:pt x="516" y="255"/>
                  </a:lnTo>
                  <a:lnTo>
                    <a:pt x="505" y="255"/>
                  </a:lnTo>
                  <a:lnTo>
                    <a:pt x="505" y="264"/>
                  </a:lnTo>
                  <a:lnTo>
                    <a:pt x="505" y="264"/>
                  </a:lnTo>
                  <a:lnTo>
                    <a:pt x="505" y="274"/>
                  </a:lnTo>
                  <a:lnTo>
                    <a:pt x="505" y="274"/>
                  </a:lnTo>
                  <a:lnTo>
                    <a:pt x="495" y="283"/>
                  </a:lnTo>
                  <a:lnTo>
                    <a:pt x="495" y="283"/>
                  </a:lnTo>
                  <a:lnTo>
                    <a:pt x="495" y="293"/>
                  </a:lnTo>
                  <a:lnTo>
                    <a:pt x="495" y="293"/>
                  </a:lnTo>
                  <a:lnTo>
                    <a:pt x="485" y="302"/>
                  </a:lnTo>
                  <a:lnTo>
                    <a:pt x="485" y="302"/>
                  </a:lnTo>
                  <a:lnTo>
                    <a:pt x="485" y="312"/>
                  </a:lnTo>
                  <a:lnTo>
                    <a:pt x="475" y="312"/>
                  </a:lnTo>
                  <a:lnTo>
                    <a:pt x="475" y="321"/>
                  </a:lnTo>
                  <a:lnTo>
                    <a:pt x="465" y="321"/>
                  </a:lnTo>
                  <a:lnTo>
                    <a:pt x="465" y="331"/>
                  </a:lnTo>
                  <a:lnTo>
                    <a:pt x="465" y="331"/>
                  </a:lnTo>
                  <a:lnTo>
                    <a:pt x="456" y="331"/>
                  </a:lnTo>
                  <a:lnTo>
                    <a:pt x="456" y="340"/>
                  </a:lnTo>
                  <a:lnTo>
                    <a:pt x="446" y="340"/>
                  </a:lnTo>
                  <a:lnTo>
                    <a:pt x="44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26" y="359"/>
                  </a:lnTo>
                  <a:lnTo>
                    <a:pt x="426" y="359"/>
                  </a:lnTo>
                  <a:lnTo>
                    <a:pt x="416" y="369"/>
                  </a:lnTo>
                  <a:lnTo>
                    <a:pt x="416" y="369"/>
                  </a:lnTo>
                  <a:lnTo>
                    <a:pt x="406" y="369"/>
                  </a:lnTo>
                  <a:lnTo>
                    <a:pt x="406" y="378"/>
                  </a:lnTo>
                  <a:lnTo>
                    <a:pt x="396" y="378"/>
                  </a:lnTo>
                  <a:lnTo>
                    <a:pt x="396" y="378"/>
                  </a:lnTo>
                  <a:lnTo>
                    <a:pt x="386" y="378"/>
                  </a:lnTo>
                  <a:lnTo>
                    <a:pt x="386" y="388"/>
                  </a:lnTo>
                  <a:lnTo>
                    <a:pt x="376" y="388"/>
                  </a:lnTo>
                  <a:lnTo>
                    <a:pt x="367" y="388"/>
                  </a:lnTo>
                  <a:lnTo>
                    <a:pt x="367" y="388"/>
                  </a:lnTo>
                  <a:lnTo>
                    <a:pt x="357" y="397"/>
                  </a:lnTo>
                  <a:lnTo>
                    <a:pt x="347" y="397"/>
                  </a:lnTo>
                  <a:lnTo>
                    <a:pt x="347" y="397"/>
                  </a:lnTo>
                  <a:lnTo>
                    <a:pt x="337" y="397"/>
                  </a:lnTo>
                  <a:lnTo>
                    <a:pt x="337" y="397"/>
                  </a:lnTo>
                  <a:lnTo>
                    <a:pt x="327" y="407"/>
                  </a:lnTo>
                  <a:lnTo>
                    <a:pt x="317" y="407"/>
                  </a:lnTo>
                  <a:lnTo>
                    <a:pt x="317" y="407"/>
                  </a:lnTo>
                  <a:lnTo>
                    <a:pt x="307" y="407"/>
                  </a:lnTo>
                  <a:lnTo>
                    <a:pt x="297" y="407"/>
                  </a:lnTo>
                  <a:lnTo>
                    <a:pt x="287" y="407"/>
                  </a:lnTo>
                  <a:lnTo>
                    <a:pt x="287" y="407"/>
                  </a:lnTo>
                  <a:lnTo>
                    <a:pt x="277" y="407"/>
                  </a:lnTo>
                  <a:lnTo>
                    <a:pt x="268" y="407"/>
                  </a:lnTo>
                  <a:lnTo>
                    <a:pt x="268" y="407"/>
                  </a:lnTo>
                  <a:lnTo>
                    <a:pt x="258" y="407"/>
                  </a:lnTo>
                  <a:lnTo>
                    <a:pt x="258" y="407"/>
                  </a:lnTo>
                </a:path>
              </a:pathLst>
            </a:custGeom>
            <a:solidFill>
              <a:srgbClr val="FFFF9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053" y="2005"/>
              <a:ext cx="517" cy="408"/>
            </a:xfrm>
            <a:custGeom>
              <a:avLst/>
              <a:gdLst/>
              <a:ahLst/>
              <a:cxnLst>
                <a:cxn ang="0">
                  <a:pos x="238" y="407"/>
                </a:cxn>
                <a:cxn ang="0">
                  <a:pos x="208" y="407"/>
                </a:cxn>
                <a:cxn ang="0">
                  <a:pos x="179" y="397"/>
                </a:cxn>
                <a:cxn ang="0">
                  <a:pos x="159" y="397"/>
                </a:cxn>
                <a:cxn ang="0">
                  <a:pos x="129" y="388"/>
                </a:cxn>
                <a:cxn ang="0">
                  <a:pos x="109" y="378"/>
                </a:cxn>
                <a:cxn ang="0">
                  <a:pos x="89" y="359"/>
                </a:cxn>
                <a:cxn ang="0">
                  <a:pos x="70" y="350"/>
                </a:cxn>
                <a:cxn ang="0">
                  <a:pos x="50" y="331"/>
                </a:cxn>
                <a:cxn ang="0">
                  <a:pos x="40" y="312"/>
                </a:cxn>
                <a:cxn ang="0">
                  <a:pos x="20" y="293"/>
                </a:cxn>
                <a:cxn ang="0">
                  <a:pos x="10" y="274"/>
                </a:cxn>
                <a:cxn ang="0">
                  <a:pos x="0" y="255"/>
                </a:cxn>
                <a:cxn ang="0">
                  <a:pos x="0" y="236"/>
                </a:cxn>
                <a:cxn ang="0">
                  <a:pos x="0" y="218"/>
                </a:cxn>
                <a:cxn ang="0">
                  <a:pos x="0" y="199"/>
                </a:cxn>
                <a:cxn ang="0">
                  <a:pos x="0" y="170"/>
                </a:cxn>
                <a:cxn ang="0">
                  <a:pos x="0" y="151"/>
                </a:cxn>
                <a:cxn ang="0">
                  <a:pos x="10" y="132"/>
                </a:cxn>
                <a:cxn ang="0">
                  <a:pos x="20" y="113"/>
                </a:cxn>
                <a:cxn ang="0">
                  <a:pos x="30" y="94"/>
                </a:cxn>
                <a:cxn ang="0">
                  <a:pos x="50" y="75"/>
                </a:cxn>
                <a:cxn ang="0">
                  <a:pos x="70" y="66"/>
                </a:cxn>
                <a:cxn ang="0">
                  <a:pos x="80" y="47"/>
                </a:cxn>
                <a:cxn ang="0">
                  <a:pos x="109" y="37"/>
                </a:cxn>
                <a:cxn ang="0">
                  <a:pos x="129" y="18"/>
                </a:cxn>
                <a:cxn ang="0">
                  <a:pos x="149" y="9"/>
                </a:cxn>
                <a:cxn ang="0">
                  <a:pos x="179" y="9"/>
                </a:cxn>
                <a:cxn ang="0">
                  <a:pos x="198" y="0"/>
                </a:cxn>
                <a:cxn ang="0">
                  <a:pos x="228" y="0"/>
                </a:cxn>
                <a:cxn ang="0">
                  <a:pos x="258" y="0"/>
                </a:cxn>
                <a:cxn ang="0">
                  <a:pos x="277" y="0"/>
                </a:cxn>
                <a:cxn ang="0">
                  <a:pos x="307" y="0"/>
                </a:cxn>
                <a:cxn ang="0">
                  <a:pos x="337" y="0"/>
                </a:cxn>
                <a:cxn ang="0">
                  <a:pos x="357" y="9"/>
                </a:cxn>
                <a:cxn ang="0">
                  <a:pos x="386" y="18"/>
                </a:cxn>
                <a:cxn ang="0">
                  <a:pos x="406" y="28"/>
                </a:cxn>
                <a:cxn ang="0">
                  <a:pos x="426" y="47"/>
                </a:cxn>
                <a:cxn ang="0">
                  <a:pos x="446" y="56"/>
                </a:cxn>
                <a:cxn ang="0">
                  <a:pos x="465" y="75"/>
                </a:cxn>
                <a:cxn ang="0">
                  <a:pos x="475" y="94"/>
                </a:cxn>
                <a:cxn ang="0">
                  <a:pos x="495" y="104"/>
                </a:cxn>
                <a:cxn ang="0">
                  <a:pos x="505" y="132"/>
                </a:cxn>
                <a:cxn ang="0">
                  <a:pos x="505" y="151"/>
                </a:cxn>
                <a:cxn ang="0">
                  <a:pos x="516" y="170"/>
                </a:cxn>
                <a:cxn ang="0">
                  <a:pos x="516" y="189"/>
                </a:cxn>
                <a:cxn ang="0">
                  <a:pos x="516" y="208"/>
                </a:cxn>
                <a:cxn ang="0">
                  <a:pos x="516" y="227"/>
                </a:cxn>
                <a:cxn ang="0">
                  <a:pos x="516" y="255"/>
                </a:cxn>
                <a:cxn ang="0">
                  <a:pos x="505" y="274"/>
                </a:cxn>
                <a:cxn ang="0">
                  <a:pos x="495" y="293"/>
                </a:cxn>
                <a:cxn ang="0">
                  <a:pos x="485" y="312"/>
                </a:cxn>
                <a:cxn ang="0">
                  <a:pos x="465" y="331"/>
                </a:cxn>
                <a:cxn ang="0">
                  <a:pos x="446" y="340"/>
                </a:cxn>
                <a:cxn ang="0">
                  <a:pos x="426" y="359"/>
                </a:cxn>
                <a:cxn ang="0">
                  <a:pos x="406" y="369"/>
                </a:cxn>
                <a:cxn ang="0">
                  <a:pos x="386" y="378"/>
                </a:cxn>
                <a:cxn ang="0">
                  <a:pos x="367" y="388"/>
                </a:cxn>
                <a:cxn ang="0">
                  <a:pos x="337" y="397"/>
                </a:cxn>
                <a:cxn ang="0">
                  <a:pos x="317" y="407"/>
                </a:cxn>
                <a:cxn ang="0">
                  <a:pos x="287" y="407"/>
                </a:cxn>
                <a:cxn ang="0">
                  <a:pos x="258" y="407"/>
                </a:cxn>
              </a:cxnLst>
              <a:rect l="0" t="0" r="r" b="b"/>
              <a:pathLst>
                <a:path w="517" h="408">
                  <a:moveTo>
                    <a:pt x="258" y="407"/>
                  </a:moveTo>
                  <a:lnTo>
                    <a:pt x="248" y="407"/>
                  </a:lnTo>
                  <a:lnTo>
                    <a:pt x="248" y="407"/>
                  </a:lnTo>
                  <a:lnTo>
                    <a:pt x="238" y="407"/>
                  </a:lnTo>
                  <a:lnTo>
                    <a:pt x="228" y="407"/>
                  </a:lnTo>
                  <a:lnTo>
                    <a:pt x="218" y="407"/>
                  </a:lnTo>
                  <a:lnTo>
                    <a:pt x="218" y="407"/>
                  </a:lnTo>
                  <a:lnTo>
                    <a:pt x="208" y="407"/>
                  </a:lnTo>
                  <a:lnTo>
                    <a:pt x="198" y="407"/>
                  </a:lnTo>
                  <a:lnTo>
                    <a:pt x="198" y="407"/>
                  </a:lnTo>
                  <a:lnTo>
                    <a:pt x="188" y="407"/>
                  </a:lnTo>
                  <a:lnTo>
                    <a:pt x="179" y="397"/>
                  </a:lnTo>
                  <a:lnTo>
                    <a:pt x="179" y="397"/>
                  </a:lnTo>
                  <a:lnTo>
                    <a:pt x="169" y="397"/>
                  </a:lnTo>
                  <a:lnTo>
                    <a:pt x="159" y="397"/>
                  </a:lnTo>
                  <a:lnTo>
                    <a:pt x="159" y="397"/>
                  </a:lnTo>
                  <a:lnTo>
                    <a:pt x="149" y="388"/>
                  </a:lnTo>
                  <a:lnTo>
                    <a:pt x="149" y="388"/>
                  </a:lnTo>
                  <a:lnTo>
                    <a:pt x="139" y="388"/>
                  </a:lnTo>
                  <a:lnTo>
                    <a:pt x="129" y="388"/>
                  </a:lnTo>
                  <a:lnTo>
                    <a:pt x="129" y="378"/>
                  </a:lnTo>
                  <a:lnTo>
                    <a:pt x="119" y="378"/>
                  </a:lnTo>
                  <a:lnTo>
                    <a:pt x="119" y="378"/>
                  </a:lnTo>
                  <a:lnTo>
                    <a:pt x="109" y="378"/>
                  </a:lnTo>
                  <a:lnTo>
                    <a:pt x="109" y="369"/>
                  </a:lnTo>
                  <a:lnTo>
                    <a:pt x="99" y="369"/>
                  </a:lnTo>
                  <a:lnTo>
                    <a:pt x="89" y="369"/>
                  </a:lnTo>
                  <a:lnTo>
                    <a:pt x="89" y="359"/>
                  </a:lnTo>
                  <a:lnTo>
                    <a:pt x="80" y="359"/>
                  </a:lnTo>
                  <a:lnTo>
                    <a:pt x="80" y="350"/>
                  </a:lnTo>
                  <a:lnTo>
                    <a:pt x="70" y="350"/>
                  </a:lnTo>
                  <a:lnTo>
                    <a:pt x="70" y="350"/>
                  </a:lnTo>
                  <a:lnTo>
                    <a:pt x="70" y="340"/>
                  </a:lnTo>
                  <a:lnTo>
                    <a:pt x="60" y="340"/>
                  </a:lnTo>
                  <a:lnTo>
                    <a:pt x="60" y="331"/>
                  </a:lnTo>
                  <a:lnTo>
                    <a:pt x="50" y="331"/>
                  </a:lnTo>
                  <a:lnTo>
                    <a:pt x="50" y="331"/>
                  </a:lnTo>
                  <a:lnTo>
                    <a:pt x="40" y="321"/>
                  </a:lnTo>
                  <a:lnTo>
                    <a:pt x="40" y="321"/>
                  </a:lnTo>
                  <a:lnTo>
                    <a:pt x="40" y="312"/>
                  </a:lnTo>
                  <a:lnTo>
                    <a:pt x="30" y="312"/>
                  </a:lnTo>
                  <a:lnTo>
                    <a:pt x="30" y="302"/>
                  </a:lnTo>
                  <a:lnTo>
                    <a:pt x="30" y="302"/>
                  </a:lnTo>
                  <a:lnTo>
                    <a:pt x="20" y="293"/>
                  </a:lnTo>
                  <a:lnTo>
                    <a:pt x="20" y="293"/>
                  </a:lnTo>
                  <a:lnTo>
                    <a:pt x="20" y="283"/>
                  </a:lnTo>
                  <a:lnTo>
                    <a:pt x="20" y="283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0" y="264"/>
                  </a:lnTo>
                  <a:lnTo>
                    <a:pt x="10" y="264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20" y="123"/>
                  </a:lnTo>
                  <a:lnTo>
                    <a:pt x="20" y="113"/>
                  </a:lnTo>
                  <a:lnTo>
                    <a:pt x="20" y="113"/>
                  </a:lnTo>
                  <a:lnTo>
                    <a:pt x="20" y="104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30" y="94"/>
                  </a:lnTo>
                  <a:lnTo>
                    <a:pt x="40" y="94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50" y="75"/>
                  </a:lnTo>
                  <a:lnTo>
                    <a:pt x="50" y="75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70" y="66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80" y="47"/>
                  </a:lnTo>
                  <a:lnTo>
                    <a:pt x="80" y="47"/>
                  </a:lnTo>
                  <a:lnTo>
                    <a:pt x="89" y="47"/>
                  </a:lnTo>
                  <a:lnTo>
                    <a:pt x="89" y="37"/>
                  </a:lnTo>
                  <a:lnTo>
                    <a:pt x="99" y="37"/>
                  </a:lnTo>
                  <a:lnTo>
                    <a:pt x="109" y="37"/>
                  </a:lnTo>
                  <a:lnTo>
                    <a:pt x="109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39" y="18"/>
                  </a:lnTo>
                  <a:lnTo>
                    <a:pt x="149" y="18"/>
                  </a:lnTo>
                  <a:lnTo>
                    <a:pt x="149" y="9"/>
                  </a:lnTo>
                  <a:lnTo>
                    <a:pt x="159" y="9"/>
                  </a:lnTo>
                  <a:lnTo>
                    <a:pt x="159" y="9"/>
                  </a:lnTo>
                  <a:lnTo>
                    <a:pt x="169" y="9"/>
                  </a:lnTo>
                  <a:lnTo>
                    <a:pt x="179" y="9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0"/>
                  </a:lnTo>
                  <a:lnTo>
                    <a:pt x="23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7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97" y="0"/>
                  </a:lnTo>
                  <a:lnTo>
                    <a:pt x="307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27" y="0"/>
                  </a:lnTo>
                  <a:lnTo>
                    <a:pt x="337" y="0"/>
                  </a:lnTo>
                  <a:lnTo>
                    <a:pt x="337" y="9"/>
                  </a:lnTo>
                  <a:lnTo>
                    <a:pt x="347" y="9"/>
                  </a:lnTo>
                  <a:lnTo>
                    <a:pt x="347" y="9"/>
                  </a:lnTo>
                  <a:lnTo>
                    <a:pt x="357" y="9"/>
                  </a:lnTo>
                  <a:lnTo>
                    <a:pt x="367" y="9"/>
                  </a:lnTo>
                  <a:lnTo>
                    <a:pt x="367" y="18"/>
                  </a:lnTo>
                  <a:lnTo>
                    <a:pt x="376" y="18"/>
                  </a:lnTo>
                  <a:lnTo>
                    <a:pt x="386" y="18"/>
                  </a:lnTo>
                  <a:lnTo>
                    <a:pt x="386" y="18"/>
                  </a:lnTo>
                  <a:lnTo>
                    <a:pt x="396" y="28"/>
                  </a:lnTo>
                  <a:lnTo>
                    <a:pt x="396" y="28"/>
                  </a:lnTo>
                  <a:lnTo>
                    <a:pt x="406" y="28"/>
                  </a:lnTo>
                  <a:lnTo>
                    <a:pt x="406" y="37"/>
                  </a:lnTo>
                  <a:lnTo>
                    <a:pt x="416" y="37"/>
                  </a:lnTo>
                  <a:lnTo>
                    <a:pt x="416" y="37"/>
                  </a:lnTo>
                  <a:lnTo>
                    <a:pt x="426" y="47"/>
                  </a:lnTo>
                  <a:lnTo>
                    <a:pt x="426" y="47"/>
                  </a:lnTo>
                  <a:lnTo>
                    <a:pt x="436" y="47"/>
                  </a:lnTo>
                  <a:lnTo>
                    <a:pt x="436" y="56"/>
                  </a:lnTo>
                  <a:lnTo>
                    <a:pt x="446" y="56"/>
                  </a:lnTo>
                  <a:lnTo>
                    <a:pt x="446" y="66"/>
                  </a:lnTo>
                  <a:lnTo>
                    <a:pt x="456" y="66"/>
                  </a:lnTo>
                  <a:lnTo>
                    <a:pt x="456" y="66"/>
                  </a:lnTo>
                  <a:lnTo>
                    <a:pt x="465" y="75"/>
                  </a:lnTo>
                  <a:lnTo>
                    <a:pt x="465" y="75"/>
                  </a:lnTo>
                  <a:lnTo>
                    <a:pt x="465" y="85"/>
                  </a:lnTo>
                  <a:lnTo>
                    <a:pt x="475" y="85"/>
                  </a:lnTo>
                  <a:lnTo>
                    <a:pt x="475" y="94"/>
                  </a:lnTo>
                  <a:lnTo>
                    <a:pt x="485" y="94"/>
                  </a:lnTo>
                  <a:lnTo>
                    <a:pt x="485" y="104"/>
                  </a:lnTo>
                  <a:lnTo>
                    <a:pt x="485" y="104"/>
                  </a:lnTo>
                  <a:lnTo>
                    <a:pt x="495" y="104"/>
                  </a:lnTo>
                  <a:lnTo>
                    <a:pt x="495" y="113"/>
                  </a:lnTo>
                  <a:lnTo>
                    <a:pt x="495" y="113"/>
                  </a:lnTo>
                  <a:lnTo>
                    <a:pt x="495" y="123"/>
                  </a:lnTo>
                  <a:lnTo>
                    <a:pt x="505" y="132"/>
                  </a:lnTo>
                  <a:lnTo>
                    <a:pt x="505" y="132"/>
                  </a:lnTo>
                  <a:lnTo>
                    <a:pt x="505" y="142"/>
                  </a:lnTo>
                  <a:lnTo>
                    <a:pt x="505" y="142"/>
                  </a:lnTo>
                  <a:lnTo>
                    <a:pt x="505" y="151"/>
                  </a:lnTo>
                  <a:lnTo>
                    <a:pt x="516" y="151"/>
                  </a:lnTo>
                  <a:lnTo>
                    <a:pt x="516" y="161"/>
                  </a:lnTo>
                  <a:lnTo>
                    <a:pt x="516" y="161"/>
                  </a:lnTo>
                  <a:lnTo>
                    <a:pt x="516" y="170"/>
                  </a:lnTo>
                  <a:lnTo>
                    <a:pt x="516" y="170"/>
                  </a:lnTo>
                  <a:lnTo>
                    <a:pt x="516" y="180"/>
                  </a:lnTo>
                  <a:lnTo>
                    <a:pt x="516" y="189"/>
                  </a:lnTo>
                  <a:lnTo>
                    <a:pt x="516" y="18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199"/>
                  </a:lnTo>
                  <a:lnTo>
                    <a:pt x="516" y="208"/>
                  </a:lnTo>
                  <a:lnTo>
                    <a:pt x="516" y="218"/>
                  </a:lnTo>
                  <a:lnTo>
                    <a:pt x="516" y="218"/>
                  </a:lnTo>
                  <a:lnTo>
                    <a:pt x="516" y="227"/>
                  </a:lnTo>
                  <a:lnTo>
                    <a:pt x="516" y="227"/>
                  </a:lnTo>
                  <a:lnTo>
                    <a:pt x="516" y="236"/>
                  </a:lnTo>
                  <a:lnTo>
                    <a:pt x="516" y="236"/>
                  </a:lnTo>
                  <a:lnTo>
                    <a:pt x="516" y="245"/>
                  </a:lnTo>
                  <a:lnTo>
                    <a:pt x="516" y="255"/>
                  </a:lnTo>
                  <a:lnTo>
                    <a:pt x="505" y="255"/>
                  </a:lnTo>
                  <a:lnTo>
                    <a:pt x="505" y="264"/>
                  </a:lnTo>
                  <a:lnTo>
                    <a:pt x="505" y="264"/>
                  </a:lnTo>
                  <a:lnTo>
                    <a:pt x="505" y="274"/>
                  </a:lnTo>
                  <a:lnTo>
                    <a:pt x="505" y="274"/>
                  </a:lnTo>
                  <a:lnTo>
                    <a:pt x="495" y="283"/>
                  </a:lnTo>
                  <a:lnTo>
                    <a:pt x="495" y="283"/>
                  </a:lnTo>
                  <a:lnTo>
                    <a:pt x="495" y="293"/>
                  </a:lnTo>
                  <a:lnTo>
                    <a:pt x="495" y="293"/>
                  </a:lnTo>
                  <a:lnTo>
                    <a:pt x="485" y="302"/>
                  </a:lnTo>
                  <a:lnTo>
                    <a:pt x="485" y="302"/>
                  </a:lnTo>
                  <a:lnTo>
                    <a:pt x="485" y="312"/>
                  </a:lnTo>
                  <a:lnTo>
                    <a:pt x="475" y="312"/>
                  </a:lnTo>
                  <a:lnTo>
                    <a:pt x="475" y="321"/>
                  </a:lnTo>
                  <a:lnTo>
                    <a:pt x="465" y="321"/>
                  </a:lnTo>
                  <a:lnTo>
                    <a:pt x="465" y="331"/>
                  </a:lnTo>
                  <a:lnTo>
                    <a:pt x="465" y="331"/>
                  </a:lnTo>
                  <a:lnTo>
                    <a:pt x="456" y="331"/>
                  </a:lnTo>
                  <a:lnTo>
                    <a:pt x="456" y="340"/>
                  </a:lnTo>
                  <a:lnTo>
                    <a:pt x="446" y="340"/>
                  </a:lnTo>
                  <a:lnTo>
                    <a:pt x="446" y="350"/>
                  </a:lnTo>
                  <a:lnTo>
                    <a:pt x="436" y="350"/>
                  </a:lnTo>
                  <a:lnTo>
                    <a:pt x="436" y="350"/>
                  </a:lnTo>
                  <a:lnTo>
                    <a:pt x="426" y="359"/>
                  </a:lnTo>
                  <a:lnTo>
                    <a:pt x="426" y="359"/>
                  </a:lnTo>
                  <a:lnTo>
                    <a:pt x="416" y="369"/>
                  </a:lnTo>
                  <a:lnTo>
                    <a:pt x="416" y="369"/>
                  </a:lnTo>
                  <a:lnTo>
                    <a:pt x="406" y="369"/>
                  </a:lnTo>
                  <a:lnTo>
                    <a:pt x="406" y="378"/>
                  </a:lnTo>
                  <a:lnTo>
                    <a:pt x="396" y="378"/>
                  </a:lnTo>
                  <a:lnTo>
                    <a:pt x="396" y="378"/>
                  </a:lnTo>
                  <a:lnTo>
                    <a:pt x="386" y="378"/>
                  </a:lnTo>
                  <a:lnTo>
                    <a:pt x="386" y="388"/>
                  </a:lnTo>
                  <a:lnTo>
                    <a:pt x="376" y="388"/>
                  </a:lnTo>
                  <a:lnTo>
                    <a:pt x="367" y="388"/>
                  </a:lnTo>
                  <a:lnTo>
                    <a:pt x="367" y="388"/>
                  </a:lnTo>
                  <a:lnTo>
                    <a:pt x="357" y="397"/>
                  </a:lnTo>
                  <a:lnTo>
                    <a:pt x="347" y="397"/>
                  </a:lnTo>
                  <a:lnTo>
                    <a:pt x="347" y="397"/>
                  </a:lnTo>
                  <a:lnTo>
                    <a:pt x="337" y="397"/>
                  </a:lnTo>
                  <a:lnTo>
                    <a:pt x="337" y="397"/>
                  </a:lnTo>
                  <a:lnTo>
                    <a:pt x="327" y="407"/>
                  </a:lnTo>
                  <a:lnTo>
                    <a:pt x="317" y="407"/>
                  </a:lnTo>
                  <a:lnTo>
                    <a:pt x="317" y="407"/>
                  </a:lnTo>
                  <a:lnTo>
                    <a:pt x="307" y="407"/>
                  </a:lnTo>
                  <a:lnTo>
                    <a:pt x="297" y="407"/>
                  </a:lnTo>
                  <a:lnTo>
                    <a:pt x="287" y="407"/>
                  </a:lnTo>
                  <a:lnTo>
                    <a:pt x="287" y="407"/>
                  </a:lnTo>
                  <a:lnTo>
                    <a:pt x="277" y="407"/>
                  </a:lnTo>
                  <a:lnTo>
                    <a:pt x="268" y="407"/>
                  </a:lnTo>
                  <a:lnTo>
                    <a:pt x="268" y="407"/>
                  </a:lnTo>
                  <a:lnTo>
                    <a:pt x="258" y="407"/>
                  </a:lnTo>
                  <a:lnTo>
                    <a:pt x="258" y="40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1744" y="2242"/>
              <a:ext cx="209" cy="171"/>
              <a:chOff x="1744" y="2242"/>
              <a:chExt cx="209" cy="171"/>
            </a:xfrm>
          </p:grpSpPr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1744" y="2242"/>
                <a:ext cx="209" cy="171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95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0" y="57"/>
                  </a:cxn>
                  <a:cxn ang="0">
                    <a:pos x="10" y="47"/>
                  </a:cxn>
                  <a:cxn ang="0">
                    <a:pos x="10" y="28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0" y="9"/>
                  </a:cxn>
                  <a:cxn ang="0">
                    <a:pos x="50" y="28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70" y="38"/>
                  </a:cxn>
                  <a:cxn ang="0">
                    <a:pos x="88" y="28"/>
                  </a:cxn>
                  <a:cxn ang="0">
                    <a:pos x="109" y="28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39" y="19"/>
                  </a:cxn>
                  <a:cxn ang="0">
                    <a:pos x="149" y="19"/>
                  </a:cxn>
                  <a:cxn ang="0">
                    <a:pos x="159" y="19"/>
                  </a:cxn>
                  <a:cxn ang="0">
                    <a:pos x="169" y="28"/>
                  </a:cxn>
                  <a:cxn ang="0">
                    <a:pos x="177" y="28"/>
                  </a:cxn>
                  <a:cxn ang="0">
                    <a:pos x="187" y="38"/>
                  </a:cxn>
                  <a:cxn ang="0">
                    <a:pos x="197" y="47"/>
                  </a:cxn>
                  <a:cxn ang="0">
                    <a:pos x="208" y="57"/>
                  </a:cxn>
                  <a:cxn ang="0">
                    <a:pos x="208" y="76"/>
                  </a:cxn>
                  <a:cxn ang="0">
                    <a:pos x="197" y="85"/>
                  </a:cxn>
                  <a:cxn ang="0">
                    <a:pos x="197" y="103"/>
                  </a:cxn>
                  <a:cxn ang="0">
                    <a:pos x="187" y="112"/>
                  </a:cxn>
                  <a:cxn ang="0">
                    <a:pos x="177" y="122"/>
                  </a:cxn>
                  <a:cxn ang="0">
                    <a:pos x="177" y="131"/>
                  </a:cxn>
                  <a:cxn ang="0">
                    <a:pos x="159" y="141"/>
                  </a:cxn>
                  <a:cxn ang="0">
                    <a:pos x="149" y="141"/>
                  </a:cxn>
                  <a:cxn ang="0">
                    <a:pos x="139" y="150"/>
                  </a:cxn>
                  <a:cxn ang="0">
                    <a:pos x="129" y="150"/>
                  </a:cxn>
                  <a:cxn ang="0">
                    <a:pos x="119" y="150"/>
                  </a:cxn>
                  <a:cxn ang="0">
                    <a:pos x="109" y="160"/>
                  </a:cxn>
                  <a:cxn ang="0">
                    <a:pos x="109" y="160"/>
                  </a:cxn>
                  <a:cxn ang="0">
                    <a:pos x="88" y="160"/>
                  </a:cxn>
                  <a:cxn ang="0">
                    <a:pos x="70" y="170"/>
                  </a:cxn>
                  <a:cxn ang="0">
                    <a:pos x="50" y="170"/>
                  </a:cxn>
                  <a:cxn ang="0">
                    <a:pos x="40" y="170"/>
                  </a:cxn>
                  <a:cxn ang="0">
                    <a:pos x="30" y="170"/>
                  </a:cxn>
                  <a:cxn ang="0">
                    <a:pos x="20" y="170"/>
                  </a:cxn>
                  <a:cxn ang="0">
                    <a:pos x="10" y="131"/>
                  </a:cxn>
                </a:cxnLst>
                <a:rect l="0" t="0" r="r" b="b"/>
                <a:pathLst>
                  <a:path w="209" h="171">
                    <a:moveTo>
                      <a:pt x="10" y="131"/>
                    </a:moveTo>
                    <a:lnTo>
                      <a:pt x="1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0" y="103"/>
                    </a:lnTo>
                    <a:lnTo>
                      <a:pt x="0" y="95"/>
                    </a:lnTo>
                    <a:lnTo>
                      <a:pt x="0" y="85"/>
                    </a:lnTo>
                    <a:lnTo>
                      <a:pt x="0" y="7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7"/>
                    </a:lnTo>
                    <a:lnTo>
                      <a:pt x="10" y="57"/>
                    </a:lnTo>
                    <a:lnTo>
                      <a:pt x="10" y="47"/>
                    </a:lnTo>
                    <a:lnTo>
                      <a:pt x="10" y="38"/>
                    </a:lnTo>
                    <a:lnTo>
                      <a:pt x="10" y="28"/>
                    </a:lnTo>
                    <a:lnTo>
                      <a:pt x="10" y="1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50" y="19"/>
                    </a:lnTo>
                    <a:lnTo>
                      <a:pt x="50" y="28"/>
                    </a:lnTo>
                    <a:lnTo>
                      <a:pt x="60" y="2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70" y="38"/>
                    </a:lnTo>
                    <a:lnTo>
                      <a:pt x="80" y="38"/>
                    </a:lnTo>
                    <a:lnTo>
                      <a:pt x="88" y="28"/>
                    </a:lnTo>
                    <a:lnTo>
                      <a:pt x="98" y="28"/>
                    </a:lnTo>
                    <a:lnTo>
                      <a:pt x="109" y="28"/>
                    </a:lnTo>
                    <a:lnTo>
                      <a:pt x="11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39" y="19"/>
                    </a:lnTo>
                    <a:lnTo>
                      <a:pt x="139" y="19"/>
                    </a:lnTo>
                    <a:lnTo>
                      <a:pt x="149" y="19"/>
                    </a:lnTo>
                    <a:lnTo>
                      <a:pt x="14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77" y="28"/>
                    </a:lnTo>
                    <a:lnTo>
                      <a:pt x="177" y="2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97" y="47"/>
                    </a:lnTo>
                    <a:lnTo>
                      <a:pt x="197" y="47"/>
                    </a:lnTo>
                    <a:lnTo>
                      <a:pt x="197" y="57"/>
                    </a:lnTo>
                    <a:lnTo>
                      <a:pt x="208" y="57"/>
                    </a:lnTo>
                    <a:lnTo>
                      <a:pt x="208" y="6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197" y="85"/>
                    </a:lnTo>
                    <a:lnTo>
                      <a:pt x="197" y="95"/>
                    </a:lnTo>
                    <a:lnTo>
                      <a:pt x="197" y="103"/>
                    </a:lnTo>
                    <a:lnTo>
                      <a:pt x="197" y="103"/>
                    </a:lnTo>
                    <a:lnTo>
                      <a:pt x="187" y="112"/>
                    </a:lnTo>
                    <a:lnTo>
                      <a:pt x="187" y="122"/>
                    </a:lnTo>
                    <a:lnTo>
                      <a:pt x="177" y="122"/>
                    </a:lnTo>
                    <a:lnTo>
                      <a:pt x="177" y="131"/>
                    </a:lnTo>
                    <a:lnTo>
                      <a:pt x="177" y="131"/>
                    </a:lnTo>
                    <a:lnTo>
                      <a:pt x="169" y="131"/>
                    </a:lnTo>
                    <a:lnTo>
                      <a:pt x="159" y="141"/>
                    </a:lnTo>
                    <a:lnTo>
                      <a:pt x="159" y="141"/>
                    </a:lnTo>
                    <a:lnTo>
                      <a:pt x="149" y="141"/>
                    </a:lnTo>
                    <a:lnTo>
                      <a:pt x="149" y="141"/>
                    </a:lnTo>
                    <a:lnTo>
                      <a:pt x="139" y="150"/>
                    </a:lnTo>
                    <a:lnTo>
                      <a:pt x="139" y="150"/>
                    </a:lnTo>
                    <a:lnTo>
                      <a:pt x="129" y="150"/>
                    </a:lnTo>
                    <a:lnTo>
                      <a:pt x="129" y="150"/>
                    </a:lnTo>
                    <a:lnTo>
                      <a:pt x="119" y="150"/>
                    </a:lnTo>
                    <a:lnTo>
                      <a:pt x="11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98" y="160"/>
                    </a:lnTo>
                    <a:lnTo>
                      <a:pt x="88" y="160"/>
                    </a:lnTo>
                    <a:lnTo>
                      <a:pt x="80" y="170"/>
                    </a:lnTo>
                    <a:lnTo>
                      <a:pt x="70" y="170"/>
                    </a:lnTo>
                    <a:lnTo>
                      <a:pt x="60" y="170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40" y="170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10" y="131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1744" y="2242"/>
                <a:ext cx="209" cy="171"/>
              </a:xfrm>
              <a:custGeom>
                <a:avLst/>
                <a:gdLst/>
                <a:ahLst/>
                <a:cxnLst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95"/>
                  </a:cxn>
                  <a:cxn ang="0">
                    <a:pos x="0" y="76"/>
                  </a:cxn>
                  <a:cxn ang="0">
                    <a:pos x="0" y="66"/>
                  </a:cxn>
                  <a:cxn ang="0">
                    <a:pos x="0" y="57"/>
                  </a:cxn>
                  <a:cxn ang="0">
                    <a:pos x="10" y="47"/>
                  </a:cxn>
                  <a:cxn ang="0">
                    <a:pos x="10" y="28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0" y="0"/>
                  </a:cxn>
                  <a:cxn ang="0">
                    <a:pos x="30" y="0"/>
                  </a:cxn>
                  <a:cxn ang="0">
                    <a:pos x="40" y="9"/>
                  </a:cxn>
                  <a:cxn ang="0">
                    <a:pos x="50" y="28"/>
                  </a:cxn>
                  <a:cxn ang="0">
                    <a:pos x="60" y="38"/>
                  </a:cxn>
                  <a:cxn ang="0">
                    <a:pos x="60" y="38"/>
                  </a:cxn>
                  <a:cxn ang="0">
                    <a:pos x="70" y="38"/>
                  </a:cxn>
                  <a:cxn ang="0">
                    <a:pos x="88" y="28"/>
                  </a:cxn>
                  <a:cxn ang="0">
                    <a:pos x="109" y="28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29" y="19"/>
                  </a:cxn>
                  <a:cxn ang="0">
                    <a:pos x="139" y="19"/>
                  </a:cxn>
                  <a:cxn ang="0">
                    <a:pos x="149" y="19"/>
                  </a:cxn>
                  <a:cxn ang="0">
                    <a:pos x="159" y="19"/>
                  </a:cxn>
                  <a:cxn ang="0">
                    <a:pos x="169" y="28"/>
                  </a:cxn>
                  <a:cxn ang="0">
                    <a:pos x="177" y="28"/>
                  </a:cxn>
                  <a:cxn ang="0">
                    <a:pos x="187" y="38"/>
                  </a:cxn>
                  <a:cxn ang="0">
                    <a:pos x="197" y="47"/>
                  </a:cxn>
                  <a:cxn ang="0">
                    <a:pos x="208" y="57"/>
                  </a:cxn>
                  <a:cxn ang="0">
                    <a:pos x="208" y="76"/>
                  </a:cxn>
                  <a:cxn ang="0">
                    <a:pos x="197" y="85"/>
                  </a:cxn>
                  <a:cxn ang="0">
                    <a:pos x="197" y="103"/>
                  </a:cxn>
                  <a:cxn ang="0">
                    <a:pos x="187" y="112"/>
                  </a:cxn>
                  <a:cxn ang="0">
                    <a:pos x="177" y="122"/>
                  </a:cxn>
                  <a:cxn ang="0">
                    <a:pos x="177" y="131"/>
                  </a:cxn>
                  <a:cxn ang="0">
                    <a:pos x="159" y="141"/>
                  </a:cxn>
                  <a:cxn ang="0">
                    <a:pos x="149" y="141"/>
                  </a:cxn>
                  <a:cxn ang="0">
                    <a:pos x="139" y="150"/>
                  </a:cxn>
                  <a:cxn ang="0">
                    <a:pos x="129" y="150"/>
                  </a:cxn>
                  <a:cxn ang="0">
                    <a:pos x="119" y="150"/>
                  </a:cxn>
                  <a:cxn ang="0">
                    <a:pos x="109" y="160"/>
                  </a:cxn>
                  <a:cxn ang="0">
                    <a:pos x="109" y="160"/>
                  </a:cxn>
                  <a:cxn ang="0">
                    <a:pos x="88" y="160"/>
                  </a:cxn>
                  <a:cxn ang="0">
                    <a:pos x="70" y="170"/>
                  </a:cxn>
                  <a:cxn ang="0">
                    <a:pos x="50" y="170"/>
                  </a:cxn>
                  <a:cxn ang="0">
                    <a:pos x="40" y="170"/>
                  </a:cxn>
                  <a:cxn ang="0">
                    <a:pos x="30" y="170"/>
                  </a:cxn>
                  <a:cxn ang="0">
                    <a:pos x="20" y="170"/>
                  </a:cxn>
                  <a:cxn ang="0">
                    <a:pos x="10" y="131"/>
                  </a:cxn>
                </a:cxnLst>
                <a:rect l="0" t="0" r="r" b="b"/>
                <a:pathLst>
                  <a:path w="209" h="171">
                    <a:moveTo>
                      <a:pt x="10" y="131"/>
                    </a:moveTo>
                    <a:lnTo>
                      <a:pt x="1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0" y="103"/>
                    </a:lnTo>
                    <a:lnTo>
                      <a:pt x="0" y="95"/>
                    </a:lnTo>
                    <a:lnTo>
                      <a:pt x="0" y="85"/>
                    </a:lnTo>
                    <a:lnTo>
                      <a:pt x="0" y="7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57"/>
                    </a:lnTo>
                    <a:lnTo>
                      <a:pt x="10" y="57"/>
                    </a:lnTo>
                    <a:lnTo>
                      <a:pt x="10" y="47"/>
                    </a:lnTo>
                    <a:lnTo>
                      <a:pt x="10" y="38"/>
                    </a:lnTo>
                    <a:lnTo>
                      <a:pt x="10" y="28"/>
                    </a:lnTo>
                    <a:lnTo>
                      <a:pt x="10" y="1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50" y="19"/>
                    </a:lnTo>
                    <a:lnTo>
                      <a:pt x="50" y="28"/>
                    </a:lnTo>
                    <a:lnTo>
                      <a:pt x="60" y="2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60" y="38"/>
                    </a:lnTo>
                    <a:lnTo>
                      <a:pt x="70" y="38"/>
                    </a:lnTo>
                    <a:lnTo>
                      <a:pt x="80" y="38"/>
                    </a:lnTo>
                    <a:lnTo>
                      <a:pt x="88" y="28"/>
                    </a:lnTo>
                    <a:lnTo>
                      <a:pt x="98" y="28"/>
                    </a:lnTo>
                    <a:lnTo>
                      <a:pt x="109" y="28"/>
                    </a:lnTo>
                    <a:lnTo>
                      <a:pt x="11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39" y="19"/>
                    </a:lnTo>
                    <a:lnTo>
                      <a:pt x="139" y="19"/>
                    </a:lnTo>
                    <a:lnTo>
                      <a:pt x="149" y="19"/>
                    </a:lnTo>
                    <a:lnTo>
                      <a:pt x="14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77" y="28"/>
                    </a:lnTo>
                    <a:lnTo>
                      <a:pt x="177" y="28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97" y="47"/>
                    </a:lnTo>
                    <a:lnTo>
                      <a:pt x="197" y="47"/>
                    </a:lnTo>
                    <a:lnTo>
                      <a:pt x="197" y="57"/>
                    </a:lnTo>
                    <a:lnTo>
                      <a:pt x="208" y="57"/>
                    </a:lnTo>
                    <a:lnTo>
                      <a:pt x="208" y="66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197" y="85"/>
                    </a:lnTo>
                    <a:lnTo>
                      <a:pt x="197" y="95"/>
                    </a:lnTo>
                    <a:lnTo>
                      <a:pt x="197" y="103"/>
                    </a:lnTo>
                    <a:lnTo>
                      <a:pt x="197" y="103"/>
                    </a:lnTo>
                    <a:lnTo>
                      <a:pt x="187" y="112"/>
                    </a:lnTo>
                    <a:lnTo>
                      <a:pt x="187" y="122"/>
                    </a:lnTo>
                    <a:lnTo>
                      <a:pt x="177" y="122"/>
                    </a:lnTo>
                    <a:lnTo>
                      <a:pt x="177" y="131"/>
                    </a:lnTo>
                    <a:lnTo>
                      <a:pt x="177" y="131"/>
                    </a:lnTo>
                    <a:lnTo>
                      <a:pt x="169" y="131"/>
                    </a:lnTo>
                    <a:lnTo>
                      <a:pt x="159" y="141"/>
                    </a:lnTo>
                    <a:lnTo>
                      <a:pt x="159" y="141"/>
                    </a:lnTo>
                    <a:lnTo>
                      <a:pt x="149" y="141"/>
                    </a:lnTo>
                    <a:lnTo>
                      <a:pt x="149" y="141"/>
                    </a:lnTo>
                    <a:lnTo>
                      <a:pt x="139" y="150"/>
                    </a:lnTo>
                    <a:lnTo>
                      <a:pt x="139" y="150"/>
                    </a:lnTo>
                    <a:lnTo>
                      <a:pt x="129" y="150"/>
                    </a:lnTo>
                    <a:lnTo>
                      <a:pt x="129" y="150"/>
                    </a:lnTo>
                    <a:lnTo>
                      <a:pt x="119" y="150"/>
                    </a:lnTo>
                    <a:lnTo>
                      <a:pt x="11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109" y="160"/>
                    </a:lnTo>
                    <a:lnTo>
                      <a:pt x="98" y="160"/>
                    </a:lnTo>
                    <a:lnTo>
                      <a:pt x="88" y="160"/>
                    </a:lnTo>
                    <a:lnTo>
                      <a:pt x="80" y="170"/>
                    </a:lnTo>
                    <a:lnTo>
                      <a:pt x="70" y="170"/>
                    </a:lnTo>
                    <a:lnTo>
                      <a:pt x="60" y="170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40" y="170"/>
                    </a:lnTo>
                    <a:lnTo>
                      <a:pt x="30" y="170"/>
                    </a:lnTo>
                    <a:lnTo>
                      <a:pt x="3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10" y="13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955" y="2461"/>
              <a:ext cx="221" cy="198"/>
              <a:chOff x="955" y="2461"/>
              <a:chExt cx="221" cy="198"/>
            </a:xfrm>
          </p:grpSpPr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955" y="2461"/>
                <a:ext cx="221" cy="198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0" y="65"/>
                  </a:cxn>
                  <a:cxn ang="0">
                    <a:pos x="50" y="47"/>
                  </a:cxn>
                  <a:cxn ang="0">
                    <a:pos x="60" y="37"/>
                  </a:cxn>
                  <a:cxn ang="0">
                    <a:pos x="70" y="28"/>
                  </a:cxn>
                  <a:cxn ang="0">
                    <a:pos x="80" y="28"/>
                  </a:cxn>
                  <a:cxn ang="0">
                    <a:pos x="90" y="18"/>
                  </a:cxn>
                  <a:cxn ang="0">
                    <a:pos x="110" y="9"/>
                  </a:cxn>
                  <a:cxn ang="0">
                    <a:pos x="120" y="0"/>
                  </a:cxn>
                  <a:cxn ang="0">
                    <a:pos x="130" y="0"/>
                  </a:cxn>
                  <a:cxn ang="0">
                    <a:pos x="140" y="0"/>
                  </a:cxn>
                  <a:cxn ang="0">
                    <a:pos x="140" y="0"/>
                  </a:cxn>
                  <a:cxn ang="0">
                    <a:pos x="150" y="9"/>
                  </a:cxn>
                  <a:cxn ang="0">
                    <a:pos x="140" y="28"/>
                  </a:cxn>
                  <a:cxn ang="0">
                    <a:pos x="140" y="37"/>
                  </a:cxn>
                  <a:cxn ang="0">
                    <a:pos x="130" y="56"/>
                  </a:cxn>
                  <a:cxn ang="0">
                    <a:pos x="130" y="56"/>
                  </a:cxn>
                  <a:cxn ang="0">
                    <a:pos x="140" y="65"/>
                  </a:cxn>
                  <a:cxn ang="0">
                    <a:pos x="160" y="74"/>
                  </a:cxn>
                  <a:cxn ang="0">
                    <a:pos x="181" y="84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201" y="93"/>
                  </a:cxn>
                  <a:cxn ang="0">
                    <a:pos x="201" y="103"/>
                  </a:cxn>
                  <a:cxn ang="0">
                    <a:pos x="209" y="112"/>
                  </a:cxn>
                  <a:cxn ang="0">
                    <a:pos x="209" y="122"/>
                  </a:cxn>
                  <a:cxn ang="0">
                    <a:pos x="220" y="131"/>
                  </a:cxn>
                  <a:cxn ang="0">
                    <a:pos x="220" y="141"/>
                  </a:cxn>
                  <a:cxn ang="0">
                    <a:pos x="220" y="150"/>
                  </a:cxn>
                  <a:cxn ang="0">
                    <a:pos x="220" y="159"/>
                  </a:cxn>
                  <a:cxn ang="0">
                    <a:pos x="209" y="168"/>
                  </a:cxn>
                  <a:cxn ang="0">
                    <a:pos x="201" y="187"/>
                  </a:cxn>
                  <a:cxn ang="0">
                    <a:pos x="191" y="187"/>
                  </a:cxn>
                  <a:cxn ang="0">
                    <a:pos x="170" y="197"/>
                  </a:cxn>
                  <a:cxn ang="0">
                    <a:pos x="160" y="197"/>
                  </a:cxn>
                  <a:cxn ang="0">
                    <a:pos x="140" y="197"/>
                  </a:cxn>
                  <a:cxn ang="0">
                    <a:pos x="130" y="197"/>
                  </a:cxn>
                  <a:cxn ang="0">
                    <a:pos x="120" y="197"/>
                  </a:cxn>
                  <a:cxn ang="0">
                    <a:pos x="110" y="187"/>
                  </a:cxn>
                  <a:cxn ang="0">
                    <a:pos x="100" y="178"/>
                  </a:cxn>
                  <a:cxn ang="0">
                    <a:pos x="90" y="178"/>
                  </a:cxn>
                  <a:cxn ang="0">
                    <a:pos x="80" y="168"/>
                  </a:cxn>
                  <a:cxn ang="0">
                    <a:pos x="80" y="168"/>
                  </a:cxn>
                  <a:cxn ang="0">
                    <a:pos x="70" y="168"/>
                  </a:cxn>
                  <a:cxn ang="0">
                    <a:pos x="50" y="150"/>
                  </a:cxn>
                  <a:cxn ang="0">
                    <a:pos x="40" y="141"/>
                  </a:cxn>
                  <a:cxn ang="0">
                    <a:pos x="30" y="131"/>
                  </a:cxn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112"/>
                  </a:cxn>
                  <a:cxn ang="0">
                    <a:pos x="30" y="74"/>
                  </a:cxn>
                </a:cxnLst>
                <a:rect l="0" t="0" r="r" b="b"/>
                <a:pathLst>
                  <a:path w="221" h="198">
                    <a:moveTo>
                      <a:pt x="30" y="74"/>
                    </a:moveTo>
                    <a:lnTo>
                      <a:pt x="30" y="74"/>
                    </a:lnTo>
                    <a:lnTo>
                      <a:pt x="30" y="65"/>
                    </a:lnTo>
                    <a:lnTo>
                      <a:pt x="40" y="65"/>
                    </a:lnTo>
                    <a:lnTo>
                      <a:pt x="40" y="56"/>
                    </a:lnTo>
                    <a:lnTo>
                      <a:pt x="50" y="47"/>
                    </a:lnTo>
                    <a:lnTo>
                      <a:pt x="60" y="37"/>
                    </a:lnTo>
                    <a:lnTo>
                      <a:pt x="60" y="37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80" y="28"/>
                    </a:lnTo>
                    <a:lnTo>
                      <a:pt x="90" y="28"/>
                    </a:lnTo>
                    <a:lnTo>
                      <a:pt x="90" y="18"/>
                    </a:lnTo>
                    <a:lnTo>
                      <a:pt x="100" y="18"/>
                    </a:lnTo>
                    <a:lnTo>
                      <a:pt x="110" y="9"/>
                    </a:lnTo>
                    <a:lnTo>
                      <a:pt x="110" y="9"/>
                    </a:lnTo>
                    <a:lnTo>
                      <a:pt x="120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9"/>
                    </a:lnTo>
                    <a:lnTo>
                      <a:pt x="150" y="9"/>
                    </a:lnTo>
                    <a:lnTo>
                      <a:pt x="150" y="18"/>
                    </a:lnTo>
                    <a:lnTo>
                      <a:pt x="140" y="28"/>
                    </a:lnTo>
                    <a:lnTo>
                      <a:pt x="140" y="37"/>
                    </a:lnTo>
                    <a:lnTo>
                      <a:pt x="140" y="37"/>
                    </a:lnTo>
                    <a:lnTo>
                      <a:pt x="140" y="47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40" y="56"/>
                    </a:lnTo>
                    <a:lnTo>
                      <a:pt x="140" y="65"/>
                    </a:lnTo>
                    <a:lnTo>
                      <a:pt x="150" y="65"/>
                    </a:lnTo>
                    <a:lnTo>
                      <a:pt x="160" y="74"/>
                    </a:lnTo>
                    <a:lnTo>
                      <a:pt x="170" y="74"/>
                    </a:lnTo>
                    <a:lnTo>
                      <a:pt x="181" y="84"/>
                    </a:lnTo>
                    <a:lnTo>
                      <a:pt x="191" y="84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201" y="93"/>
                    </a:lnTo>
                    <a:lnTo>
                      <a:pt x="201" y="9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9" y="112"/>
                    </a:lnTo>
                    <a:lnTo>
                      <a:pt x="209" y="112"/>
                    </a:lnTo>
                    <a:lnTo>
                      <a:pt x="209" y="122"/>
                    </a:lnTo>
                    <a:lnTo>
                      <a:pt x="209" y="122"/>
                    </a:lnTo>
                    <a:lnTo>
                      <a:pt x="220" y="131"/>
                    </a:lnTo>
                    <a:lnTo>
                      <a:pt x="220" y="131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50"/>
                    </a:lnTo>
                    <a:lnTo>
                      <a:pt x="220" y="159"/>
                    </a:lnTo>
                    <a:lnTo>
                      <a:pt x="220" y="159"/>
                    </a:lnTo>
                    <a:lnTo>
                      <a:pt x="209" y="168"/>
                    </a:lnTo>
                    <a:lnTo>
                      <a:pt x="209" y="168"/>
                    </a:lnTo>
                    <a:lnTo>
                      <a:pt x="201" y="178"/>
                    </a:lnTo>
                    <a:lnTo>
                      <a:pt x="201" y="187"/>
                    </a:lnTo>
                    <a:lnTo>
                      <a:pt x="201" y="187"/>
                    </a:lnTo>
                    <a:lnTo>
                      <a:pt x="191" y="187"/>
                    </a:lnTo>
                    <a:lnTo>
                      <a:pt x="181" y="197"/>
                    </a:lnTo>
                    <a:lnTo>
                      <a:pt x="170" y="197"/>
                    </a:lnTo>
                    <a:lnTo>
                      <a:pt x="160" y="197"/>
                    </a:lnTo>
                    <a:lnTo>
                      <a:pt x="160" y="197"/>
                    </a:lnTo>
                    <a:lnTo>
                      <a:pt x="150" y="197"/>
                    </a:lnTo>
                    <a:lnTo>
                      <a:pt x="140" y="197"/>
                    </a:lnTo>
                    <a:lnTo>
                      <a:pt x="140" y="197"/>
                    </a:lnTo>
                    <a:lnTo>
                      <a:pt x="130" y="197"/>
                    </a:lnTo>
                    <a:lnTo>
                      <a:pt x="130" y="197"/>
                    </a:lnTo>
                    <a:lnTo>
                      <a:pt x="120" y="197"/>
                    </a:lnTo>
                    <a:lnTo>
                      <a:pt x="120" y="187"/>
                    </a:lnTo>
                    <a:lnTo>
                      <a:pt x="110" y="187"/>
                    </a:lnTo>
                    <a:lnTo>
                      <a:pt x="110" y="187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70" y="168"/>
                    </a:lnTo>
                    <a:lnTo>
                      <a:pt x="60" y="159"/>
                    </a:lnTo>
                    <a:lnTo>
                      <a:pt x="50" y="150"/>
                    </a:lnTo>
                    <a:lnTo>
                      <a:pt x="50" y="150"/>
                    </a:lnTo>
                    <a:lnTo>
                      <a:pt x="40" y="141"/>
                    </a:lnTo>
                    <a:lnTo>
                      <a:pt x="30" y="141"/>
                    </a:lnTo>
                    <a:lnTo>
                      <a:pt x="30" y="131"/>
                    </a:lnTo>
                    <a:lnTo>
                      <a:pt x="2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30" y="74"/>
                    </a:lnTo>
                  </a:path>
                </a:pathLst>
              </a:custGeom>
              <a:solidFill>
                <a:srgbClr val="FFFF9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55" y="2461"/>
                <a:ext cx="221" cy="198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0" y="65"/>
                  </a:cxn>
                  <a:cxn ang="0">
                    <a:pos x="50" y="47"/>
                  </a:cxn>
                  <a:cxn ang="0">
                    <a:pos x="60" y="37"/>
                  </a:cxn>
                  <a:cxn ang="0">
                    <a:pos x="70" y="28"/>
                  </a:cxn>
                  <a:cxn ang="0">
                    <a:pos x="80" y="28"/>
                  </a:cxn>
                  <a:cxn ang="0">
                    <a:pos x="90" y="18"/>
                  </a:cxn>
                  <a:cxn ang="0">
                    <a:pos x="110" y="9"/>
                  </a:cxn>
                  <a:cxn ang="0">
                    <a:pos x="120" y="0"/>
                  </a:cxn>
                  <a:cxn ang="0">
                    <a:pos x="130" y="0"/>
                  </a:cxn>
                  <a:cxn ang="0">
                    <a:pos x="140" y="0"/>
                  </a:cxn>
                  <a:cxn ang="0">
                    <a:pos x="140" y="0"/>
                  </a:cxn>
                  <a:cxn ang="0">
                    <a:pos x="150" y="9"/>
                  </a:cxn>
                  <a:cxn ang="0">
                    <a:pos x="140" y="28"/>
                  </a:cxn>
                  <a:cxn ang="0">
                    <a:pos x="140" y="37"/>
                  </a:cxn>
                  <a:cxn ang="0">
                    <a:pos x="130" y="56"/>
                  </a:cxn>
                  <a:cxn ang="0">
                    <a:pos x="130" y="56"/>
                  </a:cxn>
                  <a:cxn ang="0">
                    <a:pos x="140" y="65"/>
                  </a:cxn>
                  <a:cxn ang="0">
                    <a:pos x="160" y="74"/>
                  </a:cxn>
                  <a:cxn ang="0">
                    <a:pos x="181" y="84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191" y="93"/>
                  </a:cxn>
                  <a:cxn ang="0">
                    <a:pos x="201" y="93"/>
                  </a:cxn>
                  <a:cxn ang="0">
                    <a:pos x="201" y="103"/>
                  </a:cxn>
                  <a:cxn ang="0">
                    <a:pos x="209" y="112"/>
                  </a:cxn>
                  <a:cxn ang="0">
                    <a:pos x="209" y="122"/>
                  </a:cxn>
                  <a:cxn ang="0">
                    <a:pos x="220" y="131"/>
                  </a:cxn>
                  <a:cxn ang="0">
                    <a:pos x="220" y="141"/>
                  </a:cxn>
                  <a:cxn ang="0">
                    <a:pos x="220" y="150"/>
                  </a:cxn>
                  <a:cxn ang="0">
                    <a:pos x="220" y="159"/>
                  </a:cxn>
                  <a:cxn ang="0">
                    <a:pos x="209" y="168"/>
                  </a:cxn>
                  <a:cxn ang="0">
                    <a:pos x="201" y="187"/>
                  </a:cxn>
                  <a:cxn ang="0">
                    <a:pos x="191" y="187"/>
                  </a:cxn>
                  <a:cxn ang="0">
                    <a:pos x="170" y="197"/>
                  </a:cxn>
                  <a:cxn ang="0">
                    <a:pos x="160" y="197"/>
                  </a:cxn>
                  <a:cxn ang="0">
                    <a:pos x="140" y="197"/>
                  </a:cxn>
                  <a:cxn ang="0">
                    <a:pos x="130" y="197"/>
                  </a:cxn>
                  <a:cxn ang="0">
                    <a:pos x="120" y="197"/>
                  </a:cxn>
                  <a:cxn ang="0">
                    <a:pos x="110" y="187"/>
                  </a:cxn>
                  <a:cxn ang="0">
                    <a:pos x="100" y="178"/>
                  </a:cxn>
                  <a:cxn ang="0">
                    <a:pos x="90" y="178"/>
                  </a:cxn>
                  <a:cxn ang="0">
                    <a:pos x="80" y="168"/>
                  </a:cxn>
                  <a:cxn ang="0">
                    <a:pos x="80" y="168"/>
                  </a:cxn>
                  <a:cxn ang="0">
                    <a:pos x="70" y="168"/>
                  </a:cxn>
                  <a:cxn ang="0">
                    <a:pos x="50" y="150"/>
                  </a:cxn>
                  <a:cxn ang="0">
                    <a:pos x="40" y="141"/>
                  </a:cxn>
                  <a:cxn ang="0">
                    <a:pos x="30" y="131"/>
                  </a:cxn>
                  <a:cxn ang="0">
                    <a:pos x="10" y="122"/>
                  </a:cxn>
                  <a:cxn ang="0">
                    <a:pos x="10" y="112"/>
                  </a:cxn>
                  <a:cxn ang="0">
                    <a:pos x="0" y="112"/>
                  </a:cxn>
                  <a:cxn ang="0">
                    <a:pos x="30" y="74"/>
                  </a:cxn>
                </a:cxnLst>
                <a:rect l="0" t="0" r="r" b="b"/>
                <a:pathLst>
                  <a:path w="221" h="198">
                    <a:moveTo>
                      <a:pt x="30" y="74"/>
                    </a:moveTo>
                    <a:lnTo>
                      <a:pt x="30" y="74"/>
                    </a:lnTo>
                    <a:lnTo>
                      <a:pt x="30" y="65"/>
                    </a:lnTo>
                    <a:lnTo>
                      <a:pt x="40" y="65"/>
                    </a:lnTo>
                    <a:lnTo>
                      <a:pt x="40" y="56"/>
                    </a:lnTo>
                    <a:lnTo>
                      <a:pt x="50" y="47"/>
                    </a:lnTo>
                    <a:lnTo>
                      <a:pt x="60" y="37"/>
                    </a:lnTo>
                    <a:lnTo>
                      <a:pt x="60" y="37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70" y="28"/>
                    </a:lnTo>
                    <a:lnTo>
                      <a:pt x="80" y="28"/>
                    </a:lnTo>
                    <a:lnTo>
                      <a:pt x="90" y="28"/>
                    </a:lnTo>
                    <a:lnTo>
                      <a:pt x="90" y="18"/>
                    </a:lnTo>
                    <a:lnTo>
                      <a:pt x="100" y="18"/>
                    </a:lnTo>
                    <a:lnTo>
                      <a:pt x="110" y="9"/>
                    </a:lnTo>
                    <a:lnTo>
                      <a:pt x="110" y="9"/>
                    </a:lnTo>
                    <a:lnTo>
                      <a:pt x="120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0" y="9"/>
                    </a:lnTo>
                    <a:lnTo>
                      <a:pt x="150" y="9"/>
                    </a:lnTo>
                    <a:lnTo>
                      <a:pt x="150" y="18"/>
                    </a:lnTo>
                    <a:lnTo>
                      <a:pt x="140" y="28"/>
                    </a:lnTo>
                    <a:lnTo>
                      <a:pt x="140" y="37"/>
                    </a:lnTo>
                    <a:lnTo>
                      <a:pt x="140" y="37"/>
                    </a:lnTo>
                    <a:lnTo>
                      <a:pt x="140" y="47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30" y="56"/>
                    </a:lnTo>
                    <a:lnTo>
                      <a:pt x="140" y="56"/>
                    </a:lnTo>
                    <a:lnTo>
                      <a:pt x="140" y="65"/>
                    </a:lnTo>
                    <a:lnTo>
                      <a:pt x="150" y="65"/>
                    </a:lnTo>
                    <a:lnTo>
                      <a:pt x="160" y="74"/>
                    </a:lnTo>
                    <a:lnTo>
                      <a:pt x="170" y="74"/>
                    </a:lnTo>
                    <a:lnTo>
                      <a:pt x="181" y="84"/>
                    </a:lnTo>
                    <a:lnTo>
                      <a:pt x="191" y="84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191" y="93"/>
                    </a:lnTo>
                    <a:lnTo>
                      <a:pt x="201" y="93"/>
                    </a:lnTo>
                    <a:lnTo>
                      <a:pt x="201" y="9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1" y="103"/>
                    </a:lnTo>
                    <a:lnTo>
                      <a:pt x="209" y="112"/>
                    </a:lnTo>
                    <a:lnTo>
                      <a:pt x="209" y="112"/>
                    </a:lnTo>
                    <a:lnTo>
                      <a:pt x="209" y="122"/>
                    </a:lnTo>
                    <a:lnTo>
                      <a:pt x="209" y="122"/>
                    </a:lnTo>
                    <a:lnTo>
                      <a:pt x="220" y="131"/>
                    </a:lnTo>
                    <a:lnTo>
                      <a:pt x="220" y="131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50"/>
                    </a:lnTo>
                    <a:lnTo>
                      <a:pt x="220" y="159"/>
                    </a:lnTo>
                    <a:lnTo>
                      <a:pt x="220" y="159"/>
                    </a:lnTo>
                    <a:lnTo>
                      <a:pt x="209" y="168"/>
                    </a:lnTo>
                    <a:lnTo>
                      <a:pt x="209" y="168"/>
                    </a:lnTo>
                    <a:lnTo>
                      <a:pt x="201" y="178"/>
                    </a:lnTo>
                    <a:lnTo>
                      <a:pt x="201" y="187"/>
                    </a:lnTo>
                    <a:lnTo>
                      <a:pt x="201" y="187"/>
                    </a:lnTo>
                    <a:lnTo>
                      <a:pt x="191" y="187"/>
                    </a:lnTo>
                    <a:lnTo>
                      <a:pt x="181" y="197"/>
                    </a:lnTo>
                    <a:lnTo>
                      <a:pt x="170" y="197"/>
                    </a:lnTo>
                    <a:lnTo>
                      <a:pt x="160" y="197"/>
                    </a:lnTo>
                    <a:lnTo>
                      <a:pt x="160" y="197"/>
                    </a:lnTo>
                    <a:lnTo>
                      <a:pt x="150" y="197"/>
                    </a:lnTo>
                    <a:lnTo>
                      <a:pt x="140" y="197"/>
                    </a:lnTo>
                    <a:lnTo>
                      <a:pt x="140" y="197"/>
                    </a:lnTo>
                    <a:lnTo>
                      <a:pt x="130" y="197"/>
                    </a:lnTo>
                    <a:lnTo>
                      <a:pt x="130" y="197"/>
                    </a:lnTo>
                    <a:lnTo>
                      <a:pt x="120" y="197"/>
                    </a:lnTo>
                    <a:lnTo>
                      <a:pt x="120" y="187"/>
                    </a:lnTo>
                    <a:lnTo>
                      <a:pt x="110" y="187"/>
                    </a:lnTo>
                    <a:lnTo>
                      <a:pt x="110" y="187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90" y="178"/>
                    </a:lnTo>
                    <a:lnTo>
                      <a:pt x="90" y="17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80" y="168"/>
                    </a:lnTo>
                    <a:lnTo>
                      <a:pt x="70" y="168"/>
                    </a:lnTo>
                    <a:lnTo>
                      <a:pt x="60" y="159"/>
                    </a:lnTo>
                    <a:lnTo>
                      <a:pt x="50" y="150"/>
                    </a:lnTo>
                    <a:lnTo>
                      <a:pt x="50" y="150"/>
                    </a:lnTo>
                    <a:lnTo>
                      <a:pt x="40" y="141"/>
                    </a:lnTo>
                    <a:lnTo>
                      <a:pt x="30" y="141"/>
                    </a:lnTo>
                    <a:lnTo>
                      <a:pt x="30" y="131"/>
                    </a:lnTo>
                    <a:lnTo>
                      <a:pt x="20" y="122"/>
                    </a:lnTo>
                    <a:lnTo>
                      <a:pt x="10" y="122"/>
                    </a:lnTo>
                    <a:lnTo>
                      <a:pt x="10" y="112"/>
                    </a:lnTo>
                    <a:lnTo>
                      <a:pt x="1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30" y="74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1322" y="2048"/>
              <a:ext cx="90" cy="2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8" y="9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68" y="9"/>
                </a:cxn>
                <a:cxn ang="0">
                  <a:pos x="78" y="9"/>
                </a:cxn>
                <a:cxn ang="0">
                  <a:pos x="78" y="18"/>
                </a:cxn>
                <a:cxn ang="0">
                  <a:pos x="89" y="28"/>
                </a:cxn>
              </a:cxnLst>
              <a:rect l="0" t="0" r="r" b="b"/>
              <a:pathLst>
                <a:path w="90" h="2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0"/>
                  </a:lnTo>
                  <a:lnTo>
                    <a:pt x="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8" y="9"/>
                  </a:lnTo>
                  <a:lnTo>
                    <a:pt x="78" y="9"/>
                  </a:lnTo>
                  <a:lnTo>
                    <a:pt x="78" y="18"/>
                  </a:lnTo>
                  <a:lnTo>
                    <a:pt x="89" y="2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auto">
            <a:xfrm>
              <a:off x="1182" y="2048"/>
              <a:ext cx="90" cy="29"/>
            </a:xfrm>
            <a:custGeom>
              <a:avLst/>
              <a:gdLst/>
              <a:ahLst/>
              <a:cxnLst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8" y="9"/>
                </a:cxn>
                <a:cxn ang="0">
                  <a:pos x="78" y="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9"/>
                </a:cxn>
                <a:cxn ang="0">
                  <a:pos x="30" y="9"/>
                </a:cxn>
                <a:cxn ang="0">
                  <a:pos x="20" y="9"/>
                </a:cxn>
                <a:cxn ang="0">
                  <a:pos x="20" y="18"/>
                </a:cxn>
                <a:cxn ang="0">
                  <a:pos x="10" y="28"/>
                </a:cxn>
                <a:cxn ang="0">
                  <a:pos x="0" y="28"/>
                </a:cxn>
              </a:cxnLst>
              <a:rect l="0" t="0" r="r" b="b"/>
              <a:pathLst>
                <a:path w="90" h="29">
                  <a:moveTo>
                    <a:pt x="89" y="18"/>
                  </a:move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8" y="9"/>
                  </a:lnTo>
                  <a:lnTo>
                    <a:pt x="78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9"/>
                  </a:lnTo>
                  <a:lnTo>
                    <a:pt x="30" y="9"/>
                  </a:lnTo>
                  <a:lnTo>
                    <a:pt x="20" y="9"/>
                  </a:lnTo>
                  <a:lnTo>
                    <a:pt x="20" y="18"/>
                  </a:lnTo>
                  <a:lnTo>
                    <a:pt x="10" y="28"/>
                  </a:lnTo>
                  <a:lnTo>
                    <a:pt x="0" y="2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1340" y="2091"/>
              <a:ext cx="31" cy="29"/>
            </a:xfrm>
            <a:custGeom>
              <a:avLst/>
              <a:gdLst/>
              <a:ahLst/>
              <a:cxnLst>
                <a:cxn ang="0">
                  <a:pos x="20" y="28"/>
                </a:cxn>
                <a:cxn ang="0">
                  <a:pos x="30" y="28"/>
                </a:cxn>
                <a:cxn ang="0">
                  <a:pos x="30" y="18"/>
                </a:cxn>
                <a:cxn ang="0">
                  <a:pos x="30" y="9"/>
                </a:cxn>
                <a:cxn ang="0">
                  <a:pos x="30" y="9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1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10" y="18"/>
                </a:cxn>
                <a:cxn ang="0">
                  <a:pos x="10" y="28"/>
                </a:cxn>
                <a:cxn ang="0">
                  <a:pos x="20" y="28"/>
                </a:cxn>
                <a:cxn ang="0">
                  <a:pos x="20" y="28"/>
                </a:cxn>
              </a:cxnLst>
              <a:rect l="0" t="0" r="r" b="b"/>
              <a:pathLst>
                <a:path w="31" h="29">
                  <a:moveTo>
                    <a:pt x="20" y="28"/>
                  </a:moveTo>
                  <a:lnTo>
                    <a:pt x="30" y="28"/>
                  </a:lnTo>
                  <a:lnTo>
                    <a:pt x="30" y="18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10" y="18"/>
                  </a:lnTo>
                  <a:lnTo>
                    <a:pt x="10" y="28"/>
                  </a:lnTo>
                  <a:lnTo>
                    <a:pt x="20" y="28"/>
                  </a:lnTo>
                  <a:lnTo>
                    <a:pt x="20" y="2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212" y="2100"/>
              <a:ext cx="30" cy="30"/>
            </a:xfrm>
            <a:custGeom>
              <a:avLst/>
              <a:gdLst/>
              <a:ahLst/>
              <a:cxnLst>
                <a:cxn ang="0">
                  <a:pos x="20" y="29"/>
                </a:cxn>
                <a:cxn ang="0">
                  <a:pos x="20" y="19"/>
                </a:cxn>
                <a:cxn ang="0">
                  <a:pos x="29" y="19"/>
                </a:cxn>
                <a:cxn ang="0">
                  <a:pos x="29" y="9"/>
                </a:cxn>
                <a:cxn ang="0">
                  <a:pos x="29" y="9"/>
                </a:cxn>
                <a:cxn ang="0">
                  <a:pos x="2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20" y="29"/>
                </a:cxn>
              </a:cxnLst>
              <a:rect l="0" t="0" r="r" b="b"/>
              <a:pathLst>
                <a:path w="30" h="30">
                  <a:moveTo>
                    <a:pt x="20" y="29"/>
                  </a:moveTo>
                  <a:lnTo>
                    <a:pt x="20" y="19"/>
                  </a:lnTo>
                  <a:lnTo>
                    <a:pt x="29" y="1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9"/>
                  </a:lnTo>
                  <a:lnTo>
                    <a:pt x="10" y="19"/>
                  </a:lnTo>
                  <a:lnTo>
                    <a:pt x="20" y="29"/>
                  </a:lnTo>
                  <a:lnTo>
                    <a:pt x="20" y="29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1265" y="2212"/>
              <a:ext cx="90" cy="29"/>
            </a:xfrm>
            <a:custGeom>
              <a:avLst/>
              <a:gdLst/>
              <a:ahLst/>
              <a:cxnLst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80" y="18"/>
                </a:cxn>
                <a:cxn ang="0">
                  <a:pos x="80" y="28"/>
                </a:cxn>
                <a:cxn ang="0">
                  <a:pos x="80" y="28"/>
                </a:cxn>
                <a:cxn ang="0">
                  <a:pos x="70" y="28"/>
                </a:cxn>
                <a:cxn ang="0">
                  <a:pos x="70" y="28"/>
                </a:cxn>
                <a:cxn ang="0">
                  <a:pos x="6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0" y="28"/>
                </a:cxn>
                <a:cxn ang="0">
                  <a:pos x="20" y="18"/>
                </a:cxn>
                <a:cxn ang="0">
                  <a:pos x="10" y="18"/>
                </a:cxn>
                <a:cxn ang="0">
                  <a:pos x="10" y="9"/>
                </a:cxn>
                <a:cxn ang="0">
                  <a:pos x="0" y="0"/>
                </a:cxn>
              </a:cxnLst>
              <a:rect l="0" t="0" r="r" b="b"/>
              <a:pathLst>
                <a:path w="90" h="29">
                  <a:moveTo>
                    <a:pt x="89" y="18"/>
                  </a:move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80" y="18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0" y="28"/>
                  </a:lnTo>
                  <a:lnTo>
                    <a:pt x="20" y="18"/>
                  </a:lnTo>
                  <a:lnTo>
                    <a:pt x="10" y="18"/>
                  </a:lnTo>
                  <a:lnTo>
                    <a:pt x="10" y="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Определения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i="1" dirty="0" smtClean="0"/>
              <a:t>Классом называется </a:t>
            </a:r>
            <a:r>
              <a:rPr lang="ru-RU" sz="1800" i="1" dirty="0" smtClean="0"/>
              <a:t>описание совокупности объектов с общими атрибутами, методами, отношениями и семантикой.</a:t>
            </a:r>
          </a:p>
          <a:p>
            <a:pPr marL="0" indent="0" algn="just"/>
            <a:endParaRPr lang="ru-RU" sz="1800" i="1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Классы </a:t>
            </a:r>
            <a:r>
              <a:rPr lang="ru-RU" sz="1800" b="1" dirty="0" smtClean="0"/>
              <a:t>определяют структуру и поведение </a:t>
            </a:r>
            <a:r>
              <a:rPr lang="ru-RU" sz="1800" dirty="0" smtClean="0"/>
              <a:t>некоторого набора элементов предметной области, для которой разрабатывается программная модель.</a:t>
            </a:r>
          </a:p>
          <a:p>
            <a:pPr marL="0" indent="0" algn="just">
              <a:spcBef>
                <a:spcPct val="0"/>
              </a:spcBef>
              <a:buFont typeface="Arial" charset="0"/>
              <a:buChar char="•"/>
            </a:pPr>
            <a:endParaRPr lang="ru-RU" sz="1800" i="1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Каждый класс имеет свое имя, отличающее его от других классов, и относится к определенному пакету. Имя класса в пакете должно быть уникальным. Физически пакет представляет собой каталог, в который помещаются программные файлы, содержащие реализацию классов.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sz="1800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Классы позволяют разбить поведение сложных систем на простое взаимодействие взаимосвязанных объектов.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Свойства классов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Уникальные характеристики, которые необходимы при моделировании предметной области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ОБЪЕКТЫ различаются значениями свойств</a:t>
            </a:r>
          </a:p>
          <a:p>
            <a:pPr>
              <a:lnSpc>
                <a:spcPct val="90000"/>
              </a:lnSpc>
            </a:pPr>
            <a:r>
              <a:rPr lang="ru-RU" sz="1800" dirty="0" smtClean="0"/>
              <a:t>Свойства отражают состояние объекта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Методы классов</a:t>
            </a:r>
          </a:p>
          <a:p>
            <a:r>
              <a:rPr lang="ru-RU" sz="1800" dirty="0" smtClean="0"/>
              <a:t>Метод отражает ПОВЕДЕНИЕ объектов</a:t>
            </a:r>
          </a:p>
          <a:p>
            <a:r>
              <a:rPr lang="ru-RU" sz="1800" dirty="0" smtClean="0"/>
              <a:t>Выполнение методов, как правило, меняет значение свойств</a:t>
            </a:r>
            <a:endParaRPr lang="en-US" sz="1800" dirty="0" smtClean="0"/>
          </a:p>
          <a:p>
            <a:r>
              <a:rPr lang="ru-RU" sz="1800" dirty="0" smtClean="0"/>
              <a:t>Поведение объекта может меняться в зависимости от состояния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Определение класса включает</a:t>
            </a:r>
            <a:r>
              <a:rPr lang="ru-RU" sz="18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Модификатор доступа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Ключевое слово </a:t>
            </a:r>
            <a:r>
              <a:rPr lang="en-US" sz="1800" dirty="0" smtClean="0"/>
              <a:t>class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Свойства класса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Конструкторы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Методы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Статические свойства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1800" dirty="0" smtClean="0"/>
              <a:t>Статические методы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Все функции определяются внутри классов и называются </a:t>
            </a:r>
            <a:r>
              <a:rPr lang="ru-RU" sz="1800" b="1" dirty="0" smtClean="0"/>
              <a:t>методами</a:t>
            </a:r>
            <a:r>
              <a:rPr lang="ru-RU" sz="1800" dirty="0" smtClean="0"/>
              <a:t>.</a:t>
            </a:r>
            <a:endParaRPr lang="ru-RU" sz="1800" i="1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b="1" dirty="0" smtClean="0"/>
              <a:t>Методы определяются только внутри класса. </a:t>
            </a:r>
            <a:r>
              <a:rPr lang="ru-RU" sz="1800" dirty="0" smtClean="0"/>
              <a:t>Указывается: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Модификатор доступа</a:t>
            </a:r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Слово </a:t>
            </a:r>
            <a:r>
              <a:rPr lang="en-US" sz="1800" dirty="0" smtClean="0"/>
              <a:t>static</a:t>
            </a:r>
            <a:endParaRPr lang="ru-RU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Тип возвращаемого значения</a:t>
            </a:r>
            <a:endParaRPr lang="en-US" sz="1800" dirty="0" smtClean="0"/>
          </a:p>
          <a:p>
            <a:pPr lvl="1" algn="just">
              <a:buFont typeface="Wingdings" pitchFamily="2" charset="2"/>
              <a:buChar char="§"/>
            </a:pPr>
            <a:r>
              <a:rPr lang="ru-RU" sz="1800" dirty="0" smtClean="0"/>
              <a:t>Аргументы</a:t>
            </a:r>
          </a:p>
          <a:p>
            <a:pPr marL="0" lvl="1" indent="0" algn="just">
              <a:buNone/>
            </a:pPr>
            <a:endParaRPr lang="ru-RU" sz="1800" i="1" dirty="0" smtClean="0"/>
          </a:p>
          <a:p>
            <a:pPr marL="0" lvl="1" indent="0" algn="just">
              <a:buNone/>
            </a:pPr>
            <a:r>
              <a:rPr lang="ru-RU" sz="1800" i="1" dirty="0" smtClean="0"/>
              <a:t>Невозможно создать метод, не являющийся методом класса или объявить метод вне класса.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Свойства и методы класса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itchFamily="34" charset="0"/>
              <a:buNone/>
            </a:pPr>
            <a:r>
              <a:rPr lang="ru-RU" sz="1800" i="1" dirty="0" smtClean="0">
                <a:solidFill>
                  <a:schemeClr val="accent1">
                    <a:lumMod val="75000"/>
                  </a:schemeClr>
                </a:solidFill>
              </a:rPr>
              <a:t>Объявление класса имеет вид</a:t>
            </a:r>
            <a:r>
              <a:rPr lang="ru-RU" sz="1800" i="1" dirty="0" smtClean="0"/>
              <a:t>: </a:t>
            </a:r>
          </a:p>
          <a:p>
            <a:pPr>
              <a:buFont typeface="Verdana" pitchFamily="34" charset="0"/>
              <a:buNone/>
            </a:pPr>
            <a:endParaRPr lang="ru-RU" sz="1800" i="1" dirty="0" smtClean="0"/>
          </a:p>
          <a:p>
            <a:pPr>
              <a:buFont typeface="Verdana" pitchFamily="34" charset="0"/>
              <a:buNone/>
            </a:pPr>
            <a:r>
              <a:rPr lang="ru-RU" sz="1700" dirty="0" smtClean="0"/>
              <a:t>	</a:t>
            </a:r>
            <a:r>
              <a:rPr lang="ru-RU" sz="1600" b="1" dirty="0" smtClean="0"/>
              <a:t>[спецификаторы] </a:t>
            </a:r>
            <a:r>
              <a:rPr lang="ru-RU" sz="1600" b="1" dirty="0" err="1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имя_класса</a:t>
            </a:r>
            <a:r>
              <a:rPr lang="ru-RU" sz="1600" b="1" dirty="0" smtClean="0"/>
              <a:t> </a:t>
            </a:r>
          </a:p>
          <a:p>
            <a:pPr>
              <a:buFont typeface="Verdana" pitchFamily="34" charset="0"/>
              <a:buNone/>
            </a:pPr>
            <a:r>
              <a:rPr lang="ru-RU" sz="1600" b="1" dirty="0" smtClean="0"/>
              <a:t>		   [</a:t>
            </a:r>
            <a:r>
              <a:rPr lang="ru-RU" sz="1600" b="1" dirty="0" err="1" smtClean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ru-RU" sz="1600" b="1" dirty="0" smtClean="0"/>
              <a:t> суперкласс]  [</a:t>
            </a:r>
            <a:r>
              <a:rPr lang="ru-RU" sz="1600" b="1" dirty="0" err="1" smtClean="0">
                <a:solidFill>
                  <a:schemeClr val="tx2">
                    <a:lumMod val="75000"/>
                  </a:schemeClr>
                </a:solidFill>
              </a:rPr>
              <a:t>implements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список_интерфейсов</a:t>
            </a:r>
            <a:r>
              <a:rPr lang="ru-RU" sz="1600" b="1" dirty="0" smtClean="0"/>
              <a:t>]{</a:t>
            </a:r>
          </a:p>
          <a:p>
            <a:pPr>
              <a:buFont typeface="Verdana" pitchFamily="34" charset="0"/>
              <a:buNone/>
            </a:pPr>
            <a:r>
              <a:rPr lang="ru-RU" sz="1600" b="1" dirty="0" smtClean="0"/>
              <a:t>				/*определение класса*/</a:t>
            </a:r>
          </a:p>
          <a:p>
            <a:pPr>
              <a:buFont typeface="Verdana" pitchFamily="34" charset="0"/>
              <a:buNone/>
            </a:pPr>
            <a:r>
              <a:rPr lang="ru-RU" sz="1600" b="1" dirty="0" smtClean="0"/>
              <a:t>	}</a:t>
            </a:r>
          </a:p>
          <a:p>
            <a:pPr>
              <a:buFont typeface="Verdana" pitchFamily="34" charset="0"/>
              <a:buNone/>
            </a:pPr>
            <a:endParaRPr lang="ru-RU" sz="1800" i="1" dirty="0" smtClean="0"/>
          </a:p>
          <a:p>
            <a:pPr>
              <a:buFont typeface="Verdana" pitchFamily="34" charset="0"/>
              <a:buNone/>
            </a:pPr>
            <a:endParaRPr lang="ru-RU" sz="1800" i="1" dirty="0" smtClean="0"/>
          </a:p>
          <a:p>
            <a:pPr>
              <a:buFont typeface="Verdana" pitchFamily="34" charset="0"/>
              <a:buNone/>
            </a:pPr>
            <a:r>
              <a:rPr lang="ru-RU" sz="1800" i="1" dirty="0" smtClean="0">
                <a:solidFill>
                  <a:schemeClr val="accent1">
                    <a:lumMod val="75000"/>
                  </a:schemeClr>
                </a:solidFill>
              </a:rPr>
              <a:t>Создание объекта имеет вид</a:t>
            </a:r>
            <a:r>
              <a:rPr lang="ru-RU" sz="1800" i="1" dirty="0" smtClean="0"/>
              <a:t>: </a:t>
            </a:r>
          </a:p>
          <a:p>
            <a:pPr>
              <a:buFont typeface="Verdana" pitchFamily="34" charset="0"/>
              <a:buNone/>
            </a:pPr>
            <a:endParaRPr lang="ru-RU" sz="1800" i="1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600" b="1" dirty="0" err="1" smtClean="0"/>
              <a:t>имя_класса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имя_объекта=</a:t>
            </a: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конструктор_класса</a:t>
            </a:r>
            <a:r>
              <a:rPr lang="ru-RU" sz="1600" b="1" dirty="0" smtClean="0"/>
              <a:t>(</a:t>
            </a:r>
            <a:r>
              <a:rPr lang="en-US" sz="1600" b="1" dirty="0" smtClean="0"/>
              <a:t>[</a:t>
            </a:r>
            <a:r>
              <a:rPr lang="ru-RU" sz="1600" b="1" dirty="0" smtClean="0"/>
              <a:t>аргументы</a:t>
            </a:r>
            <a:r>
              <a:rPr lang="en-US" sz="1600" b="1" dirty="0" smtClean="0"/>
              <a:t>]</a:t>
            </a:r>
            <a:r>
              <a:rPr lang="ru-RU" sz="1600" b="1" dirty="0" smtClean="0"/>
              <a:t>)</a:t>
            </a:r>
            <a:r>
              <a:rPr lang="en-US" sz="1600" b="1" dirty="0" smtClean="0"/>
              <a:t>; </a:t>
            </a:r>
            <a:r>
              <a:rPr lang="ru-RU" sz="1600" b="1" dirty="0" smtClean="0"/>
              <a:t> </a:t>
            </a:r>
          </a:p>
          <a:p>
            <a:pPr>
              <a:buFont typeface="Verdana" pitchFamily="34" charset="0"/>
              <a:buNone/>
            </a:pPr>
            <a:r>
              <a:rPr lang="ru-RU" sz="1600" b="1" dirty="0" smtClean="0"/>
              <a:t>	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Свойства и методы класса. Блоки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Блоки кода обрамляются в фигурные скобки </a:t>
            </a:r>
            <a:r>
              <a:rPr lang="en-US" sz="1800" dirty="0" smtClean="0"/>
              <a:t>“{“</a:t>
            </a:r>
            <a:r>
              <a:rPr lang="ru-RU" sz="1800" dirty="0" smtClean="0"/>
              <a:t>   </a:t>
            </a:r>
            <a:r>
              <a:rPr lang="en-US" sz="1800" dirty="0" smtClean="0"/>
              <a:t>“}”</a:t>
            </a:r>
          </a:p>
          <a:p>
            <a:r>
              <a:rPr lang="ru-RU" sz="1800" dirty="0" smtClean="0"/>
              <a:t>Охватывают определение класса</a:t>
            </a:r>
          </a:p>
          <a:p>
            <a:r>
              <a:rPr lang="ru-RU" sz="1800" dirty="0" smtClean="0"/>
              <a:t>Определения методов</a:t>
            </a:r>
          </a:p>
          <a:p>
            <a:r>
              <a:rPr lang="ru-RU" sz="1800" dirty="0" smtClean="0"/>
              <a:t>Логически связанные разделы кода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5838" y="2786058"/>
            <a:ext cx="72295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SimpleProgram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today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getToday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today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PROGRAM_SIZE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560;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SimpleProgram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object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SimpleProgram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object.getToday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object.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PROGRAM_SIZE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Атрибуты доступа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Спецификатор класса может быть:</a:t>
            </a:r>
          </a:p>
          <a:p>
            <a:pPr algn="just"/>
            <a:endParaRPr lang="ru-RU" sz="1800" dirty="0" smtClean="0"/>
          </a:p>
          <a:p>
            <a:pPr marL="1079500" indent="-355600" algn="just"/>
            <a:r>
              <a:rPr lang="ru-RU" sz="1800" dirty="0" smtClean="0"/>
              <a:t> </a:t>
            </a:r>
            <a:r>
              <a:rPr lang="ru-RU" sz="1800" b="1" dirty="0" err="1" smtClean="0"/>
              <a:t>public</a:t>
            </a:r>
            <a:r>
              <a:rPr lang="ru-RU" sz="1800" b="1" dirty="0" smtClean="0"/>
              <a:t> </a:t>
            </a:r>
            <a:r>
              <a:rPr lang="ru-RU" sz="1800" dirty="0" smtClean="0"/>
              <a:t>(класс доступен объектам данного пакета и вне пакета).</a:t>
            </a:r>
          </a:p>
          <a:p>
            <a:pPr marL="1079500" indent="-355600" algn="just"/>
            <a:endParaRPr lang="ru-RU" sz="1800" dirty="0" smtClean="0"/>
          </a:p>
          <a:p>
            <a:pPr marL="1079500" indent="-355600" algn="just"/>
            <a:r>
              <a:rPr lang="ru-RU" sz="1800" dirty="0" smtClean="0"/>
              <a:t> </a:t>
            </a:r>
            <a:r>
              <a:rPr lang="ru-RU" sz="1800" b="1" dirty="0" err="1" smtClean="0"/>
              <a:t>final</a:t>
            </a:r>
            <a:r>
              <a:rPr lang="ru-RU" sz="1800" dirty="0" smtClean="0"/>
              <a:t> (класс не может иметь подклассов).</a:t>
            </a:r>
          </a:p>
          <a:p>
            <a:pPr marL="1079500" indent="-355600" algn="just"/>
            <a:endParaRPr lang="ru-RU" sz="1800" dirty="0" smtClean="0"/>
          </a:p>
          <a:p>
            <a:pPr marL="1079500" indent="-355600" algn="just"/>
            <a:r>
              <a:rPr lang="ru-RU" sz="1800" dirty="0" smtClean="0"/>
              <a:t> </a:t>
            </a:r>
            <a:r>
              <a:rPr lang="ru-RU" sz="1800" b="1" dirty="0" err="1" smtClean="0"/>
              <a:t>abstract</a:t>
            </a:r>
            <a:r>
              <a:rPr lang="ru-RU" sz="1800" dirty="0" smtClean="0"/>
              <a:t> (класс содержит абстрактные методы, объекты такого класса могут создавать только подклассы). </a:t>
            </a:r>
          </a:p>
          <a:p>
            <a:pPr marL="0" indent="0" algn="just">
              <a:buFontTx/>
              <a:buChar char="•"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По умолчанию спецификатор доступа устанавливается в </a:t>
            </a:r>
            <a:r>
              <a:rPr lang="ru-RU" sz="1800" b="1" dirty="0" err="1" smtClean="0"/>
              <a:t>friendly</a:t>
            </a:r>
            <a:r>
              <a:rPr lang="ru-RU" sz="1800" dirty="0" smtClean="0"/>
              <a:t> (класс доступен в данном пакете). Данное слово при объявлении вообще не используется и не является ключевым словом языка, мы его используем для обозначения.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Конструкторы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ru-RU" sz="1800" b="1" dirty="0" smtClean="0"/>
              <a:t>Конструктор </a:t>
            </a:r>
            <a:r>
              <a:rPr lang="en-US" sz="1800" b="1" dirty="0" smtClean="0"/>
              <a:t>– </a:t>
            </a:r>
            <a:r>
              <a:rPr lang="ru-RU" sz="1800" b="1" dirty="0" smtClean="0"/>
              <a:t>это метод</a:t>
            </a:r>
            <a:r>
              <a:rPr lang="ru-RU" sz="1800" dirty="0" smtClean="0"/>
              <a:t>, который автоматически вызывается при создании объекта класса и выполняет действия</a:t>
            </a:r>
            <a:r>
              <a:rPr lang="en-US" sz="1800" dirty="0" smtClean="0"/>
              <a:t> </a:t>
            </a:r>
            <a:r>
              <a:rPr lang="ru-RU" sz="1800" i="1" dirty="0" smtClean="0"/>
              <a:t>только</a:t>
            </a:r>
            <a:r>
              <a:rPr lang="ru-RU" sz="1800" dirty="0" smtClean="0"/>
              <a:t> по </a:t>
            </a:r>
            <a:r>
              <a:rPr lang="ru-RU" sz="1800" i="1" dirty="0" smtClean="0"/>
              <a:t>инициализации объекта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endParaRPr lang="en-US" sz="1800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Конструктор имеет </a:t>
            </a:r>
            <a:r>
              <a:rPr lang="ru-RU" sz="1800" b="1" dirty="0" smtClean="0"/>
              <a:t>то же имя</a:t>
            </a:r>
            <a:r>
              <a:rPr lang="ru-RU" sz="1800" dirty="0" smtClean="0"/>
              <a:t>, что и класс; </a:t>
            </a:r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endParaRPr lang="en-US" sz="1800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Вызывается не по имени, а только </a:t>
            </a:r>
            <a:r>
              <a:rPr lang="ru-RU" sz="1800" b="1" dirty="0" smtClean="0"/>
              <a:t>вместе с ключевым словом </a:t>
            </a:r>
            <a:r>
              <a:rPr lang="ru-RU" sz="1800" b="1" dirty="0" err="1" smtClean="0"/>
              <a:t>new</a:t>
            </a:r>
            <a:r>
              <a:rPr lang="ru-RU" sz="1800" b="1" dirty="0" smtClean="0"/>
              <a:t> </a:t>
            </a:r>
            <a:r>
              <a:rPr lang="ru-RU" sz="1800" dirty="0" smtClean="0"/>
              <a:t>при создании экземпляра класса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0" indent="0" algn="just">
              <a:spcBef>
                <a:spcPct val="0"/>
              </a:spcBef>
              <a:buFont typeface="Arial" charset="0"/>
              <a:buNone/>
            </a:pPr>
            <a:endParaRPr lang="en-US" sz="1800" dirty="0" smtClean="0"/>
          </a:p>
          <a:p>
            <a:pPr marL="0" indent="0" algn="just">
              <a:spcBef>
                <a:spcPct val="0"/>
              </a:spcBef>
              <a:buNone/>
            </a:pPr>
            <a:r>
              <a:rPr lang="ru-RU" sz="1800" dirty="0" smtClean="0"/>
              <a:t>Конструктор </a:t>
            </a:r>
            <a:r>
              <a:rPr lang="ru-RU" sz="1800" b="1" dirty="0" smtClean="0"/>
              <a:t>не возвращает значение</a:t>
            </a:r>
            <a:r>
              <a:rPr lang="ru-RU" sz="1800" dirty="0" smtClean="0"/>
              <a:t>, но может иметь параметры и быть перегружаемым.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язык </a:t>
            </a:r>
            <a:r>
              <a:rPr lang="en-US" dirty="0" smtClean="0"/>
              <a:t>Java. </a:t>
            </a:r>
            <a:r>
              <a:rPr lang="ru-RU" dirty="0" smtClean="0"/>
              <a:t>Компиляция и запуск приложения из командной строки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Создайте файл </a:t>
            </a:r>
            <a:r>
              <a:rPr lang="en-US" sz="1800" dirty="0" smtClean="0"/>
              <a:t>Console</a:t>
            </a:r>
            <a:r>
              <a:rPr lang="ru-RU" sz="1800" dirty="0" smtClean="0"/>
              <a:t>.</a:t>
            </a:r>
            <a:r>
              <a:rPr lang="en-US" sz="1800" dirty="0" smtClean="0"/>
              <a:t>java</a:t>
            </a:r>
            <a:r>
              <a:rPr lang="ru-RU" sz="1800" dirty="0" smtClean="0"/>
              <a:t> со следующим содержанием</a:t>
            </a: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ru-RU" sz="1800" dirty="0" smtClean="0"/>
              <a:t>Скомпилируйте программу командой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javac.exe Console.java</a:t>
            </a:r>
            <a:endParaRPr lang="ru-RU" sz="18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1979345"/>
            <a:ext cx="707236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_java._se._01._start;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Console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"Hello!"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Конструкторы. </a:t>
            </a:r>
            <a:r>
              <a:rPr lang="en-US" dirty="0" smtClean="0"/>
              <a:t>Example </a:t>
            </a:r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x,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y)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x;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size;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size;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Конструкторы. </a:t>
            </a:r>
            <a:r>
              <a:rPr lang="en-US" dirty="0" smtClean="0"/>
              <a:t>Example </a:t>
            </a:r>
            <a:r>
              <a:rPr lang="ru-RU" dirty="0" smtClean="0"/>
              <a:t>19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57266" y="1214422"/>
            <a:ext cx="718663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Point2DUse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Point2D obj1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Point2D(1, 2);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Point2D obj2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Point2D(3);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(obj1.getX()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obj1.getY());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(obj2.getX()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obj2.getY());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43306" y="4000504"/>
            <a:ext cx="64294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3 3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928662" y="3643314"/>
            <a:ext cx="7315200" cy="4238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sz="1800" b="1" dirty="0" smtClean="0">
                <a:ea typeface="Times New Roman" pitchFamily="18" charset="0"/>
              </a:rPr>
              <a:t>Пакеты – это контейнеры классов</a:t>
            </a:r>
            <a:r>
              <a:rPr lang="ru-RU" sz="1800" dirty="0" smtClean="0">
                <a:ea typeface="Times New Roman" pitchFamily="18" charset="0"/>
              </a:rPr>
              <a:t>, которые используются для разделения пространства имен классов. Пакет в </a:t>
            </a:r>
            <a:r>
              <a:rPr lang="en-US" sz="1800" dirty="0" smtClean="0">
                <a:ea typeface="Times New Roman" pitchFamily="18" charset="0"/>
              </a:rPr>
              <a:t>Java</a:t>
            </a:r>
            <a:r>
              <a:rPr lang="ru-RU" sz="1800" dirty="0" smtClean="0">
                <a:ea typeface="Times New Roman" pitchFamily="18" charset="0"/>
              </a:rPr>
              <a:t> создается включением в текст программы первым </a:t>
            </a:r>
            <a:r>
              <a:rPr lang="ru-RU" sz="1800" dirty="0" err="1" smtClean="0">
                <a:ea typeface="Times New Roman" pitchFamily="18" charset="0"/>
              </a:rPr>
              <a:t>оперетором</a:t>
            </a:r>
            <a:r>
              <a:rPr lang="ru-RU" sz="1800" dirty="0" smtClean="0">
                <a:ea typeface="Times New Roman" pitchFamily="18" charset="0"/>
              </a:rPr>
              <a:t> ключевого слова </a:t>
            </a:r>
            <a:r>
              <a:rPr lang="en-US" sz="1800" dirty="0" smtClean="0">
                <a:ea typeface="Times New Roman" pitchFamily="18" charset="0"/>
              </a:rPr>
              <a:t>package</a:t>
            </a:r>
            <a:r>
              <a:rPr lang="ru-RU" sz="1800" dirty="0" smtClean="0">
                <a:ea typeface="Times New Roman" pitchFamily="18" charset="0"/>
              </a:rPr>
              <a:t>.</a:t>
            </a:r>
            <a:endParaRPr lang="ru-RU" sz="1800" dirty="0" smtClean="0"/>
          </a:p>
          <a:p>
            <a:endParaRPr lang="en-US" sz="1800" dirty="0" smtClean="0"/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ea typeface="Times New Roman" pitchFamily="18" charset="0"/>
              </a:rPr>
              <a:t>package</a:t>
            </a:r>
            <a:r>
              <a:rPr lang="ru-RU" sz="1800" dirty="0" smtClean="0">
                <a:ea typeface="Times New Roman" pitchFamily="18" charset="0"/>
              </a:rPr>
              <a:t> </a:t>
            </a:r>
            <a:r>
              <a:rPr lang="ru-RU" sz="1800" dirty="0" err="1" smtClean="0">
                <a:ea typeface="Times New Roman" pitchFamily="18" charset="0"/>
              </a:rPr>
              <a:t>имя_пакета</a:t>
            </a:r>
            <a:r>
              <a:rPr lang="ru-RU" sz="1800" dirty="0" smtClean="0">
                <a:ea typeface="Times New Roman" pitchFamily="18" charset="0"/>
              </a:rPr>
              <a:t>;</a:t>
            </a:r>
            <a:endParaRPr lang="ru-RU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ea typeface="Times New Roman" pitchFamily="18" charset="0"/>
              </a:rPr>
              <a:t>package</a:t>
            </a:r>
            <a:r>
              <a:rPr lang="ru-RU" sz="1800" dirty="0" smtClean="0">
                <a:ea typeface="Times New Roman" pitchFamily="18" charset="0"/>
              </a:rPr>
              <a:t> </a:t>
            </a:r>
            <a:r>
              <a:rPr lang="ru-RU" sz="1800" dirty="0" err="1" smtClean="0">
                <a:ea typeface="Times New Roman" pitchFamily="18" charset="0"/>
              </a:rPr>
              <a:t>имя_пакета.имя_подпакета.имя_подпакета</a:t>
            </a:r>
            <a:r>
              <a:rPr lang="ru-RU" sz="1800" dirty="0" smtClean="0">
                <a:ea typeface="Times New Roman" pitchFamily="18" charset="0"/>
              </a:rPr>
              <a:t>;</a:t>
            </a:r>
            <a:endParaRPr lang="ru-RU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Для хранения пакетов используются </a:t>
            </a:r>
            <a:r>
              <a:rPr lang="ru-RU" sz="1800" i="1" dirty="0" smtClean="0"/>
              <a:t>каталоги файловой системы</a:t>
            </a:r>
            <a:r>
              <a:rPr lang="ru-RU" sz="1800" dirty="0" smtClean="0"/>
              <a:t>. </a:t>
            </a:r>
          </a:p>
          <a:p>
            <a:endParaRPr lang="ru-RU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ru-RU" sz="1800" dirty="0" smtClean="0">
                <a:ea typeface="Times New Roman" pitchFamily="18" charset="0"/>
              </a:rPr>
              <a:t>При компиляции поиск  пакетов осуществляется в: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 smtClean="0"/>
          </a:p>
          <a:p>
            <a:pPr marL="1079500" indent="-355600" algn="just"/>
            <a:r>
              <a:rPr lang="ru-RU" sz="1800" dirty="0" smtClean="0"/>
              <a:t> </a:t>
            </a:r>
            <a:r>
              <a:rPr lang="ru-RU" sz="1800" dirty="0" smtClean="0">
                <a:ea typeface="Times New Roman" pitchFamily="18" charset="0"/>
              </a:rPr>
              <a:t>рабочем каталоге</a:t>
            </a:r>
            <a:endParaRPr lang="ru-RU" sz="1800" dirty="0" smtClean="0"/>
          </a:p>
          <a:p>
            <a:pPr marL="1079500" indent="-355600" algn="just"/>
            <a:r>
              <a:rPr lang="ru-RU" sz="1800" dirty="0" smtClean="0">
                <a:ea typeface="Times New Roman" pitchFamily="18" charset="0"/>
              </a:rPr>
              <a:t>используя параметр переменной среды </a:t>
            </a:r>
            <a:r>
              <a:rPr lang="en-US" sz="1800" dirty="0" smtClean="0">
                <a:ea typeface="Times New Roman" pitchFamily="18" charset="0"/>
              </a:rPr>
              <a:t>CLASSPATH</a:t>
            </a:r>
            <a:endParaRPr lang="ru-RU" sz="1800" dirty="0" smtClean="0"/>
          </a:p>
          <a:p>
            <a:pPr marL="1079500" indent="-355600" algn="just"/>
            <a:r>
              <a:rPr lang="ru-RU" sz="1800" dirty="0" smtClean="0">
                <a:ea typeface="Times New Roman" pitchFamily="18" charset="0"/>
              </a:rPr>
              <a:t>указывая местонахождение пакета параметром компилятора -</a:t>
            </a:r>
            <a:r>
              <a:rPr lang="en-US" sz="1800" dirty="0" err="1" smtClean="0">
                <a:ea typeface="Times New Roman" pitchFamily="18" charset="0"/>
              </a:rPr>
              <a:t>classpath</a:t>
            </a:r>
            <a:endParaRPr lang="ru-RU" sz="1800" dirty="0" smtClean="0"/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Пакеты регулируют права доступа к классам и подклассам.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 smtClean="0">
              <a:ea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Сущности (интерфейсы, классы, методы, поля), помеченные ключевым словом </a:t>
            </a:r>
            <a:r>
              <a:rPr lang="en-US" sz="1800" dirty="0" smtClean="0">
                <a:ea typeface="Times New Roman" pitchFamily="18" charset="0"/>
              </a:rPr>
              <a:t>public</a:t>
            </a:r>
            <a:r>
              <a:rPr lang="ru-RU" sz="1800" dirty="0" smtClean="0">
                <a:ea typeface="Times New Roman" pitchFamily="18" charset="0"/>
              </a:rPr>
              <a:t>, могут использоваться любым классом.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 smtClean="0">
              <a:ea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Закрытые сущности могут использоваться только определившим их классом. 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 smtClean="0">
              <a:ea typeface="Times New Roman" pitchFamily="18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Если ни один модификатор доступа неуказан, то сущность (т.е. класс, метод или переменная) является доступной всем методам в том же самом </a:t>
            </a:r>
            <a:r>
              <a:rPr lang="ru-RU" sz="1800" i="1" dirty="0" smtClean="0">
                <a:ea typeface="Times New Roman" pitchFamily="18" charset="0"/>
              </a:rPr>
              <a:t>пакете.</a:t>
            </a:r>
            <a:endParaRPr lang="ru-RU" sz="1800" dirty="0" smtClean="0"/>
          </a:p>
          <a:p>
            <a:pPr marL="0" lvl="0" indent="2286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sz="1800" dirty="0" smtClean="0">
              <a:ea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2286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800" dirty="0" smtClean="0">
                <a:ea typeface="Times New Roman" pitchFamily="18" charset="0"/>
              </a:rPr>
              <a:t>Для подключения пакета используется ключевое слово </a:t>
            </a:r>
            <a:r>
              <a:rPr lang="en-US" sz="1800" b="1" dirty="0" smtClean="0">
                <a:ea typeface="Times New Roman" pitchFamily="18" charset="0"/>
              </a:rPr>
              <a:t>import</a:t>
            </a:r>
            <a:r>
              <a:rPr lang="ru-RU" sz="1800" dirty="0" smtClean="0">
                <a:ea typeface="Times New Roman" pitchFamily="18" charset="0"/>
              </a:rPr>
              <a:t>.</a:t>
            </a:r>
            <a:endParaRPr lang="ru-RU" sz="1800" dirty="0" smtClean="0"/>
          </a:p>
          <a:p>
            <a:pPr algn="just"/>
            <a:endParaRPr lang="en-US" sz="1800" dirty="0" smtClean="0"/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ea typeface="Times New Roman" pitchFamily="18" charset="0"/>
              </a:rPr>
              <a:t>import</a:t>
            </a:r>
            <a:r>
              <a:rPr lang="ru-RU" sz="1800" dirty="0" smtClean="0">
                <a:ea typeface="Times New Roman" pitchFamily="18" charset="0"/>
              </a:rPr>
              <a:t> </a:t>
            </a:r>
            <a:r>
              <a:rPr lang="ru-RU" sz="1800" dirty="0" err="1" smtClean="0">
                <a:ea typeface="Times New Roman" pitchFamily="18" charset="0"/>
              </a:rPr>
              <a:t>имя_пакета.имя_подпакета</a:t>
            </a:r>
            <a:r>
              <a:rPr lang="ru-RU" sz="1800" dirty="0" smtClean="0">
                <a:ea typeface="Times New Roman" pitchFamily="18" charset="0"/>
              </a:rPr>
              <a:t>.*;</a:t>
            </a:r>
            <a:endParaRPr lang="ru-RU" sz="1800" dirty="0" smtClean="0"/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 smtClean="0">
                <a:ea typeface="Times New Roman" pitchFamily="18" charset="0"/>
              </a:rPr>
              <a:t>import</a:t>
            </a:r>
            <a:r>
              <a:rPr lang="ru-RU" sz="1800" dirty="0" smtClean="0">
                <a:ea typeface="Times New Roman" pitchFamily="18" charset="0"/>
              </a:rPr>
              <a:t> </a:t>
            </a:r>
            <a:r>
              <a:rPr lang="ru-RU" sz="1800" dirty="0" err="1" smtClean="0">
                <a:ea typeface="Times New Roman" pitchFamily="18" charset="0"/>
              </a:rPr>
              <a:t>имя_пакета.имя_подпакета.имя_подпакета.имя_класса</a:t>
            </a:r>
            <a:r>
              <a:rPr lang="ru-RU" sz="1800" dirty="0" smtClean="0">
                <a:ea typeface="Times New Roman" pitchFamily="18" charset="0"/>
              </a:rPr>
              <a:t>;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928934"/>
            <a:ext cx="6155388" cy="248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классы и объекты. Пакеты. </a:t>
            </a:r>
            <a:r>
              <a:rPr lang="en-US" dirty="0" smtClean="0"/>
              <a:t>Example </a:t>
            </a:r>
            <a:r>
              <a:rPr lang="ru-RU" dirty="0" smtClean="0"/>
              <a:t>20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_java._se._01._easyclass.mypackage.package1;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Class1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Class2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Class2();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varInteger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Class2{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8662" y="2793540"/>
            <a:ext cx="7286676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_java._se._01._easyclass.mypackage.package2;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_java._se._01._easyclass.mypackage.package1.Class1;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Class3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Class1 cl1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Class1();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28662" y="4379435"/>
            <a:ext cx="7286676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_java._se._01._easyclass.mypackage.package1;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Class4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Class2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obj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Class2();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methodClass4(Class1 cl1){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cl1.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varInteger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4;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</a:t>
            </a:r>
            <a:r>
              <a:rPr lang="en-US" dirty="0" smtClean="0"/>
              <a:t> beans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 smtClean="0"/>
              <a:t>JavaBeans</a:t>
            </a:r>
            <a:r>
              <a:rPr lang="en-US" sz="1800" dirty="0" smtClean="0"/>
              <a:t> – </a:t>
            </a:r>
            <a:r>
              <a:rPr lang="ru-RU" sz="1800" dirty="0" smtClean="0"/>
              <a:t>гибкая, мощная и удобная технология разработки многократно-используемых программных компонент, называемых </a:t>
            </a:r>
            <a:r>
              <a:rPr lang="en-US" sz="1800" i="1" dirty="0" smtClean="0"/>
              <a:t>beans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r>
              <a:rPr lang="en-US" sz="1800" dirty="0" smtClean="0"/>
              <a:t>	</a:t>
            </a:r>
          </a:p>
          <a:p>
            <a:pPr marL="0" indent="0" algn="just">
              <a:buNone/>
            </a:pPr>
            <a:r>
              <a:rPr lang="en-US" sz="1800" dirty="0" smtClean="0"/>
              <a:t>C</a:t>
            </a:r>
            <a:r>
              <a:rPr lang="ru-RU" sz="1800" dirty="0" smtClean="0"/>
              <a:t> точки зрения ООП, </a:t>
            </a:r>
            <a:r>
              <a:rPr lang="ru-RU" sz="1800" i="1" dirty="0" smtClean="0"/>
              <a:t>компонент </a:t>
            </a:r>
            <a:r>
              <a:rPr lang="ru-RU" sz="1800" i="1" dirty="0" err="1" smtClean="0"/>
              <a:t>JavaBean</a:t>
            </a:r>
            <a:r>
              <a:rPr lang="ru-RU" sz="1800" dirty="0" smtClean="0"/>
              <a:t> – это классический </a:t>
            </a:r>
            <a:r>
              <a:rPr lang="ru-RU" sz="1800" dirty="0" err="1" smtClean="0"/>
              <a:t>самодостаточный</a:t>
            </a:r>
            <a:r>
              <a:rPr lang="ru-RU" sz="1800" dirty="0" smtClean="0"/>
              <a:t> </a:t>
            </a:r>
            <a:r>
              <a:rPr lang="ru-RU" sz="1800" i="1" dirty="0" smtClean="0"/>
              <a:t>объект</a:t>
            </a:r>
            <a:r>
              <a:rPr lang="ru-RU" sz="1800" dirty="0" smtClean="0"/>
              <a:t>, который, будучи написан один раз, может быть многократно использован при построении новых </a:t>
            </a:r>
            <a:r>
              <a:rPr lang="ru-RU" sz="1800" dirty="0" err="1" smtClean="0"/>
              <a:t>апплетов</a:t>
            </a:r>
            <a:r>
              <a:rPr lang="ru-RU" sz="1800" dirty="0" smtClean="0"/>
              <a:t>,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, полноценных приложений, а также других компонент </a:t>
            </a:r>
            <a:r>
              <a:rPr lang="ru-RU" sz="1800" dirty="0" err="1" smtClean="0"/>
              <a:t>JavaBean</a:t>
            </a:r>
            <a:r>
              <a:rPr lang="ru-RU" sz="1800" dirty="0" smtClean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4143380"/>
            <a:ext cx="1828800" cy="147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JavaBeans</a:t>
            </a:r>
            <a:r>
              <a:rPr lang="ru-RU" dirty="0" smtClean="0"/>
              <a:t>. Определение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Отличие от других технологий заключается в том, что компонент </a:t>
            </a:r>
            <a:r>
              <a:rPr lang="ru-RU" sz="1800" dirty="0" err="1" smtClean="0"/>
              <a:t>JavaBean</a:t>
            </a:r>
            <a:r>
              <a:rPr lang="ru-RU" sz="1800" dirty="0" smtClean="0"/>
              <a:t> строится по определенным правилам, с использованием в некоторых ситуациях строго регламентированных интерфейсов и базовых классов.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 algn="just">
              <a:buNone/>
            </a:pP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bean</a:t>
            </a:r>
            <a:r>
              <a:rPr lang="ru-RU" sz="1800" dirty="0" smtClean="0"/>
              <a:t> – многократно используемая компонента, состоящая из</a:t>
            </a:r>
            <a:r>
              <a:rPr lang="en-US" sz="1800" dirty="0" smtClean="0"/>
              <a:t> </a:t>
            </a:r>
            <a:r>
              <a:rPr lang="ru-RU" sz="1800" b="1" i="1" dirty="0" smtClean="0"/>
              <a:t>свойств </a:t>
            </a:r>
            <a:r>
              <a:rPr lang="ru-RU" sz="1800" i="1" dirty="0" smtClean="0"/>
              <a:t>(</a:t>
            </a:r>
            <a:r>
              <a:rPr lang="en-US" sz="1800" i="1" dirty="0" smtClean="0"/>
              <a:t>properties)</a:t>
            </a:r>
            <a:r>
              <a:rPr lang="en-US" sz="1800" b="1" i="1" dirty="0" smtClean="0"/>
              <a:t>, </a:t>
            </a:r>
            <a:r>
              <a:rPr lang="ru-RU" sz="1800" b="1" i="1" dirty="0" smtClean="0"/>
              <a:t>методов </a:t>
            </a:r>
            <a:r>
              <a:rPr lang="ru-RU" sz="1800" i="1" dirty="0" smtClean="0"/>
              <a:t>(</a:t>
            </a:r>
            <a:r>
              <a:rPr lang="en-US" sz="1800" i="1" dirty="0" smtClean="0"/>
              <a:t>methods)</a:t>
            </a:r>
            <a:r>
              <a:rPr lang="en-US" sz="1800" b="1" i="1" dirty="0" smtClean="0"/>
              <a:t> </a:t>
            </a:r>
            <a:r>
              <a:rPr lang="ru-RU" sz="1800" b="1" i="1" dirty="0" smtClean="0"/>
              <a:t>и событий </a:t>
            </a:r>
            <a:r>
              <a:rPr lang="ru-RU" sz="1800" i="1" dirty="0" smtClean="0"/>
              <a:t>(</a:t>
            </a:r>
            <a:r>
              <a:rPr lang="en-US" sz="1800" i="1" dirty="0" smtClean="0"/>
              <a:t>events)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751</TotalTime>
  <Words>12711</Words>
  <Application>Microsoft Office PowerPoint</Application>
  <PresentationFormat>Экран (4:3)</PresentationFormat>
  <Paragraphs>3210</Paragraphs>
  <Slides>236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236</vt:i4>
      </vt:variant>
    </vt:vector>
  </HeadingPairs>
  <TitlesOfParts>
    <vt:vector size="238" baseType="lpstr">
      <vt:lpstr>template</vt:lpstr>
      <vt:lpstr>Visio</vt:lpstr>
      <vt:lpstr>JAVA FUNDAMENTALS</vt:lpstr>
      <vt:lpstr>Сожержание</vt:lpstr>
      <vt:lpstr>Введение в язык Java</vt:lpstr>
      <vt:lpstr>Введение в язык Java. Язык программирования Java</vt:lpstr>
      <vt:lpstr>Введение в язык Java. Использование памяти</vt:lpstr>
      <vt:lpstr>Введение в язык Java. Жизненный цикл программы на Java</vt:lpstr>
      <vt:lpstr>Введение в язык Java. Простое линейное приложение. Example 1</vt:lpstr>
      <vt:lpstr>Введение в язык Java. Простое объектно-ориентированное приложение. Example 2</vt:lpstr>
      <vt:lpstr>Введение в язык Java. Компиляция и запуск приложения из командной строки</vt:lpstr>
      <vt:lpstr>Введение в язык Java. Компиляция и запуск приложения из командной строки</vt:lpstr>
      <vt:lpstr>Введение в язык Java. Работа с аргументами командной строки</vt:lpstr>
      <vt:lpstr>Введение в язык Java. Консоль. Простейшие примеры</vt:lpstr>
      <vt:lpstr>Введение в язык Java. Консоль. Простейшие примеры. Example 3</vt:lpstr>
      <vt:lpstr>Введение в язык Java. Консоль. Простейшие примеры. Example 4</vt:lpstr>
      <vt:lpstr>Введение в язык Java. Консоль. Простейшие примеры. Example 5</vt:lpstr>
      <vt:lpstr>Введение в язык Java. Консоль. Простейшие примеры. Example 5</vt:lpstr>
      <vt:lpstr>Введение в язык Java. Консоль. Простейшие примеры. Example 6</vt:lpstr>
      <vt:lpstr>Введение в язык Java. Консоль. Простейшие примеры. Example 6</vt:lpstr>
      <vt:lpstr>Введение в язык Java. Консоль. Простейшие примеры. Example 7</vt:lpstr>
      <vt:lpstr>Типы данных, переменные, операторы</vt:lpstr>
      <vt:lpstr>Типы данных, переменные, операторы. Примитивные и ссылочные типы</vt:lpstr>
      <vt:lpstr>Типы данных, переменные, операторы. Примитивные типы</vt:lpstr>
      <vt:lpstr>Типы данных, переменные, операторы. Размер типа данных. Значения по умолчанию</vt:lpstr>
      <vt:lpstr>Типы данных, переменные, операторы. Размер типа данных. Значения по умолчанию</vt:lpstr>
      <vt:lpstr>Типы данных, переменные, операторы. Переменные. Объявление переменных</vt:lpstr>
      <vt:lpstr>Типы данных, переменные, операторы. Переменные. Объявление переменных</vt:lpstr>
      <vt:lpstr>Типы данных, переменные, операторы. Переменные. Объявление переменных</vt:lpstr>
      <vt:lpstr>Типы данных, переменные, операторы. Ключевые и зарезервированные языка Java</vt:lpstr>
      <vt:lpstr>Типы данных, переменные, операторы. Ключевые и зарезервированные языка Java</vt:lpstr>
      <vt:lpstr>Типы данных, переменные, операторы. Литералы</vt:lpstr>
      <vt:lpstr>Типы данных, переменные, операторы. Преобразования типов</vt:lpstr>
      <vt:lpstr>Типы данных, переменные, операторы. Расширяющее и сужающее преобразование типов</vt:lpstr>
      <vt:lpstr>Типы данных, переменные, операторы. Потеря точности при преобразовании типов. Example 8</vt:lpstr>
      <vt:lpstr>Типы данных, переменные, операторы. Потеря точности при преобразовании типов. Example 8</vt:lpstr>
      <vt:lpstr>Типы данных, переменные, операторы. Классы-оболочки</vt:lpstr>
      <vt:lpstr>Типы данных, переменные, операторы. Классы-оболочки</vt:lpstr>
      <vt:lpstr>Типы данных, переменные, операторы. Классы-оболочки. Example 9</vt:lpstr>
      <vt:lpstr>Типы данных, переменные, операторы. Классы-оболочки</vt:lpstr>
      <vt:lpstr>Типы данных, переменные, операторы. Классы-оболочки. Example 10</vt:lpstr>
      <vt:lpstr>Типы данных, переменные, операторы. Классы-оболочки. Example 10</vt:lpstr>
      <vt:lpstr>Типы данных, переменные, операторы. Классы-оболочки</vt:lpstr>
      <vt:lpstr>Типы данных, переменные, операторы. Классы-оболочки</vt:lpstr>
      <vt:lpstr>Типы данных, переменные, операторы. Классы-оболочки. Example 11</vt:lpstr>
      <vt:lpstr>Типы данных, переменные, операторы. Классы-оболочки. Example 11</vt:lpstr>
      <vt:lpstr>Типы данных, переменные, операторы. Big-классы</vt:lpstr>
      <vt:lpstr>Типы данных, переменные, операторы. Big-классы. Example 12</vt:lpstr>
      <vt:lpstr>Типы данных, переменные, операторы. Упаковка/распаковка</vt:lpstr>
      <vt:lpstr>Типы данных, переменные, операторы. Упаковка/распаковка</vt:lpstr>
      <vt:lpstr>Типы данных, переменные, операторы. Упаковка/распаковка</vt:lpstr>
      <vt:lpstr>Типы данных, переменные, операторы. Упаковка/распаковка. Example 12</vt:lpstr>
      <vt:lpstr>Типы данных, переменные, операторы. Упаковка/распаковка</vt:lpstr>
      <vt:lpstr>Типы данных, переменные, операторы. Класс Math</vt:lpstr>
      <vt:lpstr>Типы данных, переменные, операторы. Статический импорт</vt:lpstr>
      <vt:lpstr>Типы данных, переменные, операторы. Статический импорт. Example 13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Операторы</vt:lpstr>
      <vt:lpstr>Типы данных, переменные, операторы. Приоритет операций</vt:lpstr>
      <vt:lpstr>Типы данных, переменные, операторы. Вычисления с плавающей точкой</vt:lpstr>
      <vt:lpstr>Типы данных, переменные, операторы. Вычисления с плавающей точкой. Example 14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Операторы управления</vt:lpstr>
      <vt:lpstr>Типы данных, переменные, операторы. Instanceof</vt:lpstr>
      <vt:lpstr>Типы данных, переменные, операторы. Instanceof</vt:lpstr>
      <vt:lpstr>Типы данных, переменные, операторы. Instanceof. Example 15</vt:lpstr>
      <vt:lpstr>Типы данных, переменные, операторы. Instanceof. Example 15</vt:lpstr>
      <vt:lpstr>Типы данных, переменные, операторы. Ссылочные типы данных. Базовые элементы работы со строками.</vt:lpstr>
      <vt:lpstr>Типы данных, переменные, операторы. Ссылочные типы данных. Базовые элементы работы со строками.</vt:lpstr>
      <vt:lpstr>Типы данных, переменные, операторы. Ссылочные типы данных. Базовые элементы работы со строками. Example 16</vt:lpstr>
      <vt:lpstr>Типы данных, переменные, операторы. Ссылочные типы данных. Базовые элементы работы со строками</vt:lpstr>
      <vt:lpstr>Типы данных, переменные, операторы. Ссылочные типы данных. Базовые элементы работы со строками. Example 17</vt:lpstr>
      <vt:lpstr>Типы данных, переменные, операторы. Ссылочные типы данных. Базовые элементы работы со строками. Example 18</vt:lpstr>
      <vt:lpstr>Простейшие классы и объекты</vt:lpstr>
      <vt:lpstr>Простейшие классы и объекты. Определения</vt:lpstr>
      <vt:lpstr>Простейшие классы и объекты. Определения</vt:lpstr>
      <vt:lpstr>Простейшие классы и объекты. Свойства и методы класса</vt:lpstr>
      <vt:lpstr>Простейшие классы и объекты. Свойства и методы класса</vt:lpstr>
      <vt:lpstr>Простейшие классы и объекты. Свойства и методы класса</vt:lpstr>
      <vt:lpstr>Простейшие классы и объекты. Свойства и методы класса</vt:lpstr>
      <vt:lpstr>Простейшие классы и объекты. Свойства и методы класса. Блоки кода</vt:lpstr>
      <vt:lpstr>Простейшие классы и объекты. Атрибуты доступа</vt:lpstr>
      <vt:lpstr>Простейшие классы и объекты. Конструкторы</vt:lpstr>
      <vt:lpstr>Простейшие классы и объекты. Конструкторы. Example 19</vt:lpstr>
      <vt:lpstr>Простейшие классы и объекты. Конструкторы. Example 19</vt:lpstr>
      <vt:lpstr>Простейшие классы и объекты. Пакеты</vt:lpstr>
      <vt:lpstr>Простейшие классы и объекты. Пакеты</vt:lpstr>
      <vt:lpstr>Простейшие классы и объекты. Пакеты</vt:lpstr>
      <vt:lpstr>Простейшие классы и объекты. Пакеты</vt:lpstr>
      <vt:lpstr>Простейшие классы и объекты. Пакеты. Example 20</vt:lpstr>
      <vt:lpstr>JaVa beans</vt:lpstr>
      <vt:lpstr>JavaBeans. Определение</vt:lpstr>
      <vt:lpstr>JavaBeans. Определение</vt:lpstr>
      <vt:lpstr>JavaBeans. Свойства Bean</vt:lpstr>
      <vt:lpstr>JavaBeans. Свойства Bean. Example 21</vt:lpstr>
      <vt:lpstr>JavaBeans. Свойства Bean</vt:lpstr>
      <vt:lpstr>JavaBeans. Свойства Bean. Example 22</vt:lpstr>
      <vt:lpstr>JavaBeans. Свойства Bean. Example 23</vt:lpstr>
      <vt:lpstr>JavaBeans. Example 24</vt:lpstr>
      <vt:lpstr>JavaBeans. Использование</vt:lpstr>
      <vt:lpstr>JavaBeans. Синхронизация</vt:lpstr>
      <vt:lpstr>массивы</vt:lpstr>
      <vt:lpstr>Массивы. Определения</vt:lpstr>
      <vt:lpstr>Массивы. Определения</vt:lpstr>
      <vt:lpstr>Массивы. Определения</vt:lpstr>
      <vt:lpstr>Массивы. Объявление и инициализация. Example 25</vt:lpstr>
      <vt:lpstr>Массивы. Объявление и инициализация. Example 25</vt:lpstr>
      <vt:lpstr>Массивы. Массив массивов</vt:lpstr>
      <vt:lpstr>Массивы. Массив массивов</vt:lpstr>
      <vt:lpstr>Массивы. Работа с массивами</vt:lpstr>
      <vt:lpstr>Массивы. Работа с массивами. Example 26</vt:lpstr>
      <vt:lpstr>Массивы. Работа с массивами. Example 27</vt:lpstr>
      <vt:lpstr>Массивы. Работа с массивами. Example 27</vt:lpstr>
      <vt:lpstr>Массивы. Ошибки времени выполнения. Example 28</vt:lpstr>
      <vt:lpstr>Массивы. Ошибки времени выполнения. Example 29</vt:lpstr>
      <vt:lpstr>Code conventions</vt:lpstr>
      <vt:lpstr>Code conventions. Code conventions for Java Programming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Best Practices </vt:lpstr>
      <vt:lpstr>Code conventions. Соглашение об именовании</vt:lpstr>
      <vt:lpstr>Code conventions. Соглашение об именовании</vt:lpstr>
      <vt:lpstr>Параметризованные классы</vt:lpstr>
      <vt:lpstr>Параметризованные классы. Назначение и синтаксис</vt:lpstr>
      <vt:lpstr>Параметризованные классы. Назначение и синтаксис. Example 30</vt:lpstr>
      <vt:lpstr>Параметризованные классы. Назначение и синтаксис. Example 30</vt:lpstr>
      <vt:lpstr>Параметризованные классы. Назначение и синтаксис. Example 30</vt:lpstr>
      <vt:lpstr>Параметризованные классы. Использование extends</vt:lpstr>
      <vt:lpstr>Параметризованные классы. Использование extends</vt:lpstr>
      <vt:lpstr>Параметризованные классы. Метасимволы</vt:lpstr>
      <vt:lpstr>Параметризованные классы. Метасимволы. Example 31</vt:lpstr>
      <vt:lpstr>Параметризованные классы. Метасимволы. Example 31</vt:lpstr>
      <vt:lpstr>Параметризованные классы. Метасимволы</vt:lpstr>
      <vt:lpstr>Параметризованные классы. Параметризованные методы</vt:lpstr>
      <vt:lpstr>Параметризованные классы. Параметризованные методы. Example 32</vt:lpstr>
      <vt:lpstr>Параметризованные классы. Ограничения на использование</vt:lpstr>
      <vt:lpstr>Параметризованные классы. Применение</vt:lpstr>
      <vt:lpstr>Перечисления (enums)</vt:lpstr>
      <vt:lpstr>Перечисления. Синтаксис</vt:lpstr>
      <vt:lpstr>Перечисления. Определения</vt:lpstr>
      <vt:lpstr>Перечисления. Определения</vt:lpstr>
      <vt:lpstr>Перечисления. Создание объектов перечисления</vt:lpstr>
      <vt:lpstr>Перечисления. Создание объектов перечисления. Example 33</vt:lpstr>
      <vt:lpstr>Перечисления. Методы перечисления</vt:lpstr>
      <vt:lpstr>Перечисления. Методы перечисления</vt:lpstr>
      <vt:lpstr>Перечисления. Методы перечисления. Example 34</vt:lpstr>
      <vt:lpstr>Перечисления. Методы перечисления. Example 34</vt:lpstr>
      <vt:lpstr>Перечисления. Конструкторы и анонимные классы для перечисления. Example 35</vt:lpstr>
      <vt:lpstr>Перечисления. Сравнение переменных перечисления. Example 36</vt:lpstr>
      <vt:lpstr>Перечисления. Сравнение переменных перечисления. Example 36</vt:lpstr>
      <vt:lpstr>Внутренние классы</vt:lpstr>
      <vt:lpstr>Внутренние классы. Определение</vt:lpstr>
      <vt:lpstr>Внутренние классы. Inner (нестатические). Example 37</vt:lpstr>
      <vt:lpstr>Внутренние классы. Inner (нестатические)</vt:lpstr>
      <vt:lpstr>Внутренние классы. Inner (нестатические). Example 38</vt:lpstr>
      <vt:lpstr>Внутренние классы. Inner (нестатические). Example 38</vt:lpstr>
      <vt:lpstr>Внутренние классы. Inner (нестатические)</vt:lpstr>
      <vt:lpstr>Внутренние классы. Inner (нестатические). Example 39</vt:lpstr>
      <vt:lpstr>Внутренние классы. Inner (нестатические)</vt:lpstr>
      <vt:lpstr>Внутренние классы. Inner (нестатические). Example 40</vt:lpstr>
      <vt:lpstr>Внутренние классы. Inner (нестатические). Example 41</vt:lpstr>
      <vt:lpstr>Внутренние классы. Inner (нестатические). Example 42</vt:lpstr>
      <vt:lpstr>Внутренние классы. Inner (нестатические). Example 43</vt:lpstr>
      <vt:lpstr>Внутренние классы. Inner (нестатические). Example 43</vt:lpstr>
      <vt:lpstr>Внутренние классы. Inner (нестатические). Example 43</vt:lpstr>
      <vt:lpstr>Внутренние классы. Inner (нестатические). Example 44</vt:lpstr>
      <vt:lpstr>Внутренние классы. Inner (нестатические). Example 45</vt:lpstr>
      <vt:lpstr>Внутренние классы. Inner (нестатические). Example 46</vt:lpstr>
      <vt:lpstr>Внутренние классы. Inner (нестатические). Example 46</vt:lpstr>
      <vt:lpstr>Внутренние классы. Inner (нестатические)</vt:lpstr>
      <vt:lpstr>Внутренние классы. Inner (нестатические). Example 47</vt:lpstr>
      <vt:lpstr>Внутренние классы. Inner (нестатические). Example 48</vt:lpstr>
      <vt:lpstr>Внутренние классы. Inner (нестатические)</vt:lpstr>
      <vt:lpstr>Внутренние классы. Inner (нестатические)</vt:lpstr>
      <vt:lpstr>Внутренние классы. Inner (нестатические). Example 49</vt:lpstr>
      <vt:lpstr>Внутренние классы. Inner (нестатические)</vt:lpstr>
      <vt:lpstr>Вложенные классы. Nested (статические). Example 50</vt:lpstr>
      <vt:lpstr>Вложенные классы. Nested (статические). Example 51</vt:lpstr>
      <vt:lpstr>Вложенные классы. Nested (статические). Example 52</vt:lpstr>
      <vt:lpstr>Вложенные классы. Nested (статические). Example 53</vt:lpstr>
      <vt:lpstr>Вложенные классы. Nested (статические). Example 53</vt:lpstr>
      <vt:lpstr>Вложенные классы. Nested (статические). Example 54</vt:lpstr>
      <vt:lpstr>Вложенные классы. Nested (статические). Example 55</vt:lpstr>
      <vt:lpstr>Вложенные классы. Nested (статические). Example 55</vt:lpstr>
      <vt:lpstr>Анонимные классы. Anonymous</vt:lpstr>
      <vt:lpstr>Анонимные классы. Anonymous. Example 56</vt:lpstr>
      <vt:lpstr>Анонимные классы. Anonymous. Example 57</vt:lpstr>
      <vt:lpstr>Анонимные классы. Anonymous </vt:lpstr>
      <vt:lpstr>Анонимные классы. Anonymous. Example 58</vt:lpstr>
      <vt:lpstr>Анонимные классы. Anonymous. Example 59</vt:lpstr>
      <vt:lpstr>Анонимные классы. Anonymous. Example 59</vt:lpstr>
      <vt:lpstr>Анонимные классы. Anonymous. Example 60</vt:lpstr>
      <vt:lpstr>Анонимные классы. Anonymous. Example 60</vt:lpstr>
      <vt:lpstr>Документирование кода (javadoc)</vt:lpstr>
      <vt:lpstr>Javadoc. Основание для ведения документации</vt:lpstr>
      <vt:lpstr>Javadoc. Требования к документам</vt:lpstr>
      <vt:lpstr>Javadoc. Требования к документам</vt:lpstr>
      <vt:lpstr>Javadoc. Требования к документам</vt:lpstr>
      <vt:lpstr>Javadoc. Синтаксис javadoc-комментария</vt:lpstr>
      <vt:lpstr>Javadoc. Структура javadoc-комментария</vt:lpstr>
      <vt:lpstr>Javadoc. Структура javadoc-комментария</vt:lpstr>
      <vt:lpstr>Javadoc. Типы тегов</vt:lpstr>
      <vt:lpstr>Javadoc. Тег @param</vt:lpstr>
      <vt:lpstr>Javadoc. Тег @return</vt:lpstr>
      <vt:lpstr>Javadoc. Тег @throws</vt:lpstr>
      <vt:lpstr>Javadoc. Тэг @see</vt:lpstr>
      <vt:lpstr>Javadoc. Тэг @version</vt:lpstr>
      <vt:lpstr>Javadoc. Тег @since</vt:lpstr>
      <vt:lpstr>Javadoc. Тэг @deprecated</vt:lpstr>
      <vt:lpstr>Javadoc. Тэг @author</vt:lpstr>
      <vt:lpstr>Javadoc. Тэг {@link}</vt:lpstr>
      <vt:lpstr>Javadoc. Тэг {@docRoot}</vt:lpstr>
      <vt:lpstr>Javadoc. Тэг {@value}</vt:lpstr>
      <vt:lpstr>Javadoc. Тэг {@code}</vt:lpstr>
      <vt:lpstr>Javadoc. Описание пакета</vt:lpstr>
      <vt:lpstr>Javadoc. Применение тегов</vt:lpstr>
      <vt:lpstr>Javadoc. Наследование Javadoc</vt:lpstr>
      <vt:lpstr>Javadoc. Компиляция Javadoc</vt:lpstr>
      <vt:lpstr>Javadoc. Основные опции Javadoc</vt:lpstr>
      <vt:lpstr>Javadoc. Example 61</vt:lpstr>
      <vt:lpstr>Javadoc. Example 61</vt:lpstr>
      <vt:lpstr>Javadoc. Example 61</vt:lpstr>
      <vt:lpstr>Слайд 236</vt:lpstr>
    </vt:vector>
  </TitlesOfParts>
  <Company>Genco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Ollaniel</dc:creator>
  <cp:lastModifiedBy>Ollaniel</cp:lastModifiedBy>
  <cp:revision>80</cp:revision>
  <dcterms:created xsi:type="dcterms:W3CDTF">2011-09-05T23:44:36Z</dcterms:created>
  <dcterms:modified xsi:type="dcterms:W3CDTF">2011-09-06T19:20:00Z</dcterms:modified>
</cp:coreProperties>
</file>