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Default Extension="vml" ContentType="application/vnd.openxmlformats-officedocument.vmlDrawing"/>
  <Override PartName="/ppt/notesSlides/notesSlide8.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38.xml" ContentType="application/vnd.openxmlformats-officedocument.presentationml.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39.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4"/>
  </p:sldMasterIdLst>
  <p:notesMasterIdLst>
    <p:notesMasterId r:id="rId155"/>
  </p:notesMasterIdLst>
  <p:sldIdLst>
    <p:sldId id="410" r:id="rId5"/>
    <p:sldId id="474" r:id="rId6"/>
    <p:sldId id="475" r:id="rId7"/>
    <p:sldId id="411" r:id="rId8"/>
    <p:sldId id="412" r:id="rId9"/>
    <p:sldId id="413" r:id="rId10"/>
    <p:sldId id="414" r:id="rId11"/>
    <p:sldId id="415" r:id="rId12"/>
    <p:sldId id="476" r:id="rId13"/>
    <p:sldId id="477" r:id="rId14"/>
    <p:sldId id="416" r:id="rId15"/>
    <p:sldId id="418" r:id="rId16"/>
    <p:sldId id="652" r:id="rId17"/>
    <p:sldId id="478" r:id="rId18"/>
    <p:sldId id="479" r:id="rId19"/>
    <p:sldId id="480" r:id="rId20"/>
    <p:sldId id="481" r:id="rId21"/>
    <p:sldId id="482" r:id="rId22"/>
    <p:sldId id="483" r:id="rId23"/>
    <p:sldId id="485" r:id="rId24"/>
    <p:sldId id="486" r:id="rId25"/>
    <p:sldId id="487" r:id="rId26"/>
    <p:sldId id="488" r:id="rId27"/>
    <p:sldId id="489" r:id="rId28"/>
    <p:sldId id="653" r:id="rId29"/>
    <p:sldId id="490" r:id="rId30"/>
    <p:sldId id="491" r:id="rId31"/>
    <p:sldId id="484" r:id="rId32"/>
    <p:sldId id="492" r:id="rId33"/>
    <p:sldId id="493" r:id="rId34"/>
    <p:sldId id="494" r:id="rId35"/>
    <p:sldId id="495" r:id="rId36"/>
    <p:sldId id="496" r:id="rId37"/>
    <p:sldId id="497" r:id="rId38"/>
    <p:sldId id="654" r:id="rId39"/>
    <p:sldId id="499" r:id="rId40"/>
    <p:sldId id="500" r:id="rId41"/>
    <p:sldId id="501" r:id="rId42"/>
    <p:sldId id="502" r:id="rId43"/>
    <p:sldId id="503" r:id="rId44"/>
    <p:sldId id="504" r:id="rId45"/>
    <p:sldId id="655" r:id="rId46"/>
    <p:sldId id="506" r:id="rId47"/>
    <p:sldId id="507" r:id="rId48"/>
    <p:sldId id="508" r:id="rId49"/>
    <p:sldId id="509" r:id="rId50"/>
    <p:sldId id="510" r:id="rId51"/>
    <p:sldId id="656" r:id="rId52"/>
    <p:sldId id="657" r:id="rId53"/>
    <p:sldId id="511" r:id="rId54"/>
    <p:sldId id="512" r:id="rId55"/>
    <p:sldId id="658" r:id="rId56"/>
    <p:sldId id="513" r:id="rId57"/>
    <p:sldId id="659" r:id="rId58"/>
    <p:sldId id="514" r:id="rId59"/>
    <p:sldId id="660" r:id="rId60"/>
    <p:sldId id="515" r:id="rId61"/>
    <p:sldId id="516" r:id="rId62"/>
    <p:sldId id="517" r:id="rId63"/>
    <p:sldId id="661" r:id="rId64"/>
    <p:sldId id="518" r:id="rId65"/>
    <p:sldId id="519" r:id="rId66"/>
    <p:sldId id="662" r:id="rId67"/>
    <p:sldId id="520" r:id="rId68"/>
    <p:sldId id="521" r:id="rId69"/>
    <p:sldId id="522" r:id="rId70"/>
    <p:sldId id="663" r:id="rId71"/>
    <p:sldId id="523" r:id="rId72"/>
    <p:sldId id="420" r:id="rId73"/>
    <p:sldId id="421" r:id="rId74"/>
    <p:sldId id="422" r:id="rId75"/>
    <p:sldId id="423" r:id="rId76"/>
    <p:sldId id="424" r:id="rId77"/>
    <p:sldId id="425" r:id="rId78"/>
    <p:sldId id="426" r:id="rId79"/>
    <p:sldId id="427" r:id="rId80"/>
    <p:sldId id="524" r:id="rId81"/>
    <p:sldId id="428" r:id="rId82"/>
    <p:sldId id="429" r:id="rId83"/>
    <p:sldId id="430" r:id="rId84"/>
    <p:sldId id="664" r:id="rId85"/>
    <p:sldId id="431" r:id="rId86"/>
    <p:sldId id="432" r:id="rId87"/>
    <p:sldId id="433" r:id="rId88"/>
    <p:sldId id="434" r:id="rId89"/>
    <p:sldId id="435" r:id="rId90"/>
    <p:sldId id="436" r:id="rId91"/>
    <p:sldId id="437" r:id="rId92"/>
    <p:sldId id="438" r:id="rId93"/>
    <p:sldId id="439" r:id="rId94"/>
    <p:sldId id="440" r:id="rId95"/>
    <p:sldId id="441" r:id="rId96"/>
    <p:sldId id="442" r:id="rId97"/>
    <p:sldId id="443" r:id="rId98"/>
    <p:sldId id="444" r:id="rId99"/>
    <p:sldId id="445" r:id="rId100"/>
    <p:sldId id="446" r:id="rId101"/>
    <p:sldId id="447" r:id="rId102"/>
    <p:sldId id="448" r:id="rId103"/>
    <p:sldId id="449" r:id="rId104"/>
    <p:sldId id="450" r:id="rId105"/>
    <p:sldId id="451" r:id="rId106"/>
    <p:sldId id="452" r:id="rId107"/>
    <p:sldId id="453" r:id="rId108"/>
    <p:sldId id="454" r:id="rId109"/>
    <p:sldId id="455" r:id="rId110"/>
    <p:sldId id="525" r:id="rId111"/>
    <p:sldId id="456" r:id="rId112"/>
    <p:sldId id="457" r:id="rId113"/>
    <p:sldId id="458" r:id="rId114"/>
    <p:sldId id="459" r:id="rId115"/>
    <p:sldId id="460" r:id="rId116"/>
    <p:sldId id="461" r:id="rId117"/>
    <p:sldId id="462" r:id="rId118"/>
    <p:sldId id="463" r:id="rId119"/>
    <p:sldId id="464" r:id="rId120"/>
    <p:sldId id="665" r:id="rId121"/>
    <p:sldId id="465" r:id="rId122"/>
    <p:sldId id="666" r:id="rId123"/>
    <p:sldId id="466" r:id="rId124"/>
    <p:sldId id="467" r:id="rId125"/>
    <p:sldId id="468" r:id="rId126"/>
    <p:sldId id="667" r:id="rId127"/>
    <p:sldId id="528" r:id="rId128"/>
    <p:sldId id="526" r:id="rId129"/>
    <p:sldId id="527" r:id="rId130"/>
    <p:sldId id="668" r:id="rId131"/>
    <p:sldId id="469" r:id="rId132"/>
    <p:sldId id="470" r:id="rId133"/>
    <p:sldId id="471" r:id="rId134"/>
    <p:sldId id="472" r:id="rId135"/>
    <p:sldId id="529" r:id="rId136"/>
    <p:sldId id="532" r:id="rId137"/>
    <p:sldId id="669" r:id="rId138"/>
    <p:sldId id="670" r:id="rId139"/>
    <p:sldId id="671" r:id="rId140"/>
    <p:sldId id="672" r:id="rId141"/>
    <p:sldId id="673" r:id="rId142"/>
    <p:sldId id="674" r:id="rId143"/>
    <p:sldId id="675" r:id="rId144"/>
    <p:sldId id="680" r:id="rId145"/>
    <p:sldId id="681" r:id="rId146"/>
    <p:sldId id="691" r:id="rId147"/>
    <p:sldId id="682" r:id="rId148"/>
    <p:sldId id="684" r:id="rId149"/>
    <p:sldId id="685" r:id="rId150"/>
    <p:sldId id="686" r:id="rId151"/>
    <p:sldId id="687" r:id="rId152"/>
    <p:sldId id="650" r:id="rId153"/>
    <p:sldId id="692" r:id="rId1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2E3AB"/>
    <a:srgbClr val="A0EAD3"/>
    <a:srgbClr val="F06562"/>
    <a:srgbClr val="F2BCF2"/>
    <a:srgbClr val="FBEC7D"/>
    <a:srgbClr val="FFD85D"/>
    <a:srgbClr val="EAACE6"/>
    <a:srgbClr val="E69ADB"/>
    <a:srgbClr val="FF6600"/>
    <a:srgbClr val="C05C7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71" autoAdjust="0"/>
    <p:restoredTop sz="75687" autoAdjust="0"/>
  </p:normalViewPr>
  <p:slideViewPr>
    <p:cSldViewPr>
      <p:cViewPr varScale="1">
        <p:scale>
          <a:sx n="47" d="100"/>
          <a:sy n="47" d="100"/>
        </p:scale>
        <p:origin x="-1116" y="-102"/>
      </p:cViewPr>
      <p:guideLst>
        <p:guide orient="horz" pos="4269"/>
        <p:guide pos="340"/>
        <p:guide pos="192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38" Type="http://schemas.openxmlformats.org/officeDocument/2006/relationships/slide" Target="slides/slide134.xml"/><Relationship Id="rId154" Type="http://schemas.openxmlformats.org/officeDocument/2006/relationships/slide" Target="slides/slide150.xml"/><Relationship Id="rId159" Type="http://schemas.openxmlformats.org/officeDocument/2006/relationships/tableStyles" Target="tableStyle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144" Type="http://schemas.openxmlformats.org/officeDocument/2006/relationships/slide" Target="slides/slide140.xml"/><Relationship Id="rId149" Type="http://schemas.openxmlformats.org/officeDocument/2006/relationships/slide" Target="slides/slide14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50" Type="http://schemas.openxmlformats.org/officeDocument/2006/relationships/slide" Target="slides/slide146.xml"/><Relationship Id="rId155" Type="http://schemas.openxmlformats.org/officeDocument/2006/relationships/notesMaster" Target="notesMasters/notesMaster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32" Type="http://schemas.openxmlformats.org/officeDocument/2006/relationships/slide" Target="slides/slide128.xml"/><Relationship Id="rId140" Type="http://schemas.openxmlformats.org/officeDocument/2006/relationships/slide" Target="slides/slide136.xml"/><Relationship Id="rId145" Type="http://schemas.openxmlformats.org/officeDocument/2006/relationships/slide" Target="slides/slide141.xml"/><Relationship Id="rId153" Type="http://schemas.openxmlformats.org/officeDocument/2006/relationships/slide" Target="slides/slide149.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slide" Target="slides/slide126.xml"/><Relationship Id="rId135" Type="http://schemas.openxmlformats.org/officeDocument/2006/relationships/slide" Target="slides/slide131.xml"/><Relationship Id="rId143" Type="http://schemas.openxmlformats.org/officeDocument/2006/relationships/slide" Target="slides/slide139.xml"/><Relationship Id="rId148" Type="http://schemas.openxmlformats.org/officeDocument/2006/relationships/slide" Target="slides/slide144.xml"/><Relationship Id="rId151" Type="http://schemas.openxmlformats.org/officeDocument/2006/relationships/slide" Target="slides/slide147.xml"/><Relationship Id="rId156"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9A9A84-6D4B-4D86-B14D-819B215E4F8E}" type="datetimeFigureOut">
              <a:rPr lang="en-US" smtClean="0"/>
              <a:pPr/>
              <a:t>9/14/2011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611863-C4B0-4326-B26F-EB63A65C1DB6}" type="slidenum">
              <a:rPr lang="en-US" smtClean="0"/>
              <a:pPr/>
              <a:t>‹#›</a:t>
            </a:fld>
            <a:endParaRPr lang="en-US"/>
          </a:p>
        </p:txBody>
      </p:sp>
    </p:spTree>
    <p:extLst>
      <p:ext uri="{BB962C8B-B14F-4D97-AF65-F5344CB8AC3E}">
        <p14:creationId xmlns:p14="http://schemas.microsoft.com/office/powerpoint/2010/main" xmlns="" val="288212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latin typeface="Arial" pitchFamily="34" charset="0"/>
            </a:endParaRPr>
          </a:p>
          <a:p>
            <a:endParaRPr lang="en-US" dirty="0"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pPr>
              <a:defRPr/>
            </a:pPr>
            <a:fld id="{1E8A6A91-DE68-420B-A7E8-893BDC9156B8}" type="slidenum">
              <a:rPr lang="ru-RU" smtClean="0"/>
              <a:pPr>
                <a:defRPr/>
              </a:pPr>
              <a:t>148</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Образ слайда 1"/>
          <p:cNvSpPr>
            <a:spLocks noGrp="1" noRot="1" noChangeAspect="1" noTextEdit="1"/>
          </p:cNvSpPr>
          <p:nvPr>
            <p:ph type="sldImg"/>
          </p:nvPr>
        </p:nvSpPr>
        <p:spPr>
          <a:ln/>
        </p:spPr>
      </p:sp>
      <p:sp>
        <p:nvSpPr>
          <p:cNvPr id="22531" name="Заметки 2"/>
          <p:cNvSpPr>
            <a:spLocks noGrp="1"/>
          </p:cNvSpPr>
          <p:nvPr>
            <p:ph type="body" idx="1"/>
          </p:nvPr>
        </p:nvSpPr>
        <p:spPr>
          <a:noFill/>
          <a:ln/>
        </p:spPr>
        <p:txBody>
          <a:bodyPr/>
          <a:lstStyle/>
          <a:p>
            <a:endParaRPr lang="ru-RU" dirty="0" smtClean="0">
              <a:latin typeface="Arial" pitchFamily="34" charset="0"/>
            </a:endParaRPr>
          </a:p>
        </p:txBody>
      </p:sp>
      <p:sp>
        <p:nvSpPr>
          <p:cNvPr id="22532" name="Номер слайда 3"/>
          <p:cNvSpPr>
            <a:spLocks noGrp="1"/>
          </p:cNvSpPr>
          <p:nvPr>
            <p:ph type="sldNum" sz="quarter" idx="5"/>
          </p:nvPr>
        </p:nvSpPr>
        <p:spPr>
          <a:noFill/>
        </p:spPr>
        <p:txBody>
          <a:bodyPr/>
          <a:lstStyle/>
          <a:p>
            <a:fld id="{3388C712-96C8-4FAB-A580-1E7E65A6096D}" type="slidenum">
              <a:rPr lang="ru-RU" smtClean="0">
                <a:latin typeface="Arial" pitchFamily="34" charset="0"/>
              </a:rPr>
              <a:pPr/>
              <a:t>135</a:t>
            </a:fld>
            <a:endParaRPr lang="ru-RU"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pPr>
              <a:defRPr/>
            </a:pPr>
            <a:fld id="{1E8A6A91-DE68-420B-A7E8-893BDC9156B8}" type="slidenum">
              <a:rPr lang="ru-RU" smtClean="0"/>
              <a:pPr>
                <a:defRPr/>
              </a:pPr>
              <a:t>136</a:t>
            </a:fld>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pPr>
              <a:defRPr/>
            </a:pPr>
            <a:fld id="{1E8A6A91-DE68-420B-A7E8-893BDC9156B8}" type="slidenum">
              <a:rPr lang="ru-RU" smtClean="0"/>
              <a:pPr>
                <a:defRPr/>
              </a:pPr>
              <a:t>138</a:t>
            </a:fld>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sz="1200" kern="1200" dirty="0" smtClean="0">
              <a:solidFill>
                <a:schemeClr val="tx1"/>
              </a:solidFill>
              <a:latin typeface="Arial" charset="0"/>
              <a:ea typeface="+mn-ea"/>
              <a:cs typeface="+mn-cs"/>
            </a:endParaRPr>
          </a:p>
        </p:txBody>
      </p:sp>
      <p:sp>
        <p:nvSpPr>
          <p:cNvPr id="4" name="Номер слайда 3"/>
          <p:cNvSpPr>
            <a:spLocks noGrp="1"/>
          </p:cNvSpPr>
          <p:nvPr>
            <p:ph type="sldNum" sz="quarter" idx="10"/>
          </p:nvPr>
        </p:nvSpPr>
        <p:spPr/>
        <p:txBody>
          <a:bodyPr/>
          <a:lstStyle/>
          <a:p>
            <a:pPr>
              <a:defRPr/>
            </a:pPr>
            <a:fld id="{1E8A6A91-DE68-420B-A7E8-893BDC9156B8}" type="slidenum">
              <a:rPr lang="ru-RU" smtClean="0"/>
              <a:pPr>
                <a:defRPr/>
              </a:pPr>
              <a:t>139</a:t>
            </a:fld>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pPr>
              <a:defRPr/>
            </a:pPr>
            <a:fld id="{1E8A6A91-DE68-420B-A7E8-893BDC9156B8}" type="slidenum">
              <a:rPr lang="ru-RU" smtClean="0"/>
              <a:pPr>
                <a:defRPr/>
              </a:pPr>
              <a:t>140</a:t>
            </a:fld>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pPr>
              <a:defRPr/>
            </a:pPr>
            <a:fld id="{1E8A6A91-DE68-420B-A7E8-893BDC9156B8}" type="slidenum">
              <a:rPr lang="ru-RU" smtClean="0"/>
              <a:pPr>
                <a:defRPr/>
              </a:pPr>
              <a:t>141</a:t>
            </a:fld>
            <a:endParaRPr 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pPr>
              <a:defRPr/>
            </a:pPr>
            <a:fld id="{1E8A6A91-DE68-420B-A7E8-893BDC9156B8}" type="slidenum">
              <a:rPr lang="ru-RU" smtClean="0"/>
              <a:pPr>
                <a:defRPr/>
              </a:pPr>
              <a:t>142</a:t>
            </a:fld>
            <a:endParaRPr 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pPr>
              <a:defRPr/>
            </a:pPr>
            <a:fld id="{1E8A6A91-DE68-420B-A7E8-893BDC9156B8}" type="slidenum">
              <a:rPr lang="ru-RU" smtClean="0"/>
              <a:pPr>
                <a:defRPr/>
              </a:pPr>
              <a:t>144</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2895600"/>
            <a:ext cx="6858000" cy="1143000"/>
          </a:xfrm>
          <a:prstGeom prst="rect">
            <a:avLst/>
          </a:prstGeom>
        </p:spPr>
        <p:txBody>
          <a:bodyPr/>
          <a:lstStyle>
            <a:lvl1pPr marL="0" indent="0" algn="l">
              <a:buNone/>
              <a:defRPr lang="en-US" sz="2000" b="0" kern="1200" baseline="0" dirty="0" smtClean="0">
                <a:solidFill>
                  <a:schemeClr val="accent1">
                    <a:lumMod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Presentation Subtitle</a:t>
            </a:r>
          </a:p>
          <a:p>
            <a:endParaRPr lang="en-US" dirty="0"/>
          </a:p>
        </p:txBody>
      </p:sp>
      <p:sp>
        <p:nvSpPr>
          <p:cNvPr id="22" name="Title 1"/>
          <p:cNvSpPr>
            <a:spLocks noGrp="1"/>
          </p:cNvSpPr>
          <p:nvPr>
            <p:ph type="title" hasCustomPrompt="1"/>
          </p:nvPr>
        </p:nvSpPr>
        <p:spPr>
          <a:xfrm>
            <a:off x="1828800" y="1304925"/>
            <a:ext cx="6858000" cy="1438275"/>
          </a:xfrm>
        </p:spPr>
        <p:txBody>
          <a:bodyPr anchor="t">
            <a:noAutofit/>
          </a:bodyPr>
          <a:lstStyle>
            <a:lvl1pPr algn="l">
              <a:defRPr sz="3000" b="1" cap="all"/>
            </a:lvl1pPr>
          </a:lstStyle>
          <a:p>
            <a:r>
              <a:rPr lang="en-US" dirty="0" smtClean="0"/>
              <a:t>PRESENTATION title</a:t>
            </a:r>
            <a:br>
              <a:rPr lang="en-US" dirty="0" smtClean="0"/>
            </a:br>
            <a:r>
              <a:rPr lang="en-US" dirty="0" smtClean="0"/>
              <a:t>ALL CAPS</a:t>
            </a:r>
            <a:br>
              <a:rPr lang="en-US" dirty="0" smtClean="0"/>
            </a:br>
            <a:endParaRPr lang="en-US" dirty="0"/>
          </a:p>
        </p:txBody>
      </p:sp>
      <p:sp>
        <p:nvSpPr>
          <p:cNvPr id="25" name="Text Placeholder 24"/>
          <p:cNvSpPr>
            <a:spLocks noGrp="1"/>
          </p:cNvSpPr>
          <p:nvPr>
            <p:ph type="body" sz="quarter" idx="14" hasCustomPrompt="1"/>
          </p:nvPr>
        </p:nvSpPr>
        <p:spPr>
          <a:xfrm>
            <a:off x="2743200" y="4191000"/>
            <a:ext cx="5943600" cy="1066800"/>
          </a:xfrm>
          <a:prstGeom prst="rect">
            <a:avLst/>
          </a:prstGeom>
        </p:spPr>
        <p:txBody>
          <a:bodyPr>
            <a:noAutofit/>
          </a:bodyPr>
          <a:lstStyle>
            <a:lvl1pPr marL="0" indent="0" algn="l">
              <a:buNone/>
              <a:defRPr lang="en-US" sz="1600" b="1" kern="1200" baseline="0" dirty="0" smtClean="0">
                <a:solidFill>
                  <a:schemeClr val="tx1"/>
                </a:solidFill>
                <a:latin typeface="Tahoma" pitchFamily="34" charset="0"/>
                <a:ea typeface="Tahoma" pitchFamily="34" charset="0"/>
                <a:cs typeface="Tahoma" pitchFamily="34" charset="0"/>
              </a:defRPr>
            </a:lvl1pPr>
            <a:lvl2pPr>
              <a:defRPr lang="en-US" sz="1800" b="1" kern="1200" baseline="0" dirty="0" smtClean="0">
                <a:solidFill>
                  <a:schemeClr val="bg1">
                    <a:lumMod val="50000"/>
                  </a:schemeClr>
                </a:solidFill>
                <a:latin typeface="Arial" pitchFamily="34" charset="0"/>
                <a:ea typeface="+mn-ea"/>
                <a:cs typeface="Arial" pitchFamily="34" charset="0"/>
              </a:defRPr>
            </a:lvl2pPr>
            <a:lvl3pPr>
              <a:defRPr lang="en-US" sz="1800" b="1" kern="1200" baseline="0" dirty="0" smtClean="0">
                <a:solidFill>
                  <a:schemeClr val="bg1">
                    <a:lumMod val="50000"/>
                  </a:schemeClr>
                </a:solidFill>
                <a:latin typeface="Arial" pitchFamily="34" charset="0"/>
                <a:ea typeface="+mn-ea"/>
                <a:cs typeface="Arial" pitchFamily="34" charset="0"/>
              </a:defRPr>
            </a:lvl3pPr>
            <a:lvl4pPr>
              <a:defRPr lang="en-US" sz="1800" b="1" kern="1200" baseline="0" dirty="0" smtClean="0">
                <a:solidFill>
                  <a:schemeClr val="bg1">
                    <a:lumMod val="50000"/>
                  </a:schemeClr>
                </a:solidFill>
                <a:latin typeface="Arial" pitchFamily="34" charset="0"/>
                <a:ea typeface="+mn-ea"/>
                <a:cs typeface="Arial" pitchFamily="34" charset="0"/>
              </a:defRPr>
            </a:lvl4pPr>
            <a:lvl5pPr>
              <a:defRPr lang="en-US" sz="1800" b="1" kern="1200" baseline="0" dirty="0">
                <a:solidFill>
                  <a:schemeClr val="bg1">
                    <a:lumMod val="50000"/>
                  </a:schemeClr>
                </a:solidFill>
                <a:latin typeface="Arial" pitchFamily="34" charset="0"/>
                <a:ea typeface="+mn-ea"/>
                <a:cs typeface="Arial" pitchFamily="34" charset="0"/>
              </a:defRPr>
            </a:lvl5pPr>
          </a:lstStyle>
          <a:p>
            <a:pPr lvl="0"/>
            <a:r>
              <a:rPr lang="en-US" dirty="0" smtClean="0"/>
              <a:t>Author Name</a:t>
            </a:r>
          </a:p>
          <a:p>
            <a:pPr lvl="0"/>
            <a:r>
              <a:rPr lang="en-US" dirty="0" smtClean="0"/>
              <a:t>Author Position</a:t>
            </a:r>
          </a:p>
          <a:p>
            <a:pPr lvl="0"/>
            <a:r>
              <a:rPr lang="en-US" dirty="0" smtClean="0"/>
              <a:t>Author Contact Email</a:t>
            </a:r>
          </a:p>
        </p:txBody>
      </p:sp>
      <p:sp>
        <p:nvSpPr>
          <p:cNvPr id="4" name="Slide Number Placeholder 3"/>
          <p:cNvSpPr>
            <a:spLocks noGrp="1"/>
          </p:cNvSpPr>
          <p:nvPr>
            <p:ph type="sldNum" sz="quarter" idx="16"/>
          </p:nvPr>
        </p:nvSpPr>
        <p:spPr/>
        <p:txBody>
          <a:bodyPr/>
          <a:lstStyle/>
          <a:p>
            <a:fld id="{36013D82-3B92-4BC6-A819-A7803D760D40}" type="slidenum">
              <a:rPr lang="en-US" smtClean="0"/>
              <a:pPr/>
              <a:t>‹#›</a:t>
            </a:fld>
            <a:endParaRPr lang="en-US"/>
          </a:p>
        </p:txBody>
      </p:sp>
      <p:sp>
        <p:nvSpPr>
          <p:cNvPr id="13" name="Text Placeholder 12"/>
          <p:cNvSpPr>
            <a:spLocks noGrp="1"/>
          </p:cNvSpPr>
          <p:nvPr>
            <p:ph type="body" sz="quarter" idx="17" hasCustomPrompt="1"/>
          </p:nvPr>
        </p:nvSpPr>
        <p:spPr>
          <a:xfrm>
            <a:off x="1828800" y="685800"/>
            <a:ext cx="1524000" cy="533400"/>
          </a:xfrm>
          <a:prstGeom prst="rect">
            <a:avLst/>
          </a:prstGeom>
          <a:solidFill>
            <a:schemeClr val="accent1">
              <a:lumMod val="75000"/>
            </a:schemeClr>
          </a:solidFill>
        </p:spPr>
        <p:txBody>
          <a:bodyPr/>
          <a:lstStyle>
            <a:lvl1pPr marL="0" indent="0">
              <a:buNone/>
              <a:defRPr sz="3000" b="1">
                <a:solidFill>
                  <a:schemeClr val="bg1"/>
                </a:solidFill>
                <a:latin typeface="Tahoma" pitchFamily="34" charset="0"/>
                <a:ea typeface="Tahoma" pitchFamily="34" charset="0"/>
                <a:cs typeface="Tahoma" pitchFamily="34" charset="0"/>
              </a:defRPr>
            </a:lvl1pPr>
          </a:lstStyle>
          <a:p>
            <a:pPr lvl="0"/>
            <a:r>
              <a:rPr lang="en-US" dirty="0" smtClean="0"/>
              <a:t>CODE</a:t>
            </a:r>
            <a:endParaRPr lang="en-US" dirty="0"/>
          </a:p>
        </p:txBody>
      </p:sp>
      <p:sp>
        <p:nvSpPr>
          <p:cNvPr id="14" name="Rectangle 13"/>
          <p:cNvSpPr/>
          <p:nvPr userDrawn="1"/>
        </p:nvSpPr>
        <p:spPr>
          <a:xfrm>
            <a:off x="1828800" y="4191000"/>
            <a:ext cx="965329" cy="338554"/>
          </a:xfrm>
          <a:prstGeom prst="rect">
            <a:avLst/>
          </a:prstGeom>
        </p:spPr>
        <p:txBody>
          <a:bodyPr wrap="none">
            <a:spAutoFit/>
          </a:bodyPr>
          <a:lstStyle/>
          <a:p>
            <a:r>
              <a:rPr lang="en-US" sz="1600" b="1" dirty="0" smtClean="0">
                <a:solidFill>
                  <a:schemeClr val="tx1"/>
                </a:solidFill>
                <a:latin typeface="Tahoma" pitchFamily="34" charset="0"/>
                <a:ea typeface="Tahoma" pitchFamily="34" charset="0"/>
                <a:cs typeface="Tahoma" pitchFamily="34" charset="0"/>
              </a:rPr>
              <a:t>Author:</a:t>
            </a:r>
            <a:endParaRPr lang="en-US" sz="1600" b="1" dirty="0">
              <a:solidFill>
                <a:schemeClr val="tx1"/>
              </a:solidFill>
              <a:latin typeface="Tahoma" pitchFamily="34" charset="0"/>
              <a:ea typeface="Tahoma" pitchFamily="34" charset="0"/>
              <a:cs typeface="Tahoma" pitchFamily="34" charset="0"/>
            </a:endParaRPr>
          </a:p>
        </p:txBody>
      </p:sp>
      <p:sp>
        <p:nvSpPr>
          <p:cNvPr id="5" name="Footer Placeholder 4"/>
          <p:cNvSpPr>
            <a:spLocks noGrp="1"/>
          </p:cNvSpPr>
          <p:nvPr>
            <p:ph type="ftr" sz="quarter" idx="18"/>
          </p:nvPr>
        </p:nvSpPr>
        <p:spPr/>
        <p:txBody>
          <a:bodyPr/>
          <a:lstStyle/>
          <a:p>
            <a:r>
              <a:rPr lang="en-US" smtClean="0"/>
              <a:t>2011 © EPAM Systems, RD Dep.</a:t>
            </a:r>
            <a:endParaRPr lang="en-US" dirty="0"/>
          </a:p>
        </p:txBody>
      </p:sp>
    </p:spTree>
    <p:extLst>
      <p:ext uri="{BB962C8B-B14F-4D97-AF65-F5344CB8AC3E}">
        <p14:creationId xmlns:p14="http://schemas.microsoft.com/office/powerpoint/2010/main" xmlns="" val="12445933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br>
              <a:rPr lang="en-US" dirty="0" smtClean="0"/>
            </a:br>
            <a:endParaRPr lang="en-US" dirty="0"/>
          </a:p>
        </p:txBody>
      </p:sp>
      <p:sp>
        <p:nvSpPr>
          <p:cNvPr id="7" name="Content Placeholder 2"/>
          <p:cNvSpPr>
            <a:spLocks noGrp="1"/>
          </p:cNvSpPr>
          <p:nvPr>
            <p:ph idx="1" hasCustomPrompt="1"/>
          </p:nvPr>
        </p:nvSpPr>
        <p:spPr>
          <a:xfrm>
            <a:off x="914400" y="1219200"/>
            <a:ext cx="7315200" cy="4800600"/>
          </a:xfrm>
          <a:prstGeom prst="rect">
            <a:avLst/>
          </a:prstGeom>
        </p:spPr>
        <p:txBody>
          <a:bodyPr/>
          <a:lstStyle>
            <a:lvl1pPr marL="285750" indent="-285750">
              <a:buClr>
                <a:schemeClr val="accent1">
                  <a:lumMod val="75000"/>
                </a:schemeClr>
              </a:buClr>
              <a:buSzPct val="140000"/>
              <a:buFont typeface="Wingdings" pitchFamily="2" charset="2"/>
              <a:buChar char="§"/>
              <a:defRPr/>
            </a:lvl1pPr>
            <a:lvl2pPr marL="742950" indent="-285750">
              <a:buClr>
                <a:schemeClr val="accent1">
                  <a:lumMod val="75000"/>
                </a:schemeClr>
              </a:buClr>
              <a:buSzPct val="140000"/>
              <a:buFont typeface="Arial" pitchFamily="34" charset="0"/>
              <a:buChar char="•"/>
              <a:defRPr/>
            </a:lvl2pPr>
            <a:lvl3pPr marL="1166813" indent="-285750">
              <a:buClr>
                <a:schemeClr val="accent1">
                  <a:lumMod val="75000"/>
                </a:schemeClr>
              </a:buClr>
              <a:buSzPct val="140000"/>
              <a:buFont typeface="Arial" pitchFamily="34" charset="0"/>
              <a:buChar char="›"/>
              <a:defRPr/>
            </a:lvl3pPr>
            <a:lvl4pPr marL="1611313" indent="-280988">
              <a:buClr>
                <a:schemeClr val="accent1">
                  <a:lumMod val="75000"/>
                </a:schemeClr>
              </a:buClr>
              <a:buSzPct val="100000"/>
              <a:buFont typeface="Arial" pitchFamily="34" charset="0"/>
              <a:buChar char="―"/>
              <a:tabLst>
                <a:tab pos="1611313" algn="l"/>
              </a:tabLst>
              <a:defRPr/>
            </a:lvl4pPr>
            <a:lvl5pPr marL="1879600" indent="0">
              <a:buClr>
                <a:schemeClr val="accent1">
                  <a:lumMod val="75000"/>
                </a:schemeClr>
              </a:buClr>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0"/>
          </p:nvPr>
        </p:nvSpPr>
        <p:spPr/>
        <p:txBody>
          <a:bodyPr/>
          <a:lstStyle/>
          <a:p>
            <a:r>
              <a:rPr lang="en-US" smtClean="0"/>
              <a:t>2011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a:p>
        </p:txBody>
      </p:sp>
    </p:spTree>
    <p:extLst>
      <p:ext uri="{BB962C8B-B14F-4D97-AF65-F5344CB8AC3E}">
        <p14:creationId xmlns:p14="http://schemas.microsoft.com/office/powerpoint/2010/main" xmlns="" val="28540215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Footer Placeholder 4"/>
          <p:cNvSpPr>
            <a:spLocks noGrp="1"/>
          </p:cNvSpPr>
          <p:nvPr>
            <p:ph type="ftr" sz="quarter" idx="10"/>
          </p:nvPr>
        </p:nvSpPr>
        <p:spPr/>
        <p:txBody>
          <a:bodyPr/>
          <a:lstStyle/>
          <a:p>
            <a:r>
              <a:rPr lang="en-US" smtClean="0"/>
              <a:t>2011 © EPAM Systems, RD Dep.</a:t>
            </a:r>
            <a:endParaRPr lang="en-US" dirty="0"/>
          </a:p>
        </p:txBody>
      </p:sp>
      <p:sp>
        <p:nvSpPr>
          <p:cNvPr id="6" name="Slide Number Placeholder 5"/>
          <p:cNvSpPr>
            <a:spLocks noGrp="1"/>
          </p:cNvSpPr>
          <p:nvPr>
            <p:ph type="sldNum" sz="quarter" idx="11"/>
          </p:nvPr>
        </p:nvSpPr>
        <p:spPr/>
        <p:txBody>
          <a:bodyPr/>
          <a:lstStyle/>
          <a:p>
            <a:fld id="{36013D82-3B92-4BC6-A819-A7803D760D40}" type="slidenum">
              <a:rPr lang="en-US" smtClean="0"/>
              <a:pPr/>
              <a:t>‹#›</a:t>
            </a:fld>
            <a:endParaRPr lang="en-US"/>
          </a:p>
        </p:txBody>
      </p:sp>
    </p:spTree>
    <p:extLst>
      <p:ext uri="{BB962C8B-B14F-4D97-AF65-F5344CB8AC3E}">
        <p14:creationId xmlns:p14="http://schemas.microsoft.com/office/powerpoint/2010/main" xmlns="" val="1243917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C  Layout">
    <p:spTree>
      <p:nvGrpSpPr>
        <p:cNvPr id="1" name=""/>
        <p:cNvGrpSpPr/>
        <p:nvPr/>
      </p:nvGrpSpPr>
      <p:grpSpPr>
        <a:xfrm>
          <a:off x="0" y="0"/>
          <a:ext cx="0" cy="0"/>
          <a:chOff x="0" y="0"/>
          <a:chExt cx="0" cy="0"/>
        </a:xfrm>
      </p:grpSpPr>
      <p:sp>
        <p:nvSpPr>
          <p:cNvPr id="16" name="Footer Placeholder 15"/>
          <p:cNvSpPr>
            <a:spLocks noGrp="1"/>
          </p:cNvSpPr>
          <p:nvPr>
            <p:ph type="ftr" sz="quarter" idx="23"/>
          </p:nvPr>
        </p:nvSpPr>
        <p:spPr/>
        <p:txBody>
          <a:bodyPr/>
          <a:lstStyle/>
          <a:p>
            <a:r>
              <a:rPr lang="en-US" smtClean="0"/>
              <a:t>2011 © EPAM Systems, RD Dep.</a:t>
            </a:r>
            <a:endParaRPr lang="en-US" dirty="0"/>
          </a:p>
        </p:txBody>
      </p:sp>
      <p:sp>
        <p:nvSpPr>
          <p:cNvPr id="18" name="Slide Number Placeholder 17"/>
          <p:cNvSpPr>
            <a:spLocks noGrp="1"/>
          </p:cNvSpPr>
          <p:nvPr>
            <p:ph type="sldNum" sz="quarter" idx="24"/>
          </p:nvPr>
        </p:nvSpPr>
        <p:spPr/>
        <p:txBody>
          <a:bodyPr/>
          <a:lstStyle/>
          <a:p>
            <a:fld id="{36013D82-3B92-4BC6-A819-A7803D760D40}" type="slidenum">
              <a:rPr lang="en-US" smtClean="0"/>
              <a:pPr/>
              <a:t>‹#›</a:t>
            </a:fld>
            <a:endParaRPr lang="en-US"/>
          </a:p>
        </p:txBody>
      </p:sp>
      <p:sp>
        <p:nvSpPr>
          <p:cNvPr id="19" name="Title 18"/>
          <p:cNvSpPr>
            <a:spLocks noGrp="1"/>
          </p:cNvSpPr>
          <p:nvPr>
            <p:ph type="title"/>
          </p:nvPr>
        </p:nvSpPr>
        <p:spPr/>
        <p:txBody>
          <a:bodyPr anchor="t"/>
          <a:lstStyle/>
          <a:p>
            <a:r>
              <a:rPr lang="en-US" dirty="0" smtClean="0"/>
              <a:t>Click to edit Master title style</a:t>
            </a:r>
            <a:endParaRPr lang="en-US" dirty="0"/>
          </a:p>
        </p:txBody>
      </p:sp>
      <p:sp>
        <p:nvSpPr>
          <p:cNvPr id="31" name="Content Placeholder 2"/>
          <p:cNvSpPr>
            <a:spLocks noGrp="1"/>
          </p:cNvSpPr>
          <p:nvPr>
            <p:ph idx="1"/>
          </p:nvPr>
        </p:nvSpPr>
        <p:spPr>
          <a:xfrm>
            <a:off x="914400" y="1219200"/>
            <a:ext cx="7315200" cy="4800600"/>
          </a:xfrm>
          <a:prstGeom prst="rect">
            <a:avLst/>
          </a:prstGeom>
        </p:spPr>
        <p:txBody>
          <a:bodyPr/>
          <a:lstStyle>
            <a:lvl1pPr marL="287338" indent="-287338">
              <a:buClr>
                <a:schemeClr val="accent1">
                  <a:lumMod val="75000"/>
                </a:schemeClr>
              </a:buClr>
              <a:buSzPct val="100000"/>
              <a:buFont typeface="+mj-lt"/>
              <a:buAutoNum type="arabicPeriod"/>
              <a:defRPr sz="1600" b="1"/>
            </a:lvl1pPr>
            <a:lvl2pPr marL="798513" indent="-341313">
              <a:buClr>
                <a:schemeClr val="accent1">
                  <a:lumMod val="75000"/>
                </a:schemeClr>
              </a:buClr>
              <a:buSzPct val="120000"/>
              <a:buFont typeface="Wingdings" pitchFamily="2" charset="2"/>
              <a:buChar char="§"/>
              <a:tabLst>
                <a:tab pos="798513" algn="l"/>
              </a:tabLst>
              <a:defRPr sz="1600"/>
            </a:lvl2pPr>
            <a:lvl3pPr marL="1223963" indent="-342900">
              <a:buClr>
                <a:schemeClr val="accent1">
                  <a:lumMod val="75000"/>
                </a:schemeClr>
              </a:buClr>
              <a:buSzPct val="100000"/>
              <a:buFont typeface="+mj-lt"/>
              <a:buAutoNum type="arabicPeriod"/>
              <a:defRPr/>
            </a:lvl3pPr>
            <a:lvl4pPr marL="1673225" indent="-342900">
              <a:buClr>
                <a:schemeClr val="accent1">
                  <a:lumMod val="75000"/>
                </a:schemeClr>
              </a:buClr>
              <a:buSzPct val="100000"/>
              <a:buFont typeface="+mj-lt"/>
              <a:buAutoNum type="arabicPeriod"/>
              <a:tabLst>
                <a:tab pos="1611313" algn="l"/>
              </a:tabLst>
              <a:defRPr/>
            </a:lvl4pPr>
            <a:lvl5pPr marL="2222500" indent="-342900">
              <a:buClr>
                <a:schemeClr val="accent1">
                  <a:lumMod val="75000"/>
                </a:schemeClr>
              </a:buClr>
              <a:buSzPct val="100000"/>
              <a:buFont typeface="+mj-lt"/>
              <a:buAutoNum type="arabicPeriod"/>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xmlns="" val="388883963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2514600"/>
            <a:ext cx="6400800" cy="1438275"/>
          </a:xfrm>
        </p:spPr>
        <p:txBody>
          <a:bodyPr anchor="t">
            <a:noAutofit/>
          </a:bodyPr>
          <a:lstStyle>
            <a:lvl1pPr algn="l">
              <a:defRPr sz="3000" b="1" cap="all"/>
            </a:lvl1pPr>
          </a:lstStyle>
          <a:p>
            <a:r>
              <a:rPr lang="en-US" dirty="0" smtClean="0"/>
              <a:t>SECTION title</a:t>
            </a:r>
            <a:br>
              <a:rPr lang="en-US" dirty="0" smtClean="0"/>
            </a:br>
            <a:r>
              <a:rPr lang="en-US" dirty="0" smtClean="0"/>
              <a:t>ALL CAPS</a:t>
            </a:r>
            <a:br>
              <a:rPr lang="en-US" dirty="0" smtClean="0"/>
            </a:br>
            <a:endParaRPr lang="en-US" dirty="0"/>
          </a:p>
        </p:txBody>
      </p:sp>
      <p:sp>
        <p:nvSpPr>
          <p:cNvPr id="3" name="Footer Placeholder 2"/>
          <p:cNvSpPr>
            <a:spLocks noGrp="1"/>
          </p:cNvSpPr>
          <p:nvPr>
            <p:ph type="ftr" sz="quarter" idx="10"/>
          </p:nvPr>
        </p:nvSpPr>
        <p:spPr/>
        <p:txBody>
          <a:bodyPr/>
          <a:lstStyle/>
          <a:p>
            <a:r>
              <a:rPr lang="en-US" smtClean="0"/>
              <a:t>2011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a:p>
        </p:txBody>
      </p:sp>
    </p:spTree>
    <p:extLst>
      <p:ext uri="{BB962C8B-B14F-4D97-AF65-F5344CB8AC3E}">
        <p14:creationId xmlns:p14="http://schemas.microsoft.com/office/powerpoint/2010/main" xmlns="" val="379124049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Column - One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br>
              <a:rPr lang="en-US" dirty="0" smtClean="0"/>
            </a:br>
            <a:endParaRPr lang="en-US" dirty="0"/>
          </a:p>
        </p:txBody>
      </p:sp>
      <p:sp>
        <p:nvSpPr>
          <p:cNvPr id="8" name="Рисунок 44"/>
          <p:cNvSpPr>
            <a:spLocks noGrp="1"/>
          </p:cNvSpPr>
          <p:nvPr>
            <p:ph type="pic" sz="quarter" idx="16"/>
          </p:nvPr>
        </p:nvSpPr>
        <p:spPr>
          <a:xfrm>
            <a:off x="4648200" y="1219200"/>
            <a:ext cx="3581400" cy="4800600"/>
          </a:xfrm>
          <a:prstGeom prst="rect">
            <a:avLst/>
          </a:prstGeom>
        </p:spPr>
        <p:txBody>
          <a:bodyPr/>
          <a:lstStyle>
            <a:lvl1pPr marL="0" indent="0">
              <a:buNone/>
              <a:defRPr/>
            </a:lvl1pPr>
          </a:lstStyle>
          <a:p>
            <a:r>
              <a:rPr lang="en-US" smtClean="0"/>
              <a:t>Click icon to add picture</a:t>
            </a:r>
            <a:endParaRPr lang="ru-RU"/>
          </a:p>
        </p:txBody>
      </p:sp>
      <p:sp>
        <p:nvSpPr>
          <p:cNvPr id="10" name="Content Placeholder 2"/>
          <p:cNvSpPr>
            <a:spLocks noGrp="1"/>
          </p:cNvSpPr>
          <p:nvPr>
            <p:ph idx="1" hasCustomPrompt="1"/>
          </p:nvPr>
        </p:nvSpPr>
        <p:spPr>
          <a:xfrm>
            <a:off x="838200" y="1219200"/>
            <a:ext cx="3625788" cy="4800600"/>
          </a:xfrm>
          <a:prstGeom prst="rect">
            <a:avLst/>
          </a:prstGeom>
        </p:spPr>
        <p:txBody>
          <a:bodyPr/>
          <a:lstStyle>
            <a:lvl1pPr marL="285750" indent="-285750">
              <a:buClr>
                <a:schemeClr val="accent1">
                  <a:lumMod val="75000"/>
                </a:schemeClr>
              </a:buClr>
              <a:buSzPct val="140000"/>
              <a:buFont typeface="Wingdings" pitchFamily="2" charset="2"/>
              <a:buChar char="§"/>
              <a:defRPr/>
            </a:lvl1pPr>
            <a:lvl2pPr marL="742950" indent="-285750">
              <a:buClr>
                <a:schemeClr val="accent1">
                  <a:lumMod val="75000"/>
                </a:schemeClr>
              </a:buClr>
              <a:buSzPct val="140000"/>
              <a:buFont typeface="Arial" pitchFamily="34" charset="0"/>
              <a:buChar char="•"/>
              <a:defRPr/>
            </a:lvl2pPr>
            <a:lvl3pPr marL="1166813" indent="-285750">
              <a:buClr>
                <a:schemeClr val="accent1">
                  <a:lumMod val="75000"/>
                </a:schemeClr>
              </a:buClr>
              <a:buSzPct val="140000"/>
              <a:buFont typeface="Arial" pitchFamily="34" charset="0"/>
              <a:buChar char="›"/>
              <a:defRPr/>
            </a:lvl3pPr>
            <a:lvl4pPr marL="1611313" indent="-280988">
              <a:buClr>
                <a:schemeClr val="accent1">
                  <a:lumMod val="75000"/>
                </a:schemeClr>
              </a:buClr>
              <a:buSzPct val="100000"/>
              <a:buFont typeface="Arial" pitchFamily="34" charset="0"/>
              <a:buChar char="―"/>
              <a:tabLst>
                <a:tab pos="1611313" algn="l"/>
              </a:tabLst>
              <a:defRPr/>
            </a:lvl4pPr>
            <a:lvl5pPr marL="1879600" indent="0">
              <a:buClr>
                <a:schemeClr val="accent1">
                  <a:lumMod val="75000"/>
                </a:schemeClr>
              </a:buClr>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7"/>
          </p:nvPr>
        </p:nvSpPr>
        <p:spPr/>
        <p:txBody>
          <a:bodyPr/>
          <a:lstStyle/>
          <a:p>
            <a:r>
              <a:rPr lang="en-US" smtClean="0"/>
              <a:t>2011 © EPAM Systems, RD Dep.</a:t>
            </a:r>
            <a:endParaRPr lang="en-US" dirty="0"/>
          </a:p>
        </p:txBody>
      </p:sp>
      <p:sp>
        <p:nvSpPr>
          <p:cNvPr id="4" name="Slide Number Placeholder 3"/>
          <p:cNvSpPr>
            <a:spLocks noGrp="1"/>
          </p:cNvSpPr>
          <p:nvPr>
            <p:ph type="sldNum" sz="quarter" idx="18"/>
          </p:nvPr>
        </p:nvSpPr>
        <p:spPr/>
        <p:txBody>
          <a:bodyPr/>
          <a:lstStyle/>
          <a:p>
            <a:fld id="{36013D82-3B92-4BC6-A819-A7803D760D40}" type="slidenum">
              <a:rPr lang="en-US" smtClean="0"/>
              <a:pPr/>
              <a:t>‹#›</a:t>
            </a:fld>
            <a:endParaRPr lang="en-US"/>
          </a:p>
        </p:txBody>
      </p:sp>
    </p:spTree>
    <p:extLst>
      <p:ext uri="{BB962C8B-B14F-4D97-AF65-F5344CB8AC3E}">
        <p14:creationId xmlns:p14="http://schemas.microsoft.com/office/powerpoint/2010/main" xmlns="" val="557866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br>
              <a:rPr lang="en-US" dirty="0" smtClean="0"/>
            </a:br>
            <a:endParaRPr lang="en-US" dirty="0"/>
          </a:p>
        </p:txBody>
      </p:sp>
      <p:sp>
        <p:nvSpPr>
          <p:cNvPr id="3" name="Footer Placeholder 2"/>
          <p:cNvSpPr>
            <a:spLocks noGrp="1"/>
          </p:cNvSpPr>
          <p:nvPr>
            <p:ph type="ftr" sz="quarter" idx="10"/>
          </p:nvPr>
        </p:nvSpPr>
        <p:spPr/>
        <p:txBody>
          <a:bodyPr/>
          <a:lstStyle/>
          <a:p>
            <a:r>
              <a:rPr lang="en-US" smtClean="0"/>
              <a:t>2011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a:p>
        </p:txBody>
      </p:sp>
    </p:spTree>
    <p:extLst>
      <p:ext uri="{BB962C8B-B14F-4D97-AF65-F5344CB8AC3E}">
        <p14:creationId xmlns:p14="http://schemas.microsoft.com/office/powerpoint/2010/main" xmlns="" val="2759783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2514600"/>
            <a:ext cx="6858000" cy="1143000"/>
          </a:xfrm>
          <a:prstGeom prst="rect">
            <a:avLst/>
          </a:prstGeom>
        </p:spPr>
        <p:txBody>
          <a:bodyPr/>
          <a:lstStyle>
            <a:lvl1pPr marL="0" indent="0" algn="l">
              <a:buNone/>
              <a:defRPr lang="en-US" sz="2000" b="0" kern="1200" baseline="0" dirty="0" smtClean="0">
                <a:solidFill>
                  <a:schemeClr val="accent1">
                    <a:lumMod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Presentation Title</a:t>
            </a:r>
          </a:p>
          <a:p>
            <a:endParaRPr lang="en-US" dirty="0"/>
          </a:p>
        </p:txBody>
      </p:sp>
      <p:sp>
        <p:nvSpPr>
          <p:cNvPr id="4" name="TextBox 3"/>
          <p:cNvSpPr txBox="1"/>
          <p:nvPr userDrawn="1"/>
        </p:nvSpPr>
        <p:spPr>
          <a:xfrm>
            <a:off x="1828800" y="762000"/>
            <a:ext cx="6858000" cy="1569660"/>
          </a:xfrm>
          <a:prstGeom prst="rect">
            <a:avLst/>
          </a:prstGeom>
          <a:noFill/>
        </p:spPr>
        <p:txBody>
          <a:bodyPr wrap="square" rtlCol="0">
            <a:spAutoFit/>
          </a:bodyPr>
          <a:lstStyle/>
          <a:p>
            <a:pPr algn="l"/>
            <a:r>
              <a:rPr lang="ru-RU" sz="3200" b="1" dirty="0" smtClean="0">
                <a:solidFill>
                  <a:schemeClr val="tx2"/>
                </a:solidFill>
                <a:latin typeface="Tahoma" pitchFamily="34" charset="0"/>
                <a:ea typeface="Tahoma" pitchFamily="34" charset="0"/>
                <a:cs typeface="Tahoma" pitchFamily="34" charset="0"/>
              </a:rPr>
              <a:t>СПАСИБО</a:t>
            </a:r>
            <a:r>
              <a:rPr lang="ru-RU" sz="3200" b="1" baseline="0" dirty="0" smtClean="0">
                <a:solidFill>
                  <a:schemeClr val="tx2"/>
                </a:solidFill>
                <a:latin typeface="Tahoma" pitchFamily="34" charset="0"/>
                <a:ea typeface="Tahoma" pitchFamily="34" charset="0"/>
                <a:cs typeface="Tahoma" pitchFamily="34" charset="0"/>
              </a:rPr>
              <a:t> ЗА ВНИМАНИЕ!</a:t>
            </a:r>
            <a:endParaRPr lang="en-US" sz="3200" b="1" baseline="0" dirty="0" smtClean="0">
              <a:solidFill>
                <a:schemeClr val="tx2"/>
              </a:solidFill>
              <a:latin typeface="Tahoma" pitchFamily="34" charset="0"/>
              <a:ea typeface="Tahoma" pitchFamily="34" charset="0"/>
              <a:cs typeface="Tahoma" pitchFamily="34" charset="0"/>
            </a:endParaRPr>
          </a:p>
          <a:p>
            <a:pPr algn="l"/>
            <a:endParaRPr lang="ru-RU" sz="3200" b="1" baseline="0" dirty="0" smtClean="0">
              <a:solidFill>
                <a:schemeClr val="tx2"/>
              </a:solidFill>
              <a:latin typeface="Tahoma" pitchFamily="34" charset="0"/>
              <a:ea typeface="Tahoma" pitchFamily="34" charset="0"/>
              <a:cs typeface="Tahoma" pitchFamily="34" charset="0"/>
            </a:endParaRPr>
          </a:p>
          <a:p>
            <a:pPr algn="l"/>
            <a:r>
              <a:rPr lang="ru-RU" sz="3200" b="1" baseline="0" dirty="0" smtClean="0">
                <a:solidFill>
                  <a:schemeClr val="tx2"/>
                </a:solidFill>
                <a:latin typeface="Tahoma" pitchFamily="34" charset="0"/>
                <a:ea typeface="Tahoma" pitchFamily="34" charset="0"/>
                <a:cs typeface="Tahoma" pitchFamily="34" charset="0"/>
              </a:rPr>
              <a:t>ВОПРОСЫ?</a:t>
            </a:r>
            <a:endParaRPr lang="en-US" sz="3200" b="1" dirty="0">
              <a:solidFill>
                <a:schemeClr val="tx2"/>
              </a:solidFill>
              <a:latin typeface="Tahoma" pitchFamily="34" charset="0"/>
              <a:ea typeface="Tahoma" pitchFamily="34" charset="0"/>
              <a:cs typeface="Tahoma" pitchFamily="34" charset="0"/>
            </a:endParaRPr>
          </a:p>
        </p:txBody>
      </p:sp>
      <p:sp>
        <p:nvSpPr>
          <p:cNvPr id="2" name="Footer Placeholder 1"/>
          <p:cNvSpPr>
            <a:spLocks noGrp="1"/>
          </p:cNvSpPr>
          <p:nvPr>
            <p:ph type="ftr" sz="quarter" idx="12"/>
          </p:nvPr>
        </p:nvSpPr>
        <p:spPr/>
        <p:txBody>
          <a:bodyPr/>
          <a:lstStyle/>
          <a:p>
            <a:r>
              <a:rPr lang="en-US" smtClean="0"/>
              <a:t>2011 © EPAM Systems, RD Dep.</a:t>
            </a:r>
            <a:endParaRPr lang="en-US" dirty="0"/>
          </a:p>
        </p:txBody>
      </p:sp>
      <p:sp>
        <p:nvSpPr>
          <p:cNvPr id="5" name="Slide Number Placeholder 4"/>
          <p:cNvSpPr>
            <a:spLocks noGrp="1"/>
          </p:cNvSpPr>
          <p:nvPr>
            <p:ph type="sldNum" sz="quarter" idx="13"/>
          </p:nvPr>
        </p:nvSpPr>
        <p:spPr/>
        <p:txBody>
          <a:bodyPr/>
          <a:lstStyle/>
          <a:p>
            <a:fld id="{36013D82-3B92-4BC6-A819-A7803D760D40}" type="slidenum">
              <a:rPr lang="en-US" smtClean="0"/>
              <a:pPr/>
              <a:t>‹#›</a:t>
            </a:fld>
            <a:endParaRPr lang="en-US"/>
          </a:p>
        </p:txBody>
      </p:sp>
      <p:sp>
        <p:nvSpPr>
          <p:cNvPr id="7" name="Text Placeholder 24"/>
          <p:cNvSpPr>
            <a:spLocks noGrp="1"/>
          </p:cNvSpPr>
          <p:nvPr>
            <p:ph type="body" sz="quarter" idx="14" hasCustomPrompt="1"/>
          </p:nvPr>
        </p:nvSpPr>
        <p:spPr>
          <a:xfrm>
            <a:off x="2743200" y="4191000"/>
            <a:ext cx="5943600" cy="1066800"/>
          </a:xfrm>
          <a:prstGeom prst="rect">
            <a:avLst/>
          </a:prstGeom>
        </p:spPr>
        <p:txBody>
          <a:bodyPr>
            <a:noAutofit/>
          </a:bodyPr>
          <a:lstStyle>
            <a:lvl1pPr marL="0" indent="0" algn="l">
              <a:buNone/>
              <a:defRPr lang="en-US" sz="1600" b="1" kern="1200" baseline="0" dirty="0" smtClean="0">
                <a:solidFill>
                  <a:schemeClr val="tx1"/>
                </a:solidFill>
                <a:latin typeface="Tahoma" pitchFamily="34" charset="0"/>
                <a:ea typeface="Tahoma" pitchFamily="34" charset="0"/>
                <a:cs typeface="Tahoma" pitchFamily="34" charset="0"/>
              </a:defRPr>
            </a:lvl1pPr>
            <a:lvl2pPr>
              <a:defRPr lang="en-US" sz="1800" b="1" kern="1200" baseline="0" dirty="0" smtClean="0">
                <a:solidFill>
                  <a:schemeClr val="bg1">
                    <a:lumMod val="50000"/>
                  </a:schemeClr>
                </a:solidFill>
                <a:latin typeface="Arial" pitchFamily="34" charset="0"/>
                <a:ea typeface="+mn-ea"/>
                <a:cs typeface="Arial" pitchFamily="34" charset="0"/>
              </a:defRPr>
            </a:lvl2pPr>
            <a:lvl3pPr>
              <a:defRPr lang="en-US" sz="1800" b="1" kern="1200" baseline="0" dirty="0" smtClean="0">
                <a:solidFill>
                  <a:schemeClr val="bg1">
                    <a:lumMod val="50000"/>
                  </a:schemeClr>
                </a:solidFill>
                <a:latin typeface="Arial" pitchFamily="34" charset="0"/>
                <a:ea typeface="+mn-ea"/>
                <a:cs typeface="Arial" pitchFamily="34" charset="0"/>
              </a:defRPr>
            </a:lvl3pPr>
            <a:lvl4pPr>
              <a:defRPr lang="en-US" sz="1800" b="1" kern="1200" baseline="0" dirty="0" smtClean="0">
                <a:solidFill>
                  <a:schemeClr val="bg1">
                    <a:lumMod val="50000"/>
                  </a:schemeClr>
                </a:solidFill>
                <a:latin typeface="Arial" pitchFamily="34" charset="0"/>
                <a:ea typeface="+mn-ea"/>
                <a:cs typeface="Arial" pitchFamily="34" charset="0"/>
              </a:defRPr>
            </a:lvl4pPr>
            <a:lvl5pPr>
              <a:defRPr lang="en-US" sz="1800" b="1" kern="1200" baseline="0" dirty="0">
                <a:solidFill>
                  <a:schemeClr val="bg1">
                    <a:lumMod val="50000"/>
                  </a:schemeClr>
                </a:solidFill>
                <a:latin typeface="Arial" pitchFamily="34" charset="0"/>
                <a:ea typeface="+mn-ea"/>
                <a:cs typeface="Arial" pitchFamily="34" charset="0"/>
              </a:defRPr>
            </a:lvl5pPr>
          </a:lstStyle>
          <a:p>
            <a:pPr lvl="0"/>
            <a:r>
              <a:rPr lang="en-US" dirty="0" smtClean="0"/>
              <a:t>Author Name</a:t>
            </a:r>
          </a:p>
          <a:p>
            <a:pPr lvl="0"/>
            <a:r>
              <a:rPr lang="en-US" dirty="0" smtClean="0"/>
              <a:t>Author Position</a:t>
            </a:r>
          </a:p>
          <a:p>
            <a:pPr lvl="0"/>
            <a:r>
              <a:rPr lang="en-US" dirty="0" smtClean="0"/>
              <a:t>Author Contact Email</a:t>
            </a:r>
          </a:p>
        </p:txBody>
      </p:sp>
      <p:sp>
        <p:nvSpPr>
          <p:cNvPr id="8" name="Rectangle 13"/>
          <p:cNvSpPr/>
          <p:nvPr userDrawn="1"/>
        </p:nvSpPr>
        <p:spPr>
          <a:xfrm>
            <a:off x="1828800" y="4191000"/>
            <a:ext cx="965329" cy="338554"/>
          </a:xfrm>
          <a:prstGeom prst="rect">
            <a:avLst/>
          </a:prstGeom>
        </p:spPr>
        <p:txBody>
          <a:bodyPr wrap="none">
            <a:spAutoFit/>
          </a:bodyPr>
          <a:lstStyle/>
          <a:p>
            <a:r>
              <a:rPr lang="en-US" sz="1600" b="1" dirty="0" smtClean="0">
                <a:solidFill>
                  <a:schemeClr val="tx1"/>
                </a:solidFill>
                <a:latin typeface="Tahoma" pitchFamily="34" charset="0"/>
                <a:ea typeface="Tahoma" pitchFamily="34" charset="0"/>
                <a:cs typeface="Tahoma" pitchFamily="34" charset="0"/>
              </a:rPr>
              <a:t>Author:</a:t>
            </a:r>
            <a:endParaRPr lang="en-US" sz="1600" b="1" dirty="0">
              <a:solidFill>
                <a:schemeClr val="tx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xmlns="" val="2697091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a:xfrm>
            <a:off x="473075" y="1042988"/>
            <a:ext cx="8213725" cy="51355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15962"/>
          </a:xfrm>
          <a:prstGeom prst="rect">
            <a:avLst/>
          </a:prstGeom>
        </p:spPr>
        <p:txBody>
          <a:bodyPr vert="horz" lIns="91440" tIns="45720" rIns="91440" bIns="45720" rtlCol="0" anchor="t">
            <a:normAutofit/>
          </a:bodyPr>
          <a:lstStyle/>
          <a:p>
            <a:pPr marL="0" lvl="0" indent="0" algn="l" defTabSz="914400" rtl="0" eaLnBrk="1" latinLnBrk="0" hangingPunct="1">
              <a:spcBef>
                <a:spcPct val="20000"/>
              </a:spcBef>
              <a:buFont typeface="Arial" pitchFamily="34" charset="0"/>
              <a:buNone/>
            </a:pPr>
            <a:r>
              <a:rPr lang="ru-RU" smtClean="0"/>
              <a:t>Образец заголовка</a:t>
            </a:r>
            <a:endParaRPr lang="en-US" dirty="0"/>
          </a:p>
        </p:txBody>
      </p:sp>
      <p:sp>
        <p:nvSpPr>
          <p:cNvPr id="24" name="Rectangle 6"/>
          <p:cNvSpPr>
            <a:spLocks noChangeArrowheads="1"/>
          </p:cNvSpPr>
          <p:nvPr/>
        </p:nvSpPr>
        <p:spPr bwMode="auto">
          <a:xfrm>
            <a:off x="-19050" y="6327152"/>
            <a:ext cx="3133441" cy="267492"/>
          </a:xfrm>
          <a:prstGeom prst="rect">
            <a:avLst/>
          </a:prstGeom>
          <a:solidFill>
            <a:srgbClr val="6087B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5" name="Freeform 7"/>
          <p:cNvSpPr>
            <a:spLocks noEditPoints="1"/>
          </p:cNvSpPr>
          <p:nvPr/>
        </p:nvSpPr>
        <p:spPr bwMode="auto">
          <a:xfrm>
            <a:off x="914400" y="6385486"/>
            <a:ext cx="685801" cy="170266"/>
          </a:xfrm>
          <a:custGeom>
            <a:avLst/>
            <a:gdLst>
              <a:gd name="T0" fmla="*/ 2344 w 2344"/>
              <a:gd name="T1" fmla="*/ 307 h 582"/>
              <a:gd name="T2" fmla="*/ 431 w 2344"/>
              <a:gd name="T3" fmla="*/ 371 h 582"/>
              <a:gd name="T4" fmla="*/ 1391 w 2344"/>
              <a:gd name="T5" fmla="*/ 480 h 582"/>
              <a:gd name="T6" fmla="*/ 1568 w 2344"/>
              <a:gd name="T7" fmla="*/ 78 h 582"/>
              <a:gd name="T8" fmla="*/ 1595 w 2344"/>
              <a:gd name="T9" fmla="*/ 82 h 582"/>
              <a:gd name="T10" fmla="*/ 1715 w 2344"/>
              <a:gd name="T11" fmla="*/ 98 h 582"/>
              <a:gd name="T12" fmla="*/ 1734 w 2344"/>
              <a:gd name="T13" fmla="*/ 77 h 582"/>
              <a:gd name="T14" fmla="*/ 1755 w 2344"/>
              <a:gd name="T15" fmla="*/ 89 h 582"/>
              <a:gd name="T16" fmla="*/ 1876 w 2344"/>
              <a:gd name="T17" fmla="*/ 53 h 582"/>
              <a:gd name="T18" fmla="*/ 1850 w 2344"/>
              <a:gd name="T19" fmla="*/ 14 h 582"/>
              <a:gd name="T20" fmla="*/ 1802 w 2344"/>
              <a:gd name="T21" fmla="*/ 0 h 582"/>
              <a:gd name="T22" fmla="*/ 1722 w 2344"/>
              <a:gd name="T23" fmla="*/ 24 h 582"/>
              <a:gd name="T24" fmla="*/ 1663 w 2344"/>
              <a:gd name="T25" fmla="*/ 2 h 582"/>
              <a:gd name="T26" fmla="*/ 1591 w 2344"/>
              <a:gd name="T27" fmla="*/ 7 h 582"/>
              <a:gd name="T28" fmla="*/ 1227 w 2344"/>
              <a:gd name="T29" fmla="*/ 5 h 582"/>
              <a:gd name="T30" fmla="*/ 1162 w 2344"/>
              <a:gd name="T31" fmla="*/ 36 h 582"/>
              <a:gd name="T32" fmla="*/ 1134 w 2344"/>
              <a:gd name="T33" fmla="*/ 96 h 582"/>
              <a:gd name="T34" fmla="*/ 1249 w 2344"/>
              <a:gd name="T35" fmla="*/ 95 h 582"/>
              <a:gd name="T36" fmla="*/ 1276 w 2344"/>
              <a:gd name="T37" fmla="*/ 74 h 582"/>
              <a:gd name="T38" fmla="*/ 1288 w 2344"/>
              <a:gd name="T39" fmla="*/ 97 h 582"/>
              <a:gd name="T40" fmla="*/ 1243 w 2344"/>
              <a:gd name="T41" fmla="*/ 195 h 582"/>
              <a:gd name="T42" fmla="*/ 1120 w 2344"/>
              <a:gd name="T43" fmla="*/ 273 h 582"/>
              <a:gd name="T44" fmla="*/ 1090 w 2344"/>
              <a:gd name="T45" fmla="*/ 411 h 582"/>
              <a:gd name="T46" fmla="*/ 1113 w 2344"/>
              <a:gd name="T47" fmla="*/ 473 h 582"/>
              <a:gd name="T48" fmla="*/ 1208 w 2344"/>
              <a:gd name="T49" fmla="*/ 485 h 582"/>
              <a:gd name="T50" fmla="*/ 1252 w 2344"/>
              <a:gd name="T51" fmla="*/ 480 h 582"/>
              <a:gd name="T52" fmla="*/ 1398 w 2344"/>
              <a:gd name="T53" fmla="*/ 45 h 582"/>
              <a:gd name="T54" fmla="*/ 1361 w 2344"/>
              <a:gd name="T55" fmla="*/ 13 h 582"/>
              <a:gd name="T56" fmla="*/ 1240 w 2344"/>
              <a:gd name="T57" fmla="*/ 277 h 582"/>
              <a:gd name="T58" fmla="*/ 1244 w 2344"/>
              <a:gd name="T59" fmla="*/ 406 h 582"/>
              <a:gd name="T60" fmla="*/ 1218 w 2344"/>
              <a:gd name="T61" fmla="*/ 412 h 582"/>
              <a:gd name="T62" fmla="*/ 1220 w 2344"/>
              <a:gd name="T63" fmla="*/ 304 h 582"/>
              <a:gd name="T64" fmla="*/ 758 w 2344"/>
              <a:gd name="T65" fmla="*/ 31 h 582"/>
              <a:gd name="T66" fmla="*/ 672 w 2344"/>
              <a:gd name="T67" fmla="*/ 1 h 582"/>
              <a:gd name="T68" fmla="*/ 570 w 2344"/>
              <a:gd name="T69" fmla="*/ 11 h 582"/>
              <a:gd name="T70" fmla="*/ 514 w 2344"/>
              <a:gd name="T71" fmla="*/ 58 h 582"/>
              <a:gd name="T72" fmla="*/ 462 w 2344"/>
              <a:gd name="T73" fmla="*/ 410 h 582"/>
              <a:gd name="T74" fmla="*/ 487 w 2344"/>
              <a:gd name="T75" fmla="*/ 461 h 582"/>
              <a:gd name="T76" fmla="*/ 541 w 2344"/>
              <a:gd name="T77" fmla="*/ 482 h 582"/>
              <a:gd name="T78" fmla="*/ 664 w 2344"/>
              <a:gd name="T79" fmla="*/ 476 h 582"/>
              <a:gd name="T80" fmla="*/ 721 w 2344"/>
              <a:gd name="T81" fmla="*/ 436 h 582"/>
              <a:gd name="T82" fmla="*/ 630 w 2344"/>
              <a:gd name="T83" fmla="*/ 304 h 582"/>
              <a:gd name="T84" fmla="*/ 606 w 2344"/>
              <a:gd name="T85" fmla="*/ 413 h 582"/>
              <a:gd name="T86" fmla="*/ 581 w 2344"/>
              <a:gd name="T87" fmla="*/ 405 h 582"/>
              <a:gd name="T88" fmla="*/ 777 w 2344"/>
              <a:gd name="T89" fmla="*/ 80 h 582"/>
              <a:gd name="T90" fmla="*/ 646 w 2344"/>
              <a:gd name="T91" fmla="*/ 74 h 582"/>
              <a:gd name="T92" fmla="*/ 658 w 2344"/>
              <a:gd name="T93" fmla="*/ 97 h 582"/>
              <a:gd name="T94" fmla="*/ 628 w 2344"/>
              <a:gd name="T95" fmla="*/ 77 h 582"/>
              <a:gd name="T96" fmla="*/ 1042 w 2344"/>
              <a:gd name="T97" fmla="*/ 7 h 582"/>
              <a:gd name="T98" fmla="*/ 970 w 2344"/>
              <a:gd name="T99" fmla="*/ 2 h 582"/>
              <a:gd name="T100" fmla="*/ 872 w 2344"/>
              <a:gd name="T101" fmla="*/ 582 h 582"/>
              <a:gd name="T102" fmla="*/ 965 w 2344"/>
              <a:gd name="T103" fmla="*/ 486 h 582"/>
              <a:gd name="T104" fmla="*/ 1019 w 2344"/>
              <a:gd name="T105" fmla="*/ 469 h 582"/>
              <a:gd name="T106" fmla="*/ 1048 w 2344"/>
              <a:gd name="T107" fmla="*/ 428 h 582"/>
              <a:gd name="T108" fmla="*/ 1087 w 2344"/>
              <a:gd name="T109" fmla="*/ 38 h 582"/>
              <a:gd name="T110" fmla="*/ 963 w 2344"/>
              <a:gd name="T111" fmla="*/ 74 h 582"/>
              <a:gd name="T112" fmla="*/ 975 w 2344"/>
              <a:gd name="T113" fmla="*/ 96 h 582"/>
              <a:gd name="T114" fmla="*/ 914 w 2344"/>
              <a:gd name="T115" fmla="*/ 413 h 582"/>
              <a:gd name="T116" fmla="*/ 896 w 2344"/>
              <a:gd name="T117" fmla="*/ 39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44" h="582">
                <a:moveTo>
                  <a:pt x="1919" y="46"/>
                </a:moveTo>
                <a:lnTo>
                  <a:pt x="1912" y="144"/>
                </a:lnTo>
                <a:lnTo>
                  <a:pt x="2210" y="258"/>
                </a:lnTo>
                <a:lnTo>
                  <a:pt x="1893" y="371"/>
                </a:lnTo>
                <a:lnTo>
                  <a:pt x="1885" y="473"/>
                </a:lnTo>
                <a:lnTo>
                  <a:pt x="1890" y="469"/>
                </a:lnTo>
                <a:lnTo>
                  <a:pt x="2344" y="307"/>
                </a:lnTo>
                <a:lnTo>
                  <a:pt x="2344" y="205"/>
                </a:lnTo>
                <a:lnTo>
                  <a:pt x="1919" y="46"/>
                </a:lnTo>
                <a:close/>
                <a:moveTo>
                  <a:pt x="458" y="46"/>
                </a:moveTo>
                <a:lnTo>
                  <a:pt x="0" y="207"/>
                </a:lnTo>
                <a:lnTo>
                  <a:pt x="0" y="311"/>
                </a:lnTo>
                <a:lnTo>
                  <a:pt x="424" y="473"/>
                </a:lnTo>
                <a:lnTo>
                  <a:pt x="431" y="371"/>
                </a:lnTo>
                <a:lnTo>
                  <a:pt x="133" y="258"/>
                </a:lnTo>
                <a:lnTo>
                  <a:pt x="451" y="144"/>
                </a:lnTo>
                <a:lnTo>
                  <a:pt x="458" y="46"/>
                </a:lnTo>
                <a:close/>
                <a:moveTo>
                  <a:pt x="1568" y="19"/>
                </a:moveTo>
                <a:lnTo>
                  <a:pt x="1571" y="3"/>
                </a:lnTo>
                <a:lnTo>
                  <a:pt x="1453" y="3"/>
                </a:lnTo>
                <a:lnTo>
                  <a:pt x="1391" y="480"/>
                </a:lnTo>
                <a:lnTo>
                  <a:pt x="1509" y="480"/>
                </a:lnTo>
                <a:lnTo>
                  <a:pt x="1559" y="97"/>
                </a:lnTo>
                <a:lnTo>
                  <a:pt x="1559" y="92"/>
                </a:lnTo>
                <a:lnTo>
                  <a:pt x="1561" y="88"/>
                </a:lnTo>
                <a:lnTo>
                  <a:pt x="1563" y="84"/>
                </a:lnTo>
                <a:lnTo>
                  <a:pt x="1565" y="81"/>
                </a:lnTo>
                <a:lnTo>
                  <a:pt x="1568" y="78"/>
                </a:lnTo>
                <a:lnTo>
                  <a:pt x="1572" y="77"/>
                </a:lnTo>
                <a:lnTo>
                  <a:pt x="1576" y="76"/>
                </a:lnTo>
                <a:lnTo>
                  <a:pt x="1580" y="75"/>
                </a:lnTo>
                <a:lnTo>
                  <a:pt x="1586" y="76"/>
                </a:lnTo>
                <a:lnTo>
                  <a:pt x="1590" y="77"/>
                </a:lnTo>
                <a:lnTo>
                  <a:pt x="1593" y="78"/>
                </a:lnTo>
                <a:lnTo>
                  <a:pt x="1595" y="82"/>
                </a:lnTo>
                <a:lnTo>
                  <a:pt x="1598" y="85"/>
                </a:lnTo>
                <a:lnTo>
                  <a:pt x="1599" y="88"/>
                </a:lnTo>
                <a:lnTo>
                  <a:pt x="1600" y="92"/>
                </a:lnTo>
                <a:lnTo>
                  <a:pt x="1600" y="98"/>
                </a:lnTo>
                <a:lnTo>
                  <a:pt x="1549" y="480"/>
                </a:lnTo>
                <a:lnTo>
                  <a:pt x="1666" y="480"/>
                </a:lnTo>
                <a:lnTo>
                  <a:pt x="1715" y="98"/>
                </a:lnTo>
                <a:lnTo>
                  <a:pt x="1716" y="94"/>
                </a:lnTo>
                <a:lnTo>
                  <a:pt x="1719" y="89"/>
                </a:lnTo>
                <a:lnTo>
                  <a:pt x="1720" y="85"/>
                </a:lnTo>
                <a:lnTo>
                  <a:pt x="1723" y="83"/>
                </a:lnTo>
                <a:lnTo>
                  <a:pt x="1726" y="81"/>
                </a:lnTo>
                <a:lnTo>
                  <a:pt x="1729" y="78"/>
                </a:lnTo>
                <a:lnTo>
                  <a:pt x="1734" y="77"/>
                </a:lnTo>
                <a:lnTo>
                  <a:pt x="1739" y="77"/>
                </a:lnTo>
                <a:lnTo>
                  <a:pt x="1743" y="77"/>
                </a:lnTo>
                <a:lnTo>
                  <a:pt x="1748" y="78"/>
                </a:lnTo>
                <a:lnTo>
                  <a:pt x="1751" y="81"/>
                </a:lnTo>
                <a:lnTo>
                  <a:pt x="1753" y="83"/>
                </a:lnTo>
                <a:lnTo>
                  <a:pt x="1755" y="86"/>
                </a:lnTo>
                <a:lnTo>
                  <a:pt x="1755" y="89"/>
                </a:lnTo>
                <a:lnTo>
                  <a:pt x="1756" y="94"/>
                </a:lnTo>
                <a:lnTo>
                  <a:pt x="1755" y="99"/>
                </a:lnTo>
                <a:lnTo>
                  <a:pt x="1707" y="480"/>
                </a:lnTo>
                <a:lnTo>
                  <a:pt x="1823" y="480"/>
                </a:lnTo>
                <a:lnTo>
                  <a:pt x="1876" y="68"/>
                </a:lnTo>
                <a:lnTo>
                  <a:pt x="1877" y="60"/>
                </a:lnTo>
                <a:lnTo>
                  <a:pt x="1876" y="53"/>
                </a:lnTo>
                <a:lnTo>
                  <a:pt x="1875" y="45"/>
                </a:lnTo>
                <a:lnTo>
                  <a:pt x="1873" y="38"/>
                </a:lnTo>
                <a:lnTo>
                  <a:pt x="1870" y="32"/>
                </a:lnTo>
                <a:lnTo>
                  <a:pt x="1866" y="27"/>
                </a:lnTo>
                <a:lnTo>
                  <a:pt x="1861" y="22"/>
                </a:lnTo>
                <a:lnTo>
                  <a:pt x="1857" y="18"/>
                </a:lnTo>
                <a:lnTo>
                  <a:pt x="1850" y="14"/>
                </a:lnTo>
                <a:lnTo>
                  <a:pt x="1844" y="9"/>
                </a:lnTo>
                <a:lnTo>
                  <a:pt x="1837" y="7"/>
                </a:lnTo>
                <a:lnTo>
                  <a:pt x="1831" y="4"/>
                </a:lnTo>
                <a:lnTo>
                  <a:pt x="1823" y="3"/>
                </a:lnTo>
                <a:lnTo>
                  <a:pt x="1817" y="1"/>
                </a:lnTo>
                <a:lnTo>
                  <a:pt x="1809" y="1"/>
                </a:lnTo>
                <a:lnTo>
                  <a:pt x="1802" y="0"/>
                </a:lnTo>
                <a:lnTo>
                  <a:pt x="1789" y="1"/>
                </a:lnTo>
                <a:lnTo>
                  <a:pt x="1776" y="2"/>
                </a:lnTo>
                <a:lnTo>
                  <a:pt x="1764" y="4"/>
                </a:lnTo>
                <a:lnTo>
                  <a:pt x="1752" y="8"/>
                </a:lnTo>
                <a:lnTo>
                  <a:pt x="1741" y="13"/>
                </a:lnTo>
                <a:lnTo>
                  <a:pt x="1731" y="18"/>
                </a:lnTo>
                <a:lnTo>
                  <a:pt x="1722" y="24"/>
                </a:lnTo>
                <a:lnTo>
                  <a:pt x="1713" y="32"/>
                </a:lnTo>
                <a:lnTo>
                  <a:pt x="1706" y="24"/>
                </a:lnTo>
                <a:lnTo>
                  <a:pt x="1698" y="18"/>
                </a:lnTo>
                <a:lnTo>
                  <a:pt x="1690" y="13"/>
                </a:lnTo>
                <a:lnTo>
                  <a:pt x="1682" y="8"/>
                </a:lnTo>
                <a:lnTo>
                  <a:pt x="1673" y="4"/>
                </a:lnTo>
                <a:lnTo>
                  <a:pt x="1663" y="2"/>
                </a:lnTo>
                <a:lnTo>
                  <a:pt x="1654" y="1"/>
                </a:lnTo>
                <a:lnTo>
                  <a:pt x="1643" y="0"/>
                </a:lnTo>
                <a:lnTo>
                  <a:pt x="1632" y="1"/>
                </a:lnTo>
                <a:lnTo>
                  <a:pt x="1620" y="1"/>
                </a:lnTo>
                <a:lnTo>
                  <a:pt x="1611" y="3"/>
                </a:lnTo>
                <a:lnTo>
                  <a:pt x="1601" y="5"/>
                </a:lnTo>
                <a:lnTo>
                  <a:pt x="1591" y="7"/>
                </a:lnTo>
                <a:lnTo>
                  <a:pt x="1584" y="11"/>
                </a:lnTo>
                <a:lnTo>
                  <a:pt x="1575" y="15"/>
                </a:lnTo>
                <a:lnTo>
                  <a:pt x="1568" y="19"/>
                </a:lnTo>
                <a:close/>
                <a:moveTo>
                  <a:pt x="1287" y="0"/>
                </a:moveTo>
                <a:lnTo>
                  <a:pt x="1253" y="1"/>
                </a:lnTo>
                <a:lnTo>
                  <a:pt x="1240" y="3"/>
                </a:lnTo>
                <a:lnTo>
                  <a:pt x="1227" y="5"/>
                </a:lnTo>
                <a:lnTo>
                  <a:pt x="1216" y="7"/>
                </a:lnTo>
                <a:lnTo>
                  <a:pt x="1206" y="11"/>
                </a:lnTo>
                <a:lnTo>
                  <a:pt x="1195" y="15"/>
                </a:lnTo>
                <a:lnTo>
                  <a:pt x="1186" y="19"/>
                </a:lnTo>
                <a:lnTo>
                  <a:pt x="1177" y="24"/>
                </a:lnTo>
                <a:lnTo>
                  <a:pt x="1170" y="30"/>
                </a:lnTo>
                <a:lnTo>
                  <a:pt x="1162" y="36"/>
                </a:lnTo>
                <a:lnTo>
                  <a:pt x="1156" y="44"/>
                </a:lnTo>
                <a:lnTo>
                  <a:pt x="1150" y="50"/>
                </a:lnTo>
                <a:lnTo>
                  <a:pt x="1146" y="59"/>
                </a:lnTo>
                <a:lnTo>
                  <a:pt x="1142" y="68"/>
                </a:lnTo>
                <a:lnTo>
                  <a:pt x="1139" y="76"/>
                </a:lnTo>
                <a:lnTo>
                  <a:pt x="1136" y="86"/>
                </a:lnTo>
                <a:lnTo>
                  <a:pt x="1134" y="96"/>
                </a:lnTo>
                <a:lnTo>
                  <a:pt x="1123" y="177"/>
                </a:lnTo>
                <a:lnTo>
                  <a:pt x="1237" y="177"/>
                </a:lnTo>
                <a:lnTo>
                  <a:pt x="1240" y="130"/>
                </a:lnTo>
                <a:lnTo>
                  <a:pt x="1242" y="119"/>
                </a:lnTo>
                <a:lnTo>
                  <a:pt x="1243" y="110"/>
                </a:lnTo>
                <a:lnTo>
                  <a:pt x="1247" y="101"/>
                </a:lnTo>
                <a:lnTo>
                  <a:pt x="1249" y="95"/>
                </a:lnTo>
                <a:lnTo>
                  <a:pt x="1253" y="86"/>
                </a:lnTo>
                <a:lnTo>
                  <a:pt x="1257" y="80"/>
                </a:lnTo>
                <a:lnTo>
                  <a:pt x="1261" y="77"/>
                </a:lnTo>
                <a:lnTo>
                  <a:pt x="1264" y="75"/>
                </a:lnTo>
                <a:lnTo>
                  <a:pt x="1267" y="74"/>
                </a:lnTo>
                <a:lnTo>
                  <a:pt x="1271" y="74"/>
                </a:lnTo>
                <a:lnTo>
                  <a:pt x="1276" y="74"/>
                </a:lnTo>
                <a:lnTo>
                  <a:pt x="1279" y="75"/>
                </a:lnTo>
                <a:lnTo>
                  <a:pt x="1282" y="77"/>
                </a:lnTo>
                <a:lnTo>
                  <a:pt x="1285" y="80"/>
                </a:lnTo>
                <a:lnTo>
                  <a:pt x="1287" y="83"/>
                </a:lnTo>
                <a:lnTo>
                  <a:pt x="1288" y="87"/>
                </a:lnTo>
                <a:lnTo>
                  <a:pt x="1289" y="91"/>
                </a:lnTo>
                <a:lnTo>
                  <a:pt x="1288" y="97"/>
                </a:lnTo>
                <a:lnTo>
                  <a:pt x="1279" y="167"/>
                </a:lnTo>
                <a:lnTo>
                  <a:pt x="1278" y="170"/>
                </a:lnTo>
                <a:lnTo>
                  <a:pt x="1276" y="173"/>
                </a:lnTo>
                <a:lnTo>
                  <a:pt x="1272" y="177"/>
                </a:lnTo>
                <a:lnTo>
                  <a:pt x="1269" y="180"/>
                </a:lnTo>
                <a:lnTo>
                  <a:pt x="1258" y="188"/>
                </a:lnTo>
                <a:lnTo>
                  <a:pt x="1243" y="195"/>
                </a:lnTo>
                <a:lnTo>
                  <a:pt x="1234" y="200"/>
                </a:lnTo>
                <a:lnTo>
                  <a:pt x="1199" y="218"/>
                </a:lnTo>
                <a:lnTo>
                  <a:pt x="1171" y="234"/>
                </a:lnTo>
                <a:lnTo>
                  <a:pt x="1148" y="248"/>
                </a:lnTo>
                <a:lnTo>
                  <a:pt x="1132" y="260"/>
                </a:lnTo>
                <a:lnTo>
                  <a:pt x="1126" y="266"/>
                </a:lnTo>
                <a:lnTo>
                  <a:pt x="1120" y="273"/>
                </a:lnTo>
                <a:lnTo>
                  <a:pt x="1116" y="279"/>
                </a:lnTo>
                <a:lnTo>
                  <a:pt x="1112" y="287"/>
                </a:lnTo>
                <a:lnTo>
                  <a:pt x="1108" y="293"/>
                </a:lnTo>
                <a:lnTo>
                  <a:pt x="1105" y="301"/>
                </a:lnTo>
                <a:lnTo>
                  <a:pt x="1103" y="308"/>
                </a:lnTo>
                <a:lnTo>
                  <a:pt x="1102" y="316"/>
                </a:lnTo>
                <a:lnTo>
                  <a:pt x="1090" y="411"/>
                </a:lnTo>
                <a:lnTo>
                  <a:pt x="1089" y="422"/>
                </a:lnTo>
                <a:lnTo>
                  <a:pt x="1089" y="432"/>
                </a:lnTo>
                <a:lnTo>
                  <a:pt x="1090" y="441"/>
                </a:lnTo>
                <a:lnTo>
                  <a:pt x="1093" y="451"/>
                </a:lnTo>
                <a:lnTo>
                  <a:pt x="1098" y="459"/>
                </a:lnTo>
                <a:lnTo>
                  <a:pt x="1104" y="466"/>
                </a:lnTo>
                <a:lnTo>
                  <a:pt x="1113" y="473"/>
                </a:lnTo>
                <a:lnTo>
                  <a:pt x="1121" y="477"/>
                </a:lnTo>
                <a:lnTo>
                  <a:pt x="1133" y="481"/>
                </a:lnTo>
                <a:lnTo>
                  <a:pt x="1145" y="483"/>
                </a:lnTo>
                <a:lnTo>
                  <a:pt x="1160" y="486"/>
                </a:lnTo>
                <a:lnTo>
                  <a:pt x="1176" y="486"/>
                </a:lnTo>
                <a:lnTo>
                  <a:pt x="1193" y="486"/>
                </a:lnTo>
                <a:lnTo>
                  <a:pt x="1208" y="485"/>
                </a:lnTo>
                <a:lnTo>
                  <a:pt x="1221" y="482"/>
                </a:lnTo>
                <a:lnTo>
                  <a:pt x="1230" y="479"/>
                </a:lnTo>
                <a:lnTo>
                  <a:pt x="1238" y="476"/>
                </a:lnTo>
                <a:lnTo>
                  <a:pt x="1244" y="472"/>
                </a:lnTo>
                <a:lnTo>
                  <a:pt x="1250" y="467"/>
                </a:lnTo>
                <a:lnTo>
                  <a:pt x="1254" y="462"/>
                </a:lnTo>
                <a:lnTo>
                  <a:pt x="1252" y="480"/>
                </a:lnTo>
                <a:lnTo>
                  <a:pt x="1356" y="480"/>
                </a:lnTo>
                <a:lnTo>
                  <a:pt x="1403" y="100"/>
                </a:lnTo>
                <a:lnTo>
                  <a:pt x="1405" y="87"/>
                </a:lnTo>
                <a:lnTo>
                  <a:pt x="1405" y="74"/>
                </a:lnTo>
                <a:lnTo>
                  <a:pt x="1403" y="62"/>
                </a:lnTo>
                <a:lnTo>
                  <a:pt x="1400" y="51"/>
                </a:lnTo>
                <a:lnTo>
                  <a:pt x="1398" y="45"/>
                </a:lnTo>
                <a:lnTo>
                  <a:pt x="1393" y="40"/>
                </a:lnTo>
                <a:lnTo>
                  <a:pt x="1390" y="34"/>
                </a:lnTo>
                <a:lnTo>
                  <a:pt x="1386" y="29"/>
                </a:lnTo>
                <a:lnTo>
                  <a:pt x="1380" y="24"/>
                </a:lnTo>
                <a:lnTo>
                  <a:pt x="1375" y="20"/>
                </a:lnTo>
                <a:lnTo>
                  <a:pt x="1369" y="16"/>
                </a:lnTo>
                <a:lnTo>
                  <a:pt x="1361" y="13"/>
                </a:lnTo>
                <a:lnTo>
                  <a:pt x="1355" y="9"/>
                </a:lnTo>
                <a:lnTo>
                  <a:pt x="1346" y="7"/>
                </a:lnTo>
                <a:lnTo>
                  <a:pt x="1337" y="5"/>
                </a:lnTo>
                <a:lnTo>
                  <a:pt x="1329" y="3"/>
                </a:lnTo>
                <a:lnTo>
                  <a:pt x="1308" y="1"/>
                </a:lnTo>
                <a:lnTo>
                  <a:pt x="1287" y="0"/>
                </a:lnTo>
                <a:close/>
                <a:moveTo>
                  <a:pt x="1240" y="277"/>
                </a:moveTo>
                <a:lnTo>
                  <a:pt x="1245" y="274"/>
                </a:lnTo>
                <a:lnTo>
                  <a:pt x="1252" y="272"/>
                </a:lnTo>
                <a:lnTo>
                  <a:pt x="1258" y="270"/>
                </a:lnTo>
                <a:lnTo>
                  <a:pt x="1266" y="269"/>
                </a:lnTo>
                <a:lnTo>
                  <a:pt x="1250" y="391"/>
                </a:lnTo>
                <a:lnTo>
                  <a:pt x="1248" y="399"/>
                </a:lnTo>
                <a:lnTo>
                  <a:pt x="1244" y="406"/>
                </a:lnTo>
                <a:lnTo>
                  <a:pt x="1242" y="408"/>
                </a:lnTo>
                <a:lnTo>
                  <a:pt x="1240" y="410"/>
                </a:lnTo>
                <a:lnTo>
                  <a:pt x="1237" y="411"/>
                </a:lnTo>
                <a:lnTo>
                  <a:pt x="1234" y="412"/>
                </a:lnTo>
                <a:lnTo>
                  <a:pt x="1227" y="413"/>
                </a:lnTo>
                <a:lnTo>
                  <a:pt x="1223" y="413"/>
                </a:lnTo>
                <a:lnTo>
                  <a:pt x="1218" y="412"/>
                </a:lnTo>
                <a:lnTo>
                  <a:pt x="1215" y="410"/>
                </a:lnTo>
                <a:lnTo>
                  <a:pt x="1213" y="408"/>
                </a:lnTo>
                <a:lnTo>
                  <a:pt x="1211" y="405"/>
                </a:lnTo>
                <a:lnTo>
                  <a:pt x="1210" y="400"/>
                </a:lnTo>
                <a:lnTo>
                  <a:pt x="1209" y="396"/>
                </a:lnTo>
                <a:lnTo>
                  <a:pt x="1210" y="391"/>
                </a:lnTo>
                <a:lnTo>
                  <a:pt x="1220" y="304"/>
                </a:lnTo>
                <a:lnTo>
                  <a:pt x="1223" y="296"/>
                </a:lnTo>
                <a:lnTo>
                  <a:pt x="1226" y="289"/>
                </a:lnTo>
                <a:lnTo>
                  <a:pt x="1233" y="283"/>
                </a:lnTo>
                <a:lnTo>
                  <a:pt x="1240" y="277"/>
                </a:lnTo>
                <a:close/>
                <a:moveTo>
                  <a:pt x="765" y="41"/>
                </a:moveTo>
                <a:lnTo>
                  <a:pt x="762" y="35"/>
                </a:lnTo>
                <a:lnTo>
                  <a:pt x="758" y="31"/>
                </a:lnTo>
                <a:lnTo>
                  <a:pt x="753" y="27"/>
                </a:lnTo>
                <a:lnTo>
                  <a:pt x="749" y="22"/>
                </a:lnTo>
                <a:lnTo>
                  <a:pt x="737" y="16"/>
                </a:lnTo>
                <a:lnTo>
                  <a:pt x="724" y="9"/>
                </a:lnTo>
                <a:lnTo>
                  <a:pt x="709" y="5"/>
                </a:lnTo>
                <a:lnTo>
                  <a:pt x="691" y="3"/>
                </a:lnTo>
                <a:lnTo>
                  <a:pt x="672" y="1"/>
                </a:lnTo>
                <a:lnTo>
                  <a:pt x="650" y="0"/>
                </a:lnTo>
                <a:lnTo>
                  <a:pt x="637" y="0"/>
                </a:lnTo>
                <a:lnTo>
                  <a:pt x="622" y="1"/>
                </a:lnTo>
                <a:lnTo>
                  <a:pt x="608" y="3"/>
                </a:lnTo>
                <a:lnTo>
                  <a:pt x="594" y="5"/>
                </a:lnTo>
                <a:lnTo>
                  <a:pt x="582" y="8"/>
                </a:lnTo>
                <a:lnTo>
                  <a:pt x="570" y="11"/>
                </a:lnTo>
                <a:lnTo>
                  <a:pt x="560" y="16"/>
                </a:lnTo>
                <a:lnTo>
                  <a:pt x="550" y="21"/>
                </a:lnTo>
                <a:lnTo>
                  <a:pt x="541" y="27"/>
                </a:lnTo>
                <a:lnTo>
                  <a:pt x="533" y="34"/>
                </a:lnTo>
                <a:lnTo>
                  <a:pt x="526" y="41"/>
                </a:lnTo>
                <a:lnTo>
                  <a:pt x="520" y="49"/>
                </a:lnTo>
                <a:lnTo>
                  <a:pt x="514" y="58"/>
                </a:lnTo>
                <a:lnTo>
                  <a:pt x="510" y="68"/>
                </a:lnTo>
                <a:lnTo>
                  <a:pt x="506" y="77"/>
                </a:lnTo>
                <a:lnTo>
                  <a:pt x="502" y="88"/>
                </a:lnTo>
                <a:lnTo>
                  <a:pt x="500" y="100"/>
                </a:lnTo>
                <a:lnTo>
                  <a:pt x="464" y="386"/>
                </a:lnTo>
                <a:lnTo>
                  <a:pt x="462" y="398"/>
                </a:lnTo>
                <a:lnTo>
                  <a:pt x="462" y="410"/>
                </a:lnTo>
                <a:lnTo>
                  <a:pt x="464" y="422"/>
                </a:lnTo>
                <a:lnTo>
                  <a:pt x="467" y="433"/>
                </a:lnTo>
                <a:lnTo>
                  <a:pt x="469" y="439"/>
                </a:lnTo>
                <a:lnTo>
                  <a:pt x="472" y="446"/>
                </a:lnTo>
                <a:lnTo>
                  <a:pt x="477" y="451"/>
                </a:lnTo>
                <a:lnTo>
                  <a:pt x="482" y="456"/>
                </a:lnTo>
                <a:lnTo>
                  <a:pt x="487" y="461"/>
                </a:lnTo>
                <a:lnTo>
                  <a:pt x="493" y="465"/>
                </a:lnTo>
                <a:lnTo>
                  <a:pt x="499" y="469"/>
                </a:lnTo>
                <a:lnTo>
                  <a:pt x="507" y="473"/>
                </a:lnTo>
                <a:lnTo>
                  <a:pt x="514" y="476"/>
                </a:lnTo>
                <a:lnTo>
                  <a:pt x="523" y="479"/>
                </a:lnTo>
                <a:lnTo>
                  <a:pt x="532" y="481"/>
                </a:lnTo>
                <a:lnTo>
                  <a:pt x="541" y="482"/>
                </a:lnTo>
                <a:lnTo>
                  <a:pt x="563" y="486"/>
                </a:lnTo>
                <a:lnTo>
                  <a:pt x="587" y="486"/>
                </a:lnTo>
                <a:lnTo>
                  <a:pt x="615" y="486"/>
                </a:lnTo>
                <a:lnTo>
                  <a:pt x="628" y="485"/>
                </a:lnTo>
                <a:lnTo>
                  <a:pt x="641" y="482"/>
                </a:lnTo>
                <a:lnTo>
                  <a:pt x="653" y="479"/>
                </a:lnTo>
                <a:lnTo>
                  <a:pt x="664" y="476"/>
                </a:lnTo>
                <a:lnTo>
                  <a:pt x="674" y="472"/>
                </a:lnTo>
                <a:lnTo>
                  <a:pt x="684" y="467"/>
                </a:lnTo>
                <a:lnTo>
                  <a:pt x="693" y="462"/>
                </a:lnTo>
                <a:lnTo>
                  <a:pt x="701" y="456"/>
                </a:lnTo>
                <a:lnTo>
                  <a:pt x="708" y="450"/>
                </a:lnTo>
                <a:lnTo>
                  <a:pt x="714" y="444"/>
                </a:lnTo>
                <a:lnTo>
                  <a:pt x="721" y="436"/>
                </a:lnTo>
                <a:lnTo>
                  <a:pt x="725" y="428"/>
                </a:lnTo>
                <a:lnTo>
                  <a:pt x="729" y="420"/>
                </a:lnTo>
                <a:lnTo>
                  <a:pt x="732" y="410"/>
                </a:lnTo>
                <a:lnTo>
                  <a:pt x="735" y="400"/>
                </a:lnTo>
                <a:lnTo>
                  <a:pt x="737" y="390"/>
                </a:lnTo>
                <a:lnTo>
                  <a:pt x="747" y="304"/>
                </a:lnTo>
                <a:lnTo>
                  <a:pt x="630" y="304"/>
                </a:lnTo>
                <a:lnTo>
                  <a:pt x="619" y="395"/>
                </a:lnTo>
                <a:lnTo>
                  <a:pt x="618" y="399"/>
                </a:lnTo>
                <a:lnTo>
                  <a:pt x="617" y="404"/>
                </a:lnTo>
                <a:lnTo>
                  <a:pt x="615" y="407"/>
                </a:lnTo>
                <a:lnTo>
                  <a:pt x="612" y="409"/>
                </a:lnTo>
                <a:lnTo>
                  <a:pt x="609" y="411"/>
                </a:lnTo>
                <a:lnTo>
                  <a:pt x="606" y="413"/>
                </a:lnTo>
                <a:lnTo>
                  <a:pt x="602" y="414"/>
                </a:lnTo>
                <a:lnTo>
                  <a:pt x="597" y="414"/>
                </a:lnTo>
                <a:lnTo>
                  <a:pt x="592" y="413"/>
                </a:lnTo>
                <a:lnTo>
                  <a:pt x="589" y="412"/>
                </a:lnTo>
                <a:lnTo>
                  <a:pt x="586" y="411"/>
                </a:lnTo>
                <a:lnTo>
                  <a:pt x="582" y="408"/>
                </a:lnTo>
                <a:lnTo>
                  <a:pt x="581" y="405"/>
                </a:lnTo>
                <a:lnTo>
                  <a:pt x="580" y="400"/>
                </a:lnTo>
                <a:lnTo>
                  <a:pt x="579" y="396"/>
                </a:lnTo>
                <a:lnTo>
                  <a:pt x="580" y="390"/>
                </a:lnTo>
                <a:lnTo>
                  <a:pt x="594" y="277"/>
                </a:lnTo>
                <a:lnTo>
                  <a:pt x="752" y="277"/>
                </a:lnTo>
                <a:lnTo>
                  <a:pt x="776" y="96"/>
                </a:lnTo>
                <a:lnTo>
                  <a:pt x="777" y="80"/>
                </a:lnTo>
                <a:lnTo>
                  <a:pt x="775" y="65"/>
                </a:lnTo>
                <a:lnTo>
                  <a:pt x="774" y="58"/>
                </a:lnTo>
                <a:lnTo>
                  <a:pt x="771" y="51"/>
                </a:lnTo>
                <a:lnTo>
                  <a:pt x="768" y="46"/>
                </a:lnTo>
                <a:lnTo>
                  <a:pt x="765" y="41"/>
                </a:lnTo>
                <a:close/>
                <a:moveTo>
                  <a:pt x="642" y="74"/>
                </a:moveTo>
                <a:lnTo>
                  <a:pt x="646" y="74"/>
                </a:lnTo>
                <a:lnTo>
                  <a:pt x="649" y="75"/>
                </a:lnTo>
                <a:lnTo>
                  <a:pt x="653" y="77"/>
                </a:lnTo>
                <a:lnTo>
                  <a:pt x="656" y="80"/>
                </a:lnTo>
                <a:lnTo>
                  <a:pt x="657" y="83"/>
                </a:lnTo>
                <a:lnTo>
                  <a:pt x="658" y="87"/>
                </a:lnTo>
                <a:lnTo>
                  <a:pt x="659" y="91"/>
                </a:lnTo>
                <a:lnTo>
                  <a:pt x="658" y="97"/>
                </a:lnTo>
                <a:lnTo>
                  <a:pt x="644" y="207"/>
                </a:lnTo>
                <a:lnTo>
                  <a:pt x="603" y="207"/>
                </a:lnTo>
                <a:lnTo>
                  <a:pt x="618" y="97"/>
                </a:lnTo>
                <a:lnTo>
                  <a:pt x="619" y="88"/>
                </a:lnTo>
                <a:lnTo>
                  <a:pt x="622" y="82"/>
                </a:lnTo>
                <a:lnTo>
                  <a:pt x="624" y="80"/>
                </a:lnTo>
                <a:lnTo>
                  <a:pt x="628" y="77"/>
                </a:lnTo>
                <a:lnTo>
                  <a:pt x="631" y="75"/>
                </a:lnTo>
                <a:lnTo>
                  <a:pt x="634" y="75"/>
                </a:lnTo>
                <a:lnTo>
                  <a:pt x="642" y="74"/>
                </a:lnTo>
                <a:close/>
                <a:moveTo>
                  <a:pt x="1067" y="19"/>
                </a:moveTo>
                <a:lnTo>
                  <a:pt x="1060" y="15"/>
                </a:lnTo>
                <a:lnTo>
                  <a:pt x="1051" y="11"/>
                </a:lnTo>
                <a:lnTo>
                  <a:pt x="1042" y="7"/>
                </a:lnTo>
                <a:lnTo>
                  <a:pt x="1034" y="5"/>
                </a:lnTo>
                <a:lnTo>
                  <a:pt x="1024" y="3"/>
                </a:lnTo>
                <a:lnTo>
                  <a:pt x="1015" y="1"/>
                </a:lnTo>
                <a:lnTo>
                  <a:pt x="1006" y="1"/>
                </a:lnTo>
                <a:lnTo>
                  <a:pt x="997" y="0"/>
                </a:lnTo>
                <a:lnTo>
                  <a:pt x="983" y="1"/>
                </a:lnTo>
                <a:lnTo>
                  <a:pt x="970" y="2"/>
                </a:lnTo>
                <a:lnTo>
                  <a:pt x="957" y="5"/>
                </a:lnTo>
                <a:lnTo>
                  <a:pt x="945" y="10"/>
                </a:lnTo>
                <a:lnTo>
                  <a:pt x="926" y="22"/>
                </a:lnTo>
                <a:lnTo>
                  <a:pt x="918" y="3"/>
                </a:lnTo>
                <a:lnTo>
                  <a:pt x="830" y="3"/>
                </a:lnTo>
                <a:lnTo>
                  <a:pt x="754" y="582"/>
                </a:lnTo>
                <a:lnTo>
                  <a:pt x="872" y="582"/>
                </a:lnTo>
                <a:lnTo>
                  <a:pt x="886" y="469"/>
                </a:lnTo>
                <a:lnTo>
                  <a:pt x="892" y="475"/>
                </a:lnTo>
                <a:lnTo>
                  <a:pt x="901" y="478"/>
                </a:lnTo>
                <a:lnTo>
                  <a:pt x="912" y="481"/>
                </a:lnTo>
                <a:lnTo>
                  <a:pt x="924" y="485"/>
                </a:lnTo>
                <a:lnTo>
                  <a:pt x="956" y="486"/>
                </a:lnTo>
                <a:lnTo>
                  <a:pt x="965" y="486"/>
                </a:lnTo>
                <a:lnTo>
                  <a:pt x="973" y="486"/>
                </a:lnTo>
                <a:lnTo>
                  <a:pt x="982" y="483"/>
                </a:lnTo>
                <a:lnTo>
                  <a:pt x="990" y="482"/>
                </a:lnTo>
                <a:lnTo>
                  <a:pt x="998" y="479"/>
                </a:lnTo>
                <a:lnTo>
                  <a:pt x="1005" y="477"/>
                </a:lnTo>
                <a:lnTo>
                  <a:pt x="1012" y="474"/>
                </a:lnTo>
                <a:lnTo>
                  <a:pt x="1019" y="469"/>
                </a:lnTo>
                <a:lnTo>
                  <a:pt x="1025" y="464"/>
                </a:lnTo>
                <a:lnTo>
                  <a:pt x="1031" y="459"/>
                </a:lnTo>
                <a:lnTo>
                  <a:pt x="1036" y="453"/>
                </a:lnTo>
                <a:lnTo>
                  <a:pt x="1040" y="448"/>
                </a:lnTo>
                <a:lnTo>
                  <a:pt x="1044" y="441"/>
                </a:lnTo>
                <a:lnTo>
                  <a:pt x="1046" y="435"/>
                </a:lnTo>
                <a:lnTo>
                  <a:pt x="1048" y="428"/>
                </a:lnTo>
                <a:lnTo>
                  <a:pt x="1049" y="421"/>
                </a:lnTo>
                <a:lnTo>
                  <a:pt x="1094" y="77"/>
                </a:lnTo>
                <a:lnTo>
                  <a:pt x="1094" y="70"/>
                </a:lnTo>
                <a:lnTo>
                  <a:pt x="1094" y="61"/>
                </a:lnTo>
                <a:lnTo>
                  <a:pt x="1093" y="54"/>
                </a:lnTo>
                <a:lnTo>
                  <a:pt x="1091" y="46"/>
                </a:lnTo>
                <a:lnTo>
                  <a:pt x="1087" y="38"/>
                </a:lnTo>
                <a:lnTo>
                  <a:pt x="1081" y="32"/>
                </a:lnTo>
                <a:lnTo>
                  <a:pt x="1075" y="26"/>
                </a:lnTo>
                <a:lnTo>
                  <a:pt x="1067" y="19"/>
                </a:lnTo>
                <a:close/>
                <a:moveTo>
                  <a:pt x="943" y="77"/>
                </a:moveTo>
                <a:lnTo>
                  <a:pt x="950" y="75"/>
                </a:lnTo>
                <a:lnTo>
                  <a:pt x="958" y="74"/>
                </a:lnTo>
                <a:lnTo>
                  <a:pt x="963" y="74"/>
                </a:lnTo>
                <a:lnTo>
                  <a:pt x="967" y="75"/>
                </a:lnTo>
                <a:lnTo>
                  <a:pt x="970" y="77"/>
                </a:lnTo>
                <a:lnTo>
                  <a:pt x="972" y="80"/>
                </a:lnTo>
                <a:lnTo>
                  <a:pt x="974" y="83"/>
                </a:lnTo>
                <a:lnTo>
                  <a:pt x="975" y="86"/>
                </a:lnTo>
                <a:lnTo>
                  <a:pt x="975" y="90"/>
                </a:lnTo>
                <a:lnTo>
                  <a:pt x="975" y="96"/>
                </a:lnTo>
                <a:lnTo>
                  <a:pt x="937" y="391"/>
                </a:lnTo>
                <a:lnTo>
                  <a:pt x="936" y="397"/>
                </a:lnTo>
                <a:lnTo>
                  <a:pt x="933" y="401"/>
                </a:lnTo>
                <a:lnTo>
                  <a:pt x="930" y="406"/>
                </a:lnTo>
                <a:lnTo>
                  <a:pt x="927" y="410"/>
                </a:lnTo>
                <a:lnTo>
                  <a:pt x="921" y="412"/>
                </a:lnTo>
                <a:lnTo>
                  <a:pt x="914" y="413"/>
                </a:lnTo>
                <a:lnTo>
                  <a:pt x="909" y="413"/>
                </a:lnTo>
                <a:lnTo>
                  <a:pt x="904" y="412"/>
                </a:lnTo>
                <a:lnTo>
                  <a:pt x="901" y="410"/>
                </a:lnTo>
                <a:lnTo>
                  <a:pt x="899" y="408"/>
                </a:lnTo>
                <a:lnTo>
                  <a:pt x="897" y="405"/>
                </a:lnTo>
                <a:lnTo>
                  <a:pt x="896" y="401"/>
                </a:lnTo>
                <a:lnTo>
                  <a:pt x="896" y="397"/>
                </a:lnTo>
                <a:lnTo>
                  <a:pt x="896" y="392"/>
                </a:lnTo>
                <a:lnTo>
                  <a:pt x="934" y="96"/>
                </a:lnTo>
                <a:lnTo>
                  <a:pt x="936" y="89"/>
                </a:lnTo>
                <a:lnTo>
                  <a:pt x="937" y="85"/>
                </a:lnTo>
                <a:lnTo>
                  <a:pt x="939" y="81"/>
                </a:lnTo>
                <a:lnTo>
                  <a:pt x="943" y="7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6" name="Rectangle 5"/>
          <p:cNvSpPr>
            <a:spLocks noChangeArrowheads="1"/>
          </p:cNvSpPr>
          <p:nvPr/>
        </p:nvSpPr>
        <p:spPr bwMode="auto">
          <a:xfrm>
            <a:off x="1828800" y="6327152"/>
            <a:ext cx="7315200" cy="267492"/>
          </a:xfrm>
          <a:prstGeom prst="rect">
            <a:avLst/>
          </a:prstGeom>
          <a:solidFill>
            <a:srgbClr val="00467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sz="1200" dirty="0">
              <a:solidFill>
                <a:schemeClr val="bg1"/>
              </a:solidFill>
              <a:latin typeface="Tahoma" pitchFamily="34" charset="0"/>
              <a:ea typeface="Tahoma" pitchFamily="34" charset="0"/>
              <a:cs typeface="Tahoma" pitchFamily="34" charset="0"/>
            </a:endParaRPr>
          </a:p>
        </p:txBody>
      </p:sp>
      <p:sp>
        <p:nvSpPr>
          <p:cNvPr id="27" name="Footer Placeholder 4"/>
          <p:cNvSpPr>
            <a:spLocks noGrp="1"/>
          </p:cNvSpPr>
          <p:nvPr>
            <p:ph type="ftr" sz="quarter" idx="3"/>
          </p:nvPr>
        </p:nvSpPr>
        <p:spPr>
          <a:xfrm>
            <a:off x="2057400" y="6266827"/>
            <a:ext cx="2438400" cy="365125"/>
          </a:xfrm>
          <a:prstGeom prst="rect">
            <a:avLst/>
          </a:prstGeom>
        </p:spPr>
        <p:txBody>
          <a:bodyPr vert="horz" lIns="91440" tIns="45720" rIns="91440" bIns="45720" rtlCol="0" anchor="ctr"/>
          <a:lstStyle>
            <a:lvl1pPr algn="l">
              <a:defRPr sz="1000">
                <a:solidFill>
                  <a:schemeClr val="bg1"/>
                </a:solidFill>
                <a:latin typeface="Tahoma" pitchFamily="34" charset="0"/>
                <a:ea typeface="Tahoma" pitchFamily="34" charset="0"/>
                <a:cs typeface="Tahoma" pitchFamily="34" charset="0"/>
              </a:defRPr>
            </a:lvl1pPr>
          </a:lstStyle>
          <a:p>
            <a:r>
              <a:rPr lang="en-US" smtClean="0"/>
              <a:t>2011 © EPAM Systems, RD Dep.</a:t>
            </a:r>
            <a:endParaRPr lang="en-US" dirty="0"/>
          </a:p>
        </p:txBody>
      </p:sp>
      <p:sp>
        <p:nvSpPr>
          <p:cNvPr id="28" name="Slide Number Placeholder 5"/>
          <p:cNvSpPr>
            <a:spLocks noGrp="1"/>
          </p:cNvSpPr>
          <p:nvPr>
            <p:ph type="sldNum" sz="quarter" idx="4"/>
          </p:nvPr>
        </p:nvSpPr>
        <p:spPr>
          <a:xfrm>
            <a:off x="7696200" y="6248400"/>
            <a:ext cx="990599" cy="365125"/>
          </a:xfrm>
          <a:prstGeom prst="rect">
            <a:avLst/>
          </a:prstGeom>
        </p:spPr>
        <p:txBody>
          <a:bodyPr vert="horz" lIns="91440" tIns="45720" rIns="91440" bIns="45720" rtlCol="0" anchor="ctr"/>
          <a:lstStyle>
            <a:lvl1pPr algn="r">
              <a:defRPr sz="1000">
                <a:solidFill>
                  <a:schemeClr val="bg1"/>
                </a:solidFill>
                <a:latin typeface="Tahoma" pitchFamily="34" charset="0"/>
                <a:ea typeface="Tahoma" pitchFamily="34" charset="0"/>
                <a:cs typeface="Tahoma" pitchFamily="34" charset="0"/>
              </a:defRPr>
            </a:lvl1pPr>
          </a:lstStyle>
          <a:p>
            <a:fld id="{36013D82-3B92-4BC6-A819-A7803D760D40}" type="slidenum">
              <a:rPr lang="en-US" smtClean="0"/>
              <a:pPr/>
              <a:t>‹#›</a:t>
            </a:fld>
            <a:endParaRPr lang="en-US"/>
          </a:p>
        </p:txBody>
      </p:sp>
    </p:spTree>
    <p:extLst>
      <p:ext uri="{BB962C8B-B14F-4D97-AF65-F5344CB8AC3E}">
        <p14:creationId xmlns:p14="http://schemas.microsoft.com/office/powerpoint/2010/main" xmlns="" val="57578599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Lst>
  <p:timing>
    <p:tnLst>
      <p:par>
        <p:cTn id="1" dur="indefinite" restart="never" nodeType="tmRoot"/>
      </p:par>
    </p:tnLst>
  </p:timing>
  <p:hf hdr="0" dt="0"/>
  <p:txStyles>
    <p:titleStyle>
      <a:lvl1pPr algn="l" defTabSz="914400" rtl="0" eaLnBrk="1" latinLnBrk="0" hangingPunct="1">
        <a:spcBef>
          <a:spcPct val="0"/>
        </a:spcBef>
        <a:buNone/>
        <a:defRPr lang="en-US" sz="1800" b="1" kern="1200" dirty="0">
          <a:solidFill>
            <a:schemeClr val="accent1">
              <a:lumMod val="75000"/>
            </a:schemeClr>
          </a:solidFill>
          <a:latin typeface="Tahoma" pitchFamily="34" charset="0"/>
          <a:ea typeface="Tahoma" pitchFamily="34" charset="0"/>
          <a:cs typeface="Tahoma" pitchFamily="34" charset="0"/>
        </a:defRPr>
      </a:lvl1pPr>
    </p:titleStyle>
    <p:bodyStyle>
      <a:lvl1pPr marL="342900" indent="-3429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ihar_blinou@epam.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hyperlink" Target="mailto:Ihar_blinou@epam.com" TargetMode="Externa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png"/><Relationship Id="rId7" Type="http://schemas.openxmlformats.org/officeDocument/2006/relationships/hyperlink" Target="http://upload.wikimedia.org/wikipedia/commons/2/2e/LEGO-02.jpg"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wmf"/><Relationship Id="rId7" Type="http://schemas.openxmlformats.org/officeDocument/2006/relationships/image" Target="../media/image22.wmf"/><Relationship Id="rId2" Type="http://schemas.openxmlformats.org/officeDocument/2006/relationships/image" Target="../media/image17.wmf"/><Relationship Id="rId1" Type="http://schemas.openxmlformats.org/officeDocument/2006/relationships/slideLayout" Target="../slideLayouts/slideLayout3.xml"/><Relationship Id="rId6" Type="http://schemas.openxmlformats.org/officeDocument/2006/relationships/image" Target="../media/image21.wmf"/><Relationship Id="rId5" Type="http://schemas.openxmlformats.org/officeDocument/2006/relationships/image" Target="../media/image20.png"/><Relationship Id="rId4" Type="http://schemas.openxmlformats.org/officeDocument/2006/relationships/image" Target="../media/image19.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7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18.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lstStyle/>
          <a:p>
            <a:endParaRPr lang="en-US"/>
          </a:p>
        </p:txBody>
      </p:sp>
      <p:sp>
        <p:nvSpPr>
          <p:cNvPr id="3" name="Title 2"/>
          <p:cNvSpPr>
            <a:spLocks noGrp="1"/>
          </p:cNvSpPr>
          <p:nvPr>
            <p:ph type="title"/>
          </p:nvPr>
        </p:nvSpPr>
        <p:spPr/>
        <p:txBody>
          <a:bodyPr/>
          <a:lstStyle/>
          <a:p>
            <a:r>
              <a:rPr smtClean="0"/>
              <a:t>Object-oriented programming in Java</a:t>
            </a:r>
            <a:endParaRPr lang="en-US" dirty="0"/>
          </a:p>
        </p:txBody>
      </p:sp>
      <p:sp>
        <p:nvSpPr>
          <p:cNvPr id="4" name="Text Placeholder 3"/>
          <p:cNvSpPr>
            <a:spLocks noGrp="1"/>
          </p:cNvSpPr>
          <p:nvPr>
            <p:ph type="body" sz="quarter" idx="14"/>
          </p:nvPr>
        </p:nvSpPr>
        <p:spPr/>
        <p:txBody>
          <a:bodyPr/>
          <a:lstStyle/>
          <a:p>
            <a:r>
              <a:rPr lang="en-US" dirty="0"/>
              <a:t>Ihar Blinou</a:t>
            </a:r>
          </a:p>
          <a:p>
            <a:r>
              <a:rPr lang="en-US" dirty="0"/>
              <a:t>Oracle Certified Java Instructor</a:t>
            </a:r>
          </a:p>
          <a:p>
            <a:r>
              <a:rPr lang="en-US" sz="1600" dirty="0" smtClean="0">
                <a:latin typeface="Tahoma" pitchFamily="34" charset="0"/>
                <a:ea typeface="Tahoma" pitchFamily="34" charset="0"/>
                <a:cs typeface="Tahoma" pitchFamily="34" charset="0"/>
                <a:hlinkClick r:id="rId2"/>
              </a:rPr>
              <a:t>ihar_blinou@epam.com</a:t>
            </a:r>
            <a:endParaRPr lang="en-US" sz="1600" dirty="0">
              <a:latin typeface="Tahoma" pitchFamily="34" charset="0"/>
              <a:ea typeface="Tahoma" pitchFamily="34" charset="0"/>
              <a:cs typeface="Tahoma" pitchFamily="34" charset="0"/>
            </a:endParaRPr>
          </a:p>
        </p:txBody>
      </p:sp>
      <p:sp>
        <p:nvSpPr>
          <p:cNvPr id="6" name="Slide Number Placeholder 5"/>
          <p:cNvSpPr>
            <a:spLocks noGrp="1"/>
          </p:cNvSpPr>
          <p:nvPr>
            <p:ph type="sldNum" sz="quarter" idx="16"/>
          </p:nvPr>
        </p:nvSpPr>
        <p:spPr/>
        <p:txBody>
          <a:bodyPr/>
          <a:lstStyle/>
          <a:p>
            <a:fld id="{36013D82-3B92-4BC6-A819-A7803D760D40}" type="slidenum">
              <a:rPr lang="en-US" smtClean="0"/>
              <a:pPr/>
              <a:t>1</a:t>
            </a:fld>
            <a:endParaRPr lang="en-US"/>
          </a:p>
        </p:txBody>
      </p:sp>
      <p:sp>
        <p:nvSpPr>
          <p:cNvPr id="7" name="Text Placeholder 6"/>
          <p:cNvSpPr>
            <a:spLocks noGrp="1"/>
          </p:cNvSpPr>
          <p:nvPr>
            <p:ph type="body" sz="quarter" idx="17"/>
          </p:nvPr>
        </p:nvSpPr>
        <p:spPr>
          <a:xfrm>
            <a:off x="1828800" y="685800"/>
            <a:ext cx="2383160" cy="533400"/>
          </a:xfrm>
        </p:spPr>
        <p:txBody>
          <a:bodyPr/>
          <a:lstStyle/>
          <a:p>
            <a:r>
              <a:rPr lang="en-US" dirty="0"/>
              <a:t>Java.SE.02</a:t>
            </a:r>
          </a:p>
        </p:txBody>
      </p:sp>
      <p:sp>
        <p:nvSpPr>
          <p:cNvPr id="5" name="Footer Placeholder 4"/>
          <p:cNvSpPr>
            <a:spLocks noGrp="1"/>
          </p:cNvSpPr>
          <p:nvPr>
            <p:ph type="ftr" sz="quarter" idx="18"/>
          </p:nvPr>
        </p:nvSpPr>
        <p:spPr/>
        <p:txBody>
          <a:bodyPr/>
          <a:lstStyle/>
          <a:p>
            <a:r>
              <a:rPr lang="en-US" smtClean="0"/>
              <a:t>2011 © EPAM Systems, RD Dep.</a:t>
            </a:r>
            <a:endParaRPr lang="en-US" dirty="0"/>
          </a:p>
        </p:txBody>
      </p:sp>
    </p:spTree>
    <p:extLst>
      <p:ext uri="{BB962C8B-B14F-4D97-AF65-F5344CB8AC3E}">
        <p14:creationId xmlns:p14="http://schemas.microsoft.com/office/powerpoint/2010/main" xmlns="" val="12740348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объекты</a:t>
            </a:r>
            <a:endParaRPr lang="ru-RU" dirty="0"/>
          </a:p>
        </p:txBody>
      </p:sp>
      <p:sp>
        <p:nvSpPr>
          <p:cNvPr id="3" name="Содержимое 2"/>
          <p:cNvSpPr>
            <a:spLocks noGrp="1"/>
          </p:cNvSpPr>
          <p:nvPr>
            <p:ph idx="1"/>
          </p:nvPr>
        </p:nvSpPr>
        <p:spPr/>
        <p:txBody>
          <a:bodyPr/>
          <a:lstStyle/>
          <a:p>
            <a:pPr marL="0" indent="0" algn="just">
              <a:spcBef>
                <a:spcPct val="0"/>
              </a:spcBef>
              <a:buNone/>
            </a:pPr>
            <a:r>
              <a:rPr lang="ru-RU" sz="1800" i="1" dirty="0" smtClean="0"/>
              <a:t>Классом называется описание совокупности объектов с общими атрибутами, методами, отношениями и семантикой.</a:t>
            </a:r>
          </a:p>
          <a:p>
            <a:pPr marL="0" indent="0" algn="just">
              <a:spcBef>
                <a:spcPct val="0"/>
              </a:spcBef>
              <a:buNone/>
            </a:pPr>
            <a:r>
              <a:rPr lang="en-US" sz="1800" dirty="0" smtClean="0"/>
              <a:t> </a:t>
            </a:r>
          </a:p>
          <a:p>
            <a:pPr marL="0" indent="0" algn="just">
              <a:spcBef>
                <a:spcPct val="0"/>
              </a:spcBef>
              <a:buNone/>
            </a:pPr>
            <a:r>
              <a:rPr lang="ru-RU" sz="1800" dirty="0" smtClean="0"/>
              <a:t>Классы определяют структуру и поведение некоторого набора элементов предметной области, для которой разрабатывается программная модель.</a:t>
            </a:r>
          </a:p>
          <a:p>
            <a:pPr marL="0" indent="0" algn="just">
              <a:spcBef>
                <a:spcPct val="0"/>
              </a:spcBef>
              <a:buNone/>
            </a:pPr>
            <a:endParaRPr lang="ru-RU" sz="1800" i="1" dirty="0" smtClean="0"/>
          </a:p>
          <a:p>
            <a:pPr marL="0" indent="0" algn="just">
              <a:spcBef>
                <a:spcPct val="0"/>
              </a:spcBef>
              <a:buNone/>
            </a:pPr>
            <a:r>
              <a:rPr lang="ru-RU" sz="1800" dirty="0" smtClean="0"/>
              <a:t>Каждый класс имеет свое имя, отличающее его от других классов, и относится к определенному пакету. Имя класса в пакете должно быть уникальным. Физически пакет представляет собой каталог, в который помещаются программные файлы, содержащие реализацию классов. </a:t>
            </a:r>
            <a:r>
              <a:rPr lang="en-US" sz="1800" dirty="0" smtClean="0"/>
              <a:t/>
            </a:r>
            <a:br>
              <a:rPr lang="en-US" sz="1800" dirty="0" smtClean="0"/>
            </a:br>
            <a:endParaRPr lang="en-US" sz="1800" dirty="0" smtClean="0"/>
          </a:p>
          <a:p>
            <a:pPr marL="0" indent="0" algn="just">
              <a:spcBef>
                <a:spcPct val="0"/>
              </a:spcBef>
              <a:buNone/>
            </a:pPr>
            <a:r>
              <a:rPr lang="ru-RU" sz="1800" dirty="0" smtClean="0"/>
              <a:t>Классы позволяют разбить поведение сложных систем на простое взаимодействие взаимосвязанных объектов.</a:t>
            </a:r>
          </a:p>
          <a:p>
            <a:endParaRPr lang="ru-RU"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10</a:t>
            </a:fld>
            <a:endParaRPr 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Наследование</a:t>
            </a:r>
            <a:r>
              <a:rPr lang="en-GB" dirty="0" smtClean="0"/>
              <a:t>. </a:t>
            </a:r>
            <a:r>
              <a:rPr lang="en-GB" dirty="0" smtClean="0"/>
              <a:t>Example </a:t>
            </a:r>
            <a:r>
              <a:rPr lang="en-GB" dirty="0" smtClean="0"/>
              <a:t>24</a:t>
            </a:r>
            <a:endParaRPr lang="en-US" dirty="0"/>
          </a:p>
        </p:txBody>
      </p:sp>
      <p:sp>
        <p:nvSpPr>
          <p:cNvPr id="3" name="Content Placeholder 2"/>
          <p:cNvSpPr>
            <a:spLocks noGrp="1"/>
          </p:cNvSpPr>
          <p:nvPr>
            <p:ph idx="1"/>
          </p:nvPr>
        </p:nvSpPr>
        <p:spPr/>
        <p:txBody>
          <a:bodyPr/>
          <a:lstStyle/>
          <a:p>
            <a:r>
              <a:rPr lang="ru-RU" sz="1800" dirty="0" smtClean="0"/>
              <a:t>Абстрактные классы объявляются с ключевым словом </a:t>
            </a:r>
            <a:r>
              <a:rPr lang="ru-RU" sz="1800" dirty="0" err="1" smtClean="0"/>
              <a:t>abstract</a:t>
            </a:r>
            <a:r>
              <a:rPr lang="ru-RU" sz="1800" dirty="0" smtClean="0"/>
              <a:t> и могут содержать объявления абстрактных методов, которые не реализованы в этих классах. </a:t>
            </a:r>
          </a:p>
          <a:p>
            <a:r>
              <a:rPr lang="ru-RU" sz="1800" dirty="0" smtClean="0"/>
              <a:t>Объекты таких классов создать нельзя, можно создать объекты подклассов, которые реализуют эти методы. </a:t>
            </a:r>
          </a:p>
          <a:p>
            <a:r>
              <a:rPr lang="ru-RU" sz="1800" dirty="0" smtClean="0"/>
              <a:t>Абстрактные методы помещаются в абстрактных классах или интерфейсах, тела таких методов отсутствуют и реализуются в подклассах. </a:t>
            </a:r>
          </a:p>
          <a:p>
            <a:endParaRPr lang="en-US" sz="1800" dirty="0"/>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100</a:t>
            </a:fld>
            <a:endParaRPr lang="en-US"/>
          </a:p>
        </p:txBody>
      </p:sp>
      <p:sp>
        <p:nvSpPr>
          <p:cNvPr id="6" name="Rectangle 5"/>
          <p:cNvSpPr/>
          <p:nvPr/>
        </p:nvSpPr>
        <p:spPr>
          <a:xfrm>
            <a:off x="928662" y="3766430"/>
            <a:ext cx="7286676" cy="2162900"/>
          </a:xfrm>
          <a:prstGeom prst="rect">
            <a:avLst/>
          </a:prstGeom>
          <a:solidFill>
            <a:schemeClr val="bg1">
              <a:lumMod val="95000"/>
            </a:schemeClr>
          </a:solidFill>
        </p:spPr>
        <p:txBody>
          <a:bodyPr wrap="square">
            <a:spAutoFit/>
          </a:bodyPr>
          <a:lstStyle/>
          <a:p>
            <a:pPr lvl="1">
              <a:lnSpc>
                <a:spcPct val="115000"/>
              </a:lnSpc>
              <a:spcBef>
                <a:spcPct val="0"/>
              </a:spcBef>
            </a:pPr>
            <a:r>
              <a:rPr lang="en-US" sz="1300" b="1" dirty="0">
                <a:solidFill>
                  <a:srgbClr val="7F0055"/>
                </a:solidFill>
                <a:latin typeface="Courier New" pitchFamily="49" charset="0"/>
                <a:cs typeface="Courier New" pitchFamily="49" charset="0"/>
              </a:rPr>
              <a:t>public</a:t>
            </a:r>
            <a:r>
              <a:rPr lang="en-US" sz="1300" b="1" dirty="0">
                <a:latin typeface="Courier New" pitchFamily="49" charset="0"/>
                <a:cs typeface="Courier New" pitchFamily="49" charset="0"/>
              </a:rPr>
              <a:t> </a:t>
            </a:r>
            <a:r>
              <a:rPr lang="en-US" sz="1300" b="1" dirty="0">
                <a:solidFill>
                  <a:srgbClr val="7F0055"/>
                </a:solidFill>
                <a:latin typeface="Courier New" pitchFamily="49" charset="0"/>
                <a:cs typeface="Courier New" pitchFamily="49" charset="0"/>
              </a:rPr>
              <a:t>abstract</a:t>
            </a:r>
            <a:r>
              <a:rPr lang="en-US" sz="1300" b="1" dirty="0">
                <a:latin typeface="Courier New" pitchFamily="49" charset="0"/>
                <a:cs typeface="Courier New" pitchFamily="49" charset="0"/>
              </a:rPr>
              <a:t> </a:t>
            </a:r>
            <a:r>
              <a:rPr lang="en-US" sz="1300" b="1" dirty="0">
                <a:solidFill>
                  <a:srgbClr val="7F0055"/>
                </a:solidFill>
                <a:latin typeface="Courier New" pitchFamily="49" charset="0"/>
                <a:cs typeface="Courier New" pitchFamily="49" charset="0"/>
              </a:rPr>
              <a:t>class</a:t>
            </a:r>
            <a:r>
              <a:rPr lang="en-US" sz="1300" b="1" dirty="0">
                <a:latin typeface="Courier New" pitchFamily="49" charset="0"/>
                <a:cs typeface="Courier New" pitchFamily="49" charset="0"/>
              </a:rPr>
              <a:t> </a:t>
            </a:r>
            <a:r>
              <a:rPr lang="en-US" sz="1300" dirty="0" err="1">
                <a:latin typeface="Courier New" pitchFamily="49" charset="0"/>
                <a:cs typeface="Courier New" pitchFamily="49" charset="0"/>
              </a:rPr>
              <a:t>AbstractCourse</a:t>
            </a:r>
            <a:r>
              <a:rPr lang="en-US" sz="1300" dirty="0">
                <a:latin typeface="Courier New" pitchFamily="49" charset="0"/>
                <a:cs typeface="Courier New" pitchFamily="49" charset="0"/>
              </a:rPr>
              <a:t> {</a:t>
            </a:r>
          </a:p>
          <a:p>
            <a:pPr lvl="2">
              <a:lnSpc>
                <a:spcPct val="115000"/>
              </a:lnSpc>
              <a:spcBef>
                <a:spcPct val="0"/>
              </a:spcBef>
            </a:pPr>
            <a:r>
              <a:rPr lang="en-US" sz="1300" b="1" dirty="0">
                <a:solidFill>
                  <a:srgbClr val="7F0055"/>
                </a:solidFill>
                <a:latin typeface="Courier New" pitchFamily="49" charset="0"/>
                <a:cs typeface="Courier New" pitchFamily="49" charset="0"/>
              </a:rPr>
              <a:t>private</a:t>
            </a:r>
            <a:r>
              <a:rPr lang="en-US" sz="1300" dirty="0">
                <a:latin typeface="Courier New" pitchFamily="49" charset="0"/>
                <a:cs typeface="Courier New" pitchFamily="49" charset="0"/>
              </a:rPr>
              <a:t> String </a:t>
            </a:r>
            <a:r>
              <a:rPr lang="en-US" sz="1300" dirty="0">
                <a:solidFill>
                  <a:srgbClr val="0000C0"/>
                </a:solidFill>
                <a:latin typeface="Courier New" pitchFamily="49" charset="0"/>
                <a:cs typeface="Courier New" pitchFamily="49" charset="0"/>
              </a:rPr>
              <a:t>name</a:t>
            </a:r>
            <a:r>
              <a:rPr lang="en-US" sz="1300" dirty="0">
                <a:latin typeface="Courier New" pitchFamily="49" charset="0"/>
                <a:cs typeface="Courier New" pitchFamily="49" charset="0"/>
              </a:rPr>
              <a:t>;</a:t>
            </a:r>
          </a:p>
          <a:p>
            <a:pPr lvl="2">
              <a:lnSpc>
                <a:spcPct val="115000"/>
              </a:lnSpc>
              <a:spcBef>
                <a:spcPct val="0"/>
              </a:spcBef>
            </a:pPr>
            <a:r>
              <a:rPr lang="en-US" sz="1300" b="1" dirty="0">
                <a:solidFill>
                  <a:srgbClr val="7F0055"/>
                </a:solidFill>
                <a:latin typeface="Courier New" pitchFamily="49" charset="0"/>
                <a:cs typeface="Courier New" pitchFamily="49" charset="0"/>
              </a:rPr>
              <a:t>public</a:t>
            </a:r>
            <a:r>
              <a:rPr lang="en-US" sz="1300" dirty="0">
                <a:latin typeface="Courier New" pitchFamily="49" charset="0"/>
                <a:cs typeface="Courier New" pitchFamily="49" charset="0"/>
              </a:rPr>
              <a:t> </a:t>
            </a:r>
            <a:r>
              <a:rPr lang="en-US" sz="1300" dirty="0" err="1">
                <a:latin typeface="Courier New" pitchFamily="49" charset="0"/>
                <a:cs typeface="Courier New" pitchFamily="49" charset="0"/>
              </a:rPr>
              <a:t>AbstractCourse</a:t>
            </a:r>
            <a:r>
              <a:rPr lang="en-US" sz="1300" dirty="0">
                <a:latin typeface="Courier New" pitchFamily="49" charset="0"/>
                <a:cs typeface="Courier New" pitchFamily="49" charset="0"/>
              </a:rPr>
              <a:t>() {</a:t>
            </a:r>
          </a:p>
          <a:p>
            <a:pPr lvl="2">
              <a:lnSpc>
                <a:spcPct val="115000"/>
              </a:lnSpc>
              <a:spcBef>
                <a:spcPct val="0"/>
              </a:spcBef>
            </a:pPr>
            <a:r>
              <a:rPr lang="ru-RU" sz="1300" dirty="0">
                <a:latin typeface="Courier New" pitchFamily="49" charset="0"/>
                <a:cs typeface="Courier New" pitchFamily="49" charset="0"/>
              </a:rPr>
              <a:t>}</a:t>
            </a:r>
          </a:p>
          <a:p>
            <a:pPr lvl="2">
              <a:lnSpc>
                <a:spcPct val="115000"/>
              </a:lnSpc>
              <a:spcBef>
                <a:spcPct val="0"/>
              </a:spcBef>
            </a:pPr>
            <a:r>
              <a:rPr lang="en-US" sz="1300" b="1" dirty="0">
                <a:solidFill>
                  <a:srgbClr val="7F0055"/>
                </a:solidFill>
                <a:latin typeface="Courier New" pitchFamily="49" charset="0"/>
                <a:cs typeface="Courier New" pitchFamily="49" charset="0"/>
              </a:rPr>
              <a:t>public</a:t>
            </a:r>
            <a:r>
              <a:rPr lang="en-US" sz="1300" b="1" dirty="0">
                <a:latin typeface="Courier New" pitchFamily="49" charset="0"/>
                <a:cs typeface="Courier New" pitchFamily="49" charset="0"/>
              </a:rPr>
              <a:t> </a:t>
            </a:r>
            <a:r>
              <a:rPr lang="en-US" sz="1300" b="1" dirty="0">
                <a:solidFill>
                  <a:srgbClr val="7F0055"/>
                </a:solidFill>
                <a:latin typeface="Courier New" pitchFamily="49" charset="0"/>
                <a:cs typeface="Courier New" pitchFamily="49" charset="0"/>
              </a:rPr>
              <a:t>abstract</a:t>
            </a:r>
            <a:r>
              <a:rPr lang="en-US" sz="1300" b="1" dirty="0">
                <a:latin typeface="Courier New" pitchFamily="49" charset="0"/>
                <a:cs typeface="Courier New" pitchFamily="49" charset="0"/>
              </a:rPr>
              <a:t> </a:t>
            </a:r>
            <a:r>
              <a:rPr lang="en-US" sz="1300" b="1" dirty="0">
                <a:solidFill>
                  <a:srgbClr val="7F0055"/>
                </a:solidFill>
                <a:latin typeface="Courier New" pitchFamily="49" charset="0"/>
                <a:cs typeface="Courier New" pitchFamily="49" charset="0"/>
              </a:rPr>
              <a:t>void</a:t>
            </a:r>
            <a:r>
              <a:rPr lang="en-US" sz="1300" b="1" dirty="0">
                <a:latin typeface="Courier New" pitchFamily="49" charset="0"/>
                <a:cs typeface="Courier New" pitchFamily="49" charset="0"/>
              </a:rPr>
              <a:t> </a:t>
            </a:r>
            <a:r>
              <a:rPr lang="en-US" sz="1300" dirty="0" err="1">
                <a:latin typeface="Courier New" pitchFamily="49" charset="0"/>
                <a:cs typeface="Courier New" pitchFamily="49" charset="0"/>
              </a:rPr>
              <a:t>changeTeacher</a:t>
            </a:r>
            <a:r>
              <a:rPr lang="en-US" sz="1300" dirty="0">
                <a:latin typeface="Courier New" pitchFamily="49" charset="0"/>
                <a:cs typeface="Courier New" pitchFamily="49" charset="0"/>
              </a:rPr>
              <a:t>(</a:t>
            </a:r>
            <a:r>
              <a:rPr lang="en-US" sz="1300" dirty="0" err="1">
                <a:solidFill>
                  <a:srgbClr val="7F0055"/>
                </a:solidFill>
                <a:latin typeface="Courier New" pitchFamily="49" charset="0"/>
                <a:cs typeface="Courier New" pitchFamily="49" charset="0"/>
              </a:rPr>
              <a:t>int</a:t>
            </a:r>
            <a:r>
              <a:rPr lang="en-US" sz="1300" dirty="0">
                <a:latin typeface="Courier New" pitchFamily="49" charset="0"/>
                <a:cs typeface="Courier New" pitchFamily="49" charset="0"/>
              </a:rPr>
              <a:t> id); </a:t>
            </a:r>
          </a:p>
          <a:p>
            <a:pPr lvl="2">
              <a:lnSpc>
                <a:spcPct val="115000"/>
              </a:lnSpc>
              <a:spcBef>
                <a:spcPct val="0"/>
              </a:spcBef>
            </a:pPr>
            <a:r>
              <a:rPr lang="en-US" sz="1300" dirty="0">
                <a:solidFill>
                  <a:srgbClr val="3F7F5F"/>
                </a:solidFill>
                <a:latin typeface="Courier New" pitchFamily="49" charset="0"/>
                <a:cs typeface="Courier New" pitchFamily="49" charset="0"/>
              </a:rPr>
              <a:t>// </a:t>
            </a:r>
            <a:r>
              <a:rPr lang="ru-RU" sz="1300" dirty="0">
                <a:solidFill>
                  <a:srgbClr val="3F7F5F"/>
                </a:solidFill>
                <a:latin typeface="Courier New" pitchFamily="49" charset="0"/>
                <a:cs typeface="Courier New" pitchFamily="49" charset="0"/>
              </a:rPr>
              <a:t>определение метода отсутствует</a:t>
            </a:r>
          </a:p>
          <a:p>
            <a:pPr lvl="2">
              <a:lnSpc>
                <a:spcPct val="115000"/>
              </a:lnSpc>
              <a:spcBef>
                <a:spcPct val="0"/>
              </a:spcBef>
            </a:pPr>
            <a:r>
              <a:rPr lang="en-US" sz="1300" b="1" dirty="0">
                <a:solidFill>
                  <a:srgbClr val="7F0055"/>
                </a:solidFill>
                <a:latin typeface="Courier New" pitchFamily="49" charset="0"/>
                <a:cs typeface="Courier New" pitchFamily="49" charset="0"/>
              </a:rPr>
              <a:t>public</a:t>
            </a:r>
            <a:r>
              <a:rPr lang="en-US" sz="1300" dirty="0">
                <a:latin typeface="Courier New" pitchFamily="49" charset="0"/>
                <a:cs typeface="Courier New" pitchFamily="49" charset="0"/>
              </a:rPr>
              <a:t> </a:t>
            </a:r>
            <a:r>
              <a:rPr lang="en-US" sz="1300" dirty="0" err="1">
                <a:latin typeface="Courier New" pitchFamily="49" charset="0"/>
                <a:cs typeface="Courier New" pitchFamily="49" charset="0"/>
              </a:rPr>
              <a:t>setName</a:t>
            </a:r>
            <a:r>
              <a:rPr lang="en-US" sz="1300" dirty="0">
                <a:latin typeface="Courier New" pitchFamily="49" charset="0"/>
                <a:cs typeface="Courier New" pitchFamily="49" charset="0"/>
              </a:rPr>
              <a:t>(String n) {</a:t>
            </a:r>
          </a:p>
          <a:p>
            <a:pPr lvl="2">
              <a:lnSpc>
                <a:spcPct val="115000"/>
              </a:lnSpc>
              <a:spcBef>
                <a:spcPct val="0"/>
              </a:spcBef>
            </a:pPr>
            <a:r>
              <a:rPr lang="en-US" sz="1300" dirty="0">
                <a:solidFill>
                  <a:srgbClr val="0000C0"/>
                </a:solidFill>
                <a:latin typeface="Courier New" pitchFamily="49" charset="0"/>
                <a:cs typeface="Courier New" pitchFamily="49" charset="0"/>
              </a:rPr>
              <a:t>	name</a:t>
            </a:r>
            <a:r>
              <a:rPr lang="en-US" sz="1300" dirty="0">
                <a:latin typeface="Courier New" pitchFamily="49" charset="0"/>
                <a:cs typeface="Courier New" pitchFamily="49" charset="0"/>
              </a:rPr>
              <a:t> = n;</a:t>
            </a:r>
          </a:p>
          <a:p>
            <a:pPr lvl="2">
              <a:lnSpc>
                <a:spcPct val="115000"/>
              </a:lnSpc>
              <a:spcBef>
                <a:spcPct val="0"/>
              </a:spcBef>
            </a:pPr>
            <a:r>
              <a:rPr lang="ru-RU" sz="1300" dirty="0">
                <a:latin typeface="Courier New" pitchFamily="49" charset="0"/>
                <a:cs typeface="Courier New" pitchFamily="49" charset="0"/>
              </a:rPr>
              <a:t>}</a:t>
            </a:r>
          </a:p>
        </p:txBody>
      </p:sp>
    </p:spTree>
    <p:extLst>
      <p:ext uri="{BB962C8B-B14F-4D97-AF65-F5344CB8AC3E}">
        <p14:creationId xmlns:p14="http://schemas.microsoft.com/office/powerpoint/2010/main" xmlns="" val="87388467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Наследование</a:t>
            </a:r>
            <a:r>
              <a:rPr lang="en-GB" dirty="0" smtClean="0"/>
              <a:t>. </a:t>
            </a:r>
            <a:r>
              <a:rPr lang="en-GB" dirty="0" smtClean="0"/>
              <a:t>Example </a:t>
            </a:r>
            <a:r>
              <a:rPr lang="en-GB" dirty="0" smtClean="0"/>
              <a:t>24</a:t>
            </a:r>
            <a:endParaRPr lang="en-US" dirty="0"/>
          </a:p>
        </p:txBody>
      </p:sp>
      <p:sp>
        <p:nvSpPr>
          <p:cNvPr id="3" name="Content Placeholder 2"/>
          <p:cNvSpPr>
            <a:spLocks noGrp="1"/>
          </p:cNvSpPr>
          <p:nvPr>
            <p:ph idx="1"/>
          </p:nvPr>
        </p:nvSpPr>
        <p:spPr>
          <a:xfrm>
            <a:off x="3059832" y="1219200"/>
            <a:ext cx="5169768" cy="4800600"/>
          </a:xfrm>
          <a:solidFill>
            <a:schemeClr val="bg1">
              <a:lumMod val="95000"/>
            </a:schemeClr>
          </a:solidFill>
        </p:spPr>
        <p:txBody>
          <a:bodyPr/>
          <a:lstStyle/>
          <a:p>
            <a:pPr>
              <a:lnSpc>
                <a:spcPct val="80000"/>
              </a:lnSpc>
              <a:buFont typeface="Verdana" pitchFamily="34" charset="0"/>
              <a:buNone/>
            </a:pPr>
            <a:r>
              <a:rPr lang="ru-RU" sz="1300" dirty="0" err="1">
                <a:solidFill>
                  <a:srgbClr val="7F0055"/>
                </a:solidFill>
                <a:latin typeface="Courier New" pitchFamily="49" charset="0"/>
              </a:rPr>
              <a:t>public</a:t>
            </a:r>
            <a:r>
              <a:rPr lang="ru-RU" sz="1300" dirty="0">
                <a:solidFill>
                  <a:srgbClr val="000000"/>
                </a:solidFill>
                <a:latin typeface="Courier New" pitchFamily="49" charset="0"/>
              </a:rPr>
              <a:t> </a:t>
            </a:r>
            <a:r>
              <a:rPr lang="ru-RU" sz="1300" dirty="0" err="1">
                <a:solidFill>
                  <a:srgbClr val="7F0055"/>
                </a:solidFill>
                <a:latin typeface="Courier New" pitchFamily="49" charset="0"/>
              </a:rPr>
              <a:t>abstract</a:t>
            </a:r>
            <a:r>
              <a:rPr lang="ru-RU" sz="1300" dirty="0">
                <a:solidFill>
                  <a:srgbClr val="000000"/>
                </a:solidFill>
                <a:latin typeface="Courier New" pitchFamily="49" charset="0"/>
              </a:rPr>
              <a:t> </a:t>
            </a:r>
            <a:r>
              <a:rPr lang="ru-RU" sz="1300" dirty="0" err="1">
                <a:solidFill>
                  <a:srgbClr val="7F0055"/>
                </a:solidFill>
                <a:latin typeface="Courier New" pitchFamily="49" charset="0"/>
              </a:rPr>
              <a:t>class</a:t>
            </a:r>
            <a:r>
              <a:rPr lang="ru-RU" sz="1300" dirty="0">
                <a:solidFill>
                  <a:srgbClr val="000000"/>
                </a:solidFill>
                <a:latin typeface="Courier New" pitchFamily="49" charset="0"/>
              </a:rPr>
              <a:t> </a:t>
            </a:r>
            <a:r>
              <a:rPr lang="ru-RU" sz="1300" dirty="0" err="1">
                <a:solidFill>
                  <a:srgbClr val="000000"/>
                </a:solidFill>
                <a:latin typeface="Courier New" pitchFamily="49" charset="0"/>
              </a:rPr>
              <a:t>GraphicObject</a:t>
            </a:r>
            <a:r>
              <a:rPr lang="ru-RU" sz="1300" dirty="0">
                <a:solidFill>
                  <a:srgbClr val="000000"/>
                </a:solidFill>
                <a:latin typeface="Courier New" pitchFamily="49" charset="0"/>
              </a:rPr>
              <a:t> {</a:t>
            </a:r>
            <a:endParaRPr lang="ru-RU" sz="1300" dirty="0">
              <a:latin typeface="Courier New" pitchFamily="49" charset="0"/>
            </a:endParaRPr>
          </a:p>
          <a:p>
            <a:pPr>
              <a:lnSpc>
                <a:spcPct val="80000"/>
              </a:lnSpc>
              <a:buFont typeface="Verdana" pitchFamily="34" charset="0"/>
              <a:buNone/>
            </a:pPr>
            <a:r>
              <a:rPr lang="ru-RU" sz="1300" dirty="0">
                <a:solidFill>
                  <a:srgbClr val="7F0055"/>
                </a:solidFill>
                <a:latin typeface="Courier New" pitchFamily="49" charset="0"/>
              </a:rPr>
              <a:t>	</a:t>
            </a:r>
            <a:r>
              <a:rPr lang="ru-RU" sz="1300" dirty="0" err="1">
                <a:solidFill>
                  <a:srgbClr val="7F0055"/>
                </a:solidFill>
                <a:latin typeface="Courier New" pitchFamily="49" charset="0"/>
              </a:rPr>
              <a:t>public</a:t>
            </a:r>
            <a:r>
              <a:rPr lang="ru-RU" sz="1300" dirty="0">
                <a:solidFill>
                  <a:srgbClr val="000000"/>
                </a:solidFill>
                <a:latin typeface="Courier New" pitchFamily="49" charset="0"/>
              </a:rPr>
              <a:t> </a:t>
            </a:r>
            <a:r>
              <a:rPr lang="ru-RU" sz="1300" dirty="0" err="1">
                <a:solidFill>
                  <a:srgbClr val="7F0055"/>
                </a:solidFill>
                <a:latin typeface="Courier New" pitchFamily="49" charset="0"/>
              </a:rPr>
              <a:t>abstract</a:t>
            </a:r>
            <a:r>
              <a:rPr lang="ru-RU" sz="1300" dirty="0">
                <a:solidFill>
                  <a:srgbClr val="000000"/>
                </a:solidFill>
                <a:latin typeface="Courier New" pitchFamily="49" charset="0"/>
              </a:rPr>
              <a:t> </a:t>
            </a:r>
            <a:r>
              <a:rPr lang="ru-RU" sz="1300" dirty="0" err="1">
                <a:solidFill>
                  <a:srgbClr val="7F0055"/>
                </a:solidFill>
                <a:latin typeface="Courier New" pitchFamily="49" charset="0"/>
              </a:rPr>
              <a:t>void</a:t>
            </a:r>
            <a:r>
              <a:rPr lang="ru-RU" sz="1300" dirty="0">
                <a:solidFill>
                  <a:srgbClr val="000000"/>
                </a:solidFill>
                <a:latin typeface="Courier New" pitchFamily="49" charset="0"/>
              </a:rPr>
              <a:t> </a:t>
            </a:r>
            <a:r>
              <a:rPr lang="ru-RU" sz="1300" dirty="0" err="1">
                <a:solidFill>
                  <a:srgbClr val="000000"/>
                </a:solidFill>
                <a:latin typeface="Courier New" pitchFamily="49" charset="0"/>
              </a:rPr>
              <a:t>draw</a:t>
            </a:r>
            <a:r>
              <a:rPr lang="ru-RU" sz="1300" dirty="0">
                <a:solidFill>
                  <a:srgbClr val="000000"/>
                </a:solidFill>
                <a:latin typeface="Courier New" pitchFamily="49" charset="0"/>
              </a:rPr>
              <a:t>();</a:t>
            </a:r>
          </a:p>
          <a:p>
            <a:pPr>
              <a:lnSpc>
                <a:spcPct val="80000"/>
              </a:lnSpc>
              <a:buFont typeface="Verdana" pitchFamily="34" charset="0"/>
              <a:buNone/>
            </a:pPr>
            <a:r>
              <a:rPr lang="ru-RU" sz="1300" dirty="0">
                <a:solidFill>
                  <a:srgbClr val="3F7F5F"/>
                </a:solidFill>
                <a:latin typeface="Courier New" pitchFamily="49" charset="0"/>
              </a:rPr>
              <a:t>//абстрактный метод</a:t>
            </a:r>
            <a:endParaRPr lang="ru-RU" sz="1300" dirty="0">
              <a:latin typeface="Courier New" pitchFamily="49" charset="0"/>
            </a:endParaRPr>
          </a:p>
          <a:p>
            <a:pPr>
              <a:lnSpc>
                <a:spcPct val="80000"/>
              </a:lnSpc>
              <a:buFont typeface="Verdana" pitchFamily="34" charset="0"/>
              <a:buNone/>
            </a:pPr>
            <a:endParaRPr lang="ru-RU" sz="1300" dirty="0">
              <a:latin typeface="Courier New" pitchFamily="49" charset="0"/>
            </a:endParaRPr>
          </a:p>
          <a:p>
            <a:pPr>
              <a:lnSpc>
                <a:spcPct val="80000"/>
              </a:lnSpc>
              <a:buFont typeface="Verdana" pitchFamily="34" charset="0"/>
              <a:buNone/>
            </a:pPr>
            <a:r>
              <a:rPr lang="ru-RU" sz="1300" dirty="0">
                <a:solidFill>
                  <a:srgbClr val="7F0055"/>
                </a:solidFill>
                <a:latin typeface="Courier New" pitchFamily="49" charset="0"/>
              </a:rPr>
              <a:t>	</a:t>
            </a:r>
            <a:r>
              <a:rPr lang="ru-RU" sz="1300" dirty="0" err="1">
                <a:solidFill>
                  <a:srgbClr val="7F0055"/>
                </a:solidFill>
                <a:latin typeface="Courier New" pitchFamily="49" charset="0"/>
              </a:rPr>
              <a:t>public</a:t>
            </a:r>
            <a:r>
              <a:rPr lang="ru-RU" sz="1300" dirty="0">
                <a:solidFill>
                  <a:srgbClr val="000000"/>
                </a:solidFill>
                <a:latin typeface="Courier New" pitchFamily="49" charset="0"/>
              </a:rPr>
              <a:t> </a:t>
            </a:r>
            <a:r>
              <a:rPr lang="ru-RU" sz="1300" dirty="0" err="1">
                <a:solidFill>
                  <a:srgbClr val="7F0055"/>
                </a:solidFill>
                <a:latin typeface="Courier New" pitchFamily="49" charset="0"/>
              </a:rPr>
              <a:t>void</a:t>
            </a:r>
            <a:r>
              <a:rPr lang="ru-RU" sz="1300" dirty="0">
                <a:solidFill>
                  <a:srgbClr val="000000"/>
                </a:solidFill>
                <a:latin typeface="Courier New" pitchFamily="49" charset="0"/>
              </a:rPr>
              <a:t> </a:t>
            </a:r>
            <a:r>
              <a:rPr lang="ru-RU" sz="1300" dirty="0" err="1">
                <a:solidFill>
                  <a:srgbClr val="000000"/>
                </a:solidFill>
                <a:latin typeface="Courier New" pitchFamily="49" charset="0"/>
              </a:rPr>
              <a:t>moveTo</a:t>
            </a:r>
            <a:r>
              <a:rPr lang="ru-RU" sz="1300" dirty="0">
                <a:solidFill>
                  <a:srgbClr val="000000"/>
                </a:solidFill>
                <a:latin typeface="Courier New" pitchFamily="49" charset="0"/>
              </a:rPr>
              <a:t>(</a:t>
            </a:r>
            <a:r>
              <a:rPr lang="ru-RU" sz="1300" dirty="0" err="1">
                <a:solidFill>
                  <a:srgbClr val="7F0055"/>
                </a:solidFill>
                <a:latin typeface="Courier New" pitchFamily="49" charset="0"/>
              </a:rPr>
              <a:t>int</a:t>
            </a:r>
            <a:r>
              <a:rPr lang="ru-RU" sz="1300" dirty="0">
                <a:solidFill>
                  <a:srgbClr val="000000"/>
                </a:solidFill>
                <a:latin typeface="Courier New" pitchFamily="49" charset="0"/>
              </a:rPr>
              <a:t> x, </a:t>
            </a:r>
            <a:r>
              <a:rPr lang="ru-RU" sz="1300" dirty="0" err="1">
                <a:solidFill>
                  <a:srgbClr val="7F0055"/>
                </a:solidFill>
                <a:latin typeface="Courier New" pitchFamily="49" charset="0"/>
              </a:rPr>
              <a:t>int</a:t>
            </a:r>
            <a:r>
              <a:rPr lang="ru-RU" sz="1300" dirty="0">
                <a:solidFill>
                  <a:srgbClr val="000000"/>
                </a:solidFill>
                <a:latin typeface="Courier New" pitchFamily="49" charset="0"/>
              </a:rPr>
              <a:t> y) {</a:t>
            </a:r>
            <a:endParaRPr lang="ru-RU" sz="1300" dirty="0">
              <a:latin typeface="Courier New" pitchFamily="49" charset="0"/>
            </a:endParaRPr>
          </a:p>
          <a:p>
            <a:pPr>
              <a:lnSpc>
                <a:spcPct val="80000"/>
              </a:lnSpc>
              <a:buFont typeface="Verdana" pitchFamily="34" charset="0"/>
              <a:buNone/>
            </a:pPr>
            <a:r>
              <a:rPr lang="ru-RU" sz="1300" dirty="0">
                <a:solidFill>
                  <a:srgbClr val="3F7F5F"/>
                </a:solidFill>
                <a:latin typeface="Courier New" pitchFamily="49" charset="0"/>
              </a:rPr>
              <a:t>		//движение центра фигуры</a:t>
            </a:r>
            <a:endParaRPr lang="ru-RU" sz="1300" dirty="0">
              <a:latin typeface="Courier New" pitchFamily="49" charset="0"/>
            </a:endParaRPr>
          </a:p>
          <a:p>
            <a:pPr>
              <a:lnSpc>
                <a:spcPct val="80000"/>
              </a:lnSpc>
              <a:buFont typeface="Verdana" pitchFamily="34" charset="0"/>
              <a:buNone/>
            </a:pPr>
            <a:r>
              <a:rPr lang="ru-RU" sz="1300" dirty="0">
                <a:solidFill>
                  <a:srgbClr val="000000"/>
                </a:solidFill>
                <a:latin typeface="Courier New" pitchFamily="49" charset="0"/>
              </a:rPr>
              <a:t>	}</a:t>
            </a:r>
            <a:endParaRPr lang="ru-RU" sz="1300" dirty="0">
              <a:latin typeface="Courier New" pitchFamily="49" charset="0"/>
            </a:endParaRPr>
          </a:p>
          <a:p>
            <a:pPr>
              <a:lnSpc>
                <a:spcPct val="80000"/>
              </a:lnSpc>
              <a:buFont typeface="Verdana" pitchFamily="34" charset="0"/>
              <a:buNone/>
            </a:pPr>
            <a:r>
              <a:rPr lang="ru-RU" sz="1300" dirty="0">
                <a:solidFill>
                  <a:srgbClr val="000000"/>
                </a:solidFill>
                <a:latin typeface="Courier New" pitchFamily="49" charset="0"/>
              </a:rPr>
              <a:t>}</a:t>
            </a:r>
            <a:endParaRPr lang="ru-RU" sz="1300" dirty="0">
              <a:latin typeface="Courier New" pitchFamily="49" charset="0"/>
            </a:endParaRPr>
          </a:p>
          <a:p>
            <a:pPr>
              <a:lnSpc>
                <a:spcPct val="80000"/>
              </a:lnSpc>
              <a:buFont typeface="Verdana" pitchFamily="34" charset="0"/>
              <a:buNone/>
            </a:pPr>
            <a:endParaRPr lang="ru-RU" sz="1300" dirty="0">
              <a:latin typeface="Courier New" pitchFamily="49" charset="0"/>
            </a:endParaRPr>
          </a:p>
          <a:p>
            <a:pPr>
              <a:lnSpc>
                <a:spcPct val="80000"/>
              </a:lnSpc>
              <a:buFont typeface="Verdana" pitchFamily="34" charset="0"/>
              <a:buNone/>
            </a:pPr>
            <a:r>
              <a:rPr lang="ru-RU" sz="1300" dirty="0" err="1">
                <a:solidFill>
                  <a:srgbClr val="7F0055"/>
                </a:solidFill>
                <a:latin typeface="Courier New" pitchFamily="49" charset="0"/>
              </a:rPr>
              <a:t>class</a:t>
            </a:r>
            <a:r>
              <a:rPr lang="ru-RU" sz="1300" dirty="0">
                <a:solidFill>
                  <a:srgbClr val="000000"/>
                </a:solidFill>
                <a:latin typeface="Courier New" pitchFamily="49" charset="0"/>
              </a:rPr>
              <a:t> </a:t>
            </a:r>
            <a:r>
              <a:rPr lang="ru-RU" sz="1300" dirty="0" err="1">
                <a:solidFill>
                  <a:srgbClr val="000000"/>
                </a:solidFill>
                <a:latin typeface="Courier New" pitchFamily="49" charset="0"/>
              </a:rPr>
              <a:t>Circle</a:t>
            </a:r>
            <a:r>
              <a:rPr lang="ru-RU" sz="1300" dirty="0">
                <a:solidFill>
                  <a:srgbClr val="000000"/>
                </a:solidFill>
                <a:latin typeface="Courier New" pitchFamily="49" charset="0"/>
              </a:rPr>
              <a:t> </a:t>
            </a:r>
            <a:r>
              <a:rPr lang="ru-RU" sz="1300" dirty="0" err="1">
                <a:solidFill>
                  <a:srgbClr val="7F0055"/>
                </a:solidFill>
                <a:latin typeface="Courier New" pitchFamily="49" charset="0"/>
              </a:rPr>
              <a:t>extends</a:t>
            </a:r>
            <a:r>
              <a:rPr lang="ru-RU" sz="1300" dirty="0">
                <a:solidFill>
                  <a:srgbClr val="000000"/>
                </a:solidFill>
                <a:latin typeface="Courier New" pitchFamily="49" charset="0"/>
              </a:rPr>
              <a:t> </a:t>
            </a:r>
            <a:r>
              <a:rPr lang="ru-RU" sz="1300" dirty="0" err="1">
                <a:solidFill>
                  <a:srgbClr val="000000"/>
                </a:solidFill>
                <a:latin typeface="Courier New" pitchFamily="49" charset="0"/>
              </a:rPr>
              <a:t>GraphicObject</a:t>
            </a:r>
            <a:r>
              <a:rPr lang="ru-RU" sz="1300" dirty="0">
                <a:solidFill>
                  <a:srgbClr val="000000"/>
                </a:solidFill>
                <a:latin typeface="Courier New" pitchFamily="49" charset="0"/>
              </a:rPr>
              <a:t> {</a:t>
            </a:r>
            <a:endParaRPr lang="ru-RU" sz="1300" dirty="0">
              <a:latin typeface="Courier New" pitchFamily="49" charset="0"/>
            </a:endParaRPr>
          </a:p>
          <a:p>
            <a:pPr>
              <a:lnSpc>
                <a:spcPct val="80000"/>
              </a:lnSpc>
              <a:buFont typeface="Verdana" pitchFamily="34" charset="0"/>
              <a:buNone/>
            </a:pPr>
            <a:r>
              <a:rPr lang="ru-RU" sz="1300" dirty="0">
                <a:solidFill>
                  <a:srgbClr val="7F0055"/>
                </a:solidFill>
                <a:latin typeface="Courier New" pitchFamily="49" charset="0"/>
              </a:rPr>
              <a:t>	</a:t>
            </a:r>
            <a:r>
              <a:rPr lang="ru-RU" sz="1300" dirty="0" err="1">
                <a:solidFill>
                  <a:srgbClr val="7F0055"/>
                </a:solidFill>
                <a:latin typeface="Courier New" pitchFamily="49" charset="0"/>
              </a:rPr>
              <a:t>public</a:t>
            </a:r>
            <a:r>
              <a:rPr lang="ru-RU" sz="1300" dirty="0">
                <a:solidFill>
                  <a:srgbClr val="000000"/>
                </a:solidFill>
                <a:latin typeface="Courier New" pitchFamily="49" charset="0"/>
              </a:rPr>
              <a:t> </a:t>
            </a:r>
            <a:r>
              <a:rPr lang="ru-RU" sz="1300" dirty="0" err="1">
                <a:solidFill>
                  <a:srgbClr val="7F0055"/>
                </a:solidFill>
                <a:latin typeface="Courier New" pitchFamily="49" charset="0"/>
              </a:rPr>
              <a:t>void</a:t>
            </a:r>
            <a:r>
              <a:rPr lang="ru-RU" sz="1300" dirty="0">
                <a:solidFill>
                  <a:srgbClr val="000000"/>
                </a:solidFill>
                <a:latin typeface="Courier New" pitchFamily="49" charset="0"/>
              </a:rPr>
              <a:t> </a:t>
            </a:r>
            <a:r>
              <a:rPr lang="ru-RU" sz="1300" dirty="0" err="1">
                <a:solidFill>
                  <a:srgbClr val="000000"/>
                </a:solidFill>
                <a:latin typeface="Courier New" pitchFamily="49" charset="0"/>
              </a:rPr>
              <a:t>draw</a:t>
            </a:r>
            <a:r>
              <a:rPr lang="ru-RU" sz="1300" dirty="0">
                <a:solidFill>
                  <a:srgbClr val="000000"/>
                </a:solidFill>
                <a:latin typeface="Courier New" pitchFamily="49" charset="0"/>
              </a:rPr>
              <a:t>(){</a:t>
            </a:r>
            <a:endParaRPr lang="ru-RU" sz="1300" dirty="0">
              <a:latin typeface="Courier New" pitchFamily="49" charset="0"/>
            </a:endParaRPr>
          </a:p>
          <a:p>
            <a:pPr>
              <a:lnSpc>
                <a:spcPct val="80000"/>
              </a:lnSpc>
              <a:buFont typeface="Verdana" pitchFamily="34" charset="0"/>
              <a:buNone/>
            </a:pPr>
            <a:r>
              <a:rPr lang="ru-RU" sz="1300" dirty="0">
                <a:solidFill>
                  <a:srgbClr val="3F7F5F"/>
                </a:solidFill>
                <a:latin typeface="Courier New" pitchFamily="49" charset="0"/>
              </a:rPr>
              <a:t>		//рисуем круг</a:t>
            </a:r>
            <a:endParaRPr lang="ru-RU" sz="1300" dirty="0">
              <a:latin typeface="Courier New" pitchFamily="49" charset="0"/>
            </a:endParaRPr>
          </a:p>
          <a:p>
            <a:pPr>
              <a:lnSpc>
                <a:spcPct val="80000"/>
              </a:lnSpc>
              <a:buFont typeface="Verdana" pitchFamily="34" charset="0"/>
              <a:buNone/>
            </a:pPr>
            <a:r>
              <a:rPr lang="ru-RU" sz="1300" dirty="0">
                <a:solidFill>
                  <a:srgbClr val="000000"/>
                </a:solidFill>
                <a:latin typeface="Courier New" pitchFamily="49" charset="0"/>
              </a:rPr>
              <a:t>	}</a:t>
            </a:r>
            <a:endParaRPr lang="ru-RU" sz="1300" dirty="0">
              <a:latin typeface="Courier New" pitchFamily="49" charset="0"/>
            </a:endParaRPr>
          </a:p>
          <a:p>
            <a:pPr>
              <a:lnSpc>
                <a:spcPct val="80000"/>
              </a:lnSpc>
              <a:buFont typeface="Verdana" pitchFamily="34" charset="0"/>
              <a:buNone/>
            </a:pPr>
            <a:r>
              <a:rPr lang="ru-RU" sz="1300" dirty="0">
                <a:solidFill>
                  <a:srgbClr val="000000"/>
                </a:solidFill>
                <a:latin typeface="Courier New" pitchFamily="49" charset="0"/>
              </a:rPr>
              <a:t>}</a:t>
            </a:r>
            <a:endParaRPr lang="ru-RU" sz="1300" dirty="0">
              <a:latin typeface="Courier New" pitchFamily="49" charset="0"/>
            </a:endParaRPr>
          </a:p>
          <a:p>
            <a:pPr>
              <a:lnSpc>
                <a:spcPct val="80000"/>
              </a:lnSpc>
              <a:buFont typeface="Verdana" pitchFamily="34" charset="0"/>
              <a:buNone/>
            </a:pPr>
            <a:r>
              <a:rPr lang="ru-RU" sz="1300" dirty="0">
                <a:solidFill>
                  <a:srgbClr val="000000"/>
                </a:solidFill>
                <a:latin typeface="Courier New" pitchFamily="49" charset="0"/>
              </a:rPr>
              <a:t> </a:t>
            </a:r>
            <a:endParaRPr lang="ru-RU" sz="1300" dirty="0">
              <a:latin typeface="Courier New" pitchFamily="49" charset="0"/>
            </a:endParaRPr>
          </a:p>
          <a:p>
            <a:pPr>
              <a:lnSpc>
                <a:spcPct val="80000"/>
              </a:lnSpc>
              <a:buFont typeface="Verdana" pitchFamily="34" charset="0"/>
              <a:buNone/>
            </a:pPr>
            <a:r>
              <a:rPr lang="ru-RU" sz="1300" dirty="0" err="1">
                <a:solidFill>
                  <a:srgbClr val="7F0055"/>
                </a:solidFill>
                <a:latin typeface="Courier New" pitchFamily="49" charset="0"/>
              </a:rPr>
              <a:t>class</a:t>
            </a:r>
            <a:r>
              <a:rPr lang="ru-RU" sz="1300" dirty="0">
                <a:solidFill>
                  <a:srgbClr val="000000"/>
                </a:solidFill>
                <a:latin typeface="Courier New" pitchFamily="49" charset="0"/>
              </a:rPr>
              <a:t> </a:t>
            </a:r>
            <a:r>
              <a:rPr lang="ru-RU" sz="1300" dirty="0" err="1">
                <a:solidFill>
                  <a:srgbClr val="000000"/>
                </a:solidFill>
                <a:latin typeface="Courier New" pitchFamily="49" charset="0"/>
              </a:rPr>
              <a:t>Runner</a:t>
            </a:r>
            <a:r>
              <a:rPr lang="ru-RU" sz="1300" dirty="0">
                <a:solidFill>
                  <a:srgbClr val="000000"/>
                </a:solidFill>
                <a:latin typeface="Courier New" pitchFamily="49" charset="0"/>
              </a:rPr>
              <a:t> {</a:t>
            </a:r>
            <a:endParaRPr lang="ru-RU" sz="1300" dirty="0">
              <a:latin typeface="Courier New" pitchFamily="49" charset="0"/>
            </a:endParaRPr>
          </a:p>
          <a:p>
            <a:pPr>
              <a:lnSpc>
                <a:spcPct val="80000"/>
              </a:lnSpc>
              <a:buFont typeface="Verdana" pitchFamily="34" charset="0"/>
              <a:buNone/>
            </a:pPr>
            <a:r>
              <a:rPr lang="ru-RU" sz="1300" dirty="0">
                <a:solidFill>
                  <a:srgbClr val="7F0055"/>
                </a:solidFill>
                <a:latin typeface="Courier New" pitchFamily="49" charset="0"/>
              </a:rPr>
              <a:t>	</a:t>
            </a:r>
            <a:r>
              <a:rPr lang="ru-RU" sz="1300" dirty="0" err="1">
                <a:solidFill>
                  <a:srgbClr val="7F0055"/>
                </a:solidFill>
                <a:latin typeface="Courier New" pitchFamily="49" charset="0"/>
              </a:rPr>
              <a:t>public</a:t>
            </a:r>
            <a:r>
              <a:rPr lang="ru-RU" sz="1300" dirty="0">
                <a:solidFill>
                  <a:srgbClr val="000000"/>
                </a:solidFill>
                <a:latin typeface="Courier New" pitchFamily="49" charset="0"/>
              </a:rPr>
              <a:t> </a:t>
            </a:r>
            <a:r>
              <a:rPr lang="ru-RU" sz="1300" dirty="0" err="1">
                <a:solidFill>
                  <a:srgbClr val="7F0055"/>
                </a:solidFill>
                <a:latin typeface="Courier New" pitchFamily="49" charset="0"/>
              </a:rPr>
              <a:t>static</a:t>
            </a:r>
            <a:r>
              <a:rPr lang="ru-RU" sz="1300" dirty="0">
                <a:solidFill>
                  <a:srgbClr val="000000"/>
                </a:solidFill>
                <a:latin typeface="Courier New" pitchFamily="49" charset="0"/>
              </a:rPr>
              <a:t> </a:t>
            </a:r>
            <a:r>
              <a:rPr lang="ru-RU" sz="1300" dirty="0" err="1">
                <a:solidFill>
                  <a:srgbClr val="7F0055"/>
                </a:solidFill>
                <a:latin typeface="Courier New" pitchFamily="49" charset="0"/>
              </a:rPr>
              <a:t>void</a:t>
            </a:r>
            <a:r>
              <a:rPr lang="ru-RU" sz="1300" dirty="0">
                <a:solidFill>
                  <a:srgbClr val="000000"/>
                </a:solidFill>
                <a:latin typeface="Courier New" pitchFamily="49" charset="0"/>
              </a:rPr>
              <a:t> </a:t>
            </a:r>
            <a:r>
              <a:rPr lang="ru-RU" sz="1300" dirty="0" err="1">
                <a:solidFill>
                  <a:srgbClr val="000000"/>
                </a:solidFill>
                <a:latin typeface="Courier New" pitchFamily="49" charset="0"/>
              </a:rPr>
              <a:t>main</a:t>
            </a:r>
            <a:r>
              <a:rPr lang="ru-RU" sz="1300" dirty="0">
                <a:solidFill>
                  <a:srgbClr val="000000"/>
                </a:solidFill>
                <a:latin typeface="Courier New" pitchFamily="49" charset="0"/>
              </a:rPr>
              <a:t>(</a:t>
            </a:r>
            <a:r>
              <a:rPr lang="ru-RU" sz="1300" dirty="0" err="1">
                <a:solidFill>
                  <a:srgbClr val="000000"/>
                </a:solidFill>
                <a:latin typeface="Courier New" pitchFamily="49" charset="0"/>
              </a:rPr>
              <a:t>String</a:t>
            </a:r>
            <a:r>
              <a:rPr lang="ru-RU" sz="1300" dirty="0">
                <a:solidFill>
                  <a:srgbClr val="000000"/>
                </a:solidFill>
                <a:latin typeface="Courier New" pitchFamily="49" charset="0"/>
              </a:rPr>
              <a:t>[] </a:t>
            </a:r>
            <a:r>
              <a:rPr lang="ru-RU" sz="1300" dirty="0" err="1">
                <a:solidFill>
                  <a:srgbClr val="000000"/>
                </a:solidFill>
                <a:latin typeface="Courier New" pitchFamily="49" charset="0"/>
              </a:rPr>
              <a:t>args</a:t>
            </a:r>
            <a:r>
              <a:rPr lang="ru-RU" sz="1300" dirty="0">
                <a:solidFill>
                  <a:srgbClr val="000000"/>
                </a:solidFill>
                <a:latin typeface="Courier New" pitchFamily="49" charset="0"/>
              </a:rPr>
              <a:t>) {</a:t>
            </a:r>
            <a:endParaRPr lang="ru-RU" sz="1300" dirty="0">
              <a:latin typeface="Courier New" pitchFamily="49" charset="0"/>
            </a:endParaRPr>
          </a:p>
          <a:p>
            <a:pPr>
              <a:lnSpc>
                <a:spcPct val="80000"/>
              </a:lnSpc>
              <a:buFont typeface="Verdana" pitchFamily="34" charset="0"/>
              <a:buNone/>
            </a:pPr>
            <a:r>
              <a:rPr lang="ru-RU" sz="1300" dirty="0">
                <a:solidFill>
                  <a:srgbClr val="000000"/>
                </a:solidFill>
                <a:latin typeface="Courier New" pitchFamily="49" charset="0"/>
              </a:rPr>
              <a:t>		</a:t>
            </a:r>
            <a:r>
              <a:rPr lang="ru-RU" sz="1300" dirty="0" err="1">
                <a:solidFill>
                  <a:srgbClr val="000000"/>
                </a:solidFill>
                <a:latin typeface="Courier New" pitchFamily="49" charset="0"/>
              </a:rPr>
              <a:t>GraphicObject</a:t>
            </a:r>
            <a:r>
              <a:rPr lang="ru-RU" sz="1300" dirty="0">
                <a:solidFill>
                  <a:srgbClr val="000000"/>
                </a:solidFill>
                <a:latin typeface="Courier New" pitchFamily="49" charset="0"/>
              </a:rPr>
              <a:t> </a:t>
            </a:r>
            <a:r>
              <a:rPr lang="ru-RU" sz="1300" dirty="0" err="1">
                <a:solidFill>
                  <a:srgbClr val="000000"/>
                </a:solidFill>
                <a:latin typeface="Courier New" pitchFamily="49" charset="0"/>
              </a:rPr>
              <a:t>mng</a:t>
            </a:r>
            <a:r>
              <a:rPr lang="ru-RU" sz="1300" dirty="0">
                <a:solidFill>
                  <a:srgbClr val="000000"/>
                </a:solidFill>
                <a:latin typeface="Courier New" pitchFamily="49" charset="0"/>
              </a:rPr>
              <a:t>; </a:t>
            </a:r>
            <a:r>
              <a:rPr lang="ru-RU" sz="1300" dirty="0">
                <a:solidFill>
                  <a:srgbClr val="3F7F5F"/>
                </a:solidFill>
                <a:latin typeface="Courier New" pitchFamily="49" charset="0"/>
              </a:rPr>
              <a:t>//  можно объявить ссылку</a:t>
            </a:r>
            <a:endParaRPr lang="ru-RU" sz="1300" dirty="0">
              <a:latin typeface="Courier New" pitchFamily="49" charset="0"/>
            </a:endParaRPr>
          </a:p>
          <a:p>
            <a:pPr>
              <a:lnSpc>
                <a:spcPct val="80000"/>
              </a:lnSpc>
              <a:buFont typeface="Verdana" pitchFamily="34" charset="0"/>
              <a:buNone/>
            </a:pPr>
            <a:r>
              <a:rPr lang="ru-RU" sz="1300" dirty="0">
                <a:solidFill>
                  <a:srgbClr val="3F7F5F"/>
                </a:solidFill>
                <a:latin typeface="Courier New" pitchFamily="49" charset="0"/>
              </a:rPr>
              <a:t>		//</a:t>
            </a:r>
            <a:r>
              <a:rPr lang="ru-RU" sz="1300" dirty="0" err="1">
                <a:solidFill>
                  <a:srgbClr val="3F7F5F"/>
                </a:solidFill>
                <a:latin typeface="Courier New" pitchFamily="49" charset="0"/>
              </a:rPr>
              <a:t>mng</a:t>
            </a:r>
            <a:r>
              <a:rPr lang="ru-RU" sz="1300" dirty="0">
                <a:solidFill>
                  <a:srgbClr val="3F7F5F"/>
                </a:solidFill>
                <a:latin typeface="Courier New" pitchFamily="49" charset="0"/>
              </a:rPr>
              <a:t> = </a:t>
            </a:r>
            <a:r>
              <a:rPr lang="ru-RU" sz="1300" dirty="0" err="1">
                <a:solidFill>
                  <a:srgbClr val="3F7F5F"/>
                </a:solidFill>
                <a:latin typeface="Courier New" pitchFamily="49" charset="0"/>
              </a:rPr>
              <a:t>new</a:t>
            </a:r>
            <a:r>
              <a:rPr lang="ru-RU" sz="1300" dirty="0">
                <a:solidFill>
                  <a:srgbClr val="3F7F5F"/>
                </a:solidFill>
                <a:latin typeface="Courier New" pitchFamily="49" charset="0"/>
              </a:rPr>
              <a:t> </a:t>
            </a:r>
            <a:r>
              <a:rPr lang="ru-RU" sz="1300" dirty="0" err="1">
                <a:solidFill>
                  <a:srgbClr val="3F7F5F"/>
                </a:solidFill>
                <a:latin typeface="Courier New" pitchFamily="49" charset="0"/>
              </a:rPr>
              <a:t>GraphicObject</a:t>
            </a:r>
            <a:r>
              <a:rPr lang="ru-RU" sz="1300" dirty="0">
                <a:solidFill>
                  <a:srgbClr val="3F7F5F"/>
                </a:solidFill>
                <a:latin typeface="Courier New" pitchFamily="49" charset="0"/>
              </a:rPr>
              <a:t>();</a:t>
            </a:r>
          </a:p>
          <a:p>
            <a:pPr>
              <a:lnSpc>
                <a:spcPct val="80000"/>
              </a:lnSpc>
              <a:buFont typeface="Verdana" pitchFamily="34" charset="0"/>
              <a:buNone/>
            </a:pPr>
            <a:r>
              <a:rPr lang="ru-RU" sz="1300" dirty="0">
                <a:solidFill>
                  <a:srgbClr val="3F7F5F"/>
                </a:solidFill>
                <a:latin typeface="Courier New" pitchFamily="49" charset="0"/>
              </a:rPr>
              <a:t>		</a:t>
            </a:r>
            <a:r>
              <a:rPr lang="en-US" sz="1300" dirty="0">
                <a:solidFill>
                  <a:srgbClr val="3F7F5F"/>
                </a:solidFill>
                <a:latin typeface="Courier New" pitchFamily="49" charset="0"/>
              </a:rPr>
              <a:t>//</a:t>
            </a:r>
            <a:r>
              <a:rPr lang="ru-RU" sz="1300" dirty="0">
                <a:solidFill>
                  <a:srgbClr val="3F7F5F"/>
                </a:solidFill>
                <a:latin typeface="Courier New" pitchFamily="49" charset="0"/>
              </a:rPr>
              <a:t>нельзя создать объект!</a:t>
            </a:r>
            <a:endParaRPr lang="ru-RU" sz="1300" dirty="0">
              <a:latin typeface="Courier New" pitchFamily="49" charset="0"/>
            </a:endParaRPr>
          </a:p>
          <a:p>
            <a:pPr>
              <a:lnSpc>
                <a:spcPct val="80000"/>
              </a:lnSpc>
              <a:buFont typeface="Verdana" pitchFamily="34" charset="0"/>
              <a:buNone/>
            </a:pPr>
            <a:r>
              <a:rPr lang="ru-RU" sz="1300" dirty="0">
                <a:solidFill>
                  <a:srgbClr val="000000"/>
                </a:solidFill>
                <a:latin typeface="Courier New" pitchFamily="49" charset="0"/>
              </a:rPr>
              <a:t>		</a:t>
            </a:r>
            <a:r>
              <a:rPr lang="ru-RU" sz="1300" dirty="0" err="1">
                <a:solidFill>
                  <a:srgbClr val="000000"/>
                </a:solidFill>
                <a:latin typeface="Courier New" pitchFamily="49" charset="0"/>
              </a:rPr>
              <a:t>mng</a:t>
            </a:r>
            <a:r>
              <a:rPr lang="ru-RU" sz="1300" dirty="0">
                <a:solidFill>
                  <a:srgbClr val="000000"/>
                </a:solidFill>
                <a:latin typeface="Courier New" pitchFamily="49" charset="0"/>
              </a:rPr>
              <a:t> = </a:t>
            </a:r>
            <a:r>
              <a:rPr lang="ru-RU" sz="1300" dirty="0" err="1">
                <a:solidFill>
                  <a:srgbClr val="7F0055"/>
                </a:solidFill>
                <a:latin typeface="Courier New" pitchFamily="49" charset="0"/>
              </a:rPr>
              <a:t>new</a:t>
            </a:r>
            <a:r>
              <a:rPr lang="ru-RU" sz="1300" dirty="0">
                <a:solidFill>
                  <a:srgbClr val="000000"/>
                </a:solidFill>
                <a:latin typeface="Courier New" pitchFamily="49" charset="0"/>
              </a:rPr>
              <a:t> </a:t>
            </a:r>
            <a:r>
              <a:rPr lang="ru-RU" sz="1300" dirty="0" err="1">
                <a:solidFill>
                  <a:srgbClr val="000000"/>
                </a:solidFill>
                <a:latin typeface="Courier New" pitchFamily="49" charset="0"/>
              </a:rPr>
              <a:t>Circle</a:t>
            </a:r>
            <a:r>
              <a:rPr lang="ru-RU" sz="1300" dirty="0">
                <a:solidFill>
                  <a:srgbClr val="000000"/>
                </a:solidFill>
                <a:latin typeface="Courier New" pitchFamily="49" charset="0"/>
              </a:rPr>
              <a:t>();</a:t>
            </a:r>
            <a:endParaRPr lang="ru-RU" sz="1300" dirty="0">
              <a:latin typeface="Courier New" pitchFamily="49" charset="0"/>
            </a:endParaRPr>
          </a:p>
          <a:p>
            <a:pPr>
              <a:lnSpc>
                <a:spcPct val="80000"/>
              </a:lnSpc>
              <a:buFont typeface="Verdana" pitchFamily="34" charset="0"/>
              <a:buNone/>
            </a:pPr>
            <a:r>
              <a:rPr lang="ru-RU" sz="1300" dirty="0">
                <a:solidFill>
                  <a:srgbClr val="000000"/>
                </a:solidFill>
                <a:latin typeface="Courier New" pitchFamily="49" charset="0"/>
              </a:rPr>
              <a:t>		</a:t>
            </a:r>
            <a:r>
              <a:rPr lang="ru-RU" sz="1300" dirty="0" err="1">
                <a:solidFill>
                  <a:srgbClr val="000000"/>
                </a:solidFill>
                <a:latin typeface="Courier New" pitchFamily="49" charset="0"/>
              </a:rPr>
              <a:t>mng.draw</a:t>
            </a:r>
            <a:r>
              <a:rPr lang="ru-RU" sz="1300" dirty="0">
                <a:solidFill>
                  <a:srgbClr val="000000"/>
                </a:solidFill>
                <a:latin typeface="Courier New" pitchFamily="49" charset="0"/>
              </a:rPr>
              <a:t>();</a:t>
            </a:r>
            <a:endParaRPr lang="ru-RU" sz="1300" dirty="0">
              <a:latin typeface="Courier New" pitchFamily="49" charset="0"/>
            </a:endParaRPr>
          </a:p>
          <a:p>
            <a:pPr>
              <a:lnSpc>
                <a:spcPct val="80000"/>
              </a:lnSpc>
              <a:buFont typeface="Verdana" pitchFamily="34" charset="0"/>
              <a:buNone/>
            </a:pPr>
            <a:r>
              <a:rPr lang="en-US" sz="1300" dirty="0">
                <a:solidFill>
                  <a:srgbClr val="000000"/>
                </a:solidFill>
                <a:latin typeface="Courier New" pitchFamily="49" charset="0"/>
              </a:rPr>
              <a:t>	</a:t>
            </a:r>
            <a:r>
              <a:rPr lang="ru-RU" sz="1300" dirty="0">
                <a:solidFill>
                  <a:srgbClr val="000000"/>
                </a:solidFill>
                <a:latin typeface="Courier New" pitchFamily="49" charset="0"/>
              </a:rPr>
              <a:t>}</a:t>
            </a:r>
            <a:endParaRPr lang="ru-RU" sz="1300" dirty="0">
              <a:latin typeface="Courier New" pitchFamily="49" charset="0"/>
            </a:endParaRPr>
          </a:p>
          <a:p>
            <a:pPr>
              <a:lnSpc>
                <a:spcPct val="80000"/>
              </a:lnSpc>
              <a:buFont typeface="Verdana" pitchFamily="34" charset="0"/>
              <a:buNone/>
            </a:pPr>
            <a:r>
              <a:rPr lang="ru-RU" sz="1300" dirty="0">
                <a:solidFill>
                  <a:srgbClr val="000000"/>
                </a:solidFill>
                <a:latin typeface="Courier New" pitchFamily="49" charset="0"/>
              </a:rPr>
              <a:t>}</a:t>
            </a:r>
          </a:p>
          <a:p>
            <a:pPr marL="0" indent="0">
              <a:buNone/>
            </a:pPr>
            <a:endParaRPr lang="en-US" sz="1300" dirty="0"/>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101</a:t>
            </a:fld>
            <a:endParaRPr lang="en-US"/>
          </a:p>
        </p:txBody>
      </p:sp>
      <p:pic>
        <p:nvPicPr>
          <p:cNvPr id="6" name="Picture 4"/>
          <p:cNvPicPr>
            <a:picLocks noChangeAspect="1" noChangeArrowheads="1"/>
          </p:cNvPicPr>
          <p:nvPr/>
        </p:nvPicPr>
        <p:blipFill>
          <a:blip r:embed="rId2" cstate="print"/>
          <a:srcRect/>
          <a:stretch>
            <a:fillRect/>
          </a:stretch>
        </p:blipFill>
        <p:spPr bwMode="auto">
          <a:xfrm>
            <a:off x="755576" y="1219200"/>
            <a:ext cx="2198687" cy="2008883"/>
          </a:xfrm>
          <a:prstGeom prst="rect">
            <a:avLst/>
          </a:prstGeom>
          <a:noFill/>
          <a:ln w="9525">
            <a:noFill/>
            <a:miter lim="800000"/>
            <a:headEnd/>
            <a:tailEnd/>
          </a:ln>
        </p:spPr>
      </p:pic>
    </p:spTree>
    <p:extLst>
      <p:ext uri="{BB962C8B-B14F-4D97-AF65-F5344CB8AC3E}">
        <p14:creationId xmlns:p14="http://schemas.microsoft.com/office/powerpoint/2010/main" xmlns="" val="336910604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Наследование</a:t>
            </a:r>
            <a:r>
              <a:rPr lang="en-GB" dirty="0" smtClean="0"/>
              <a:t>. </a:t>
            </a:r>
            <a:r>
              <a:rPr lang="en-GB" dirty="0" smtClean="0"/>
              <a:t>Example </a:t>
            </a:r>
            <a:r>
              <a:rPr lang="en-GB" dirty="0" smtClean="0"/>
              <a:t>25</a:t>
            </a:r>
            <a:endParaRPr lang="en-US" dirty="0"/>
          </a:p>
        </p:txBody>
      </p:sp>
      <p:sp>
        <p:nvSpPr>
          <p:cNvPr id="3" name="Content Placeholder 2"/>
          <p:cNvSpPr>
            <a:spLocks noGrp="1"/>
          </p:cNvSpPr>
          <p:nvPr>
            <p:ph idx="1"/>
          </p:nvPr>
        </p:nvSpPr>
        <p:spPr>
          <a:solidFill>
            <a:schemeClr val="bg1">
              <a:lumMod val="95000"/>
            </a:schemeClr>
          </a:solidFill>
        </p:spPr>
        <p:txBody>
          <a:bodyPr/>
          <a:lstStyle/>
          <a:p>
            <a:pPr marL="0" indent="0" fontAlgn="base">
              <a:spcBef>
                <a:spcPct val="0"/>
              </a:spcBef>
              <a:spcAft>
                <a:spcPct val="0"/>
              </a:spcAft>
              <a:buClrTx/>
              <a:buSzTx/>
              <a:buNone/>
            </a:pPr>
            <a:r>
              <a:rPr lang="en-US" sz="1300" b="1" dirty="0">
                <a:solidFill>
                  <a:srgbClr val="7F0055"/>
                </a:solidFill>
                <a:latin typeface="Courier New" pitchFamily="49" charset="0"/>
                <a:ea typeface="Times New Roman" pitchFamily="18" charset="0"/>
                <a:cs typeface="Courier New" pitchFamily="49" charset="0"/>
              </a:rPr>
              <a:t>public</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abstract</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class</a:t>
            </a:r>
            <a:r>
              <a:rPr lang="en-US" sz="1300" dirty="0">
                <a:solidFill>
                  <a:srgbClr val="000000"/>
                </a:solidFill>
                <a:latin typeface="Courier New" pitchFamily="49" charset="0"/>
                <a:ea typeface="Times New Roman" pitchFamily="18" charset="0"/>
                <a:cs typeface="Courier New" pitchFamily="49" charset="0"/>
              </a:rPr>
              <a:t> Book {</a:t>
            </a:r>
            <a:endParaRPr lang="ru-RU" sz="1300" dirty="0">
              <a:latin typeface="Courier New" pitchFamily="49" charset="0"/>
              <a:cs typeface="Courier New" pitchFamily="49" charset="0"/>
            </a:endParaRPr>
          </a:p>
          <a:p>
            <a:pPr marL="0" indent="0">
              <a:buNone/>
            </a:pPr>
            <a:r>
              <a:rPr lang="en-US" sz="1300" b="1" dirty="0">
                <a:solidFill>
                  <a:srgbClr val="7F0055"/>
                </a:solidFill>
                <a:latin typeface="Courier New" pitchFamily="49" charset="0"/>
                <a:ea typeface="Times New Roman" pitchFamily="18" charset="0"/>
                <a:cs typeface="Courier New" pitchFamily="49" charset="0"/>
              </a:rPr>
              <a:t>    private</a:t>
            </a:r>
            <a:r>
              <a:rPr lang="en-US" sz="1300" dirty="0">
                <a:solidFill>
                  <a:srgbClr val="000000"/>
                </a:solidFill>
                <a:latin typeface="Courier New" pitchFamily="49" charset="0"/>
                <a:ea typeface="Times New Roman" pitchFamily="18" charset="0"/>
                <a:cs typeface="Courier New" pitchFamily="49" charset="0"/>
              </a:rPr>
              <a:t> String </a:t>
            </a:r>
            <a:r>
              <a:rPr lang="en-US" sz="1300" dirty="0">
                <a:solidFill>
                  <a:srgbClr val="0000C0"/>
                </a:solidFill>
                <a:latin typeface="Courier New" pitchFamily="49" charset="0"/>
                <a:ea typeface="Times New Roman" pitchFamily="18" charset="0"/>
                <a:cs typeface="Courier New" pitchFamily="49" charset="0"/>
              </a:rPr>
              <a:t>title</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marL="0" indent="0">
              <a:buNone/>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private</a:t>
            </a:r>
            <a:r>
              <a:rPr lang="en-US" sz="1300" dirty="0">
                <a:solidFill>
                  <a:srgbClr val="000000"/>
                </a:solidFill>
                <a:latin typeface="Courier New" pitchFamily="49" charset="0"/>
                <a:ea typeface="Times New Roman" pitchFamily="18" charset="0"/>
                <a:cs typeface="Courier New" pitchFamily="49" charset="0"/>
              </a:rPr>
              <a:t> </a:t>
            </a:r>
            <a:r>
              <a:rPr lang="en-US" sz="1300" b="1" dirty="0" err="1">
                <a:solidFill>
                  <a:srgbClr val="7F0055"/>
                </a:solidFill>
                <a:latin typeface="Courier New" pitchFamily="49" charset="0"/>
                <a:ea typeface="Times New Roman" pitchFamily="18" charset="0"/>
                <a:cs typeface="Courier New" pitchFamily="49" charset="0"/>
              </a:rPr>
              <a:t>int</a:t>
            </a: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C0"/>
                </a:solidFill>
                <a:latin typeface="Courier New" pitchFamily="49" charset="0"/>
                <a:ea typeface="Times New Roman" pitchFamily="18" charset="0"/>
                <a:cs typeface="Courier New" pitchFamily="49" charset="0"/>
              </a:rPr>
              <a:t>yearPublished</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marL="0" indent="0">
              <a:buNone/>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private</a:t>
            </a:r>
            <a:r>
              <a:rPr lang="en-US" sz="1300" dirty="0">
                <a:solidFill>
                  <a:srgbClr val="000000"/>
                </a:solidFill>
                <a:latin typeface="Courier New" pitchFamily="49" charset="0"/>
                <a:ea typeface="Times New Roman" pitchFamily="18" charset="0"/>
                <a:cs typeface="Courier New" pitchFamily="49" charset="0"/>
              </a:rPr>
              <a:t> </a:t>
            </a:r>
            <a:r>
              <a:rPr lang="en-US" sz="1300" b="1" dirty="0" err="1">
                <a:solidFill>
                  <a:srgbClr val="7F0055"/>
                </a:solidFill>
                <a:latin typeface="Courier New" pitchFamily="49" charset="0"/>
                <a:ea typeface="Times New Roman" pitchFamily="18" charset="0"/>
                <a:cs typeface="Courier New" pitchFamily="49" charset="0"/>
              </a:rPr>
              <a:t>int</a:t>
            </a:r>
            <a:r>
              <a:rPr lang="en-US" sz="1300" dirty="0">
                <a:solidFill>
                  <a:srgbClr val="000000"/>
                </a:solidFill>
                <a:latin typeface="Courier New" pitchFamily="49" charset="0"/>
                <a:ea typeface="Times New Roman" pitchFamily="18" charset="0"/>
                <a:cs typeface="Courier New" pitchFamily="49" charset="0"/>
              </a:rPr>
              <a:t> </a:t>
            </a:r>
            <a:r>
              <a:rPr lang="en-US" sz="1300" dirty="0">
                <a:solidFill>
                  <a:srgbClr val="0000C0"/>
                </a:solidFill>
                <a:latin typeface="Courier New" pitchFamily="49" charset="0"/>
                <a:ea typeface="Times New Roman" pitchFamily="18" charset="0"/>
                <a:cs typeface="Courier New" pitchFamily="49" charset="0"/>
              </a:rPr>
              <a:t>price</a:t>
            </a:r>
            <a:r>
              <a:rPr lang="en-US" sz="1300" dirty="0">
                <a:solidFill>
                  <a:srgbClr val="000000"/>
                </a:solidFill>
                <a:latin typeface="Courier New" pitchFamily="49" charset="0"/>
                <a:ea typeface="Times New Roman" pitchFamily="18" charset="0"/>
                <a:cs typeface="Courier New" pitchFamily="49" charset="0"/>
              </a:rPr>
              <a:t>;    </a:t>
            </a:r>
          </a:p>
          <a:p>
            <a:pPr marL="0" lvl="0" indent="0">
              <a:buNone/>
            </a:pPr>
            <a:endParaRPr lang="en-US" sz="1300" b="1" dirty="0">
              <a:solidFill>
                <a:srgbClr val="000000"/>
              </a:solidFill>
              <a:latin typeface="Courier New" pitchFamily="49" charset="0"/>
              <a:ea typeface="Times New Roman" pitchFamily="18" charset="0"/>
              <a:cs typeface="Courier New" pitchFamily="49" charset="0"/>
            </a:endParaRPr>
          </a:p>
          <a:p>
            <a:pPr marL="0" lvl="0" indent="0">
              <a:buNone/>
            </a:pPr>
            <a:r>
              <a:rPr lang="en-US" sz="1300" b="1"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public</a:t>
            </a:r>
            <a:r>
              <a:rPr lang="en-US" sz="1300" dirty="0">
                <a:solidFill>
                  <a:srgbClr val="000000"/>
                </a:solidFill>
                <a:latin typeface="Courier New" pitchFamily="49" charset="0"/>
                <a:ea typeface="Times New Roman" pitchFamily="18" charset="0"/>
                <a:cs typeface="Courier New" pitchFamily="49" charset="0"/>
              </a:rPr>
              <a:t> Book() {}</a:t>
            </a:r>
            <a:endParaRPr lang="ru-RU" sz="1300" dirty="0">
              <a:latin typeface="Courier New" pitchFamily="49" charset="0"/>
              <a:cs typeface="Courier New" pitchFamily="49" charset="0"/>
            </a:endParaRPr>
          </a:p>
          <a:p>
            <a:pPr mar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public</a:t>
            </a:r>
            <a:r>
              <a:rPr lang="en-US" sz="1300" dirty="0">
                <a:solidFill>
                  <a:srgbClr val="000000"/>
                </a:solidFill>
                <a:latin typeface="Courier New" pitchFamily="49" charset="0"/>
                <a:ea typeface="Times New Roman" pitchFamily="18" charset="0"/>
                <a:cs typeface="Courier New" pitchFamily="49" charset="0"/>
              </a:rPr>
              <a:t> Book(String title, </a:t>
            </a:r>
            <a:r>
              <a:rPr lang="en-US" sz="1300" b="1" dirty="0" err="1">
                <a:solidFill>
                  <a:srgbClr val="7F0055"/>
                </a:solidFill>
                <a:latin typeface="Courier New" pitchFamily="49" charset="0"/>
                <a:ea typeface="Times New Roman" pitchFamily="18" charset="0"/>
                <a:cs typeface="Courier New" pitchFamily="49" charset="0"/>
              </a:rPr>
              <a:t>int</a:t>
            </a: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yearPublished</a:t>
            </a:r>
            <a:r>
              <a:rPr lang="en-US" sz="1300" dirty="0">
                <a:solidFill>
                  <a:srgbClr val="000000"/>
                </a:solidFill>
                <a:latin typeface="Courier New" pitchFamily="49" charset="0"/>
                <a:ea typeface="Times New Roman" pitchFamily="18" charset="0"/>
                <a:cs typeface="Courier New" pitchFamily="49" charset="0"/>
              </a:rPr>
              <a:t>, </a:t>
            </a:r>
            <a:r>
              <a:rPr lang="en-US" sz="1300" b="1" dirty="0" err="1">
                <a:solidFill>
                  <a:srgbClr val="7F0055"/>
                </a:solidFill>
                <a:latin typeface="Courier New" pitchFamily="49" charset="0"/>
                <a:ea typeface="Times New Roman" pitchFamily="18" charset="0"/>
                <a:cs typeface="Courier New" pitchFamily="49" charset="0"/>
              </a:rPr>
              <a:t>int</a:t>
            </a:r>
            <a:r>
              <a:rPr lang="en-US" sz="1300" dirty="0">
                <a:solidFill>
                  <a:srgbClr val="000000"/>
                </a:solidFill>
                <a:latin typeface="Courier New" pitchFamily="49" charset="0"/>
                <a:ea typeface="Times New Roman" pitchFamily="18" charset="0"/>
                <a:cs typeface="Courier New" pitchFamily="49" charset="0"/>
              </a:rPr>
              <a:t> price){</a:t>
            </a:r>
            <a:endParaRPr lang="ru-RU" sz="1300" dirty="0">
              <a:latin typeface="Courier New" pitchFamily="49" charset="0"/>
              <a:cs typeface="Courier New" pitchFamily="49" charset="0"/>
            </a:endParaRPr>
          </a:p>
          <a:p>
            <a:pPr mar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b="1" dirty="0" err="1">
                <a:solidFill>
                  <a:srgbClr val="7F0055"/>
                </a:solidFill>
                <a:latin typeface="Courier New" pitchFamily="49" charset="0"/>
                <a:ea typeface="Times New Roman" pitchFamily="18" charset="0"/>
                <a:cs typeface="Courier New" pitchFamily="49" charset="0"/>
              </a:rPr>
              <a:t>this</a:t>
            </a:r>
            <a:r>
              <a:rPr lang="en-US" sz="1300" dirty="0" err="1">
                <a:solidFill>
                  <a:srgbClr val="000000"/>
                </a:solidFill>
                <a:latin typeface="Courier New" pitchFamily="49" charset="0"/>
                <a:ea typeface="Times New Roman" pitchFamily="18" charset="0"/>
                <a:cs typeface="Courier New" pitchFamily="49" charset="0"/>
              </a:rPr>
              <a:t>.</a:t>
            </a:r>
            <a:r>
              <a:rPr lang="en-US" sz="1300" dirty="0" err="1">
                <a:solidFill>
                  <a:srgbClr val="0000C0"/>
                </a:solidFill>
                <a:latin typeface="Courier New" pitchFamily="49" charset="0"/>
                <a:ea typeface="Times New Roman" pitchFamily="18" charset="0"/>
                <a:cs typeface="Courier New" pitchFamily="49" charset="0"/>
              </a:rPr>
              <a:t>title</a:t>
            </a:r>
            <a:r>
              <a:rPr lang="en-US" sz="1300" dirty="0">
                <a:solidFill>
                  <a:srgbClr val="000000"/>
                </a:solidFill>
                <a:latin typeface="Courier New" pitchFamily="49" charset="0"/>
                <a:ea typeface="Times New Roman" pitchFamily="18" charset="0"/>
                <a:cs typeface="Courier New" pitchFamily="49" charset="0"/>
              </a:rPr>
              <a:t> = title;</a:t>
            </a:r>
            <a:endParaRPr lang="ru-RU" sz="1300" dirty="0">
              <a:latin typeface="Courier New" pitchFamily="49" charset="0"/>
              <a:cs typeface="Courier New" pitchFamily="49" charset="0"/>
            </a:endParaRPr>
          </a:p>
          <a:p>
            <a:pPr mar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b="1" dirty="0" err="1">
                <a:solidFill>
                  <a:srgbClr val="7F0055"/>
                </a:solidFill>
                <a:latin typeface="Courier New" pitchFamily="49" charset="0"/>
                <a:ea typeface="Times New Roman" pitchFamily="18" charset="0"/>
                <a:cs typeface="Courier New" pitchFamily="49" charset="0"/>
              </a:rPr>
              <a:t>this</a:t>
            </a:r>
            <a:r>
              <a:rPr lang="en-US" sz="1300" dirty="0" err="1">
                <a:solidFill>
                  <a:srgbClr val="000000"/>
                </a:solidFill>
                <a:latin typeface="Courier New" pitchFamily="49" charset="0"/>
                <a:ea typeface="Times New Roman" pitchFamily="18" charset="0"/>
                <a:cs typeface="Courier New" pitchFamily="49" charset="0"/>
              </a:rPr>
              <a:t>.</a:t>
            </a:r>
            <a:r>
              <a:rPr lang="en-US" sz="1300" dirty="0" err="1">
                <a:solidFill>
                  <a:srgbClr val="0000C0"/>
                </a:solidFill>
                <a:latin typeface="Courier New" pitchFamily="49" charset="0"/>
                <a:ea typeface="Times New Roman" pitchFamily="18" charset="0"/>
                <a:cs typeface="Courier New" pitchFamily="49" charset="0"/>
              </a:rPr>
              <a:t>yearPublished</a:t>
            </a:r>
            <a:r>
              <a:rPr lang="en-US" sz="1300" dirty="0">
                <a:solidFill>
                  <a:srgbClr val="000000"/>
                </a:solidFill>
                <a:latin typeface="Courier New" pitchFamily="49" charset="0"/>
                <a:ea typeface="Times New Roman" pitchFamily="18" charset="0"/>
                <a:cs typeface="Courier New" pitchFamily="49" charset="0"/>
              </a:rPr>
              <a:t> = </a:t>
            </a:r>
            <a:r>
              <a:rPr lang="en-US" sz="1300" dirty="0" err="1">
                <a:solidFill>
                  <a:srgbClr val="000000"/>
                </a:solidFill>
                <a:latin typeface="Courier New" pitchFamily="49" charset="0"/>
                <a:ea typeface="Times New Roman" pitchFamily="18" charset="0"/>
                <a:cs typeface="Courier New" pitchFamily="49" charset="0"/>
              </a:rPr>
              <a:t>yearPublished</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mar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b="1" dirty="0" err="1">
                <a:solidFill>
                  <a:srgbClr val="7F0055"/>
                </a:solidFill>
                <a:latin typeface="Courier New" pitchFamily="49" charset="0"/>
                <a:ea typeface="Times New Roman" pitchFamily="18" charset="0"/>
                <a:cs typeface="Courier New" pitchFamily="49" charset="0"/>
              </a:rPr>
              <a:t>this</a:t>
            </a:r>
            <a:r>
              <a:rPr lang="en-US" sz="1300" dirty="0" err="1">
                <a:solidFill>
                  <a:srgbClr val="000000"/>
                </a:solidFill>
                <a:latin typeface="Courier New" pitchFamily="49" charset="0"/>
                <a:ea typeface="Times New Roman" pitchFamily="18" charset="0"/>
                <a:cs typeface="Courier New" pitchFamily="49" charset="0"/>
              </a:rPr>
              <a:t>.</a:t>
            </a:r>
            <a:r>
              <a:rPr lang="en-US" sz="1300" dirty="0" err="1">
                <a:solidFill>
                  <a:srgbClr val="0000C0"/>
                </a:solidFill>
                <a:latin typeface="Courier New" pitchFamily="49" charset="0"/>
                <a:ea typeface="Times New Roman" pitchFamily="18" charset="0"/>
                <a:cs typeface="Courier New" pitchFamily="49" charset="0"/>
              </a:rPr>
              <a:t>price</a:t>
            </a:r>
            <a:r>
              <a:rPr lang="en-US" sz="1300" dirty="0">
                <a:solidFill>
                  <a:srgbClr val="000000"/>
                </a:solidFill>
                <a:latin typeface="Courier New" pitchFamily="49" charset="0"/>
                <a:ea typeface="Times New Roman" pitchFamily="18" charset="0"/>
                <a:cs typeface="Courier New" pitchFamily="49" charset="0"/>
              </a:rPr>
              <a:t> = price;</a:t>
            </a:r>
            <a:endParaRPr lang="ru-RU" sz="1300" dirty="0">
              <a:latin typeface="Courier New" pitchFamily="49" charset="0"/>
              <a:cs typeface="Courier New" pitchFamily="49" charset="0"/>
            </a:endParaRPr>
          </a:p>
          <a:p>
            <a:pPr mar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p>
          <a:p>
            <a:pPr marL="0" indent="0" eaLnBrk="0" fontAlgn="base" hangingPunct="0">
              <a:spcBef>
                <a:spcPct val="0"/>
              </a:spcBef>
              <a:spcAft>
                <a:spcPct val="0"/>
              </a:spcAft>
              <a:buNone/>
            </a:pPr>
            <a:r>
              <a:rPr lang="en-US" sz="1300" b="1" dirty="0">
                <a:solidFill>
                  <a:srgbClr val="7F0055"/>
                </a:solidFill>
                <a:latin typeface="Courier New" pitchFamily="49" charset="0"/>
                <a:ea typeface="Times New Roman" pitchFamily="18" charset="0"/>
                <a:cs typeface="Courier New" pitchFamily="49" charset="0"/>
              </a:rPr>
              <a:t>    public</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abstract</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void</a:t>
            </a: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printReport</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marL="0" indent="0" eaLnBrk="0" fontAlgn="base" hangingPunct="0">
              <a:spcBef>
                <a:spcPct val="0"/>
              </a:spcBef>
              <a:spcAft>
                <a:spcPct val="0"/>
              </a:spcAft>
              <a:buClrTx/>
              <a:buSzTx/>
              <a:buNone/>
            </a:pPr>
            <a:endParaRPr lang="ru-RU" sz="1300" dirty="0">
              <a:latin typeface="Courier New" pitchFamily="49" charset="0"/>
              <a:cs typeface="Courier New" pitchFamily="49" charset="0"/>
            </a:endParaRPr>
          </a:p>
          <a:p>
            <a:pPr mar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public</a:t>
            </a:r>
            <a:r>
              <a:rPr lang="en-US" sz="1300" dirty="0">
                <a:solidFill>
                  <a:srgbClr val="000000"/>
                </a:solidFill>
                <a:latin typeface="Courier New" pitchFamily="49" charset="0"/>
                <a:ea typeface="Times New Roman" pitchFamily="18" charset="0"/>
                <a:cs typeface="Courier New" pitchFamily="49" charset="0"/>
              </a:rPr>
              <a:t> String </a:t>
            </a:r>
            <a:r>
              <a:rPr lang="en-US" sz="1300" dirty="0" err="1">
                <a:solidFill>
                  <a:srgbClr val="000000"/>
                </a:solidFill>
                <a:latin typeface="Courier New" pitchFamily="49" charset="0"/>
                <a:ea typeface="Times New Roman" pitchFamily="18" charset="0"/>
                <a:cs typeface="Courier New" pitchFamily="49" charset="0"/>
              </a:rPr>
              <a:t>getTitle</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mar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return</a:t>
            </a:r>
            <a:r>
              <a:rPr lang="en-US" sz="1300" dirty="0">
                <a:solidFill>
                  <a:srgbClr val="000000"/>
                </a:solidFill>
                <a:latin typeface="Courier New" pitchFamily="49" charset="0"/>
                <a:ea typeface="Times New Roman" pitchFamily="18" charset="0"/>
                <a:cs typeface="Courier New" pitchFamily="49" charset="0"/>
              </a:rPr>
              <a:t> </a:t>
            </a:r>
            <a:r>
              <a:rPr lang="en-US" sz="1300" dirty="0">
                <a:solidFill>
                  <a:srgbClr val="0000C0"/>
                </a:solidFill>
                <a:latin typeface="Courier New" pitchFamily="49" charset="0"/>
                <a:ea typeface="Times New Roman" pitchFamily="18" charset="0"/>
                <a:cs typeface="Courier New" pitchFamily="49" charset="0"/>
              </a:rPr>
              <a:t>title</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mar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endParaRPr lang="ru-RU" sz="1300" dirty="0">
              <a:latin typeface="Courier New" pitchFamily="49" charset="0"/>
              <a:cs typeface="Courier New" pitchFamily="49" charset="0"/>
            </a:endParaRPr>
          </a:p>
          <a:p>
            <a:pPr mar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public</a:t>
            </a:r>
            <a:r>
              <a:rPr lang="en-US" sz="1300" dirty="0">
                <a:solidFill>
                  <a:srgbClr val="000000"/>
                </a:solidFill>
                <a:latin typeface="Courier New" pitchFamily="49" charset="0"/>
                <a:ea typeface="Times New Roman" pitchFamily="18" charset="0"/>
                <a:cs typeface="Courier New" pitchFamily="49" charset="0"/>
              </a:rPr>
              <a:t> </a:t>
            </a:r>
            <a:r>
              <a:rPr lang="en-US" sz="1300" b="1" dirty="0" err="1">
                <a:solidFill>
                  <a:srgbClr val="7F0055"/>
                </a:solidFill>
                <a:latin typeface="Courier New" pitchFamily="49" charset="0"/>
                <a:ea typeface="Times New Roman" pitchFamily="18" charset="0"/>
                <a:cs typeface="Courier New" pitchFamily="49" charset="0"/>
              </a:rPr>
              <a:t>int</a:t>
            </a: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getYearPublished</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mar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return</a:t>
            </a: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C0"/>
                </a:solidFill>
                <a:latin typeface="Courier New" pitchFamily="49" charset="0"/>
                <a:ea typeface="Times New Roman" pitchFamily="18" charset="0"/>
                <a:cs typeface="Courier New" pitchFamily="49" charset="0"/>
              </a:rPr>
              <a:t>yearPublished</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mar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 </a:t>
            </a:r>
            <a:endParaRPr lang="ru-RU" sz="1300" dirty="0">
              <a:latin typeface="Courier New" pitchFamily="49" charset="0"/>
              <a:cs typeface="Courier New" pitchFamily="49" charset="0"/>
            </a:endParaRPr>
          </a:p>
          <a:p>
            <a:pPr mar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public</a:t>
            </a:r>
            <a:r>
              <a:rPr lang="en-US" sz="1300" dirty="0">
                <a:solidFill>
                  <a:srgbClr val="000000"/>
                </a:solidFill>
                <a:latin typeface="Courier New" pitchFamily="49" charset="0"/>
                <a:ea typeface="Times New Roman" pitchFamily="18" charset="0"/>
                <a:cs typeface="Courier New" pitchFamily="49" charset="0"/>
              </a:rPr>
              <a:t> </a:t>
            </a:r>
            <a:r>
              <a:rPr lang="en-US" sz="1300" b="1" dirty="0" err="1">
                <a:solidFill>
                  <a:srgbClr val="7F0055"/>
                </a:solidFill>
                <a:latin typeface="Courier New" pitchFamily="49" charset="0"/>
                <a:ea typeface="Times New Roman" pitchFamily="18" charset="0"/>
                <a:cs typeface="Courier New" pitchFamily="49" charset="0"/>
              </a:rPr>
              <a:t>int</a:t>
            </a: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getPrice</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mar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return</a:t>
            </a:r>
            <a:r>
              <a:rPr lang="en-US" sz="1300" dirty="0">
                <a:solidFill>
                  <a:srgbClr val="000000"/>
                </a:solidFill>
                <a:latin typeface="Courier New" pitchFamily="49" charset="0"/>
                <a:ea typeface="Times New Roman" pitchFamily="18" charset="0"/>
                <a:cs typeface="Courier New" pitchFamily="49" charset="0"/>
              </a:rPr>
              <a:t> </a:t>
            </a:r>
            <a:r>
              <a:rPr lang="en-US" sz="1300" dirty="0">
                <a:solidFill>
                  <a:srgbClr val="0000C0"/>
                </a:solidFill>
                <a:latin typeface="Courier New" pitchFamily="49" charset="0"/>
                <a:ea typeface="Times New Roman" pitchFamily="18" charset="0"/>
                <a:cs typeface="Courier New" pitchFamily="49" charset="0"/>
              </a:rPr>
              <a:t>price</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mar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endParaRPr lang="ru-RU" sz="1300" dirty="0">
              <a:latin typeface="Courier New" pitchFamily="49" charset="0"/>
              <a:cs typeface="Courier New" pitchFamily="49" charset="0"/>
            </a:endParaRPr>
          </a:p>
          <a:p>
            <a:pPr mar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a:t>
            </a:r>
            <a:endParaRPr lang="en-US" sz="1300" dirty="0">
              <a:latin typeface="Courier New" pitchFamily="49" charset="0"/>
              <a:cs typeface="Courier New" pitchFamily="49" charset="0"/>
            </a:endParaRPr>
          </a:p>
          <a:p>
            <a:pPr marL="0" indent="0">
              <a:buNone/>
            </a:pPr>
            <a:endParaRPr lang="en-US" sz="1300" dirty="0">
              <a:latin typeface="Courier New" pitchFamily="49" charset="0"/>
              <a:cs typeface="Courier New" pitchFamily="49" charset="0"/>
            </a:endParaRP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102</a:t>
            </a:fld>
            <a:endParaRPr lang="en-US"/>
          </a:p>
        </p:txBody>
      </p:sp>
    </p:spTree>
    <p:extLst>
      <p:ext uri="{BB962C8B-B14F-4D97-AF65-F5344CB8AC3E}">
        <p14:creationId xmlns:p14="http://schemas.microsoft.com/office/powerpoint/2010/main" xmlns="" val="33982807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Наследование</a:t>
            </a:r>
            <a:r>
              <a:rPr lang="en-GB" dirty="0" smtClean="0"/>
              <a:t>. </a:t>
            </a:r>
            <a:r>
              <a:rPr lang="en-GB" dirty="0" smtClean="0"/>
              <a:t>Example </a:t>
            </a:r>
            <a:r>
              <a:rPr lang="en-GB" dirty="0" smtClean="0"/>
              <a:t>25</a:t>
            </a:r>
            <a:endParaRPr lang="en-US" dirty="0"/>
          </a:p>
        </p:txBody>
      </p:sp>
      <p:sp>
        <p:nvSpPr>
          <p:cNvPr id="3" name="Content Placeholder 2"/>
          <p:cNvSpPr>
            <a:spLocks noGrp="1"/>
          </p:cNvSpPr>
          <p:nvPr>
            <p:ph idx="1"/>
          </p:nvPr>
        </p:nvSpPr>
        <p:spPr>
          <a:solidFill>
            <a:schemeClr val="bg1">
              <a:lumMod val="95000"/>
            </a:schemeClr>
          </a:solidFill>
        </p:spPr>
        <p:txBody>
          <a:bodyPr/>
          <a:lstStyle/>
          <a:p>
            <a:pPr marL="0" lvl="0" indent="0" fontAlgn="base">
              <a:spcBef>
                <a:spcPct val="0"/>
              </a:spcBef>
              <a:spcAft>
                <a:spcPct val="0"/>
              </a:spcAft>
              <a:buClrTx/>
              <a:buSzTx/>
              <a:buNone/>
            </a:pPr>
            <a:r>
              <a:rPr lang="en-US" sz="1100" b="1" dirty="0">
                <a:solidFill>
                  <a:srgbClr val="7F0055"/>
                </a:solidFill>
                <a:latin typeface="Courier New" pitchFamily="49" charset="0"/>
                <a:ea typeface="Times New Roman" pitchFamily="18" charset="0"/>
                <a:cs typeface="Courier New" pitchFamily="49" charset="0"/>
              </a:rPr>
              <a:t>public</a:t>
            </a:r>
            <a:r>
              <a:rPr lang="en-US" sz="1100" dirty="0">
                <a:solidFill>
                  <a:srgbClr val="000000"/>
                </a:solidFill>
                <a:latin typeface="Courier New" pitchFamily="49" charset="0"/>
                <a:ea typeface="Times New Roman" pitchFamily="18" charset="0"/>
                <a:cs typeface="Courier New" pitchFamily="49" charset="0"/>
              </a:rPr>
              <a:t> </a:t>
            </a:r>
            <a:r>
              <a:rPr lang="en-US" sz="1100" b="1" dirty="0">
                <a:solidFill>
                  <a:srgbClr val="7F0055"/>
                </a:solidFill>
                <a:latin typeface="Courier New" pitchFamily="49" charset="0"/>
                <a:ea typeface="Times New Roman" pitchFamily="18" charset="0"/>
                <a:cs typeface="Courier New" pitchFamily="49" charset="0"/>
              </a:rPr>
              <a:t>class</a:t>
            </a:r>
            <a:r>
              <a:rPr lang="en-US" sz="1100" dirty="0">
                <a:solidFill>
                  <a:srgbClr val="000000"/>
                </a:solidFill>
                <a:latin typeface="Courier New" pitchFamily="49" charset="0"/>
                <a:ea typeface="Times New Roman" pitchFamily="18" charset="0"/>
                <a:cs typeface="Courier New" pitchFamily="49" charset="0"/>
              </a:rPr>
              <a:t> </a:t>
            </a:r>
            <a:r>
              <a:rPr lang="en-US" sz="1100" dirty="0" err="1">
                <a:solidFill>
                  <a:srgbClr val="000000"/>
                </a:solidFill>
                <a:latin typeface="Courier New" pitchFamily="49" charset="0"/>
                <a:ea typeface="Times New Roman" pitchFamily="18" charset="0"/>
                <a:cs typeface="Courier New" pitchFamily="49" charset="0"/>
              </a:rPr>
              <a:t>ProgrammerBook</a:t>
            </a:r>
            <a:r>
              <a:rPr lang="en-US" sz="1100" dirty="0">
                <a:solidFill>
                  <a:srgbClr val="000000"/>
                </a:solidFill>
                <a:latin typeface="Courier New" pitchFamily="49" charset="0"/>
                <a:ea typeface="Times New Roman" pitchFamily="18" charset="0"/>
                <a:cs typeface="Courier New" pitchFamily="49" charset="0"/>
              </a:rPr>
              <a:t> </a:t>
            </a:r>
            <a:r>
              <a:rPr lang="en-US" sz="1100" b="1" dirty="0">
                <a:solidFill>
                  <a:srgbClr val="7F0055"/>
                </a:solidFill>
                <a:latin typeface="Courier New" pitchFamily="49" charset="0"/>
                <a:ea typeface="Times New Roman" pitchFamily="18" charset="0"/>
                <a:cs typeface="Courier New" pitchFamily="49" charset="0"/>
              </a:rPr>
              <a:t>extends</a:t>
            </a:r>
            <a:r>
              <a:rPr lang="en-US" sz="1100" dirty="0">
                <a:solidFill>
                  <a:srgbClr val="000000"/>
                </a:solidFill>
                <a:latin typeface="Courier New" pitchFamily="49" charset="0"/>
                <a:ea typeface="Times New Roman" pitchFamily="18" charset="0"/>
                <a:cs typeface="Courier New" pitchFamily="49" charset="0"/>
              </a:rPr>
              <a:t> Book{</a:t>
            </a:r>
            <a:endParaRPr lang="ru-RU" sz="11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100" dirty="0">
                <a:solidFill>
                  <a:srgbClr val="000000"/>
                </a:solidFill>
                <a:latin typeface="Courier New" pitchFamily="49" charset="0"/>
                <a:ea typeface="Times New Roman" pitchFamily="18" charset="0"/>
                <a:cs typeface="Courier New" pitchFamily="49" charset="0"/>
              </a:rPr>
              <a:t>    </a:t>
            </a:r>
            <a:r>
              <a:rPr lang="en-US" sz="1100" b="1" dirty="0">
                <a:solidFill>
                  <a:srgbClr val="7F0055"/>
                </a:solidFill>
                <a:latin typeface="Courier New" pitchFamily="49" charset="0"/>
                <a:ea typeface="Times New Roman" pitchFamily="18" charset="0"/>
                <a:cs typeface="Courier New" pitchFamily="49" charset="0"/>
              </a:rPr>
              <a:t>public</a:t>
            </a:r>
            <a:r>
              <a:rPr lang="en-US" sz="1100" dirty="0">
                <a:solidFill>
                  <a:srgbClr val="000000"/>
                </a:solidFill>
                <a:latin typeface="Courier New" pitchFamily="49" charset="0"/>
                <a:ea typeface="Times New Roman" pitchFamily="18" charset="0"/>
                <a:cs typeface="Courier New" pitchFamily="49" charset="0"/>
              </a:rPr>
              <a:t> </a:t>
            </a:r>
            <a:r>
              <a:rPr lang="en-US" sz="1100" dirty="0" err="1">
                <a:solidFill>
                  <a:srgbClr val="000000"/>
                </a:solidFill>
                <a:latin typeface="Courier New" pitchFamily="49" charset="0"/>
                <a:ea typeface="Times New Roman" pitchFamily="18" charset="0"/>
                <a:cs typeface="Courier New" pitchFamily="49" charset="0"/>
              </a:rPr>
              <a:t>ProgrammerBook</a:t>
            </a:r>
            <a:r>
              <a:rPr lang="en-US" sz="1100" dirty="0">
                <a:solidFill>
                  <a:srgbClr val="000000"/>
                </a:solidFill>
                <a:latin typeface="Courier New" pitchFamily="49" charset="0"/>
                <a:ea typeface="Times New Roman" pitchFamily="18" charset="0"/>
                <a:cs typeface="Courier New" pitchFamily="49" charset="0"/>
              </a:rPr>
              <a:t>(String title, </a:t>
            </a:r>
            <a:r>
              <a:rPr lang="en-US" sz="1100" b="1" dirty="0" err="1">
                <a:solidFill>
                  <a:srgbClr val="7F0055"/>
                </a:solidFill>
                <a:latin typeface="Courier New" pitchFamily="49" charset="0"/>
                <a:ea typeface="Times New Roman" pitchFamily="18" charset="0"/>
                <a:cs typeface="Courier New" pitchFamily="49" charset="0"/>
              </a:rPr>
              <a:t>int</a:t>
            </a:r>
            <a:r>
              <a:rPr lang="en-US" sz="1100" dirty="0">
                <a:solidFill>
                  <a:srgbClr val="000000"/>
                </a:solidFill>
                <a:latin typeface="Courier New" pitchFamily="49" charset="0"/>
                <a:ea typeface="Times New Roman" pitchFamily="18" charset="0"/>
                <a:cs typeface="Courier New" pitchFamily="49" charset="0"/>
              </a:rPr>
              <a:t> </a:t>
            </a:r>
            <a:r>
              <a:rPr lang="en-US" sz="1100" dirty="0" err="1">
                <a:solidFill>
                  <a:srgbClr val="000000"/>
                </a:solidFill>
                <a:latin typeface="Courier New" pitchFamily="49" charset="0"/>
                <a:ea typeface="Times New Roman" pitchFamily="18" charset="0"/>
                <a:cs typeface="Courier New" pitchFamily="49" charset="0"/>
              </a:rPr>
              <a:t>year_published</a:t>
            </a:r>
            <a:r>
              <a:rPr lang="en-US" sz="1100" dirty="0">
                <a:solidFill>
                  <a:srgbClr val="000000"/>
                </a:solidFill>
                <a:latin typeface="Courier New" pitchFamily="49" charset="0"/>
                <a:ea typeface="Times New Roman" pitchFamily="18" charset="0"/>
                <a:cs typeface="Courier New" pitchFamily="49" charset="0"/>
              </a:rPr>
              <a:t>, </a:t>
            </a:r>
            <a:r>
              <a:rPr lang="en-US" sz="1100" b="1" dirty="0" err="1">
                <a:solidFill>
                  <a:srgbClr val="7F0055"/>
                </a:solidFill>
                <a:latin typeface="Courier New" pitchFamily="49" charset="0"/>
                <a:ea typeface="Times New Roman" pitchFamily="18" charset="0"/>
                <a:cs typeface="Courier New" pitchFamily="49" charset="0"/>
              </a:rPr>
              <a:t>int</a:t>
            </a:r>
            <a:r>
              <a:rPr lang="en-US" sz="1100" dirty="0">
                <a:solidFill>
                  <a:srgbClr val="000000"/>
                </a:solidFill>
                <a:latin typeface="Courier New" pitchFamily="49" charset="0"/>
                <a:ea typeface="Times New Roman" pitchFamily="18" charset="0"/>
                <a:cs typeface="Courier New" pitchFamily="49" charset="0"/>
              </a:rPr>
              <a:t> price, String level){</a:t>
            </a:r>
            <a:endParaRPr lang="ru-RU" sz="11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100" dirty="0">
                <a:solidFill>
                  <a:srgbClr val="000000"/>
                </a:solidFill>
                <a:latin typeface="Courier New" pitchFamily="49" charset="0"/>
                <a:ea typeface="Times New Roman" pitchFamily="18" charset="0"/>
                <a:cs typeface="Courier New" pitchFamily="49" charset="0"/>
              </a:rPr>
              <a:t>        </a:t>
            </a:r>
            <a:r>
              <a:rPr lang="en-US" sz="1100" b="1" dirty="0">
                <a:solidFill>
                  <a:srgbClr val="7F0055"/>
                </a:solidFill>
                <a:latin typeface="Courier New" pitchFamily="49" charset="0"/>
                <a:ea typeface="Times New Roman" pitchFamily="18" charset="0"/>
                <a:cs typeface="Courier New" pitchFamily="49" charset="0"/>
              </a:rPr>
              <a:t>super</a:t>
            </a:r>
            <a:r>
              <a:rPr lang="en-US" sz="1100" dirty="0">
                <a:solidFill>
                  <a:srgbClr val="000000"/>
                </a:solidFill>
                <a:latin typeface="Courier New" pitchFamily="49" charset="0"/>
                <a:ea typeface="Times New Roman" pitchFamily="18" charset="0"/>
                <a:cs typeface="Courier New" pitchFamily="49" charset="0"/>
              </a:rPr>
              <a:t>(</a:t>
            </a:r>
            <a:r>
              <a:rPr lang="en-US" sz="1100" dirty="0" err="1">
                <a:solidFill>
                  <a:srgbClr val="000000"/>
                </a:solidFill>
                <a:latin typeface="Courier New" pitchFamily="49" charset="0"/>
                <a:ea typeface="Times New Roman" pitchFamily="18" charset="0"/>
                <a:cs typeface="Courier New" pitchFamily="49" charset="0"/>
              </a:rPr>
              <a:t>title,year_published,price</a:t>
            </a:r>
            <a:r>
              <a:rPr lang="en-US" sz="1100" dirty="0">
                <a:solidFill>
                  <a:srgbClr val="000000"/>
                </a:solidFill>
                <a:latin typeface="Courier New" pitchFamily="49" charset="0"/>
                <a:ea typeface="Times New Roman" pitchFamily="18" charset="0"/>
                <a:cs typeface="Courier New" pitchFamily="49" charset="0"/>
              </a:rPr>
              <a:t>);</a:t>
            </a:r>
            <a:endParaRPr lang="ru-RU" sz="11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100" dirty="0">
                <a:solidFill>
                  <a:srgbClr val="000000"/>
                </a:solidFill>
                <a:latin typeface="Courier New" pitchFamily="49" charset="0"/>
                <a:ea typeface="Times New Roman" pitchFamily="18" charset="0"/>
                <a:cs typeface="Courier New" pitchFamily="49" charset="0"/>
              </a:rPr>
              <a:t>        </a:t>
            </a:r>
            <a:r>
              <a:rPr lang="en-US" sz="1100" b="1" dirty="0" err="1">
                <a:solidFill>
                  <a:srgbClr val="7F0055"/>
                </a:solidFill>
                <a:latin typeface="Courier New" pitchFamily="49" charset="0"/>
                <a:ea typeface="Times New Roman" pitchFamily="18" charset="0"/>
                <a:cs typeface="Courier New" pitchFamily="49" charset="0"/>
              </a:rPr>
              <a:t>this</a:t>
            </a:r>
            <a:r>
              <a:rPr lang="en-US" sz="1100" dirty="0" err="1">
                <a:solidFill>
                  <a:srgbClr val="000000"/>
                </a:solidFill>
                <a:latin typeface="Courier New" pitchFamily="49" charset="0"/>
                <a:ea typeface="Times New Roman" pitchFamily="18" charset="0"/>
                <a:cs typeface="Courier New" pitchFamily="49" charset="0"/>
              </a:rPr>
              <a:t>.</a:t>
            </a:r>
            <a:r>
              <a:rPr lang="en-US" sz="1100" dirty="0" err="1">
                <a:solidFill>
                  <a:srgbClr val="0000C0"/>
                </a:solidFill>
                <a:latin typeface="Courier New" pitchFamily="49" charset="0"/>
                <a:ea typeface="Times New Roman" pitchFamily="18" charset="0"/>
                <a:cs typeface="Courier New" pitchFamily="49" charset="0"/>
              </a:rPr>
              <a:t>level</a:t>
            </a:r>
            <a:r>
              <a:rPr lang="en-US" sz="1100" dirty="0">
                <a:solidFill>
                  <a:srgbClr val="000000"/>
                </a:solidFill>
                <a:latin typeface="Courier New" pitchFamily="49" charset="0"/>
                <a:ea typeface="Times New Roman" pitchFamily="18" charset="0"/>
                <a:cs typeface="Courier New" pitchFamily="49" charset="0"/>
              </a:rPr>
              <a:t> = level;</a:t>
            </a:r>
            <a:endParaRPr lang="ru-RU" sz="11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100" dirty="0">
                <a:solidFill>
                  <a:srgbClr val="000000"/>
                </a:solidFill>
                <a:latin typeface="Courier New" pitchFamily="49" charset="0"/>
                <a:ea typeface="Times New Roman" pitchFamily="18" charset="0"/>
                <a:cs typeface="Courier New" pitchFamily="49" charset="0"/>
              </a:rPr>
              <a:t>    }</a:t>
            </a:r>
            <a:endParaRPr lang="ru-RU" sz="11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100" dirty="0">
                <a:solidFill>
                  <a:srgbClr val="000000"/>
                </a:solidFill>
                <a:latin typeface="Courier New" pitchFamily="49" charset="0"/>
                <a:ea typeface="Times New Roman" pitchFamily="18" charset="0"/>
                <a:cs typeface="Courier New" pitchFamily="49" charset="0"/>
              </a:rPr>
              <a:t>    </a:t>
            </a:r>
            <a:r>
              <a:rPr lang="en-US" sz="1100" b="1" dirty="0">
                <a:solidFill>
                  <a:srgbClr val="7F0055"/>
                </a:solidFill>
                <a:latin typeface="Courier New" pitchFamily="49" charset="0"/>
                <a:ea typeface="Times New Roman" pitchFamily="18" charset="0"/>
                <a:cs typeface="Courier New" pitchFamily="49" charset="0"/>
              </a:rPr>
              <a:t>public</a:t>
            </a:r>
            <a:r>
              <a:rPr lang="en-US" sz="1100" dirty="0">
                <a:solidFill>
                  <a:srgbClr val="000000"/>
                </a:solidFill>
                <a:latin typeface="Courier New" pitchFamily="49" charset="0"/>
                <a:ea typeface="Times New Roman" pitchFamily="18" charset="0"/>
                <a:cs typeface="Courier New" pitchFamily="49" charset="0"/>
              </a:rPr>
              <a:t> String </a:t>
            </a:r>
            <a:r>
              <a:rPr lang="en-US" sz="1100" dirty="0" err="1">
                <a:solidFill>
                  <a:srgbClr val="000000"/>
                </a:solidFill>
                <a:latin typeface="Courier New" pitchFamily="49" charset="0"/>
                <a:ea typeface="Times New Roman" pitchFamily="18" charset="0"/>
                <a:cs typeface="Courier New" pitchFamily="49" charset="0"/>
              </a:rPr>
              <a:t>getLevel</a:t>
            </a:r>
            <a:r>
              <a:rPr lang="en-US" sz="1100" dirty="0">
                <a:solidFill>
                  <a:srgbClr val="000000"/>
                </a:solidFill>
                <a:latin typeface="Courier New" pitchFamily="49" charset="0"/>
                <a:ea typeface="Times New Roman" pitchFamily="18" charset="0"/>
                <a:cs typeface="Courier New" pitchFamily="49" charset="0"/>
              </a:rPr>
              <a:t>(){</a:t>
            </a:r>
            <a:endParaRPr lang="ru-RU" sz="11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100" dirty="0">
                <a:solidFill>
                  <a:srgbClr val="000000"/>
                </a:solidFill>
                <a:latin typeface="Courier New" pitchFamily="49" charset="0"/>
                <a:ea typeface="Times New Roman" pitchFamily="18" charset="0"/>
                <a:cs typeface="Courier New" pitchFamily="49" charset="0"/>
              </a:rPr>
              <a:t>        </a:t>
            </a:r>
            <a:r>
              <a:rPr lang="en-US" sz="1100" b="1" dirty="0">
                <a:solidFill>
                  <a:srgbClr val="7F0055"/>
                </a:solidFill>
                <a:latin typeface="Courier New" pitchFamily="49" charset="0"/>
                <a:ea typeface="Times New Roman" pitchFamily="18" charset="0"/>
                <a:cs typeface="Courier New" pitchFamily="49" charset="0"/>
              </a:rPr>
              <a:t>return</a:t>
            </a:r>
            <a:r>
              <a:rPr lang="en-US" sz="1100" dirty="0">
                <a:solidFill>
                  <a:srgbClr val="000000"/>
                </a:solidFill>
                <a:latin typeface="Courier New" pitchFamily="49" charset="0"/>
                <a:ea typeface="Times New Roman" pitchFamily="18" charset="0"/>
                <a:cs typeface="Courier New" pitchFamily="49" charset="0"/>
              </a:rPr>
              <a:t> </a:t>
            </a:r>
            <a:r>
              <a:rPr lang="en-US" sz="1100" dirty="0">
                <a:solidFill>
                  <a:srgbClr val="0000C0"/>
                </a:solidFill>
                <a:latin typeface="Courier New" pitchFamily="49" charset="0"/>
                <a:ea typeface="Times New Roman" pitchFamily="18" charset="0"/>
                <a:cs typeface="Courier New" pitchFamily="49" charset="0"/>
              </a:rPr>
              <a:t>level</a:t>
            </a:r>
            <a:r>
              <a:rPr lang="en-US" sz="1100" dirty="0">
                <a:solidFill>
                  <a:srgbClr val="000000"/>
                </a:solidFill>
                <a:latin typeface="Courier New" pitchFamily="49" charset="0"/>
                <a:ea typeface="Times New Roman" pitchFamily="18" charset="0"/>
                <a:cs typeface="Courier New" pitchFamily="49" charset="0"/>
              </a:rPr>
              <a:t>;</a:t>
            </a:r>
            <a:endParaRPr lang="ru-RU" sz="11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100" dirty="0">
                <a:solidFill>
                  <a:srgbClr val="000000"/>
                </a:solidFill>
                <a:latin typeface="Courier New" pitchFamily="49" charset="0"/>
                <a:ea typeface="Times New Roman" pitchFamily="18" charset="0"/>
                <a:cs typeface="Courier New" pitchFamily="49" charset="0"/>
              </a:rPr>
              <a:t>    }</a:t>
            </a:r>
            <a:endParaRPr lang="ru-RU" sz="11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100" dirty="0">
                <a:solidFill>
                  <a:srgbClr val="000000"/>
                </a:solidFill>
                <a:latin typeface="Courier New" pitchFamily="49" charset="0"/>
                <a:ea typeface="Times New Roman" pitchFamily="18" charset="0"/>
                <a:cs typeface="Courier New" pitchFamily="49" charset="0"/>
              </a:rPr>
              <a:t>    </a:t>
            </a:r>
            <a:r>
              <a:rPr lang="en-US" sz="1100" b="1" dirty="0">
                <a:solidFill>
                  <a:srgbClr val="7F0055"/>
                </a:solidFill>
                <a:latin typeface="Courier New" pitchFamily="49" charset="0"/>
                <a:ea typeface="Times New Roman" pitchFamily="18" charset="0"/>
                <a:cs typeface="Courier New" pitchFamily="49" charset="0"/>
              </a:rPr>
              <a:t>public</a:t>
            </a:r>
            <a:r>
              <a:rPr lang="en-US" sz="1100" dirty="0">
                <a:solidFill>
                  <a:srgbClr val="000000"/>
                </a:solidFill>
                <a:latin typeface="Courier New" pitchFamily="49" charset="0"/>
                <a:ea typeface="Times New Roman" pitchFamily="18" charset="0"/>
                <a:cs typeface="Courier New" pitchFamily="49" charset="0"/>
              </a:rPr>
              <a:t> </a:t>
            </a:r>
            <a:r>
              <a:rPr lang="en-US" sz="1100" b="1" dirty="0">
                <a:solidFill>
                  <a:srgbClr val="7F0055"/>
                </a:solidFill>
                <a:latin typeface="Courier New" pitchFamily="49" charset="0"/>
                <a:ea typeface="Times New Roman" pitchFamily="18" charset="0"/>
                <a:cs typeface="Courier New" pitchFamily="49" charset="0"/>
              </a:rPr>
              <a:t>void</a:t>
            </a:r>
            <a:r>
              <a:rPr lang="en-US" sz="1100" dirty="0">
                <a:solidFill>
                  <a:srgbClr val="000000"/>
                </a:solidFill>
                <a:latin typeface="Courier New" pitchFamily="49" charset="0"/>
                <a:ea typeface="Times New Roman" pitchFamily="18" charset="0"/>
                <a:cs typeface="Courier New" pitchFamily="49" charset="0"/>
              </a:rPr>
              <a:t> show(){</a:t>
            </a:r>
            <a:endParaRPr lang="ru-RU" sz="11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100" dirty="0">
                <a:solidFill>
                  <a:srgbClr val="000000"/>
                </a:solidFill>
                <a:latin typeface="Courier New" pitchFamily="49" charset="0"/>
                <a:ea typeface="Times New Roman" pitchFamily="18" charset="0"/>
                <a:cs typeface="Courier New" pitchFamily="49" charset="0"/>
              </a:rPr>
              <a:t>        </a:t>
            </a:r>
            <a:r>
              <a:rPr lang="en-US" sz="1100" dirty="0" err="1">
                <a:solidFill>
                  <a:srgbClr val="000000"/>
                </a:solidFill>
                <a:latin typeface="Courier New" pitchFamily="49" charset="0"/>
                <a:ea typeface="Times New Roman" pitchFamily="18" charset="0"/>
                <a:cs typeface="Courier New" pitchFamily="49" charset="0"/>
              </a:rPr>
              <a:t>System.</a:t>
            </a:r>
            <a:r>
              <a:rPr lang="en-US" sz="1100" i="1" dirty="0" err="1">
                <a:solidFill>
                  <a:srgbClr val="0000C0"/>
                </a:solidFill>
                <a:latin typeface="Courier New" pitchFamily="49" charset="0"/>
                <a:ea typeface="Times New Roman" pitchFamily="18" charset="0"/>
                <a:cs typeface="Courier New" pitchFamily="49" charset="0"/>
              </a:rPr>
              <a:t>out</a:t>
            </a:r>
            <a:r>
              <a:rPr lang="en-US" sz="1100" dirty="0" err="1">
                <a:solidFill>
                  <a:srgbClr val="000000"/>
                </a:solidFill>
                <a:latin typeface="Courier New" pitchFamily="49" charset="0"/>
                <a:ea typeface="Times New Roman" pitchFamily="18" charset="0"/>
                <a:cs typeface="Courier New" pitchFamily="49" charset="0"/>
              </a:rPr>
              <a:t>.println</a:t>
            </a:r>
            <a:r>
              <a:rPr lang="en-US" sz="1100" dirty="0">
                <a:solidFill>
                  <a:srgbClr val="000000"/>
                </a:solidFill>
                <a:latin typeface="Courier New" pitchFamily="49" charset="0"/>
                <a:ea typeface="Times New Roman" pitchFamily="18" charset="0"/>
                <a:cs typeface="Courier New" pitchFamily="49" charset="0"/>
              </a:rPr>
              <a:t>(</a:t>
            </a:r>
            <a:r>
              <a:rPr lang="en-US" sz="1100" dirty="0">
                <a:solidFill>
                  <a:srgbClr val="2A00FF"/>
                </a:solidFill>
                <a:latin typeface="Courier New" pitchFamily="49" charset="0"/>
                <a:ea typeface="Times New Roman" pitchFamily="18" charset="0"/>
                <a:cs typeface="Courier New" pitchFamily="49" charset="0"/>
              </a:rPr>
              <a:t>"</a:t>
            </a:r>
            <a:r>
              <a:rPr lang="ru-RU" sz="1100" dirty="0">
                <a:solidFill>
                  <a:srgbClr val="2A00FF"/>
                </a:solidFill>
                <a:latin typeface="Courier New" pitchFamily="49" charset="0"/>
                <a:ea typeface="Times New Roman" pitchFamily="18" charset="0"/>
                <a:cs typeface="Courier New" pitchFamily="49" charset="0"/>
              </a:rPr>
              <a:t>Название</a:t>
            </a:r>
            <a:r>
              <a:rPr lang="en-US" sz="1100" dirty="0">
                <a:solidFill>
                  <a:srgbClr val="2A00FF"/>
                </a:solidFill>
                <a:latin typeface="Courier New" pitchFamily="49" charset="0"/>
                <a:ea typeface="Times New Roman" pitchFamily="18" charset="0"/>
                <a:cs typeface="Courier New" pitchFamily="49" charset="0"/>
              </a:rPr>
              <a:t>: "</a:t>
            </a:r>
            <a:r>
              <a:rPr lang="en-US" sz="1100" dirty="0">
                <a:solidFill>
                  <a:srgbClr val="000000"/>
                </a:solidFill>
                <a:latin typeface="Courier New" pitchFamily="49" charset="0"/>
                <a:ea typeface="Times New Roman" pitchFamily="18" charset="0"/>
                <a:cs typeface="Courier New" pitchFamily="49" charset="0"/>
              </a:rPr>
              <a:t>+</a:t>
            </a:r>
            <a:r>
              <a:rPr lang="en-US" sz="1100" dirty="0" err="1">
                <a:solidFill>
                  <a:srgbClr val="000000"/>
                </a:solidFill>
                <a:latin typeface="Courier New" pitchFamily="49" charset="0"/>
                <a:ea typeface="Times New Roman" pitchFamily="18" charset="0"/>
                <a:cs typeface="Courier New" pitchFamily="49" charset="0"/>
              </a:rPr>
              <a:t>getTitle</a:t>
            </a:r>
            <a:r>
              <a:rPr lang="en-US" sz="1100" dirty="0">
                <a:solidFill>
                  <a:srgbClr val="000000"/>
                </a:solidFill>
                <a:latin typeface="Courier New" pitchFamily="49" charset="0"/>
                <a:ea typeface="Times New Roman" pitchFamily="18" charset="0"/>
                <a:cs typeface="Courier New" pitchFamily="49" charset="0"/>
              </a:rPr>
              <a:t>()+</a:t>
            </a:r>
            <a:r>
              <a:rPr lang="en-US" sz="1100" dirty="0">
                <a:solidFill>
                  <a:srgbClr val="2A00FF"/>
                </a:solidFill>
                <a:latin typeface="Courier New" pitchFamily="49" charset="0"/>
                <a:ea typeface="Times New Roman" pitchFamily="18" charset="0"/>
                <a:cs typeface="Courier New" pitchFamily="49" charset="0"/>
              </a:rPr>
              <a:t>" - </a:t>
            </a:r>
            <a:r>
              <a:rPr lang="ru-RU" sz="1100" dirty="0">
                <a:solidFill>
                  <a:srgbClr val="2A00FF"/>
                </a:solidFill>
                <a:latin typeface="Courier New" pitchFamily="49" charset="0"/>
                <a:ea typeface="Times New Roman" pitchFamily="18" charset="0"/>
                <a:cs typeface="Courier New" pitchFamily="49" charset="0"/>
              </a:rPr>
              <a:t>год</a:t>
            </a:r>
            <a:r>
              <a:rPr lang="en-US" sz="1100" dirty="0">
                <a:solidFill>
                  <a:srgbClr val="2A00FF"/>
                </a:solidFill>
                <a:latin typeface="Courier New" pitchFamily="49" charset="0"/>
                <a:ea typeface="Times New Roman" pitchFamily="18" charset="0"/>
                <a:cs typeface="Courier New" pitchFamily="49" charset="0"/>
              </a:rPr>
              <a:t> </a:t>
            </a:r>
            <a:r>
              <a:rPr lang="ru-RU" sz="1100" dirty="0">
                <a:solidFill>
                  <a:srgbClr val="2A00FF"/>
                </a:solidFill>
                <a:latin typeface="Courier New" pitchFamily="49" charset="0"/>
                <a:ea typeface="Times New Roman" pitchFamily="18" charset="0"/>
                <a:cs typeface="Courier New" pitchFamily="49" charset="0"/>
              </a:rPr>
              <a:t>издания</a:t>
            </a:r>
            <a:r>
              <a:rPr lang="en-US" sz="1100" dirty="0">
                <a:solidFill>
                  <a:srgbClr val="2A00FF"/>
                </a:solidFill>
                <a:latin typeface="Courier New" pitchFamily="49" charset="0"/>
                <a:ea typeface="Times New Roman" pitchFamily="18" charset="0"/>
                <a:cs typeface="Courier New" pitchFamily="49" charset="0"/>
              </a:rPr>
              <a:t>: "</a:t>
            </a:r>
            <a:r>
              <a:rPr lang="en-US" sz="1100" dirty="0">
                <a:solidFill>
                  <a:srgbClr val="000000"/>
                </a:solidFill>
                <a:latin typeface="Courier New" pitchFamily="49" charset="0"/>
                <a:ea typeface="Times New Roman" pitchFamily="18" charset="0"/>
                <a:cs typeface="Courier New" pitchFamily="49" charset="0"/>
              </a:rPr>
              <a:t>+</a:t>
            </a:r>
            <a:r>
              <a:rPr lang="en-US" sz="1100" dirty="0" err="1">
                <a:solidFill>
                  <a:srgbClr val="000000"/>
                </a:solidFill>
                <a:latin typeface="Courier New" pitchFamily="49" charset="0"/>
                <a:ea typeface="Times New Roman" pitchFamily="18" charset="0"/>
                <a:cs typeface="Courier New" pitchFamily="49" charset="0"/>
              </a:rPr>
              <a:t>getYearPublished</a:t>
            </a:r>
            <a:r>
              <a:rPr lang="en-US" sz="1100" dirty="0">
                <a:solidFill>
                  <a:srgbClr val="000000"/>
                </a:solidFill>
                <a:latin typeface="Courier New" pitchFamily="49" charset="0"/>
                <a:ea typeface="Times New Roman" pitchFamily="18" charset="0"/>
                <a:cs typeface="Courier New" pitchFamily="49" charset="0"/>
              </a:rPr>
              <a:t>()+</a:t>
            </a:r>
            <a:r>
              <a:rPr lang="en-US" sz="1100" dirty="0">
                <a:solidFill>
                  <a:srgbClr val="2A00FF"/>
                </a:solidFill>
                <a:latin typeface="Courier New" pitchFamily="49" charset="0"/>
                <a:ea typeface="Times New Roman" pitchFamily="18" charset="0"/>
                <a:cs typeface="Courier New" pitchFamily="49" charset="0"/>
              </a:rPr>
              <a:t>" - </a:t>
            </a:r>
            <a:r>
              <a:rPr lang="ru-RU" sz="1100" dirty="0">
                <a:solidFill>
                  <a:srgbClr val="2A00FF"/>
                </a:solidFill>
                <a:latin typeface="Courier New" pitchFamily="49" charset="0"/>
                <a:ea typeface="Times New Roman" pitchFamily="18" charset="0"/>
                <a:cs typeface="Courier New" pitchFamily="49" charset="0"/>
              </a:rPr>
              <a:t>цена</a:t>
            </a:r>
            <a:r>
              <a:rPr lang="en-US" sz="1100" dirty="0">
                <a:solidFill>
                  <a:srgbClr val="2A00FF"/>
                </a:solidFill>
                <a:latin typeface="Courier New" pitchFamily="49" charset="0"/>
                <a:ea typeface="Times New Roman" pitchFamily="18" charset="0"/>
                <a:cs typeface="Courier New" pitchFamily="49" charset="0"/>
              </a:rPr>
              <a:t>: "</a:t>
            </a:r>
            <a:r>
              <a:rPr lang="en-US" sz="1100" dirty="0">
                <a:solidFill>
                  <a:srgbClr val="000000"/>
                </a:solidFill>
                <a:latin typeface="Courier New" pitchFamily="49" charset="0"/>
                <a:ea typeface="Times New Roman" pitchFamily="18" charset="0"/>
                <a:cs typeface="Courier New" pitchFamily="49" charset="0"/>
              </a:rPr>
              <a:t>+</a:t>
            </a:r>
            <a:r>
              <a:rPr lang="en-US" sz="1100" dirty="0" err="1">
                <a:solidFill>
                  <a:srgbClr val="000000"/>
                </a:solidFill>
                <a:latin typeface="Courier New" pitchFamily="49" charset="0"/>
                <a:ea typeface="Times New Roman" pitchFamily="18" charset="0"/>
                <a:cs typeface="Courier New" pitchFamily="49" charset="0"/>
              </a:rPr>
              <a:t>getPrice</a:t>
            </a:r>
            <a:r>
              <a:rPr lang="en-US" sz="1100" dirty="0">
                <a:solidFill>
                  <a:srgbClr val="000000"/>
                </a:solidFill>
                <a:latin typeface="Courier New" pitchFamily="49" charset="0"/>
                <a:ea typeface="Times New Roman" pitchFamily="18" charset="0"/>
                <a:cs typeface="Courier New" pitchFamily="49" charset="0"/>
              </a:rPr>
              <a:t>()+</a:t>
            </a:r>
            <a:r>
              <a:rPr lang="en-US" sz="1100" dirty="0">
                <a:solidFill>
                  <a:srgbClr val="2A00FF"/>
                </a:solidFill>
                <a:latin typeface="Courier New" pitchFamily="49" charset="0"/>
                <a:ea typeface="Times New Roman" pitchFamily="18" charset="0"/>
                <a:cs typeface="Courier New" pitchFamily="49" charset="0"/>
              </a:rPr>
              <a:t>" </a:t>
            </a:r>
            <a:r>
              <a:rPr lang="ru-RU" sz="1100" dirty="0">
                <a:solidFill>
                  <a:srgbClr val="2A00FF"/>
                </a:solidFill>
                <a:latin typeface="Courier New" pitchFamily="49" charset="0"/>
                <a:ea typeface="Times New Roman" pitchFamily="18" charset="0"/>
                <a:cs typeface="Courier New" pitchFamily="49" charset="0"/>
              </a:rPr>
              <a:t>уровень</a:t>
            </a:r>
            <a:r>
              <a:rPr lang="en-US" sz="1100" dirty="0">
                <a:solidFill>
                  <a:srgbClr val="2A00FF"/>
                </a:solidFill>
                <a:latin typeface="Courier New" pitchFamily="49" charset="0"/>
                <a:ea typeface="Times New Roman" pitchFamily="18" charset="0"/>
                <a:cs typeface="Courier New" pitchFamily="49" charset="0"/>
              </a:rPr>
              <a:t>: "</a:t>
            </a:r>
            <a:r>
              <a:rPr lang="en-US" sz="1100" dirty="0">
                <a:solidFill>
                  <a:srgbClr val="000000"/>
                </a:solidFill>
                <a:latin typeface="Courier New" pitchFamily="49" charset="0"/>
                <a:ea typeface="Times New Roman" pitchFamily="18" charset="0"/>
                <a:cs typeface="Courier New" pitchFamily="49" charset="0"/>
              </a:rPr>
              <a:t>+</a:t>
            </a:r>
            <a:r>
              <a:rPr lang="en-US" sz="1100" dirty="0">
                <a:solidFill>
                  <a:srgbClr val="0000C0"/>
                </a:solidFill>
                <a:latin typeface="Courier New" pitchFamily="49" charset="0"/>
                <a:ea typeface="Times New Roman" pitchFamily="18" charset="0"/>
                <a:cs typeface="Courier New" pitchFamily="49" charset="0"/>
              </a:rPr>
              <a:t>level</a:t>
            </a:r>
            <a:r>
              <a:rPr lang="en-US" sz="1100" dirty="0">
                <a:solidFill>
                  <a:srgbClr val="000000"/>
                </a:solidFill>
                <a:latin typeface="Courier New" pitchFamily="49" charset="0"/>
                <a:ea typeface="Times New Roman" pitchFamily="18" charset="0"/>
                <a:cs typeface="Courier New" pitchFamily="49" charset="0"/>
              </a:rPr>
              <a:t>);</a:t>
            </a:r>
            <a:endParaRPr lang="ru-RU" sz="11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100" dirty="0">
                <a:solidFill>
                  <a:srgbClr val="000000"/>
                </a:solidFill>
                <a:latin typeface="Courier New" pitchFamily="49" charset="0"/>
                <a:ea typeface="Times New Roman" pitchFamily="18" charset="0"/>
                <a:cs typeface="Courier New" pitchFamily="49" charset="0"/>
              </a:rPr>
              <a:t>    }</a:t>
            </a:r>
            <a:endParaRPr lang="ru-RU" sz="11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100" dirty="0">
                <a:solidFill>
                  <a:srgbClr val="000000"/>
                </a:solidFill>
                <a:latin typeface="Courier New" pitchFamily="49" charset="0"/>
                <a:ea typeface="Times New Roman" pitchFamily="18" charset="0"/>
                <a:cs typeface="Courier New" pitchFamily="49" charset="0"/>
              </a:rPr>
              <a:t>    </a:t>
            </a:r>
            <a:r>
              <a:rPr lang="en-US" sz="1100" b="1" dirty="0">
                <a:solidFill>
                  <a:srgbClr val="7F0055"/>
                </a:solidFill>
                <a:latin typeface="Courier New" pitchFamily="49" charset="0"/>
                <a:ea typeface="Times New Roman" pitchFamily="18" charset="0"/>
                <a:cs typeface="Courier New" pitchFamily="49" charset="0"/>
              </a:rPr>
              <a:t>private</a:t>
            </a:r>
            <a:r>
              <a:rPr lang="en-US" sz="1100" dirty="0">
                <a:solidFill>
                  <a:srgbClr val="000000"/>
                </a:solidFill>
                <a:latin typeface="Courier New" pitchFamily="49" charset="0"/>
                <a:ea typeface="Times New Roman" pitchFamily="18" charset="0"/>
                <a:cs typeface="Courier New" pitchFamily="49" charset="0"/>
              </a:rPr>
              <a:t> String </a:t>
            </a:r>
            <a:r>
              <a:rPr lang="en-US" sz="1100" dirty="0">
                <a:solidFill>
                  <a:srgbClr val="0000C0"/>
                </a:solidFill>
                <a:latin typeface="Courier New" pitchFamily="49" charset="0"/>
                <a:ea typeface="Times New Roman" pitchFamily="18" charset="0"/>
                <a:cs typeface="Courier New" pitchFamily="49" charset="0"/>
              </a:rPr>
              <a:t>level</a:t>
            </a:r>
            <a:r>
              <a:rPr lang="en-US" sz="1100" dirty="0">
                <a:solidFill>
                  <a:srgbClr val="000000"/>
                </a:solidFill>
                <a:latin typeface="Courier New" pitchFamily="49" charset="0"/>
                <a:ea typeface="Times New Roman" pitchFamily="18" charset="0"/>
                <a:cs typeface="Courier New" pitchFamily="49" charset="0"/>
              </a:rPr>
              <a:t>;</a:t>
            </a:r>
            <a:endParaRPr lang="ru-RU" sz="11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100" dirty="0">
                <a:solidFill>
                  <a:srgbClr val="000000"/>
                </a:solidFill>
                <a:latin typeface="Courier New" pitchFamily="49" charset="0"/>
                <a:ea typeface="Times New Roman" pitchFamily="18" charset="0"/>
                <a:cs typeface="Courier New" pitchFamily="49" charset="0"/>
              </a:rPr>
              <a:t>}</a:t>
            </a:r>
            <a:endParaRPr lang="ru-RU" sz="11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100" b="1" dirty="0">
                <a:solidFill>
                  <a:srgbClr val="7F0055"/>
                </a:solidFill>
                <a:latin typeface="Courier New" pitchFamily="49" charset="0"/>
                <a:ea typeface="Times New Roman" pitchFamily="18" charset="0"/>
                <a:cs typeface="Courier New" pitchFamily="49" charset="0"/>
              </a:rPr>
              <a:t>public</a:t>
            </a:r>
            <a:r>
              <a:rPr lang="en-US" sz="1100" dirty="0">
                <a:solidFill>
                  <a:srgbClr val="000000"/>
                </a:solidFill>
                <a:latin typeface="Courier New" pitchFamily="49" charset="0"/>
                <a:ea typeface="Times New Roman" pitchFamily="18" charset="0"/>
                <a:cs typeface="Courier New" pitchFamily="49" charset="0"/>
              </a:rPr>
              <a:t> </a:t>
            </a:r>
            <a:r>
              <a:rPr lang="en-US" sz="1100" b="1" dirty="0">
                <a:solidFill>
                  <a:srgbClr val="7F0055"/>
                </a:solidFill>
                <a:latin typeface="Courier New" pitchFamily="49" charset="0"/>
                <a:ea typeface="Times New Roman" pitchFamily="18" charset="0"/>
                <a:cs typeface="Courier New" pitchFamily="49" charset="0"/>
              </a:rPr>
              <a:t>class</a:t>
            </a:r>
            <a:r>
              <a:rPr lang="en-US" sz="1100" dirty="0">
                <a:solidFill>
                  <a:srgbClr val="000000"/>
                </a:solidFill>
                <a:latin typeface="Courier New" pitchFamily="49" charset="0"/>
                <a:ea typeface="Times New Roman" pitchFamily="18" charset="0"/>
                <a:cs typeface="Courier New" pitchFamily="49" charset="0"/>
              </a:rPr>
              <a:t> </a:t>
            </a:r>
            <a:r>
              <a:rPr lang="en-US" sz="1100" dirty="0" err="1">
                <a:solidFill>
                  <a:srgbClr val="000000"/>
                </a:solidFill>
                <a:latin typeface="Courier New" pitchFamily="49" charset="0"/>
                <a:ea typeface="Times New Roman" pitchFamily="18" charset="0"/>
                <a:cs typeface="Courier New" pitchFamily="49" charset="0"/>
              </a:rPr>
              <a:t>ChildrenBook</a:t>
            </a:r>
            <a:r>
              <a:rPr lang="en-US" sz="1100" dirty="0">
                <a:solidFill>
                  <a:srgbClr val="000000"/>
                </a:solidFill>
                <a:latin typeface="Courier New" pitchFamily="49" charset="0"/>
                <a:ea typeface="Times New Roman" pitchFamily="18" charset="0"/>
                <a:cs typeface="Courier New" pitchFamily="49" charset="0"/>
              </a:rPr>
              <a:t> </a:t>
            </a:r>
            <a:r>
              <a:rPr lang="en-US" sz="1100" b="1" dirty="0">
                <a:solidFill>
                  <a:srgbClr val="7F0055"/>
                </a:solidFill>
                <a:latin typeface="Courier New" pitchFamily="49" charset="0"/>
                <a:ea typeface="Times New Roman" pitchFamily="18" charset="0"/>
                <a:cs typeface="Courier New" pitchFamily="49" charset="0"/>
              </a:rPr>
              <a:t>extends</a:t>
            </a:r>
            <a:r>
              <a:rPr lang="en-US" sz="1100" dirty="0">
                <a:solidFill>
                  <a:srgbClr val="000000"/>
                </a:solidFill>
                <a:latin typeface="Courier New" pitchFamily="49" charset="0"/>
                <a:ea typeface="Times New Roman" pitchFamily="18" charset="0"/>
                <a:cs typeface="Courier New" pitchFamily="49" charset="0"/>
              </a:rPr>
              <a:t> Book{</a:t>
            </a:r>
            <a:endParaRPr lang="ru-RU" sz="11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100" dirty="0">
                <a:solidFill>
                  <a:srgbClr val="000000"/>
                </a:solidFill>
                <a:latin typeface="Courier New" pitchFamily="49" charset="0"/>
                <a:ea typeface="Times New Roman" pitchFamily="18" charset="0"/>
                <a:cs typeface="Courier New" pitchFamily="49" charset="0"/>
              </a:rPr>
              <a:t>    </a:t>
            </a:r>
            <a:r>
              <a:rPr lang="en-US" sz="1100" b="1" dirty="0">
                <a:solidFill>
                  <a:srgbClr val="7F0055"/>
                </a:solidFill>
                <a:latin typeface="Courier New" pitchFamily="49" charset="0"/>
                <a:ea typeface="Times New Roman" pitchFamily="18" charset="0"/>
                <a:cs typeface="Courier New" pitchFamily="49" charset="0"/>
              </a:rPr>
              <a:t>public</a:t>
            </a:r>
            <a:r>
              <a:rPr lang="en-US" sz="1100" dirty="0">
                <a:solidFill>
                  <a:srgbClr val="000000"/>
                </a:solidFill>
                <a:latin typeface="Courier New" pitchFamily="49" charset="0"/>
                <a:ea typeface="Times New Roman" pitchFamily="18" charset="0"/>
                <a:cs typeface="Courier New" pitchFamily="49" charset="0"/>
              </a:rPr>
              <a:t> </a:t>
            </a:r>
            <a:r>
              <a:rPr lang="en-US" sz="1100" dirty="0" err="1">
                <a:solidFill>
                  <a:srgbClr val="000000"/>
                </a:solidFill>
                <a:latin typeface="Courier New" pitchFamily="49" charset="0"/>
                <a:ea typeface="Times New Roman" pitchFamily="18" charset="0"/>
                <a:cs typeface="Courier New" pitchFamily="49" charset="0"/>
              </a:rPr>
              <a:t>ChildrenBook</a:t>
            </a:r>
            <a:r>
              <a:rPr lang="en-US" sz="1100" dirty="0">
                <a:solidFill>
                  <a:srgbClr val="000000"/>
                </a:solidFill>
                <a:latin typeface="Courier New" pitchFamily="49" charset="0"/>
                <a:ea typeface="Times New Roman" pitchFamily="18" charset="0"/>
                <a:cs typeface="Courier New" pitchFamily="49" charset="0"/>
              </a:rPr>
              <a:t>(String title, </a:t>
            </a:r>
            <a:r>
              <a:rPr lang="en-US" sz="1100" b="1" dirty="0" err="1">
                <a:solidFill>
                  <a:srgbClr val="7F0055"/>
                </a:solidFill>
                <a:latin typeface="Courier New" pitchFamily="49" charset="0"/>
                <a:ea typeface="Times New Roman" pitchFamily="18" charset="0"/>
                <a:cs typeface="Courier New" pitchFamily="49" charset="0"/>
              </a:rPr>
              <a:t>int</a:t>
            </a:r>
            <a:r>
              <a:rPr lang="en-US" sz="1100" dirty="0">
                <a:solidFill>
                  <a:srgbClr val="000000"/>
                </a:solidFill>
                <a:latin typeface="Courier New" pitchFamily="49" charset="0"/>
                <a:ea typeface="Times New Roman" pitchFamily="18" charset="0"/>
                <a:cs typeface="Courier New" pitchFamily="49" charset="0"/>
              </a:rPr>
              <a:t> </a:t>
            </a:r>
            <a:r>
              <a:rPr lang="en-US" sz="1100" dirty="0" err="1">
                <a:solidFill>
                  <a:srgbClr val="000000"/>
                </a:solidFill>
                <a:latin typeface="Courier New" pitchFamily="49" charset="0"/>
                <a:ea typeface="Times New Roman" pitchFamily="18" charset="0"/>
                <a:cs typeface="Courier New" pitchFamily="49" charset="0"/>
              </a:rPr>
              <a:t>year_published</a:t>
            </a:r>
            <a:r>
              <a:rPr lang="en-US" sz="1100" dirty="0">
                <a:solidFill>
                  <a:srgbClr val="000000"/>
                </a:solidFill>
                <a:latin typeface="Courier New" pitchFamily="49" charset="0"/>
                <a:ea typeface="Times New Roman" pitchFamily="18" charset="0"/>
                <a:cs typeface="Courier New" pitchFamily="49" charset="0"/>
              </a:rPr>
              <a:t>, </a:t>
            </a:r>
            <a:r>
              <a:rPr lang="en-US" sz="1100" b="1" dirty="0" err="1">
                <a:solidFill>
                  <a:srgbClr val="7F0055"/>
                </a:solidFill>
                <a:latin typeface="Courier New" pitchFamily="49" charset="0"/>
                <a:ea typeface="Times New Roman" pitchFamily="18" charset="0"/>
                <a:cs typeface="Courier New" pitchFamily="49" charset="0"/>
              </a:rPr>
              <a:t>int</a:t>
            </a:r>
            <a:r>
              <a:rPr lang="en-US" sz="1100" dirty="0">
                <a:solidFill>
                  <a:srgbClr val="000000"/>
                </a:solidFill>
                <a:latin typeface="Courier New" pitchFamily="49" charset="0"/>
                <a:ea typeface="Times New Roman" pitchFamily="18" charset="0"/>
                <a:cs typeface="Courier New" pitchFamily="49" charset="0"/>
              </a:rPr>
              <a:t> price, </a:t>
            </a:r>
            <a:r>
              <a:rPr lang="en-US" sz="1100" b="1" dirty="0" err="1">
                <a:solidFill>
                  <a:srgbClr val="7F0055"/>
                </a:solidFill>
                <a:latin typeface="Courier New" pitchFamily="49" charset="0"/>
                <a:ea typeface="Times New Roman" pitchFamily="18" charset="0"/>
                <a:cs typeface="Courier New" pitchFamily="49" charset="0"/>
              </a:rPr>
              <a:t>int</a:t>
            </a:r>
            <a:r>
              <a:rPr lang="en-US" sz="1100" dirty="0">
                <a:solidFill>
                  <a:srgbClr val="000000"/>
                </a:solidFill>
                <a:latin typeface="Courier New" pitchFamily="49" charset="0"/>
                <a:ea typeface="Times New Roman" pitchFamily="18" charset="0"/>
                <a:cs typeface="Courier New" pitchFamily="49" charset="0"/>
              </a:rPr>
              <a:t> </a:t>
            </a:r>
            <a:r>
              <a:rPr lang="en-US" sz="1100" dirty="0" err="1">
                <a:solidFill>
                  <a:srgbClr val="000000"/>
                </a:solidFill>
                <a:latin typeface="Courier New" pitchFamily="49" charset="0"/>
                <a:ea typeface="Times New Roman" pitchFamily="18" charset="0"/>
                <a:cs typeface="Courier New" pitchFamily="49" charset="0"/>
              </a:rPr>
              <a:t>yearFrom</a:t>
            </a:r>
            <a:r>
              <a:rPr lang="en-US" sz="1100" dirty="0">
                <a:solidFill>
                  <a:srgbClr val="000000"/>
                </a:solidFill>
                <a:latin typeface="Courier New" pitchFamily="49" charset="0"/>
                <a:ea typeface="Times New Roman" pitchFamily="18" charset="0"/>
                <a:cs typeface="Courier New" pitchFamily="49" charset="0"/>
              </a:rPr>
              <a:t>){</a:t>
            </a:r>
            <a:endParaRPr lang="ru-RU" sz="11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100" dirty="0">
                <a:solidFill>
                  <a:srgbClr val="000000"/>
                </a:solidFill>
                <a:latin typeface="Courier New" pitchFamily="49" charset="0"/>
                <a:ea typeface="Times New Roman" pitchFamily="18" charset="0"/>
                <a:cs typeface="Courier New" pitchFamily="49" charset="0"/>
              </a:rPr>
              <a:t>        </a:t>
            </a:r>
            <a:r>
              <a:rPr lang="en-US" sz="1100" b="1" dirty="0">
                <a:solidFill>
                  <a:srgbClr val="7F0055"/>
                </a:solidFill>
                <a:latin typeface="Courier New" pitchFamily="49" charset="0"/>
                <a:ea typeface="Times New Roman" pitchFamily="18" charset="0"/>
                <a:cs typeface="Courier New" pitchFamily="49" charset="0"/>
              </a:rPr>
              <a:t>super</a:t>
            </a:r>
            <a:r>
              <a:rPr lang="en-US" sz="1100" dirty="0">
                <a:solidFill>
                  <a:srgbClr val="000000"/>
                </a:solidFill>
                <a:latin typeface="Courier New" pitchFamily="49" charset="0"/>
                <a:ea typeface="Times New Roman" pitchFamily="18" charset="0"/>
                <a:cs typeface="Courier New" pitchFamily="49" charset="0"/>
              </a:rPr>
              <a:t>(</a:t>
            </a:r>
            <a:r>
              <a:rPr lang="en-US" sz="1100" dirty="0" err="1">
                <a:solidFill>
                  <a:srgbClr val="000000"/>
                </a:solidFill>
                <a:latin typeface="Courier New" pitchFamily="49" charset="0"/>
                <a:ea typeface="Times New Roman" pitchFamily="18" charset="0"/>
                <a:cs typeface="Courier New" pitchFamily="49" charset="0"/>
              </a:rPr>
              <a:t>title,year_published,price</a:t>
            </a:r>
            <a:r>
              <a:rPr lang="en-US" sz="1100" dirty="0">
                <a:solidFill>
                  <a:srgbClr val="000000"/>
                </a:solidFill>
                <a:latin typeface="Courier New" pitchFamily="49" charset="0"/>
                <a:ea typeface="Times New Roman" pitchFamily="18" charset="0"/>
                <a:cs typeface="Courier New" pitchFamily="49" charset="0"/>
              </a:rPr>
              <a:t>);</a:t>
            </a:r>
            <a:endParaRPr lang="ru-RU" sz="11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100" dirty="0">
                <a:solidFill>
                  <a:srgbClr val="000000"/>
                </a:solidFill>
                <a:latin typeface="Courier New" pitchFamily="49" charset="0"/>
                <a:ea typeface="Times New Roman" pitchFamily="18" charset="0"/>
                <a:cs typeface="Courier New" pitchFamily="49" charset="0"/>
              </a:rPr>
              <a:t>        </a:t>
            </a:r>
            <a:r>
              <a:rPr lang="en-US" sz="1100" b="1" dirty="0" err="1">
                <a:solidFill>
                  <a:srgbClr val="7F0055"/>
                </a:solidFill>
                <a:latin typeface="Courier New" pitchFamily="49" charset="0"/>
                <a:ea typeface="Times New Roman" pitchFamily="18" charset="0"/>
                <a:cs typeface="Courier New" pitchFamily="49" charset="0"/>
              </a:rPr>
              <a:t>this</a:t>
            </a:r>
            <a:r>
              <a:rPr lang="en-US" sz="1100" dirty="0" err="1">
                <a:solidFill>
                  <a:srgbClr val="000000"/>
                </a:solidFill>
                <a:latin typeface="Courier New" pitchFamily="49" charset="0"/>
                <a:ea typeface="Times New Roman" pitchFamily="18" charset="0"/>
                <a:cs typeface="Courier New" pitchFamily="49" charset="0"/>
              </a:rPr>
              <a:t>.</a:t>
            </a:r>
            <a:r>
              <a:rPr lang="en-US" sz="1100" dirty="0" err="1">
                <a:solidFill>
                  <a:srgbClr val="0000C0"/>
                </a:solidFill>
                <a:latin typeface="Courier New" pitchFamily="49" charset="0"/>
                <a:ea typeface="Times New Roman" pitchFamily="18" charset="0"/>
                <a:cs typeface="Courier New" pitchFamily="49" charset="0"/>
              </a:rPr>
              <a:t>yearFrom</a:t>
            </a:r>
            <a:r>
              <a:rPr lang="en-US" sz="1100" dirty="0">
                <a:solidFill>
                  <a:srgbClr val="000000"/>
                </a:solidFill>
                <a:latin typeface="Courier New" pitchFamily="49" charset="0"/>
                <a:ea typeface="Times New Roman" pitchFamily="18" charset="0"/>
                <a:cs typeface="Courier New" pitchFamily="49" charset="0"/>
              </a:rPr>
              <a:t> = </a:t>
            </a:r>
            <a:r>
              <a:rPr lang="en-US" sz="1100" dirty="0" err="1">
                <a:solidFill>
                  <a:srgbClr val="000000"/>
                </a:solidFill>
                <a:latin typeface="Courier New" pitchFamily="49" charset="0"/>
                <a:ea typeface="Times New Roman" pitchFamily="18" charset="0"/>
                <a:cs typeface="Courier New" pitchFamily="49" charset="0"/>
              </a:rPr>
              <a:t>yearFrom</a:t>
            </a:r>
            <a:r>
              <a:rPr lang="en-US" sz="1100" dirty="0">
                <a:solidFill>
                  <a:srgbClr val="000000"/>
                </a:solidFill>
                <a:latin typeface="Courier New" pitchFamily="49" charset="0"/>
                <a:ea typeface="Times New Roman" pitchFamily="18" charset="0"/>
                <a:cs typeface="Courier New" pitchFamily="49" charset="0"/>
              </a:rPr>
              <a:t>;</a:t>
            </a:r>
            <a:endParaRPr lang="ru-RU" sz="11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100" dirty="0">
                <a:solidFill>
                  <a:srgbClr val="000000"/>
                </a:solidFill>
                <a:latin typeface="Courier New" pitchFamily="49" charset="0"/>
                <a:ea typeface="Times New Roman" pitchFamily="18" charset="0"/>
                <a:cs typeface="Courier New" pitchFamily="49" charset="0"/>
              </a:rPr>
              <a:t>    }</a:t>
            </a:r>
            <a:endParaRPr lang="ru-RU" sz="11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100" dirty="0">
                <a:solidFill>
                  <a:srgbClr val="000000"/>
                </a:solidFill>
                <a:latin typeface="Courier New" pitchFamily="49" charset="0"/>
                <a:ea typeface="Times New Roman" pitchFamily="18" charset="0"/>
                <a:cs typeface="Courier New" pitchFamily="49" charset="0"/>
              </a:rPr>
              <a:t>    </a:t>
            </a:r>
            <a:r>
              <a:rPr lang="en-US" sz="1100" b="1" dirty="0">
                <a:solidFill>
                  <a:srgbClr val="7F0055"/>
                </a:solidFill>
                <a:latin typeface="Courier New" pitchFamily="49" charset="0"/>
                <a:ea typeface="Times New Roman" pitchFamily="18" charset="0"/>
                <a:cs typeface="Courier New" pitchFamily="49" charset="0"/>
              </a:rPr>
              <a:t>public</a:t>
            </a:r>
            <a:r>
              <a:rPr lang="en-US" sz="1100" dirty="0">
                <a:solidFill>
                  <a:srgbClr val="000000"/>
                </a:solidFill>
                <a:latin typeface="Courier New" pitchFamily="49" charset="0"/>
                <a:ea typeface="Times New Roman" pitchFamily="18" charset="0"/>
                <a:cs typeface="Courier New" pitchFamily="49" charset="0"/>
              </a:rPr>
              <a:t> </a:t>
            </a:r>
            <a:r>
              <a:rPr lang="en-US" sz="1100" b="1" dirty="0">
                <a:solidFill>
                  <a:srgbClr val="7F0055"/>
                </a:solidFill>
                <a:latin typeface="Courier New" pitchFamily="49" charset="0"/>
                <a:ea typeface="Times New Roman" pitchFamily="18" charset="0"/>
                <a:cs typeface="Courier New" pitchFamily="49" charset="0"/>
              </a:rPr>
              <a:t>void</a:t>
            </a:r>
            <a:r>
              <a:rPr lang="en-US" sz="1100" dirty="0">
                <a:solidFill>
                  <a:srgbClr val="000000"/>
                </a:solidFill>
                <a:latin typeface="Courier New" pitchFamily="49" charset="0"/>
                <a:ea typeface="Times New Roman" pitchFamily="18" charset="0"/>
                <a:cs typeface="Courier New" pitchFamily="49" charset="0"/>
              </a:rPr>
              <a:t> </a:t>
            </a:r>
            <a:r>
              <a:rPr lang="en-US" sz="1100" dirty="0" err="1">
                <a:solidFill>
                  <a:srgbClr val="000000"/>
                </a:solidFill>
                <a:latin typeface="Courier New" pitchFamily="49" charset="0"/>
                <a:ea typeface="Times New Roman" pitchFamily="18" charset="0"/>
                <a:cs typeface="Courier New" pitchFamily="49" charset="0"/>
              </a:rPr>
              <a:t>printReport</a:t>
            </a:r>
            <a:r>
              <a:rPr lang="en-US" sz="1100" dirty="0">
                <a:solidFill>
                  <a:srgbClr val="000000"/>
                </a:solidFill>
                <a:latin typeface="Courier New" pitchFamily="49" charset="0"/>
                <a:ea typeface="Times New Roman" pitchFamily="18" charset="0"/>
                <a:cs typeface="Courier New" pitchFamily="49" charset="0"/>
              </a:rPr>
              <a:t>() {</a:t>
            </a:r>
            <a:endParaRPr lang="ru-RU" sz="11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100" dirty="0">
                <a:solidFill>
                  <a:srgbClr val="000000"/>
                </a:solidFill>
                <a:latin typeface="Courier New" pitchFamily="49" charset="0"/>
                <a:ea typeface="Times New Roman" pitchFamily="18" charset="0"/>
                <a:cs typeface="Courier New" pitchFamily="49" charset="0"/>
              </a:rPr>
              <a:t>                </a:t>
            </a:r>
            <a:r>
              <a:rPr lang="en-US" sz="1100" dirty="0" err="1">
                <a:solidFill>
                  <a:srgbClr val="000000"/>
                </a:solidFill>
                <a:latin typeface="Courier New" pitchFamily="49" charset="0"/>
                <a:ea typeface="Times New Roman" pitchFamily="18" charset="0"/>
                <a:cs typeface="Courier New" pitchFamily="49" charset="0"/>
              </a:rPr>
              <a:t>System.</a:t>
            </a:r>
            <a:r>
              <a:rPr lang="en-US" sz="1100" i="1" dirty="0" err="1">
                <a:solidFill>
                  <a:srgbClr val="0000C0"/>
                </a:solidFill>
                <a:latin typeface="Courier New" pitchFamily="49" charset="0"/>
                <a:ea typeface="Times New Roman" pitchFamily="18" charset="0"/>
                <a:cs typeface="Courier New" pitchFamily="49" charset="0"/>
              </a:rPr>
              <a:t>out</a:t>
            </a:r>
            <a:r>
              <a:rPr lang="en-US" sz="1100" dirty="0" err="1">
                <a:solidFill>
                  <a:srgbClr val="000000"/>
                </a:solidFill>
                <a:latin typeface="Courier New" pitchFamily="49" charset="0"/>
                <a:ea typeface="Times New Roman" pitchFamily="18" charset="0"/>
                <a:cs typeface="Courier New" pitchFamily="49" charset="0"/>
              </a:rPr>
              <a:t>.println</a:t>
            </a:r>
            <a:r>
              <a:rPr lang="en-US" sz="1100" dirty="0">
                <a:solidFill>
                  <a:srgbClr val="000000"/>
                </a:solidFill>
                <a:latin typeface="Courier New" pitchFamily="49" charset="0"/>
                <a:ea typeface="Times New Roman" pitchFamily="18" charset="0"/>
                <a:cs typeface="Courier New" pitchFamily="49" charset="0"/>
              </a:rPr>
              <a:t>(</a:t>
            </a:r>
            <a:r>
              <a:rPr lang="en-US" sz="1100" dirty="0">
                <a:solidFill>
                  <a:srgbClr val="2A00FF"/>
                </a:solidFill>
                <a:latin typeface="Courier New" pitchFamily="49" charset="0"/>
                <a:ea typeface="Times New Roman" pitchFamily="18" charset="0"/>
                <a:cs typeface="Courier New" pitchFamily="49" charset="0"/>
              </a:rPr>
              <a:t>"</a:t>
            </a:r>
            <a:r>
              <a:rPr lang="ru-RU" sz="1100" dirty="0">
                <a:solidFill>
                  <a:srgbClr val="2A00FF"/>
                </a:solidFill>
                <a:latin typeface="Courier New" pitchFamily="49" charset="0"/>
                <a:ea typeface="Times New Roman" pitchFamily="18" charset="0"/>
                <a:cs typeface="Courier New" pitchFamily="49" charset="0"/>
              </a:rPr>
              <a:t>Название</a:t>
            </a:r>
            <a:r>
              <a:rPr lang="en-US" sz="1100" dirty="0">
                <a:solidFill>
                  <a:srgbClr val="2A00FF"/>
                </a:solidFill>
                <a:latin typeface="Courier New" pitchFamily="49" charset="0"/>
                <a:ea typeface="Times New Roman" pitchFamily="18" charset="0"/>
                <a:cs typeface="Courier New" pitchFamily="49" charset="0"/>
              </a:rPr>
              <a:t>: "</a:t>
            </a:r>
            <a:r>
              <a:rPr lang="en-US" sz="1100" dirty="0">
                <a:solidFill>
                  <a:srgbClr val="000000"/>
                </a:solidFill>
                <a:latin typeface="Courier New" pitchFamily="49" charset="0"/>
                <a:ea typeface="Times New Roman" pitchFamily="18" charset="0"/>
                <a:cs typeface="Courier New" pitchFamily="49" charset="0"/>
              </a:rPr>
              <a:t>+</a:t>
            </a:r>
            <a:r>
              <a:rPr lang="en-US" sz="1100" dirty="0" err="1">
                <a:solidFill>
                  <a:srgbClr val="000000"/>
                </a:solidFill>
                <a:latin typeface="Courier New" pitchFamily="49" charset="0"/>
                <a:ea typeface="Times New Roman" pitchFamily="18" charset="0"/>
                <a:cs typeface="Courier New" pitchFamily="49" charset="0"/>
              </a:rPr>
              <a:t>getTitle</a:t>
            </a:r>
            <a:r>
              <a:rPr lang="en-US" sz="1100" dirty="0">
                <a:solidFill>
                  <a:srgbClr val="000000"/>
                </a:solidFill>
                <a:latin typeface="Courier New" pitchFamily="49" charset="0"/>
                <a:ea typeface="Times New Roman" pitchFamily="18" charset="0"/>
                <a:cs typeface="Courier New" pitchFamily="49" charset="0"/>
              </a:rPr>
              <a:t>()+</a:t>
            </a:r>
            <a:r>
              <a:rPr lang="en-US" sz="1100" dirty="0">
                <a:solidFill>
                  <a:srgbClr val="2A00FF"/>
                </a:solidFill>
                <a:latin typeface="Courier New" pitchFamily="49" charset="0"/>
                <a:ea typeface="Times New Roman" pitchFamily="18" charset="0"/>
                <a:cs typeface="Courier New" pitchFamily="49" charset="0"/>
              </a:rPr>
              <a:t>" - </a:t>
            </a:r>
            <a:r>
              <a:rPr lang="ru-RU" sz="1100" dirty="0">
                <a:solidFill>
                  <a:srgbClr val="2A00FF"/>
                </a:solidFill>
                <a:latin typeface="Courier New" pitchFamily="49" charset="0"/>
                <a:ea typeface="Times New Roman" pitchFamily="18" charset="0"/>
                <a:cs typeface="Courier New" pitchFamily="49" charset="0"/>
              </a:rPr>
              <a:t>год</a:t>
            </a:r>
            <a:r>
              <a:rPr lang="en-US" sz="1100" dirty="0">
                <a:solidFill>
                  <a:srgbClr val="2A00FF"/>
                </a:solidFill>
                <a:latin typeface="Courier New" pitchFamily="49" charset="0"/>
                <a:ea typeface="Times New Roman" pitchFamily="18" charset="0"/>
                <a:cs typeface="Courier New" pitchFamily="49" charset="0"/>
              </a:rPr>
              <a:t> </a:t>
            </a:r>
            <a:r>
              <a:rPr lang="ru-RU" sz="1100" dirty="0">
                <a:solidFill>
                  <a:srgbClr val="2A00FF"/>
                </a:solidFill>
                <a:latin typeface="Courier New" pitchFamily="49" charset="0"/>
                <a:ea typeface="Times New Roman" pitchFamily="18" charset="0"/>
                <a:cs typeface="Courier New" pitchFamily="49" charset="0"/>
              </a:rPr>
              <a:t>издания</a:t>
            </a:r>
            <a:r>
              <a:rPr lang="en-US" sz="1100" dirty="0">
                <a:solidFill>
                  <a:srgbClr val="2A00FF"/>
                </a:solidFill>
                <a:latin typeface="Courier New" pitchFamily="49" charset="0"/>
                <a:ea typeface="Times New Roman" pitchFamily="18" charset="0"/>
                <a:cs typeface="Courier New" pitchFamily="49" charset="0"/>
              </a:rPr>
              <a:t>: "</a:t>
            </a:r>
            <a:r>
              <a:rPr lang="en-US" sz="1100" dirty="0">
                <a:solidFill>
                  <a:srgbClr val="000000"/>
                </a:solidFill>
                <a:latin typeface="Courier New" pitchFamily="49" charset="0"/>
                <a:ea typeface="Times New Roman" pitchFamily="18" charset="0"/>
                <a:cs typeface="Courier New" pitchFamily="49" charset="0"/>
              </a:rPr>
              <a:t>+</a:t>
            </a:r>
            <a:r>
              <a:rPr lang="en-US" sz="1100" dirty="0" err="1">
                <a:solidFill>
                  <a:srgbClr val="000000"/>
                </a:solidFill>
                <a:latin typeface="Courier New" pitchFamily="49" charset="0"/>
                <a:ea typeface="Times New Roman" pitchFamily="18" charset="0"/>
                <a:cs typeface="Courier New" pitchFamily="49" charset="0"/>
              </a:rPr>
              <a:t>getYearPublished</a:t>
            </a:r>
            <a:r>
              <a:rPr lang="en-US" sz="1100" dirty="0">
                <a:solidFill>
                  <a:srgbClr val="000000"/>
                </a:solidFill>
                <a:latin typeface="Courier New" pitchFamily="49" charset="0"/>
                <a:ea typeface="Times New Roman" pitchFamily="18" charset="0"/>
                <a:cs typeface="Courier New" pitchFamily="49" charset="0"/>
              </a:rPr>
              <a:t>()+</a:t>
            </a:r>
          </a:p>
          <a:p>
            <a:pPr marL="0" lvl="0" indent="0" eaLnBrk="0" fontAlgn="base" hangingPunct="0">
              <a:spcBef>
                <a:spcPct val="0"/>
              </a:spcBef>
              <a:spcAft>
                <a:spcPct val="0"/>
              </a:spcAft>
              <a:buClrTx/>
              <a:buSzTx/>
              <a:buNone/>
            </a:pPr>
            <a:r>
              <a:rPr lang="en-US" sz="1100" dirty="0">
                <a:solidFill>
                  <a:srgbClr val="2A00FF"/>
                </a:solidFill>
                <a:latin typeface="Courier New" pitchFamily="49" charset="0"/>
                <a:ea typeface="Times New Roman" pitchFamily="18" charset="0"/>
                <a:cs typeface="Courier New" pitchFamily="49" charset="0"/>
              </a:rPr>
              <a:t>" - </a:t>
            </a:r>
            <a:r>
              <a:rPr lang="ru-RU" sz="1100" dirty="0">
                <a:solidFill>
                  <a:srgbClr val="2A00FF"/>
                </a:solidFill>
                <a:latin typeface="Courier New" pitchFamily="49" charset="0"/>
                <a:ea typeface="Times New Roman" pitchFamily="18" charset="0"/>
                <a:cs typeface="Courier New" pitchFamily="49" charset="0"/>
              </a:rPr>
              <a:t>цена</a:t>
            </a:r>
            <a:r>
              <a:rPr lang="en-US" sz="1100" dirty="0">
                <a:solidFill>
                  <a:srgbClr val="2A00FF"/>
                </a:solidFill>
                <a:latin typeface="Courier New" pitchFamily="49" charset="0"/>
                <a:ea typeface="Times New Roman" pitchFamily="18" charset="0"/>
                <a:cs typeface="Courier New" pitchFamily="49" charset="0"/>
              </a:rPr>
              <a:t>: "</a:t>
            </a:r>
            <a:r>
              <a:rPr lang="en-US" sz="1100" dirty="0">
                <a:solidFill>
                  <a:srgbClr val="000000"/>
                </a:solidFill>
                <a:latin typeface="Courier New" pitchFamily="49" charset="0"/>
                <a:ea typeface="Times New Roman" pitchFamily="18" charset="0"/>
                <a:cs typeface="Courier New" pitchFamily="49" charset="0"/>
              </a:rPr>
              <a:t>+</a:t>
            </a:r>
            <a:r>
              <a:rPr lang="en-US" sz="1100" dirty="0" err="1">
                <a:solidFill>
                  <a:srgbClr val="000000"/>
                </a:solidFill>
                <a:latin typeface="Courier New" pitchFamily="49" charset="0"/>
                <a:ea typeface="Times New Roman" pitchFamily="18" charset="0"/>
                <a:cs typeface="Courier New" pitchFamily="49" charset="0"/>
              </a:rPr>
              <a:t>getPrice</a:t>
            </a:r>
            <a:r>
              <a:rPr lang="en-US" sz="1100" dirty="0">
                <a:solidFill>
                  <a:srgbClr val="000000"/>
                </a:solidFill>
                <a:latin typeface="Courier New" pitchFamily="49" charset="0"/>
                <a:ea typeface="Times New Roman" pitchFamily="18" charset="0"/>
                <a:cs typeface="Courier New" pitchFamily="49" charset="0"/>
              </a:rPr>
              <a:t>()+</a:t>
            </a:r>
            <a:r>
              <a:rPr lang="en-US" sz="1100" dirty="0">
                <a:solidFill>
                  <a:srgbClr val="2A00FF"/>
                </a:solidFill>
                <a:latin typeface="Courier New" pitchFamily="49" charset="0"/>
                <a:ea typeface="Times New Roman" pitchFamily="18" charset="0"/>
                <a:cs typeface="Courier New" pitchFamily="49" charset="0"/>
              </a:rPr>
              <a:t>" </a:t>
            </a:r>
            <a:r>
              <a:rPr lang="ru-RU" sz="1100" dirty="0">
                <a:solidFill>
                  <a:srgbClr val="2A00FF"/>
                </a:solidFill>
                <a:latin typeface="Courier New" pitchFamily="49" charset="0"/>
                <a:ea typeface="Times New Roman" pitchFamily="18" charset="0"/>
                <a:cs typeface="Courier New" pitchFamily="49" charset="0"/>
              </a:rPr>
              <a:t>возраст</a:t>
            </a:r>
            <a:r>
              <a:rPr lang="en-US" sz="1100" dirty="0">
                <a:solidFill>
                  <a:srgbClr val="2A00FF"/>
                </a:solidFill>
                <a:latin typeface="Courier New" pitchFamily="49" charset="0"/>
                <a:ea typeface="Times New Roman" pitchFamily="18" charset="0"/>
                <a:cs typeface="Courier New" pitchFamily="49" charset="0"/>
              </a:rPr>
              <a:t>: "</a:t>
            </a:r>
            <a:r>
              <a:rPr lang="en-US" sz="1100" dirty="0">
                <a:solidFill>
                  <a:srgbClr val="000000"/>
                </a:solidFill>
                <a:latin typeface="Courier New" pitchFamily="49" charset="0"/>
                <a:ea typeface="Times New Roman" pitchFamily="18" charset="0"/>
                <a:cs typeface="Courier New" pitchFamily="49" charset="0"/>
              </a:rPr>
              <a:t>+</a:t>
            </a:r>
            <a:r>
              <a:rPr lang="en-US" sz="1100" dirty="0" err="1">
                <a:solidFill>
                  <a:srgbClr val="0000C0"/>
                </a:solidFill>
                <a:latin typeface="Courier New" pitchFamily="49" charset="0"/>
                <a:ea typeface="Times New Roman" pitchFamily="18" charset="0"/>
                <a:cs typeface="Courier New" pitchFamily="49" charset="0"/>
              </a:rPr>
              <a:t>yearFrom</a:t>
            </a:r>
            <a:r>
              <a:rPr lang="en-US" sz="1100" dirty="0">
                <a:solidFill>
                  <a:srgbClr val="000000"/>
                </a:solidFill>
                <a:latin typeface="Courier New" pitchFamily="49" charset="0"/>
                <a:ea typeface="Times New Roman" pitchFamily="18" charset="0"/>
                <a:cs typeface="Courier New" pitchFamily="49" charset="0"/>
              </a:rPr>
              <a:t>);</a:t>
            </a:r>
            <a:endParaRPr lang="ru-RU" sz="11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100" dirty="0">
                <a:solidFill>
                  <a:srgbClr val="000000"/>
                </a:solidFill>
                <a:latin typeface="Courier New" pitchFamily="49" charset="0"/>
                <a:ea typeface="Times New Roman" pitchFamily="18" charset="0"/>
                <a:cs typeface="Courier New" pitchFamily="49" charset="0"/>
              </a:rPr>
              <a:t>    </a:t>
            </a:r>
            <a:r>
              <a:rPr lang="ru-RU" sz="1100" dirty="0">
                <a:solidFill>
                  <a:srgbClr val="000000"/>
                </a:solidFill>
                <a:latin typeface="Courier New" pitchFamily="49" charset="0"/>
                <a:ea typeface="Times New Roman" pitchFamily="18" charset="0"/>
                <a:cs typeface="Courier New" pitchFamily="49" charset="0"/>
              </a:rPr>
              <a:t>}</a:t>
            </a:r>
            <a:endParaRPr lang="ru-RU" sz="11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ru-RU" sz="1100" dirty="0">
                <a:solidFill>
                  <a:srgbClr val="000000"/>
                </a:solidFill>
                <a:latin typeface="Courier New" pitchFamily="49" charset="0"/>
                <a:ea typeface="Times New Roman" pitchFamily="18" charset="0"/>
                <a:cs typeface="Courier New" pitchFamily="49" charset="0"/>
              </a:rPr>
              <a:t>    </a:t>
            </a:r>
            <a:r>
              <a:rPr lang="ru-RU" sz="1100" b="1" dirty="0" err="1">
                <a:solidFill>
                  <a:srgbClr val="7F0055"/>
                </a:solidFill>
                <a:latin typeface="Courier New" pitchFamily="49" charset="0"/>
                <a:ea typeface="Times New Roman" pitchFamily="18" charset="0"/>
                <a:cs typeface="Courier New" pitchFamily="49" charset="0"/>
              </a:rPr>
              <a:t>private</a:t>
            </a:r>
            <a:r>
              <a:rPr lang="ru-RU" sz="1100" dirty="0">
                <a:solidFill>
                  <a:srgbClr val="000000"/>
                </a:solidFill>
                <a:latin typeface="Courier New" pitchFamily="49" charset="0"/>
                <a:ea typeface="Times New Roman" pitchFamily="18" charset="0"/>
                <a:cs typeface="Courier New" pitchFamily="49" charset="0"/>
              </a:rPr>
              <a:t> </a:t>
            </a:r>
            <a:r>
              <a:rPr lang="ru-RU" sz="1100" b="1" dirty="0" err="1">
                <a:solidFill>
                  <a:srgbClr val="7F0055"/>
                </a:solidFill>
                <a:latin typeface="Courier New" pitchFamily="49" charset="0"/>
                <a:ea typeface="Times New Roman" pitchFamily="18" charset="0"/>
                <a:cs typeface="Courier New" pitchFamily="49" charset="0"/>
              </a:rPr>
              <a:t>int</a:t>
            </a:r>
            <a:r>
              <a:rPr lang="ru-RU" sz="1100" dirty="0">
                <a:solidFill>
                  <a:srgbClr val="000000"/>
                </a:solidFill>
                <a:latin typeface="Courier New" pitchFamily="49" charset="0"/>
                <a:ea typeface="Times New Roman" pitchFamily="18" charset="0"/>
                <a:cs typeface="Courier New" pitchFamily="49" charset="0"/>
              </a:rPr>
              <a:t> </a:t>
            </a:r>
            <a:r>
              <a:rPr lang="ru-RU" sz="1100" dirty="0" err="1">
                <a:solidFill>
                  <a:srgbClr val="0000C0"/>
                </a:solidFill>
                <a:latin typeface="Courier New" pitchFamily="49" charset="0"/>
                <a:ea typeface="Times New Roman" pitchFamily="18" charset="0"/>
                <a:cs typeface="Courier New" pitchFamily="49" charset="0"/>
              </a:rPr>
              <a:t>yearFrom</a:t>
            </a:r>
            <a:r>
              <a:rPr lang="ru-RU" sz="1100" dirty="0">
                <a:solidFill>
                  <a:srgbClr val="000000"/>
                </a:solidFill>
                <a:latin typeface="Courier New" pitchFamily="49" charset="0"/>
                <a:ea typeface="Times New Roman" pitchFamily="18" charset="0"/>
                <a:cs typeface="Courier New" pitchFamily="49" charset="0"/>
              </a:rPr>
              <a:t>;</a:t>
            </a:r>
            <a:endParaRPr lang="ru-RU" sz="11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ru-RU" sz="1100" dirty="0">
                <a:solidFill>
                  <a:srgbClr val="000000"/>
                </a:solidFill>
                <a:latin typeface="Courier New" pitchFamily="49" charset="0"/>
                <a:ea typeface="Times New Roman" pitchFamily="18" charset="0"/>
                <a:cs typeface="Courier New" pitchFamily="49" charset="0"/>
              </a:rPr>
              <a:t>}</a:t>
            </a:r>
            <a:endParaRPr lang="ru-RU" sz="1100" dirty="0">
              <a:latin typeface="Courier New" pitchFamily="49" charset="0"/>
              <a:cs typeface="Courier New" pitchFamily="49" charset="0"/>
            </a:endParaRPr>
          </a:p>
          <a:p>
            <a:pPr marL="0" indent="0">
              <a:buNone/>
            </a:pPr>
            <a:endParaRPr lang="en-US" sz="1100" dirty="0">
              <a:latin typeface="Courier New" pitchFamily="49" charset="0"/>
              <a:cs typeface="Courier New" pitchFamily="49" charset="0"/>
            </a:endParaRP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103</a:t>
            </a:fld>
            <a:endParaRPr lang="en-US"/>
          </a:p>
        </p:txBody>
      </p:sp>
    </p:spTree>
    <p:extLst>
      <p:ext uri="{BB962C8B-B14F-4D97-AF65-F5344CB8AC3E}">
        <p14:creationId xmlns:p14="http://schemas.microsoft.com/office/powerpoint/2010/main" xmlns="" val="64799916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Наследование</a:t>
            </a:r>
            <a:endParaRPr lang="en-US" dirty="0"/>
          </a:p>
        </p:txBody>
      </p:sp>
      <p:sp>
        <p:nvSpPr>
          <p:cNvPr id="3" name="Content Placeholder 2"/>
          <p:cNvSpPr>
            <a:spLocks noGrp="1"/>
          </p:cNvSpPr>
          <p:nvPr>
            <p:ph idx="1"/>
          </p:nvPr>
        </p:nvSpPr>
        <p:spPr/>
        <p:txBody>
          <a:bodyPr/>
          <a:lstStyle/>
          <a:p>
            <a:pPr marL="0" indent="0" algn="just">
              <a:buNone/>
            </a:pPr>
            <a:r>
              <a:rPr lang="ru-RU" sz="1800" dirty="0"/>
              <a:t>При расширении абстрактного класса все его абстрактные методы необходимо определить или подкласс также объявить абстрактным. Нельзя создавать объекты абстрактных классов, однако можно объявлять объектные переменные.</a:t>
            </a: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104</a:t>
            </a:fld>
            <a:endParaRPr lang="en-US"/>
          </a:p>
        </p:txBody>
      </p:sp>
    </p:spTree>
    <p:extLst>
      <p:ext uri="{BB962C8B-B14F-4D97-AF65-F5344CB8AC3E}">
        <p14:creationId xmlns:p14="http://schemas.microsoft.com/office/powerpoint/2010/main" xmlns="" val="115102376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Наследование</a:t>
            </a:r>
            <a:r>
              <a:rPr lang="en-GB" dirty="0" smtClean="0"/>
              <a:t>. </a:t>
            </a:r>
            <a:r>
              <a:rPr lang="en-GB" dirty="0" smtClean="0"/>
              <a:t>Example </a:t>
            </a:r>
            <a:r>
              <a:rPr lang="en-GB" dirty="0" smtClean="0"/>
              <a:t>26</a:t>
            </a:r>
            <a:endParaRPr lang="en-US" dirty="0"/>
          </a:p>
        </p:txBody>
      </p:sp>
      <p:sp>
        <p:nvSpPr>
          <p:cNvPr id="3" name="Content Placeholder 2"/>
          <p:cNvSpPr>
            <a:spLocks noGrp="1"/>
          </p:cNvSpPr>
          <p:nvPr>
            <p:ph idx="1"/>
          </p:nvPr>
        </p:nvSpPr>
        <p:spPr/>
        <p:txBody>
          <a:bodyPr/>
          <a:lstStyle/>
          <a:p>
            <a:pPr marL="0" indent="0">
              <a:buNone/>
            </a:pPr>
            <a:r>
              <a:rPr lang="ru-RU" sz="1800" b="1" dirty="0" smtClean="0"/>
              <a:t>Статические методы при наследовании. </a:t>
            </a:r>
            <a:r>
              <a:rPr lang="ru-RU" sz="1800" dirty="0" smtClean="0"/>
              <a:t>Для статических методов в </a:t>
            </a:r>
            <a:r>
              <a:rPr lang="ru-RU" sz="1800" dirty="0" err="1" smtClean="0"/>
              <a:t>Java</a:t>
            </a:r>
            <a:r>
              <a:rPr lang="ru-RU" sz="1800" dirty="0" smtClean="0"/>
              <a:t> полиморфизм неприменим</a:t>
            </a:r>
          </a:p>
          <a:p>
            <a:pPr marL="457200" lvl="1" indent="0" fontAlgn="base">
              <a:spcBef>
                <a:spcPct val="0"/>
              </a:spcBef>
              <a:spcAft>
                <a:spcPct val="0"/>
              </a:spcAft>
              <a:buClrTx/>
              <a:buSzTx/>
              <a:buNone/>
            </a:pPr>
            <a:endParaRPr lang="en-US" sz="1300" b="1" dirty="0" smtClean="0">
              <a:solidFill>
                <a:srgbClr val="7F0055"/>
              </a:solidFill>
              <a:latin typeface="Courier New" pitchFamily="49" charset="0"/>
              <a:ea typeface="Times New Roman" pitchFamily="18" charset="0"/>
              <a:cs typeface="Courier New" pitchFamily="49" charset="0"/>
            </a:endParaRPr>
          </a:p>
          <a:p>
            <a:pPr marL="457200" lvl="1" indent="0" eaLnBrk="0" fontAlgn="base" hangingPunct="0">
              <a:spcBef>
                <a:spcPct val="0"/>
              </a:spcBef>
              <a:spcAft>
                <a:spcPct val="0"/>
              </a:spcAft>
              <a:buClrTx/>
              <a:buSzTx/>
              <a:buNone/>
            </a:pPr>
            <a:endParaRPr lang="en-US" sz="1300" dirty="0">
              <a:latin typeface="Courier New" pitchFamily="49" charset="0"/>
              <a:cs typeface="Courier New" pitchFamily="49" charset="0"/>
            </a:endParaRPr>
          </a:p>
          <a:p>
            <a:pPr marL="0" indent="0">
              <a:buNone/>
            </a:pPr>
            <a:endParaRPr lang="en-US" dirty="0"/>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105</a:t>
            </a:fld>
            <a:endParaRPr lang="en-US"/>
          </a:p>
        </p:txBody>
      </p:sp>
      <p:sp>
        <p:nvSpPr>
          <p:cNvPr id="6" name="Прямоугольник 5"/>
          <p:cNvSpPr/>
          <p:nvPr/>
        </p:nvSpPr>
        <p:spPr>
          <a:xfrm>
            <a:off x="928662" y="1850161"/>
            <a:ext cx="7286676" cy="4293483"/>
          </a:xfrm>
          <a:prstGeom prst="rect">
            <a:avLst/>
          </a:prstGeom>
          <a:solidFill>
            <a:schemeClr val="bg1">
              <a:lumMod val="95000"/>
            </a:schemeClr>
          </a:solidFill>
        </p:spPr>
        <p:txBody>
          <a:bodyPr wrap="square">
            <a:spAutoFit/>
          </a:bodyPr>
          <a:lstStyle/>
          <a:p>
            <a:pPr lvl="1" fontAlgn="base">
              <a:spcBef>
                <a:spcPct val="0"/>
              </a:spcBef>
              <a:spcAft>
                <a:spcPct val="0"/>
              </a:spcAft>
            </a:pPr>
            <a:r>
              <a:rPr lang="en-US" sz="1300" b="1" dirty="0" smtClean="0">
                <a:solidFill>
                  <a:srgbClr val="7F0055"/>
                </a:solidFill>
                <a:latin typeface="Courier New" pitchFamily="49" charset="0"/>
                <a:ea typeface="Times New Roman" pitchFamily="18" charset="0"/>
                <a:cs typeface="Courier New" pitchFamily="49" charset="0"/>
              </a:rPr>
              <a:t>public</a:t>
            </a:r>
            <a:r>
              <a:rPr lang="en-US" sz="1300" dirty="0" smtClean="0">
                <a:solidFill>
                  <a:srgbClr val="000000"/>
                </a:solidFill>
                <a:latin typeface="Courier New" pitchFamily="49" charset="0"/>
                <a:ea typeface="Times New Roman" pitchFamily="18" charset="0"/>
                <a:cs typeface="Courier New" pitchFamily="49" charset="0"/>
              </a:rPr>
              <a:t> </a:t>
            </a:r>
            <a:r>
              <a:rPr lang="en-US" sz="1300" b="1" dirty="0" smtClean="0">
                <a:solidFill>
                  <a:srgbClr val="7F0055"/>
                </a:solidFill>
                <a:latin typeface="Courier New" pitchFamily="49" charset="0"/>
                <a:ea typeface="Times New Roman" pitchFamily="18" charset="0"/>
                <a:cs typeface="Courier New" pitchFamily="49" charset="0"/>
              </a:rPr>
              <a:t>class</a:t>
            </a:r>
            <a:r>
              <a:rPr lang="en-US" sz="1300" dirty="0" smtClean="0">
                <a:solidFill>
                  <a:srgbClr val="000000"/>
                </a:solidFill>
                <a:latin typeface="Courier New" pitchFamily="49" charset="0"/>
                <a:ea typeface="Times New Roman" pitchFamily="18" charset="0"/>
                <a:cs typeface="Courier New" pitchFamily="49" charset="0"/>
              </a:rPr>
              <a:t> Book {</a:t>
            </a:r>
            <a:endParaRPr lang="ru-RU" sz="1300" dirty="0" smtClean="0">
              <a:latin typeface="Courier New" pitchFamily="49" charset="0"/>
              <a:cs typeface="Courier New" pitchFamily="49" charset="0"/>
            </a:endParaRPr>
          </a:p>
          <a:p>
            <a:pPr lvl="1" eaLnBrk="0" fontAlgn="base" hangingPunct="0">
              <a:spcBef>
                <a:spcPct val="0"/>
              </a:spcBef>
              <a:spcAft>
                <a:spcPct val="0"/>
              </a:spcAft>
            </a:pPr>
            <a:r>
              <a:rPr lang="en-US" sz="1300" dirty="0" smtClean="0">
                <a:solidFill>
                  <a:srgbClr val="000000"/>
                </a:solidFill>
                <a:latin typeface="Courier New" pitchFamily="49" charset="0"/>
                <a:ea typeface="Times New Roman" pitchFamily="18" charset="0"/>
                <a:cs typeface="Courier New" pitchFamily="49" charset="0"/>
              </a:rPr>
              <a:t>    </a:t>
            </a:r>
            <a:r>
              <a:rPr lang="en-US" sz="1300" b="1" dirty="0" smtClean="0">
                <a:solidFill>
                  <a:srgbClr val="7F0055"/>
                </a:solidFill>
                <a:latin typeface="Courier New" pitchFamily="49" charset="0"/>
                <a:ea typeface="Times New Roman" pitchFamily="18" charset="0"/>
                <a:cs typeface="Courier New" pitchFamily="49" charset="0"/>
              </a:rPr>
              <a:t>public</a:t>
            </a:r>
            <a:r>
              <a:rPr lang="en-US" sz="1300" dirty="0" smtClean="0">
                <a:solidFill>
                  <a:srgbClr val="000000"/>
                </a:solidFill>
                <a:latin typeface="Courier New" pitchFamily="49" charset="0"/>
                <a:ea typeface="Times New Roman" pitchFamily="18" charset="0"/>
                <a:cs typeface="Courier New" pitchFamily="49" charset="0"/>
              </a:rPr>
              <a:t> </a:t>
            </a:r>
            <a:r>
              <a:rPr lang="en-US" sz="1300" b="1" dirty="0" smtClean="0">
                <a:solidFill>
                  <a:srgbClr val="7F0055"/>
                </a:solidFill>
                <a:latin typeface="Courier New" pitchFamily="49" charset="0"/>
                <a:ea typeface="Times New Roman" pitchFamily="18" charset="0"/>
                <a:cs typeface="Courier New" pitchFamily="49" charset="0"/>
              </a:rPr>
              <a:t>static</a:t>
            </a:r>
            <a:r>
              <a:rPr lang="en-US" sz="1300" dirty="0" smtClean="0">
                <a:solidFill>
                  <a:srgbClr val="000000"/>
                </a:solidFill>
                <a:latin typeface="Courier New" pitchFamily="49" charset="0"/>
                <a:ea typeface="Times New Roman" pitchFamily="18" charset="0"/>
                <a:cs typeface="Courier New" pitchFamily="49" charset="0"/>
              </a:rPr>
              <a:t> </a:t>
            </a:r>
            <a:r>
              <a:rPr lang="en-US" sz="1300" b="1" dirty="0" smtClean="0">
                <a:solidFill>
                  <a:srgbClr val="7F0055"/>
                </a:solidFill>
                <a:latin typeface="Courier New" pitchFamily="49" charset="0"/>
                <a:ea typeface="Times New Roman" pitchFamily="18" charset="0"/>
                <a:cs typeface="Courier New" pitchFamily="49" charset="0"/>
              </a:rPr>
              <a:t>void</a:t>
            </a:r>
            <a:r>
              <a:rPr lang="en-US" sz="1300" dirty="0" smtClean="0">
                <a:solidFill>
                  <a:srgbClr val="000000"/>
                </a:solidFill>
                <a:latin typeface="Courier New" pitchFamily="49" charset="0"/>
                <a:ea typeface="Times New Roman" pitchFamily="18" charset="0"/>
                <a:cs typeface="Courier New" pitchFamily="49" charset="0"/>
              </a:rPr>
              <a:t> </a:t>
            </a:r>
            <a:r>
              <a:rPr lang="en-US" sz="1300" dirty="0" err="1" smtClean="0">
                <a:solidFill>
                  <a:srgbClr val="000000"/>
                </a:solidFill>
                <a:latin typeface="Courier New" pitchFamily="49" charset="0"/>
                <a:ea typeface="Times New Roman" pitchFamily="18" charset="0"/>
                <a:cs typeface="Courier New" pitchFamily="49" charset="0"/>
              </a:rPr>
              <a:t>printReport</a:t>
            </a:r>
            <a:r>
              <a:rPr lang="en-US" sz="1300" dirty="0" smtClean="0">
                <a:solidFill>
                  <a:srgbClr val="000000"/>
                </a:solidFill>
                <a:latin typeface="Courier New" pitchFamily="49" charset="0"/>
                <a:ea typeface="Times New Roman" pitchFamily="18" charset="0"/>
                <a:cs typeface="Courier New" pitchFamily="49" charset="0"/>
              </a:rPr>
              <a:t>() {</a:t>
            </a:r>
            <a:endParaRPr lang="ru-RU" sz="1300" dirty="0" smtClean="0">
              <a:latin typeface="Courier New" pitchFamily="49" charset="0"/>
              <a:cs typeface="Courier New" pitchFamily="49" charset="0"/>
            </a:endParaRPr>
          </a:p>
          <a:p>
            <a:pPr lvl="1" eaLnBrk="0" fontAlgn="base" hangingPunct="0">
              <a:spcBef>
                <a:spcPct val="0"/>
              </a:spcBef>
              <a:spcAft>
                <a:spcPct val="0"/>
              </a:spcAft>
            </a:pPr>
            <a:r>
              <a:rPr lang="en-US" sz="1300" dirty="0" smtClean="0">
                <a:solidFill>
                  <a:srgbClr val="000000"/>
                </a:solidFill>
                <a:latin typeface="Courier New" pitchFamily="49" charset="0"/>
                <a:ea typeface="Times New Roman" pitchFamily="18" charset="0"/>
                <a:cs typeface="Courier New" pitchFamily="49" charset="0"/>
              </a:rPr>
              <a:t>        </a:t>
            </a:r>
            <a:r>
              <a:rPr lang="en-US" sz="1300" dirty="0" err="1" smtClean="0">
                <a:solidFill>
                  <a:srgbClr val="000000"/>
                </a:solidFill>
                <a:latin typeface="Courier New" pitchFamily="49" charset="0"/>
                <a:ea typeface="Times New Roman" pitchFamily="18" charset="0"/>
                <a:cs typeface="Courier New" pitchFamily="49" charset="0"/>
              </a:rPr>
              <a:t>System.</a:t>
            </a:r>
            <a:r>
              <a:rPr lang="en-US" sz="1300" i="1" dirty="0" err="1" smtClean="0">
                <a:solidFill>
                  <a:srgbClr val="0000C0"/>
                </a:solidFill>
                <a:latin typeface="Courier New" pitchFamily="49" charset="0"/>
                <a:ea typeface="Times New Roman" pitchFamily="18" charset="0"/>
                <a:cs typeface="Courier New" pitchFamily="49" charset="0"/>
              </a:rPr>
              <a:t>out</a:t>
            </a:r>
            <a:r>
              <a:rPr lang="en-US" sz="1300" dirty="0" err="1" smtClean="0">
                <a:solidFill>
                  <a:srgbClr val="000000"/>
                </a:solidFill>
                <a:latin typeface="Courier New" pitchFamily="49" charset="0"/>
                <a:ea typeface="Times New Roman" pitchFamily="18" charset="0"/>
                <a:cs typeface="Courier New" pitchFamily="49" charset="0"/>
              </a:rPr>
              <a:t>.println</a:t>
            </a:r>
            <a:r>
              <a:rPr lang="en-US" sz="1300" dirty="0" smtClean="0">
                <a:solidFill>
                  <a:srgbClr val="000000"/>
                </a:solidFill>
                <a:latin typeface="Courier New" pitchFamily="49" charset="0"/>
                <a:ea typeface="Times New Roman" pitchFamily="18" charset="0"/>
                <a:cs typeface="Courier New" pitchFamily="49" charset="0"/>
              </a:rPr>
              <a:t>(</a:t>
            </a:r>
            <a:r>
              <a:rPr lang="en-US" sz="1300" dirty="0" smtClean="0">
                <a:solidFill>
                  <a:srgbClr val="2A00FF"/>
                </a:solidFill>
                <a:latin typeface="Courier New" pitchFamily="49" charset="0"/>
                <a:ea typeface="Times New Roman" pitchFamily="18" charset="0"/>
                <a:cs typeface="Courier New" pitchFamily="49" charset="0"/>
              </a:rPr>
              <a:t>"</a:t>
            </a:r>
            <a:r>
              <a:rPr lang="ru-RU" sz="1300" dirty="0" smtClean="0">
                <a:solidFill>
                  <a:srgbClr val="2A00FF"/>
                </a:solidFill>
                <a:latin typeface="Courier New" pitchFamily="49" charset="0"/>
                <a:ea typeface="Times New Roman" pitchFamily="18" charset="0"/>
                <a:cs typeface="Courier New" pitchFamily="49" charset="0"/>
              </a:rPr>
              <a:t>Метод</a:t>
            </a:r>
            <a:r>
              <a:rPr lang="en-US" sz="1300" dirty="0" smtClean="0">
                <a:solidFill>
                  <a:srgbClr val="2A00FF"/>
                </a:solidFill>
                <a:latin typeface="Courier New" pitchFamily="49" charset="0"/>
                <a:ea typeface="Times New Roman" pitchFamily="18" charset="0"/>
                <a:cs typeface="Courier New" pitchFamily="49" charset="0"/>
              </a:rPr>
              <a:t> show() </a:t>
            </a:r>
            <a:r>
              <a:rPr lang="ru-RU" sz="1300" dirty="0" smtClean="0">
                <a:solidFill>
                  <a:srgbClr val="2A00FF"/>
                </a:solidFill>
                <a:latin typeface="Courier New" pitchFamily="49" charset="0"/>
                <a:ea typeface="Times New Roman" pitchFamily="18" charset="0"/>
                <a:cs typeface="Courier New" pitchFamily="49" charset="0"/>
              </a:rPr>
              <a:t>из</a:t>
            </a:r>
            <a:r>
              <a:rPr lang="en-US" sz="1300" dirty="0" smtClean="0">
                <a:solidFill>
                  <a:srgbClr val="2A00FF"/>
                </a:solidFill>
                <a:latin typeface="Courier New" pitchFamily="49" charset="0"/>
                <a:ea typeface="Times New Roman" pitchFamily="18" charset="0"/>
                <a:cs typeface="Courier New" pitchFamily="49" charset="0"/>
              </a:rPr>
              <a:t> </a:t>
            </a:r>
            <a:r>
              <a:rPr lang="ru-RU" sz="1300" dirty="0" smtClean="0">
                <a:solidFill>
                  <a:srgbClr val="2A00FF"/>
                </a:solidFill>
                <a:latin typeface="Courier New" pitchFamily="49" charset="0"/>
                <a:ea typeface="Times New Roman" pitchFamily="18" charset="0"/>
                <a:cs typeface="Courier New" pitchFamily="49" charset="0"/>
              </a:rPr>
              <a:t>класса</a:t>
            </a:r>
            <a:r>
              <a:rPr lang="en-US" sz="1300" dirty="0" smtClean="0">
                <a:solidFill>
                  <a:srgbClr val="2A00FF"/>
                </a:solidFill>
                <a:latin typeface="Courier New" pitchFamily="49" charset="0"/>
                <a:ea typeface="Times New Roman" pitchFamily="18" charset="0"/>
                <a:cs typeface="Courier New" pitchFamily="49" charset="0"/>
              </a:rPr>
              <a:t> Book"</a:t>
            </a:r>
            <a:r>
              <a:rPr lang="en-US" sz="1300" dirty="0" smtClean="0">
                <a:solidFill>
                  <a:srgbClr val="000000"/>
                </a:solidFill>
                <a:latin typeface="Courier New" pitchFamily="49" charset="0"/>
                <a:ea typeface="Times New Roman" pitchFamily="18" charset="0"/>
                <a:cs typeface="Courier New" pitchFamily="49" charset="0"/>
              </a:rPr>
              <a:t>);</a:t>
            </a:r>
            <a:endParaRPr lang="ru-RU" sz="1300" dirty="0" smtClean="0">
              <a:latin typeface="Courier New" pitchFamily="49" charset="0"/>
              <a:cs typeface="Courier New" pitchFamily="49" charset="0"/>
            </a:endParaRPr>
          </a:p>
          <a:p>
            <a:pPr lvl="1" eaLnBrk="0" fontAlgn="base" hangingPunct="0">
              <a:spcBef>
                <a:spcPct val="0"/>
              </a:spcBef>
              <a:spcAft>
                <a:spcPct val="0"/>
              </a:spcAft>
            </a:pPr>
            <a:r>
              <a:rPr lang="en-US" sz="1300" dirty="0" smtClean="0">
                <a:solidFill>
                  <a:srgbClr val="000000"/>
                </a:solidFill>
                <a:latin typeface="Courier New" pitchFamily="49" charset="0"/>
                <a:ea typeface="Times New Roman" pitchFamily="18" charset="0"/>
                <a:cs typeface="Courier New" pitchFamily="49" charset="0"/>
              </a:rPr>
              <a:t>    }</a:t>
            </a:r>
            <a:endParaRPr lang="ru-RU" sz="1300" dirty="0" smtClean="0">
              <a:latin typeface="Courier New" pitchFamily="49" charset="0"/>
              <a:cs typeface="Courier New" pitchFamily="49" charset="0"/>
            </a:endParaRPr>
          </a:p>
          <a:p>
            <a:pPr lvl="1" eaLnBrk="0" fontAlgn="base" hangingPunct="0">
              <a:spcBef>
                <a:spcPct val="0"/>
              </a:spcBef>
              <a:spcAft>
                <a:spcPct val="0"/>
              </a:spcAft>
            </a:pPr>
            <a:r>
              <a:rPr lang="en-US" sz="1300" dirty="0" smtClean="0">
                <a:solidFill>
                  <a:srgbClr val="000000"/>
                </a:solidFill>
                <a:latin typeface="Courier New" pitchFamily="49" charset="0"/>
                <a:ea typeface="Times New Roman" pitchFamily="18" charset="0"/>
                <a:cs typeface="Courier New" pitchFamily="49" charset="0"/>
              </a:rPr>
              <a:t>}</a:t>
            </a:r>
            <a:endParaRPr lang="ru-RU" sz="1300" dirty="0" smtClean="0">
              <a:latin typeface="Courier New" pitchFamily="49" charset="0"/>
              <a:cs typeface="Courier New" pitchFamily="49" charset="0"/>
            </a:endParaRPr>
          </a:p>
          <a:p>
            <a:pPr lvl="1" eaLnBrk="0" fontAlgn="base" hangingPunct="0">
              <a:spcBef>
                <a:spcPct val="0"/>
              </a:spcBef>
              <a:spcAft>
                <a:spcPct val="0"/>
              </a:spcAft>
            </a:pPr>
            <a:r>
              <a:rPr lang="en-US" sz="1300" b="1" dirty="0" smtClean="0">
                <a:solidFill>
                  <a:srgbClr val="7F0055"/>
                </a:solidFill>
                <a:latin typeface="Courier New" pitchFamily="49" charset="0"/>
                <a:ea typeface="Times New Roman" pitchFamily="18" charset="0"/>
                <a:cs typeface="Courier New" pitchFamily="49" charset="0"/>
              </a:rPr>
              <a:t>public</a:t>
            </a:r>
            <a:r>
              <a:rPr lang="en-US" sz="1300" dirty="0" smtClean="0">
                <a:solidFill>
                  <a:srgbClr val="000000"/>
                </a:solidFill>
                <a:latin typeface="Courier New" pitchFamily="49" charset="0"/>
                <a:ea typeface="Times New Roman" pitchFamily="18" charset="0"/>
                <a:cs typeface="Courier New" pitchFamily="49" charset="0"/>
              </a:rPr>
              <a:t> </a:t>
            </a:r>
            <a:r>
              <a:rPr lang="en-US" sz="1300" b="1" dirty="0" smtClean="0">
                <a:solidFill>
                  <a:srgbClr val="7F0055"/>
                </a:solidFill>
                <a:latin typeface="Courier New" pitchFamily="49" charset="0"/>
                <a:ea typeface="Times New Roman" pitchFamily="18" charset="0"/>
                <a:cs typeface="Courier New" pitchFamily="49" charset="0"/>
              </a:rPr>
              <a:t>class</a:t>
            </a:r>
            <a:r>
              <a:rPr lang="en-US" sz="1300" dirty="0" smtClean="0">
                <a:solidFill>
                  <a:srgbClr val="000000"/>
                </a:solidFill>
                <a:latin typeface="Courier New" pitchFamily="49" charset="0"/>
                <a:ea typeface="Times New Roman" pitchFamily="18" charset="0"/>
                <a:cs typeface="Courier New" pitchFamily="49" charset="0"/>
              </a:rPr>
              <a:t> </a:t>
            </a:r>
            <a:r>
              <a:rPr lang="en-US" sz="1300" dirty="0" err="1" smtClean="0">
                <a:solidFill>
                  <a:srgbClr val="000000"/>
                </a:solidFill>
                <a:latin typeface="Courier New" pitchFamily="49" charset="0"/>
                <a:ea typeface="Times New Roman" pitchFamily="18" charset="0"/>
                <a:cs typeface="Courier New" pitchFamily="49" charset="0"/>
              </a:rPr>
              <a:t>ProgrammerBook</a:t>
            </a:r>
            <a:r>
              <a:rPr lang="en-US" sz="1300" dirty="0" smtClean="0">
                <a:solidFill>
                  <a:srgbClr val="000000"/>
                </a:solidFill>
                <a:latin typeface="Courier New" pitchFamily="49" charset="0"/>
                <a:ea typeface="Times New Roman" pitchFamily="18" charset="0"/>
                <a:cs typeface="Courier New" pitchFamily="49" charset="0"/>
              </a:rPr>
              <a:t> </a:t>
            </a:r>
            <a:r>
              <a:rPr lang="en-US" sz="1300" b="1" dirty="0" smtClean="0">
                <a:solidFill>
                  <a:srgbClr val="7F0055"/>
                </a:solidFill>
                <a:latin typeface="Courier New" pitchFamily="49" charset="0"/>
                <a:ea typeface="Times New Roman" pitchFamily="18" charset="0"/>
                <a:cs typeface="Courier New" pitchFamily="49" charset="0"/>
              </a:rPr>
              <a:t>extends</a:t>
            </a:r>
            <a:r>
              <a:rPr lang="en-US" sz="1300" dirty="0" smtClean="0">
                <a:solidFill>
                  <a:srgbClr val="000000"/>
                </a:solidFill>
                <a:latin typeface="Courier New" pitchFamily="49" charset="0"/>
                <a:ea typeface="Times New Roman" pitchFamily="18" charset="0"/>
                <a:cs typeface="Courier New" pitchFamily="49" charset="0"/>
              </a:rPr>
              <a:t> Book{</a:t>
            </a:r>
            <a:endParaRPr lang="ru-RU" sz="1300" dirty="0" smtClean="0">
              <a:latin typeface="Courier New" pitchFamily="49" charset="0"/>
              <a:cs typeface="Courier New" pitchFamily="49" charset="0"/>
            </a:endParaRPr>
          </a:p>
          <a:p>
            <a:pPr lvl="1" eaLnBrk="0" fontAlgn="base" hangingPunct="0">
              <a:spcBef>
                <a:spcPct val="0"/>
              </a:spcBef>
              <a:spcAft>
                <a:spcPct val="0"/>
              </a:spcAft>
            </a:pPr>
            <a:r>
              <a:rPr lang="en-US" sz="1300" dirty="0" smtClean="0">
                <a:solidFill>
                  <a:srgbClr val="000000"/>
                </a:solidFill>
                <a:latin typeface="Courier New" pitchFamily="49" charset="0"/>
                <a:ea typeface="Times New Roman" pitchFamily="18" charset="0"/>
                <a:cs typeface="Courier New" pitchFamily="49" charset="0"/>
              </a:rPr>
              <a:t>    </a:t>
            </a:r>
            <a:r>
              <a:rPr lang="en-US" sz="1300" b="1" dirty="0" smtClean="0">
                <a:solidFill>
                  <a:srgbClr val="7F0055"/>
                </a:solidFill>
                <a:latin typeface="Courier New" pitchFamily="49" charset="0"/>
                <a:ea typeface="Times New Roman" pitchFamily="18" charset="0"/>
                <a:cs typeface="Courier New" pitchFamily="49" charset="0"/>
              </a:rPr>
              <a:t>public</a:t>
            </a:r>
            <a:r>
              <a:rPr lang="en-US" sz="1300" dirty="0" smtClean="0">
                <a:solidFill>
                  <a:srgbClr val="000000"/>
                </a:solidFill>
                <a:latin typeface="Courier New" pitchFamily="49" charset="0"/>
                <a:ea typeface="Times New Roman" pitchFamily="18" charset="0"/>
                <a:cs typeface="Courier New" pitchFamily="49" charset="0"/>
              </a:rPr>
              <a:t> </a:t>
            </a:r>
            <a:r>
              <a:rPr lang="en-US" sz="1300" b="1" dirty="0" smtClean="0">
                <a:solidFill>
                  <a:srgbClr val="7F0055"/>
                </a:solidFill>
                <a:latin typeface="Courier New" pitchFamily="49" charset="0"/>
                <a:ea typeface="Times New Roman" pitchFamily="18" charset="0"/>
                <a:cs typeface="Courier New" pitchFamily="49" charset="0"/>
              </a:rPr>
              <a:t>static</a:t>
            </a:r>
            <a:r>
              <a:rPr lang="en-US" sz="1300" dirty="0" smtClean="0">
                <a:solidFill>
                  <a:srgbClr val="000000"/>
                </a:solidFill>
                <a:latin typeface="Courier New" pitchFamily="49" charset="0"/>
                <a:ea typeface="Times New Roman" pitchFamily="18" charset="0"/>
                <a:cs typeface="Courier New" pitchFamily="49" charset="0"/>
              </a:rPr>
              <a:t> </a:t>
            </a:r>
            <a:r>
              <a:rPr lang="en-US" sz="1300" b="1" dirty="0" smtClean="0">
                <a:solidFill>
                  <a:srgbClr val="7F0055"/>
                </a:solidFill>
                <a:latin typeface="Courier New" pitchFamily="49" charset="0"/>
                <a:ea typeface="Times New Roman" pitchFamily="18" charset="0"/>
                <a:cs typeface="Courier New" pitchFamily="49" charset="0"/>
              </a:rPr>
              <a:t>void</a:t>
            </a:r>
            <a:r>
              <a:rPr lang="en-US" sz="1300" dirty="0" smtClean="0">
                <a:solidFill>
                  <a:srgbClr val="000000"/>
                </a:solidFill>
                <a:latin typeface="Courier New" pitchFamily="49" charset="0"/>
                <a:ea typeface="Times New Roman" pitchFamily="18" charset="0"/>
                <a:cs typeface="Courier New" pitchFamily="49" charset="0"/>
              </a:rPr>
              <a:t> </a:t>
            </a:r>
            <a:r>
              <a:rPr lang="en-US" sz="1300" dirty="0" err="1" smtClean="0">
                <a:solidFill>
                  <a:srgbClr val="000000"/>
                </a:solidFill>
                <a:latin typeface="Courier New" pitchFamily="49" charset="0"/>
                <a:ea typeface="Times New Roman" pitchFamily="18" charset="0"/>
                <a:cs typeface="Courier New" pitchFamily="49" charset="0"/>
              </a:rPr>
              <a:t>printReport</a:t>
            </a:r>
            <a:r>
              <a:rPr lang="en-US" sz="1300" dirty="0" smtClean="0">
                <a:solidFill>
                  <a:srgbClr val="000000"/>
                </a:solidFill>
                <a:latin typeface="Courier New" pitchFamily="49" charset="0"/>
                <a:ea typeface="Times New Roman" pitchFamily="18" charset="0"/>
                <a:cs typeface="Courier New" pitchFamily="49" charset="0"/>
              </a:rPr>
              <a:t>() {</a:t>
            </a:r>
            <a:endParaRPr lang="ru-RU" sz="1300" dirty="0" smtClean="0">
              <a:latin typeface="Courier New" pitchFamily="49" charset="0"/>
              <a:cs typeface="Courier New" pitchFamily="49" charset="0"/>
            </a:endParaRPr>
          </a:p>
          <a:p>
            <a:pPr lvl="1" eaLnBrk="0" fontAlgn="base" hangingPunct="0">
              <a:spcBef>
                <a:spcPct val="0"/>
              </a:spcBef>
              <a:spcAft>
                <a:spcPct val="0"/>
              </a:spcAft>
            </a:pPr>
            <a:r>
              <a:rPr lang="en-US" sz="1300" dirty="0" smtClean="0">
                <a:solidFill>
                  <a:srgbClr val="000000"/>
                </a:solidFill>
                <a:latin typeface="Courier New" pitchFamily="49" charset="0"/>
                <a:ea typeface="Times New Roman" pitchFamily="18" charset="0"/>
                <a:cs typeface="Courier New" pitchFamily="49" charset="0"/>
              </a:rPr>
              <a:t>        </a:t>
            </a:r>
            <a:r>
              <a:rPr lang="en-US" sz="1300" dirty="0" err="1" smtClean="0">
                <a:solidFill>
                  <a:srgbClr val="000000"/>
                </a:solidFill>
                <a:latin typeface="Courier New" pitchFamily="49" charset="0"/>
                <a:ea typeface="Times New Roman" pitchFamily="18" charset="0"/>
                <a:cs typeface="Courier New" pitchFamily="49" charset="0"/>
              </a:rPr>
              <a:t>System.</a:t>
            </a:r>
            <a:r>
              <a:rPr lang="en-US" sz="1300" i="1" dirty="0" err="1" smtClean="0">
                <a:solidFill>
                  <a:srgbClr val="0000C0"/>
                </a:solidFill>
                <a:latin typeface="Courier New" pitchFamily="49" charset="0"/>
                <a:ea typeface="Times New Roman" pitchFamily="18" charset="0"/>
                <a:cs typeface="Courier New" pitchFamily="49" charset="0"/>
              </a:rPr>
              <a:t>out</a:t>
            </a:r>
            <a:r>
              <a:rPr lang="en-US" sz="1300" dirty="0" err="1" smtClean="0">
                <a:solidFill>
                  <a:srgbClr val="000000"/>
                </a:solidFill>
                <a:latin typeface="Courier New" pitchFamily="49" charset="0"/>
                <a:ea typeface="Times New Roman" pitchFamily="18" charset="0"/>
                <a:cs typeface="Courier New" pitchFamily="49" charset="0"/>
              </a:rPr>
              <a:t>.println</a:t>
            </a:r>
            <a:r>
              <a:rPr lang="en-US" sz="1300" dirty="0" smtClean="0">
                <a:solidFill>
                  <a:srgbClr val="000000"/>
                </a:solidFill>
                <a:latin typeface="Courier New" pitchFamily="49" charset="0"/>
                <a:ea typeface="Times New Roman" pitchFamily="18" charset="0"/>
                <a:cs typeface="Courier New" pitchFamily="49" charset="0"/>
              </a:rPr>
              <a:t>(</a:t>
            </a:r>
            <a:r>
              <a:rPr lang="en-US" sz="1300" dirty="0" smtClean="0">
                <a:solidFill>
                  <a:srgbClr val="2A00FF"/>
                </a:solidFill>
                <a:latin typeface="Courier New" pitchFamily="49" charset="0"/>
                <a:ea typeface="Times New Roman" pitchFamily="18" charset="0"/>
                <a:cs typeface="Courier New" pitchFamily="49" charset="0"/>
              </a:rPr>
              <a:t>"</a:t>
            </a:r>
            <a:r>
              <a:rPr lang="ru-RU" sz="1300" dirty="0" smtClean="0">
                <a:solidFill>
                  <a:srgbClr val="2A00FF"/>
                </a:solidFill>
                <a:latin typeface="Courier New" pitchFamily="49" charset="0"/>
                <a:ea typeface="Times New Roman" pitchFamily="18" charset="0"/>
                <a:cs typeface="Courier New" pitchFamily="49" charset="0"/>
              </a:rPr>
              <a:t>Метод</a:t>
            </a:r>
            <a:r>
              <a:rPr lang="en-US" sz="1300" dirty="0" smtClean="0">
                <a:solidFill>
                  <a:srgbClr val="2A00FF"/>
                </a:solidFill>
                <a:latin typeface="Courier New" pitchFamily="49" charset="0"/>
                <a:ea typeface="Times New Roman" pitchFamily="18" charset="0"/>
                <a:cs typeface="Courier New" pitchFamily="49" charset="0"/>
              </a:rPr>
              <a:t> show() </a:t>
            </a:r>
            <a:r>
              <a:rPr lang="ru-RU" sz="1300" dirty="0" smtClean="0">
                <a:solidFill>
                  <a:srgbClr val="2A00FF"/>
                </a:solidFill>
                <a:latin typeface="Courier New" pitchFamily="49" charset="0"/>
                <a:ea typeface="Times New Roman" pitchFamily="18" charset="0"/>
                <a:cs typeface="Courier New" pitchFamily="49" charset="0"/>
              </a:rPr>
              <a:t>из</a:t>
            </a:r>
            <a:r>
              <a:rPr lang="en-US" sz="1300" dirty="0" smtClean="0">
                <a:solidFill>
                  <a:srgbClr val="2A00FF"/>
                </a:solidFill>
                <a:latin typeface="Courier New" pitchFamily="49" charset="0"/>
                <a:ea typeface="Times New Roman" pitchFamily="18" charset="0"/>
                <a:cs typeface="Courier New" pitchFamily="49" charset="0"/>
              </a:rPr>
              <a:t> </a:t>
            </a:r>
            <a:r>
              <a:rPr lang="ru-RU" sz="1300" dirty="0" smtClean="0">
                <a:solidFill>
                  <a:srgbClr val="2A00FF"/>
                </a:solidFill>
                <a:latin typeface="Courier New" pitchFamily="49" charset="0"/>
                <a:ea typeface="Times New Roman" pitchFamily="18" charset="0"/>
                <a:cs typeface="Courier New" pitchFamily="49" charset="0"/>
              </a:rPr>
              <a:t>класса</a:t>
            </a:r>
            <a:r>
              <a:rPr lang="en-US" sz="1300" dirty="0" smtClean="0">
                <a:solidFill>
                  <a:srgbClr val="2A00FF"/>
                </a:solidFill>
                <a:latin typeface="Courier New" pitchFamily="49" charset="0"/>
                <a:ea typeface="Times New Roman" pitchFamily="18" charset="0"/>
                <a:cs typeface="Courier New" pitchFamily="49" charset="0"/>
              </a:rPr>
              <a:t> </a:t>
            </a:r>
            <a:r>
              <a:rPr lang="en-US" sz="1300" dirty="0" err="1" smtClean="0">
                <a:solidFill>
                  <a:srgbClr val="2A00FF"/>
                </a:solidFill>
                <a:latin typeface="Courier New" pitchFamily="49" charset="0"/>
                <a:ea typeface="Times New Roman" pitchFamily="18" charset="0"/>
                <a:cs typeface="Courier New" pitchFamily="49" charset="0"/>
              </a:rPr>
              <a:t>ProgrammerBook</a:t>
            </a:r>
            <a:r>
              <a:rPr lang="en-US" sz="1300" dirty="0" smtClean="0">
                <a:solidFill>
                  <a:srgbClr val="2A00FF"/>
                </a:solidFill>
                <a:latin typeface="Courier New" pitchFamily="49" charset="0"/>
                <a:ea typeface="Times New Roman" pitchFamily="18" charset="0"/>
                <a:cs typeface="Courier New" pitchFamily="49" charset="0"/>
              </a:rPr>
              <a:t>"</a:t>
            </a:r>
            <a:r>
              <a:rPr lang="en-US" sz="1300" dirty="0" smtClean="0">
                <a:solidFill>
                  <a:srgbClr val="000000"/>
                </a:solidFill>
                <a:latin typeface="Courier New" pitchFamily="49" charset="0"/>
                <a:ea typeface="Times New Roman" pitchFamily="18" charset="0"/>
                <a:cs typeface="Courier New" pitchFamily="49" charset="0"/>
              </a:rPr>
              <a:t>);</a:t>
            </a:r>
            <a:endParaRPr lang="ru-RU" sz="1300" dirty="0" smtClean="0">
              <a:latin typeface="Courier New" pitchFamily="49" charset="0"/>
              <a:cs typeface="Courier New" pitchFamily="49" charset="0"/>
            </a:endParaRPr>
          </a:p>
          <a:p>
            <a:pPr lvl="1" eaLnBrk="0" fontAlgn="base" hangingPunct="0">
              <a:spcBef>
                <a:spcPct val="0"/>
              </a:spcBef>
              <a:spcAft>
                <a:spcPct val="0"/>
              </a:spcAft>
            </a:pPr>
            <a:r>
              <a:rPr lang="en-US" sz="1300" dirty="0" smtClean="0">
                <a:solidFill>
                  <a:srgbClr val="000000"/>
                </a:solidFill>
                <a:latin typeface="Courier New" pitchFamily="49" charset="0"/>
                <a:ea typeface="Times New Roman" pitchFamily="18" charset="0"/>
                <a:cs typeface="Courier New" pitchFamily="49" charset="0"/>
              </a:rPr>
              <a:t>    }</a:t>
            </a:r>
            <a:endParaRPr lang="ru-RU" sz="1300" dirty="0" smtClean="0">
              <a:latin typeface="Courier New" pitchFamily="49" charset="0"/>
              <a:cs typeface="Courier New" pitchFamily="49" charset="0"/>
            </a:endParaRPr>
          </a:p>
          <a:p>
            <a:pPr lvl="1" eaLnBrk="0" fontAlgn="base" hangingPunct="0">
              <a:spcBef>
                <a:spcPct val="0"/>
              </a:spcBef>
              <a:spcAft>
                <a:spcPct val="0"/>
              </a:spcAft>
            </a:pPr>
            <a:r>
              <a:rPr lang="en-US" sz="1300" dirty="0" smtClean="0">
                <a:solidFill>
                  <a:srgbClr val="000000"/>
                </a:solidFill>
                <a:latin typeface="Courier New" pitchFamily="49" charset="0"/>
                <a:ea typeface="Times New Roman" pitchFamily="18" charset="0"/>
                <a:cs typeface="Courier New" pitchFamily="49" charset="0"/>
              </a:rPr>
              <a:t>}</a:t>
            </a:r>
          </a:p>
          <a:p>
            <a:pPr lvl="1" eaLnBrk="0" fontAlgn="base" hangingPunct="0">
              <a:spcBef>
                <a:spcPct val="0"/>
              </a:spcBef>
              <a:spcAft>
                <a:spcPct val="0"/>
              </a:spcAft>
            </a:pPr>
            <a:endParaRPr lang="en-US" sz="1300" dirty="0" smtClean="0">
              <a:solidFill>
                <a:srgbClr val="000000"/>
              </a:solidFill>
              <a:latin typeface="Courier New" pitchFamily="49" charset="0"/>
              <a:cs typeface="Courier New" pitchFamily="49" charset="0"/>
            </a:endParaRPr>
          </a:p>
          <a:p>
            <a:pPr lvl="1" fontAlgn="base">
              <a:spcBef>
                <a:spcPct val="0"/>
              </a:spcBef>
              <a:spcAft>
                <a:spcPct val="0"/>
              </a:spcAft>
            </a:pPr>
            <a:r>
              <a:rPr lang="en-US" sz="1300" b="1" dirty="0" smtClean="0">
                <a:solidFill>
                  <a:srgbClr val="7F0055"/>
                </a:solidFill>
                <a:latin typeface="Courier New" pitchFamily="49" charset="0"/>
                <a:ea typeface="Times New Roman" pitchFamily="18" charset="0"/>
                <a:cs typeface="Courier New" pitchFamily="49" charset="0"/>
              </a:rPr>
              <a:t>public</a:t>
            </a:r>
            <a:r>
              <a:rPr lang="en-US" sz="1300" dirty="0" smtClean="0">
                <a:solidFill>
                  <a:srgbClr val="000000"/>
                </a:solidFill>
                <a:latin typeface="Courier New" pitchFamily="49" charset="0"/>
                <a:ea typeface="Times New Roman" pitchFamily="18" charset="0"/>
                <a:cs typeface="Courier New" pitchFamily="49" charset="0"/>
              </a:rPr>
              <a:t> </a:t>
            </a:r>
            <a:r>
              <a:rPr lang="en-US" sz="1300" b="1" dirty="0" smtClean="0">
                <a:solidFill>
                  <a:srgbClr val="7F0055"/>
                </a:solidFill>
                <a:latin typeface="Courier New" pitchFamily="49" charset="0"/>
                <a:ea typeface="Times New Roman" pitchFamily="18" charset="0"/>
                <a:cs typeface="Courier New" pitchFamily="49" charset="0"/>
              </a:rPr>
              <a:t>class</a:t>
            </a:r>
            <a:r>
              <a:rPr lang="en-US" sz="1300" dirty="0" smtClean="0">
                <a:solidFill>
                  <a:srgbClr val="000000"/>
                </a:solidFill>
                <a:latin typeface="Courier New" pitchFamily="49" charset="0"/>
                <a:ea typeface="Times New Roman" pitchFamily="18" charset="0"/>
                <a:cs typeface="Courier New" pitchFamily="49" charset="0"/>
              </a:rPr>
              <a:t> </a:t>
            </a:r>
            <a:r>
              <a:rPr lang="en-US" sz="1300" dirty="0" err="1" smtClean="0">
                <a:solidFill>
                  <a:srgbClr val="000000"/>
                </a:solidFill>
                <a:latin typeface="Courier New" pitchFamily="49" charset="0"/>
                <a:ea typeface="Times New Roman" pitchFamily="18" charset="0"/>
                <a:cs typeface="Courier New" pitchFamily="49" charset="0"/>
              </a:rPr>
              <a:t>BookInspector</a:t>
            </a:r>
            <a:r>
              <a:rPr lang="en-US" sz="1300" dirty="0" smtClean="0">
                <a:solidFill>
                  <a:srgbClr val="000000"/>
                </a:solidFill>
                <a:latin typeface="Courier New" pitchFamily="49" charset="0"/>
                <a:ea typeface="Times New Roman" pitchFamily="18" charset="0"/>
                <a:cs typeface="Courier New" pitchFamily="49" charset="0"/>
              </a:rPr>
              <a:t> {</a:t>
            </a:r>
            <a:endParaRPr lang="ru-RU" sz="1300" dirty="0" smtClean="0">
              <a:latin typeface="Courier New" pitchFamily="49" charset="0"/>
              <a:cs typeface="Courier New" pitchFamily="49" charset="0"/>
            </a:endParaRPr>
          </a:p>
          <a:p>
            <a:pPr lvl="1" eaLnBrk="0" fontAlgn="base" hangingPunct="0">
              <a:spcBef>
                <a:spcPct val="0"/>
              </a:spcBef>
              <a:spcAft>
                <a:spcPct val="0"/>
              </a:spcAft>
            </a:pPr>
            <a:r>
              <a:rPr lang="en-US" sz="1300" dirty="0" smtClean="0">
                <a:solidFill>
                  <a:srgbClr val="000000"/>
                </a:solidFill>
                <a:latin typeface="Courier New" pitchFamily="49" charset="0"/>
                <a:ea typeface="Times New Roman" pitchFamily="18" charset="0"/>
                <a:cs typeface="Courier New" pitchFamily="49" charset="0"/>
              </a:rPr>
              <a:t>    </a:t>
            </a:r>
            <a:r>
              <a:rPr lang="en-US" sz="1300" b="1" dirty="0" smtClean="0">
                <a:solidFill>
                  <a:srgbClr val="7F0055"/>
                </a:solidFill>
                <a:latin typeface="Courier New" pitchFamily="49" charset="0"/>
                <a:ea typeface="Times New Roman" pitchFamily="18" charset="0"/>
                <a:cs typeface="Courier New" pitchFamily="49" charset="0"/>
              </a:rPr>
              <a:t>public</a:t>
            </a:r>
            <a:r>
              <a:rPr lang="en-US" sz="1300" dirty="0" smtClean="0">
                <a:solidFill>
                  <a:srgbClr val="000000"/>
                </a:solidFill>
                <a:latin typeface="Courier New" pitchFamily="49" charset="0"/>
                <a:ea typeface="Times New Roman" pitchFamily="18" charset="0"/>
                <a:cs typeface="Courier New" pitchFamily="49" charset="0"/>
              </a:rPr>
              <a:t> </a:t>
            </a:r>
            <a:r>
              <a:rPr lang="en-US" sz="1300" b="1" dirty="0" smtClean="0">
                <a:solidFill>
                  <a:srgbClr val="7F0055"/>
                </a:solidFill>
                <a:latin typeface="Courier New" pitchFamily="49" charset="0"/>
                <a:ea typeface="Times New Roman" pitchFamily="18" charset="0"/>
                <a:cs typeface="Courier New" pitchFamily="49" charset="0"/>
              </a:rPr>
              <a:t>static</a:t>
            </a:r>
            <a:r>
              <a:rPr lang="en-US" sz="1300" dirty="0" smtClean="0">
                <a:solidFill>
                  <a:srgbClr val="000000"/>
                </a:solidFill>
                <a:latin typeface="Courier New" pitchFamily="49" charset="0"/>
                <a:ea typeface="Times New Roman" pitchFamily="18" charset="0"/>
                <a:cs typeface="Courier New" pitchFamily="49" charset="0"/>
              </a:rPr>
              <a:t> </a:t>
            </a:r>
            <a:r>
              <a:rPr lang="en-US" sz="1300" b="1" dirty="0" smtClean="0">
                <a:solidFill>
                  <a:srgbClr val="7F0055"/>
                </a:solidFill>
                <a:latin typeface="Courier New" pitchFamily="49" charset="0"/>
                <a:ea typeface="Times New Roman" pitchFamily="18" charset="0"/>
                <a:cs typeface="Courier New" pitchFamily="49" charset="0"/>
              </a:rPr>
              <a:t>void</a:t>
            </a:r>
            <a:r>
              <a:rPr lang="en-US" sz="1300" dirty="0" smtClean="0">
                <a:solidFill>
                  <a:srgbClr val="000000"/>
                </a:solidFill>
                <a:latin typeface="Courier New" pitchFamily="49" charset="0"/>
                <a:ea typeface="Times New Roman" pitchFamily="18" charset="0"/>
                <a:cs typeface="Courier New" pitchFamily="49" charset="0"/>
              </a:rPr>
              <a:t> main(String[] </a:t>
            </a:r>
            <a:r>
              <a:rPr lang="en-US" sz="1300" dirty="0" err="1" smtClean="0">
                <a:solidFill>
                  <a:srgbClr val="000000"/>
                </a:solidFill>
                <a:latin typeface="Courier New" pitchFamily="49" charset="0"/>
                <a:ea typeface="Times New Roman" pitchFamily="18" charset="0"/>
                <a:cs typeface="Courier New" pitchFamily="49" charset="0"/>
              </a:rPr>
              <a:t>args</a:t>
            </a:r>
            <a:r>
              <a:rPr lang="en-US" sz="1300" dirty="0" smtClean="0">
                <a:solidFill>
                  <a:srgbClr val="000000"/>
                </a:solidFill>
                <a:latin typeface="Courier New" pitchFamily="49" charset="0"/>
                <a:ea typeface="Times New Roman" pitchFamily="18" charset="0"/>
                <a:cs typeface="Courier New" pitchFamily="49" charset="0"/>
              </a:rPr>
              <a:t>) {</a:t>
            </a:r>
            <a:endParaRPr lang="ru-RU" sz="1300" dirty="0" smtClean="0">
              <a:latin typeface="Courier New" pitchFamily="49" charset="0"/>
              <a:cs typeface="Courier New" pitchFamily="49" charset="0"/>
            </a:endParaRPr>
          </a:p>
          <a:p>
            <a:pPr lvl="1" eaLnBrk="0" fontAlgn="base" hangingPunct="0">
              <a:spcBef>
                <a:spcPct val="0"/>
              </a:spcBef>
              <a:spcAft>
                <a:spcPct val="0"/>
              </a:spcAft>
            </a:pPr>
            <a:r>
              <a:rPr lang="en-US" sz="1300" dirty="0" smtClean="0">
                <a:solidFill>
                  <a:srgbClr val="000000"/>
                </a:solidFill>
                <a:latin typeface="Courier New" pitchFamily="49" charset="0"/>
                <a:ea typeface="Times New Roman" pitchFamily="18" charset="0"/>
                <a:cs typeface="Courier New" pitchFamily="49" charset="0"/>
              </a:rPr>
              <a:t>        Book[] </a:t>
            </a:r>
            <a:r>
              <a:rPr lang="en-US" sz="1300" dirty="0" err="1" smtClean="0">
                <a:solidFill>
                  <a:srgbClr val="000000"/>
                </a:solidFill>
                <a:latin typeface="Courier New" pitchFamily="49" charset="0"/>
                <a:ea typeface="Times New Roman" pitchFamily="18" charset="0"/>
                <a:cs typeface="Courier New" pitchFamily="49" charset="0"/>
              </a:rPr>
              <a:t>mybook</a:t>
            </a:r>
            <a:r>
              <a:rPr lang="en-US" sz="1300" dirty="0" smtClean="0">
                <a:solidFill>
                  <a:srgbClr val="000000"/>
                </a:solidFill>
                <a:latin typeface="Courier New" pitchFamily="49" charset="0"/>
                <a:ea typeface="Times New Roman" pitchFamily="18" charset="0"/>
                <a:cs typeface="Courier New" pitchFamily="49" charset="0"/>
              </a:rPr>
              <a:t> = </a:t>
            </a:r>
            <a:r>
              <a:rPr lang="en-US" sz="1300" b="1" dirty="0" smtClean="0">
                <a:solidFill>
                  <a:srgbClr val="7F0055"/>
                </a:solidFill>
                <a:latin typeface="Courier New" pitchFamily="49" charset="0"/>
                <a:ea typeface="Times New Roman" pitchFamily="18" charset="0"/>
                <a:cs typeface="Courier New" pitchFamily="49" charset="0"/>
              </a:rPr>
              <a:t>new</a:t>
            </a:r>
            <a:r>
              <a:rPr lang="en-US" sz="1300" dirty="0" smtClean="0">
                <a:solidFill>
                  <a:srgbClr val="000000"/>
                </a:solidFill>
                <a:latin typeface="Courier New" pitchFamily="49" charset="0"/>
                <a:ea typeface="Times New Roman" pitchFamily="18" charset="0"/>
                <a:cs typeface="Courier New" pitchFamily="49" charset="0"/>
              </a:rPr>
              <a:t> Book[2];</a:t>
            </a:r>
            <a:endParaRPr lang="ru-RU" sz="1300" dirty="0" smtClean="0">
              <a:latin typeface="Courier New" pitchFamily="49" charset="0"/>
              <a:cs typeface="Courier New" pitchFamily="49" charset="0"/>
            </a:endParaRPr>
          </a:p>
          <a:p>
            <a:pPr lvl="1" eaLnBrk="0" fontAlgn="base" hangingPunct="0">
              <a:spcBef>
                <a:spcPct val="0"/>
              </a:spcBef>
              <a:spcAft>
                <a:spcPct val="0"/>
              </a:spcAft>
            </a:pPr>
            <a:r>
              <a:rPr lang="en-US" sz="1300" dirty="0" smtClean="0">
                <a:solidFill>
                  <a:srgbClr val="000000"/>
                </a:solidFill>
                <a:latin typeface="Courier New" pitchFamily="49" charset="0"/>
                <a:ea typeface="Times New Roman" pitchFamily="18" charset="0"/>
                <a:cs typeface="Courier New" pitchFamily="49" charset="0"/>
              </a:rPr>
              <a:t>        </a:t>
            </a:r>
            <a:r>
              <a:rPr lang="en-US" sz="1300" dirty="0" err="1" smtClean="0">
                <a:solidFill>
                  <a:srgbClr val="000000"/>
                </a:solidFill>
                <a:latin typeface="Courier New" pitchFamily="49" charset="0"/>
                <a:ea typeface="Times New Roman" pitchFamily="18" charset="0"/>
                <a:cs typeface="Courier New" pitchFamily="49" charset="0"/>
              </a:rPr>
              <a:t>mybook</a:t>
            </a:r>
            <a:r>
              <a:rPr lang="en-US" sz="1300" dirty="0" smtClean="0">
                <a:solidFill>
                  <a:srgbClr val="000000"/>
                </a:solidFill>
                <a:latin typeface="Courier New" pitchFamily="49" charset="0"/>
                <a:ea typeface="Times New Roman" pitchFamily="18" charset="0"/>
                <a:cs typeface="Courier New" pitchFamily="49" charset="0"/>
              </a:rPr>
              <a:t>[0] =  </a:t>
            </a:r>
            <a:r>
              <a:rPr lang="en-US" sz="1300" b="1" dirty="0" smtClean="0">
                <a:solidFill>
                  <a:srgbClr val="7F0055"/>
                </a:solidFill>
                <a:latin typeface="Courier New" pitchFamily="49" charset="0"/>
                <a:ea typeface="Times New Roman" pitchFamily="18" charset="0"/>
                <a:cs typeface="Courier New" pitchFamily="49" charset="0"/>
              </a:rPr>
              <a:t>new</a:t>
            </a:r>
            <a:r>
              <a:rPr lang="en-US" sz="1300" dirty="0" smtClean="0">
                <a:solidFill>
                  <a:srgbClr val="000000"/>
                </a:solidFill>
                <a:latin typeface="Courier New" pitchFamily="49" charset="0"/>
                <a:ea typeface="Times New Roman" pitchFamily="18" charset="0"/>
                <a:cs typeface="Courier New" pitchFamily="49" charset="0"/>
              </a:rPr>
              <a:t> Book();</a:t>
            </a:r>
            <a:endParaRPr lang="ru-RU" sz="1300" dirty="0" smtClean="0">
              <a:latin typeface="Courier New" pitchFamily="49" charset="0"/>
              <a:cs typeface="Courier New" pitchFamily="49" charset="0"/>
            </a:endParaRPr>
          </a:p>
          <a:p>
            <a:pPr lvl="1" eaLnBrk="0" fontAlgn="base" hangingPunct="0">
              <a:spcBef>
                <a:spcPct val="0"/>
              </a:spcBef>
              <a:spcAft>
                <a:spcPct val="0"/>
              </a:spcAft>
            </a:pPr>
            <a:r>
              <a:rPr lang="en-US" sz="1300" dirty="0" smtClean="0">
                <a:solidFill>
                  <a:srgbClr val="000000"/>
                </a:solidFill>
                <a:latin typeface="Courier New" pitchFamily="49" charset="0"/>
                <a:ea typeface="Times New Roman" pitchFamily="18" charset="0"/>
                <a:cs typeface="Courier New" pitchFamily="49" charset="0"/>
              </a:rPr>
              <a:t>        </a:t>
            </a:r>
            <a:r>
              <a:rPr lang="en-US" sz="1300" dirty="0" err="1" smtClean="0">
                <a:solidFill>
                  <a:srgbClr val="000000"/>
                </a:solidFill>
                <a:latin typeface="Courier New" pitchFamily="49" charset="0"/>
                <a:ea typeface="Times New Roman" pitchFamily="18" charset="0"/>
                <a:cs typeface="Courier New" pitchFamily="49" charset="0"/>
              </a:rPr>
              <a:t>mybook</a:t>
            </a:r>
            <a:r>
              <a:rPr lang="en-US" sz="1300" dirty="0" smtClean="0">
                <a:solidFill>
                  <a:srgbClr val="000000"/>
                </a:solidFill>
                <a:latin typeface="Courier New" pitchFamily="49" charset="0"/>
                <a:ea typeface="Times New Roman" pitchFamily="18" charset="0"/>
                <a:cs typeface="Courier New" pitchFamily="49" charset="0"/>
              </a:rPr>
              <a:t>[1] =  </a:t>
            </a:r>
            <a:r>
              <a:rPr lang="en-US" sz="1300" b="1" dirty="0" smtClean="0">
                <a:solidFill>
                  <a:srgbClr val="7F0055"/>
                </a:solidFill>
                <a:latin typeface="Courier New" pitchFamily="49" charset="0"/>
                <a:ea typeface="Times New Roman" pitchFamily="18" charset="0"/>
                <a:cs typeface="Courier New" pitchFamily="49" charset="0"/>
              </a:rPr>
              <a:t>new</a:t>
            </a:r>
            <a:r>
              <a:rPr lang="en-US" sz="1300" dirty="0" smtClean="0">
                <a:solidFill>
                  <a:srgbClr val="000000"/>
                </a:solidFill>
                <a:latin typeface="Courier New" pitchFamily="49" charset="0"/>
                <a:ea typeface="Times New Roman" pitchFamily="18" charset="0"/>
                <a:cs typeface="Courier New" pitchFamily="49" charset="0"/>
              </a:rPr>
              <a:t> </a:t>
            </a:r>
            <a:r>
              <a:rPr lang="en-US" sz="1300" dirty="0" err="1" smtClean="0">
                <a:solidFill>
                  <a:srgbClr val="000000"/>
                </a:solidFill>
                <a:latin typeface="Courier New" pitchFamily="49" charset="0"/>
                <a:ea typeface="Times New Roman" pitchFamily="18" charset="0"/>
                <a:cs typeface="Courier New" pitchFamily="49" charset="0"/>
              </a:rPr>
              <a:t>ProgrammerBook</a:t>
            </a:r>
            <a:r>
              <a:rPr lang="en-US" sz="1300" dirty="0" smtClean="0">
                <a:solidFill>
                  <a:srgbClr val="000000"/>
                </a:solidFill>
                <a:latin typeface="Courier New" pitchFamily="49" charset="0"/>
                <a:ea typeface="Times New Roman" pitchFamily="18" charset="0"/>
                <a:cs typeface="Courier New" pitchFamily="49" charset="0"/>
              </a:rPr>
              <a:t>();</a:t>
            </a:r>
            <a:endParaRPr lang="ru-RU" sz="1300" dirty="0" smtClean="0">
              <a:latin typeface="Courier New" pitchFamily="49" charset="0"/>
              <a:cs typeface="Courier New" pitchFamily="49" charset="0"/>
            </a:endParaRPr>
          </a:p>
          <a:p>
            <a:pPr lvl="1" eaLnBrk="0" fontAlgn="base" hangingPunct="0">
              <a:spcBef>
                <a:spcPct val="0"/>
              </a:spcBef>
              <a:spcAft>
                <a:spcPct val="0"/>
              </a:spcAft>
            </a:pPr>
            <a:r>
              <a:rPr lang="en-US" sz="1300" dirty="0" smtClean="0">
                <a:solidFill>
                  <a:srgbClr val="000000"/>
                </a:solidFill>
                <a:latin typeface="Courier New" pitchFamily="49" charset="0"/>
                <a:ea typeface="Times New Roman" pitchFamily="18" charset="0"/>
                <a:cs typeface="Courier New" pitchFamily="49" charset="0"/>
              </a:rPr>
              <a:t>        </a:t>
            </a:r>
            <a:r>
              <a:rPr lang="en-US" sz="1300" dirty="0" err="1" smtClean="0">
                <a:solidFill>
                  <a:srgbClr val="000000"/>
                </a:solidFill>
                <a:latin typeface="Courier New" pitchFamily="49" charset="0"/>
                <a:ea typeface="Times New Roman" pitchFamily="18" charset="0"/>
                <a:cs typeface="Courier New" pitchFamily="49" charset="0"/>
              </a:rPr>
              <a:t>mybook</a:t>
            </a:r>
            <a:r>
              <a:rPr lang="en-US" sz="1300" dirty="0" smtClean="0">
                <a:solidFill>
                  <a:srgbClr val="000000"/>
                </a:solidFill>
                <a:latin typeface="Courier New" pitchFamily="49" charset="0"/>
                <a:ea typeface="Times New Roman" pitchFamily="18" charset="0"/>
                <a:cs typeface="Courier New" pitchFamily="49" charset="0"/>
              </a:rPr>
              <a:t>[0]. </a:t>
            </a:r>
            <a:r>
              <a:rPr lang="en-US" sz="1300" dirty="0" err="1" smtClean="0">
                <a:solidFill>
                  <a:srgbClr val="000000"/>
                </a:solidFill>
                <a:latin typeface="Courier New" pitchFamily="49" charset="0"/>
                <a:ea typeface="Times New Roman" pitchFamily="18" charset="0"/>
                <a:cs typeface="Courier New" pitchFamily="49" charset="0"/>
              </a:rPr>
              <a:t>printReport</a:t>
            </a:r>
            <a:r>
              <a:rPr lang="en-US" sz="1300" dirty="0" smtClean="0">
                <a:solidFill>
                  <a:srgbClr val="000000"/>
                </a:solidFill>
                <a:latin typeface="Courier New" pitchFamily="49" charset="0"/>
                <a:ea typeface="Times New Roman" pitchFamily="18" charset="0"/>
                <a:cs typeface="Courier New" pitchFamily="49" charset="0"/>
              </a:rPr>
              <a:t>() (); </a:t>
            </a:r>
            <a:r>
              <a:rPr lang="en-US" sz="1300" dirty="0" smtClean="0">
                <a:solidFill>
                  <a:srgbClr val="3F7F5F"/>
                </a:solidFill>
                <a:latin typeface="Courier New" pitchFamily="49" charset="0"/>
                <a:ea typeface="Times New Roman" pitchFamily="18" charset="0"/>
                <a:cs typeface="Courier New" pitchFamily="49" charset="0"/>
              </a:rPr>
              <a:t>// </a:t>
            </a:r>
            <a:r>
              <a:rPr lang="ru-RU" sz="1300" dirty="0" smtClean="0">
                <a:solidFill>
                  <a:srgbClr val="3F7F5F"/>
                </a:solidFill>
                <a:latin typeface="Courier New" pitchFamily="49" charset="0"/>
                <a:ea typeface="Times New Roman" pitchFamily="18" charset="0"/>
                <a:cs typeface="Courier New" pitchFamily="49" charset="0"/>
              </a:rPr>
              <a:t>Метод</a:t>
            </a:r>
            <a:r>
              <a:rPr lang="en-US" sz="1300" dirty="0" smtClean="0">
                <a:solidFill>
                  <a:srgbClr val="3F7F5F"/>
                </a:solidFill>
                <a:latin typeface="Courier New" pitchFamily="49" charset="0"/>
                <a:ea typeface="Times New Roman" pitchFamily="18" charset="0"/>
                <a:cs typeface="Courier New" pitchFamily="49" charset="0"/>
              </a:rPr>
              <a:t> show() </a:t>
            </a:r>
            <a:r>
              <a:rPr lang="ru-RU" sz="1300" dirty="0" smtClean="0">
                <a:solidFill>
                  <a:srgbClr val="3F7F5F"/>
                </a:solidFill>
                <a:latin typeface="Courier New" pitchFamily="49" charset="0"/>
                <a:ea typeface="Times New Roman" pitchFamily="18" charset="0"/>
                <a:cs typeface="Courier New" pitchFamily="49" charset="0"/>
              </a:rPr>
              <a:t>из</a:t>
            </a:r>
            <a:r>
              <a:rPr lang="en-US" sz="1300" dirty="0" smtClean="0">
                <a:solidFill>
                  <a:srgbClr val="3F7F5F"/>
                </a:solidFill>
                <a:latin typeface="Courier New" pitchFamily="49" charset="0"/>
                <a:ea typeface="Times New Roman" pitchFamily="18" charset="0"/>
                <a:cs typeface="Courier New" pitchFamily="49" charset="0"/>
              </a:rPr>
              <a:t> </a:t>
            </a:r>
            <a:r>
              <a:rPr lang="ru-RU" sz="1300" dirty="0" smtClean="0">
                <a:solidFill>
                  <a:srgbClr val="3F7F5F"/>
                </a:solidFill>
                <a:latin typeface="Courier New" pitchFamily="49" charset="0"/>
                <a:ea typeface="Times New Roman" pitchFamily="18" charset="0"/>
                <a:cs typeface="Courier New" pitchFamily="49" charset="0"/>
              </a:rPr>
              <a:t>класса</a:t>
            </a:r>
            <a:r>
              <a:rPr lang="en-US" sz="1300" dirty="0" smtClean="0">
                <a:solidFill>
                  <a:srgbClr val="3F7F5F"/>
                </a:solidFill>
                <a:latin typeface="Courier New" pitchFamily="49" charset="0"/>
                <a:ea typeface="Times New Roman" pitchFamily="18" charset="0"/>
                <a:cs typeface="Courier New" pitchFamily="49" charset="0"/>
              </a:rPr>
              <a:t> Book</a:t>
            </a:r>
            <a:endParaRPr lang="ru-RU" sz="1300" dirty="0" smtClean="0">
              <a:latin typeface="Courier New" pitchFamily="49" charset="0"/>
              <a:cs typeface="Courier New" pitchFamily="49" charset="0"/>
            </a:endParaRPr>
          </a:p>
          <a:p>
            <a:pPr lvl="1" eaLnBrk="0" fontAlgn="base" hangingPunct="0">
              <a:spcBef>
                <a:spcPct val="0"/>
              </a:spcBef>
              <a:spcAft>
                <a:spcPct val="0"/>
              </a:spcAft>
            </a:pPr>
            <a:r>
              <a:rPr lang="en-US" sz="1300" dirty="0" smtClean="0">
                <a:solidFill>
                  <a:srgbClr val="000000"/>
                </a:solidFill>
                <a:latin typeface="Courier New" pitchFamily="49" charset="0"/>
                <a:ea typeface="Times New Roman" pitchFamily="18" charset="0"/>
                <a:cs typeface="Courier New" pitchFamily="49" charset="0"/>
              </a:rPr>
              <a:t>        </a:t>
            </a:r>
            <a:r>
              <a:rPr lang="en-US" sz="1300" dirty="0" err="1" smtClean="0">
                <a:solidFill>
                  <a:srgbClr val="000000"/>
                </a:solidFill>
                <a:latin typeface="Courier New" pitchFamily="49" charset="0"/>
                <a:ea typeface="Times New Roman" pitchFamily="18" charset="0"/>
                <a:cs typeface="Courier New" pitchFamily="49" charset="0"/>
              </a:rPr>
              <a:t>mybook</a:t>
            </a:r>
            <a:r>
              <a:rPr lang="en-US" sz="1300" dirty="0" smtClean="0">
                <a:solidFill>
                  <a:srgbClr val="000000"/>
                </a:solidFill>
                <a:latin typeface="Courier New" pitchFamily="49" charset="0"/>
                <a:ea typeface="Times New Roman" pitchFamily="18" charset="0"/>
                <a:cs typeface="Courier New" pitchFamily="49" charset="0"/>
              </a:rPr>
              <a:t>[1]. </a:t>
            </a:r>
            <a:r>
              <a:rPr lang="en-US" sz="1300" dirty="0" err="1" smtClean="0">
                <a:solidFill>
                  <a:srgbClr val="000000"/>
                </a:solidFill>
                <a:latin typeface="Courier New" pitchFamily="49" charset="0"/>
                <a:ea typeface="Times New Roman" pitchFamily="18" charset="0"/>
                <a:cs typeface="Courier New" pitchFamily="49" charset="0"/>
              </a:rPr>
              <a:t>printReport</a:t>
            </a:r>
            <a:r>
              <a:rPr lang="en-US" sz="1300" dirty="0" smtClean="0">
                <a:solidFill>
                  <a:srgbClr val="000000"/>
                </a:solidFill>
                <a:latin typeface="Courier New" pitchFamily="49" charset="0"/>
                <a:ea typeface="Times New Roman" pitchFamily="18" charset="0"/>
                <a:cs typeface="Courier New" pitchFamily="49" charset="0"/>
              </a:rPr>
              <a:t>() (); </a:t>
            </a:r>
            <a:r>
              <a:rPr lang="en-US" sz="1300" dirty="0" smtClean="0">
                <a:solidFill>
                  <a:srgbClr val="3F7F5F"/>
                </a:solidFill>
                <a:latin typeface="Courier New" pitchFamily="49" charset="0"/>
                <a:ea typeface="Times New Roman" pitchFamily="18" charset="0"/>
                <a:cs typeface="Courier New" pitchFamily="49" charset="0"/>
              </a:rPr>
              <a:t>// </a:t>
            </a:r>
            <a:r>
              <a:rPr lang="ru-RU" sz="1300" dirty="0" smtClean="0">
                <a:solidFill>
                  <a:srgbClr val="3F7F5F"/>
                </a:solidFill>
                <a:latin typeface="Courier New" pitchFamily="49" charset="0"/>
                <a:ea typeface="Times New Roman" pitchFamily="18" charset="0"/>
                <a:cs typeface="Courier New" pitchFamily="49" charset="0"/>
              </a:rPr>
              <a:t>Метод</a:t>
            </a:r>
            <a:r>
              <a:rPr lang="en-US" sz="1300" dirty="0" smtClean="0">
                <a:solidFill>
                  <a:srgbClr val="3F7F5F"/>
                </a:solidFill>
                <a:latin typeface="Courier New" pitchFamily="49" charset="0"/>
                <a:ea typeface="Times New Roman" pitchFamily="18" charset="0"/>
                <a:cs typeface="Courier New" pitchFamily="49" charset="0"/>
              </a:rPr>
              <a:t> show() </a:t>
            </a:r>
            <a:r>
              <a:rPr lang="ru-RU" sz="1300" dirty="0" smtClean="0">
                <a:solidFill>
                  <a:srgbClr val="3F7F5F"/>
                </a:solidFill>
                <a:latin typeface="Courier New" pitchFamily="49" charset="0"/>
                <a:ea typeface="Times New Roman" pitchFamily="18" charset="0"/>
                <a:cs typeface="Courier New" pitchFamily="49" charset="0"/>
              </a:rPr>
              <a:t>из</a:t>
            </a:r>
            <a:r>
              <a:rPr lang="en-US" sz="1300" dirty="0" smtClean="0">
                <a:solidFill>
                  <a:srgbClr val="3F7F5F"/>
                </a:solidFill>
                <a:latin typeface="Courier New" pitchFamily="49" charset="0"/>
                <a:ea typeface="Times New Roman" pitchFamily="18" charset="0"/>
                <a:cs typeface="Courier New" pitchFamily="49" charset="0"/>
              </a:rPr>
              <a:t> </a:t>
            </a:r>
            <a:r>
              <a:rPr lang="ru-RU" sz="1300" dirty="0" smtClean="0">
                <a:solidFill>
                  <a:srgbClr val="3F7F5F"/>
                </a:solidFill>
                <a:latin typeface="Courier New" pitchFamily="49" charset="0"/>
                <a:ea typeface="Times New Roman" pitchFamily="18" charset="0"/>
                <a:cs typeface="Courier New" pitchFamily="49" charset="0"/>
              </a:rPr>
              <a:t>класса</a:t>
            </a:r>
            <a:r>
              <a:rPr lang="en-US" sz="1300" dirty="0" smtClean="0">
                <a:solidFill>
                  <a:srgbClr val="3F7F5F"/>
                </a:solidFill>
                <a:latin typeface="Courier New" pitchFamily="49" charset="0"/>
                <a:ea typeface="Times New Roman" pitchFamily="18" charset="0"/>
                <a:cs typeface="Courier New" pitchFamily="49" charset="0"/>
              </a:rPr>
              <a:t> Book</a:t>
            </a:r>
            <a:endParaRPr lang="ru-RU" sz="1300" dirty="0" smtClean="0">
              <a:latin typeface="Courier New" pitchFamily="49" charset="0"/>
              <a:cs typeface="Courier New" pitchFamily="49" charset="0"/>
            </a:endParaRPr>
          </a:p>
          <a:p>
            <a:pPr lvl="1" eaLnBrk="0" fontAlgn="base" hangingPunct="0">
              <a:spcBef>
                <a:spcPct val="0"/>
              </a:spcBef>
              <a:spcAft>
                <a:spcPct val="0"/>
              </a:spcAft>
            </a:pPr>
            <a:r>
              <a:rPr lang="en-US" sz="1300" dirty="0" smtClean="0">
                <a:solidFill>
                  <a:srgbClr val="000000"/>
                </a:solidFill>
                <a:latin typeface="Courier New" pitchFamily="49" charset="0"/>
                <a:ea typeface="Times New Roman" pitchFamily="18" charset="0"/>
                <a:cs typeface="Courier New" pitchFamily="49" charset="0"/>
              </a:rPr>
              <a:t>    </a:t>
            </a:r>
            <a:r>
              <a:rPr lang="ru-RU" sz="1300" dirty="0" smtClean="0">
                <a:solidFill>
                  <a:srgbClr val="000000"/>
                </a:solidFill>
                <a:latin typeface="Courier New" pitchFamily="49" charset="0"/>
                <a:ea typeface="Times New Roman" pitchFamily="18" charset="0"/>
                <a:cs typeface="Courier New" pitchFamily="49" charset="0"/>
              </a:rPr>
              <a:t>}</a:t>
            </a:r>
            <a:endParaRPr lang="ru-RU" sz="1300" dirty="0" smtClean="0">
              <a:latin typeface="Courier New" pitchFamily="49" charset="0"/>
              <a:cs typeface="Courier New" pitchFamily="49" charset="0"/>
            </a:endParaRPr>
          </a:p>
          <a:p>
            <a:pPr lvl="1" eaLnBrk="0" fontAlgn="base" hangingPunct="0">
              <a:spcBef>
                <a:spcPct val="0"/>
              </a:spcBef>
              <a:spcAft>
                <a:spcPct val="0"/>
              </a:spcAft>
            </a:pPr>
            <a:r>
              <a:rPr lang="ru-RU" sz="1300" dirty="0" smtClean="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p:txBody>
      </p:sp>
    </p:spTree>
    <p:extLst>
      <p:ext uri="{BB962C8B-B14F-4D97-AF65-F5344CB8AC3E}">
        <p14:creationId xmlns:p14="http://schemas.microsoft.com/office/powerpoint/2010/main" xmlns="" val="125561826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Наследование</a:t>
            </a:r>
            <a:r>
              <a:rPr lang="en-GB" dirty="0" smtClean="0"/>
              <a:t>. </a:t>
            </a:r>
            <a:r>
              <a:rPr lang="en-GB" dirty="0" smtClean="0"/>
              <a:t>Example </a:t>
            </a:r>
            <a:r>
              <a:rPr lang="en-GB" dirty="0" smtClean="0"/>
              <a:t>27</a:t>
            </a:r>
            <a:endParaRPr lang="en-US" dirty="0"/>
          </a:p>
        </p:txBody>
      </p:sp>
      <p:sp>
        <p:nvSpPr>
          <p:cNvPr id="3" name="Content Placeholder 2"/>
          <p:cNvSpPr>
            <a:spLocks noGrp="1"/>
          </p:cNvSpPr>
          <p:nvPr>
            <p:ph idx="1"/>
          </p:nvPr>
        </p:nvSpPr>
        <p:spPr/>
        <p:txBody>
          <a:bodyPr/>
          <a:lstStyle/>
          <a:p>
            <a:pPr marL="0" indent="0" algn="just">
              <a:buNone/>
            </a:pPr>
            <a:r>
              <a:rPr lang="ru-RU" sz="1800" b="1" dirty="0" smtClean="0"/>
              <a:t>Наследование от стандартных классов. </a:t>
            </a:r>
            <a:r>
              <a:rPr lang="ru-RU" sz="1800" dirty="0" smtClean="0"/>
              <a:t>Кроме </a:t>
            </a:r>
            <a:r>
              <a:rPr lang="ru-RU" sz="1800" dirty="0"/>
              <a:t>собственных </a:t>
            </a:r>
            <a:r>
              <a:rPr lang="ru-RU" sz="1800" dirty="0" err="1"/>
              <a:t>Java</a:t>
            </a:r>
            <a:r>
              <a:rPr lang="ru-RU" sz="1800" dirty="0"/>
              <a:t> позволяет расширять и стандартные классы.</a:t>
            </a:r>
          </a:p>
          <a:p>
            <a:pPr marL="0" lvl="0" indent="0" fontAlgn="base">
              <a:spcBef>
                <a:spcPct val="0"/>
              </a:spcBef>
              <a:spcAft>
                <a:spcPct val="0"/>
              </a:spcAft>
              <a:buClrTx/>
              <a:buSzTx/>
              <a:buNone/>
            </a:pPr>
            <a:endParaRPr lang="en-US" sz="1300" b="1" dirty="0" smtClean="0">
              <a:solidFill>
                <a:srgbClr val="7F0055"/>
              </a:solidFill>
              <a:latin typeface="Courier New" pitchFamily="49" charset="0"/>
              <a:ea typeface="Times New Roman" pitchFamily="18" charset="0"/>
              <a:cs typeface="Courier New" pitchFamily="49" charset="0"/>
            </a:endParaRPr>
          </a:p>
          <a:p>
            <a:pPr marL="0" indent="0">
              <a:buNone/>
            </a:pPr>
            <a:endParaRPr lang="en-US" dirty="0"/>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106</a:t>
            </a:fld>
            <a:endParaRPr lang="en-US"/>
          </a:p>
        </p:txBody>
      </p:sp>
      <p:sp>
        <p:nvSpPr>
          <p:cNvPr id="6" name="Прямоугольник 5"/>
          <p:cNvSpPr/>
          <p:nvPr/>
        </p:nvSpPr>
        <p:spPr>
          <a:xfrm>
            <a:off x="1000100" y="2143116"/>
            <a:ext cx="7143800" cy="3493264"/>
          </a:xfrm>
          <a:prstGeom prst="rect">
            <a:avLst/>
          </a:prstGeom>
          <a:solidFill>
            <a:schemeClr val="bg1">
              <a:lumMod val="95000"/>
            </a:schemeClr>
          </a:solidFill>
        </p:spPr>
        <p:txBody>
          <a:bodyPr wrap="square">
            <a:spAutoFit/>
          </a:bodyPr>
          <a:lstStyle/>
          <a:p>
            <a:pPr lvl="1" fontAlgn="base">
              <a:spcBef>
                <a:spcPct val="0"/>
              </a:spcBef>
              <a:spcAft>
                <a:spcPct val="0"/>
              </a:spcAft>
            </a:pPr>
            <a:r>
              <a:rPr lang="en-US" sz="1300" b="1" dirty="0" smtClean="0">
                <a:solidFill>
                  <a:srgbClr val="7F0055"/>
                </a:solidFill>
                <a:latin typeface="Courier New" pitchFamily="49" charset="0"/>
                <a:ea typeface="Times New Roman" pitchFamily="18" charset="0"/>
                <a:cs typeface="Courier New" pitchFamily="49" charset="0"/>
              </a:rPr>
              <a:t>import</a:t>
            </a:r>
            <a:r>
              <a:rPr lang="en-US" sz="1300" dirty="0" smtClean="0">
                <a:solidFill>
                  <a:srgbClr val="000000"/>
                </a:solidFill>
                <a:latin typeface="Courier New" pitchFamily="49" charset="0"/>
                <a:ea typeface="Times New Roman" pitchFamily="18" charset="0"/>
                <a:cs typeface="Courier New" pitchFamily="49" charset="0"/>
              </a:rPr>
              <a:t> </a:t>
            </a:r>
            <a:r>
              <a:rPr lang="en-US" sz="1300" dirty="0" err="1" smtClean="0">
                <a:solidFill>
                  <a:srgbClr val="000000"/>
                </a:solidFill>
                <a:latin typeface="Courier New" pitchFamily="49" charset="0"/>
                <a:ea typeface="Times New Roman" pitchFamily="18" charset="0"/>
                <a:cs typeface="Courier New" pitchFamily="49" charset="0"/>
              </a:rPr>
              <a:t>java.sql.Time</a:t>
            </a:r>
            <a:r>
              <a:rPr lang="en-US" sz="1300" dirty="0" smtClean="0">
                <a:solidFill>
                  <a:srgbClr val="000000"/>
                </a:solidFill>
                <a:latin typeface="Courier New" pitchFamily="49" charset="0"/>
                <a:ea typeface="Times New Roman" pitchFamily="18" charset="0"/>
                <a:cs typeface="Courier New" pitchFamily="49" charset="0"/>
              </a:rPr>
              <a:t>;</a:t>
            </a:r>
            <a:endParaRPr lang="ru-RU" sz="1300" dirty="0" smtClean="0">
              <a:latin typeface="Courier New" pitchFamily="49" charset="0"/>
              <a:cs typeface="Courier New" pitchFamily="49" charset="0"/>
            </a:endParaRPr>
          </a:p>
          <a:p>
            <a:pPr lvl="1" eaLnBrk="0" fontAlgn="base" hangingPunct="0">
              <a:spcBef>
                <a:spcPct val="0"/>
              </a:spcBef>
              <a:spcAft>
                <a:spcPct val="0"/>
              </a:spcAft>
            </a:pPr>
            <a:r>
              <a:rPr lang="en-US" sz="1300" b="1" dirty="0" smtClean="0">
                <a:solidFill>
                  <a:srgbClr val="7F0055"/>
                </a:solidFill>
                <a:latin typeface="Courier New" pitchFamily="49" charset="0"/>
                <a:ea typeface="Times New Roman" pitchFamily="18" charset="0"/>
                <a:cs typeface="Courier New" pitchFamily="49" charset="0"/>
              </a:rPr>
              <a:t>public</a:t>
            </a:r>
            <a:r>
              <a:rPr lang="en-US" sz="1300" dirty="0" smtClean="0">
                <a:solidFill>
                  <a:srgbClr val="000000"/>
                </a:solidFill>
                <a:latin typeface="Courier New" pitchFamily="49" charset="0"/>
                <a:ea typeface="Times New Roman" pitchFamily="18" charset="0"/>
                <a:cs typeface="Courier New" pitchFamily="49" charset="0"/>
              </a:rPr>
              <a:t> </a:t>
            </a:r>
            <a:r>
              <a:rPr lang="en-US" sz="1300" b="1" dirty="0" smtClean="0">
                <a:solidFill>
                  <a:srgbClr val="7F0055"/>
                </a:solidFill>
                <a:latin typeface="Courier New" pitchFamily="49" charset="0"/>
                <a:ea typeface="Times New Roman" pitchFamily="18" charset="0"/>
                <a:cs typeface="Courier New" pitchFamily="49" charset="0"/>
              </a:rPr>
              <a:t>class</a:t>
            </a:r>
            <a:r>
              <a:rPr lang="en-US" sz="1300" dirty="0" smtClean="0">
                <a:solidFill>
                  <a:srgbClr val="000000"/>
                </a:solidFill>
                <a:latin typeface="Courier New" pitchFamily="49" charset="0"/>
                <a:ea typeface="Times New Roman" pitchFamily="18" charset="0"/>
                <a:cs typeface="Courier New" pitchFamily="49" charset="0"/>
              </a:rPr>
              <a:t> </a:t>
            </a:r>
            <a:r>
              <a:rPr lang="en-US" sz="1300" dirty="0" err="1" smtClean="0">
                <a:solidFill>
                  <a:srgbClr val="000000"/>
                </a:solidFill>
                <a:latin typeface="Courier New" pitchFamily="49" charset="0"/>
                <a:ea typeface="Times New Roman" pitchFamily="18" charset="0"/>
                <a:cs typeface="Courier New" pitchFamily="49" charset="0"/>
              </a:rPr>
              <a:t>MyTime</a:t>
            </a:r>
            <a:r>
              <a:rPr lang="en-US" sz="1300" dirty="0" smtClean="0">
                <a:solidFill>
                  <a:srgbClr val="000000"/>
                </a:solidFill>
                <a:latin typeface="Courier New" pitchFamily="49" charset="0"/>
                <a:ea typeface="Times New Roman" pitchFamily="18" charset="0"/>
                <a:cs typeface="Courier New" pitchFamily="49" charset="0"/>
              </a:rPr>
              <a:t> </a:t>
            </a:r>
            <a:r>
              <a:rPr lang="en-US" sz="1300" b="1" dirty="0" smtClean="0">
                <a:solidFill>
                  <a:srgbClr val="7F0055"/>
                </a:solidFill>
                <a:latin typeface="Courier New" pitchFamily="49" charset="0"/>
                <a:ea typeface="Times New Roman" pitchFamily="18" charset="0"/>
                <a:cs typeface="Courier New" pitchFamily="49" charset="0"/>
              </a:rPr>
              <a:t>extends</a:t>
            </a:r>
            <a:r>
              <a:rPr lang="en-US" sz="1300" dirty="0" smtClean="0">
                <a:solidFill>
                  <a:srgbClr val="000000"/>
                </a:solidFill>
                <a:latin typeface="Courier New" pitchFamily="49" charset="0"/>
                <a:ea typeface="Times New Roman" pitchFamily="18" charset="0"/>
                <a:cs typeface="Courier New" pitchFamily="49" charset="0"/>
              </a:rPr>
              <a:t> Time {</a:t>
            </a:r>
            <a:endParaRPr lang="ru-RU" sz="1300" dirty="0" smtClean="0">
              <a:latin typeface="Courier New" pitchFamily="49" charset="0"/>
              <a:cs typeface="Courier New" pitchFamily="49" charset="0"/>
            </a:endParaRPr>
          </a:p>
          <a:p>
            <a:pPr lvl="1" eaLnBrk="0" fontAlgn="base" hangingPunct="0">
              <a:spcBef>
                <a:spcPct val="0"/>
              </a:spcBef>
              <a:spcAft>
                <a:spcPct val="0"/>
              </a:spcAft>
            </a:pPr>
            <a:r>
              <a:rPr lang="en-US" sz="1300" dirty="0" smtClean="0">
                <a:solidFill>
                  <a:srgbClr val="000000"/>
                </a:solidFill>
                <a:latin typeface="Courier New" pitchFamily="49" charset="0"/>
                <a:ea typeface="Times New Roman" pitchFamily="18" charset="0"/>
                <a:cs typeface="Courier New" pitchFamily="49" charset="0"/>
              </a:rPr>
              <a:t>    </a:t>
            </a:r>
            <a:r>
              <a:rPr lang="en-US" sz="1300" b="1" dirty="0" smtClean="0">
                <a:solidFill>
                  <a:srgbClr val="7F0055"/>
                </a:solidFill>
                <a:latin typeface="Courier New" pitchFamily="49" charset="0"/>
                <a:ea typeface="Times New Roman" pitchFamily="18" charset="0"/>
                <a:cs typeface="Courier New" pitchFamily="49" charset="0"/>
              </a:rPr>
              <a:t>public</a:t>
            </a:r>
            <a:r>
              <a:rPr lang="en-US" sz="1300" dirty="0" smtClean="0">
                <a:solidFill>
                  <a:srgbClr val="000000"/>
                </a:solidFill>
                <a:latin typeface="Courier New" pitchFamily="49" charset="0"/>
                <a:ea typeface="Times New Roman" pitchFamily="18" charset="0"/>
                <a:cs typeface="Courier New" pitchFamily="49" charset="0"/>
              </a:rPr>
              <a:t> </a:t>
            </a:r>
            <a:r>
              <a:rPr lang="en-US" sz="1300" dirty="0" err="1" smtClean="0">
                <a:solidFill>
                  <a:srgbClr val="000000"/>
                </a:solidFill>
                <a:latin typeface="Courier New" pitchFamily="49" charset="0"/>
                <a:ea typeface="Times New Roman" pitchFamily="18" charset="0"/>
                <a:cs typeface="Courier New" pitchFamily="49" charset="0"/>
              </a:rPr>
              <a:t>MyTime</a:t>
            </a:r>
            <a:r>
              <a:rPr lang="en-US" sz="1300" dirty="0" smtClean="0">
                <a:solidFill>
                  <a:srgbClr val="000000"/>
                </a:solidFill>
                <a:latin typeface="Courier New" pitchFamily="49" charset="0"/>
                <a:ea typeface="Times New Roman" pitchFamily="18" charset="0"/>
                <a:cs typeface="Courier New" pitchFamily="49" charset="0"/>
              </a:rPr>
              <a:t>(</a:t>
            </a:r>
            <a:r>
              <a:rPr lang="en-US" sz="1300" b="1" dirty="0" smtClean="0">
                <a:solidFill>
                  <a:srgbClr val="7F0055"/>
                </a:solidFill>
                <a:latin typeface="Courier New" pitchFamily="49" charset="0"/>
                <a:ea typeface="Times New Roman" pitchFamily="18" charset="0"/>
                <a:cs typeface="Courier New" pitchFamily="49" charset="0"/>
              </a:rPr>
              <a:t>long</a:t>
            </a:r>
            <a:r>
              <a:rPr lang="en-US" sz="1300" dirty="0" smtClean="0">
                <a:solidFill>
                  <a:srgbClr val="000000"/>
                </a:solidFill>
                <a:latin typeface="Courier New" pitchFamily="49" charset="0"/>
                <a:ea typeface="Times New Roman" pitchFamily="18" charset="0"/>
                <a:cs typeface="Courier New" pitchFamily="49" charset="0"/>
              </a:rPr>
              <a:t> </a:t>
            </a:r>
            <a:r>
              <a:rPr lang="en-US" sz="1300" dirty="0" err="1" smtClean="0">
                <a:solidFill>
                  <a:srgbClr val="000000"/>
                </a:solidFill>
                <a:latin typeface="Courier New" pitchFamily="49" charset="0"/>
                <a:ea typeface="Times New Roman" pitchFamily="18" charset="0"/>
                <a:cs typeface="Courier New" pitchFamily="49" charset="0"/>
              </a:rPr>
              <a:t>i</a:t>
            </a:r>
            <a:r>
              <a:rPr lang="en-US" sz="1300" dirty="0" smtClean="0">
                <a:solidFill>
                  <a:srgbClr val="000000"/>
                </a:solidFill>
                <a:latin typeface="Courier New" pitchFamily="49" charset="0"/>
                <a:ea typeface="Times New Roman" pitchFamily="18" charset="0"/>
                <a:cs typeface="Courier New" pitchFamily="49" charset="0"/>
              </a:rPr>
              <a:t>) {</a:t>
            </a:r>
            <a:endParaRPr lang="ru-RU" sz="1300" dirty="0" smtClean="0">
              <a:latin typeface="Courier New" pitchFamily="49" charset="0"/>
              <a:cs typeface="Courier New" pitchFamily="49" charset="0"/>
            </a:endParaRPr>
          </a:p>
          <a:p>
            <a:pPr lvl="1" eaLnBrk="0" fontAlgn="base" hangingPunct="0">
              <a:spcBef>
                <a:spcPct val="0"/>
              </a:spcBef>
              <a:spcAft>
                <a:spcPct val="0"/>
              </a:spcAft>
            </a:pPr>
            <a:r>
              <a:rPr lang="en-US" sz="1300" dirty="0" smtClean="0">
                <a:solidFill>
                  <a:srgbClr val="000000"/>
                </a:solidFill>
                <a:latin typeface="Courier New" pitchFamily="49" charset="0"/>
                <a:ea typeface="Times New Roman" pitchFamily="18" charset="0"/>
                <a:cs typeface="Courier New" pitchFamily="49" charset="0"/>
              </a:rPr>
              <a:t>        </a:t>
            </a:r>
            <a:r>
              <a:rPr lang="en-US" sz="1300" b="1" dirty="0" smtClean="0">
                <a:solidFill>
                  <a:srgbClr val="7F0055"/>
                </a:solidFill>
                <a:latin typeface="Courier New" pitchFamily="49" charset="0"/>
                <a:ea typeface="Times New Roman" pitchFamily="18" charset="0"/>
                <a:cs typeface="Courier New" pitchFamily="49" charset="0"/>
              </a:rPr>
              <a:t>super</a:t>
            </a:r>
            <a:r>
              <a:rPr lang="en-US" sz="1300" dirty="0" smtClean="0">
                <a:solidFill>
                  <a:srgbClr val="000000"/>
                </a:solidFill>
                <a:latin typeface="Courier New" pitchFamily="49" charset="0"/>
                <a:ea typeface="Times New Roman" pitchFamily="18" charset="0"/>
                <a:cs typeface="Courier New" pitchFamily="49" charset="0"/>
              </a:rPr>
              <a:t>(</a:t>
            </a:r>
            <a:r>
              <a:rPr lang="en-US" sz="1300" dirty="0" err="1" smtClean="0">
                <a:solidFill>
                  <a:srgbClr val="000000"/>
                </a:solidFill>
                <a:latin typeface="Courier New" pitchFamily="49" charset="0"/>
                <a:ea typeface="Times New Roman" pitchFamily="18" charset="0"/>
                <a:cs typeface="Courier New" pitchFamily="49" charset="0"/>
              </a:rPr>
              <a:t>i</a:t>
            </a:r>
            <a:r>
              <a:rPr lang="en-US" sz="1300" dirty="0" smtClean="0">
                <a:solidFill>
                  <a:srgbClr val="000000"/>
                </a:solidFill>
                <a:latin typeface="Courier New" pitchFamily="49" charset="0"/>
                <a:ea typeface="Times New Roman" pitchFamily="18" charset="0"/>
                <a:cs typeface="Courier New" pitchFamily="49" charset="0"/>
              </a:rPr>
              <a:t>);</a:t>
            </a:r>
            <a:endParaRPr lang="ru-RU" sz="1300" dirty="0" smtClean="0">
              <a:latin typeface="Courier New" pitchFamily="49" charset="0"/>
              <a:cs typeface="Courier New" pitchFamily="49" charset="0"/>
            </a:endParaRPr>
          </a:p>
          <a:p>
            <a:pPr lvl="1" eaLnBrk="0" fontAlgn="base" hangingPunct="0">
              <a:spcBef>
                <a:spcPct val="0"/>
              </a:spcBef>
              <a:spcAft>
                <a:spcPct val="0"/>
              </a:spcAft>
            </a:pPr>
            <a:r>
              <a:rPr lang="en-US" sz="1300" dirty="0" smtClean="0">
                <a:solidFill>
                  <a:srgbClr val="000000"/>
                </a:solidFill>
                <a:latin typeface="Courier New" pitchFamily="49" charset="0"/>
                <a:ea typeface="Times New Roman" pitchFamily="18" charset="0"/>
                <a:cs typeface="Courier New" pitchFamily="49" charset="0"/>
              </a:rPr>
              <a:t>    }</a:t>
            </a:r>
            <a:endParaRPr lang="ru-RU" sz="1300" dirty="0" smtClean="0">
              <a:latin typeface="Courier New" pitchFamily="49" charset="0"/>
              <a:cs typeface="Courier New" pitchFamily="49" charset="0"/>
            </a:endParaRPr>
          </a:p>
          <a:p>
            <a:pPr lvl="1" eaLnBrk="0" fontAlgn="base" hangingPunct="0">
              <a:spcBef>
                <a:spcPct val="0"/>
              </a:spcBef>
              <a:spcAft>
                <a:spcPct val="0"/>
              </a:spcAft>
            </a:pPr>
            <a:r>
              <a:rPr lang="en-US" sz="1300" dirty="0" smtClean="0">
                <a:solidFill>
                  <a:srgbClr val="000000"/>
                </a:solidFill>
                <a:latin typeface="Courier New" pitchFamily="49" charset="0"/>
                <a:ea typeface="Times New Roman" pitchFamily="18" charset="0"/>
                <a:cs typeface="Courier New" pitchFamily="49" charset="0"/>
              </a:rPr>
              <a:t>    </a:t>
            </a:r>
            <a:r>
              <a:rPr lang="en-US" sz="1300" b="1" dirty="0" smtClean="0">
                <a:solidFill>
                  <a:srgbClr val="7F0055"/>
                </a:solidFill>
                <a:latin typeface="Courier New" pitchFamily="49" charset="0"/>
                <a:ea typeface="Times New Roman" pitchFamily="18" charset="0"/>
                <a:cs typeface="Courier New" pitchFamily="49" charset="0"/>
              </a:rPr>
              <a:t>public</a:t>
            </a:r>
            <a:r>
              <a:rPr lang="en-US" sz="1300" dirty="0" smtClean="0">
                <a:solidFill>
                  <a:srgbClr val="000000"/>
                </a:solidFill>
                <a:latin typeface="Courier New" pitchFamily="49" charset="0"/>
                <a:ea typeface="Times New Roman" pitchFamily="18" charset="0"/>
                <a:cs typeface="Courier New" pitchFamily="49" charset="0"/>
              </a:rPr>
              <a:t> String current(){</a:t>
            </a:r>
            <a:endParaRPr lang="ru-RU" sz="1300" dirty="0" smtClean="0">
              <a:latin typeface="Courier New" pitchFamily="49" charset="0"/>
              <a:cs typeface="Courier New" pitchFamily="49" charset="0"/>
            </a:endParaRPr>
          </a:p>
          <a:p>
            <a:pPr lvl="1" eaLnBrk="0" fontAlgn="base" hangingPunct="0">
              <a:spcBef>
                <a:spcPct val="0"/>
              </a:spcBef>
              <a:spcAft>
                <a:spcPct val="0"/>
              </a:spcAft>
            </a:pPr>
            <a:r>
              <a:rPr lang="en-US" sz="1300" dirty="0" smtClean="0">
                <a:solidFill>
                  <a:srgbClr val="000000"/>
                </a:solidFill>
                <a:latin typeface="Courier New" pitchFamily="49" charset="0"/>
                <a:ea typeface="Times New Roman" pitchFamily="18" charset="0"/>
                <a:cs typeface="Courier New" pitchFamily="49" charset="0"/>
              </a:rPr>
              <a:t>        </a:t>
            </a:r>
            <a:r>
              <a:rPr lang="en-US" sz="1300" b="1" dirty="0" smtClean="0">
                <a:solidFill>
                  <a:srgbClr val="7F0055"/>
                </a:solidFill>
                <a:latin typeface="Courier New" pitchFamily="49" charset="0"/>
                <a:ea typeface="Times New Roman" pitchFamily="18" charset="0"/>
                <a:cs typeface="Courier New" pitchFamily="49" charset="0"/>
              </a:rPr>
              <a:t>long</a:t>
            </a:r>
            <a:r>
              <a:rPr lang="en-US" sz="1300" dirty="0" smtClean="0">
                <a:solidFill>
                  <a:srgbClr val="000000"/>
                </a:solidFill>
                <a:latin typeface="Courier New" pitchFamily="49" charset="0"/>
                <a:ea typeface="Times New Roman" pitchFamily="18" charset="0"/>
                <a:cs typeface="Courier New" pitchFamily="49" charset="0"/>
              </a:rPr>
              <a:t> hours = </a:t>
            </a:r>
            <a:r>
              <a:rPr lang="en-US" sz="1300" dirty="0" err="1" smtClean="0">
                <a:solidFill>
                  <a:srgbClr val="000000"/>
                </a:solidFill>
                <a:latin typeface="Courier New" pitchFamily="49" charset="0"/>
                <a:ea typeface="Times New Roman" pitchFamily="18" charset="0"/>
                <a:cs typeface="Courier New" pitchFamily="49" charset="0"/>
              </a:rPr>
              <a:t>getHours</a:t>
            </a:r>
            <a:r>
              <a:rPr lang="en-US" sz="1300" dirty="0" smtClean="0">
                <a:solidFill>
                  <a:srgbClr val="000000"/>
                </a:solidFill>
                <a:latin typeface="Courier New" pitchFamily="49" charset="0"/>
                <a:ea typeface="Times New Roman" pitchFamily="18" charset="0"/>
                <a:cs typeface="Courier New" pitchFamily="49" charset="0"/>
              </a:rPr>
              <a:t>();</a:t>
            </a:r>
            <a:endParaRPr lang="ru-RU" sz="1300" dirty="0" smtClean="0">
              <a:latin typeface="Courier New" pitchFamily="49" charset="0"/>
              <a:cs typeface="Courier New" pitchFamily="49" charset="0"/>
            </a:endParaRPr>
          </a:p>
          <a:p>
            <a:pPr lvl="1" eaLnBrk="0" fontAlgn="base" hangingPunct="0">
              <a:spcBef>
                <a:spcPct val="0"/>
              </a:spcBef>
              <a:spcAft>
                <a:spcPct val="0"/>
              </a:spcAft>
            </a:pPr>
            <a:r>
              <a:rPr lang="en-US" sz="1300" dirty="0" smtClean="0">
                <a:solidFill>
                  <a:srgbClr val="000000"/>
                </a:solidFill>
                <a:latin typeface="Courier New" pitchFamily="49" charset="0"/>
                <a:ea typeface="Times New Roman" pitchFamily="18" charset="0"/>
                <a:cs typeface="Courier New" pitchFamily="49" charset="0"/>
              </a:rPr>
              <a:t>        </a:t>
            </a:r>
            <a:r>
              <a:rPr lang="en-US" sz="1300" b="1" dirty="0" smtClean="0">
                <a:solidFill>
                  <a:srgbClr val="7F0055"/>
                </a:solidFill>
                <a:latin typeface="Courier New" pitchFamily="49" charset="0"/>
                <a:ea typeface="Times New Roman" pitchFamily="18" charset="0"/>
                <a:cs typeface="Courier New" pitchFamily="49" charset="0"/>
              </a:rPr>
              <a:t>if</a:t>
            </a:r>
            <a:r>
              <a:rPr lang="en-US" sz="1300" dirty="0" smtClean="0">
                <a:solidFill>
                  <a:srgbClr val="000000"/>
                </a:solidFill>
                <a:latin typeface="Courier New" pitchFamily="49" charset="0"/>
                <a:ea typeface="Times New Roman" pitchFamily="18" charset="0"/>
                <a:cs typeface="Courier New" pitchFamily="49" charset="0"/>
              </a:rPr>
              <a:t>(hours &gt;= 4 &amp;&amp; hours &lt; 12) </a:t>
            </a:r>
            <a:r>
              <a:rPr lang="en-US" sz="1300" b="1" dirty="0" smtClean="0">
                <a:solidFill>
                  <a:srgbClr val="7F0055"/>
                </a:solidFill>
                <a:latin typeface="Courier New" pitchFamily="49" charset="0"/>
                <a:ea typeface="Times New Roman" pitchFamily="18" charset="0"/>
                <a:cs typeface="Courier New" pitchFamily="49" charset="0"/>
              </a:rPr>
              <a:t>return</a:t>
            </a:r>
            <a:r>
              <a:rPr lang="en-US" sz="1300" dirty="0" smtClean="0">
                <a:solidFill>
                  <a:srgbClr val="000000"/>
                </a:solidFill>
                <a:latin typeface="Courier New" pitchFamily="49" charset="0"/>
                <a:ea typeface="Times New Roman" pitchFamily="18" charset="0"/>
                <a:cs typeface="Courier New" pitchFamily="49" charset="0"/>
              </a:rPr>
              <a:t> </a:t>
            </a:r>
            <a:r>
              <a:rPr lang="en-US" sz="1300" dirty="0" smtClean="0">
                <a:solidFill>
                  <a:srgbClr val="2A00FF"/>
                </a:solidFill>
                <a:latin typeface="Courier New" pitchFamily="49" charset="0"/>
                <a:ea typeface="Times New Roman" pitchFamily="18" charset="0"/>
                <a:cs typeface="Courier New" pitchFamily="49" charset="0"/>
              </a:rPr>
              <a:t>"</a:t>
            </a:r>
            <a:r>
              <a:rPr lang="ru-RU" sz="1300" dirty="0" smtClean="0">
                <a:solidFill>
                  <a:srgbClr val="2A00FF"/>
                </a:solidFill>
                <a:latin typeface="Courier New" pitchFamily="49" charset="0"/>
                <a:ea typeface="Times New Roman" pitchFamily="18" charset="0"/>
                <a:cs typeface="Courier New" pitchFamily="49" charset="0"/>
              </a:rPr>
              <a:t>утро</a:t>
            </a:r>
            <a:r>
              <a:rPr lang="en-US" sz="1300" dirty="0" smtClean="0">
                <a:solidFill>
                  <a:srgbClr val="2A00FF"/>
                </a:solidFill>
                <a:latin typeface="Courier New" pitchFamily="49" charset="0"/>
                <a:ea typeface="Times New Roman" pitchFamily="18" charset="0"/>
                <a:cs typeface="Courier New" pitchFamily="49" charset="0"/>
              </a:rPr>
              <a:t>"</a:t>
            </a:r>
            <a:r>
              <a:rPr lang="en-US" sz="1300" dirty="0" smtClean="0">
                <a:solidFill>
                  <a:srgbClr val="000000"/>
                </a:solidFill>
                <a:latin typeface="Courier New" pitchFamily="49" charset="0"/>
                <a:ea typeface="Times New Roman" pitchFamily="18" charset="0"/>
                <a:cs typeface="Courier New" pitchFamily="49" charset="0"/>
              </a:rPr>
              <a:t>;</a:t>
            </a:r>
            <a:endParaRPr lang="ru-RU" sz="1300" dirty="0" smtClean="0">
              <a:latin typeface="Courier New" pitchFamily="49" charset="0"/>
              <a:cs typeface="Courier New" pitchFamily="49" charset="0"/>
            </a:endParaRPr>
          </a:p>
          <a:p>
            <a:pPr lvl="1" eaLnBrk="0" fontAlgn="base" hangingPunct="0">
              <a:spcBef>
                <a:spcPct val="0"/>
              </a:spcBef>
              <a:spcAft>
                <a:spcPct val="0"/>
              </a:spcAft>
            </a:pPr>
            <a:r>
              <a:rPr lang="en-US" sz="1300" dirty="0" smtClean="0">
                <a:solidFill>
                  <a:srgbClr val="000000"/>
                </a:solidFill>
                <a:latin typeface="Courier New" pitchFamily="49" charset="0"/>
                <a:ea typeface="Times New Roman" pitchFamily="18" charset="0"/>
                <a:cs typeface="Courier New" pitchFamily="49" charset="0"/>
              </a:rPr>
              <a:t>        </a:t>
            </a:r>
            <a:r>
              <a:rPr lang="en-US" sz="1300" b="1" dirty="0" smtClean="0">
                <a:solidFill>
                  <a:srgbClr val="7F0055"/>
                </a:solidFill>
                <a:latin typeface="Courier New" pitchFamily="49" charset="0"/>
                <a:ea typeface="Times New Roman" pitchFamily="18" charset="0"/>
                <a:cs typeface="Courier New" pitchFamily="49" charset="0"/>
              </a:rPr>
              <a:t>else</a:t>
            </a:r>
            <a:r>
              <a:rPr lang="en-US" sz="1300" dirty="0" smtClean="0">
                <a:solidFill>
                  <a:srgbClr val="000000"/>
                </a:solidFill>
                <a:latin typeface="Courier New" pitchFamily="49" charset="0"/>
                <a:ea typeface="Times New Roman" pitchFamily="18" charset="0"/>
                <a:cs typeface="Courier New" pitchFamily="49" charset="0"/>
              </a:rPr>
              <a:t> </a:t>
            </a:r>
            <a:r>
              <a:rPr lang="en-US" sz="1300" b="1" dirty="0" smtClean="0">
                <a:solidFill>
                  <a:srgbClr val="7F0055"/>
                </a:solidFill>
                <a:latin typeface="Courier New" pitchFamily="49" charset="0"/>
                <a:ea typeface="Times New Roman" pitchFamily="18" charset="0"/>
                <a:cs typeface="Courier New" pitchFamily="49" charset="0"/>
              </a:rPr>
              <a:t>if</a:t>
            </a:r>
            <a:r>
              <a:rPr lang="en-US" sz="1300" dirty="0" smtClean="0">
                <a:solidFill>
                  <a:srgbClr val="000000"/>
                </a:solidFill>
                <a:latin typeface="Courier New" pitchFamily="49" charset="0"/>
                <a:ea typeface="Times New Roman" pitchFamily="18" charset="0"/>
                <a:cs typeface="Courier New" pitchFamily="49" charset="0"/>
              </a:rPr>
              <a:t> ((hours &gt;12 &amp;&amp; hours &lt; 17)) </a:t>
            </a:r>
            <a:r>
              <a:rPr lang="en-US" sz="1300" b="1" dirty="0" smtClean="0">
                <a:solidFill>
                  <a:srgbClr val="7F0055"/>
                </a:solidFill>
                <a:latin typeface="Courier New" pitchFamily="49" charset="0"/>
                <a:ea typeface="Times New Roman" pitchFamily="18" charset="0"/>
                <a:cs typeface="Courier New" pitchFamily="49" charset="0"/>
              </a:rPr>
              <a:t>return</a:t>
            </a:r>
            <a:r>
              <a:rPr lang="en-US" sz="1300" dirty="0" smtClean="0">
                <a:solidFill>
                  <a:srgbClr val="000000"/>
                </a:solidFill>
                <a:latin typeface="Courier New" pitchFamily="49" charset="0"/>
                <a:ea typeface="Times New Roman" pitchFamily="18" charset="0"/>
                <a:cs typeface="Courier New" pitchFamily="49" charset="0"/>
              </a:rPr>
              <a:t> </a:t>
            </a:r>
            <a:r>
              <a:rPr lang="en-US" sz="1300" dirty="0" smtClean="0">
                <a:solidFill>
                  <a:srgbClr val="2A00FF"/>
                </a:solidFill>
                <a:latin typeface="Courier New" pitchFamily="49" charset="0"/>
                <a:ea typeface="Times New Roman" pitchFamily="18" charset="0"/>
                <a:cs typeface="Courier New" pitchFamily="49" charset="0"/>
              </a:rPr>
              <a:t>"</a:t>
            </a:r>
            <a:r>
              <a:rPr lang="ru-RU" sz="1300" dirty="0" smtClean="0">
                <a:solidFill>
                  <a:srgbClr val="2A00FF"/>
                </a:solidFill>
                <a:latin typeface="Courier New" pitchFamily="49" charset="0"/>
                <a:ea typeface="Times New Roman" pitchFamily="18" charset="0"/>
                <a:cs typeface="Courier New" pitchFamily="49" charset="0"/>
              </a:rPr>
              <a:t>день</a:t>
            </a:r>
            <a:r>
              <a:rPr lang="en-US" sz="1300" dirty="0" smtClean="0">
                <a:solidFill>
                  <a:srgbClr val="2A00FF"/>
                </a:solidFill>
                <a:latin typeface="Courier New" pitchFamily="49" charset="0"/>
                <a:ea typeface="Times New Roman" pitchFamily="18" charset="0"/>
                <a:cs typeface="Courier New" pitchFamily="49" charset="0"/>
              </a:rPr>
              <a:t>"</a:t>
            </a:r>
            <a:r>
              <a:rPr lang="en-US" sz="1300" dirty="0" smtClean="0">
                <a:solidFill>
                  <a:srgbClr val="000000"/>
                </a:solidFill>
                <a:latin typeface="Courier New" pitchFamily="49" charset="0"/>
                <a:ea typeface="Times New Roman" pitchFamily="18" charset="0"/>
                <a:cs typeface="Courier New" pitchFamily="49" charset="0"/>
              </a:rPr>
              <a:t>;</a:t>
            </a:r>
            <a:endParaRPr lang="ru-RU" sz="1300" dirty="0" smtClean="0">
              <a:latin typeface="Courier New" pitchFamily="49" charset="0"/>
              <a:cs typeface="Courier New" pitchFamily="49" charset="0"/>
            </a:endParaRPr>
          </a:p>
          <a:p>
            <a:pPr lvl="1" eaLnBrk="0" fontAlgn="base" hangingPunct="0">
              <a:spcBef>
                <a:spcPct val="0"/>
              </a:spcBef>
              <a:spcAft>
                <a:spcPct val="0"/>
              </a:spcAft>
            </a:pPr>
            <a:r>
              <a:rPr lang="en-US" sz="1300" dirty="0" smtClean="0">
                <a:solidFill>
                  <a:srgbClr val="000000"/>
                </a:solidFill>
                <a:latin typeface="Courier New" pitchFamily="49" charset="0"/>
                <a:ea typeface="Times New Roman" pitchFamily="18" charset="0"/>
                <a:cs typeface="Courier New" pitchFamily="49" charset="0"/>
              </a:rPr>
              <a:t>        </a:t>
            </a:r>
            <a:r>
              <a:rPr lang="en-US" sz="1300" b="1" dirty="0" smtClean="0">
                <a:solidFill>
                  <a:srgbClr val="7F0055"/>
                </a:solidFill>
                <a:latin typeface="Courier New" pitchFamily="49" charset="0"/>
                <a:ea typeface="Times New Roman" pitchFamily="18" charset="0"/>
                <a:cs typeface="Courier New" pitchFamily="49" charset="0"/>
              </a:rPr>
              <a:t>else</a:t>
            </a:r>
            <a:r>
              <a:rPr lang="en-US" sz="1300" dirty="0" smtClean="0">
                <a:solidFill>
                  <a:srgbClr val="000000"/>
                </a:solidFill>
                <a:latin typeface="Courier New" pitchFamily="49" charset="0"/>
                <a:ea typeface="Times New Roman" pitchFamily="18" charset="0"/>
                <a:cs typeface="Courier New" pitchFamily="49" charset="0"/>
              </a:rPr>
              <a:t> </a:t>
            </a:r>
            <a:r>
              <a:rPr lang="en-US" sz="1300" b="1" dirty="0" smtClean="0">
                <a:solidFill>
                  <a:srgbClr val="7F0055"/>
                </a:solidFill>
                <a:latin typeface="Courier New" pitchFamily="49" charset="0"/>
                <a:ea typeface="Times New Roman" pitchFamily="18" charset="0"/>
                <a:cs typeface="Courier New" pitchFamily="49" charset="0"/>
              </a:rPr>
              <a:t>if</a:t>
            </a:r>
            <a:r>
              <a:rPr lang="en-US" sz="1300" dirty="0" smtClean="0">
                <a:solidFill>
                  <a:srgbClr val="000000"/>
                </a:solidFill>
                <a:latin typeface="Courier New" pitchFamily="49" charset="0"/>
                <a:ea typeface="Times New Roman" pitchFamily="18" charset="0"/>
                <a:cs typeface="Courier New" pitchFamily="49" charset="0"/>
              </a:rPr>
              <a:t> (hours &gt;= 17 &amp;&amp; hours &lt; 23) </a:t>
            </a:r>
            <a:r>
              <a:rPr lang="en-US" sz="1300" b="1" dirty="0" smtClean="0">
                <a:solidFill>
                  <a:srgbClr val="7F0055"/>
                </a:solidFill>
                <a:latin typeface="Courier New" pitchFamily="49" charset="0"/>
                <a:ea typeface="Times New Roman" pitchFamily="18" charset="0"/>
                <a:cs typeface="Courier New" pitchFamily="49" charset="0"/>
              </a:rPr>
              <a:t>return</a:t>
            </a:r>
            <a:r>
              <a:rPr lang="en-US" sz="1300" dirty="0" smtClean="0">
                <a:solidFill>
                  <a:srgbClr val="000000"/>
                </a:solidFill>
                <a:latin typeface="Courier New" pitchFamily="49" charset="0"/>
                <a:ea typeface="Times New Roman" pitchFamily="18" charset="0"/>
                <a:cs typeface="Courier New" pitchFamily="49" charset="0"/>
              </a:rPr>
              <a:t> </a:t>
            </a:r>
            <a:r>
              <a:rPr lang="en-US" sz="1300" dirty="0" smtClean="0">
                <a:solidFill>
                  <a:srgbClr val="2A00FF"/>
                </a:solidFill>
                <a:latin typeface="Courier New" pitchFamily="49" charset="0"/>
                <a:ea typeface="Times New Roman" pitchFamily="18" charset="0"/>
                <a:cs typeface="Courier New" pitchFamily="49" charset="0"/>
              </a:rPr>
              <a:t>"</a:t>
            </a:r>
            <a:r>
              <a:rPr lang="ru-RU" sz="1300" dirty="0" smtClean="0">
                <a:solidFill>
                  <a:srgbClr val="2A00FF"/>
                </a:solidFill>
                <a:latin typeface="Courier New" pitchFamily="49" charset="0"/>
                <a:ea typeface="Times New Roman" pitchFamily="18" charset="0"/>
                <a:cs typeface="Courier New" pitchFamily="49" charset="0"/>
              </a:rPr>
              <a:t>вечер</a:t>
            </a:r>
            <a:r>
              <a:rPr lang="en-US" sz="1300" dirty="0" smtClean="0">
                <a:solidFill>
                  <a:srgbClr val="2A00FF"/>
                </a:solidFill>
                <a:latin typeface="Courier New" pitchFamily="49" charset="0"/>
                <a:ea typeface="Times New Roman" pitchFamily="18" charset="0"/>
                <a:cs typeface="Courier New" pitchFamily="49" charset="0"/>
              </a:rPr>
              <a:t>"</a:t>
            </a:r>
            <a:r>
              <a:rPr lang="en-US" sz="1300" dirty="0" smtClean="0">
                <a:solidFill>
                  <a:srgbClr val="000000"/>
                </a:solidFill>
                <a:latin typeface="Courier New" pitchFamily="49" charset="0"/>
                <a:ea typeface="Times New Roman" pitchFamily="18" charset="0"/>
                <a:cs typeface="Courier New" pitchFamily="49" charset="0"/>
              </a:rPr>
              <a:t>;</a:t>
            </a:r>
            <a:endParaRPr lang="ru-RU" sz="1300" dirty="0" smtClean="0">
              <a:latin typeface="Courier New" pitchFamily="49" charset="0"/>
              <a:cs typeface="Courier New" pitchFamily="49" charset="0"/>
            </a:endParaRPr>
          </a:p>
          <a:p>
            <a:pPr lvl="1" eaLnBrk="0" fontAlgn="base" hangingPunct="0">
              <a:spcBef>
                <a:spcPct val="0"/>
              </a:spcBef>
              <a:spcAft>
                <a:spcPct val="0"/>
              </a:spcAft>
            </a:pPr>
            <a:r>
              <a:rPr lang="en-US" sz="1300" dirty="0" smtClean="0">
                <a:solidFill>
                  <a:srgbClr val="000000"/>
                </a:solidFill>
                <a:latin typeface="Courier New" pitchFamily="49" charset="0"/>
                <a:ea typeface="Times New Roman" pitchFamily="18" charset="0"/>
                <a:cs typeface="Courier New" pitchFamily="49" charset="0"/>
              </a:rPr>
              <a:t>        </a:t>
            </a:r>
            <a:r>
              <a:rPr lang="en-US" sz="1300" b="1" dirty="0" smtClean="0">
                <a:solidFill>
                  <a:srgbClr val="7F0055"/>
                </a:solidFill>
                <a:latin typeface="Courier New" pitchFamily="49" charset="0"/>
                <a:ea typeface="Times New Roman" pitchFamily="18" charset="0"/>
                <a:cs typeface="Courier New" pitchFamily="49" charset="0"/>
              </a:rPr>
              <a:t>else</a:t>
            </a:r>
            <a:r>
              <a:rPr lang="en-US" sz="1300" dirty="0" smtClean="0">
                <a:solidFill>
                  <a:srgbClr val="000000"/>
                </a:solidFill>
                <a:latin typeface="Courier New" pitchFamily="49" charset="0"/>
                <a:ea typeface="Times New Roman" pitchFamily="18" charset="0"/>
                <a:cs typeface="Courier New" pitchFamily="49" charset="0"/>
              </a:rPr>
              <a:t> </a:t>
            </a:r>
            <a:r>
              <a:rPr lang="en-US" sz="1300" b="1" dirty="0" smtClean="0">
                <a:solidFill>
                  <a:srgbClr val="7F0055"/>
                </a:solidFill>
                <a:latin typeface="Courier New" pitchFamily="49" charset="0"/>
                <a:ea typeface="Times New Roman" pitchFamily="18" charset="0"/>
                <a:cs typeface="Courier New" pitchFamily="49" charset="0"/>
              </a:rPr>
              <a:t>return</a:t>
            </a:r>
            <a:r>
              <a:rPr lang="en-US" sz="1300" dirty="0" smtClean="0">
                <a:solidFill>
                  <a:srgbClr val="000000"/>
                </a:solidFill>
                <a:latin typeface="Courier New" pitchFamily="49" charset="0"/>
                <a:ea typeface="Times New Roman" pitchFamily="18" charset="0"/>
                <a:cs typeface="Courier New" pitchFamily="49" charset="0"/>
              </a:rPr>
              <a:t> </a:t>
            </a:r>
            <a:r>
              <a:rPr lang="en-US" sz="1300" dirty="0" smtClean="0">
                <a:solidFill>
                  <a:srgbClr val="2A00FF"/>
                </a:solidFill>
                <a:latin typeface="Courier New" pitchFamily="49" charset="0"/>
                <a:ea typeface="Times New Roman" pitchFamily="18" charset="0"/>
                <a:cs typeface="Courier New" pitchFamily="49" charset="0"/>
              </a:rPr>
              <a:t>"</a:t>
            </a:r>
            <a:r>
              <a:rPr lang="ru-RU" sz="1300" dirty="0" smtClean="0">
                <a:solidFill>
                  <a:srgbClr val="2A00FF"/>
                </a:solidFill>
                <a:latin typeface="Courier New" pitchFamily="49" charset="0"/>
                <a:ea typeface="Times New Roman" pitchFamily="18" charset="0"/>
                <a:cs typeface="Courier New" pitchFamily="49" charset="0"/>
              </a:rPr>
              <a:t>ночь</a:t>
            </a:r>
            <a:r>
              <a:rPr lang="en-US" sz="1300" dirty="0" smtClean="0">
                <a:solidFill>
                  <a:srgbClr val="2A00FF"/>
                </a:solidFill>
                <a:latin typeface="Courier New" pitchFamily="49" charset="0"/>
                <a:ea typeface="Times New Roman" pitchFamily="18" charset="0"/>
                <a:cs typeface="Courier New" pitchFamily="49" charset="0"/>
              </a:rPr>
              <a:t>"</a:t>
            </a:r>
            <a:r>
              <a:rPr lang="en-US" sz="1300" dirty="0" smtClean="0">
                <a:solidFill>
                  <a:srgbClr val="000000"/>
                </a:solidFill>
                <a:latin typeface="Courier New" pitchFamily="49" charset="0"/>
                <a:ea typeface="Times New Roman" pitchFamily="18" charset="0"/>
                <a:cs typeface="Courier New" pitchFamily="49" charset="0"/>
              </a:rPr>
              <a:t>;</a:t>
            </a:r>
            <a:endParaRPr lang="ru-RU" sz="1300" dirty="0" smtClean="0">
              <a:latin typeface="Courier New" pitchFamily="49" charset="0"/>
              <a:cs typeface="Courier New" pitchFamily="49" charset="0"/>
            </a:endParaRPr>
          </a:p>
          <a:p>
            <a:pPr lvl="1" eaLnBrk="0" fontAlgn="base" hangingPunct="0">
              <a:spcBef>
                <a:spcPct val="0"/>
              </a:spcBef>
              <a:spcAft>
                <a:spcPct val="0"/>
              </a:spcAft>
            </a:pPr>
            <a:r>
              <a:rPr lang="en-US" sz="1300" dirty="0" smtClean="0">
                <a:solidFill>
                  <a:srgbClr val="000000"/>
                </a:solidFill>
                <a:latin typeface="Courier New" pitchFamily="49" charset="0"/>
                <a:ea typeface="Times New Roman" pitchFamily="18" charset="0"/>
                <a:cs typeface="Courier New" pitchFamily="49" charset="0"/>
              </a:rPr>
              <a:t>    }</a:t>
            </a:r>
            <a:endParaRPr lang="ru-RU" sz="1300" dirty="0" smtClean="0">
              <a:latin typeface="Courier New" pitchFamily="49" charset="0"/>
              <a:cs typeface="Courier New" pitchFamily="49" charset="0"/>
            </a:endParaRPr>
          </a:p>
          <a:p>
            <a:pPr lvl="1" eaLnBrk="0" fontAlgn="base" hangingPunct="0">
              <a:spcBef>
                <a:spcPct val="0"/>
              </a:spcBef>
              <a:spcAft>
                <a:spcPct val="0"/>
              </a:spcAft>
            </a:pPr>
            <a:r>
              <a:rPr lang="en-US" sz="1300" dirty="0" smtClean="0">
                <a:solidFill>
                  <a:srgbClr val="000000"/>
                </a:solidFill>
                <a:latin typeface="Courier New" pitchFamily="49" charset="0"/>
                <a:ea typeface="Times New Roman" pitchFamily="18" charset="0"/>
                <a:cs typeface="Courier New" pitchFamily="49" charset="0"/>
              </a:rPr>
              <a:t>    </a:t>
            </a:r>
            <a:r>
              <a:rPr lang="en-US" sz="1300" b="1" dirty="0" smtClean="0">
                <a:solidFill>
                  <a:srgbClr val="7F0055"/>
                </a:solidFill>
                <a:latin typeface="Courier New" pitchFamily="49" charset="0"/>
                <a:ea typeface="Times New Roman" pitchFamily="18" charset="0"/>
                <a:cs typeface="Courier New" pitchFamily="49" charset="0"/>
              </a:rPr>
              <a:t>public</a:t>
            </a:r>
            <a:r>
              <a:rPr lang="en-US" sz="1300" dirty="0" smtClean="0">
                <a:solidFill>
                  <a:srgbClr val="000000"/>
                </a:solidFill>
                <a:latin typeface="Courier New" pitchFamily="49" charset="0"/>
                <a:ea typeface="Times New Roman" pitchFamily="18" charset="0"/>
                <a:cs typeface="Courier New" pitchFamily="49" charset="0"/>
              </a:rPr>
              <a:t> </a:t>
            </a:r>
            <a:r>
              <a:rPr lang="en-US" sz="1300" b="1" dirty="0" smtClean="0">
                <a:solidFill>
                  <a:srgbClr val="7F0055"/>
                </a:solidFill>
                <a:latin typeface="Courier New" pitchFamily="49" charset="0"/>
                <a:ea typeface="Times New Roman" pitchFamily="18" charset="0"/>
                <a:cs typeface="Courier New" pitchFamily="49" charset="0"/>
              </a:rPr>
              <a:t>static</a:t>
            </a:r>
            <a:r>
              <a:rPr lang="en-US" sz="1300" dirty="0" smtClean="0">
                <a:solidFill>
                  <a:srgbClr val="000000"/>
                </a:solidFill>
                <a:latin typeface="Courier New" pitchFamily="49" charset="0"/>
                <a:ea typeface="Times New Roman" pitchFamily="18" charset="0"/>
                <a:cs typeface="Courier New" pitchFamily="49" charset="0"/>
              </a:rPr>
              <a:t> </a:t>
            </a:r>
            <a:r>
              <a:rPr lang="en-US" sz="1300" b="1" dirty="0" smtClean="0">
                <a:solidFill>
                  <a:srgbClr val="7F0055"/>
                </a:solidFill>
                <a:latin typeface="Courier New" pitchFamily="49" charset="0"/>
                <a:ea typeface="Times New Roman" pitchFamily="18" charset="0"/>
                <a:cs typeface="Courier New" pitchFamily="49" charset="0"/>
              </a:rPr>
              <a:t>void</a:t>
            </a:r>
            <a:r>
              <a:rPr lang="en-US" sz="1300" dirty="0" smtClean="0">
                <a:solidFill>
                  <a:srgbClr val="000000"/>
                </a:solidFill>
                <a:latin typeface="Courier New" pitchFamily="49" charset="0"/>
                <a:ea typeface="Times New Roman" pitchFamily="18" charset="0"/>
                <a:cs typeface="Courier New" pitchFamily="49" charset="0"/>
              </a:rPr>
              <a:t> main(String[] </a:t>
            </a:r>
            <a:r>
              <a:rPr lang="en-US" sz="1300" dirty="0" err="1" smtClean="0">
                <a:solidFill>
                  <a:srgbClr val="000000"/>
                </a:solidFill>
                <a:latin typeface="Courier New" pitchFamily="49" charset="0"/>
                <a:ea typeface="Times New Roman" pitchFamily="18" charset="0"/>
                <a:cs typeface="Courier New" pitchFamily="49" charset="0"/>
              </a:rPr>
              <a:t>args</a:t>
            </a:r>
            <a:r>
              <a:rPr lang="en-US" sz="1300" dirty="0" smtClean="0">
                <a:solidFill>
                  <a:srgbClr val="000000"/>
                </a:solidFill>
                <a:latin typeface="Courier New" pitchFamily="49" charset="0"/>
                <a:ea typeface="Times New Roman" pitchFamily="18" charset="0"/>
                <a:cs typeface="Courier New" pitchFamily="49" charset="0"/>
              </a:rPr>
              <a:t>){</a:t>
            </a:r>
            <a:endParaRPr lang="ru-RU" sz="1300" dirty="0" smtClean="0">
              <a:latin typeface="Courier New" pitchFamily="49" charset="0"/>
              <a:cs typeface="Courier New" pitchFamily="49" charset="0"/>
            </a:endParaRPr>
          </a:p>
          <a:p>
            <a:pPr lvl="1" eaLnBrk="0" fontAlgn="base" hangingPunct="0">
              <a:spcBef>
                <a:spcPct val="0"/>
              </a:spcBef>
              <a:spcAft>
                <a:spcPct val="0"/>
              </a:spcAft>
            </a:pPr>
            <a:r>
              <a:rPr lang="en-US" sz="1300" dirty="0" smtClean="0">
                <a:solidFill>
                  <a:srgbClr val="000000"/>
                </a:solidFill>
                <a:latin typeface="Courier New" pitchFamily="49" charset="0"/>
                <a:ea typeface="Times New Roman" pitchFamily="18" charset="0"/>
                <a:cs typeface="Courier New" pitchFamily="49" charset="0"/>
              </a:rPr>
              <a:t>        </a:t>
            </a:r>
            <a:r>
              <a:rPr lang="en-US" sz="1300" dirty="0" err="1" smtClean="0">
                <a:solidFill>
                  <a:srgbClr val="000000"/>
                </a:solidFill>
                <a:latin typeface="Courier New" pitchFamily="49" charset="0"/>
                <a:ea typeface="Times New Roman" pitchFamily="18" charset="0"/>
                <a:cs typeface="Courier New" pitchFamily="49" charset="0"/>
              </a:rPr>
              <a:t>MyTime</a:t>
            </a:r>
            <a:r>
              <a:rPr lang="en-US" sz="1300" dirty="0" smtClean="0">
                <a:solidFill>
                  <a:srgbClr val="000000"/>
                </a:solidFill>
                <a:latin typeface="Courier New" pitchFamily="49" charset="0"/>
                <a:ea typeface="Times New Roman" pitchFamily="18" charset="0"/>
                <a:cs typeface="Courier New" pitchFamily="49" charset="0"/>
              </a:rPr>
              <a:t> </a:t>
            </a:r>
            <a:r>
              <a:rPr lang="en-US" sz="1300" dirty="0" err="1" smtClean="0">
                <a:solidFill>
                  <a:srgbClr val="000000"/>
                </a:solidFill>
                <a:latin typeface="Courier New" pitchFamily="49" charset="0"/>
                <a:ea typeface="Times New Roman" pitchFamily="18" charset="0"/>
                <a:cs typeface="Courier New" pitchFamily="49" charset="0"/>
              </a:rPr>
              <a:t>mytime</a:t>
            </a:r>
            <a:r>
              <a:rPr lang="en-US" sz="1300" dirty="0" smtClean="0">
                <a:solidFill>
                  <a:srgbClr val="000000"/>
                </a:solidFill>
                <a:latin typeface="Courier New" pitchFamily="49" charset="0"/>
                <a:ea typeface="Times New Roman" pitchFamily="18" charset="0"/>
                <a:cs typeface="Courier New" pitchFamily="49" charset="0"/>
              </a:rPr>
              <a:t> = </a:t>
            </a:r>
            <a:r>
              <a:rPr lang="en-US" sz="1300" b="1" dirty="0" smtClean="0">
                <a:solidFill>
                  <a:srgbClr val="7F0055"/>
                </a:solidFill>
                <a:latin typeface="Courier New" pitchFamily="49" charset="0"/>
                <a:ea typeface="Times New Roman" pitchFamily="18" charset="0"/>
                <a:cs typeface="Courier New" pitchFamily="49" charset="0"/>
              </a:rPr>
              <a:t>new</a:t>
            </a:r>
            <a:r>
              <a:rPr lang="en-US" sz="1300" dirty="0" smtClean="0">
                <a:solidFill>
                  <a:srgbClr val="000000"/>
                </a:solidFill>
                <a:latin typeface="Courier New" pitchFamily="49" charset="0"/>
                <a:ea typeface="Times New Roman" pitchFamily="18" charset="0"/>
                <a:cs typeface="Courier New" pitchFamily="49" charset="0"/>
              </a:rPr>
              <a:t> </a:t>
            </a:r>
            <a:r>
              <a:rPr lang="en-US" sz="1300" dirty="0" err="1" smtClean="0">
                <a:solidFill>
                  <a:srgbClr val="000000"/>
                </a:solidFill>
                <a:latin typeface="Courier New" pitchFamily="49" charset="0"/>
                <a:ea typeface="Times New Roman" pitchFamily="18" charset="0"/>
                <a:cs typeface="Courier New" pitchFamily="49" charset="0"/>
              </a:rPr>
              <a:t>MyTime</a:t>
            </a:r>
            <a:r>
              <a:rPr lang="en-US" sz="1300" dirty="0" smtClean="0">
                <a:solidFill>
                  <a:srgbClr val="000000"/>
                </a:solidFill>
                <a:latin typeface="Courier New" pitchFamily="49" charset="0"/>
                <a:ea typeface="Times New Roman" pitchFamily="18" charset="0"/>
                <a:cs typeface="Courier New" pitchFamily="49" charset="0"/>
              </a:rPr>
              <a:t>(300000000);</a:t>
            </a:r>
            <a:endParaRPr lang="ru-RU" sz="1300" dirty="0" smtClean="0">
              <a:latin typeface="Courier New" pitchFamily="49" charset="0"/>
              <a:cs typeface="Courier New" pitchFamily="49" charset="0"/>
            </a:endParaRPr>
          </a:p>
          <a:p>
            <a:pPr lvl="1" eaLnBrk="0" fontAlgn="base" hangingPunct="0">
              <a:spcBef>
                <a:spcPct val="0"/>
              </a:spcBef>
              <a:spcAft>
                <a:spcPct val="0"/>
              </a:spcAft>
            </a:pPr>
            <a:r>
              <a:rPr lang="en-US" sz="1300" dirty="0" smtClean="0">
                <a:solidFill>
                  <a:srgbClr val="000000"/>
                </a:solidFill>
                <a:latin typeface="Courier New" pitchFamily="49" charset="0"/>
                <a:ea typeface="Times New Roman" pitchFamily="18" charset="0"/>
                <a:cs typeface="Courier New" pitchFamily="49" charset="0"/>
              </a:rPr>
              <a:t>        </a:t>
            </a:r>
            <a:r>
              <a:rPr lang="en-US" sz="1300" dirty="0" err="1" smtClean="0">
                <a:solidFill>
                  <a:srgbClr val="000000"/>
                </a:solidFill>
                <a:latin typeface="Courier New" pitchFamily="49" charset="0"/>
                <a:ea typeface="Times New Roman" pitchFamily="18" charset="0"/>
                <a:cs typeface="Courier New" pitchFamily="49" charset="0"/>
              </a:rPr>
              <a:t>System.</a:t>
            </a:r>
            <a:r>
              <a:rPr lang="en-US" sz="1300" i="1" dirty="0" err="1" smtClean="0">
                <a:solidFill>
                  <a:srgbClr val="0000C0"/>
                </a:solidFill>
                <a:latin typeface="Courier New" pitchFamily="49" charset="0"/>
                <a:ea typeface="Times New Roman" pitchFamily="18" charset="0"/>
                <a:cs typeface="Courier New" pitchFamily="49" charset="0"/>
              </a:rPr>
              <a:t>out</a:t>
            </a:r>
            <a:r>
              <a:rPr lang="en-US" sz="1300" dirty="0" err="1" smtClean="0">
                <a:solidFill>
                  <a:srgbClr val="000000"/>
                </a:solidFill>
                <a:latin typeface="Courier New" pitchFamily="49" charset="0"/>
                <a:ea typeface="Times New Roman" pitchFamily="18" charset="0"/>
                <a:cs typeface="Courier New" pitchFamily="49" charset="0"/>
              </a:rPr>
              <a:t>.println</a:t>
            </a:r>
            <a:r>
              <a:rPr lang="en-US" sz="1300" dirty="0" smtClean="0">
                <a:solidFill>
                  <a:srgbClr val="000000"/>
                </a:solidFill>
                <a:latin typeface="Courier New" pitchFamily="49" charset="0"/>
                <a:ea typeface="Times New Roman" pitchFamily="18" charset="0"/>
                <a:cs typeface="Courier New" pitchFamily="49" charset="0"/>
              </a:rPr>
              <a:t>(</a:t>
            </a:r>
            <a:r>
              <a:rPr lang="en-US" sz="1300" dirty="0" err="1" smtClean="0">
                <a:solidFill>
                  <a:srgbClr val="000000"/>
                </a:solidFill>
                <a:latin typeface="Courier New" pitchFamily="49" charset="0"/>
                <a:ea typeface="Times New Roman" pitchFamily="18" charset="0"/>
                <a:cs typeface="Courier New" pitchFamily="49" charset="0"/>
              </a:rPr>
              <a:t>mytime.current</a:t>
            </a:r>
            <a:r>
              <a:rPr lang="en-US" sz="1300" dirty="0" smtClean="0">
                <a:solidFill>
                  <a:srgbClr val="000000"/>
                </a:solidFill>
                <a:latin typeface="Courier New" pitchFamily="49" charset="0"/>
                <a:ea typeface="Times New Roman" pitchFamily="18" charset="0"/>
                <a:cs typeface="Courier New" pitchFamily="49" charset="0"/>
              </a:rPr>
              <a:t>());</a:t>
            </a:r>
            <a:endParaRPr lang="ru-RU" sz="1300" dirty="0" smtClean="0">
              <a:latin typeface="Courier New" pitchFamily="49" charset="0"/>
              <a:cs typeface="Courier New" pitchFamily="49" charset="0"/>
            </a:endParaRPr>
          </a:p>
          <a:p>
            <a:pPr lvl="1" eaLnBrk="0" fontAlgn="base" hangingPunct="0">
              <a:spcBef>
                <a:spcPct val="0"/>
              </a:spcBef>
              <a:spcAft>
                <a:spcPct val="0"/>
              </a:spcAft>
            </a:pPr>
            <a:r>
              <a:rPr lang="en-US" sz="1300" dirty="0" smtClean="0">
                <a:solidFill>
                  <a:srgbClr val="000000"/>
                </a:solidFill>
                <a:latin typeface="Courier New" pitchFamily="49" charset="0"/>
                <a:ea typeface="Times New Roman" pitchFamily="18" charset="0"/>
                <a:cs typeface="Courier New" pitchFamily="49" charset="0"/>
              </a:rPr>
              <a:t>    </a:t>
            </a:r>
            <a:r>
              <a:rPr lang="ru-RU" sz="1300" dirty="0" smtClean="0">
                <a:solidFill>
                  <a:srgbClr val="000000"/>
                </a:solidFill>
                <a:latin typeface="Courier New" pitchFamily="49" charset="0"/>
                <a:ea typeface="Times New Roman" pitchFamily="18" charset="0"/>
                <a:cs typeface="Courier New" pitchFamily="49" charset="0"/>
              </a:rPr>
              <a:t>}</a:t>
            </a:r>
            <a:endParaRPr lang="ru-RU" sz="1300" dirty="0" smtClean="0">
              <a:latin typeface="Courier New" pitchFamily="49" charset="0"/>
              <a:cs typeface="Courier New" pitchFamily="49" charset="0"/>
            </a:endParaRPr>
          </a:p>
          <a:p>
            <a:pPr lvl="1" eaLnBrk="0" fontAlgn="base" hangingPunct="0">
              <a:spcBef>
                <a:spcPct val="0"/>
              </a:spcBef>
              <a:spcAft>
                <a:spcPct val="0"/>
              </a:spcAft>
            </a:pPr>
            <a:r>
              <a:rPr lang="ru-RU" sz="1300" dirty="0" smtClean="0">
                <a:solidFill>
                  <a:srgbClr val="000000"/>
                </a:solidFill>
                <a:latin typeface="Courier New" pitchFamily="49" charset="0"/>
                <a:ea typeface="Times New Roman" pitchFamily="18" charset="0"/>
                <a:cs typeface="Courier New" pitchFamily="49" charset="0"/>
              </a:rPr>
              <a:t>}</a:t>
            </a:r>
            <a:r>
              <a:rPr lang="ru-RU" sz="1300" dirty="0" smtClean="0">
                <a:latin typeface="Courier New" pitchFamily="49" charset="0"/>
                <a:cs typeface="Courier New" pitchFamily="49" charset="0"/>
              </a:rPr>
              <a:t> </a:t>
            </a:r>
          </a:p>
        </p:txBody>
      </p:sp>
    </p:spTree>
    <p:extLst>
      <p:ext uri="{BB962C8B-B14F-4D97-AF65-F5344CB8AC3E}">
        <p14:creationId xmlns:p14="http://schemas.microsoft.com/office/powerpoint/2010/main" xmlns="" val="216278982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Интерфейсы</a:t>
            </a:r>
            <a:endParaRPr lang="en-US" dirty="0"/>
          </a:p>
        </p:txBody>
      </p:sp>
      <p:sp>
        <p:nvSpPr>
          <p:cNvPr id="3" name="Нижний колонтитул 2"/>
          <p:cNvSpPr>
            <a:spLocks noGrp="1"/>
          </p:cNvSpPr>
          <p:nvPr>
            <p:ph type="ftr" sz="quarter" idx="10"/>
          </p:nvPr>
        </p:nvSpPr>
        <p:spPr/>
        <p:txBody>
          <a:bodyPr/>
          <a:lstStyle/>
          <a:p>
            <a:r>
              <a:rPr lang="en-US" smtClean="0"/>
              <a:t>2011 © EPAM Systems, RD Dep.</a:t>
            </a:r>
            <a:endParaRPr lang="en-US" dirty="0"/>
          </a:p>
        </p:txBody>
      </p:sp>
      <p:sp>
        <p:nvSpPr>
          <p:cNvPr id="4" name="Номер слайда 3"/>
          <p:cNvSpPr>
            <a:spLocks noGrp="1"/>
          </p:cNvSpPr>
          <p:nvPr>
            <p:ph type="sldNum" sz="quarter" idx="11"/>
          </p:nvPr>
        </p:nvSpPr>
        <p:spPr/>
        <p:txBody>
          <a:bodyPr/>
          <a:lstStyle/>
          <a:p>
            <a:fld id="{36013D82-3B92-4BC6-A819-A7803D760D40}" type="slidenum">
              <a:rPr lang="en-US" smtClean="0"/>
              <a:pPr/>
              <a:t>107</a:t>
            </a:fld>
            <a:endParaRPr 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Интерфейсы</a:t>
            </a:r>
            <a:endParaRPr lang="en-US" dirty="0"/>
          </a:p>
        </p:txBody>
      </p:sp>
      <p:sp>
        <p:nvSpPr>
          <p:cNvPr id="3" name="Content Placeholder 2"/>
          <p:cNvSpPr>
            <a:spLocks noGrp="1"/>
          </p:cNvSpPr>
          <p:nvPr>
            <p:ph idx="1"/>
          </p:nvPr>
        </p:nvSpPr>
        <p:spPr/>
        <p:txBody>
          <a:bodyPr/>
          <a:lstStyle/>
          <a:p>
            <a:pPr marL="0" indent="0" algn="just">
              <a:buNone/>
            </a:pPr>
            <a:r>
              <a:rPr lang="ru-RU" sz="1700" b="1" dirty="0"/>
              <a:t>Интерфейсы</a:t>
            </a:r>
            <a:r>
              <a:rPr lang="ru-RU" sz="1700" dirty="0"/>
              <a:t> в </a:t>
            </a:r>
            <a:r>
              <a:rPr lang="ru-RU" sz="1700" dirty="0" err="1"/>
              <a:t>Java</a:t>
            </a:r>
            <a:r>
              <a:rPr lang="ru-RU" sz="1700" dirty="0"/>
              <a:t> применяются для добавления к классам новых возможностей, которых нет и не может быть в базовых классах. Интерфейсы говорят о том, что класс может делать, но не говорят, как он должен это делать. Предположим,  что существует интерфейс ПЛАТИТЬ_ЗАРПЛАТУ. Возможность “платить зарплату” должна быть у многих классов. Например, класс ДИРЕКТОР может реализовывать интерфейс ПЛАТИТЬ_ЗАРПЛАТУ, класс КАССИР также может иметь возможность ПЛАТИТЬ_ЗАРПЛАТУ. Однако, в интерфейсе не будет сказано, как классы будут эту возможность (платить долгожданную зарплату) осуществлять. Интерфейс только гарантирует, что класс выполняет какие-то функции, а как он их выполняет – дело </a:t>
            </a:r>
            <a:r>
              <a:rPr lang="ru-RU" sz="1700" dirty="0" err="1"/>
              <a:t>неинтерфейсное</a:t>
            </a:r>
            <a:r>
              <a:rPr lang="ru-RU" sz="1700" dirty="0"/>
              <a:t>. Так, диплом подтверждает, что человек может делать какую-то работу, однако то, как он её будет выполнять по диплому непонятно. Следовательно, диплом здесь выступает в роли интерфейса.</a:t>
            </a:r>
          </a:p>
          <a:p>
            <a:pPr marL="0" indent="0" algn="just">
              <a:buNone/>
            </a:pPr>
            <a:r>
              <a:rPr lang="ru-RU" sz="1700" dirty="0"/>
              <a:t>Во многих источниках ещё можно прочитать, что интерфейсы являются заменой множественному наследованию. Только интерфейсы более удобны, более логичны и менее громоздки. </a:t>
            </a:r>
          </a:p>
          <a:p>
            <a:pPr marL="0" indent="0">
              <a:buNone/>
            </a:pPr>
            <a:endParaRPr lang="en-US" sz="1700" dirty="0"/>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108</a:t>
            </a:fld>
            <a:endParaRPr lang="en-US"/>
          </a:p>
        </p:txBody>
      </p:sp>
    </p:spTree>
    <p:extLst>
      <p:ext uri="{BB962C8B-B14F-4D97-AF65-F5344CB8AC3E}">
        <p14:creationId xmlns:p14="http://schemas.microsoft.com/office/powerpoint/2010/main" xmlns="" val="324688454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Интерфейсы</a:t>
            </a:r>
            <a:endParaRPr lang="en-US" dirty="0"/>
          </a:p>
        </p:txBody>
      </p:sp>
      <p:sp>
        <p:nvSpPr>
          <p:cNvPr id="3" name="Content Placeholder 2"/>
          <p:cNvSpPr>
            <a:spLocks noGrp="1"/>
          </p:cNvSpPr>
          <p:nvPr>
            <p:ph idx="1"/>
          </p:nvPr>
        </p:nvSpPr>
        <p:spPr/>
        <p:txBody>
          <a:bodyPr/>
          <a:lstStyle/>
          <a:p>
            <a:pPr marL="0" indent="0" algn="just">
              <a:buNone/>
            </a:pPr>
            <a:r>
              <a:rPr lang="ru-RU" sz="1800" b="1" dirty="0" smtClean="0"/>
              <a:t>Определение интерфейса. </a:t>
            </a:r>
            <a:r>
              <a:rPr lang="ru-RU" sz="1800" dirty="0" smtClean="0"/>
              <a:t>Синтаксис </a:t>
            </a:r>
            <a:r>
              <a:rPr lang="ru-RU" sz="1800" dirty="0"/>
              <a:t>определения интерфейса следующий.</a:t>
            </a:r>
          </a:p>
          <a:p>
            <a:pPr marL="0" indent="0">
              <a:buNone/>
            </a:pPr>
            <a:endParaRPr lang="ru-RU" sz="1800" dirty="0"/>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109</a:t>
            </a:fld>
            <a:endParaRPr lang="en-US"/>
          </a:p>
        </p:txBody>
      </p:sp>
      <p:sp>
        <p:nvSpPr>
          <p:cNvPr id="6" name="Rectangle 5"/>
          <p:cNvSpPr/>
          <p:nvPr/>
        </p:nvSpPr>
        <p:spPr>
          <a:xfrm>
            <a:off x="2895600" y="1757082"/>
            <a:ext cx="3276600" cy="1092607"/>
          </a:xfrm>
          <a:prstGeom prst="rect">
            <a:avLst/>
          </a:prstGeom>
          <a:solidFill>
            <a:schemeClr val="bg1">
              <a:lumMod val="95000"/>
            </a:schemeClr>
          </a:solidFill>
        </p:spPr>
        <p:txBody>
          <a:bodyPr wrap="square">
            <a:spAutoFit/>
          </a:bodyPr>
          <a:lstStyle/>
          <a:p>
            <a:r>
              <a:rPr lang="ru-RU" sz="1300" b="1" dirty="0">
                <a:latin typeface="Courier New" pitchFamily="49" charset="0"/>
                <a:cs typeface="Courier New" pitchFamily="49" charset="0"/>
              </a:rPr>
              <a:t>доступ </a:t>
            </a:r>
            <a:r>
              <a:rPr lang="ru-RU" sz="1300" b="1" dirty="0" err="1">
                <a:latin typeface="Courier New" pitchFamily="49" charset="0"/>
                <a:cs typeface="Courier New" pitchFamily="49" charset="0"/>
              </a:rPr>
              <a:t>interface</a:t>
            </a:r>
            <a:r>
              <a:rPr lang="ru-RU" sz="1300" b="1" dirty="0">
                <a:latin typeface="Courier New" pitchFamily="49" charset="0"/>
                <a:cs typeface="Courier New" pitchFamily="49" charset="0"/>
              </a:rPr>
              <a:t> </a:t>
            </a:r>
            <a:r>
              <a:rPr lang="ru-RU" sz="1300" b="1" dirty="0" err="1">
                <a:latin typeface="Courier New" pitchFamily="49" charset="0"/>
                <a:cs typeface="Courier New" pitchFamily="49" charset="0"/>
              </a:rPr>
              <a:t>имя_интерфейса</a:t>
            </a:r>
            <a:endParaRPr lang="ru-RU" sz="1300" b="1" dirty="0">
              <a:latin typeface="Courier New" pitchFamily="49" charset="0"/>
              <a:cs typeface="Courier New" pitchFamily="49" charset="0"/>
            </a:endParaRPr>
          </a:p>
          <a:p>
            <a:r>
              <a:rPr lang="ru-RU" sz="1300" b="1" dirty="0">
                <a:latin typeface="Courier New" pitchFamily="49" charset="0"/>
                <a:cs typeface="Courier New" pitchFamily="49" charset="0"/>
              </a:rPr>
              <a:t>{</a:t>
            </a:r>
          </a:p>
          <a:p>
            <a:r>
              <a:rPr lang="ru-RU" sz="1300" b="1" dirty="0">
                <a:latin typeface="Courier New" pitchFamily="49" charset="0"/>
                <a:cs typeface="Courier New" pitchFamily="49" charset="0"/>
              </a:rPr>
              <a:t>// </a:t>
            </a:r>
            <a:r>
              <a:rPr lang="ru-RU" sz="1300" b="1" dirty="0" err="1">
                <a:latin typeface="Courier New" pitchFamily="49" charset="0"/>
                <a:cs typeface="Courier New" pitchFamily="49" charset="0"/>
              </a:rPr>
              <a:t>пля</a:t>
            </a:r>
            <a:r>
              <a:rPr lang="ru-RU" sz="1300" b="1" dirty="0">
                <a:latin typeface="Courier New" pitchFamily="49" charset="0"/>
                <a:cs typeface="Courier New" pitchFamily="49" charset="0"/>
              </a:rPr>
              <a:t> интерфейса</a:t>
            </a:r>
          </a:p>
          <a:p>
            <a:r>
              <a:rPr lang="ru-RU" sz="1300" b="1" dirty="0">
                <a:latin typeface="Courier New" pitchFamily="49" charset="0"/>
                <a:cs typeface="Courier New" pitchFamily="49" charset="0"/>
              </a:rPr>
              <a:t>// методы интерфейса</a:t>
            </a:r>
          </a:p>
          <a:p>
            <a:r>
              <a:rPr lang="ru-RU" sz="1300" b="1" dirty="0" smtClean="0">
                <a:latin typeface="Courier New" pitchFamily="49" charset="0"/>
                <a:cs typeface="Courier New" pitchFamily="49" charset="0"/>
              </a:rPr>
              <a:t>}</a:t>
            </a:r>
            <a:endParaRPr lang="ru-RU" sz="1300" b="1" dirty="0">
              <a:latin typeface="Courier New" pitchFamily="49" charset="0"/>
              <a:cs typeface="Courier New" pitchFamily="49" charset="0"/>
            </a:endParaRPr>
          </a:p>
        </p:txBody>
      </p:sp>
      <p:sp>
        <p:nvSpPr>
          <p:cNvPr id="7" name="Rectangle 6"/>
          <p:cNvSpPr/>
          <p:nvPr/>
        </p:nvSpPr>
        <p:spPr>
          <a:xfrm>
            <a:off x="914400" y="3048000"/>
            <a:ext cx="7315200" cy="923330"/>
          </a:xfrm>
          <a:prstGeom prst="rect">
            <a:avLst/>
          </a:prstGeom>
        </p:spPr>
        <p:txBody>
          <a:bodyPr wrap="square">
            <a:spAutoFit/>
          </a:bodyPr>
          <a:lstStyle/>
          <a:p>
            <a:pPr algn="just"/>
            <a:r>
              <a:rPr lang="ru-RU" dirty="0">
                <a:latin typeface="Arial" pitchFamily="34" charset="0"/>
                <a:cs typeface="Arial" pitchFamily="34" charset="0"/>
              </a:rPr>
              <a:t>Поля интерфейса по умолчанию являются </a:t>
            </a:r>
            <a:r>
              <a:rPr lang="ru-RU" b="1" dirty="0" err="1">
                <a:latin typeface="Arial" pitchFamily="34" charset="0"/>
                <a:cs typeface="Arial" pitchFamily="34" charset="0"/>
              </a:rPr>
              <a:t>final</a:t>
            </a:r>
            <a:r>
              <a:rPr lang="ru-RU" b="1" dirty="0">
                <a:latin typeface="Arial" pitchFamily="34" charset="0"/>
                <a:cs typeface="Arial" pitchFamily="34" charset="0"/>
              </a:rPr>
              <a:t> </a:t>
            </a:r>
            <a:r>
              <a:rPr lang="ru-RU" b="1" dirty="0" err="1">
                <a:latin typeface="Arial" pitchFamily="34" charset="0"/>
                <a:cs typeface="Arial" pitchFamily="34" charset="0"/>
              </a:rPr>
              <a:t>static</a:t>
            </a:r>
            <a:r>
              <a:rPr lang="ru-RU" dirty="0">
                <a:latin typeface="Arial" pitchFamily="34" charset="0"/>
                <a:cs typeface="Arial" pitchFamily="34" charset="0"/>
              </a:rPr>
              <a:t>. Все методы по умолчанию открыты (</a:t>
            </a:r>
            <a:r>
              <a:rPr lang="ru-RU" b="1" dirty="0" err="1">
                <a:latin typeface="Arial" pitchFamily="34" charset="0"/>
                <a:cs typeface="Arial" pitchFamily="34" charset="0"/>
              </a:rPr>
              <a:t>public</a:t>
            </a:r>
            <a:r>
              <a:rPr lang="ru-RU" dirty="0">
                <a:latin typeface="Arial" pitchFamily="34" charset="0"/>
                <a:cs typeface="Arial" pitchFamily="34" charset="0"/>
              </a:rPr>
              <a:t>). </a:t>
            </a:r>
          </a:p>
          <a:p>
            <a:endParaRPr lang="en-US" dirty="0">
              <a:latin typeface="Arial" pitchFamily="34" charset="0"/>
              <a:cs typeface="Arial" pitchFamily="34" charset="0"/>
            </a:endParaRPr>
          </a:p>
        </p:txBody>
      </p:sp>
      <p:sp>
        <p:nvSpPr>
          <p:cNvPr id="8" name="Rectangle 7"/>
          <p:cNvSpPr/>
          <p:nvPr/>
        </p:nvSpPr>
        <p:spPr>
          <a:xfrm>
            <a:off x="2895600" y="3936593"/>
            <a:ext cx="2743200" cy="1092607"/>
          </a:xfrm>
          <a:prstGeom prst="rect">
            <a:avLst/>
          </a:prstGeom>
          <a:solidFill>
            <a:schemeClr val="bg1">
              <a:lumMod val="95000"/>
            </a:schemeClr>
          </a:solidFill>
        </p:spPr>
        <p:txBody>
          <a:bodyPr wrap="square">
            <a:spAutoFit/>
          </a:bodyPr>
          <a:lstStyle/>
          <a:p>
            <a:pPr lvl="0" fontAlgn="base">
              <a:spcBef>
                <a:spcPct val="0"/>
              </a:spcBef>
              <a:spcAft>
                <a:spcPct val="0"/>
              </a:spcAft>
            </a:pPr>
            <a:r>
              <a:rPr lang="en-US" sz="1300" b="1" dirty="0">
                <a:solidFill>
                  <a:srgbClr val="7F0055"/>
                </a:solidFill>
                <a:latin typeface="Courier New" pitchFamily="49" charset="0"/>
                <a:ea typeface="Times New Roman" pitchFamily="18" charset="0"/>
                <a:cs typeface="Courier New" pitchFamily="49" charset="0"/>
              </a:rPr>
              <a:t>public</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interface</a:t>
            </a:r>
            <a:r>
              <a:rPr lang="en-US" sz="1300" dirty="0">
                <a:solidFill>
                  <a:srgbClr val="000000"/>
                </a:solidFill>
                <a:latin typeface="Courier New" pitchFamily="49" charset="0"/>
                <a:ea typeface="Times New Roman" pitchFamily="18" charset="0"/>
                <a:cs typeface="Courier New" pitchFamily="49" charset="0"/>
              </a:rPr>
              <a:t> Square {</a:t>
            </a:r>
            <a:endParaRPr lang="ru-RU" sz="1300" dirty="0">
              <a:latin typeface="Courier New" pitchFamily="49" charset="0"/>
              <a:cs typeface="Courier New" pitchFamily="49" charset="0"/>
            </a:endParaRPr>
          </a:p>
          <a:p>
            <a:pPr lvl="0"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double</a:t>
            </a:r>
            <a:r>
              <a:rPr lang="en-US" sz="1300" dirty="0">
                <a:solidFill>
                  <a:srgbClr val="000000"/>
                </a:solidFill>
                <a:latin typeface="Courier New" pitchFamily="49" charset="0"/>
                <a:ea typeface="Times New Roman" pitchFamily="18" charset="0"/>
                <a:cs typeface="Courier New" pitchFamily="49" charset="0"/>
              </a:rPr>
              <a:t> square();</a:t>
            </a:r>
            <a:endParaRPr lang="ru-RU" sz="1300" dirty="0">
              <a:latin typeface="Courier New" pitchFamily="49" charset="0"/>
              <a:cs typeface="Courier New" pitchFamily="49" charset="0"/>
            </a:endParaRPr>
          </a:p>
          <a:p>
            <a:pPr lvl="0"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endParaRPr lang="ru-RU" sz="1300" dirty="0">
              <a:latin typeface="Courier New" pitchFamily="49" charset="0"/>
              <a:cs typeface="Courier New" pitchFamily="49" charset="0"/>
            </a:endParaRPr>
          </a:p>
          <a:p>
            <a:pPr lvl="0"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r>
              <a:rPr lang="ru-RU" sz="1300" b="1" dirty="0" err="1">
                <a:solidFill>
                  <a:srgbClr val="7F0055"/>
                </a:solidFill>
                <a:latin typeface="Courier New" pitchFamily="49" charset="0"/>
                <a:ea typeface="Times New Roman" pitchFamily="18" charset="0"/>
                <a:cs typeface="Courier New" pitchFamily="49" charset="0"/>
              </a:rPr>
              <a:t>double</a:t>
            </a:r>
            <a:r>
              <a:rPr lang="ru-RU" sz="1300" dirty="0">
                <a:solidFill>
                  <a:srgbClr val="000000"/>
                </a:solidFill>
                <a:latin typeface="Courier New" pitchFamily="49" charset="0"/>
                <a:ea typeface="Times New Roman" pitchFamily="18" charset="0"/>
                <a:cs typeface="Courier New" pitchFamily="49" charset="0"/>
              </a:rPr>
              <a:t> </a:t>
            </a:r>
            <a:r>
              <a:rPr lang="ru-RU" sz="1300" i="1" dirty="0">
                <a:solidFill>
                  <a:srgbClr val="0000C0"/>
                </a:solidFill>
                <a:latin typeface="Courier New" pitchFamily="49" charset="0"/>
                <a:ea typeface="Times New Roman" pitchFamily="18" charset="0"/>
                <a:cs typeface="Courier New" pitchFamily="49" charset="0"/>
              </a:rPr>
              <a:t>PI</a:t>
            </a:r>
            <a:r>
              <a:rPr lang="ru-RU" sz="1300" dirty="0">
                <a:latin typeface="Courier New" pitchFamily="49" charset="0"/>
                <a:ea typeface="Times New Roman" pitchFamily="18" charset="0"/>
                <a:cs typeface="Courier New" pitchFamily="49" charset="0"/>
              </a:rPr>
              <a:t> = 3.1415926;</a:t>
            </a:r>
          </a:p>
          <a:p>
            <a:pPr lvl="0" eaLnBrk="0" fontAlgn="base" hangingPunct="0">
              <a:spcBef>
                <a:spcPct val="0"/>
              </a:spcBef>
              <a:spcAft>
                <a:spcPct val="0"/>
              </a:spcAft>
            </a:pPr>
            <a:r>
              <a:rPr lang="ru-RU" sz="1300" dirty="0">
                <a:latin typeface="Courier New" pitchFamily="49" charset="0"/>
                <a:ea typeface="Times New Roman" pitchFamily="18" charset="0"/>
                <a:cs typeface="Courier New" pitchFamily="49" charset="0"/>
              </a:rPr>
              <a:t>}</a:t>
            </a:r>
            <a:r>
              <a:rPr lang="ru-RU" sz="1300" dirty="0">
                <a:latin typeface="Courier New" pitchFamily="49" charset="0"/>
                <a:cs typeface="Courier New" pitchFamily="49" charset="0"/>
              </a:rPr>
              <a:t> </a:t>
            </a:r>
          </a:p>
        </p:txBody>
      </p:sp>
    </p:spTree>
    <p:extLst>
      <p:ext uri="{BB962C8B-B14F-4D97-AF65-F5344CB8AC3E}">
        <p14:creationId xmlns:p14="http://schemas.microsoft.com/office/powerpoint/2010/main" xmlns="" val="39193480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Классы и объекты</a:t>
            </a:r>
            <a:endParaRPr lang="en-US" dirty="0"/>
          </a:p>
        </p:txBody>
      </p:sp>
      <p:sp>
        <p:nvSpPr>
          <p:cNvPr id="3" name="Content Placeholder 2"/>
          <p:cNvSpPr>
            <a:spLocks noGrp="1"/>
          </p:cNvSpPr>
          <p:nvPr>
            <p:ph idx="1"/>
          </p:nvPr>
        </p:nvSpPr>
        <p:spPr/>
        <p:txBody>
          <a:bodyPr/>
          <a:lstStyle/>
          <a:p>
            <a:pPr marL="0" indent="0">
              <a:buNone/>
            </a:pPr>
            <a:r>
              <a:rPr lang="ru-RU" sz="1800" b="1" dirty="0" smtClean="0"/>
              <a:t>Объект</a:t>
            </a:r>
            <a:r>
              <a:rPr lang="ru-RU" sz="1800" dirty="0" smtClean="0"/>
              <a:t>. Понятие </a:t>
            </a:r>
            <a:r>
              <a:rPr lang="ru-RU" sz="1800" dirty="0"/>
              <a:t>"объект" не имеет в ООП канонического определения </a:t>
            </a:r>
            <a:endParaRPr lang="en-US" sz="1800" dirty="0" smtClean="0"/>
          </a:p>
          <a:p>
            <a:pPr marL="0" indent="0">
              <a:buNone/>
            </a:pPr>
            <a:r>
              <a:rPr lang="en-US" sz="1800" dirty="0" smtClean="0"/>
              <a:t>	</a:t>
            </a:r>
          </a:p>
          <a:p>
            <a:pPr marL="457200" lvl="1" indent="0">
              <a:buNone/>
              <a:tabLst>
                <a:tab pos="457200" algn="l"/>
              </a:tabLst>
            </a:pPr>
            <a:r>
              <a:rPr lang="ru-RU" sz="1800" b="1" i="1" dirty="0" smtClean="0">
                <a:solidFill>
                  <a:schemeClr val="accent1">
                    <a:lumMod val="75000"/>
                  </a:schemeClr>
                </a:solidFill>
              </a:rPr>
              <a:t>Объект</a:t>
            </a:r>
            <a:r>
              <a:rPr lang="ru-RU" sz="1800" dirty="0" smtClean="0">
                <a:solidFill>
                  <a:schemeClr val="accent1">
                    <a:lumMod val="75000"/>
                  </a:schemeClr>
                </a:solidFill>
              </a:rPr>
              <a:t>- </a:t>
            </a:r>
            <a:r>
              <a:rPr lang="ru-RU" sz="1800" i="1" dirty="0" smtClean="0">
                <a:solidFill>
                  <a:schemeClr val="accent1">
                    <a:lumMod val="75000"/>
                  </a:schemeClr>
                </a:solidFill>
              </a:rPr>
              <a:t>это осязаемая сущность, которая четко проявляет свое поведение</a:t>
            </a:r>
            <a:r>
              <a:rPr lang="ru-RU" sz="1800" dirty="0" smtClean="0">
                <a:solidFill>
                  <a:schemeClr val="accent1">
                    <a:lumMod val="75000"/>
                  </a:schemeClr>
                </a:solidFill>
              </a:rPr>
              <a:t>. </a:t>
            </a:r>
          </a:p>
          <a:p>
            <a:pPr marL="0" indent="0">
              <a:buNone/>
            </a:pPr>
            <a:r>
              <a:rPr lang="en-US" sz="1800" dirty="0" smtClean="0"/>
              <a:t>	</a:t>
            </a:r>
          </a:p>
          <a:p>
            <a:pPr marL="457200" lvl="1" indent="0">
              <a:buNone/>
            </a:pPr>
            <a:r>
              <a:rPr lang="ru-RU" sz="1800" dirty="0" smtClean="0"/>
              <a:t>Объект </a:t>
            </a:r>
            <a:r>
              <a:rPr lang="ru-RU" sz="1800" dirty="0"/>
              <a:t>состоит из следующих трех частей: </a:t>
            </a:r>
            <a:endParaRPr lang="en-US" sz="1800" dirty="0" smtClean="0"/>
          </a:p>
          <a:p>
            <a:pPr marL="1042988" lvl="2" indent="-398463">
              <a:buFont typeface="Wingdings" pitchFamily="2" charset="2"/>
              <a:buChar char="§"/>
            </a:pPr>
            <a:r>
              <a:rPr lang="ru-RU" sz="1800" dirty="0"/>
              <a:t>имя объекта; </a:t>
            </a:r>
          </a:p>
          <a:p>
            <a:pPr marL="1042988" lvl="2" indent="-398463">
              <a:buFont typeface="Wingdings" pitchFamily="2" charset="2"/>
              <a:buChar char="§"/>
            </a:pPr>
            <a:r>
              <a:rPr lang="ru-RU" sz="1800" dirty="0"/>
              <a:t>состояние (переменные состояния); </a:t>
            </a:r>
          </a:p>
          <a:p>
            <a:pPr marL="1042988" lvl="2" indent="-398463">
              <a:buFont typeface="Wingdings" pitchFamily="2" charset="2"/>
              <a:buChar char="§"/>
            </a:pPr>
            <a:r>
              <a:rPr lang="ru-RU" sz="1800" dirty="0"/>
              <a:t>методы (операции</a:t>
            </a:r>
            <a:r>
              <a:rPr lang="ru-RU" sz="1800" dirty="0" smtClean="0"/>
              <a:t>)</a:t>
            </a:r>
            <a:endParaRPr lang="en-US" sz="1800" dirty="0" smtClean="0"/>
          </a:p>
          <a:p>
            <a:pPr marL="457200" lvl="1" indent="0">
              <a:buNone/>
            </a:pPr>
            <a:endParaRPr lang="en-US" sz="1800" i="1" dirty="0" smtClean="0">
              <a:solidFill>
                <a:schemeClr val="accent1">
                  <a:lumMod val="75000"/>
                </a:schemeClr>
              </a:solidFill>
            </a:endParaRPr>
          </a:p>
          <a:p>
            <a:pPr marL="457200" lvl="1" indent="0" algn="just">
              <a:buNone/>
            </a:pPr>
            <a:r>
              <a:rPr lang="ru-RU" sz="1800" b="1" i="1" dirty="0" smtClean="0">
                <a:solidFill>
                  <a:schemeClr val="accent1">
                    <a:lumMod val="75000"/>
                  </a:schemeClr>
                </a:solidFill>
              </a:rPr>
              <a:t>Объект </a:t>
            </a:r>
            <a:r>
              <a:rPr lang="ru-RU" sz="1800" b="1" i="1" dirty="0">
                <a:solidFill>
                  <a:schemeClr val="accent1">
                    <a:lumMod val="75000"/>
                  </a:schemeClr>
                </a:solidFill>
              </a:rPr>
              <a:t>ООП </a:t>
            </a:r>
            <a:r>
              <a:rPr lang="ru-RU" sz="1800" dirty="0">
                <a:solidFill>
                  <a:schemeClr val="accent1">
                    <a:lumMod val="75000"/>
                  </a:schemeClr>
                </a:solidFill>
              </a:rPr>
              <a:t>- </a:t>
            </a:r>
            <a:r>
              <a:rPr lang="ru-RU" sz="1800" i="1" dirty="0">
                <a:solidFill>
                  <a:schemeClr val="accent1">
                    <a:lumMod val="75000"/>
                  </a:schemeClr>
                </a:solidFill>
              </a:rPr>
              <a:t>это совокупность переменных состояния и связанных с ними методов(операций). Эти методы определяют как объект взаимодействует с окружающим миром. </a:t>
            </a:r>
          </a:p>
          <a:p>
            <a:pPr lvl="1"/>
            <a:endParaRPr lang="ru-RU" sz="1800" dirty="0" smtClean="0"/>
          </a:p>
          <a:p>
            <a:pPr marL="0" indent="0">
              <a:buNone/>
            </a:pPr>
            <a:endParaRPr lang="ru-RU" sz="1800" dirty="0"/>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11</a:t>
            </a:fld>
            <a:endParaRPr lang="en-US"/>
          </a:p>
        </p:txBody>
      </p:sp>
      <p:pic>
        <p:nvPicPr>
          <p:cNvPr id="6" name="Picture 9" descr="MPj04308360000[1]"/>
          <p:cNvPicPr>
            <a:picLocks noChangeAspect="1" noChangeArrowheads="1"/>
          </p:cNvPicPr>
          <p:nvPr/>
        </p:nvPicPr>
        <p:blipFill>
          <a:blip r:embed="rId2" cstate="print"/>
          <a:srcRect/>
          <a:stretch>
            <a:fillRect/>
          </a:stretch>
        </p:blipFill>
        <p:spPr bwMode="auto">
          <a:xfrm>
            <a:off x="7215206" y="1142984"/>
            <a:ext cx="1036659" cy="1036659"/>
          </a:xfrm>
          <a:prstGeom prst="rect">
            <a:avLst/>
          </a:prstGeom>
          <a:noFill/>
        </p:spPr>
      </p:pic>
      <p:pic>
        <p:nvPicPr>
          <p:cNvPr id="7" name="Picture 11" descr="MPj03143310000[1]"/>
          <p:cNvPicPr>
            <a:picLocks noChangeAspect="1" noChangeArrowheads="1"/>
          </p:cNvPicPr>
          <p:nvPr/>
        </p:nvPicPr>
        <p:blipFill>
          <a:blip r:embed="rId3" cstate="print"/>
          <a:srcRect/>
          <a:stretch>
            <a:fillRect/>
          </a:stretch>
        </p:blipFill>
        <p:spPr bwMode="auto">
          <a:xfrm>
            <a:off x="6357950" y="3429000"/>
            <a:ext cx="1190636" cy="1190636"/>
          </a:xfrm>
          <a:prstGeom prst="rect">
            <a:avLst/>
          </a:prstGeom>
          <a:noFill/>
        </p:spPr>
      </p:pic>
      <p:pic>
        <p:nvPicPr>
          <p:cNvPr id="8" name="Picture 2" descr="http://www.pacificcoastmanuals.com/images/JW96.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flipH="1">
            <a:off x="7000892" y="2357430"/>
            <a:ext cx="1470796" cy="99106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4856183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Интерфейсы</a:t>
            </a:r>
            <a:r>
              <a:rPr lang="en-GB" dirty="0" smtClean="0"/>
              <a:t>. </a:t>
            </a:r>
            <a:r>
              <a:rPr lang="en-GB" dirty="0" smtClean="0"/>
              <a:t>Example </a:t>
            </a:r>
            <a:r>
              <a:rPr lang="en-GB" dirty="0" smtClean="0"/>
              <a:t>28</a:t>
            </a:r>
            <a:endParaRPr lang="en-US" dirty="0"/>
          </a:p>
        </p:txBody>
      </p:sp>
      <p:sp>
        <p:nvSpPr>
          <p:cNvPr id="3" name="Content Placeholder 2"/>
          <p:cNvSpPr>
            <a:spLocks noGrp="1"/>
          </p:cNvSpPr>
          <p:nvPr>
            <p:ph idx="1"/>
          </p:nvPr>
        </p:nvSpPr>
        <p:spPr/>
        <p:txBody>
          <a:bodyPr/>
          <a:lstStyle/>
          <a:p>
            <a:pPr marL="0" indent="0" algn="just">
              <a:buNone/>
            </a:pPr>
            <a:r>
              <a:rPr lang="ru-RU" sz="1800" b="1" dirty="0"/>
              <a:t>Реализация интерфейса </a:t>
            </a:r>
            <a:r>
              <a:rPr lang="ru-RU" sz="1800" dirty="0"/>
              <a:t>происходит в классе с помощью ключевого слова </a:t>
            </a:r>
            <a:r>
              <a:rPr lang="ru-RU" sz="1800" dirty="0" err="1"/>
              <a:t>implements</a:t>
            </a:r>
            <a:r>
              <a:rPr lang="ru-RU" sz="1800" dirty="0"/>
              <a:t>.</a:t>
            </a:r>
          </a:p>
          <a:p>
            <a:pPr marL="0" indent="0" algn="just">
              <a:buNone/>
            </a:pPr>
            <a:r>
              <a:rPr lang="ru-RU" sz="1800" dirty="0"/>
              <a:t>Если реализуемых интерфейсов несколько, то они перечисляются через запятую. Интерфейс считается реализованным, когда в классе и/или в его суперклассе реализованы все методы интерфейса. </a:t>
            </a:r>
          </a:p>
          <a:p>
            <a:pPr marL="0" indent="0">
              <a:buNone/>
            </a:pPr>
            <a:endParaRPr lang="en-US" sz="1800" dirty="0"/>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110</a:t>
            </a:fld>
            <a:endParaRPr lang="en-US"/>
          </a:p>
        </p:txBody>
      </p:sp>
      <p:sp>
        <p:nvSpPr>
          <p:cNvPr id="6" name="Rectangle 5"/>
          <p:cNvSpPr/>
          <p:nvPr/>
        </p:nvSpPr>
        <p:spPr>
          <a:xfrm>
            <a:off x="1676400" y="3124200"/>
            <a:ext cx="5943600" cy="2893100"/>
          </a:xfrm>
          <a:prstGeom prst="rect">
            <a:avLst/>
          </a:prstGeom>
          <a:solidFill>
            <a:schemeClr val="bg1">
              <a:lumMod val="95000"/>
            </a:schemeClr>
          </a:solidFill>
        </p:spPr>
        <p:txBody>
          <a:bodyPr wrap="square">
            <a:spAutoFit/>
          </a:bodyPr>
          <a:lstStyle/>
          <a:p>
            <a:pPr lvl="0" fontAlgn="base">
              <a:spcBef>
                <a:spcPct val="0"/>
              </a:spcBef>
              <a:spcAft>
                <a:spcPct val="0"/>
              </a:spcAft>
            </a:pPr>
            <a:r>
              <a:rPr lang="en-US" sz="1300" b="1" dirty="0">
                <a:solidFill>
                  <a:srgbClr val="7F0055"/>
                </a:solidFill>
                <a:latin typeface="Courier New" pitchFamily="49" charset="0"/>
                <a:ea typeface="Times New Roman" pitchFamily="18" charset="0"/>
                <a:cs typeface="Courier New" pitchFamily="49" charset="0"/>
              </a:rPr>
              <a:t>public</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class</a:t>
            </a:r>
            <a:r>
              <a:rPr lang="en-US" sz="1300" dirty="0">
                <a:solidFill>
                  <a:srgbClr val="000000"/>
                </a:solidFill>
                <a:latin typeface="Courier New" pitchFamily="49" charset="0"/>
                <a:ea typeface="Times New Roman" pitchFamily="18" charset="0"/>
                <a:cs typeface="Courier New" pitchFamily="49" charset="0"/>
              </a:rPr>
              <a:t> Box </a:t>
            </a:r>
            <a:r>
              <a:rPr lang="en-US" sz="1300" b="1" dirty="0">
                <a:solidFill>
                  <a:srgbClr val="7F0055"/>
                </a:solidFill>
                <a:latin typeface="Courier New" pitchFamily="49" charset="0"/>
                <a:ea typeface="Times New Roman" pitchFamily="18" charset="0"/>
                <a:cs typeface="Courier New" pitchFamily="49" charset="0"/>
              </a:rPr>
              <a:t>implements</a:t>
            </a:r>
            <a:r>
              <a:rPr lang="en-US" sz="1300" dirty="0">
                <a:solidFill>
                  <a:srgbClr val="000000"/>
                </a:solidFill>
                <a:latin typeface="Courier New" pitchFamily="49" charset="0"/>
                <a:ea typeface="Times New Roman" pitchFamily="18" charset="0"/>
                <a:cs typeface="Courier New" pitchFamily="49" charset="0"/>
              </a:rPr>
              <a:t> Square{</a:t>
            </a:r>
            <a:endParaRPr lang="ru-RU" sz="1300" dirty="0">
              <a:latin typeface="Courier New" pitchFamily="49" charset="0"/>
              <a:cs typeface="Courier New" pitchFamily="49" charset="0"/>
            </a:endParaRPr>
          </a:p>
          <a:p>
            <a:pPr lvl="0"/>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private</a:t>
            </a:r>
            <a:r>
              <a:rPr lang="en-US" sz="1300" dirty="0">
                <a:solidFill>
                  <a:srgbClr val="000000"/>
                </a:solidFill>
                <a:latin typeface="Courier New" pitchFamily="49" charset="0"/>
                <a:ea typeface="Times New Roman" pitchFamily="18" charset="0"/>
                <a:cs typeface="Courier New" pitchFamily="49" charset="0"/>
              </a:rPr>
              <a:t> </a:t>
            </a:r>
            <a:r>
              <a:rPr lang="en-US" sz="1300" b="1" dirty="0" err="1">
                <a:solidFill>
                  <a:srgbClr val="7F0055"/>
                </a:solidFill>
                <a:latin typeface="Courier New" pitchFamily="49" charset="0"/>
                <a:ea typeface="Times New Roman" pitchFamily="18" charset="0"/>
                <a:cs typeface="Courier New" pitchFamily="49" charset="0"/>
              </a:rPr>
              <a:t>int</a:t>
            </a:r>
            <a:r>
              <a:rPr lang="en-US" sz="1300" dirty="0">
                <a:solidFill>
                  <a:srgbClr val="000000"/>
                </a:solidFill>
                <a:latin typeface="Courier New" pitchFamily="49" charset="0"/>
                <a:ea typeface="Times New Roman" pitchFamily="18" charset="0"/>
                <a:cs typeface="Courier New" pitchFamily="49" charset="0"/>
              </a:rPr>
              <a:t> </a:t>
            </a:r>
            <a:r>
              <a:rPr lang="en-US" sz="1300" dirty="0">
                <a:solidFill>
                  <a:srgbClr val="0000C0"/>
                </a:solidFill>
                <a:latin typeface="Courier New" pitchFamily="49" charset="0"/>
                <a:ea typeface="Times New Roman" pitchFamily="18" charset="0"/>
                <a:cs typeface="Courier New" pitchFamily="49" charset="0"/>
              </a:rPr>
              <a:t>a</a:t>
            </a:r>
            <a:r>
              <a:rPr lang="en-US" sz="1300" dirty="0">
                <a:solidFill>
                  <a:srgbClr val="000000"/>
                </a:solidFill>
                <a:latin typeface="Courier New" pitchFamily="49" charset="0"/>
                <a:ea typeface="Times New Roman" pitchFamily="18" charset="0"/>
                <a:cs typeface="Courier New" pitchFamily="49" charset="0"/>
              </a:rPr>
              <a:t>;</a:t>
            </a:r>
            <a:endParaRPr lang="ru-RU" sz="1300" dirty="0">
              <a:solidFill>
                <a:srgbClr val="000000"/>
              </a:solidFill>
              <a:latin typeface="Courier New" pitchFamily="49" charset="0"/>
              <a:ea typeface="Times New Roman" pitchFamily="18" charset="0"/>
              <a:cs typeface="Courier New" pitchFamily="49" charset="0"/>
            </a:endParaRPr>
          </a:p>
          <a:p>
            <a:pPr lvl="0"/>
            <a:r>
              <a:rPr lang="ru-RU" sz="1300" b="1"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public</a:t>
            </a:r>
            <a:r>
              <a:rPr lang="en-US" sz="1300" dirty="0">
                <a:solidFill>
                  <a:srgbClr val="000000"/>
                </a:solidFill>
                <a:latin typeface="Courier New" pitchFamily="49" charset="0"/>
                <a:ea typeface="Times New Roman" pitchFamily="18" charset="0"/>
                <a:cs typeface="Courier New" pitchFamily="49" charset="0"/>
              </a:rPr>
              <a:t> Box(</a:t>
            </a:r>
            <a:r>
              <a:rPr lang="en-US" sz="1300" b="1" dirty="0" err="1">
                <a:solidFill>
                  <a:srgbClr val="7F0055"/>
                </a:solidFill>
                <a:latin typeface="Courier New" pitchFamily="49" charset="0"/>
                <a:ea typeface="Times New Roman" pitchFamily="18" charset="0"/>
                <a:cs typeface="Courier New" pitchFamily="49" charset="0"/>
              </a:rPr>
              <a:t>int</a:t>
            </a:r>
            <a:r>
              <a:rPr lang="en-US" sz="1300" dirty="0">
                <a:solidFill>
                  <a:srgbClr val="000000"/>
                </a:solidFill>
                <a:latin typeface="Courier New" pitchFamily="49" charset="0"/>
                <a:ea typeface="Times New Roman" pitchFamily="18" charset="0"/>
                <a:cs typeface="Courier New" pitchFamily="49" charset="0"/>
              </a:rPr>
              <a:t> a) { </a:t>
            </a:r>
            <a:r>
              <a:rPr lang="en-US" sz="1300" b="1" dirty="0" err="1">
                <a:solidFill>
                  <a:srgbClr val="7F0055"/>
                </a:solidFill>
                <a:latin typeface="Courier New" pitchFamily="49" charset="0"/>
                <a:ea typeface="Times New Roman" pitchFamily="18" charset="0"/>
                <a:cs typeface="Courier New" pitchFamily="49" charset="0"/>
              </a:rPr>
              <a:t>this</a:t>
            </a:r>
            <a:r>
              <a:rPr lang="en-US" sz="1300" dirty="0" err="1">
                <a:solidFill>
                  <a:srgbClr val="000000"/>
                </a:solidFill>
                <a:latin typeface="Courier New" pitchFamily="49" charset="0"/>
                <a:ea typeface="Times New Roman" pitchFamily="18" charset="0"/>
                <a:cs typeface="Courier New" pitchFamily="49" charset="0"/>
              </a:rPr>
              <a:t>.</a:t>
            </a:r>
            <a:r>
              <a:rPr lang="en-US" sz="1300" dirty="0" err="1">
                <a:solidFill>
                  <a:srgbClr val="0000C0"/>
                </a:solidFill>
                <a:latin typeface="Courier New" pitchFamily="49" charset="0"/>
                <a:ea typeface="Times New Roman" pitchFamily="18" charset="0"/>
                <a:cs typeface="Courier New" pitchFamily="49" charset="0"/>
              </a:rPr>
              <a:t>a</a:t>
            </a:r>
            <a:r>
              <a:rPr lang="en-US" sz="1300" dirty="0">
                <a:solidFill>
                  <a:srgbClr val="000000"/>
                </a:solidFill>
                <a:latin typeface="Courier New" pitchFamily="49" charset="0"/>
                <a:ea typeface="Times New Roman" pitchFamily="18" charset="0"/>
                <a:cs typeface="Courier New" pitchFamily="49" charset="0"/>
              </a:rPr>
              <a:t> = a; }</a:t>
            </a:r>
            <a:endParaRPr lang="ru-RU" sz="1300" dirty="0">
              <a:latin typeface="Courier New" pitchFamily="49" charset="0"/>
              <a:cs typeface="Courier New" pitchFamily="49" charset="0"/>
            </a:endParaRPr>
          </a:p>
          <a:p>
            <a:pPr lvl="0"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public</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double</a:t>
            </a:r>
            <a:r>
              <a:rPr lang="en-US" sz="1300" dirty="0">
                <a:solidFill>
                  <a:srgbClr val="000000"/>
                </a:solidFill>
                <a:latin typeface="Courier New" pitchFamily="49" charset="0"/>
                <a:ea typeface="Times New Roman" pitchFamily="18" charset="0"/>
                <a:cs typeface="Courier New" pitchFamily="49" charset="0"/>
              </a:rPr>
              <a:t> square() { </a:t>
            </a:r>
            <a:r>
              <a:rPr lang="en-US" sz="1300" b="1" dirty="0">
                <a:solidFill>
                  <a:srgbClr val="7F0055"/>
                </a:solidFill>
                <a:latin typeface="Courier New" pitchFamily="49" charset="0"/>
                <a:ea typeface="Times New Roman" pitchFamily="18" charset="0"/>
                <a:cs typeface="Courier New" pitchFamily="49" charset="0"/>
              </a:rPr>
              <a:t>return</a:t>
            </a:r>
            <a:r>
              <a:rPr lang="en-US" sz="1300" dirty="0">
                <a:solidFill>
                  <a:srgbClr val="000000"/>
                </a:solidFill>
                <a:latin typeface="Courier New" pitchFamily="49" charset="0"/>
                <a:ea typeface="Times New Roman" pitchFamily="18" charset="0"/>
                <a:cs typeface="Courier New" pitchFamily="49" charset="0"/>
              </a:rPr>
              <a:t> </a:t>
            </a:r>
            <a:r>
              <a:rPr lang="en-US" sz="1300" dirty="0">
                <a:solidFill>
                  <a:srgbClr val="0000C0"/>
                </a:solidFill>
                <a:latin typeface="Courier New" pitchFamily="49" charset="0"/>
                <a:ea typeface="Times New Roman" pitchFamily="18" charset="0"/>
                <a:cs typeface="Courier New" pitchFamily="49" charset="0"/>
              </a:rPr>
              <a:t>a</a:t>
            </a:r>
            <a:r>
              <a:rPr lang="en-US" sz="1300" dirty="0">
                <a:solidFill>
                  <a:srgbClr val="000000"/>
                </a:solidFill>
                <a:latin typeface="Courier New" pitchFamily="49" charset="0"/>
                <a:ea typeface="Times New Roman" pitchFamily="18" charset="0"/>
                <a:cs typeface="Courier New" pitchFamily="49" charset="0"/>
              </a:rPr>
              <a:t>*</a:t>
            </a:r>
            <a:r>
              <a:rPr lang="en-US" sz="1300" dirty="0">
                <a:solidFill>
                  <a:srgbClr val="0000C0"/>
                </a:solidFill>
                <a:latin typeface="Courier New" pitchFamily="49" charset="0"/>
                <a:ea typeface="Times New Roman" pitchFamily="18" charset="0"/>
                <a:cs typeface="Courier New" pitchFamily="49" charset="0"/>
              </a:rPr>
              <a:t>a</a:t>
            </a:r>
            <a:r>
              <a:rPr lang="en-US" sz="1300" dirty="0">
                <a:solidFill>
                  <a:srgbClr val="000000"/>
                </a:solidFill>
                <a:latin typeface="Courier New" pitchFamily="49" charset="0"/>
                <a:ea typeface="Times New Roman" pitchFamily="18" charset="0"/>
                <a:cs typeface="Courier New" pitchFamily="49" charset="0"/>
              </a:rPr>
              <a:t>; }</a:t>
            </a:r>
            <a:endParaRPr lang="ru-RU" sz="1300" dirty="0">
              <a:latin typeface="Courier New" pitchFamily="49" charset="0"/>
              <a:cs typeface="Courier New" pitchFamily="49" charset="0"/>
            </a:endParaRPr>
          </a:p>
          <a:p>
            <a:pPr lvl="0"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public</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void</a:t>
            </a:r>
            <a:r>
              <a:rPr lang="en-US" sz="1300" dirty="0">
                <a:solidFill>
                  <a:srgbClr val="000000"/>
                </a:solidFill>
                <a:latin typeface="Courier New" pitchFamily="49" charset="0"/>
                <a:ea typeface="Times New Roman" pitchFamily="18" charset="0"/>
                <a:cs typeface="Courier New" pitchFamily="49" charset="0"/>
              </a:rPr>
              <a:t> print() {</a:t>
            </a:r>
            <a:endParaRPr lang="ru-RU" sz="1300" dirty="0">
              <a:solidFill>
                <a:srgbClr val="000000"/>
              </a:solidFill>
              <a:latin typeface="Courier New" pitchFamily="49" charset="0"/>
              <a:ea typeface="Times New Roman" pitchFamily="18" charset="0"/>
              <a:cs typeface="Courier New" pitchFamily="49" charset="0"/>
            </a:endParaRPr>
          </a:p>
          <a:p>
            <a:pPr lvl="0" eaLnBrk="0" fontAlgn="base" hangingPunct="0">
              <a:spcBef>
                <a:spcPct val="0"/>
              </a:spcBef>
              <a:spcAft>
                <a:spcPct val="0"/>
              </a:spcAft>
            </a:pPr>
            <a:r>
              <a:rPr lang="ru-RU"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System.</a:t>
            </a:r>
            <a:r>
              <a:rPr lang="en-US" sz="1300" i="1" dirty="0" err="1">
                <a:solidFill>
                  <a:srgbClr val="0000C0"/>
                </a:solidFill>
                <a:latin typeface="Courier New" pitchFamily="49" charset="0"/>
                <a:ea typeface="Times New Roman" pitchFamily="18" charset="0"/>
                <a:cs typeface="Courier New" pitchFamily="49" charset="0"/>
              </a:rPr>
              <a:t>out</a:t>
            </a:r>
            <a:r>
              <a:rPr lang="en-US" sz="1300" dirty="0" err="1">
                <a:solidFill>
                  <a:srgbClr val="000000"/>
                </a:solidFill>
                <a:latin typeface="Courier New" pitchFamily="49" charset="0"/>
                <a:ea typeface="Times New Roman" pitchFamily="18" charset="0"/>
                <a:cs typeface="Courier New" pitchFamily="49" charset="0"/>
              </a:rPr>
              <a:t>.println</a:t>
            </a:r>
            <a:r>
              <a:rPr lang="en-US" sz="1300" dirty="0">
                <a:solidFill>
                  <a:srgbClr val="000000"/>
                </a:solidFill>
                <a:latin typeface="Courier New" pitchFamily="49" charset="0"/>
                <a:ea typeface="Times New Roman" pitchFamily="18" charset="0"/>
                <a:cs typeface="Courier New" pitchFamily="49" charset="0"/>
              </a:rPr>
              <a:t>(</a:t>
            </a:r>
            <a:r>
              <a:rPr lang="en-US" sz="1300" dirty="0">
                <a:solidFill>
                  <a:srgbClr val="2A00FF"/>
                </a:solidFill>
                <a:latin typeface="Courier New" pitchFamily="49" charset="0"/>
                <a:ea typeface="Times New Roman" pitchFamily="18" charset="0"/>
                <a:cs typeface="Courier New" pitchFamily="49" charset="0"/>
              </a:rPr>
              <a:t>"Square box: "</a:t>
            </a:r>
            <a:r>
              <a:rPr lang="en-US" sz="1300" dirty="0">
                <a:solidFill>
                  <a:srgbClr val="000000"/>
                </a:solidFill>
                <a:latin typeface="Courier New" pitchFamily="49" charset="0"/>
                <a:ea typeface="Times New Roman" pitchFamily="18" charset="0"/>
                <a:cs typeface="Courier New" pitchFamily="49" charset="0"/>
              </a:rPr>
              <a:t>+square());}</a:t>
            </a:r>
            <a:endParaRPr lang="ru-RU" sz="1300" dirty="0">
              <a:latin typeface="Courier New" pitchFamily="49" charset="0"/>
              <a:cs typeface="Courier New" pitchFamily="49" charset="0"/>
            </a:endParaRPr>
          </a:p>
          <a:p>
            <a:pPr lvl="0"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lvl="0" eaLnBrk="0" fontAlgn="base" hangingPunct="0">
              <a:spcBef>
                <a:spcPct val="0"/>
              </a:spcBef>
              <a:spcAft>
                <a:spcPct val="0"/>
              </a:spcAft>
            </a:pPr>
            <a:r>
              <a:rPr lang="en-US" sz="1300" b="1" dirty="0">
                <a:solidFill>
                  <a:srgbClr val="7F0055"/>
                </a:solidFill>
                <a:latin typeface="Courier New" pitchFamily="49" charset="0"/>
                <a:ea typeface="Times New Roman" pitchFamily="18" charset="0"/>
                <a:cs typeface="Courier New" pitchFamily="49" charset="0"/>
              </a:rPr>
              <a:t>public</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class</a:t>
            </a:r>
            <a:r>
              <a:rPr lang="en-US" sz="1300" dirty="0">
                <a:solidFill>
                  <a:srgbClr val="000000"/>
                </a:solidFill>
                <a:latin typeface="Courier New" pitchFamily="49" charset="0"/>
                <a:ea typeface="Times New Roman" pitchFamily="18" charset="0"/>
                <a:cs typeface="Courier New" pitchFamily="49" charset="0"/>
              </a:rPr>
              <a:t> Rectangle </a:t>
            </a:r>
            <a:r>
              <a:rPr lang="en-US" sz="1300" b="1" dirty="0">
                <a:solidFill>
                  <a:srgbClr val="7F0055"/>
                </a:solidFill>
                <a:latin typeface="Courier New" pitchFamily="49" charset="0"/>
                <a:ea typeface="Times New Roman" pitchFamily="18" charset="0"/>
                <a:cs typeface="Courier New" pitchFamily="49" charset="0"/>
              </a:rPr>
              <a:t>implements</a:t>
            </a:r>
            <a:r>
              <a:rPr lang="en-US" sz="1300" dirty="0">
                <a:solidFill>
                  <a:srgbClr val="000000"/>
                </a:solidFill>
                <a:latin typeface="Courier New" pitchFamily="49" charset="0"/>
                <a:ea typeface="Times New Roman" pitchFamily="18" charset="0"/>
                <a:cs typeface="Courier New" pitchFamily="49" charset="0"/>
              </a:rPr>
              <a:t> Square{</a:t>
            </a:r>
            <a:endParaRPr lang="ru-RU" sz="1300" dirty="0">
              <a:latin typeface="Courier New" pitchFamily="49" charset="0"/>
              <a:cs typeface="Courier New" pitchFamily="49" charset="0"/>
            </a:endParaRPr>
          </a:p>
          <a:p>
            <a:pPr lvl="0"/>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private</a:t>
            </a:r>
            <a:r>
              <a:rPr lang="en-US" sz="1300" dirty="0">
                <a:solidFill>
                  <a:srgbClr val="000000"/>
                </a:solidFill>
                <a:latin typeface="Courier New" pitchFamily="49" charset="0"/>
                <a:ea typeface="Times New Roman" pitchFamily="18" charset="0"/>
                <a:cs typeface="Courier New" pitchFamily="49" charset="0"/>
              </a:rPr>
              <a:t> </a:t>
            </a:r>
            <a:r>
              <a:rPr lang="en-US" sz="1300" b="1" dirty="0" err="1">
                <a:solidFill>
                  <a:srgbClr val="7F0055"/>
                </a:solidFill>
                <a:latin typeface="Courier New" pitchFamily="49" charset="0"/>
                <a:ea typeface="Times New Roman" pitchFamily="18" charset="0"/>
                <a:cs typeface="Courier New" pitchFamily="49" charset="0"/>
              </a:rPr>
              <a:t>int</a:t>
            </a:r>
            <a:r>
              <a:rPr lang="en-US" sz="1300" dirty="0">
                <a:solidFill>
                  <a:srgbClr val="000000"/>
                </a:solidFill>
                <a:latin typeface="Courier New" pitchFamily="49" charset="0"/>
                <a:ea typeface="Times New Roman" pitchFamily="18" charset="0"/>
                <a:cs typeface="Courier New" pitchFamily="49" charset="0"/>
              </a:rPr>
              <a:t> </a:t>
            </a:r>
            <a:r>
              <a:rPr lang="en-US" sz="1300" dirty="0">
                <a:solidFill>
                  <a:srgbClr val="0000C0"/>
                </a:solidFill>
                <a:latin typeface="Courier New" pitchFamily="49" charset="0"/>
                <a:ea typeface="Times New Roman" pitchFamily="18" charset="0"/>
                <a:cs typeface="Courier New" pitchFamily="49" charset="0"/>
              </a:rPr>
              <a:t>a</a:t>
            </a:r>
            <a:r>
              <a:rPr lang="en-US" sz="1300" dirty="0">
                <a:solidFill>
                  <a:srgbClr val="000000"/>
                </a:solidFill>
                <a:latin typeface="Courier New" pitchFamily="49" charset="0"/>
                <a:ea typeface="Times New Roman" pitchFamily="18" charset="0"/>
                <a:cs typeface="Courier New" pitchFamily="49" charset="0"/>
              </a:rPr>
              <a:t>, </a:t>
            </a:r>
            <a:r>
              <a:rPr lang="en-US" sz="1300" dirty="0">
                <a:solidFill>
                  <a:srgbClr val="0000C0"/>
                </a:solidFill>
                <a:latin typeface="Courier New" pitchFamily="49" charset="0"/>
                <a:ea typeface="Times New Roman" pitchFamily="18" charset="0"/>
                <a:cs typeface="Courier New" pitchFamily="49" charset="0"/>
              </a:rPr>
              <a:t>b</a:t>
            </a:r>
            <a:r>
              <a:rPr lang="en-US" sz="1300" dirty="0">
                <a:solidFill>
                  <a:srgbClr val="000000"/>
                </a:solidFill>
                <a:latin typeface="Courier New" pitchFamily="49" charset="0"/>
                <a:ea typeface="Times New Roman" pitchFamily="18" charset="0"/>
                <a:cs typeface="Courier New" pitchFamily="49" charset="0"/>
              </a:rPr>
              <a:t>;</a:t>
            </a:r>
            <a:endParaRPr lang="ru-RU" sz="1300" dirty="0">
              <a:solidFill>
                <a:srgbClr val="000000"/>
              </a:solidFill>
              <a:latin typeface="Courier New" pitchFamily="49" charset="0"/>
              <a:ea typeface="Times New Roman" pitchFamily="18" charset="0"/>
              <a:cs typeface="Courier New" pitchFamily="49" charset="0"/>
            </a:endParaRPr>
          </a:p>
          <a:p>
            <a:pPr lvl="0" eaLnBrk="0" fontAlgn="base" hangingPunct="0">
              <a:spcBef>
                <a:spcPct val="0"/>
              </a:spcBef>
              <a:spcAft>
                <a:spcPct val="0"/>
              </a:spcAft>
            </a:pPr>
            <a:r>
              <a:rPr lang="ru-RU"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public</a:t>
            </a:r>
            <a:r>
              <a:rPr lang="en-US" sz="1300" dirty="0">
                <a:solidFill>
                  <a:srgbClr val="000000"/>
                </a:solidFill>
                <a:latin typeface="Courier New" pitchFamily="49" charset="0"/>
                <a:ea typeface="Times New Roman" pitchFamily="18" charset="0"/>
                <a:cs typeface="Courier New" pitchFamily="49" charset="0"/>
              </a:rPr>
              <a:t> Rectangle(</a:t>
            </a:r>
            <a:r>
              <a:rPr lang="en-US" sz="1300" b="1" dirty="0" err="1">
                <a:solidFill>
                  <a:srgbClr val="7F0055"/>
                </a:solidFill>
                <a:latin typeface="Courier New" pitchFamily="49" charset="0"/>
                <a:ea typeface="Times New Roman" pitchFamily="18" charset="0"/>
                <a:cs typeface="Courier New" pitchFamily="49" charset="0"/>
              </a:rPr>
              <a:t>int</a:t>
            </a:r>
            <a:r>
              <a:rPr lang="en-US" sz="1300" dirty="0">
                <a:solidFill>
                  <a:srgbClr val="000000"/>
                </a:solidFill>
                <a:latin typeface="Courier New" pitchFamily="49" charset="0"/>
                <a:ea typeface="Times New Roman" pitchFamily="18" charset="0"/>
                <a:cs typeface="Courier New" pitchFamily="49" charset="0"/>
              </a:rPr>
              <a:t> a, </a:t>
            </a:r>
            <a:r>
              <a:rPr lang="en-US" sz="1300" b="1" dirty="0" err="1">
                <a:solidFill>
                  <a:srgbClr val="7F0055"/>
                </a:solidFill>
                <a:latin typeface="Courier New" pitchFamily="49" charset="0"/>
                <a:ea typeface="Times New Roman" pitchFamily="18" charset="0"/>
                <a:cs typeface="Courier New" pitchFamily="49" charset="0"/>
              </a:rPr>
              <a:t>int</a:t>
            </a:r>
            <a:r>
              <a:rPr lang="en-US" sz="1300" dirty="0">
                <a:solidFill>
                  <a:srgbClr val="000000"/>
                </a:solidFill>
                <a:latin typeface="Courier New" pitchFamily="49" charset="0"/>
                <a:ea typeface="Times New Roman" pitchFamily="18" charset="0"/>
                <a:cs typeface="Courier New" pitchFamily="49" charset="0"/>
              </a:rPr>
              <a:t> b) {</a:t>
            </a:r>
            <a:r>
              <a:rPr lang="en-US" sz="1300" b="1" dirty="0" err="1">
                <a:solidFill>
                  <a:srgbClr val="7F0055"/>
                </a:solidFill>
                <a:latin typeface="Courier New" pitchFamily="49" charset="0"/>
                <a:ea typeface="Times New Roman" pitchFamily="18" charset="0"/>
                <a:cs typeface="Courier New" pitchFamily="49" charset="0"/>
              </a:rPr>
              <a:t>this</a:t>
            </a:r>
            <a:r>
              <a:rPr lang="en-US" sz="1300" dirty="0" err="1">
                <a:solidFill>
                  <a:srgbClr val="000000"/>
                </a:solidFill>
                <a:latin typeface="Courier New" pitchFamily="49" charset="0"/>
                <a:ea typeface="Times New Roman" pitchFamily="18" charset="0"/>
                <a:cs typeface="Courier New" pitchFamily="49" charset="0"/>
              </a:rPr>
              <a:t>.</a:t>
            </a:r>
            <a:r>
              <a:rPr lang="en-US" sz="1300" dirty="0" err="1">
                <a:solidFill>
                  <a:srgbClr val="0000C0"/>
                </a:solidFill>
                <a:latin typeface="Courier New" pitchFamily="49" charset="0"/>
                <a:ea typeface="Times New Roman" pitchFamily="18" charset="0"/>
                <a:cs typeface="Courier New" pitchFamily="49" charset="0"/>
              </a:rPr>
              <a:t>a</a:t>
            </a:r>
            <a:r>
              <a:rPr lang="en-US" sz="1300" dirty="0">
                <a:solidFill>
                  <a:srgbClr val="000000"/>
                </a:solidFill>
                <a:latin typeface="Courier New" pitchFamily="49" charset="0"/>
                <a:ea typeface="Times New Roman" pitchFamily="18" charset="0"/>
                <a:cs typeface="Courier New" pitchFamily="49" charset="0"/>
              </a:rPr>
              <a:t>=a; </a:t>
            </a:r>
            <a:r>
              <a:rPr lang="en-US" sz="1300" b="1" dirty="0" err="1">
                <a:solidFill>
                  <a:srgbClr val="7F0055"/>
                </a:solidFill>
                <a:latin typeface="Courier New" pitchFamily="49" charset="0"/>
                <a:ea typeface="Times New Roman" pitchFamily="18" charset="0"/>
                <a:cs typeface="Courier New" pitchFamily="49" charset="0"/>
              </a:rPr>
              <a:t>this</a:t>
            </a:r>
            <a:r>
              <a:rPr lang="en-US" sz="1300" dirty="0" err="1">
                <a:solidFill>
                  <a:srgbClr val="000000"/>
                </a:solidFill>
                <a:latin typeface="Courier New" pitchFamily="49" charset="0"/>
                <a:ea typeface="Times New Roman" pitchFamily="18" charset="0"/>
                <a:cs typeface="Courier New" pitchFamily="49" charset="0"/>
              </a:rPr>
              <a:t>.</a:t>
            </a:r>
            <a:r>
              <a:rPr lang="en-US" sz="1300" dirty="0" err="1">
                <a:solidFill>
                  <a:srgbClr val="0000C0"/>
                </a:solidFill>
                <a:latin typeface="Courier New" pitchFamily="49" charset="0"/>
                <a:ea typeface="Times New Roman" pitchFamily="18" charset="0"/>
                <a:cs typeface="Courier New" pitchFamily="49" charset="0"/>
              </a:rPr>
              <a:t>b</a:t>
            </a:r>
            <a:r>
              <a:rPr lang="en-US" sz="1300" dirty="0">
                <a:solidFill>
                  <a:srgbClr val="000000"/>
                </a:solidFill>
                <a:latin typeface="Courier New" pitchFamily="49" charset="0"/>
                <a:ea typeface="Times New Roman" pitchFamily="18" charset="0"/>
                <a:cs typeface="Courier New" pitchFamily="49" charset="0"/>
              </a:rPr>
              <a:t>=b; }</a:t>
            </a:r>
            <a:endParaRPr lang="ru-RU" sz="1300" dirty="0">
              <a:latin typeface="Courier New" pitchFamily="49" charset="0"/>
              <a:cs typeface="Courier New" pitchFamily="49" charset="0"/>
            </a:endParaRPr>
          </a:p>
          <a:p>
            <a:pPr lvl="0"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public</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double</a:t>
            </a:r>
            <a:r>
              <a:rPr lang="en-US" sz="1300" dirty="0">
                <a:solidFill>
                  <a:srgbClr val="000000"/>
                </a:solidFill>
                <a:latin typeface="Courier New" pitchFamily="49" charset="0"/>
                <a:ea typeface="Times New Roman" pitchFamily="18" charset="0"/>
                <a:cs typeface="Courier New" pitchFamily="49" charset="0"/>
              </a:rPr>
              <a:t> square() { </a:t>
            </a:r>
            <a:r>
              <a:rPr lang="en-US" sz="1300" b="1" dirty="0">
                <a:solidFill>
                  <a:srgbClr val="7F0055"/>
                </a:solidFill>
                <a:latin typeface="Courier New" pitchFamily="49" charset="0"/>
                <a:ea typeface="Times New Roman" pitchFamily="18" charset="0"/>
                <a:cs typeface="Courier New" pitchFamily="49" charset="0"/>
              </a:rPr>
              <a:t>return</a:t>
            </a:r>
            <a:r>
              <a:rPr lang="en-US" sz="1300" dirty="0">
                <a:solidFill>
                  <a:srgbClr val="000000"/>
                </a:solidFill>
                <a:latin typeface="Courier New" pitchFamily="49" charset="0"/>
                <a:ea typeface="Times New Roman" pitchFamily="18" charset="0"/>
                <a:cs typeface="Courier New" pitchFamily="49" charset="0"/>
              </a:rPr>
              <a:t> </a:t>
            </a:r>
            <a:r>
              <a:rPr lang="en-US" sz="1300" dirty="0">
                <a:solidFill>
                  <a:srgbClr val="0000C0"/>
                </a:solidFill>
                <a:latin typeface="Courier New" pitchFamily="49" charset="0"/>
                <a:ea typeface="Times New Roman" pitchFamily="18" charset="0"/>
                <a:cs typeface="Courier New" pitchFamily="49" charset="0"/>
              </a:rPr>
              <a:t>a</a:t>
            </a:r>
            <a:r>
              <a:rPr lang="en-US" sz="1300" dirty="0">
                <a:solidFill>
                  <a:srgbClr val="000000"/>
                </a:solidFill>
                <a:latin typeface="Courier New" pitchFamily="49" charset="0"/>
                <a:ea typeface="Times New Roman" pitchFamily="18" charset="0"/>
                <a:cs typeface="Courier New" pitchFamily="49" charset="0"/>
              </a:rPr>
              <a:t>*</a:t>
            </a:r>
            <a:r>
              <a:rPr lang="en-US" sz="1300" dirty="0">
                <a:solidFill>
                  <a:srgbClr val="0000C0"/>
                </a:solidFill>
                <a:latin typeface="Courier New" pitchFamily="49" charset="0"/>
                <a:ea typeface="Times New Roman" pitchFamily="18" charset="0"/>
                <a:cs typeface="Courier New" pitchFamily="49" charset="0"/>
              </a:rPr>
              <a:t>b</a:t>
            </a:r>
            <a:r>
              <a:rPr lang="en-US" sz="1300" dirty="0">
                <a:solidFill>
                  <a:srgbClr val="000000"/>
                </a:solidFill>
                <a:latin typeface="Courier New" pitchFamily="49" charset="0"/>
                <a:ea typeface="Times New Roman" pitchFamily="18" charset="0"/>
                <a:cs typeface="Courier New" pitchFamily="49" charset="0"/>
              </a:rPr>
              <a:t>; }</a:t>
            </a:r>
            <a:endParaRPr lang="ru-RU" sz="1300" dirty="0">
              <a:latin typeface="Courier New" pitchFamily="49" charset="0"/>
              <a:cs typeface="Courier New" pitchFamily="49" charset="0"/>
            </a:endParaRPr>
          </a:p>
          <a:p>
            <a:pPr lvl="0"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public</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void</a:t>
            </a:r>
            <a:r>
              <a:rPr lang="en-US" sz="1300" dirty="0">
                <a:solidFill>
                  <a:srgbClr val="000000"/>
                </a:solidFill>
                <a:latin typeface="Courier New" pitchFamily="49" charset="0"/>
                <a:ea typeface="Times New Roman" pitchFamily="18" charset="0"/>
                <a:cs typeface="Courier New" pitchFamily="49" charset="0"/>
              </a:rPr>
              <a:t> print() {</a:t>
            </a:r>
            <a:r>
              <a:rPr lang="en-US" sz="1300" dirty="0" err="1">
                <a:solidFill>
                  <a:srgbClr val="000000"/>
                </a:solidFill>
                <a:latin typeface="Courier New" pitchFamily="49" charset="0"/>
                <a:ea typeface="Times New Roman" pitchFamily="18" charset="0"/>
                <a:cs typeface="Courier New" pitchFamily="49" charset="0"/>
              </a:rPr>
              <a:t>System.</a:t>
            </a:r>
            <a:r>
              <a:rPr lang="en-US" sz="1300" i="1" dirty="0" err="1">
                <a:solidFill>
                  <a:srgbClr val="0000C0"/>
                </a:solidFill>
                <a:latin typeface="Courier New" pitchFamily="49" charset="0"/>
                <a:ea typeface="Times New Roman" pitchFamily="18" charset="0"/>
                <a:cs typeface="Courier New" pitchFamily="49" charset="0"/>
              </a:rPr>
              <a:t>out</a:t>
            </a:r>
            <a:r>
              <a:rPr lang="en-US" sz="1300" dirty="0" err="1">
                <a:solidFill>
                  <a:srgbClr val="000000"/>
                </a:solidFill>
                <a:latin typeface="Courier New" pitchFamily="49" charset="0"/>
                <a:ea typeface="Times New Roman" pitchFamily="18" charset="0"/>
                <a:cs typeface="Courier New" pitchFamily="49" charset="0"/>
              </a:rPr>
              <a:t>.println</a:t>
            </a:r>
            <a:r>
              <a:rPr lang="en-US" sz="1300" dirty="0">
                <a:solidFill>
                  <a:srgbClr val="000000"/>
                </a:solidFill>
                <a:latin typeface="Courier New" pitchFamily="49" charset="0"/>
                <a:ea typeface="Times New Roman" pitchFamily="18" charset="0"/>
                <a:cs typeface="Courier New" pitchFamily="49" charset="0"/>
              </a:rPr>
              <a:t>(</a:t>
            </a:r>
            <a:r>
              <a:rPr lang="en-US" sz="1300" dirty="0">
                <a:solidFill>
                  <a:srgbClr val="2A00FF"/>
                </a:solidFill>
                <a:latin typeface="Courier New" pitchFamily="49" charset="0"/>
                <a:ea typeface="Times New Roman" pitchFamily="18" charset="0"/>
                <a:cs typeface="Courier New" pitchFamily="49" charset="0"/>
              </a:rPr>
              <a:t>"Square rectangle: "</a:t>
            </a:r>
            <a:r>
              <a:rPr lang="en-US" sz="1300" dirty="0">
                <a:solidFill>
                  <a:srgbClr val="000000"/>
                </a:solidFill>
                <a:latin typeface="Courier New" pitchFamily="49" charset="0"/>
                <a:ea typeface="Times New Roman" pitchFamily="18" charset="0"/>
                <a:cs typeface="Courier New" pitchFamily="49" charset="0"/>
              </a:rPr>
              <a:t>+square());}</a:t>
            </a:r>
            <a:endParaRPr lang="ru-RU" sz="1300" dirty="0">
              <a:latin typeface="Courier New" pitchFamily="49" charset="0"/>
              <a:cs typeface="Courier New" pitchFamily="49" charset="0"/>
            </a:endParaRPr>
          </a:p>
          <a:p>
            <a:pPr lvl="0" eaLnBrk="0" fontAlgn="base" hangingPunct="0">
              <a:spcBef>
                <a:spcPct val="0"/>
              </a:spcBef>
              <a:spcAft>
                <a:spcPct val="0"/>
              </a:spcAft>
            </a:pPr>
            <a:r>
              <a:rPr lang="en-US" sz="1300" dirty="0" smtClean="0">
                <a:latin typeface="Courier New" pitchFamily="49" charset="0"/>
                <a:cs typeface="Courier New" pitchFamily="49" charset="0"/>
              </a:rPr>
              <a:t>}</a:t>
            </a:r>
            <a:endParaRPr lang="ru-RU" sz="1300" dirty="0">
              <a:latin typeface="Courier New" pitchFamily="49" charset="0"/>
              <a:cs typeface="Courier New" pitchFamily="49" charset="0"/>
            </a:endParaRPr>
          </a:p>
        </p:txBody>
      </p:sp>
    </p:spTree>
    <p:extLst>
      <p:ext uri="{BB962C8B-B14F-4D97-AF65-F5344CB8AC3E}">
        <p14:creationId xmlns:p14="http://schemas.microsoft.com/office/powerpoint/2010/main" xmlns="" val="23820512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Интерфейсы</a:t>
            </a:r>
            <a:r>
              <a:rPr lang="en-GB" dirty="0" smtClean="0"/>
              <a:t>. </a:t>
            </a:r>
            <a:r>
              <a:rPr lang="en-GB" dirty="0" smtClean="0"/>
              <a:t>Example </a:t>
            </a:r>
            <a:r>
              <a:rPr lang="en-GB" dirty="0" smtClean="0"/>
              <a:t>28</a:t>
            </a:r>
            <a:endParaRPr lang="en-US" dirty="0"/>
          </a:p>
        </p:txBody>
      </p:sp>
      <p:sp>
        <p:nvSpPr>
          <p:cNvPr id="3" name="Content Placeholder 2"/>
          <p:cNvSpPr>
            <a:spLocks noGrp="1"/>
          </p:cNvSpPr>
          <p:nvPr>
            <p:ph idx="1"/>
          </p:nvPr>
        </p:nvSpPr>
        <p:spPr>
          <a:solidFill>
            <a:schemeClr val="bg1">
              <a:lumMod val="95000"/>
            </a:schemeClr>
          </a:solidFill>
        </p:spPr>
        <p:txBody>
          <a:bodyPr/>
          <a:lstStyle/>
          <a:p>
            <a:pPr marL="0" indent="0" fontAlgn="base">
              <a:spcBef>
                <a:spcPct val="0"/>
              </a:spcBef>
              <a:spcAft>
                <a:spcPct val="0"/>
              </a:spcAft>
              <a:buClrTx/>
              <a:buSzTx/>
              <a:buNone/>
            </a:pPr>
            <a:r>
              <a:rPr lang="en-US" sz="1400" b="1" dirty="0">
                <a:solidFill>
                  <a:srgbClr val="7F0055"/>
                </a:solidFill>
                <a:latin typeface="Courier New" pitchFamily="49" charset="0"/>
                <a:ea typeface="Times New Roman" pitchFamily="18" charset="0"/>
                <a:cs typeface="Courier New" pitchFamily="49" charset="0"/>
              </a:rPr>
              <a:t>public</a:t>
            </a:r>
            <a:r>
              <a:rPr lang="en-US" sz="1400" dirty="0">
                <a:solidFill>
                  <a:srgbClr val="000000"/>
                </a:solidFill>
                <a:latin typeface="Courier New" pitchFamily="49" charset="0"/>
                <a:ea typeface="Times New Roman" pitchFamily="18" charset="0"/>
                <a:cs typeface="Courier New" pitchFamily="49" charset="0"/>
              </a:rPr>
              <a:t> </a:t>
            </a:r>
            <a:r>
              <a:rPr lang="en-US" sz="1400" b="1" dirty="0">
                <a:solidFill>
                  <a:srgbClr val="7F0055"/>
                </a:solidFill>
                <a:latin typeface="Courier New" pitchFamily="49" charset="0"/>
                <a:ea typeface="Times New Roman" pitchFamily="18" charset="0"/>
                <a:cs typeface="Courier New" pitchFamily="49" charset="0"/>
              </a:rPr>
              <a:t>class</a:t>
            </a:r>
            <a:r>
              <a:rPr lang="en-US" sz="1400" dirty="0">
                <a:solidFill>
                  <a:srgbClr val="000000"/>
                </a:solidFill>
                <a:latin typeface="Courier New" pitchFamily="49" charset="0"/>
                <a:ea typeface="Times New Roman" pitchFamily="18" charset="0"/>
                <a:cs typeface="Courier New" pitchFamily="49" charset="0"/>
              </a:rPr>
              <a:t> Circle </a:t>
            </a:r>
            <a:r>
              <a:rPr lang="en-US" sz="1400" b="1" dirty="0">
                <a:solidFill>
                  <a:srgbClr val="7F0055"/>
                </a:solidFill>
                <a:latin typeface="Courier New" pitchFamily="49" charset="0"/>
                <a:ea typeface="Times New Roman" pitchFamily="18" charset="0"/>
                <a:cs typeface="Courier New" pitchFamily="49" charset="0"/>
              </a:rPr>
              <a:t>implements</a:t>
            </a:r>
            <a:r>
              <a:rPr lang="en-US" sz="1400" dirty="0">
                <a:solidFill>
                  <a:srgbClr val="000000"/>
                </a:solidFill>
                <a:latin typeface="Courier New" pitchFamily="49" charset="0"/>
                <a:ea typeface="Times New Roman" pitchFamily="18" charset="0"/>
                <a:cs typeface="Courier New" pitchFamily="49" charset="0"/>
              </a:rPr>
              <a:t> Square{</a:t>
            </a:r>
            <a:endParaRPr lang="ru-RU" sz="1400" dirty="0">
              <a:latin typeface="Courier New" pitchFamily="49" charset="0"/>
              <a:cs typeface="Courier New" pitchFamily="49" charset="0"/>
            </a:endParaRPr>
          </a:p>
          <a:p>
            <a:pPr marL="0" indent="0" eaLnBrk="0" fontAlgn="base" hangingPunct="0">
              <a:spcBef>
                <a:spcPct val="0"/>
              </a:spcBef>
              <a:spcAft>
                <a:spcPct val="0"/>
              </a:spcAft>
              <a:buNone/>
            </a:pPr>
            <a:r>
              <a:rPr lang="en-US" sz="1400" dirty="0">
                <a:solidFill>
                  <a:srgbClr val="000000"/>
                </a:solidFill>
                <a:latin typeface="Courier New" pitchFamily="49" charset="0"/>
                <a:ea typeface="Times New Roman" pitchFamily="18" charset="0"/>
                <a:cs typeface="Courier New" pitchFamily="49" charset="0"/>
              </a:rPr>
              <a:t>    </a:t>
            </a:r>
            <a:r>
              <a:rPr lang="en-US" sz="1400" b="1" dirty="0">
                <a:solidFill>
                  <a:srgbClr val="7F0055"/>
                </a:solidFill>
                <a:latin typeface="Courier New" pitchFamily="49" charset="0"/>
                <a:ea typeface="Times New Roman" pitchFamily="18" charset="0"/>
                <a:cs typeface="Courier New" pitchFamily="49" charset="0"/>
              </a:rPr>
              <a:t>private</a:t>
            </a:r>
            <a:r>
              <a:rPr lang="en-US" sz="1400" dirty="0">
                <a:solidFill>
                  <a:srgbClr val="000000"/>
                </a:solidFill>
                <a:latin typeface="Courier New" pitchFamily="49" charset="0"/>
                <a:ea typeface="Times New Roman" pitchFamily="18" charset="0"/>
                <a:cs typeface="Courier New" pitchFamily="49" charset="0"/>
              </a:rPr>
              <a:t> </a:t>
            </a:r>
            <a:r>
              <a:rPr lang="en-US" sz="1400" b="1" dirty="0" err="1">
                <a:solidFill>
                  <a:srgbClr val="7F0055"/>
                </a:solidFill>
                <a:latin typeface="Courier New" pitchFamily="49" charset="0"/>
                <a:ea typeface="Times New Roman" pitchFamily="18" charset="0"/>
                <a:cs typeface="Courier New" pitchFamily="49" charset="0"/>
              </a:rPr>
              <a:t>int</a:t>
            </a:r>
            <a:r>
              <a:rPr lang="en-US" sz="1400" dirty="0">
                <a:solidFill>
                  <a:srgbClr val="000000"/>
                </a:solidFill>
                <a:latin typeface="Courier New" pitchFamily="49" charset="0"/>
                <a:ea typeface="Times New Roman" pitchFamily="18" charset="0"/>
                <a:cs typeface="Courier New" pitchFamily="49" charset="0"/>
              </a:rPr>
              <a:t> </a:t>
            </a:r>
            <a:r>
              <a:rPr lang="en-US" sz="1400" dirty="0">
                <a:solidFill>
                  <a:srgbClr val="0000C0"/>
                </a:solidFill>
                <a:latin typeface="Courier New" pitchFamily="49" charset="0"/>
                <a:ea typeface="Times New Roman" pitchFamily="18" charset="0"/>
                <a:cs typeface="Courier New" pitchFamily="49" charset="0"/>
              </a:rPr>
              <a:t>r</a:t>
            </a:r>
            <a:r>
              <a:rPr lang="en-US" sz="1400" dirty="0">
                <a:solidFill>
                  <a:srgbClr val="000000"/>
                </a:solidFill>
                <a:latin typeface="Courier New" pitchFamily="49" charset="0"/>
                <a:ea typeface="Times New Roman" pitchFamily="18" charset="0"/>
                <a:cs typeface="Courier New" pitchFamily="49" charset="0"/>
              </a:rPr>
              <a:t>;</a:t>
            </a:r>
            <a:endParaRPr lang="ru-RU" sz="1400" dirty="0">
              <a:latin typeface="Courier New" pitchFamily="49" charset="0"/>
              <a:cs typeface="Courier New" pitchFamily="49" charset="0"/>
            </a:endParaRPr>
          </a:p>
          <a:p>
            <a:pPr marL="0" indent="0" eaLnBrk="0" fontAlgn="base" hangingPunct="0">
              <a:spcBef>
                <a:spcPct val="0"/>
              </a:spcBef>
              <a:spcAft>
                <a:spcPct val="0"/>
              </a:spcAft>
              <a:buClrTx/>
              <a:buSzTx/>
              <a:buNone/>
            </a:pPr>
            <a:r>
              <a:rPr lang="ru-RU" sz="1400" b="1" dirty="0">
                <a:solidFill>
                  <a:srgbClr val="7F0055"/>
                </a:solidFill>
                <a:latin typeface="Courier New" pitchFamily="49" charset="0"/>
                <a:ea typeface="Times New Roman" pitchFamily="18" charset="0"/>
                <a:cs typeface="Courier New" pitchFamily="49" charset="0"/>
              </a:rPr>
              <a:t>    </a:t>
            </a:r>
            <a:r>
              <a:rPr lang="en-US" sz="1400" b="1" dirty="0">
                <a:solidFill>
                  <a:srgbClr val="7F0055"/>
                </a:solidFill>
                <a:latin typeface="Courier New" pitchFamily="49" charset="0"/>
                <a:ea typeface="Times New Roman" pitchFamily="18" charset="0"/>
                <a:cs typeface="Courier New" pitchFamily="49" charset="0"/>
              </a:rPr>
              <a:t>public</a:t>
            </a:r>
            <a:r>
              <a:rPr lang="en-US" sz="1400" dirty="0">
                <a:solidFill>
                  <a:srgbClr val="000000"/>
                </a:solidFill>
                <a:latin typeface="Courier New" pitchFamily="49" charset="0"/>
                <a:ea typeface="Times New Roman" pitchFamily="18" charset="0"/>
                <a:cs typeface="Courier New" pitchFamily="49" charset="0"/>
              </a:rPr>
              <a:t> Circle(</a:t>
            </a:r>
            <a:r>
              <a:rPr lang="en-US" sz="1400" b="1" dirty="0" err="1">
                <a:solidFill>
                  <a:srgbClr val="7F0055"/>
                </a:solidFill>
                <a:latin typeface="Courier New" pitchFamily="49" charset="0"/>
                <a:ea typeface="Times New Roman" pitchFamily="18" charset="0"/>
                <a:cs typeface="Courier New" pitchFamily="49" charset="0"/>
              </a:rPr>
              <a:t>int</a:t>
            </a:r>
            <a:r>
              <a:rPr lang="en-US" sz="1400" dirty="0">
                <a:solidFill>
                  <a:srgbClr val="000000"/>
                </a:solidFill>
                <a:latin typeface="Courier New" pitchFamily="49" charset="0"/>
                <a:ea typeface="Times New Roman" pitchFamily="18" charset="0"/>
                <a:cs typeface="Courier New" pitchFamily="49" charset="0"/>
              </a:rPr>
              <a:t> r) { </a:t>
            </a:r>
            <a:r>
              <a:rPr lang="en-US" sz="1400" b="1" dirty="0" err="1">
                <a:solidFill>
                  <a:srgbClr val="7F0055"/>
                </a:solidFill>
                <a:latin typeface="Courier New" pitchFamily="49" charset="0"/>
                <a:ea typeface="Times New Roman" pitchFamily="18" charset="0"/>
                <a:cs typeface="Courier New" pitchFamily="49" charset="0"/>
              </a:rPr>
              <a:t>this</a:t>
            </a:r>
            <a:r>
              <a:rPr lang="en-US" sz="1400" dirty="0" err="1">
                <a:solidFill>
                  <a:srgbClr val="000000"/>
                </a:solidFill>
                <a:latin typeface="Courier New" pitchFamily="49" charset="0"/>
                <a:ea typeface="Times New Roman" pitchFamily="18" charset="0"/>
                <a:cs typeface="Courier New" pitchFamily="49" charset="0"/>
              </a:rPr>
              <a:t>.</a:t>
            </a:r>
            <a:r>
              <a:rPr lang="en-US" sz="1400" dirty="0" err="1">
                <a:solidFill>
                  <a:srgbClr val="0000C0"/>
                </a:solidFill>
                <a:latin typeface="Courier New" pitchFamily="49" charset="0"/>
                <a:ea typeface="Times New Roman" pitchFamily="18" charset="0"/>
                <a:cs typeface="Courier New" pitchFamily="49" charset="0"/>
              </a:rPr>
              <a:t>r</a:t>
            </a:r>
            <a:r>
              <a:rPr lang="en-US" sz="1400" dirty="0">
                <a:solidFill>
                  <a:srgbClr val="000000"/>
                </a:solidFill>
                <a:latin typeface="Courier New" pitchFamily="49" charset="0"/>
                <a:ea typeface="Times New Roman" pitchFamily="18" charset="0"/>
                <a:cs typeface="Courier New" pitchFamily="49" charset="0"/>
              </a:rPr>
              <a:t> = r;}</a:t>
            </a:r>
            <a:endParaRPr lang="ru-RU" sz="1400" dirty="0">
              <a:latin typeface="Courier New" pitchFamily="49" charset="0"/>
              <a:cs typeface="Courier New" pitchFamily="49" charset="0"/>
            </a:endParaRPr>
          </a:p>
          <a:p>
            <a:pPr marL="0" indent="0" eaLnBrk="0" fontAlgn="base" hangingPunct="0">
              <a:spcBef>
                <a:spcPct val="0"/>
              </a:spcBef>
              <a:spcAft>
                <a:spcPct val="0"/>
              </a:spcAft>
              <a:buClrTx/>
              <a:buSzTx/>
              <a:buNone/>
            </a:pPr>
            <a:r>
              <a:rPr lang="en-US" sz="1400" dirty="0">
                <a:solidFill>
                  <a:srgbClr val="000000"/>
                </a:solidFill>
                <a:latin typeface="Courier New" pitchFamily="49" charset="0"/>
                <a:ea typeface="Times New Roman" pitchFamily="18" charset="0"/>
                <a:cs typeface="Courier New" pitchFamily="49" charset="0"/>
              </a:rPr>
              <a:t>    </a:t>
            </a:r>
            <a:r>
              <a:rPr lang="en-US" sz="1400" b="1" dirty="0">
                <a:solidFill>
                  <a:srgbClr val="7F0055"/>
                </a:solidFill>
                <a:latin typeface="Courier New" pitchFamily="49" charset="0"/>
                <a:ea typeface="Times New Roman" pitchFamily="18" charset="0"/>
                <a:cs typeface="Courier New" pitchFamily="49" charset="0"/>
              </a:rPr>
              <a:t>public</a:t>
            </a:r>
            <a:r>
              <a:rPr lang="en-US" sz="1400" dirty="0">
                <a:solidFill>
                  <a:srgbClr val="000000"/>
                </a:solidFill>
                <a:latin typeface="Courier New" pitchFamily="49" charset="0"/>
                <a:ea typeface="Times New Roman" pitchFamily="18" charset="0"/>
                <a:cs typeface="Courier New" pitchFamily="49" charset="0"/>
              </a:rPr>
              <a:t> </a:t>
            </a:r>
            <a:r>
              <a:rPr lang="en-US" sz="1400" b="1" dirty="0">
                <a:solidFill>
                  <a:srgbClr val="7F0055"/>
                </a:solidFill>
                <a:latin typeface="Courier New" pitchFamily="49" charset="0"/>
                <a:ea typeface="Times New Roman" pitchFamily="18" charset="0"/>
                <a:cs typeface="Courier New" pitchFamily="49" charset="0"/>
              </a:rPr>
              <a:t>double</a:t>
            </a:r>
            <a:r>
              <a:rPr lang="en-US" sz="1400" dirty="0">
                <a:solidFill>
                  <a:srgbClr val="000000"/>
                </a:solidFill>
                <a:latin typeface="Courier New" pitchFamily="49" charset="0"/>
                <a:ea typeface="Times New Roman" pitchFamily="18" charset="0"/>
                <a:cs typeface="Courier New" pitchFamily="49" charset="0"/>
              </a:rPr>
              <a:t> square() { </a:t>
            </a:r>
            <a:r>
              <a:rPr lang="en-US" sz="1400" b="1" dirty="0">
                <a:solidFill>
                  <a:srgbClr val="7F0055"/>
                </a:solidFill>
                <a:latin typeface="Courier New" pitchFamily="49" charset="0"/>
                <a:ea typeface="Times New Roman" pitchFamily="18" charset="0"/>
                <a:cs typeface="Courier New" pitchFamily="49" charset="0"/>
              </a:rPr>
              <a:t>return</a:t>
            </a:r>
            <a:r>
              <a:rPr lang="en-US" sz="1400" dirty="0">
                <a:solidFill>
                  <a:srgbClr val="000000"/>
                </a:solidFill>
                <a:latin typeface="Courier New" pitchFamily="49" charset="0"/>
                <a:ea typeface="Times New Roman" pitchFamily="18" charset="0"/>
                <a:cs typeface="Courier New" pitchFamily="49" charset="0"/>
              </a:rPr>
              <a:t> </a:t>
            </a:r>
            <a:r>
              <a:rPr lang="en-US" sz="1400" dirty="0">
                <a:solidFill>
                  <a:srgbClr val="0000C0"/>
                </a:solidFill>
                <a:latin typeface="Courier New" pitchFamily="49" charset="0"/>
                <a:ea typeface="Times New Roman" pitchFamily="18" charset="0"/>
                <a:cs typeface="Courier New" pitchFamily="49" charset="0"/>
              </a:rPr>
              <a:t>r</a:t>
            </a:r>
            <a:r>
              <a:rPr lang="en-US" sz="1400" dirty="0">
                <a:solidFill>
                  <a:srgbClr val="000000"/>
                </a:solidFill>
                <a:latin typeface="Courier New" pitchFamily="49" charset="0"/>
                <a:ea typeface="Times New Roman" pitchFamily="18" charset="0"/>
                <a:cs typeface="Courier New" pitchFamily="49" charset="0"/>
              </a:rPr>
              <a:t>*</a:t>
            </a:r>
            <a:r>
              <a:rPr lang="en-US" sz="1400" dirty="0">
                <a:solidFill>
                  <a:srgbClr val="0000C0"/>
                </a:solidFill>
                <a:latin typeface="Courier New" pitchFamily="49" charset="0"/>
                <a:ea typeface="Times New Roman" pitchFamily="18" charset="0"/>
                <a:cs typeface="Courier New" pitchFamily="49" charset="0"/>
              </a:rPr>
              <a:t>r</a:t>
            </a:r>
            <a:r>
              <a:rPr lang="en-US" sz="1400" dirty="0">
                <a:solidFill>
                  <a:srgbClr val="000000"/>
                </a:solidFill>
                <a:latin typeface="Courier New" pitchFamily="49" charset="0"/>
                <a:ea typeface="Times New Roman" pitchFamily="18" charset="0"/>
                <a:cs typeface="Courier New" pitchFamily="49" charset="0"/>
              </a:rPr>
              <a:t>*</a:t>
            </a:r>
            <a:r>
              <a:rPr lang="en-US" sz="1400" dirty="0" err="1">
                <a:solidFill>
                  <a:srgbClr val="000000"/>
                </a:solidFill>
                <a:latin typeface="Courier New" pitchFamily="49" charset="0"/>
                <a:ea typeface="Times New Roman" pitchFamily="18" charset="0"/>
                <a:cs typeface="Courier New" pitchFamily="49" charset="0"/>
              </a:rPr>
              <a:t>Square.PI</a:t>
            </a:r>
            <a:r>
              <a:rPr lang="en-US" sz="1400" dirty="0">
                <a:solidFill>
                  <a:srgbClr val="000000"/>
                </a:solidFill>
                <a:latin typeface="Courier New" pitchFamily="49" charset="0"/>
                <a:ea typeface="Times New Roman" pitchFamily="18" charset="0"/>
                <a:cs typeface="Courier New" pitchFamily="49" charset="0"/>
              </a:rPr>
              <a:t>;}</a:t>
            </a:r>
            <a:endParaRPr lang="ru-RU" sz="1400" dirty="0">
              <a:latin typeface="Courier New" pitchFamily="49" charset="0"/>
              <a:cs typeface="Courier New" pitchFamily="49" charset="0"/>
            </a:endParaRPr>
          </a:p>
          <a:p>
            <a:pPr marL="0" indent="0" eaLnBrk="0" fontAlgn="base" hangingPunct="0">
              <a:spcBef>
                <a:spcPct val="0"/>
              </a:spcBef>
              <a:spcAft>
                <a:spcPct val="0"/>
              </a:spcAft>
              <a:buClrTx/>
              <a:buSzTx/>
              <a:buNone/>
            </a:pPr>
            <a:r>
              <a:rPr lang="en-US" sz="1400" dirty="0">
                <a:solidFill>
                  <a:srgbClr val="000000"/>
                </a:solidFill>
                <a:latin typeface="Courier New" pitchFamily="49" charset="0"/>
                <a:ea typeface="Times New Roman" pitchFamily="18" charset="0"/>
                <a:cs typeface="Courier New" pitchFamily="49" charset="0"/>
              </a:rPr>
              <a:t>    </a:t>
            </a:r>
            <a:r>
              <a:rPr lang="en-US" sz="1400" b="1" dirty="0">
                <a:solidFill>
                  <a:srgbClr val="7F0055"/>
                </a:solidFill>
                <a:latin typeface="Courier New" pitchFamily="49" charset="0"/>
                <a:ea typeface="Times New Roman" pitchFamily="18" charset="0"/>
                <a:cs typeface="Courier New" pitchFamily="49" charset="0"/>
              </a:rPr>
              <a:t>public</a:t>
            </a:r>
            <a:r>
              <a:rPr lang="en-US" sz="1400" dirty="0">
                <a:solidFill>
                  <a:srgbClr val="000000"/>
                </a:solidFill>
                <a:latin typeface="Courier New" pitchFamily="49" charset="0"/>
                <a:ea typeface="Times New Roman" pitchFamily="18" charset="0"/>
                <a:cs typeface="Courier New" pitchFamily="49" charset="0"/>
              </a:rPr>
              <a:t> </a:t>
            </a:r>
            <a:r>
              <a:rPr lang="en-US" sz="1400" b="1" dirty="0">
                <a:solidFill>
                  <a:srgbClr val="7F0055"/>
                </a:solidFill>
                <a:latin typeface="Courier New" pitchFamily="49" charset="0"/>
                <a:ea typeface="Times New Roman" pitchFamily="18" charset="0"/>
                <a:cs typeface="Courier New" pitchFamily="49" charset="0"/>
              </a:rPr>
              <a:t>void</a:t>
            </a:r>
            <a:r>
              <a:rPr lang="en-US" sz="1400" dirty="0">
                <a:solidFill>
                  <a:srgbClr val="000000"/>
                </a:solidFill>
                <a:latin typeface="Courier New" pitchFamily="49" charset="0"/>
                <a:ea typeface="Times New Roman" pitchFamily="18" charset="0"/>
                <a:cs typeface="Courier New" pitchFamily="49" charset="0"/>
              </a:rPr>
              <a:t> print() {</a:t>
            </a:r>
            <a:r>
              <a:rPr lang="en-US" sz="1400" dirty="0" err="1">
                <a:solidFill>
                  <a:srgbClr val="000000"/>
                </a:solidFill>
                <a:latin typeface="Courier New" pitchFamily="49" charset="0"/>
                <a:ea typeface="Times New Roman" pitchFamily="18" charset="0"/>
                <a:cs typeface="Courier New" pitchFamily="49" charset="0"/>
              </a:rPr>
              <a:t>System.</a:t>
            </a:r>
            <a:r>
              <a:rPr lang="en-US" sz="1400" i="1" dirty="0" err="1">
                <a:solidFill>
                  <a:srgbClr val="0000C0"/>
                </a:solidFill>
                <a:latin typeface="Courier New" pitchFamily="49" charset="0"/>
                <a:ea typeface="Times New Roman" pitchFamily="18" charset="0"/>
                <a:cs typeface="Courier New" pitchFamily="49" charset="0"/>
              </a:rPr>
              <a:t>out</a:t>
            </a:r>
            <a:r>
              <a:rPr lang="en-US" sz="1400" dirty="0" err="1">
                <a:solidFill>
                  <a:srgbClr val="000000"/>
                </a:solidFill>
                <a:latin typeface="Courier New" pitchFamily="49" charset="0"/>
                <a:ea typeface="Times New Roman" pitchFamily="18" charset="0"/>
                <a:cs typeface="Courier New" pitchFamily="49" charset="0"/>
              </a:rPr>
              <a:t>.println</a:t>
            </a:r>
            <a:r>
              <a:rPr lang="en-US" sz="1400" dirty="0">
                <a:solidFill>
                  <a:srgbClr val="000000"/>
                </a:solidFill>
                <a:latin typeface="Courier New" pitchFamily="49" charset="0"/>
                <a:ea typeface="Times New Roman" pitchFamily="18" charset="0"/>
                <a:cs typeface="Courier New" pitchFamily="49" charset="0"/>
              </a:rPr>
              <a:t>(</a:t>
            </a:r>
            <a:r>
              <a:rPr lang="en-US" sz="1400" dirty="0">
                <a:solidFill>
                  <a:srgbClr val="2A00FF"/>
                </a:solidFill>
                <a:latin typeface="Courier New" pitchFamily="49" charset="0"/>
                <a:ea typeface="Times New Roman" pitchFamily="18" charset="0"/>
                <a:cs typeface="Courier New" pitchFamily="49" charset="0"/>
              </a:rPr>
              <a:t>"Square circle: «</a:t>
            </a:r>
            <a:r>
              <a:rPr lang="ru-RU" sz="1400" dirty="0">
                <a:solidFill>
                  <a:srgbClr val="2A00FF"/>
                </a:solidFill>
                <a:latin typeface="Courier New" pitchFamily="49" charset="0"/>
                <a:ea typeface="Times New Roman" pitchFamily="18" charset="0"/>
                <a:cs typeface="Courier New" pitchFamily="49" charset="0"/>
              </a:rPr>
              <a:t> </a:t>
            </a:r>
          </a:p>
          <a:p>
            <a:pPr marL="0" indent="0" eaLnBrk="0" fontAlgn="base" hangingPunct="0">
              <a:spcBef>
                <a:spcPct val="0"/>
              </a:spcBef>
              <a:spcAft>
                <a:spcPct val="0"/>
              </a:spcAft>
              <a:buClrTx/>
              <a:buSzTx/>
              <a:buNone/>
            </a:pPr>
            <a:r>
              <a:rPr lang="ru-RU" sz="1400" dirty="0">
                <a:solidFill>
                  <a:srgbClr val="2A00FF"/>
                </a:solidFill>
                <a:latin typeface="Courier New" pitchFamily="49" charset="0"/>
                <a:ea typeface="Times New Roman" pitchFamily="18" charset="0"/>
                <a:cs typeface="Courier New" pitchFamily="49" charset="0"/>
              </a:rPr>
              <a:t>					</a:t>
            </a:r>
            <a:r>
              <a:rPr lang="en-US" sz="1400" dirty="0">
                <a:solidFill>
                  <a:srgbClr val="000000"/>
                </a:solidFill>
                <a:latin typeface="Courier New" pitchFamily="49" charset="0"/>
                <a:ea typeface="Times New Roman" pitchFamily="18" charset="0"/>
                <a:cs typeface="Courier New" pitchFamily="49" charset="0"/>
              </a:rPr>
              <a:t>+square());}</a:t>
            </a:r>
            <a:endParaRPr lang="ru-RU" sz="1400" dirty="0">
              <a:latin typeface="Courier New" pitchFamily="49" charset="0"/>
              <a:cs typeface="Courier New" pitchFamily="49" charset="0"/>
            </a:endParaRPr>
          </a:p>
          <a:p>
            <a:pPr marL="0" indent="0" eaLnBrk="0" fontAlgn="base" hangingPunct="0">
              <a:spcBef>
                <a:spcPct val="0"/>
              </a:spcBef>
              <a:spcAft>
                <a:spcPct val="0"/>
              </a:spcAft>
              <a:buClrTx/>
              <a:buSzTx/>
              <a:buNone/>
            </a:pPr>
            <a:r>
              <a:rPr lang="en-US" sz="1400" dirty="0">
                <a:solidFill>
                  <a:srgbClr val="000000"/>
                </a:solidFill>
                <a:latin typeface="Courier New" pitchFamily="49" charset="0"/>
                <a:ea typeface="Times New Roman" pitchFamily="18" charset="0"/>
                <a:cs typeface="Courier New" pitchFamily="49" charset="0"/>
              </a:rPr>
              <a:t>}</a:t>
            </a:r>
            <a:endParaRPr lang="ru-RU" sz="1400" dirty="0">
              <a:latin typeface="Courier New" pitchFamily="49" charset="0"/>
              <a:cs typeface="Courier New" pitchFamily="49" charset="0"/>
            </a:endParaRPr>
          </a:p>
          <a:p>
            <a:pPr marL="0" indent="0" eaLnBrk="0" fontAlgn="base" hangingPunct="0">
              <a:spcBef>
                <a:spcPct val="0"/>
              </a:spcBef>
              <a:spcAft>
                <a:spcPct val="0"/>
              </a:spcAft>
              <a:buClrTx/>
              <a:buSzTx/>
              <a:buNone/>
            </a:pPr>
            <a:r>
              <a:rPr lang="en-US" sz="1400" b="1" dirty="0">
                <a:solidFill>
                  <a:srgbClr val="7F0055"/>
                </a:solidFill>
                <a:latin typeface="Courier New" pitchFamily="49" charset="0"/>
                <a:ea typeface="Times New Roman" pitchFamily="18" charset="0"/>
                <a:cs typeface="Courier New" pitchFamily="49" charset="0"/>
              </a:rPr>
              <a:t>public</a:t>
            </a:r>
            <a:r>
              <a:rPr lang="en-US" sz="1400" dirty="0">
                <a:solidFill>
                  <a:srgbClr val="000000"/>
                </a:solidFill>
                <a:latin typeface="Courier New" pitchFamily="49" charset="0"/>
                <a:ea typeface="Times New Roman" pitchFamily="18" charset="0"/>
                <a:cs typeface="Courier New" pitchFamily="49" charset="0"/>
              </a:rPr>
              <a:t> </a:t>
            </a:r>
            <a:r>
              <a:rPr lang="en-US" sz="1400" b="1" dirty="0">
                <a:solidFill>
                  <a:srgbClr val="7F0055"/>
                </a:solidFill>
                <a:latin typeface="Courier New" pitchFamily="49" charset="0"/>
                <a:ea typeface="Times New Roman" pitchFamily="18" charset="0"/>
                <a:cs typeface="Courier New" pitchFamily="49" charset="0"/>
              </a:rPr>
              <a:t>class</a:t>
            </a:r>
            <a:r>
              <a:rPr lang="en-US" sz="1400" dirty="0">
                <a:solidFill>
                  <a:srgbClr val="000000"/>
                </a:solidFill>
                <a:latin typeface="Courier New" pitchFamily="49" charset="0"/>
                <a:ea typeface="Times New Roman" pitchFamily="18" charset="0"/>
                <a:cs typeface="Courier New" pitchFamily="49" charset="0"/>
              </a:rPr>
              <a:t> Test {</a:t>
            </a:r>
            <a:endParaRPr lang="ru-RU" sz="1400" dirty="0">
              <a:latin typeface="Courier New" pitchFamily="49" charset="0"/>
              <a:cs typeface="Courier New" pitchFamily="49" charset="0"/>
            </a:endParaRPr>
          </a:p>
          <a:p>
            <a:pPr marL="0" indent="0" eaLnBrk="0" fontAlgn="base" hangingPunct="0">
              <a:spcBef>
                <a:spcPct val="0"/>
              </a:spcBef>
              <a:spcAft>
                <a:spcPct val="0"/>
              </a:spcAft>
              <a:buClrTx/>
              <a:buSzTx/>
              <a:buNone/>
            </a:pPr>
            <a:r>
              <a:rPr lang="en-US" sz="1400" dirty="0">
                <a:solidFill>
                  <a:srgbClr val="000000"/>
                </a:solidFill>
                <a:latin typeface="Courier New" pitchFamily="49" charset="0"/>
                <a:ea typeface="Times New Roman" pitchFamily="18" charset="0"/>
                <a:cs typeface="Courier New" pitchFamily="49" charset="0"/>
              </a:rPr>
              <a:t>    </a:t>
            </a:r>
            <a:r>
              <a:rPr lang="en-US" sz="1400" b="1" dirty="0">
                <a:solidFill>
                  <a:srgbClr val="7F0055"/>
                </a:solidFill>
                <a:latin typeface="Courier New" pitchFamily="49" charset="0"/>
                <a:ea typeface="Times New Roman" pitchFamily="18" charset="0"/>
                <a:cs typeface="Courier New" pitchFamily="49" charset="0"/>
              </a:rPr>
              <a:t>public</a:t>
            </a:r>
            <a:r>
              <a:rPr lang="en-US" sz="1400" dirty="0">
                <a:solidFill>
                  <a:srgbClr val="000000"/>
                </a:solidFill>
                <a:latin typeface="Courier New" pitchFamily="49" charset="0"/>
                <a:ea typeface="Times New Roman" pitchFamily="18" charset="0"/>
                <a:cs typeface="Courier New" pitchFamily="49" charset="0"/>
              </a:rPr>
              <a:t> </a:t>
            </a:r>
            <a:r>
              <a:rPr lang="en-US" sz="1400" b="1" dirty="0">
                <a:solidFill>
                  <a:srgbClr val="7F0055"/>
                </a:solidFill>
                <a:latin typeface="Courier New" pitchFamily="49" charset="0"/>
                <a:ea typeface="Times New Roman" pitchFamily="18" charset="0"/>
                <a:cs typeface="Courier New" pitchFamily="49" charset="0"/>
              </a:rPr>
              <a:t>static</a:t>
            </a:r>
            <a:r>
              <a:rPr lang="en-US" sz="1400" dirty="0">
                <a:solidFill>
                  <a:srgbClr val="000000"/>
                </a:solidFill>
                <a:latin typeface="Courier New" pitchFamily="49" charset="0"/>
                <a:ea typeface="Times New Roman" pitchFamily="18" charset="0"/>
                <a:cs typeface="Courier New" pitchFamily="49" charset="0"/>
              </a:rPr>
              <a:t> </a:t>
            </a:r>
            <a:r>
              <a:rPr lang="en-US" sz="1400" b="1" dirty="0">
                <a:solidFill>
                  <a:srgbClr val="7F0055"/>
                </a:solidFill>
                <a:latin typeface="Courier New" pitchFamily="49" charset="0"/>
                <a:ea typeface="Times New Roman" pitchFamily="18" charset="0"/>
                <a:cs typeface="Courier New" pitchFamily="49" charset="0"/>
              </a:rPr>
              <a:t>void</a:t>
            </a:r>
            <a:r>
              <a:rPr lang="en-US" sz="1400" dirty="0">
                <a:solidFill>
                  <a:srgbClr val="000000"/>
                </a:solidFill>
                <a:latin typeface="Courier New" pitchFamily="49" charset="0"/>
                <a:ea typeface="Times New Roman" pitchFamily="18" charset="0"/>
                <a:cs typeface="Courier New" pitchFamily="49" charset="0"/>
              </a:rPr>
              <a:t> main(String[] </a:t>
            </a:r>
            <a:r>
              <a:rPr lang="en-US" sz="1400" dirty="0" err="1">
                <a:solidFill>
                  <a:srgbClr val="000000"/>
                </a:solidFill>
                <a:latin typeface="Courier New" pitchFamily="49" charset="0"/>
                <a:ea typeface="Times New Roman" pitchFamily="18" charset="0"/>
                <a:cs typeface="Courier New" pitchFamily="49" charset="0"/>
              </a:rPr>
              <a:t>args</a:t>
            </a:r>
            <a:r>
              <a:rPr lang="en-US" sz="1400" dirty="0">
                <a:solidFill>
                  <a:srgbClr val="000000"/>
                </a:solidFill>
                <a:latin typeface="Courier New" pitchFamily="49" charset="0"/>
                <a:ea typeface="Times New Roman" pitchFamily="18" charset="0"/>
                <a:cs typeface="Courier New" pitchFamily="49" charset="0"/>
              </a:rPr>
              <a:t>){</a:t>
            </a:r>
            <a:endParaRPr lang="ru-RU" sz="1400" dirty="0">
              <a:latin typeface="Courier New" pitchFamily="49" charset="0"/>
              <a:cs typeface="Courier New" pitchFamily="49" charset="0"/>
            </a:endParaRPr>
          </a:p>
          <a:p>
            <a:pPr marL="0" indent="0" eaLnBrk="0" fontAlgn="base" hangingPunct="0">
              <a:spcBef>
                <a:spcPct val="0"/>
              </a:spcBef>
              <a:spcAft>
                <a:spcPct val="0"/>
              </a:spcAft>
              <a:buClrTx/>
              <a:buSzTx/>
              <a:buNone/>
            </a:pPr>
            <a:r>
              <a:rPr lang="en-US" sz="1400" dirty="0">
                <a:solidFill>
                  <a:srgbClr val="000000"/>
                </a:solidFill>
                <a:latin typeface="Courier New" pitchFamily="49" charset="0"/>
                <a:ea typeface="Times New Roman" pitchFamily="18" charset="0"/>
                <a:cs typeface="Courier New" pitchFamily="49" charset="0"/>
              </a:rPr>
              <a:t>        Box </a:t>
            </a:r>
            <a:r>
              <a:rPr lang="en-US" sz="1400" dirty="0" err="1">
                <a:solidFill>
                  <a:srgbClr val="000000"/>
                </a:solidFill>
                <a:latin typeface="Courier New" pitchFamily="49" charset="0"/>
                <a:ea typeface="Times New Roman" pitchFamily="18" charset="0"/>
                <a:cs typeface="Courier New" pitchFamily="49" charset="0"/>
              </a:rPr>
              <a:t>box</a:t>
            </a:r>
            <a:r>
              <a:rPr lang="en-US" sz="1400" dirty="0">
                <a:solidFill>
                  <a:srgbClr val="000000"/>
                </a:solidFill>
                <a:latin typeface="Courier New" pitchFamily="49" charset="0"/>
                <a:ea typeface="Times New Roman" pitchFamily="18" charset="0"/>
                <a:cs typeface="Courier New" pitchFamily="49" charset="0"/>
              </a:rPr>
              <a:t> = </a:t>
            </a:r>
            <a:r>
              <a:rPr lang="en-US" sz="1400" b="1" dirty="0">
                <a:solidFill>
                  <a:srgbClr val="7F0055"/>
                </a:solidFill>
                <a:latin typeface="Courier New" pitchFamily="49" charset="0"/>
                <a:ea typeface="Times New Roman" pitchFamily="18" charset="0"/>
                <a:cs typeface="Courier New" pitchFamily="49" charset="0"/>
              </a:rPr>
              <a:t>new</a:t>
            </a:r>
            <a:r>
              <a:rPr lang="en-US" sz="1400" dirty="0">
                <a:solidFill>
                  <a:srgbClr val="000000"/>
                </a:solidFill>
                <a:latin typeface="Courier New" pitchFamily="49" charset="0"/>
                <a:ea typeface="Times New Roman" pitchFamily="18" charset="0"/>
                <a:cs typeface="Courier New" pitchFamily="49" charset="0"/>
              </a:rPr>
              <a:t> Box(4);</a:t>
            </a:r>
            <a:endParaRPr lang="ru-RU" sz="1400" dirty="0">
              <a:latin typeface="Courier New" pitchFamily="49" charset="0"/>
              <a:cs typeface="Courier New" pitchFamily="49" charset="0"/>
            </a:endParaRPr>
          </a:p>
          <a:p>
            <a:pPr marL="0" indent="0" eaLnBrk="0" fontAlgn="base" hangingPunct="0">
              <a:spcBef>
                <a:spcPct val="0"/>
              </a:spcBef>
              <a:spcAft>
                <a:spcPct val="0"/>
              </a:spcAft>
              <a:buClrTx/>
              <a:buSzTx/>
              <a:buNone/>
            </a:pPr>
            <a:r>
              <a:rPr lang="en-US" sz="1400" dirty="0">
                <a:solidFill>
                  <a:srgbClr val="000000"/>
                </a:solidFill>
                <a:latin typeface="Courier New" pitchFamily="49" charset="0"/>
                <a:ea typeface="Times New Roman" pitchFamily="18" charset="0"/>
                <a:cs typeface="Courier New" pitchFamily="49" charset="0"/>
              </a:rPr>
              <a:t>        Rectangle </a:t>
            </a:r>
            <a:r>
              <a:rPr lang="en-US" sz="1400" dirty="0" err="1">
                <a:solidFill>
                  <a:srgbClr val="000000"/>
                </a:solidFill>
                <a:latin typeface="Courier New" pitchFamily="49" charset="0"/>
                <a:ea typeface="Times New Roman" pitchFamily="18" charset="0"/>
                <a:cs typeface="Courier New" pitchFamily="49" charset="0"/>
              </a:rPr>
              <a:t>rectangle</a:t>
            </a:r>
            <a:r>
              <a:rPr lang="en-US" sz="1400" dirty="0">
                <a:solidFill>
                  <a:srgbClr val="000000"/>
                </a:solidFill>
                <a:latin typeface="Courier New" pitchFamily="49" charset="0"/>
                <a:ea typeface="Times New Roman" pitchFamily="18" charset="0"/>
                <a:cs typeface="Courier New" pitchFamily="49" charset="0"/>
              </a:rPr>
              <a:t> = </a:t>
            </a:r>
            <a:r>
              <a:rPr lang="en-US" sz="1400" b="1" dirty="0">
                <a:solidFill>
                  <a:srgbClr val="7F0055"/>
                </a:solidFill>
                <a:latin typeface="Courier New" pitchFamily="49" charset="0"/>
                <a:ea typeface="Times New Roman" pitchFamily="18" charset="0"/>
                <a:cs typeface="Courier New" pitchFamily="49" charset="0"/>
              </a:rPr>
              <a:t>new</a:t>
            </a:r>
            <a:r>
              <a:rPr lang="en-US" sz="1400" dirty="0">
                <a:solidFill>
                  <a:srgbClr val="000000"/>
                </a:solidFill>
                <a:latin typeface="Courier New" pitchFamily="49" charset="0"/>
                <a:ea typeface="Times New Roman" pitchFamily="18" charset="0"/>
                <a:cs typeface="Courier New" pitchFamily="49" charset="0"/>
              </a:rPr>
              <a:t> Rectangle(2,3);</a:t>
            </a:r>
            <a:endParaRPr lang="ru-RU" sz="1400" dirty="0">
              <a:latin typeface="Courier New" pitchFamily="49" charset="0"/>
              <a:cs typeface="Courier New" pitchFamily="49" charset="0"/>
            </a:endParaRPr>
          </a:p>
          <a:p>
            <a:pPr marL="0" indent="0" eaLnBrk="0" fontAlgn="base" hangingPunct="0">
              <a:spcBef>
                <a:spcPct val="0"/>
              </a:spcBef>
              <a:spcAft>
                <a:spcPct val="0"/>
              </a:spcAft>
              <a:buClrTx/>
              <a:buSzTx/>
              <a:buNone/>
            </a:pPr>
            <a:r>
              <a:rPr lang="en-US" sz="1400" dirty="0">
                <a:solidFill>
                  <a:srgbClr val="000000"/>
                </a:solidFill>
                <a:latin typeface="Courier New" pitchFamily="49" charset="0"/>
                <a:ea typeface="Times New Roman" pitchFamily="18" charset="0"/>
                <a:cs typeface="Courier New" pitchFamily="49" charset="0"/>
              </a:rPr>
              <a:t>        </a:t>
            </a:r>
            <a:r>
              <a:rPr lang="fr-FR" sz="1400" dirty="0" err="1">
                <a:solidFill>
                  <a:srgbClr val="000000"/>
                </a:solidFill>
                <a:latin typeface="Courier New" pitchFamily="49" charset="0"/>
                <a:ea typeface="Times New Roman" pitchFamily="18" charset="0"/>
                <a:cs typeface="Courier New" pitchFamily="49" charset="0"/>
              </a:rPr>
              <a:t>Circle</a:t>
            </a:r>
            <a:r>
              <a:rPr lang="fr-FR" sz="1400" dirty="0">
                <a:solidFill>
                  <a:srgbClr val="000000"/>
                </a:solidFill>
                <a:latin typeface="Courier New" pitchFamily="49" charset="0"/>
                <a:ea typeface="Times New Roman" pitchFamily="18" charset="0"/>
                <a:cs typeface="Courier New" pitchFamily="49" charset="0"/>
              </a:rPr>
              <a:t> </a:t>
            </a:r>
            <a:r>
              <a:rPr lang="fr-FR" sz="1400" dirty="0" err="1">
                <a:solidFill>
                  <a:srgbClr val="000000"/>
                </a:solidFill>
                <a:latin typeface="Courier New" pitchFamily="49" charset="0"/>
                <a:ea typeface="Times New Roman" pitchFamily="18" charset="0"/>
                <a:cs typeface="Courier New" pitchFamily="49" charset="0"/>
              </a:rPr>
              <a:t>circle</a:t>
            </a:r>
            <a:r>
              <a:rPr lang="fr-FR" sz="1400" dirty="0">
                <a:solidFill>
                  <a:srgbClr val="000000"/>
                </a:solidFill>
                <a:latin typeface="Courier New" pitchFamily="49" charset="0"/>
                <a:ea typeface="Times New Roman" pitchFamily="18" charset="0"/>
                <a:cs typeface="Courier New" pitchFamily="49" charset="0"/>
              </a:rPr>
              <a:t> = </a:t>
            </a:r>
            <a:r>
              <a:rPr lang="fr-FR" sz="1400" b="1" dirty="0">
                <a:solidFill>
                  <a:srgbClr val="7F0055"/>
                </a:solidFill>
                <a:latin typeface="Courier New" pitchFamily="49" charset="0"/>
                <a:ea typeface="Times New Roman" pitchFamily="18" charset="0"/>
                <a:cs typeface="Courier New" pitchFamily="49" charset="0"/>
              </a:rPr>
              <a:t>new</a:t>
            </a:r>
            <a:r>
              <a:rPr lang="fr-FR" sz="1400" dirty="0">
                <a:solidFill>
                  <a:srgbClr val="000000"/>
                </a:solidFill>
                <a:latin typeface="Courier New" pitchFamily="49" charset="0"/>
                <a:ea typeface="Times New Roman" pitchFamily="18" charset="0"/>
                <a:cs typeface="Courier New" pitchFamily="49" charset="0"/>
              </a:rPr>
              <a:t> </a:t>
            </a:r>
            <a:r>
              <a:rPr lang="fr-FR" sz="1400" dirty="0" err="1">
                <a:solidFill>
                  <a:srgbClr val="000000"/>
                </a:solidFill>
                <a:latin typeface="Courier New" pitchFamily="49" charset="0"/>
                <a:ea typeface="Times New Roman" pitchFamily="18" charset="0"/>
                <a:cs typeface="Courier New" pitchFamily="49" charset="0"/>
              </a:rPr>
              <a:t>Circle</a:t>
            </a:r>
            <a:r>
              <a:rPr lang="fr-FR" sz="1400" dirty="0">
                <a:solidFill>
                  <a:srgbClr val="000000"/>
                </a:solidFill>
                <a:latin typeface="Courier New" pitchFamily="49" charset="0"/>
                <a:ea typeface="Times New Roman" pitchFamily="18" charset="0"/>
                <a:cs typeface="Courier New" pitchFamily="49" charset="0"/>
              </a:rPr>
              <a:t>(3);</a:t>
            </a:r>
            <a:endParaRPr lang="ru-RU" sz="1400" dirty="0">
              <a:latin typeface="Courier New" pitchFamily="49" charset="0"/>
              <a:cs typeface="Courier New" pitchFamily="49" charset="0"/>
            </a:endParaRPr>
          </a:p>
          <a:p>
            <a:pPr marL="0" indent="0" eaLnBrk="0" fontAlgn="base" hangingPunct="0">
              <a:spcBef>
                <a:spcPct val="0"/>
              </a:spcBef>
              <a:spcAft>
                <a:spcPct val="0"/>
              </a:spcAft>
              <a:buClrTx/>
              <a:buSzTx/>
              <a:buNone/>
            </a:pPr>
            <a:r>
              <a:rPr lang="fr-FR" sz="1400" dirty="0">
                <a:solidFill>
                  <a:srgbClr val="000000"/>
                </a:solidFill>
                <a:latin typeface="Courier New" pitchFamily="49" charset="0"/>
                <a:ea typeface="Times New Roman" pitchFamily="18" charset="0"/>
                <a:cs typeface="Courier New" pitchFamily="49" charset="0"/>
              </a:rPr>
              <a:t>        </a:t>
            </a:r>
            <a:r>
              <a:rPr lang="fr-FR" sz="1400" dirty="0" err="1">
                <a:solidFill>
                  <a:srgbClr val="000000"/>
                </a:solidFill>
                <a:latin typeface="Courier New" pitchFamily="49" charset="0"/>
                <a:ea typeface="Times New Roman" pitchFamily="18" charset="0"/>
                <a:cs typeface="Courier New" pitchFamily="49" charset="0"/>
              </a:rPr>
              <a:t>box.print</a:t>
            </a:r>
            <a:r>
              <a:rPr lang="fr-FR" sz="1400" dirty="0">
                <a:solidFill>
                  <a:srgbClr val="000000"/>
                </a:solidFill>
                <a:latin typeface="Courier New" pitchFamily="49" charset="0"/>
                <a:ea typeface="Times New Roman" pitchFamily="18" charset="0"/>
                <a:cs typeface="Courier New" pitchFamily="49" charset="0"/>
              </a:rPr>
              <a:t>();</a:t>
            </a:r>
            <a:endParaRPr lang="ru-RU" sz="1400" dirty="0">
              <a:latin typeface="Courier New" pitchFamily="49" charset="0"/>
              <a:cs typeface="Courier New" pitchFamily="49" charset="0"/>
            </a:endParaRPr>
          </a:p>
          <a:p>
            <a:pPr marL="0" indent="0" eaLnBrk="0" fontAlgn="base" hangingPunct="0">
              <a:spcBef>
                <a:spcPct val="0"/>
              </a:spcBef>
              <a:spcAft>
                <a:spcPct val="0"/>
              </a:spcAft>
              <a:buClrTx/>
              <a:buSzTx/>
              <a:buNone/>
            </a:pPr>
            <a:r>
              <a:rPr lang="fr-FR" sz="1400" dirty="0">
                <a:solidFill>
                  <a:srgbClr val="000000"/>
                </a:solidFill>
                <a:latin typeface="Courier New" pitchFamily="49" charset="0"/>
                <a:ea typeface="Times New Roman" pitchFamily="18" charset="0"/>
                <a:cs typeface="Courier New" pitchFamily="49" charset="0"/>
              </a:rPr>
              <a:t>        </a:t>
            </a:r>
            <a:r>
              <a:rPr lang="fr-FR" sz="1400" dirty="0" err="1">
                <a:solidFill>
                  <a:srgbClr val="000000"/>
                </a:solidFill>
                <a:latin typeface="Courier New" pitchFamily="49" charset="0"/>
                <a:ea typeface="Times New Roman" pitchFamily="18" charset="0"/>
                <a:cs typeface="Courier New" pitchFamily="49" charset="0"/>
              </a:rPr>
              <a:t>rectangle.print</a:t>
            </a:r>
            <a:r>
              <a:rPr lang="fr-FR" sz="1400" dirty="0">
                <a:solidFill>
                  <a:srgbClr val="000000"/>
                </a:solidFill>
                <a:latin typeface="Courier New" pitchFamily="49" charset="0"/>
                <a:ea typeface="Times New Roman" pitchFamily="18" charset="0"/>
                <a:cs typeface="Courier New" pitchFamily="49" charset="0"/>
              </a:rPr>
              <a:t>();</a:t>
            </a:r>
            <a:endParaRPr lang="ru-RU" sz="1400" dirty="0">
              <a:latin typeface="Courier New" pitchFamily="49" charset="0"/>
              <a:cs typeface="Courier New" pitchFamily="49" charset="0"/>
            </a:endParaRPr>
          </a:p>
          <a:p>
            <a:pPr marL="0" indent="0" eaLnBrk="0" fontAlgn="base" hangingPunct="0">
              <a:spcBef>
                <a:spcPct val="0"/>
              </a:spcBef>
              <a:spcAft>
                <a:spcPct val="0"/>
              </a:spcAft>
              <a:buClrTx/>
              <a:buSzTx/>
              <a:buNone/>
            </a:pPr>
            <a:r>
              <a:rPr lang="fr-FR" sz="1400" dirty="0">
                <a:solidFill>
                  <a:srgbClr val="000000"/>
                </a:solidFill>
                <a:latin typeface="Courier New" pitchFamily="49" charset="0"/>
                <a:ea typeface="Times New Roman" pitchFamily="18" charset="0"/>
                <a:cs typeface="Courier New" pitchFamily="49" charset="0"/>
              </a:rPr>
              <a:t>        </a:t>
            </a:r>
            <a:r>
              <a:rPr lang="fr-FR" sz="1400" dirty="0" err="1">
                <a:solidFill>
                  <a:srgbClr val="000000"/>
                </a:solidFill>
                <a:latin typeface="Courier New" pitchFamily="49" charset="0"/>
                <a:ea typeface="Times New Roman" pitchFamily="18" charset="0"/>
                <a:cs typeface="Courier New" pitchFamily="49" charset="0"/>
              </a:rPr>
              <a:t>circle.print</a:t>
            </a:r>
            <a:r>
              <a:rPr lang="fr-FR" sz="1400" dirty="0">
                <a:solidFill>
                  <a:srgbClr val="000000"/>
                </a:solidFill>
                <a:latin typeface="Courier New" pitchFamily="49" charset="0"/>
                <a:ea typeface="Times New Roman" pitchFamily="18" charset="0"/>
                <a:cs typeface="Courier New" pitchFamily="49" charset="0"/>
              </a:rPr>
              <a:t>();</a:t>
            </a:r>
            <a:endParaRPr lang="ru-RU" sz="1400" dirty="0">
              <a:latin typeface="Courier New" pitchFamily="49" charset="0"/>
              <a:cs typeface="Courier New" pitchFamily="49" charset="0"/>
            </a:endParaRPr>
          </a:p>
          <a:p>
            <a:pPr marL="0" indent="0" eaLnBrk="0" fontAlgn="base" hangingPunct="0">
              <a:spcBef>
                <a:spcPct val="0"/>
              </a:spcBef>
              <a:spcAft>
                <a:spcPct val="0"/>
              </a:spcAft>
              <a:buClrTx/>
              <a:buSzTx/>
              <a:buNone/>
            </a:pPr>
            <a:r>
              <a:rPr lang="fr-FR" sz="1400" dirty="0">
                <a:solidFill>
                  <a:srgbClr val="000000"/>
                </a:solidFill>
                <a:latin typeface="Courier New" pitchFamily="49" charset="0"/>
                <a:ea typeface="Times New Roman" pitchFamily="18" charset="0"/>
                <a:cs typeface="Courier New" pitchFamily="49" charset="0"/>
              </a:rPr>
              <a:t>        </a:t>
            </a:r>
            <a:r>
              <a:rPr lang="fr-FR" sz="1400" dirty="0" err="1">
                <a:solidFill>
                  <a:srgbClr val="000000"/>
                </a:solidFill>
                <a:latin typeface="Courier New" pitchFamily="49" charset="0"/>
                <a:ea typeface="Times New Roman" pitchFamily="18" charset="0"/>
                <a:cs typeface="Courier New" pitchFamily="49" charset="0"/>
              </a:rPr>
              <a:t>System.</a:t>
            </a:r>
            <a:r>
              <a:rPr lang="fr-FR" sz="1400" i="1" dirty="0" err="1">
                <a:solidFill>
                  <a:srgbClr val="0000C0"/>
                </a:solidFill>
                <a:latin typeface="Courier New" pitchFamily="49" charset="0"/>
                <a:ea typeface="Times New Roman" pitchFamily="18" charset="0"/>
                <a:cs typeface="Courier New" pitchFamily="49" charset="0"/>
              </a:rPr>
              <a:t>out</a:t>
            </a:r>
            <a:r>
              <a:rPr lang="fr-FR" sz="1400" dirty="0" err="1">
                <a:solidFill>
                  <a:srgbClr val="000000"/>
                </a:solidFill>
                <a:latin typeface="Courier New" pitchFamily="49" charset="0"/>
                <a:ea typeface="Times New Roman" pitchFamily="18" charset="0"/>
                <a:cs typeface="Courier New" pitchFamily="49" charset="0"/>
              </a:rPr>
              <a:t>.println</a:t>
            </a:r>
            <a:r>
              <a:rPr lang="fr-FR" sz="1400" dirty="0">
                <a:solidFill>
                  <a:srgbClr val="000000"/>
                </a:solidFill>
                <a:latin typeface="Courier New" pitchFamily="49" charset="0"/>
                <a:ea typeface="Times New Roman" pitchFamily="18" charset="0"/>
                <a:cs typeface="Courier New" pitchFamily="49" charset="0"/>
              </a:rPr>
              <a:t>(</a:t>
            </a:r>
            <a:r>
              <a:rPr lang="fr-FR" sz="1400" dirty="0">
                <a:solidFill>
                  <a:srgbClr val="2A00FF"/>
                </a:solidFill>
                <a:latin typeface="Courier New" pitchFamily="49" charset="0"/>
                <a:ea typeface="Times New Roman" pitchFamily="18" charset="0"/>
                <a:cs typeface="Courier New" pitchFamily="49" charset="0"/>
              </a:rPr>
              <a:t>"Box: "</a:t>
            </a:r>
            <a:r>
              <a:rPr lang="fr-FR" sz="1400" dirty="0">
                <a:solidFill>
                  <a:srgbClr val="000000"/>
                </a:solidFill>
                <a:latin typeface="Courier New" pitchFamily="49" charset="0"/>
                <a:ea typeface="Times New Roman" pitchFamily="18" charset="0"/>
                <a:cs typeface="Courier New" pitchFamily="49" charset="0"/>
              </a:rPr>
              <a:t>+</a:t>
            </a:r>
            <a:r>
              <a:rPr lang="fr-FR" sz="1400" dirty="0" err="1">
                <a:solidFill>
                  <a:srgbClr val="000000"/>
                </a:solidFill>
                <a:latin typeface="Courier New" pitchFamily="49" charset="0"/>
                <a:ea typeface="Times New Roman" pitchFamily="18" charset="0"/>
                <a:cs typeface="Courier New" pitchFamily="49" charset="0"/>
              </a:rPr>
              <a:t>box.square</a:t>
            </a:r>
            <a:r>
              <a:rPr lang="fr-FR" sz="1400" dirty="0">
                <a:solidFill>
                  <a:srgbClr val="000000"/>
                </a:solidFill>
                <a:latin typeface="Courier New" pitchFamily="49" charset="0"/>
                <a:ea typeface="Times New Roman" pitchFamily="18" charset="0"/>
                <a:cs typeface="Courier New" pitchFamily="49" charset="0"/>
              </a:rPr>
              <a:t>());</a:t>
            </a:r>
            <a:endParaRPr lang="ru-RU" sz="1400" dirty="0">
              <a:latin typeface="Courier New" pitchFamily="49" charset="0"/>
              <a:cs typeface="Courier New" pitchFamily="49" charset="0"/>
            </a:endParaRPr>
          </a:p>
          <a:p>
            <a:pPr marL="0" indent="0" eaLnBrk="0" fontAlgn="base" hangingPunct="0">
              <a:spcBef>
                <a:spcPct val="0"/>
              </a:spcBef>
              <a:spcAft>
                <a:spcPct val="0"/>
              </a:spcAft>
              <a:buClrTx/>
              <a:buSzTx/>
              <a:buNone/>
            </a:pPr>
            <a:r>
              <a:rPr lang="fr-FR" sz="1400" dirty="0">
                <a:solidFill>
                  <a:srgbClr val="000000"/>
                </a:solidFill>
                <a:latin typeface="Courier New" pitchFamily="49" charset="0"/>
                <a:ea typeface="Times New Roman" pitchFamily="18" charset="0"/>
                <a:cs typeface="Courier New" pitchFamily="49" charset="0"/>
              </a:rPr>
              <a:t>        </a:t>
            </a:r>
            <a:r>
              <a:rPr lang="fr-FR" sz="1400" dirty="0" err="1">
                <a:solidFill>
                  <a:srgbClr val="000000"/>
                </a:solidFill>
                <a:latin typeface="Courier New" pitchFamily="49" charset="0"/>
                <a:ea typeface="Times New Roman" pitchFamily="18" charset="0"/>
                <a:cs typeface="Courier New" pitchFamily="49" charset="0"/>
              </a:rPr>
              <a:t>System.</a:t>
            </a:r>
            <a:r>
              <a:rPr lang="fr-FR" sz="1400" i="1" dirty="0" err="1">
                <a:solidFill>
                  <a:srgbClr val="0000C0"/>
                </a:solidFill>
                <a:latin typeface="Courier New" pitchFamily="49" charset="0"/>
                <a:ea typeface="Times New Roman" pitchFamily="18" charset="0"/>
                <a:cs typeface="Courier New" pitchFamily="49" charset="0"/>
              </a:rPr>
              <a:t>out</a:t>
            </a:r>
            <a:r>
              <a:rPr lang="fr-FR" sz="1400" dirty="0" err="1">
                <a:solidFill>
                  <a:srgbClr val="000000"/>
                </a:solidFill>
                <a:latin typeface="Courier New" pitchFamily="49" charset="0"/>
                <a:ea typeface="Times New Roman" pitchFamily="18" charset="0"/>
                <a:cs typeface="Courier New" pitchFamily="49" charset="0"/>
              </a:rPr>
              <a:t>.println</a:t>
            </a:r>
            <a:r>
              <a:rPr lang="fr-FR" sz="1400" dirty="0">
                <a:solidFill>
                  <a:srgbClr val="000000"/>
                </a:solidFill>
                <a:latin typeface="Courier New" pitchFamily="49" charset="0"/>
                <a:ea typeface="Times New Roman" pitchFamily="18" charset="0"/>
                <a:cs typeface="Courier New" pitchFamily="49" charset="0"/>
              </a:rPr>
              <a:t>(</a:t>
            </a:r>
            <a:r>
              <a:rPr lang="fr-FR" sz="1400" dirty="0">
                <a:solidFill>
                  <a:srgbClr val="2A00FF"/>
                </a:solidFill>
                <a:latin typeface="Courier New" pitchFamily="49" charset="0"/>
                <a:ea typeface="Times New Roman" pitchFamily="18" charset="0"/>
                <a:cs typeface="Courier New" pitchFamily="49" charset="0"/>
              </a:rPr>
              <a:t>"Rectangle: "</a:t>
            </a:r>
            <a:r>
              <a:rPr lang="fr-FR" sz="1400" dirty="0">
                <a:solidFill>
                  <a:srgbClr val="000000"/>
                </a:solidFill>
                <a:latin typeface="Courier New" pitchFamily="49" charset="0"/>
                <a:ea typeface="Times New Roman" pitchFamily="18" charset="0"/>
                <a:cs typeface="Courier New" pitchFamily="49" charset="0"/>
              </a:rPr>
              <a:t>+</a:t>
            </a:r>
            <a:r>
              <a:rPr lang="fr-FR" sz="1400" dirty="0" err="1">
                <a:solidFill>
                  <a:srgbClr val="000000"/>
                </a:solidFill>
                <a:latin typeface="Courier New" pitchFamily="49" charset="0"/>
                <a:ea typeface="Times New Roman" pitchFamily="18" charset="0"/>
                <a:cs typeface="Courier New" pitchFamily="49" charset="0"/>
              </a:rPr>
              <a:t>rectangle.square</a:t>
            </a:r>
            <a:r>
              <a:rPr lang="fr-FR" sz="1400" dirty="0">
                <a:solidFill>
                  <a:srgbClr val="000000"/>
                </a:solidFill>
                <a:latin typeface="Courier New" pitchFamily="49" charset="0"/>
                <a:ea typeface="Times New Roman" pitchFamily="18" charset="0"/>
                <a:cs typeface="Courier New" pitchFamily="49" charset="0"/>
              </a:rPr>
              <a:t>());</a:t>
            </a:r>
            <a:endParaRPr lang="ru-RU" sz="1400" dirty="0">
              <a:latin typeface="Courier New" pitchFamily="49" charset="0"/>
              <a:cs typeface="Courier New" pitchFamily="49" charset="0"/>
            </a:endParaRPr>
          </a:p>
          <a:p>
            <a:pPr marL="0" indent="0" eaLnBrk="0" fontAlgn="base" hangingPunct="0">
              <a:spcBef>
                <a:spcPct val="0"/>
              </a:spcBef>
              <a:spcAft>
                <a:spcPct val="0"/>
              </a:spcAft>
              <a:buClrTx/>
              <a:buSzTx/>
              <a:buNone/>
            </a:pPr>
            <a:r>
              <a:rPr lang="fr-FR" sz="1400" dirty="0">
                <a:solidFill>
                  <a:srgbClr val="000000"/>
                </a:solidFill>
                <a:latin typeface="Courier New" pitchFamily="49" charset="0"/>
                <a:ea typeface="Times New Roman" pitchFamily="18" charset="0"/>
                <a:cs typeface="Courier New" pitchFamily="49" charset="0"/>
              </a:rPr>
              <a:t>        </a:t>
            </a:r>
            <a:r>
              <a:rPr lang="fr-FR" sz="1400" dirty="0" err="1">
                <a:solidFill>
                  <a:srgbClr val="000000"/>
                </a:solidFill>
                <a:latin typeface="Courier New" pitchFamily="49" charset="0"/>
                <a:ea typeface="Times New Roman" pitchFamily="18" charset="0"/>
                <a:cs typeface="Courier New" pitchFamily="49" charset="0"/>
              </a:rPr>
              <a:t>System.</a:t>
            </a:r>
            <a:r>
              <a:rPr lang="fr-FR" sz="1400" i="1" dirty="0" err="1">
                <a:solidFill>
                  <a:srgbClr val="0000C0"/>
                </a:solidFill>
                <a:latin typeface="Courier New" pitchFamily="49" charset="0"/>
                <a:ea typeface="Times New Roman" pitchFamily="18" charset="0"/>
                <a:cs typeface="Courier New" pitchFamily="49" charset="0"/>
              </a:rPr>
              <a:t>out</a:t>
            </a:r>
            <a:r>
              <a:rPr lang="fr-FR" sz="1400" dirty="0" err="1">
                <a:solidFill>
                  <a:srgbClr val="000000"/>
                </a:solidFill>
                <a:latin typeface="Courier New" pitchFamily="49" charset="0"/>
                <a:ea typeface="Times New Roman" pitchFamily="18" charset="0"/>
                <a:cs typeface="Courier New" pitchFamily="49" charset="0"/>
              </a:rPr>
              <a:t>.println</a:t>
            </a:r>
            <a:r>
              <a:rPr lang="fr-FR" sz="1400" dirty="0">
                <a:solidFill>
                  <a:srgbClr val="000000"/>
                </a:solidFill>
                <a:latin typeface="Courier New" pitchFamily="49" charset="0"/>
                <a:ea typeface="Times New Roman" pitchFamily="18" charset="0"/>
                <a:cs typeface="Courier New" pitchFamily="49" charset="0"/>
              </a:rPr>
              <a:t>(</a:t>
            </a:r>
            <a:r>
              <a:rPr lang="fr-FR" sz="1400" dirty="0">
                <a:solidFill>
                  <a:srgbClr val="2A00FF"/>
                </a:solidFill>
                <a:latin typeface="Courier New" pitchFamily="49" charset="0"/>
                <a:ea typeface="Times New Roman" pitchFamily="18" charset="0"/>
                <a:cs typeface="Courier New" pitchFamily="49" charset="0"/>
              </a:rPr>
              <a:t>"</a:t>
            </a:r>
            <a:r>
              <a:rPr lang="fr-FR" sz="1400" dirty="0" err="1">
                <a:solidFill>
                  <a:srgbClr val="2A00FF"/>
                </a:solidFill>
                <a:latin typeface="Courier New" pitchFamily="49" charset="0"/>
                <a:ea typeface="Times New Roman" pitchFamily="18" charset="0"/>
                <a:cs typeface="Courier New" pitchFamily="49" charset="0"/>
              </a:rPr>
              <a:t>Circle</a:t>
            </a:r>
            <a:r>
              <a:rPr lang="fr-FR" sz="1400" dirty="0">
                <a:solidFill>
                  <a:srgbClr val="2A00FF"/>
                </a:solidFill>
                <a:latin typeface="Courier New" pitchFamily="49" charset="0"/>
                <a:ea typeface="Times New Roman" pitchFamily="18" charset="0"/>
                <a:cs typeface="Courier New" pitchFamily="49" charset="0"/>
              </a:rPr>
              <a:t>: "</a:t>
            </a:r>
            <a:r>
              <a:rPr lang="fr-FR" sz="1400" dirty="0">
                <a:solidFill>
                  <a:srgbClr val="000000"/>
                </a:solidFill>
                <a:latin typeface="Courier New" pitchFamily="49" charset="0"/>
                <a:ea typeface="Times New Roman" pitchFamily="18" charset="0"/>
                <a:cs typeface="Courier New" pitchFamily="49" charset="0"/>
              </a:rPr>
              <a:t>+</a:t>
            </a:r>
            <a:r>
              <a:rPr lang="fr-FR" sz="1400" dirty="0" err="1">
                <a:solidFill>
                  <a:srgbClr val="000000"/>
                </a:solidFill>
                <a:latin typeface="Courier New" pitchFamily="49" charset="0"/>
                <a:ea typeface="Times New Roman" pitchFamily="18" charset="0"/>
                <a:cs typeface="Courier New" pitchFamily="49" charset="0"/>
              </a:rPr>
              <a:t>circle.square</a:t>
            </a:r>
            <a:r>
              <a:rPr lang="fr-FR" sz="1400" dirty="0">
                <a:solidFill>
                  <a:srgbClr val="000000"/>
                </a:solidFill>
                <a:latin typeface="Courier New" pitchFamily="49" charset="0"/>
                <a:ea typeface="Times New Roman" pitchFamily="18" charset="0"/>
                <a:cs typeface="Courier New" pitchFamily="49" charset="0"/>
              </a:rPr>
              <a:t>());</a:t>
            </a:r>
            <a:endParaRPr lang="ru-RU" sz="1400" dirty="0">
              <a:latin typeface="Courier New" pitchFamily="49" charset="0"/>
              <a:cs typeface="Courier New" pitchFamily="49" charset="0"/>
            </a:endParaRPr>
          </a:p>
          <a:p>
            <a:pPr marL="0" indent="0" eaLnBrk="0" fontAlgn="base" hangingPunct="0">
              <a:spcBef>
                <a:spcPct val="0"/>
              </a:spcBef>
              <a:spcAft>
                <a:spcPct val="0"/>
              </a:spcAft>
              <a:buClrTx/>
              <a:buSzTx/>
              <a:buNone/>
            </a:pPr>
            <a:r>
              <a:rPr lang="fr-FR" sz="1400" dirty="0">
                <a:solidFill>
                  <a:srgbClr val="000000"/>
                </a:solidFill>
                <a:latin typeface="Courier New" pitchFamily="49" charset="0"/>
                <a:ea typeface="Times New Roman" pitchFamily="18" charset="0"/>
                <a:cs typeface="Courier New" pitchFamily="49" charset="0"/>
              </a:rPr>
              <a:t>    }</a:t>
            </a:r>
            <a:endParaRPr lang="ru-RU" sz="1400" dirty="0">
              <a:latin typeface="Courier New" pitchFamily="49" charset="0"/>
              <a:cs typeface="Courier New" pitchFamily="49" charset="0"/>
            </a:endParaRPr>
          </a:p>
          <a:p>
            <a:pPr marL="0" indent="0" eaLnBrk="0" fontAlgn="base" hangingPunct="0">
              <a:spcBef>
                <a:spcPct val="0"/>
              </a:spcBef>
              <a:spcAft>
                <a:spcPct val="0"/>
              </a:spcAft>
              <a:buClrTx/>
              <a:buSzTx/>
              <a:buNone/>
            </a:pPr>
            <a:r>
              <a:rPr lang="fr-FR" sz="1400" dirty="0">
                <a:solidFill>
                  <a:srgbClr val="000000"/>
                </a:solidFill>
                <a:latin typeface="Courier New" pitchFamily="49" charset="0"/>
                <a:ea typeface="Times New Roman" pitchFamily="18" charset="0"/>
                <a:cs typeface="Courier New" pitchFamily="49" charset="0"/>
              </a:rPr>
              <a:t>}</a:t>
            </a:r>
            <a:endParaRPr lang="fr-FR" sz="1400" dirty="0">
              <a:latin typeface="Courier New" pitchFamily="49" charset="0"/>
              <a:cs typeface="Courier New" pitchFamily="49" charset="0"/>
            </a:endParaRPr>
          </a:p>
          <a:p>
            <a:pPr marL="0" indent="0">
              <a:buNone/>
            </a:pPr>
            <a:endParaRPr lang="en-US" sz="1400" dirty="0">
              <a:latin typeface="Courier New" pitchFamily="49" charset="0"/>
              <a:cs typeface="Courier New" pitchFamily="49" charset="0"/>
            </a:endParaRP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111</a:t>
            </a:fld>
            <a:endParaRPr lang="en-US"/>
          </a:p>
        </p:txBody>
      </p:sp>
    </p:spTree>
    <p:extLst>
      <p:ext uri="{BB962C8B-B14F-4D97-AF65-F5344CB8AC3E}">
        <p14:creationId xmlns:p14="http://schemas.microsoft.com/office/powerpoint/2010/main" xmlns="" val="375129739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Интерфейсы</a:t>
            </a:r>
            <a:endParaRPr lang="en-US" dirty="0"/>
          </a:p>
        </p:txBody>
      </p:sp>
      <p:sp>
        <p:nvSpPr>
          <p:cNvPr id="3" name="Content Placeholder 2"/>
          <p:cNvSpPr>
            <a:spLocks noGrp="1"/>
          </p:cNvSpPr>
          <p:nvPr>
            <p:ph idx="1"/>
          </p:nvPr>
        </p:nvSpPr>
        <p:spPr/>
        <p:txBody>
          <a:bodyPr/>
          <a:lstStyle/>
          <a:p>
            <a:pPr algn="just">
              <a:buNone/>
            </a:pPr>
            <a:r>
              <a:rPr lang="ru-RU" sz="1800" b="1" dirty="0" smtClean="0"/>
              <a:t>Свойства интерфейсов.</a:t>
            </a:r>
          </a:p>
          <a:p>
            <a:pPr algn="just"/>
            <a:r>
              <a:rPr lang="en-US" sz="1800" dirty="0" smtClean="0"/>
              <a:t>C</a:t>
            </a:r>
            <a:r>
              <a:rPr lang="ru-RU" sz="1800" dirty="0" smtClean="0"/>
              <a:t> </a:t>
            </a:r>
            <a:r>
              <a:rPr lang="ru-RU" sz="1800" dirty="0"/>
              <a:t>помощью оператора </a:t>
            </a:r>
            <a:r>
              <a:rPr lang="ru-RU" sz="1800" b="1" dirty="0" err="1"/>
              <a:t>new</a:t>
            </a:r>
            <a:r>
              <a:rPr lang="ru-RU" sz="1800" dirty="0"/>
              <a:t> нельзя создать экземпляр </a:t>
            </a:r>
            <a:r>
              <a:rPr lang="ru-RU" sz="1800" dirty="0" smtClean="0"/>
              <a:t>интерфейса</a:t>
            </a:r>
            <a:r>
              <a:rPr lang="en-US" sz="1800" dirty="0"/>
              <a:t>.</a:t>
            </a:r>
            <a:endParaRPr lang="ru-RU" sz="1800" dirty="0"/>
          </a:p>
          <a:p>
            <a:pPr algn="just"/>
            <a:r>
              <a:rPr lang="ru-RU" sz="1800" dirty="0"/>
              <a:t>М</a:t>
            </a:r>
            <a:r>
              <a:rPr lang="ru-RU" sz="1800" dirty="0" smtClean="0"/>
              <a:t>ожно </a:t>
            </a:r>
            <a:r>
              <a:rPr lang="ru-RU" sz="1800" dirty="0"/>
              <a:t>объявлять интерфейсные </a:t>
            </a:r>
            <a:r>
              <a:rPr lang="ru-RU" sz="1800" dirty="0" smtClean="0"/>
              <a:t>ссылки.</a:t>
            </a:r>
            <a:endParaRPr lang="ru-RU" sz="1800" dirty="0"/>
          </a:p>
          <a:p>
            <a:pPr algn="just"/>
            <a:r>
              <a:rPr lang="ru-RU" sz="1800" dirty="0" smtClean="0"/>
              <a:t>Интерфейсные </a:t>
            </a:r>
            <a:r>
              <a:rPr lang="ru-RU" sz="1800" dirty="0"/>
              <a:t>ссылки должны ссылать на объекты классов, реализующих данный </a:t>
            </a:r>
            <a:r>
              <a:rPr lang="ru-RU" sz="1800" dirty="0" smtClean="0"/>
              <a:t>интерфейс.</a:t>
            </a:r>
            <a:endParaRPr lang="ru-RU" sz="1800" dirty="0"/>
          </a:p>
          <a:p>
            <a:pPr algn="just"/>
            <a:r>
              <a:rPr lang="ru-RU" sz="1800" dirty="0" smtClean="0"/>
              <a:t>Через </a:t>
            </a:r>
            <a:r>
              <a:rPr lang="ru-RU" sz="1800" dirty="0"/>
              <a:t>интерфейсную ссылку можно вызвать только методы определенные с </a:t>
            </a:r>
            <a:r>
              <a:rPr lang="ru-RU" sz="1800" dirty="0" smtClean="0"/>
              <a:t>интерфейсе. </a:t>
            </a:r>
            <a:endParaRPr lang="ru-RU" sz="1800" dirty="0"/>
          </a:p>
          <a:p>
            <a:pPr algn="just"/>
            <a:r>
              <a:rPr lang="ru-RU" sz="1800" dirty="0" smtClean="0"/>
              <a:t>С </a:t>
            </a:r>
            <a:r>
              <a:rPr lang="ru-RU" sz="1800" dirty="0"/>
              <a:t>помощью оператора </a:t>
            </a:r>
            <a:r>
              <a:rPr lang="ru-RU" sz="1800" b="1" dirty="0" err="1"/>
              <a:t>instanseof</a:t>
            </a:r>
            <a:r>
              <a:rPr lang="ru-RU" sz="1800" dirty="0"/>
              <a:t> </a:t>
            </a:r>
            <a:r>
              <a:rPr lang="ru-RU" sz="1800" dirty="0" smtClean="0"/>
              <a:t> можно </a:t>
            </a:r>
            <a:r>
              <a:rPr lang="ru-RU" sz="1800" dirty="0"/>
              <a:t>проверять, реализует ли объект определенный </a:t>
            </a:r>
            <a:r>
              <a:rPr lang="ru-RU" sz="1800" dirty="0" smtClean="0"/>
              <a:t>интерфейс.</a:t>
            </a:r>
            <a:endParaRPr lang="ru-RU" sz="1800" dirty="0"/>
          </a:p>
          <a:p>
            <a:pPr algn="just"/>
            <a:r>
              <a:rPr lang="ru-RU" sz="1800" dirty="0" smtClean="0"/>
              <a:t>Если </a:t>
            </a:r>
            <a:r>
              <a:rPr lang="ru-RU" sz="1800" dirty="0"/>
              <a:t>класс не полностью реализует интерфейс, то он должен быть объявлен как </a:t>
            </a:r>
            <a:r>
              <a:rPr lang="ru-RU" sz="1800" b="1" dirty="0" err="1" smtClean="0"/>
              <a:t>abstract</a:t>
            </a:r>
            <a:r>
              <a:rPr lang="ru-RU" sz="1800" dirty="0" smtClean="0"/>
              <a:t>.</a:t>
            </a:r>
            <a:endParaRPr lang="ru-RU" sz="1800" dirty="0"/>
          </a:p>
          <a:p>
            <a:pPr algn="just"/>
            <a:r>
              <a:rPr lang="ru-RU" sz="1800" dirty="0" smtClean="0"/>
              <a:t>Интерфейс </a:t>
            </a:r>
            <a:r>
              <a:rPr lang="ru-RU" sz="1800" dirty="0"/>
              <a:t>может быть расширен при помощи наследования от другого интерфейса, синтаксис в этом случае аналогичен синтаксисом наследования классов </a:t>
            </a:r>
            <a:r>
              <a:rPr lang="ru-RU" sz="1800" dirty="0" smtClean="0"/>
              <a:t>.</a:t>
            </a:r>
            <a:endParaRPr lang="ru-RU" sz="1800" dirty="0"/>
          </a:p>
          <a:p>
            <a:endParaRPr lang="en-US" sz="1800" dirty="0"/>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112</a:t>
            </a:fld>
            <a:endParaRPr lang="en-US"/>
          </a:p>
        </p:txBody>
      </p:sp>
    </p:spTree>
    <p:extLst>
      <p:ext uri="{BB962C8B-B14F-4D97-AF65-F5344CB8AC3E}">
        <p14:creationId xmlns:p14="http://schemas.microsoft.com/office/powerpoint/2010/main" xmlns="" val="106963912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Интерфейсы</a:t>
            </a:r>
            <a:r>
              <a:rPr lang="en-GB" dirty="0" smtClean="0"/>
              <a:t>. </a:t>
            </a:r>
            <a:r>
              <a:rPr lang="en-GB" dirty="0" smtClean="0"/>
              <a:t>Example </a:t>
            </a:r>
            <a:r>
              <a:rPr lang="en-GB" dirty="0" smtClean="0"/>
              <a:t>29</a:t>
            </a:r>
            <a:endParaRPr lang="en-US" dirty="0"/>
          </a:p>
        </p:txBody>
      </p:sp>
      <p:sp>
        <p:nvSpPr>
          <p:cNvPr id="3" name="Content Placeholder 2"/>
          <p:cNvSpPr>
            <a:spLocks noGrp="1"/>
          </p:cNvSpPr>
          <p:nvPr>
            <p:ph idx="1"/>
          </p:nvPr>
        </p:nvSpPr>
        <p:spPr>
          <a:xfrm>
            <a:off x="914400" y="1219200"/>
            <a:ext cx="7315200" cy="2995618"/>
          </a:xfrm>
          <a:solidFill>
            <a:schemeClr val="bg1">
              <a:lumMod val="95000"/>
            </a:schemeClr>
          </a:solidFill>
        </p:spPr>
        <p:txBody>
          <a:bodyPr/>
          <a:lstStyle/>
          <a:p>
            <a:pPr marL="0" lvl="0" indent="0" fontAlgn="base">
              <a:spcBef>
                <a:spcPct val="0"/>
              </a:spcBef>
              <a:spcAft>
                <a:spcPct val="0"/>
              </a:spcAft>
              <a:buClrTx/>
              <a:buSzTx/>
              <a:buNone/>
            </a:pPr>
            <a:r>
              <a:rPr lang="en-US" sz="1300" b="1" dirty="0">
                <a:solidFill>
                  <a:srgbClr val="7F0055"/>
                </a:solidFill>
                <a:latin typeface="Courier New" pitchFamily="49" charset="0"/>
                <a:ea typeface="Times New Roman" pitchFamily="18" charset="0"/>
                <a:cs typeface="Courier New" pitchFamily="49" charset="0"/>
              </a:rPr>
              <a:t>public</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class</a:t>
            </a:r>
            <a:r>
              <a:rPr lang="en-US" sz="1300" dirty="0">
                <a:solidFill>
                  <a:srgbClr val="000000"/>
                </a:solidFill>
                <a:latin typeface="Courier New" pitchFamily="49" charset="0"/>
                <a:ea typeface="Times New Roman" pitchFamily="18" charset="0"/>
                <a:cs typeface="Courier New" pitchFamily="49" charset="0"/>
              </a:rPr>
              <a:t> Test {</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public</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static</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void</a:t>
            </a:r>
            <a:r>
              <a:rPr lang="en-US" sz="1300" dirty="0">
                <a:solidFill>
                  <a:srgbClr val="000000"/>
                </a:solidFill>
                <a:latin typeface="Courier New" pitchFamily="49" charset="0"/>
                <a:ea typeface="Times New Roman" pitchFamily="18" charset="0"/>
                <a:cs typeface="Courier New" pitchFamily="49" charset="0"/>
              </a:rPr>
              <a:t> main(String[] </a:t>
            </a:r>
            <a:r>
              <a:rPr lang="en-US" sz="1300" dirty="0" err="1">
                <a:solidFill>
                  <a:srgbClr val="000000"/>
                </a:solidFill>
                <a:latin typeface="Courier New" pitchFamily="49" charset="0"/>
                <a:ea typeface="Times New Roman" pitchFamily="18" charset="0"/>
                <a:cs typeface="Courier New" pitchFamily="49" charset="0"/>
              </a:rPr>
              <a:t>args</a:t>
            </a:r>
            <a:r>
              <a:rPr lang="en-US" sz="1300" dirty="0">
                <a:solidFill>
                  <a:srgbClr val="000000"/>
                </a:solidFill>
                <a:latin typeface="Courier New" pitchFamily="49" charset="0"/>
                <a:ea typeface="Times New Roman" pitchFamily="18" charset="0"/>
                <a:cs typeface="Courier New" pitchFamily="49" charset="0"/>
              </a:rPr>
              <a:t>)   {</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Box </a:t>
            </a:r>
            <a:r>
              <a:rPr lang="en-US" sz="1300" dirty="0" err="1">
                <a:solidFill>
                  <a:srgbClr val="000000"/>
                </a:solidFill>
                <a:latin typeface="Courier New" pitchFamily="49" charset="0"/>
                <a:ea typeface="Times New Roman" pitchFamily="18" charset="0"/>
                <a:cs typeface="Courier New" pitchFamily="49" charset="0"/>
              </a:rPr>
              <a:t>box</a:t>
            </a:r>
            <a:r>
              <a:rPr lang="en-US" sz="1300" dirty="0">
                <a:solidFill>
                  <a:srgbClr val="000000"/>
                </a:solidFill>
                <a:latin typeface="Courier New" pitchFamily="49" charset="0"/>
                <a:ea typeface="Times New Roman" pitchFamily="18" charset="0"/>
                <a:cs typeface="Courier New" pitchFamily="49" charset="0"/>
              </a:rPr>
              <a:t> = </a:t>
            </a:r>
            <a:r>
              <a:rPr lang="en-US" sz="1300" b="1" dirty="0">
                <a:solidFill>
                  <a:srgbClr val="7F0055"/>
                </a:solidFill>
                <a:latin typeface="Courier New" pitchFamily="49" charset="0"/>
                <a:ea typeface="Times New Roman" pitchFamily="18" charset="0"/>
                <a:cs typeface="Courier New" pitchFamily="49" charset="0"/>
              </a:rPr>
              <a:t>new</a:t>
            </a:r>
            <a:r>
              <a:rPr lang="en-US" sz="1300" dirty="0">
                <a:solidFill>
                  <a:srgbClr val="000000"/>
                </a:solidFill>
                <a:latin typeface="Courier New" pitchFamily="49" charset="0"/>
                <a:ea typeface="Times New Roman" pitchFamily="18" charset="0"/>
                <a:cs typeface="Courier New" pitchFamily="49" charset="0"/>
              </a:rPr>
              <a:t> Box(4);</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dirty="0">
                <a:solidFill>
                  <a:srgbClr val="3F7F5F"/>
                </a:solidFill>
                <a:latin typeface="Courier New" pitchFamily="49" charset="0"/>
                <a:ea typeface="Times New Roman" pitchFamily="18" charset="0"/>
                <a:cs typeface="Courier New" pitchFamily="49" charset="0"/>
              </a:rPr>
              <a:t>//box = new Square();  // ERROR</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Square </a:t>
            </a:r>
            <a:r>
              <a:rPr lang="en-US" sz="1300" dirty="0" err="1">
                <a:solidFill>
                  <a:srgbClr val="000000"/>
                </a:solidFill>
                <a:latin typeface="Courier New" pitchFamily="49" charset="0"/>
                <a:ea typeface="Times New Roman" pitchFamily="18" charset="0"/>
                <a:cs typeface="Courier New" pitchFamily="49" charset="0"/>
              </a:rPr>
              <a:t>square</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square = box;</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box.print</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System.</a:t>
            </a:r>
            <a:r>
              <a:rPr lang="en-US" sz="1300" i="1" dirty="0" err="1">
                <a:solidFill>
                  <a:srgbClr val="0000C0"/>
                </a:solidFill>
                <a:latin typeface="Courier New" pitchFamily="49" charset="0"/>
                <a:ea typeface="Times New Roman" pitchFamily="18" charset="0"/>
                <a:cs typeface="Courier New" pitchFamily="49" charset="0"/>
              </a:rPr>
              <a:t>out</a:t>
            </a:r>
            <a:r>
              <a:rPr lang="en-US" sz="1300" dirty="0" err="1">
                <a:solidFill>
                  <a:srgbClr val="000000"/>
                </a:solidFill>
                <a:latin typeface="Courier New" pitchFamily="49" charset="0"/>
                <a:ea typeface="Times New Roman" pitchFamily="18" charset="0"/>
                <a:cs typeface="Courier New" pitchFamily="49" charset="0"/>
              </a:rPr>
              <a:t>.println</a:t>
            </a:r>
            <a:r>
              <a:rPr lang="en-US" sz="1300" dirty="0">
                <a:solidFill>
                  <a:srgbClr val="000000"/>
                </a:solidFill>
                <a:latin typeface="Courier New" pitchFamily="49" charset="0"/>
                <a:ea typeface="Times New Roman" pitchFamily="18" charset="0"/>
                <a:cs typeface="Courier New" pitchFamily="49" charset="0"/>
              </a:rPr>
              <a:t>(</a:t>
            </a:r>
            <a:r>
              <a:rPr lang="en-US" sz="1300" dirty="0">
                <a:solidFill>
                  <a:srgbClr val="2A00FF"/>
                </a:solidFill>
                <a:latin typeface="Courier New" pitchFamily="49" charset="0"/>
                <a:ea typeface="Times New Roman" pitchFamily="18" charset="0"/>
                <a:cs typeface="Courier New" pitchFamily="49" charset="0"/>
              </a:rPr>
              <a:t>"Box: "</a:t>
            </a:r>
            <a:r>
              <a:rPr lang="en-US" sz="1300" dirty="0">
                <a:solidFill>
                  <a:srgbClr val="000000"/>
                </a:solidFill>
                <a:latin typeface="Courier New" pitchFamily="49" charset="0"/>
                <a:ea typeface="Times New Roman" pitchFamily="18" charset="0"/>
                <a:cs typeface="Courier New" pitchFamily="49" charset="0"/>
              </a:rPr>
              <a:t>+</a:t>
            </a:r>
            <a:r>
              <a:rPr lang="en-US" sz="1300" dirty="0" err="1">
                <a:solidFill>
                  <a:srgbClr val="000000"/>
                </a:solidFill>
                <a:latin typeface="Courier New" pitchFamily="49" charset="0"/>
                <a:ea typeface="Times New Roman" pitchFamily="18" charset="0"/>
                <a:cs typeface="Courier New" pitchFamily="49" charset="0"/>
              </a:rPr>
              <a:t>square.square</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dirty="0">
                <a:solidFill>
                  <a:srgbClr val="3F7F5F"/>
                </a:solidFill>
                <a:latin typeface="Courier New" pitchFamily="49" charset="0"/>
                <a:ea typeface="Times New Roman" pitchFamily="18" charset="0"/>
                <a:cs typeface="Courier New" pitchFamily="49" charset="0"/>
              </a:rPr>
              <a:t>// </a:t>
            </a:r>
            <a:r>
              <a:rPr lang="en-US" sz="1300" dirty="0" err="1">
                <a:solidFill>
                  <a:srgbClr val="3F7F5F"/>
                </a:solidFill>
                <a:latin typeface="Courier New" pitchFamily="49" charset="0"/>
                <a:ea typeface="Times New Roman" pitchFamily="18" charset="0"/>
                <a:cs typeface="Courier New" pitchFamily="49" charset="0"/>
              </a:rPr>
              <a:t>square.print</a:t>
            </a:r>
            <a:r>
              <a:rPr lang="en-US" sz="1300" dirty="0">
                <a:solidFill>
                  <a:srgbClr val="3F7F5F"/>
                </a:solidFill>
                <a:latin typeface="Courier New" pitchFamily="49" charset="0"/>
                <a:ea typeface="Times New Roman" pitchFamily="18" charset="0"/>
                <a:cs typeface="Courier New" pitchFamily="49" charset="0"/>
              </a:rPr>
              <a:t>() // ERROR</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if</a:t>
            </a:r>
            <a:r>
              <a:rPr lang="en-US" sz="1300" dirty="0">
                <a:solidFill>
                  <a:srgbClr val="000000"/>
                </a:solidFill>
                <a:latin typeface="Courier New" pitchFamily="49" charset="0"/>
                <a:ea typeface="Times New Roman" pitchFamily="18" charset="0"/>
                <a:cs typeface="Courier New" pitchFamily="49" charset="0"/>
              </a:rPr>
              <a:t> (box </a:t>
            </a:r>
            <a:r>
              <a:rPr lang="en-US" sz="1300" b="1" dirty="0" err="1">
                <a:solidFill>
                  <a:srgbClr val="7F0055"/>
                </a:solidFill>
                <a:latin typeface="Courier New" pitchFamily="49" charset="0"/>
                <a:ea typeface="Times New Roman" pitchFamily="18" charset="0"/>
                <a:cs typeface="Courier New" pitchFamily="49" charset="0"/>
              </a:rPr>
              <a:t>instanceof</a:t>
            </a:r>
            <a:r>
              <a:rPr lang="en-US" sz="1300" dirty="0">
                <a:solidFill>
                  <a:srgbClr val="000000"/>
                </a:solidFill>
                <a:latin typeface="Courier New" pitchFamily="49" charset="0"/>
                <a:ea typeface="Times New Roman" pitchFamily="18" charset="0"/>
                <a:cs typeface="Courier New" pitchFamily="49" charset="0"/>
              </a:rPr>
              <a:t> Square)    {</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System.</a:t>
            </a:r>
            <a:r>
              <a:rPr lang="en-US" sz="1300" i="1" dirty="0" err="1">
                <a:solidFill>
                  <a:srgbClr val="0000C0"/>
                </a:solidFill>
                <a:latin typeface="Courier New" pitchFamily="49" charset="0"/>
                <a:ea typeface="Times New Roman" pitchFamily="18" charset="0"/>
                <a:cs typeface="Courier New" pitchFamily="49" charset="0"/>
              </a:rPr>
              <a:t>out</a:t>
            </a:r>
            <a:r>
              <a:rPr lang="en-US" sz="1300" dirty="0" err="1">
                <a:solidFill>
                  <a:srgbClr val="000000"/>
                </a:solidFill>
                <a:latin typeface="Courier New" pitchFamily="49" charset="0"/>
                <a:ea typeface="Times New Roman" pitchFamily="18" charset="0"/>
                <a:cs typeface="Courier New" pitchFamily="49" charset="0"/>
              </a:rPr>
              <a:t>.println</a:t>
            </a:r>
            <a:r>
              <a:rPr lang="en-US" sz="1300" dirty="0">
                <a:solidFill>
                  <a:srgbClr val="000000"/>
                </a:solidFill>
                <a:latin typeface="Courier New" pitchFamily="49" charset="0"/>
                <a:ea typeface="Times New Roman" pitchFamily="18" charset="0"/>
                <a:cs typeface="Courier New" pitchFamily="49" charset="0"/>
              </a:rPr>
              <a:t>(</a:t>
            </a:r>
            <a:r>
              <a:rPr lang="en-US" sz="1300" dirty="0">
                <a:solidFill>
                  <a:srgbClr val="2A00FF"/>
                </a:solidFill>
                <a:latin typeface="Courier New" pitchFamily="49" charset="0"/>
                <a:ea typeface="Times New Roman" pitchFamily="18" charset="0"/>
                <a:cs typeface="Courier New" pitchFamily="49" charset="0"/>
              </a:rPr>
              <a:t>"box implements square"</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ru-RU"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ru-RU" sz="1300" dirty="0">
                <a:solidFill>
                  <a:srgbClr val="000000"/>
                </a:solidFill>
                <a:latin typeface="Courier New" pitchFamily="49" charset="0"/>
                <a:ea typeface="Times New Roman" pitchFamily="18" charset="0"/>
                <a:cs typeface="Courier New" pitchFamily="49" charset="0"/>
              </a:rPr>
              <a:t>    }</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ru-RU"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marL="0" indent="0">
              <a:buNone/>
            </a:pPr>
            <a:endParaRPr lang="en-US" sz="1300" dirty="0">
              <a:latin typeface="Courier New" pitchFamily="49" charset="0"/>
              <a:cs typeface="Courier New" pitchFamily="49" charset="0"/>
            </a:endParaRP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113</a:t>
            </a:fld>
            <a:endParaRPr lang="en-US"/>
          </a:p>
        </p:txBody>
      </p:sp>
    </p:spTree>
    <p:extLst>
      <p:ext uri="{BB962C8B-B14F-4D97-AF65-F5344CB8AC3E}">
        <p14:creationId xmlns:p14="http://schemas.microsoft.com/office/powerpoint/2010/main" xmlns="" val="105937544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Интерфейсы</a:t>
            </a:r>
            <a:r>
              <a:rPr lang="en-GB" dirty="0" smtClean="0"/>
              <a:t>. </a:t>
            </a:r>
            <a:r>
              <a:rPr lang="en-GB" dirty="0" smtClean="0"/>
              <a:t>Example </a:t>
            </a:r>
            <a:r>
              <a:rPr lang="en-GB" dirty="0" smtClean="0"/>
              <a:t>30</a:t>
            </a:r>
            <a:endParaRPr lang="en-US" dirty="0"/>
          </a:p>
        </p:txBody>
      </p:sp>
      <p:sp>
        <p:nvSpPr>
          <p:cNvPr id="3" name="Content Placeholder 2"/>
          <p:cNvSpPr>
            <a:spLocks noGrp="1"/>
          </p:cNvSpPr>
          <p:nvPr>
            <p:ph idx="1"/>
          </p:nvPr>
        </p:nvSpPr>
        <p:spPr>
          <a:xfrm>
            <a:off x="914400" y="1219200"/>
            <a:ext cx="7315200" cy="1489720"/>
          </a:xfrm>
        </p:spPr>
        <p:txBody>
          <a:bodyPr/>
          <a:lstStyle/>
          <a:p>
            <a:pPr marL="0" indent="0" algn="just">
              <a:buNone/>
            </a:pPr>
            <a:r>
              <a:rPr lang="ru-RU" sz="1800" b="1" dirty="0" smtClean="0"/>
              <a:t>Вложенные интерфейсы. </a:t>
            </a:r>
            <a:r>
              <a:rPr lang="ru-RU" sz="1800" dirty="0" smtClean="0"/>
              <a:t>Интерфейсы </a:t>
            </a:r>
            <a:r>
              <a:rPr lang="ru-RU" sz="1800" dirty="0"/>
              <a:t>можно вложить (объявить членом) другого класса или интерфейса. В этом случае значение доступа может принимать значения </a:t>
            </a:r>
            <a:r>
              <a:rPr lang="ru-RU" sz="1800" b="1" dirty="0" err="1"/>
              <a:t>public</a:t>
            </a:r>
            <a:r>
              <a:rPr lang="ru-RU" sz="1800" b="1" dirty="0"/>
              <a:t>, </a:t>
            </a:r>
            <a:r>
              <a:rPr lang="ru-RU" sz="1800" b="1" dirty="0" err="1"/>
              <a:t>private</a:t>
            </a:r>
            <a:r>
              <a:rPr lang="ru-RU" sz="1800" b="1" dirty="0"/>
              <a:t>, </a:t>
            </a:r>
            <a:r>
              <a:rPr lang="ru-RU" sz="1800" b="1" dirty="0" err="1"/>
              <a:t>protected</a:t>
            </a:r>
            <a:r>
              <a:rPr lang="ru-RU" sz="1800" dirty="0"/>
              <a:t>. Когда вложенный интерфейс использует вне области вложения, то он используется вместе с именем класса или интерфейса</a:t>
            </a:r>
            <a:r>
              <a:rPr lang="ru-RU" sz="1800" dirty="0" smtClean="0"/>
              <a:t>.</a:t>
            </a:r>
          </a:p>
          <a:p>
            <a:pPr marL="0" indent="0">
              <a:buNone/>
            </a:pPr>
            <a:endParaRPr lang="ru-RU" sz="1800" dirty="0"/>
          </a:p>
          <a:p>
            <a:pPr marL="457200" lvl="1" indent="0">
              <a:buNone/>
            </a:pPr>
            <a:endParaRPr lang="ru-RU" sz="1300" dirty="0">
              <a:latin typeface="Courier New" pitchFamily="49" charset="0"/>
              <a:cs typeface="Courier New" pitchFamily="49" charset="0"/>
            </a:endParaRPr>
          </a:p>
          <a:p>
            <a:pPr marL="0" indent="0">
              <a:buNone/>
            </a:pPr>
            <a:endParaRPr lang="en-US" sz="1800" dirty="0"/>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114</a:t>
            </a:fld>
            <a:endParaRPr lang="en-US"/>
          </a:p>
        </p:txBody>
      </p:sp>
      <p:sp>
        <p:nvSpPr>
          <p:cNvPr id="6" name="Rectangle 5"/>
          <p:cNvSpPr/>
          <p:nvPr/>
        </p:nvSpPr>
        <p:spPr>
          <a:xfrm>
            <a:off x="928662" y="3093409"/>
            <a:ext cx="7215238" cy="2693045"/>
          </a:xfrm>
          <a:prstGeom prst="rect">
            <a:avLst/>
          </a:prstGeom>
          <a:solidFill>
            <a:schemeClr val="bg1">
              <a:lumMod val="95000"/>
            </a:schemeClr>
          </a:solidFill>
        </p:spPr>
        <p:txBody>
          <a:bodyPr wrap="square">
            <a:spAutoFit/>
          </a:bodyPr>
          <a:lstStyle/>
          <a:p>
            <a:pPr lvl="1" fontAlgn="base">
              <a:spcBef>
                <a:spcPct val="0"/>
              </a:spcBef>
              <a:spcAft>
                <a:spcPct val="0"/>
              </a:spcAft>
            </a:pPr>
            <a:r>
              <a:rPr lang="en-US" sz="1300" b="1" dirty="0">
                <a:solidFill>
                  <a:srgbClr val="7F0055"/>
                </a:solidFill>
                <a:latin typeface="Courier New" pitchFamily="49" charset="0"/>
                <a:ea typeface="Times New Roman" pitchFamily="18" charset="0"/>
                <a:cs typeface="Courier New" pitchFamily="49" charset="0"/>
              </a:rPr>
              <a:t>public</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interface</a:t>
            </a:r>
            <a:r>
              <a:rPr lang="en-US" sz="1300" dirty="0">
                <a:solidFill>
                  <a:srgbClr val="000000"/>
                </a:solidFill>
                <a:latin typeface="Courier New" pitchFamily="49" charset="0"/>
                <a:ea typeface="Times New Roman" pitchFamily="18" charset="0"/>
                <a:cs typeface="Courier New" pitchFamily="49" charset="0"/>
              </a:rPr>
              <a:t> Square {</a:t>
            </a:r>
            <a:endParaRPr lang="ru-RU" sz="1300" dirty="0">
              <a:latin typeface="Courier New" pitchFamily="49" charset="0"/>
              <a:cs typeface="Courier New" pitchFamily="49" charset="0"/>
            </a:endParaRPr>
          </a:p>
          <a:p>
            <a:pPr lvl="1"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double</a:t>
            </a:r>
            <a:r>
              <a:rPr lang="en-US" sz="1300" dirty="0">
                <a:solidFill>
                  <a:srgbClr val="000000"/>
                </a:solidFill>
                <a:latin typeface="Courier New" pitchFamily="49" charset="0"/>
                <a:ea typeface="Times New Roman" pitchFamily="18" charset="0"/>
                <a:cs typeface="Courier New" pitchFamily="49" charset="0"/>
              </a:rPr>
              <a:t> </a:t>
            </a:r>
            <a:r>
              <a:rPr lang="en-US" sz="1300" i="1" dirty="0">
                <a:solidFill>
                  <a:srgbClr val="0000C0"/>
                </a:solidFill>
                <a:latin typeface="Courier New" pitchFamily="49" charset="0"/>
                <a:ea typeface="Times New Roman" pitchFamily="18" charset="0"/>
                <a:cs typeface="Courier New" pitchFamily="49" charset="0"/>
              </a:rPr>
              <a:t>PI</a:t>
            </a:r>
            <a:r>
              <a:rPr lang="en-US" sz="1300" dirty="0">
                <a:solidFill>
                  <a:srgbClr val="000000"/>
                </a:solidFill>
                <a:latin typeface="Courier New" pitchFamily="49" charset="0"/>
                <a:ea typeface="Times New Roman" pitchFamily="18" charset="0"/>
                <a:cs typeface="Courier New" pitchFamily="49" charset="0"/>
              </a:rPr>
              <a:t> = 3.1415926;</a:t>
            </a:r>
            <a:endParaRPr lang="ru-RU" sz="1300" dirty="0">
              <a:latin typeface="Courier New" pitchFamily="49" charset="0"/>
              <a:cs typeface="Courier New" pitchFamily="49" charset="0"/>
            </a:endParaRPr>
          </a:p>
          <a:p>
            <a:pPr lvl="1" eaLnBrk="0" fontAlgn="base" hangingPunct="0">
              <a:spcBef>
                <a:spcPct val="0"/>
              </a:spcBef>
              <a:spcAft>
                <a:spcPct val="0"/>
              </a:spcAft>
            </a:pPr>
            <a:r>
              <a:rPr lang="ru-RU" sz="1300" b="1" dirty="0">
                <a:solidFill>
                  <a:srgbClr val="7F0055"/>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double</a:t>
            </a:r>
            <a:r>
              <a:rPr lang="en-US" sz="1300" dirty="0">
                <a:solidFill>
                  <a:srgbClr val="000000"/>
                </a:solidFill>
                <a:latin typeface="Courier New" pitchFamily="49" charset="0"/>
                <a:ea typeface="Times New Roman" pitchFamily="18" charset="0"/>
                <a:cs typeface="Courier New" pitchFamily="49" charset="0"/>
              </a:rPr>
              <a:t> square();</a:t>
            </a:r>
            <a:endParaRPr lang="ru-RU" sz="1300" dirty="0">
              <a:latin typeface="Courier New" pitchFamily="49" charset="0"/>
              <a:cs typeface="Courier New" pitchFamily="49" charset="0"/>
            </a:endParaRPr>
          </a:p>
          <a:p>
            <a:pPr lvl="1"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endParaRPr lang="ru-RU" sz="1300" dirty="0">
              <a:latin typeface="Courier New" pitchFamily="49" charset="0"/>
              <a:cs typeface="Courier New" pitchFamily="49" charset="0"/>
            </a:endParaRPr>
          </a:p>
          <a:p>
            <a:pPr lvl="1"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public</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interface</a:t>
            </a: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InnerSquare</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lvl="1"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double</a:t>
            </a: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getInnerSquare</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lvl="1"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endParaRPr lang="ru-RU" sz="1300" dirty="0">
              <a:latin typeface="Courier New" pitchFamily="49" charset="0"/>
              <a:cs typeface="Courier New" pitchFamily="49" charset="0"/>
            </a:endParaRPr>
          </a:p>
          <a:p>
            <a:pPr lvl="1"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lvl="1" eaLnBrk="0" fontAlgn="base" hangingPunct="0">
              <a:spcBef>
                <a:spcPct val="0"/>
              </a:spcBef>
              <a:spcAft>
                <a:spcPct val="0"/>
              </a:spcAft>
            </a:pPr>
            <a:r>
              <a:rPr lang="en-US" sz="1300" b="1" dirty="0">
                <a:solidFill>
                  <a:srgbClr val="7F0055"/>
                </a:solidFill>
                <a:latin typeface="Courier New" pitchFamily="49" charset="0"/>
                <a:ea typeface="Times New Roman" pitchFamily="18" charset="0"/>
                <a:cs typeface="Courier New" pitchFamily="49" charset="0"/>
              </a:rPr>
              <a:t>public</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class</a:t>
            </a:r>
            <a:r>
              <a:rPr lang="en-US" sz="1300" dirty="0">
                <a:solidFill>
                  <a:srgbClr val="000000"/>
                </a:solidFill>
                <a:latin typeface="Courier New" pitchFamily="49" charset="0"/>
                <a:ea typeface="Times New Roman" pitchFamily="18" charset="0"/>
                <a:cs typeface="Courier New" pitchFamily="49" charset="0"/>
              </a:rPr>
              <a:t> Test {</a:t>
            </a:r>
            <a:endParaRPr lang="ru-RU" sz="1300" dirty="0">
              <a:latin typeface="Courier New" pitchFamily="49" charset="0"/>
              <a:cs typeface="Courier New" pitchFamily="49" charset="0"/>
            </a:endParaRPr>
          </a:p>
          <a:p>
            <a:pPr lvl="1"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public</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static</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void</a:t>
            </a:r>
            <a:r>
              <a:rPr lang="en-US" sz="1300" dirty="0">
                <a:solidFill>
                  <a:srgbClr val="000000"/>
                </a:solidFill>
                <a:latin typeface="Courier New" pitchFamily="49" charset="0"/>
                <a:ea typeface="Times New Roman" pitchFamily="18" charset="0"/>
                <a:cs typeface="Courier New" pitchFamily="49" charset="0"/>
              </a:rPr>
              <a:t> main(String[] </a:t>
            </a:r>
            <a:r>
              <a:rPr lang="en-US" sz="1300" dirty="0" err="1">
                <a:solidFill>
                  <a:srgbClr val="000000"/>
                </a:solidFill>
                <a:latin typeface="Courier New" pitchFamily="49" charset="0"/>
                <a:ea typeface="Times New Roman" pitchFamily="18" charset="0"/>
                <a:cs typeface="Courier New" pitchFamily="49" charset="0"/>
              </a:rPr>
              <a:t>args</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lvl="1"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Square.InnerSquare</a:t>
            </a: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innerSquare</a:t>
            </a:r>
            <a:r>
              <a:rPr lang="en-US" sz="1300" dirty="0">
                <a:solidFill>
                  <a:srgbClr val="000000"/>
                </a:solidFill>
                <a:latin typeface="Courier New" pitchFamily="49" charset="0"/>
                <a:ea typeface="Times New Roman" pitchFamily="18" charset="0"/>
                <a:cs typeface="Courier New" pitchFamily="49" charset="0"/>
              </a:rPr>
              <a:t>;    </a:t>
            </a:r>
            <a:endParaRPr lang="ru-RU" sz="1300" dirty="0">
              <a:latin typeface="Courier New" pitchFamily="49" charset="0"/>
              <a:cs typeface="Courier New" pitchFamily="49" charset="0"/>
            </a:endParaRPr>
          </a:p>
          <a:p>
            <a:pPr lvl="1"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endParaRPr lang="ru-RU" sz="1300" dirty="0">
              <a:latin typeface="Courier New" pitchFamily="49" charset="0"/>
              <a:cs typeface="Courier New" pitchFamily="49" charset="0"/>
            </a:endParaRPr>
          </a:p>
          <a:p>
            <a:pPr lvl="1"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a:t>
            </a:r>
            <a:endParaRPr lang="en-US" sz="1300" dirty="0">
              <a:latin typeface="Courier New" pitchFamily="49" charset="0"/>
              <a:cs typeface="Courier New" pitchFamily="49" charset="0"/>
            </a:endParaRPr>
          </a:p>
        </p:txBody>
      </p:sp>
    </p:spTree>
    <p:extLst>
      <p:ext uri="{BB962C8B-B14F-4D97-AF65-F5344CB8AC3E}">
        <p14:creationId xmlns:p14="http://schemas.microsoft.com/office/powerpoint/2010/main" xmlns="" val="274992381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Интерфейсы</a:t>
            </a:r>
            <a:r>
              <a:rPr lang="en-GB" dirty="0" smtClean="0"/>
              <a:t>. </a:t>
            </a:r>
            <a:r>
              <a:rPr lang="en-GB" dirty="0" smtClean="0"/>
              <a:t>Example </a:t>
            </a:r>
            <a:r>
              <a:rPr lang="en-GB" dirty="0" smtClean="0"/>
              <a:t>31</a:t>
            </a:r>
            <a:endParaRPr lang="en-US" dirty="0"/>
          </a:p>
        </p:txBody>
      </p:sp>
      <p:sp>
        <p:nvSpPr>
          <p:cNvPr id="3" name="Content Placeholder 2"/>
          <p:cNvSpPr>
            <a:spLocks noGrp="1"/>
          </p:cNvSpPr>
          <p:nvPr>
            <p:ph idx="1"/>
          </p:nvPr>
        </p:nvSpPr>
        <p:spPr>
          <a:xfrm>
            <a:off x="914400" y="1219200"/>
            <a:ext cx="7315200" cy="1273696"/>
          </a:xfrm>
        </p:spPr>
        <p:txBody>
          <a:bodyPr/>
          <a:lstStyle/>
          <a:p>
            <a:pPr marL="0" indent="0" algn="just">
              <a:buNone/>
            </a:pPr>
            <a:r>
              <a:rPr lang="ru-RU" sz="1800" b="1" dirty="0" smtClean="0"/>
              <a:t>Интерфейсы и обратные вызовы. </a:t>
            </a:r>
            <a:r>
              <a:rPr lang="ru-RU" sz="1800" dirty="0" smtClean="0"/>
              <a:t>Обратным </a:t>
            </a:r>
            <a:r>
              <a:rPr lang="ru-RU" sz="1800" dirty="0"/>
              <a:t>вызовом (</a:t>
            </a:r>
            <a:r>
              <a:rPr lang="ru-RU" sz="1800" dirty="0" err="1"/>
              <a:t>callback</a:t>
            </a:r>
            <a:r>
              <a:rPr lang="ru-RU" sz="1800" dirty="0"/>
              <a:t>) называется набор инструкций, который выполняется всякий раз, когда происходит какое-либо событие, например, действие, выполняемое при нажатии кнопки. Рассмотрим пример </a:t>
            </a:r>
            <a:r>
              <a:rPr lang="ru-RU" sz="1800" dirty="0" err="1"/>
              <a:t>Кея</a:t>
            </a:r>
            <a:r>
              <a:rPr lang="ru-RU" sz="1800" dirty="0"/>
              <a:t> </a:t>
            </a:r>
            <a:r>
              <a:rPr lang="ru-RU" sz="1800" dirty="0" err="1"/>
              <a:t>Хорстманна</a:t>
            </a:r>
            <a:r>
              <a:rPr lang="ru-RU" sz="1800" dirty="0" smtClean="0"/>
              <a:t>.</a:t>
            </a:r>
          </a:p>
          <a:p>
            <a:pPr marL="0" indent="0">
              <a:buNone/>
            </a:pPr>
            <a:endParaRPr lang="ru-RU" sz="1800" dirty="0"/>
          </a:p>
          <a:p>
            <a:pPr marL="0" indent="0">
              <a:buNone/>
            </a:pPr>
            <a:endParaRPr lang="ru-RU" sz="1300" dirty="0">
              <a:latin typeface="Courier New" pitchFamily="49" charset="0"/>
              <a:cs typeface="Courier New" pitchFamily="49" charset="0"/>
            </a:endParaRPr>
          </a:p>
          <a:p>
            <a:pPr marL="0" indent="0">
              <a:buNone/>
            </a:pPr>
            <a:endParaRPr lang="en-US" sz="1300" dirty="0">
              <a:latin typeface="Courier New" pitchFamily="49" charset="0"/>
              <a:cs typeface="Courier New" pitchFamily="49" charset="0"/>
            </a:endParaRP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115</a:t>
            </a:fld>
            <a:endParaRPr lang="en-US"/>
          </a:p>
        </p:txBody>
      </p:sp>
      <p:sp>
        <p:nvSpPr>
          <p:cNvPr id="6" name="Rectangle 5"/>
          <p:cNvSpPr/>
          <p:nvPr/>
        </p:nvSpPr>
        <p:spPr>
          <a:xfrm>
            <a:off x="1187624" y="2636912"/>
            <a:ext cx="6696744" cy="3293209"/>
          </a:xfrm>
          <a:prstGeom prst="rect">
            <a:avLst/>
          </a:prstGeom>
          <a:solidFill>
            <a:schemeClr val="bg1">
              <a:lumMod val="95000"/>
            </a:schemeClr>
          </a:solidFill>
        </p:spPr>
        <p:txBody>
          <a:bodyPr wrap="square">
            <a:spAutoFit/>
          </a:bodyPr>
          <a:lstStyle/>
          <a:p>
            <a:pPr lvl="1" fontAlgn="base">
              <a:spcBef>
                <a:spcPct val="0"/>
              </a:spcBef>
              <a:spcAft>
                <a:spcPct val="0"/>
              </a:spcAft>
            </a:pPr>
            <a:r>
              <a:rPr lang="en-US" sz="1300" b="1" dirty="0">
                <a:solidFill>
                  <a:srgbClr val="7F0055"/>
                </a:solidFill>
                <a:latin typeface="Courier New" pitchFamily="49" charset="0"/>
                <a:ea typeface="Times New Roman" pitchFamily="18" charset="0"/>
                <a:cs typeface="Courier New" pitchFamily="49" charset="0"/>
              </a:rPr>
              <a:t>import</a:t>
            </a:r>
            <a:r>
              <a:rPr lang="ru-RU" sz="1300" dirty="0">
                <a:solidFill>
                  <a:srgbClr val="000000"/>
                </a:solidFill>
                <a:latin typeface="Courier New" pitchFamily="49" charset="0"/>
                <a:ea typeface="Times New Roman" pitchFamily="18" charset="0"/>
                <a:cs typeface="Courier New" pitchFamily="49" charset="0"/>
              </a:rPr>
              <a:t>   </a:t>
            </a:r>
            <a:r>
              <a:rPr lang="en-US" sz="1300" dirty="0">
                <a:solidFill>
                  <a:srgbClr val="000000"/>
                </a:solidFill>
                <a:latin typeface="Courier New" pitchFamily="49" charset="0"/>
                <a:ea typeface="Times New Roman" pitchFamily="18" charset="0"/>
                <a:cs typeface="Courier New" pitchFamily="49" charset="0"/>
              </a:rPr>
              <a:t>java</a:t>
            </a:r>
            <a:r>
              <a:rPr lang="ru-RU" sz="1300" dirty="0">
                <a:solidFill>
                  <a:srgbClr val="000000"/>
                </a:solidFill>
                <a:latin typeface="Courier New" pitchFamily="49" charset="0"/>
                <a:ea typeface="Times New Roman" pitchFamily="18" charset="0"/>
                <a:cs typeface="Courier New" pitchFamily="49" charset="0"/>
              </a:rPr>
              <a:t>.</a:t>
            </a:r>
            <a:r>
              <a:rPr lang="en-US" sz="1300" dirty="0" err="1">
                <a:solidFill>
                  <a:srgbClr val="000000"/>
                </a:solidFill>
                <a:latin typeface="Courier New" pitchFamily="49" charset="0"/>
                <a:ea typeface="Times New Roman" pitchFamily="18" charset="0"/>
                <a:cs typeface="Courier New" pitchFamily="49" charset="0"/>
              </a:rPr>
              <a:t>awt</a:t>
            </a:r>
            <a:r>
              <a:rPr lang="ru-RU" sz="1300" dirty="0">
                <a:solidFill>
                  <a:srgbClr val="000000"/>
                </a:solidFill>
                <a:latin typeface="Courier New" pitchFamily="49" charset="0"/>
                <a:ea typeface="Times New Roman" pitchFamily="18" charset="0"/>
                <a:cs typeface="Courier New" pitchFamily="49" charset="0"/>
              </a:rPr>
              <a:t>.* ;</a:t>
            </a:r>
            <a:endParaRPr lang="ru-RU" sz="1300" dirty="0">
              <a:latin typeface="Courier New" pitchFamily="49" charset="0"/>
              <a:cs typeface="Courier New" pitchFamily="49" charset="0"/>
            </a:endParaRPr>
          </a:p>
          <a:p>
            <a:pPr lvl="1" eaLnBrk="0" fontAlgn="base" hangingPunct="0">
              <a:spcBef>
                <a:spcPct val="0"/>
              </a:spcBef>
              <a:spcAft>
                <a:spcPct val="0"/>
              </a:spcAft>
            </a:pPr>
            <a:r>
              <a:rPr lang="en-US" sz="1300" b="1" dirty="0">
                <a:solidFill>
                  <a:srgbClr val="7F0055"/>
                </a:solidFill>
                <a:latin typeface="Courier New" pitchFamily="49" charset="0"/>
                <a:ea typeface="Times New Roman" pitchFamily="18" charset="0"/>
                <a:cs typeface="Courier New" pitchFamily="49" charset="0"/>
              </a:rPr>
              <a:t>import</a:t>
            </a:r>
            <a:r>
              <a:rPr lang="ru-RU" sz="1300" dirty="0">
                <a:solidFill>
                  <a:srgbClr val="000000"/>
                </a:solidFill>
                <a:latin typeface="Courier New" pitchFamily="49" charset="0"/>
                <a:ea typeface="Times New Roman" pitchFamily="18" charset="0"/>
                <a:cs typeface="Courier New" pitchFamily="49" charset="0"/>
              </a:rPr>
              <a:t>   </a:t>
            </a:r>
            <a:r>
              <a:rPr lang="en-US" sz="1300" dirty="0">
                <a:solidFill>
                  <a:srgbClr val="000000"/>
                </a:solidFill>
                <a:latin typeface="Courier New" pitchFamily="49" charset="0"/>
                <a:ea typeface="Times New Roman" pitchFamily="18" charset="0"/>
                <a:cs typeface="Courier New" pitchFamily="49" charset="0"/>
              </a:rPr>
              <a:t>java</a:t>
            </a:r>
            <a:r>
              <a:rPr lang="ru-RU" sz="1300" dirty="0">
                <a:solidFill>
                  <a:srgbClr val="000000"/>
                </a:solidFill>
                <a:latin typeface="Courier New" pitchFamily="49" charset="0"/>
                <a:ea typeface="Times New Roman" pitchFamily="18" charset="0"/>
                <a:cs typeface="Courier New" pitchFamily="49" charset="0"/>
              </a:rPr>
              <a:t>.</a:t>
            </a:r>
            <a:r>
              <a:rPr lang="en-US" sz="1300" dirty="0" err="1">
                <a:solidFill>
                  <a:srgbClr val="000000"/>
                </a:solidFill>
                <a:latin typeface="Courier New" pitchFamily="49" charset="0"/>
                <a:ea typeface="Times New Roman" pitchFamily="18" charset="0"/>
                <a:cs typeface="Courier New" pitchFamily="49" charset="0"/>
              </a:rPr>
              <a:t>awt</a:t>
            </a:r>
            <a:r>
              <a:rPr lang="ru-RU" sz="1300" dirty="0">
                <a:solidFill>
                  <a:srgbClr val="000000"/>
                </a:solidFill>
                <a:latin typeface="Courier New" pitchFamily="49" charset="0"/>
                <a:ea typeface="Times New Roman" pitchFamily="18" charset="0"/>
                <a:cs typeface="Courier New" pitchFamily="49" charset="0"/>
              </a:rPr>
              <a:t>.</a:t>
            </a:r>
            <a:r>
              <a:rPr lang="en-US" sz="1300" dirty="0">
                <a:solidFill>
                  <a:srgbClr val="000000"/>
                </a:solidFill>
                <a:latin typeface="Courier New" pitchFamily="49" charset="0"/>
                <a:ea typeface="Times New Roman" pitchFamily="18" charset="0"/>
                <a:cs typeface="Courier New" pitchFamily="49" charset="0"/>
              </a:rPr>
              <a:t>event</a:t>
            </a:r>
            <a:r>
              <a:rPr lang="ru-RU"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lvl="1" eaLnBrk="0" fontAlgn="base" hangingPunct="0">
              <a:spcBef>
                <a:spcPct val="0"/>
              </a:spcBef>
              <a:spcAft>
                <a:spcPct val="0"/>
              </a:spcAft>
            </a:pPr>
            <a:r>
              <a:rPr lang="en-US" sz="1300" b="1" dirty="0">
                <a:solidFill>
                  <a:srgbClr val="7F0055"/>
                </a:solidFill>
                <a:latin typeface="Courier New" pitchFamily="49" charset="0"/>
                <a:ea typeface="Times New Roman" pitchFamily="18" charset="0"/>
                <a:cs typeface="Courier New" pitchFamily="49" charset="0"/>
              </a:rPr>
              <a:t>import</a:t>
            </a: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java.util</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lvl="1" eaLnBrk="0" fontAlgn="base" hangingPunct="0">
              <a:spcBef>
                <a:spcPct val="0"/>
              </a:spcBef>
              <a:spcAft>
                <a:spcPct val="0"/>
              </a:spcAft>
            </a:pPr>
            <a:r>
              <a:rPr lang="en-US" sz="1300" b="1" dirty="0">
                <a:solidFill>
                  <a:srgbClr val="7F0055"/>
                </a:solidFill>
                <a:latin typeface="Courier New" pitchFamily="49" charset="0"/>
                <a:ea typeface="Times New Roman" pitchFamily="18" charset="0"/>
                <a:cs typeface="Courier New" pitchFamily="49" charset="0"/>
              </a:rPr>
              <a:t>import</a:t>
            </a: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javax.swing</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lvl="1" eaLnBrk="0" fontAlgn="base" hangingPunct="0">
              <a:spcBef>
                <a:spcPct val="0"/>
              </a:spcBef>
              <a:spcAft>
                <a:spcPct val="0"/>
              </a:spcAft>
            </a:pPr>
            <a:r>
              <a:rPr lang="en-US" sz="1300" b="1" dirty="0">
                <a:solidFill>
                  <a:srgbClr val="7F0055"/>
                </a:solidFill>
                <a:latin typeface="Courier New" pitchFamily="49" charset="0"/>
                <a:ea typeface="Times New Roman" pitchFamily="18" charset="0"/>
                <a:cs typeface="Courier New" pitchFamily="49" charset="0"/>
              </a:rPr>
              <a:t>import</a:t>
            </a: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javax.swing.Timer</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lvl="1" eaLnBrk="0" fontAlgn="base" hangingPunct="0">
              <a:spcBef>
                <a:spcPct val="0"/>
              </a:spcBef>
              <a:spcAft>
                <a:spcPct val="0"/>
              </a:spcAft>
            </a:pPr>
            <a:r>
              <a:rPr lang="en-US" sz="1300" b="1" dirty="0">
                <a:solidFill>
                  <a:srgbClr val="7F0055"/>
                </a:solidFill>
                <a:latin typeface="Courier New" pitchFamily="49" charset="0"/>
                <a:ea typeface="Times New Roman" pitchFamily="18" charset="0"/>
                <a:cs typeface="Courier New" pitchFamily="49" charset="0"/>
              </a:rPr>
              <a:t>public</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class</a:t>
            </a: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TimerTest</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lvl="1"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public</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static</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void</a:t>
            </a:r>
            <a:r>
              <a:rPr lang="en-US" sz="1300" dirty="0">
                <a:solidFill>
                  <a:srgbClr val="000000"/>
                </a:solidFill>
                <a:latin typeface="Courier New" pitchFamily="49" charset="0"/>
                <a:ea typeface="Times New Roman" pitchFamily="18" charset="0"/>
                <a:cs typeface="Courier New" pitchFamily="49" charset="0"/>
              </a:rPr>
              <a:t> main(String[] </a:t>
            </a:r>
            <a:r>
              <a:rPr lang="en-US" sz="1300" dirty="0" err="1">
                <a:solidFill>
                  <a:srgbClr val="000000"/>
                </a:solidFill>
                <a:latin typeface="Courier New" pitchFamily="49" charset="0"/>
                <a:ea typeface="Times New Roman" pitchFamily="18" charset="0"/>
                <a:cs typeface="Courier New" pitchFamily="49" charset="0"/>
              </a:rPr>
              <a:t>args</a:t>
            </a:r>
            <a:r>
              <a:rPr lang="en-US" sz="1300" dirty="0">
                <a:solidFill>
                  <a:srgbClr val="000000"/>
                </a:solidFill>
                <a:latin typeface="Courier New" pitchFamily="49" charset="0"/>
                <a:ea typeface="Times New Roman" pitchFamily="18" charset="0"/>
                <a:cs typeface="Courier New" pitchFamily="49" charset="0"/>
              </a:rPr>
              <a:t>) </a:t>
            </a:r>
            <a:r>
              <a:rPr lang="ru-RU"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lvl="1" eaLnBrk="0" fontAlgn="base" hangingPunct="0">
              <a:spcBef>
                <a:spcPct val="0"/>
              </a:spcBef>
              <a:spcAft>
                <a:spcPct val="0"/>
              </a:spcAft>
            </a:pPr>
            <a:r>
              <a:rPr lang="ru-RU" sz="1300" dirty="0">
                <a:solidFill>
                  <a:srgbClr val="000000"/>
                </a:solidFill>
                <a:latin typeface="Courier New" pitchFamily="49" charset="0"/>
                <a:ea typeface="Times New Roman" pitchFamily="18" charset="0"/>
                <a:cs typeface="Courier New" pitchFamily="49" charset="0"/>
              </a:rPr>
              <a:t>        </a:t>
            </a:r>
            <a:r>
              <a:rPr lang="ru-RU" sz="1300" dirty="0" err="1">
                <a:solidFill>
                  <a:srgbClr val="000000"/>
                </a:solidFill>
                <a:latin typeface="Courier New" pitchFamily="49" charset="0"/>
                <a:ea typeface="Times New Roman" pitchFamily="18" charset="0"/>
                <a:cs typeface="Courier New" pitchFamily="49" charset="0"/>
              </a:rPr>
              <a:t>ActionListener</a:t>
            </a:r>
            <a:r>
              <a:rPr lang="ru-RU" sz="1300" dirty="0">
                <a:solidFill>
                  <a:srgbClr val="000000"/>
                </a:solidFill>
                <a:latin typeface="Courier New" pitchFamily="49" charset="0"/>
                <a:ea typeface="Times New Roman" pitchFamily="18" charset="0"/>
                <a:cs typeface="Courier New" pitchFamily="49" charset="0"/>
              </a:rPr>
              <a:t>   </a:t>
            </a:r>
            <a:r>
              <a:rPr lang="ru-RU" sz="1300" dirty="0" err="1">
                <a:solidFill>
                  <a:srgbClr val="000000"/>
                </a:solidFill>
                <a:latin typeface="Courier New" pitchFamily="49" charset="0"/>
                <a:ea typeface="Times New Roman" pitchFamily="18" charset="0"/>
                <a:cs typeface="Courier New" pitchFamily="49" charset="0"/>
              </a:rPr>
              <a:t>listener</a:t>
            </a:r>
            <a:r>
              <a:rPr lang="ru-RU" sz="1300" dirty="0">
                <a:solidFill>
                  <a:srgbClr val="000000"/>
                </a:solidFill>
                <a:latin typeface="Courier New" pitchFamily="49" charset="0"/>
                <a:ea typeface="Times New Roman" pitchFamily="18" charset="0"/>
                <a:cs typeface="Courier New" pitchFamily="49" charset="0"/>
              </a:rPr>
              <a:t>   =  </a:t>
            </a:r>
            <a:r>
              <a:rPr lang="ru-RU" sz="1300" b="1" dirty="0" err="1">
                <a:solidFill>
                  <a:srgbClr val="7F0055"/>
                </a:solidFill>
                <a:latin typeface="Courier New" pitchFamily="49" charset="0"/>
                <a:ea typeface="Times New Roman" pitchFamily="18" charset="0"/>
                <a:cs typeface="Courier New" pitchFamily="49" charset="0"/>
              </a:rPr>
              <a:t>new</a:t>
            </a:r>
            <a:r>
              <a:rPr lang="ru-RU" sz="1300" dirty="0">
                <a:solidFill>
                  <a:srgbClr val="000000"/>
                </a:solidFill>
                <a:latin typeface="Courier New" pitchFamily="49" charset="0"/>
                <a:ea typeface="Times New Roman" pitchFamily="18" charset="0"/>
                <a:cs typeface="Courier New" pitchFamily="49" charset="0"/>
              </a:rPr>
              <a:t> </a:t>
            </a:r>
            <a:r>
              <a:rPr lang="ru-RU" sz="1300" dirty="0" err="1">
                <a:solidFill>
                  <a:srgbClr val="000000"/>
                </a:solidFill>
                <a:latin typeface="Courier New" pitchFamily="49" charset="0"/>
                <a:ea typeface="Times New Roman" pitchFamily="18" charset="0"/>
                <a:cs typeface="Courier New" pitchFamily="49" charset="0"/>
              </a:rPr>
              <a:t>TimePrinter</a:t>
            </a:r>
            <a:r>
              <a:rPr lang="ru-RU"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lvl="1" eaLnBrk="0" fontAlgn="base" hangingPunct="0">
              <a:spcBef>
                <a:spcPct val="0"/>
              </a:spcBef>
              <a:spcAft>
                <a:spcPct val="0"/>
              </a:spcAft>
            </a:pPr>
            <a:r>
              <a:rPr lang="ru-RU" sz="1300" dirty="0">
                <a:solidFill>
                  <a:srgbClr val="000000"/>
                </a:solidFill>
                <a:latin typeface="Courier New" pitchFamily="49" charset="0"/>
                <a:ea typeface="Times New Roman" pitchFamily="18" charset="0"/>
                <a:cs typeface="Courier New" pitchFamily="49" charset="0"/>
              </a:rPr>
              <a:t>        </a:t>
            </a:r>
            <a:r>
              <a:rPr lang="ru-RU" sz="1300" dirty="0">
                <a:solidFill>
                  <a:srgbClr val="3F7F5F"/>
                </a:solidFill>
                <a:latin typeface="Courier New" pitchFamily="49" charset="0"/>
                <a:ea typeface="Times New Roman" pitchFamily="18" charset="0"/>
                <a:cs typeface="Courier New" pitchFamily="49" charset="0"/>
              </a:rPr>
              <a:t>// Создает таймер, вызывающий блок прослушивания  каждые   10  секунд.</a:t>
            </a:r>
            <a:endParaRPr lang="ru-RU" sz="1300" dirty="0">
              <a:latin typeface="Courier New" pitchFamily="49" charset="0"/>
              <a:cs typeface="Courier New" pitchFamily="49" charset="0"/>
            </a:endParaRPr>
          </a:p>
          <a:p>
            <a:pPr lvl="1" eaLnBrk="0" fontAlgn="base" hangingPunct="0">
              <a:spcBef>
                <a:spcPct val="0"/>
              </a:spcBef>
              <a:spcAft>
                <a:spcPct val="0"/>
              </a:spcAft>
            </a:pPr>
            <a:r>
              <a:rPr lang="ru-RU" sz="1300" dirty="0">
                <a:solidFill>
                  <a:srgbClr val="000000"/>
                </a:solidFill>
                <a:latin typeface="Courier New" pitchFamily="49" charset="0"/>
                <a:ea typeface="Times New Roman" pitchFamily="18" charset="0"/>
                <a:cs typeface="Courier New" pitchFamily="49" charset="0"/>
              </a:rPr>
              <a:t>        </a:t>
            </a:r>
            <a:r>
              <a:rPr lang="en-US" sz="1300" dirty="0">
                <a:solidFill>
                  <a:srgbClr val="000000"/>
                </a:solidFill>
                <a:latin typeface="Courier New" pitchFamily="49" charset="0"/>
                <a:ea typeface="Times New Roman" pitchFamily="18" charset="0"/>
                <a:cs typeface="Courier New" pitchFamily="49" charset="0"/>
              </a:rPr>
              <a:t>Timer t   = </a:t>
            </a:r>
            <a:r>
              <a:rPr lang="en-US" sz="1300" b="1" dirty="0">
                <a:solidFill>
                  <a:srgbClr val="7F0055"/>
                </a:solidFill>
                <a:latin typeface="Courier New" pitchFamily="49" charset="0"/>
                <a:ea typeface="Times New Roman" pitchFamily="18" charset="0"/>
                <a:cs typeface="Courier New" pitchFamily="49" charset="0"/>
              </a:rPr>
              <a:t>new</a:t>
            </a:r>
            <a:r>
              <a:rPr lang="en-US" sz="1300" dirty="0">
                <a:solidFill>
                  <a:srgbClr val="000000"/>
                </a:solidFill>
                <a:latin typeface="Courier New" pitchFamily="49" charset="0"/>
                <a:ea typeface="Times New Roman" pitchFamily="18" charset="0"/>
                <a:cs typeface="Courier New" pitchFamily="49" charset="0"/>
              </a:rPr>
              <a:t> Timer(10000,    listener);</a:t>
            </a:r>
            <a:endParaRPr lang="ru-RU" sz="1300" dirty="0">
              <a:latin typeface="Courier New" pitchFamily="49" charset="0"/>
              <a:cs typeface="Courier New" pitchFamily="49" charset="0"/>
            </a:endParaRPr>
          </a:p>
          <a:p>
            <a:pPr lvl="1"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t. start() ;</a:t>
            </a:r>
            <a:endParaRPr lang="ru-RU" sz="1300" dirty="0">
              <a:latin typeface="Courier New" pitchFamily="49" charset="0"/>
              <a:cs typeface="Courier New" pitchFamily="49" charset="0"/>
            </a:endParaRPr>
          </a:p>
          <a:p>
            <a:pPr lvl="1"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JOptionPane.</a:t>
            </a:r>
            <a:r>
              <a:rPr lang="en-US" sz="1300" i="1" dirty="0" err="1">
                <a:solidFill>
                  <a:srgbClr val="000000"/>
                </a:solidFill>
                <a:latin typeface="Courier New" pitchFamily="49" charset="0"/>
                <a:ea typeface="Times New Roman" pitchFamily="18" charset="0"/>
                <a:cs typeface="Courier New" pitchFamily="49" charset="0"/>
              </a:rPr>
              <a:t>showMessageDialog</a:t>
            </a:r>
            <a:r>
              <a:rPr lang="en-US" sz="1300" dirty="0">
                <a:solidFill>
                  <a:srgbClr val="000000"/>
                </a:solidFill>
                <a:latin typeface="Courier New" pitchFamily="49" charset="0"/>
                <a:ea typeface="Times New Roman" pitchFamily="18" charset="0"/>
                <a:cs typeface="Courier New" pitchFamily="49" charset="0"/>
              </a:rPr>
              <a:t>(</a:t>
            </a:r>
            <a:r>
              <a:rPr lang="en-US" sz="1300" b="1" dirty="0">
                <a:solidFill>
                  <a:srgbClr val="7F0055"/>
                </a:solidFill>
                <a:latin typeface="Courier New" pitchFamily="49" charset="0"/>
                <a:ea typeface="Times New Roman" pitchFamily="18" charset="0"/>
                <a:cs typeface="Courier New" pitchFamily="49" charset="0"/>
              </a:rPr>
              <a:t>null</a:t>
            </a:r>
            <a:r>
              <a:rPr lang="en-US" sz="1300" dirty="0">
                <a:solidFill>
                  <a:srgbClr val="000000"/>
                </a:solidFill>
                <a:latin typeface="Courier New" pitchFamily="49" charset="0"/>
                <a:ea typeface="Times New Roman" pitchFamily="18" charset="0"/>
                <a:cs typeface="Courier New" pitchFamily="49" charset="0"/>
              </a:rPr>
              <a:t>,</a:t>
            </a:r>
            <a:r>
              <a:rPr lang="en-US" sz="1300" dirty="0">
                <a:solidFill>
                  <a:srgbClr val="2A00FF"/>
                </a:solidFill>
                <a:latin typeface="Courier New" pitchFamily="49" charset="0"/>
                <a:ea typeface="Times New Roman" pitchFamily="18" charset="0"/>
                <a:cs typeface="Courier New" pitchFamily="49" charset="0"/>
              </a:rPr>
              <a:t>"</a:t>
            </a:r>
            <a:r>
              <a:rPr lang="ru-RU" sz="1300" dirty="0">
                <a:solidFill>
                  <a:srgbClr val="2A00FF"/>
                </a:solidFill>
                <a:latin typeface="Courier New" pitchFamily="49" charset="0"/>
                <a:ea typeface="Times New Roman" pitchFamily="18" charset="0"/>
                <a:cs typeface="Courier New" pitchFamily="49" charset="0"/>
              </a:rPr>
              <a:t>Выход</a:t>
            </a:r>
            <a:r>
              <a:rPr lang="en-US" sz="1300" dirty="0">
                <a:solidFill>
                  <a:srgbClr val="2A00FF"/>
                </a:solidFill>
                <a:latin typeface="Courier New" pitchFamily="49" charset="0"/>
                <a:ea typeface="Times New Roman" pitchFamily="18" charset="0"/>
                <a:cs typeface="Courier New" pitchFamily="49" charset="0"/>
              </a:rPr>
              <a:t>?"</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lvl="1"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System.</a:t>
            </a:r>
            <a:r>
              <a:rPr lang="en-US" sz="1300" i="1" dirty="0" err="1">
                <a:solidFill>
                  <a:srgbClr val="000000"/>
                </a:solidFill>
                <a:latin typeface="Courier New" pitchFamily="49" charset="0"/>
                <a:ea typeface="Times New Roman" pitchFamily="18" charset="0"/>
                <a:cs typeface="Courier New" pitchFamily="49" charset="0"/>
              </a:rPr>
              <a:t>exit</a:t>
            </a:r>
            <a:r>
              <a:rPr lang="en-US" sz="1300" dirty="0">
                <a:solidFill>
                  <a:srgbClr val="000000"/>
                </a:solidFill>
                <a:latin typeface="Courier New" pitchFamily="49" charset="0"/>
                <a:ea typeface="Times New Roman" pitchFamily="18" charset="0"/>
                <a:cs typeface="Courier New" pitchFamily="49" charset="0"/>
              </a:rPr>
              <a:t>(0);</a:t>
            </a:r>
            <a:endParaRPr lang="ru-RU" sz="1300" dirty="0">
              <a:latin typeface="Courier New" pitchFamily="49" charset="0"/>
              <a:cs typeface="Courier New" pitchFamily="49" charset="0"/>
            </a:endParaRPr>
          </a:p>
          <a:p>
            <a:pPr lvl="1"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p>
          <a:p>
            <a:pPr lvl="1"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a:t>
            </a:r>
            <a:r>
              <a:rPr lang="ru-RU" sz="1300" dirty="0">
                <a:latin typeface="Courier New" pitchFamily="49" charset="0"/>
                <a:cs typeface="Courier New" pitchFamily="49" charset="0"/>
              </a:rPr>
              <a:t> </a:t>
            </a:r>
          </a:p>
        </p:txBody>
      </p:sp>
    </p:spTree>
    <p:extLst>
      <p:ext uri="{BB962C8B-B14F-4D97-AF65-F5344CB8AC3E}">
        <p14:creationId xmlns:p14="http://schemas.microsoft.com/office/powerpoint/2010/main" xmlns="" val="428120988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Интерфейсы</a:t>
            </a:r>
            <a:r>
              <a:rPr lang="en-GB" dirty="0" smtClean="0"/>
              <a:t>. </a:t>
            </a:r>
            <a:r>
              <a:rPr lang="en-GB" dirty="0" smtClean="0"/>
              <a:t>Example </a:t>
            </a:r>
            <a:r>
              <a:rPr lang="en-GB" dirty="0" smtClean="0"/>
              <a:t>31</a:t>
            </a:r>
            <a:endParaRPr lang="en-US" dirty="0"/>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116</a:t>
            </a:fld>
            <a:endParaRPr lang="en-US"/>
          </a:p>
        </p:txBody>
      </p:sp>
      <p:sp>
        <p:nvSpPr>
          <p:cNvPr id="6" name="Rectangle 5"/>
          <p:cNvSpPr/>
          <p:nvPr/>
        </p:nvSpPr>
        <p:spPr>
          <a:xfrm>
            <a:off x="928662" y="1250484"/>
            <a:ext cx="7286676" cy="1600438"/>
          </a:xfrm>
          <a:prstGeom prst="rect">
            <a:avLst/>
          </a:prstGeom>
          <a:solidFill>
            <a:schemeClr val="bg1">
              <a:lumMod val="95000"/>
            </a:schemeClr>
          </a:solidFill>
        </p:spPr>
        <p:txBody>
          <a:bodyPr wrap="square">
            <a:spAutoFit/>
          </a:bodyPr>
          <a:lstStyle/>
          <a:p>
            <a:pPr fontAlgn="base">
              <a:spcBef>
                <a:spcPct val="0"/>
              </a:spcBef>
              <a:spcAft>
                <a:spcPct val="0"/>
              </a:spcAft>
            </a:pPr>
            <a:r>
              <a:rPr lang="en-US" sz="1400" b="1" dirty="0">
                <a:solidFill>
                  <a:srgbClr val="7F0055"/>
                </a:solidFill>
                <a:latin typeface="Courier New" pitchFamily="49" charset="0"/>
                <a:ea typeface="Times New Roman" pitchFamily="18" charset="0"/>
                <a:cs typeface="Courier New" pitchFamily="49" charset="0"/>
              </a:rPr>
              <a:t>class</a:t>
            </a:r>
            <a:r>
              <a:rPr lang="en-US" sz="1400" dirty="0">
                <a:solidFill>
                  <a:srgbClr val="000000"/>
                </a:solidFill>
                <a:latin typeface="Courier New" pitchFamily="49" charset="0"/>
                <a:ea typeface="Times New Roman" pitchFamily="18" charset="0"/>
                <a:cs typeface="Courier New" pitchFamily="49" charset="0"/>
              </a:rPr>
              <a:t> </a:t>
            </a:r>
            <a:r>
              <a:rPr lang="en-US" sz="1400" dirty="0" err="1">
                <a:solidFill>
                  <a:srgbClr val="000000"/>
                </a:solidFill>
                <a:latin typeface="Courier New" pitchFamily="49" charset="0"/>
                <a:ea typeface="Times New Roman" pitchFamily="18" charset="0"/>
                <a:cs typeface="Courier New" pitchFamily="49" charset="0"/>
              </a:rPr>
              <a:t>TimePrinter</a:t>
            </a:r>
            <a:r>
              <a:rPr lang="en-US" sz="1400" dirty="0">
                <a:solidFill>
                  <a:srgbClr val="000000"/>
                </a:solidFill>
                <a:latin typeface="Courier New" pitchFamily="49" charset="0"/>
                <a:ea typeface="Times New Roman" pitchFamily="18" charset="0"/>
                <a:cs typeface="Courier New" pitchFamily="49" charset="0"/>
              </a:rPr>
              <a:t> </a:t>
            </a:r>
            <a:r>
              <a:rPr lang="en-US" sz="1400" b="1" dirty="0">
                <a:solidFill>
                  <a:srgbClr val="7F0055"/>
                </a:solidFill>
                <a:latin typeface="Courier New" pitchFamily="49" charset="0"/>
                <a:ea typeface="Times New Roman" pitchFamily="18" charset="0"/>
                <a:cs typeface="Courier New" pitchFamily="49" charset="0"/>
              </a:rPr>
              <a:t>implements</a:t>
            </a:r>
            <a:r>
              <a:rPr lang="en-US" sz="1400" dirty="0">
                <a:solidFill>
                  <a:srgbClr val="000000"/>
                </a:solidFill>
                <a:latin typeface="Courier New" pitchFamily="49" charset="0"/>
                <a:ea typeface="Times New Roman" pitchFamily="18" charset="0"/>
                <a:cs typeface="Courier New" pitchFamily="49" charset="0"/>
              </a:rPr>
              <a:t> </a:t>
            </a:r>
            <a:r>
              <a:rPr lang="en-US" sz="1400" dirty="0" err="1">
                <a:solidFill>
                  <a:srgbClr val="000000"/>
                </a:solidFill>
                <a:latin typeface="Courier New" pitchFamily="49" charset="0"/>
                <a:ea typeface="Times New Roman" pitchFamily="18" charset="0"/>
                <a:cs typeface="Courier New" pitchFamily="49" charset="0"/>
              </a:rPr>
              <a:t>ActionListener</a:t>
            </a:r>
            <a:r>
              <a:rPr lang="en-US" sz="1400" dirty="0">
                <a:solidFill>
                  <a:srgbClr val="000000"/>
                </a:solidFill>
                <a:latin typeface="Courier New" pitchFamily="49" charset="0"/>
                <a:ea typeface="Times New Roman" pitchFamily="18" charset="0"/>
                <a:cs typeface="Courier New" pitchFamily="49" charset="0"/>
              </a:rPr>
              <a:t> {</a:t>
            </a:r>
            <a:endParaRPr lang="ru-RU" sz="1400" dirty="0">
              <a:latin typeface="Courier New" pitchFamily="49" charset="0"/>
              <a:cs typeface="Courier New" pitchFamily="49" charset="0"/>
            </a:endParaRPr>
          </a:p>
          <a:p>
            <a:pPr eaLnBrk="0" fontAlgn="base" hangingPunct="0">
              <a:spcBef>
                <a:spcPct val="0"/>
              </a:spcBef>
              <a:spcAft>
                <a:spcPct val="0"/>
              </a:spcAft>
            </a:pPr>
            <a:r>
              <a:rPr lang="en-US" sz="1400" dirty="0">
                <a:solidFill>
                  <a:srgbClr val="000000"/>
                </a:solidFill>
                <a:latin typeface="Courier New" pitchFamily="49" charset="0"/>
                <a:ea typeface="Times New Roman" pitchFamily="18" charset="0"/>
                <a:cs typeface="Courier New" pitchFamily="49" charset="0"/>
              </a:rPr>
              <a:t>    </a:t>
            </a:r>
            <a:r>
              <a:rPr lang="en-US" sz="1400" b="1" dirty="0">
                <a:solidFill>
                  <a:srgbClr val="7F0055"/>
                </a:solidFill>
                <a:latin typeface="Courier New" pitchFamily="49" charset="0"/>
                <a:ea typeface="Times New Roman" pitchFamily="18" charset="0"/>
                <a:cs typeface="Courier New" pitchFamily="49" charset="0"/>
              </a:rPr>
              <a:t>public</a:t>
            </a:r>
            <a:r>
              <a:rPr lang="en-US" sz="1400" dirty="0">
                <a:solidFill>
                  <a:srgbClr val="000000"/>
                </a:solidFill>
                <a:latin typeface="Courier New" pitchFamily="49" charset="0"/>
                <a:ea typeface="Times New Roman" pitchFamily="18" charset="0"/>
                <a:cs typeface="Courier New" pitchFamily="49" charset="0"/>
              </a:rPr>
              <a:t> </a:t>
            </a:r>
            <a:r>
              <a:rPr lang="en-US" sz="1400" b="1" dirty="0">
                <a:solidFill>
                  <a:srgbClr val="7F0055"/>
                </a:solidFill>
                <a:latin typeface="Courier New" pitchFamily="49" charset="0"/>
                <a:ea typeface="Times New Roman" pitchFamily="18" charset="0"/>
                <a:cs typeface="Courier New" pitchFamily="49" charset="0"/>
              </a:rPr>
              <a:t>void</a:t>
            </a:r>
            <a:r>
              <a:rPr lang="en-US" sz="1400" dirty="0">
                <a:solidFill>
                  <a:srgbClr val="000000"/>
                </a:solidFill>
                <a:latin typeface="Courier New" pitchFamily="49" charset="0"/>
                <a:ea typeface="Times New Roman" pitchFamily="18" charset="0"/>
                <a:cs typeface="Courier New" pitchFamily="49" charset="0"/>
              </a:rPr>
              <a:t> </a:t>
            </a:r>
            <a:r>
              <a:rPr lang="en-US" sz="1400" dirty="0" err="1">
                <a:solidFill>
                  <a:srgbClr val="000000"/>
                </a:solidFill>
                <a:latin typeface="Courier New" pitchFamily="49" charset="0"/>
                <a:ea typeface="Times New Roman" pitchFamily="18" charset="0"/>
                <a:cs typeface="Courier New" pitchFamily="49" charset="0"/>
              </a:rPr>
              <a:t>actionPerformed</a:t>
            </a:r>
            <a:r>
              <a:rPr lang="en-US" sz="1400" dirty="0">
                <a:solidFill>
                  <a:srgbClr val="000000"/>
                </a:solidFill>
                <a:latin typeface="Courier New" pitchFamily="49" charset="0"/>
                <a:ea typeface="Times New Roman" pitchFamily="18" charset="0"/>
                <a:cs typeface="Courier New" pitchFamily="49" charset="0"/>
              </a:rPr>
              <a:t>(</a:t>
            </a:r>
            <a:r>
              <a:rPr lang="en-US" sz="1400" dirty="0" err="1">
                <a:solidFill>
                  <a:srgbClr val="000000"/>
                </a:solidFill>
                <a:latin typeface="Courier New" pitchFamily="49" charset="0"/>
                <a:ea typeface="Times New Roman" pitchFamily="18" charset="0"/>
                <a:cs typeface="Courier New" pitchFamily="49" charset="0"/>
              </a:rPr>
              <a:t>ActionEvent</a:t>
            </a:r>
            <a:r>
              <a:rPr lang="en-US" sz="1400" dirty="0">
                <a:solidFill>
                  <a:srgbClr val="000000"/>
                </a:solidFill>
                <a:latin typeface="Courier New" pitchFamily="49" charset="0"/>
                <a:ea typeface="Times New Roman" pitchFamily="18" charset="0"/>
                <a:cs typeface="Courier New" pitchFamily="49" charset="0"/>
              </a:rPr>
              <a:t> event){</a:t>
            </a:r>
            <a:endParaRPr lang="ru-RU" sz="1400" dirty="0">
              <a:latin typeface="Courier New" pitchFamily="49" charset="0"/>
              <a:cs typeface="Courier New" pitchFamily="49" charset="0"/>
            </a:endParaRPr>
          </a:p>
          <a:p>
            <a:pPr eaLnBrk="0" fontAlgn="base" hangingPunct="0">
              <a:spcBef>
                <a:spcPct val="0"/>
              </a:spcBef>
              <a:spcAft>
                <a:spcPct val="0"/>
              </a:spcAft>
            </a:pPr>
            <a:r>
              <a:rPr lang="en-US" sz="1400" dirty="0">
                <a:solidFill>
                  <a:srgbClr val="000000"/>
                </a:solidFill>
                <a:latin typeface="Courier New" pitchFamily="49" charset="0"/>
                <a:ea typeface="Times New Roman" pitchFamily="18" charset="0"/>
                <a:cs typeface="Courier New" pitchFamily="49" charset="0"/>
              </a:rPr>
              <a:t>        Date now = </a:t>
            </a:r>
            <a:r>
              <a:rPr lang="en-US" sz="1400" b="1" dirty="0">
                <a:solidFill>
                  <a:srgbClr val="7F0055"/>
                </a:solidFill>
                <a:latin typeface="Courier New" pitchFamily="49" charset="0"/>
                <a:ea typeface="Times New Roman" pitchFamily="18" charset="0"/>
                <a:cs typeface="Courier New" pitchFamily="49" charset="0"/>
              </a:rPr>
              <a:t>new</a:t>
            </a:r>
            <a:r>
              <a:rPr lang="en-US" sz="1400" dirty="0">
                <a:solidFill>
                  <a:srgbClr val="000000"/>
                </a:solidFill>
                <a:latin typeface="Courier New" pitchFamily="49" charset="0"/>
                <a:ea typeface="Times New Roman" pitchFamily="18" charset="0"/>
                <a:cs typeface="Courier New" pitchFamily="49" charset="0"/>
              </a:rPr>
              <a:t> Date();</a:t>
            </a:r>
            <a:endParaRPr lang="ru-RU" sz="1400" dirty="0">
              <a:latin typeface="Courier New" pitchFamily="49" charset="0"/>
              <a:cs typeface="Courier New" pitchFamily="49" charset="0"/>
            </a:endParaRPr>
          </a:p>
          <a:p>
            <a:pPr eaLnBrk="0" fontAlgn="base" hangingPunct="0">
              <a:spcBef>
                <a:spcPct val="0"/>
              </a:spcBef>
              <a:spcAft>
                <a:spcPct val="0"/>
              </a:spcAft>
            </a:pPr>
            <a:r>
              <a:rPr lang="en-US" sz="1400" dirty="0">
                <a:solidFill>
                  <a:srgbClr val="000000"/>
                </a:solidFill>
                <a:latin typeface="Courier New" pitchFamily="49" charset="0"/>
                <a:ea typeface="Times New Roman" pitchFamily="18" charset="0"/>
                <a:cs typeface="Courier New" pitchFamily="49" charset="0"/>
              </a:rPr>
              <a:t>        </a:t>
            </a:r>
            <a:r>
              <a:rPr lang="en-US" sz="1400" dirty="0" err="1">
                <a:solidFill>
                  <a:srgbClr val="000000"/>
                </a:solidFill>
                <a:latin typeface="Courier New" pitchFamily="49" charset="0"/>
                <a:ea typeface="Times New Roman" pitchFamily="18" charset="0"/>
                <a:cs typeface="Courier New" pitchFamily="49" charset="0"/>
              </a:rPr>
              <a:t>System.</a:t>
            </a:r>
            <a:r>
              <a:rPr lang="en-US" sz="1400" i="1" dirty="0" err="1">
                <a:solidFill>
                  <a:srgbClr val="0000C0"/>
                </a:solidFill>
                <a:latin typeface="Courier New" pitchFamily="49" charset="0"/>
                <a:ea typeface="Times New Roman" pitchFamily="18" charset="0"/>
                <a:cs typeface="Courier New" pitchFamily="49" charset="0"/>
              </a:rPr>
              <a:t>out</a:t>
            </a:r>
            <a:r>
              <a:rPr lang="en-US" sz="1400" dirty="0" err="1">
                <a:solidFill>
                  <a:srgbClr val="000000"/>
                </a:solidFill>
                <a:latin typeface="Courier New" pitchFamily="49" charset="0"/>
                <a:ea typeface="Times New Roman" pitchFamily="18" charset="0"/>
                <a:cs typeface="Courier New" pitchFamily="49" charset="0"/>
              </a:rPr>
              <a:t>.println</a:t>
            </a:r>
            <a:r>
              <a:rPr lang="en-US" sz="1400" dirty="0">
                <a:solidFill>
                  <a:srgbClr val="000000"/>
                </a:solidFill>
                <a:latin typeface="Courier New" pitchFamily="49" charset="0"/>
                <a:ea typeface="Times New Roman" pitchFamily="18" charset="0"/>
                <a:cs typeface="Courier New" pitchFamily="49" charset="0"/>
              </a:rPr>
              <a:t>(</a:t>
            </a:r>
            <a:r>
              <a:rPr lang="en-US" sz="1400" dirty="0">
                <a:solidFill>
                  <a:srgbClr val="2A00FF"/>
                </a:solidFill>
                <a:latin typeface="Courier New" pitchFamily="49" charset="0"/>
                <a:ea typeface="Times New Roman" pitchFamily="18" charset="0"/>
                <a:cs typeface="Courier New" pitchFamily="49" charset="0"/>
              </a:rPr>
              <a:t>"</a:t>
            </a:r>
            <a:r>
              <a:rPr lang="ru-RU" sz="1400" dirty="0">
                <a:solidFill>
                  <a:srgbClr val="2A00FF"/>
                </a:solidFill>
                <a:latin typeface="Courier New" pitchFamily="49" charset="0"/>
                <a:ea typeface="Times New Roman" pitchFamily="18" charset="0"/>
                <a:cs typeface="Courier New" pitchFamily="49" charset="0"/>
              </a:rPr>
              <a:t>Текущее</a:t>
            </a:r>
            <a:r>
              <a:rPr lang="en-US" sz="1400" dirty="0">
                <a:solidFill>
                  <a:srgbClr val="2A00FF"/>
                </a:solidFill>
                <a:latin typeface="Courier New" pitchFamily="49" charset="0"/>
                <a:ea typeface="Times New Roman" pitchFamily="18" charset="0"/>
                <a:cs typeface="Courier New" pitchFamily="49" charset="0"/>
              </a:rPr>
              <a:t> </a:t>
            </a:r>
            <a:r>
              <a:rPr lang="ru-RU" sz="1400" dirty="0">
                <a:solidFill>
                  <a:srgbClr val="2A00FF"/>
                </a:solidFill>
                <a:latin typeface="Courier New" pitchFamily="49" charset="0"/>
                <a:ea typeface="Times New Roman" pitchFamily="18" charset="0"/>
                <a:cs typeface="Courier New" pitchFamily="49" charset="0"/>
              </a:rPr>
              <a:t>время</a:t>
            </a:r>
            <a:r>
              <a:rPr lang="en-US" sz="1400" dirty="0">
                <a:solidFill>
                  <a:srgbClr val="2A00FF"/>
                </a:solidFill>
                <a:latin typeface="Courier New" pitchFamily="49" charset="0"/>
                <a:ea typeface="Times New Roman" pitchFamily="18" charset="0"/>
                <a:cs typeface="Courier New" pitchFamily="49" charset="0"/>
              </a:rPr>
              <a:t> ... </a:t>
            </a:r>
            <a:r>
              <a:rPr lang="ru-RU" sz="1400" dirty="0">
                <a:solidFill>
                  <a:srgbClr val="2A00FF"/>
                </a:solidFill>
                <a:latin typeface="Courier New" pitchFamily="49" charset="0"/>
                <a:ea typeface="Times New Roman" pitchFamily="18" charset="0"/>
                <a:cs typeface="Courier New" pitchFamily="49" charset="0"/>
              </a:rPr>
              <a:t>"</a:t>
            </a:r>
            <a:r>
              <a:rPr lang="ru-RU" sz="1400" dirty="0">
                <a:solidFill>
                  <a:srgbClr val="000000"/>
                </a:solidFill>
                <a:latin typeface="Courier New" pitchFamily="49" charset="0"/>
                <a:ea typeface="Times New Roman" pitchFamily="18" charset="0"/>
                <a:cs typeface="Courier New" pitchFamily="49" charset="0"/>
              </a:rPr>
              <a:t> + </a:t>
            </a:r>
            <a:r>
              <a:rPr lang="ru-RU" sz="1400" dirty="0" err="1">
                <a:solidFill>
                  <a:srgbClr val="000000"/>
                </a:solidFill>
                <a:latin typeface="Courier New" pitchFamily="49" charset="0"/>
                <a:ea typeface="Times New Roman" pitchFamily="18" charset="0"/>
                <a:cs typeface="Courier New" pitchFamily="49" charset="0"/>
              </a:rPr>
              <a:t>now</a:t>
            </a:r>
            <a:r>
              <a:rPr lang="ru-RU" sz="1400" dirty="0">
                <a:solidFill>
                  <a:srgbClr val="000000"/>
                </a:solidFill>
                <a:latin typeface="Courier New" pitchFamily="49" charset="0"/>
                <a:ea typeface="Times New Roman" pitchFamily="18" charset="0"/>
                <a:cs typeface="Courier New" pitchFamily="49" charset="0"/>
              </a:rPr>
              <a:t>);</a:t>
            </a:r>
            <a:endParaRPr lang="ru-RU" sz="1400" dirty="0">
              <a:latin typeface="Courier New" pitchFamily="49" charset="0"/>
              <a:cs typeface="Courier New" pitchFamily="49" charset="0"/>
            </a:endParaRPr>
          </a:p>
          <a:p>
            <a:pPr eaLnBrk="0" fontAlgn="base" hangingPunct="0">
              <a:spcBef>
                <a:spcPct val="0"/>
              </a:spcBef>
              <a:spcAft>
                <a:spcPct val="0"/>
              </a:spcAft>
            </a:pPr>
            <a:r>
              <a:rPr lang="ru-RU" sz="1400" dirty="0">
                <a:solidFill>
                  <a:srgbClr val="000000"/>
                </a:solidFill>
                <a:latin typeface="Courier New" pitchFamily="49" charset="0"/>
                <a:ea typeface="Times New Roman" pitchFamily="18" charset="0"/>
                <a:cs typeface="Courier New" pitchFamily="49" charset="0"/>
              </a:rPr>
              <a:t>        </a:t>
            </a:r>
            <a:r>
              <a:rPr lang="ru-RU" sz="1400" dirty="0" err="1">
                <a:solidFill>
                  <a:srgbClr val="000000"/>
                </a:solidFill>
                <a:latin typeface="Courier New" pitchFamily="49" charset="0"/>
                <a:ea typeface="Times New Roman" pitchFamily="18" charset="0"/>
                <a:cs typeface="Courier New" pitchFamily="49" charset="0"/>
              </a:rPr>
              <a:t>Toolkit.</a:t>
            </a:r>
            <a:r>
              <a:rPr lang="ru-RU" sz="1400" i="1" dirty="0" err="1">
                <a:solidFill>
                  <a:srgbClr val="000000"/>
                </a:solidFill>
                <a:latin typeface="Courier New" pitchFamily="49" charset="0"/>
                <a:ea typeface="Times New Roman" pitchFamily="18" charset="0"/>
                <a:cs typeface="Courier New" pitchFamily="49" charset="0"/>
              </a:rPr>
              <a:t>getDefaultToolkit</a:t>
            </a:r>
            <a:r>
              <a:rPr lang="ru-RU" sz="1400" dirty="0">
                <a:solidFill>
                  <a:srgbClr val="000000"/>
                </a:solidFill>
                <a:latin typeface="Courier New" pitchFamily="49" charset="0"/>
                <a:ea typeface="Times New Roman" pitchFamily="18" charset="0"/>
                <a:cs typeface="Courier New" pitchFamily="49" charset="0"/>
              </a:rPr>
              <a:t>().</a:t>
            </a:r>
            <a:r>
              <a:rPr lang="ru-RU" sz="1400" dirty="0" err="1">
                <a:solidFill>
                  <a:srgbClr val="000000"/>
                </a:solidFill>
                <a:latin typeface="Courier New" pitchFamily="49" charset="0"/>
                <a:ea typeface="Times New Roman" pitchFamily="18" charset="0"/>
                <a:cs typeface="Courier New" pitchFamily="49" charset="0"/>
              </a:rPr>
              <a:t>beep</a:t>
            </a:r>
            <a:r>
              <a:rPr lang="ru-RU" sz="1400" dirty="0">
                <a:solidFill>
                  <a:srgbClr val="000000"/>
                </a:solidFill>
                <a:latin typeface="Courier New" pitchFamily="49" charset="0"/>
                <a:ea typeface="Times New Roman" pitchFamily="18" charset="0"/>
                <a:cs typeface="Courier New" pitchFamily="49" charset="0"/>
              </a:rPr>
              <a:t>();</a:t>
            </a:r>
            <a:endParaRPr lang="ru-RU" sz="1400" dirty="0">
              <a:latin typeface="Courier New" pitchFamily="49" charset="0"/>
              <a:cs typeface="Courier New" pitchFamily="49" charset="0"/>
            </a:endParaRPr>
          </a:p>
          <a:p>
            <a:pPr eaLnBrk="0" fontAlgn="base" hangingPunct="0">
              <a:spcBef>
                <a:spcPct val="0"/>
              </a:spcBef>
              <a:spcAft>
                <a:spcPct val="0"/>
              </a:spcAft>
            </a:pPr>
            <a:r>
              <a:rPr lang="ru-RU" sz="1400" dirty="0">
                <a:solidFill>
                  <a:srgbClr val="000000"/>
                </a:solidFill>
                <a:latin typeface="Courier New" pitchFamily="49" charset="0"/>
                <a:ea typeface="Times New Roman" pitchFamily="18" charset="0"/>
                <a:cs typeface="Courier New" pitchFamily="49" charset="0"/>
              </a:rPr>
              <a:t>    }</a:t>
            </a:r>
          </a:p>
          <a:p>
            <a:pPr eaLnBrk="0" fontAlgn="base" hangingPunct="0">
              <a:spcBef>
                <a:spcPct val="0"/>
              </a:spcBef>
              <a:spcAft>
                <a:spcPct val="0"/>
              </a:spcAft>
            </a:pPr>
            <a:r>
              <a:rPr lang="ru-RU" sz="1400" dirty="0">
                <a:solidFill>
                  <a:srgbClr val="000000"/>
                </a:solidFill>
                <a:latin typeface="Courier New" pitchFamily="49" charset="0"/>
                <a:ea typeface="Times New Roman" pitchFamily="18" charset="0"/>
                <a:cs typeface="Courier New" pitchFamily="49" charset="0"/>
              </a:rPr>
              <a:t>}</a:t>
            </a:r>
            <a:r>
              <a:rPr lang="ru-RU" sz="1400" dirty="0">
                <a:latin typeface="Courier New" pitchFamily="49" charset="0"/>
                <a:cs typeface="Courier New" pitchFamily="49" charset="0"/>
              </a:rPr>
              <a:t> </a:t>
            </a:r>
          </a:p>
        </p:txBody>
      </p:sp>
    </p:spTree>
    <p:extLst>
      <p:ext uri="{BB962C8B-B14F-4D97-AF65-F5344CB8AC3E}">
        <p14:creationId xmlns:p14="http://schemas.microsoft.com/office/powerpoint/2010/main" xmlns="" val="115976783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Интерфейсы</a:t>
            </a:r>
            <a:endParaRPr lang="en-US" dirty="0"/>
          </a:p>
        </p:txBody>
      </p:sp>
      <p:sp>
        <p:nvSpPr>
          <p:cNvPr id="3" name="Content Placeholder 2"/>
          <p:cNvSpPr>
            <a:spLocks noGrp="1"/>
          </p:cNvSpPr>
          <p:nvPr>
            <p:ph idx="1"/>
          </p:nvPr>
        </p:nvSpPr>
        <p:spPr>
          <a:xfrm>
            <a:off x="928662" y="1214422"/>
            <a:ext cx="7315200" cy="4500594"/>
          </a:xfrm>
        </p:spPr>
        <p:txBody>
          <a:bodyPr/>
          <a:lstStyle/>
          <a:p>
            <a:pPr marL="0" indent="0" algn="just" eaLnBrk="0" fontAlgn="base" hangingPunct="0">
              <a:spcBef>
                <a:spcPct val="0"/>
              </a:spcBef>
              <a:spcAft>
                <a:spcPct val="0"/>
              </a:spcAft>
              <a:buClrTx/>
              <a:buSzTx/>
              <a:buNone/>
            </a:pPr>
            <a:r>
              <a:rPr lang="ru-RU" sz="1800" dirty="0" smtClean="0"/>
              <a:t>Существуют </a:t>
            </a:r>
            <a:r>
              <a:rPr lang="ru-RU" sz="1800" dirty="0"/>
              <a:t>ИСТОЧНИК события, СЛУШАТЕЛЬ события и непосредственно само СОБЫТИЕ. С точки зрения </a:t>
            </a:r>
            <a:r>
              <a:rPr lang="ru-RU" sz="1800" dirty="0" err="1"/>
              <a:t>Java</a:t>
            </a:r>
            <a:r>
              <a:rPr lang="ru-RU" sz="1800" dirty="0"/>
              <a:t> все эти существа – объекты каких-то классов. На источник не налагается никаких ограничений, главное, чтобы он мог генерировать хоть какое-нибудь событие. Самими событиями являются объекты классов, расширяющих класс </a:t>
            </a:r>
            <a:r>
              <a:rPr lang="ru-RU" sz="1800" dirty="0" err="1"/>
              <a:t>Event</a:t>
            </a:r>
            <a:r>
              <a:rPr lang="ru-RU" sz="1800" dirty="0"/>
              <a:t> или его потомков. А вот слушатель события обязательно должен быть объектом класса, реализующего интерфейс </a:t>
            </a:r>
            <a:r>
              <a:rPr lang="ru-RU" sz="1800" dirty="0" err="1"/>
              <a:t>Listener</a:t>
            </a:r>
            <a:r>
              <a:rPr lang="ru-RU" sz="1800" dirty="0"/>
              <a:t> или его потомка. В примере класс реализует интерфейс </a:t>
            </a:r>
            <a:r>
              <a:rPr lang="ru-RU" sz="1800" dirty="0" err="1"/>
              <a:t>ActionListener</a:t>
            </a:r>
            <a:r>
              <a:rPr lang="ru-RU" sz="1800" dirty="0"/>
              <a:t>, где содержится всего один метод </a:t>
            </a:r>
            <a:r>
              <a:rPr lang="ru-RU" sz="1800" b="1" dirty="0" err="1" smtClean="0">
                <a:solidFill>
                  <a:schemeClr val="accent1">
                    <a:lumMod val="75000"/>
                  </a:schemeClr>
                </a:solidFill>
              </a:rPr>
              <a:t>public</a:t>
            </a:r>
            <a:r>
              <a:rPr lang="ru-RU" sz="1800" b="1" dirty="0" smtClean="0">
                <a:solidFill>
                  <a:schemeClr val="accent1">
                    <a:lumMod val="75000"/>
                  </a:schemeClr>
                </a:solidFill>
              </a:rPr>
              <a:t> </a:t>
            </a:r>
            <a:r>
              <a:rPr lang="ru-RU" sz="1800" b="1" dirty="0" err="1">
                <a:solidFill>
                  <a:schemeClr val="accent1">
                    <a:lumMod val="75000"/>
                  </a:schemeClr>
                </a:solidFill>
              </a:rPr>
              <a:t>void</a:t>
            </a:r>
            <a:r>
              <a:rPr lang="ru-RU" sz="1800" b="1" dirty="0">
                <a:solidFill>
                  <a:schemeClr val="accent1">
                    <a:lumMod val="75000"/>
                  </a:schemeClr>
                </a:solidFill>
              </a:rPr>
              <a:t> </a:t>
            </a:r>
            <a:r>
              <a:rPr lang="ru-RU" sz="1800" b="1" dirty="0" err="1">
                <a:solidFill>
                  <a:schemeClr val="accent1">
                    <a:lumMod val="75000"/>
                  </a:schemeClr>
                </a:solidFill>
              </a:rPr>
              <a:t>actionPerformed</a:t>
            </a:r>
            <a:r>
              <a:rPr lang="ru-RU" sz="1800" b="1" dirty="0">
                <a:solidFill>
                  <a:schemeClr val="accent1">
                    <a:lumMod val="75000"/>
                  </a:schemeClr>
                </a:solidFill>
              </a:rPr>
              <a:t>(</a:t>
            </a:r>
            <a:r>
              <a:rPr lang="ru-RU" sz="1800" b="1" dirty="0" err="1">
                <a:solidFill>
                  <a:schemeClr val="accent1">
                    <a:lumMod val="75000"/>
                  </a:schemeClr>
                </a:solidFill>
              </a:rPr>
              <a:t>ActionEvent</a:t>
            </a:r>
            <a:r>
              <a:rPr lang="ru-RU" sz="1800" b="1" dirty="0">
                <a:solidFill>
                  <a:schemeClr val="accent1">
                    <a:lumMod val="75000"/>
                  </a:schemeClr>
                </a:solidFill>
              </a:rPr>
              <a:t> </a:t>
            </a:r>
            <a:r>
              <a:rPr lang="ru-RU" sz="1800" b="1" dirty="0" err="1">
                <a:solidFill>
                  <a:schemeClr val="accent1">
                    <a:lumMod val="75000"/>
                  </a:schemeClr>
                </a:solidFill>
              </a:rPr>
              <a:t>event</a:t>
            </a:r>
            <a:r>
              <a:rPr lang="ru-RU" sz="1800" b="1" dirty="0">
                <a:solidFill>
                  <a:schemeClr val="accent1">
                    <a:lumMod val="75000"/>
                  </a:schemeClr>
                </a:solidFill>
              </a:rPr>
              <a:t>)</a:t>
            </a:r>
            <a:r>
              <a:rPr lang="ru-RU" sz="1800" dirty="0"/>
              <a:t>.</a:t>
            </a:r>
          </a:p>
          <a:p>
            <a:pPr marL="0" indent="0" eaLnBrk="0" fontAlgn="base" hangingPunct="0">
              <a:spcBef>
                <a:spcPct val="0"/>
              </a:spcBef>
              <a:spcAft>
                <a:spcPct val="0"/>
              </a:spcAft>
              <a:buClrTx/>
              <a:buSzTx/>
              <a:buNone/>
            </a:pPr>
            <a:endParaRPr lang="ru-RU" sz="1800" dirty="0" smtClean="0"/>
          </a:p>
          <a:p>
            <a:pPr marL="0" indent="0" algn="just" eaLnBrk="0" fontAlgn="base" hangingPunct="0">
              <a:spcBef>
                <a:spcPct val="0"/>
              </a:spcBef>
              <a:spcAft>
                <a:spcPct val="0"/>
              </a:spcAft>
              <a:buClrTx/>
              <a:buSzTx/>
              <a:buNone/>
            </a:pPr>
            <a:r>
              <a:rPr lang="ru-RU" sz="1800" dirty="0" smtClean="0"/>
              <a:t>Объект-слушатель </a:t>
            </a:r>
            <a:r>
              <a:rPr lang="ru-RU" sz="1800" dirty="0"/>
              <a:t>события должен зарегистрироваться в объекте источнике-событии. При наступлении самого события источник вызывает метод </a:t>
            </a:r>
            <a:r>
              <a:rPr lang="ru-RU" sz="1800" dirty="0" err="1" smtClean="0"/>
              <a:t>actionPerformed</a:t>
            </a:r>
            <a:r>
              <a:rPr lang="ru-RU" sz="1800" dirty="0" smtClean="0"/>
              <a:t>() зарегистрированного </a:t>
            </a:r>
            <a:r>
              <a:rPr lang="ru-RU" sz="1800" dirty="0"/>
              <a:t>слушателя, передавая ему ссылку на объект-событие. </a:t>
            </a:r>
          </a:p>
          <a:p>
            <a:pPr marL="0" indent="0" eaLnBrk="0" fontAlgn="base" hangingPunct="0">
              <a:spcBef>
                <a:spcPct val="0"/>
              </a:spcBef>
              <a:spcAft>
                <a:spcPct val="0"/>
              </a:spcAft>
              <a:buClrTx/>
              <a:buSzTx/>
              <a:buNone/>
            </a:pPr>
            <a:endParaRPr lang="ru-RU" sz="1800" dirty="0" smtClean="0">
              <a:latin typeface="Courier New" pitchFamily="49" charset="0"/>
              <a:cs typeface="Courier New" pitchFamily="49" charset="0"/>
            </a:endParaRP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117</a:t>
            </a:fld>
            <a:endParaRPr lang="en-US"/>
          </a:p>
        </p:txBody>
      </p:sp>
    </p:spTree>
    <p:extLst>
      <p:ext uri="{BB962C8B-B14F-4D97-AF65-F5344CB8AC3E}">
        <p14:creationId xmlns:p14="http://schemas.microsoft.com/office/powerpoint/2010/main" xmlns="" val="115976783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Интерфейсы</a:t>
            </a:r>
            <a:endParaRPr lang="en-US" dirty="0"/>
          </a:p>
        </p:txBody>
      </p:sp>
      <p:sp>
        <p:nvSpPr>
          <p:cNvPr id="3" name="Content Placeholder 2"/>
          <p:cNvSpPr>
            <a:spLocks noGrp="1"/>
          </p:cNvSpPr>
          <p:nvPr>
            <p:ph idx="1"/>
          </p:nvPr>
        </p:nvSpPr>
        <p:spPr>
          <a:xfrm>
            <a:off x="914400" y="1219200"/>
            <a:ext cx="7315200" cy="625624"/>
          </a:xfrm>
        </p:spPr>
        <p:txBody>
          <a:bodyPr/>
          <a:lstStyle/>
          <a:p>
            <a:pPr marL="0" indent="0">
              <a:buNone/>
            </a:pPr>
            <a:r>
              <a:rPr lang="ru-RU" sz="1800" b="1" dirty="0" smtClean="0"/>
              <a:t>Клонирование объектов. Интерфейс </a:t>
            </a:r>
            <a:r>
              <a:rPr lang="en-US" sz="1800" b="1" dirty="0" err="1" smtClean="0"/>
              <a:t>Cloneable</a:t>
            </a:r>
            <a:r>
              <a:rPr lang="ru-RU" sz="1800" b="1" dirty="0" smtClean="0"/>
              <a:t>. </a:t>
            </a:r>
            <a:r>
              <a:rPr lang="ru-RU" sz="1800" dirty="0" smtClean="0"/>
              <a:t>Рассмотрим </a:t>
            </a:r>
            <a:r>
              <a:rPr lang="ru-RU" sz="1800" dirty="0"/>
              <a:t>ситуацию, когда в метод передается ссылка на объект и метод сам возвращает ссылку на объект.</a:t>
            </a:r>
          </a:p>
          <a:p>
            <a:pPr marL="0" indent="0">
              <a:buNone/>
            </a:pPr>
            <a:endParaRPr lang="ru-RU" dirty="0" smtClean="0"/>
          </a:p>
          <a:p>
            <a:pPr marL="0" indent="0">
              <a:buNone/>
            </a:pPr>
            <a:endParaRPr lang="en-US" sz="900" dirty="0">
              <a:latin typeface="Courier New" pitchFamily="49" charset="0"/>
              <a:cs typeface="Courier New" pitchFamily="49" charset="0"/>
            </a:endParaRP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118</a:t>
            </a:fld>
            <a:endParaRPr lang="en-US"/>
          </a:p>
        </p:txBody>
      </p:sp>
    </p:spTree>
    <p:extLst>
      <p:ext uri="{BB962C8B-B14F-4D97-AF65-F5344CB8AC3E}">
        <p14:creationId xmlns:p14="http://schemas.microsoft.com/office/powerpoint/2010/main" xmlns="" val="398754864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Интерфейсы</a:t>
            </a:r>
            <a:r>
              <a:rPr lang="en-GB" dirty="0" smtClean="0"/>
              <a:t>. </a:t>
            </a:r>
            <a:r>
              <a:rPr lang="en-GB" dirty="0" smtClean="0"/>
              <a:t>Example </a:t>
            </a:r>
            <a:r>
              <a:rPr lang="en-GB" dirty="0" smtClean="0"/>
              <a:t>32</a:t>
            </a:r>
            <a:endParaRPr lang="en-US" dirty="0"/>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119</a:t>
            </a:fld>
            <a:endParaRPr lang="en-US"/>
          </a:p>
        </p:txBody>
      </p:sp>
      <p:sp>
        <p:nvSpPr>
          <p:cNvPr id="6" name="Rectangle 5"/>
          <p:cNvSpPr/>
          <p:nvPr/>
        </p:nvSpPr>
        <p:spPr>
          <a:xfrm>
            <a:off x="928662" y="1285860"/>
            <a:ext cx="7286676" cy="4693593"/>
          </a:xfrm>
          <a:prstGeom prst="rect">
            <a:avLst/>
          </a:prstGeom>
          <a:solidFill>
            <a:schemeClr val="bg1">
              <a:lumMod val="95000"/>
            </a:schemeClr>
          </a:solidFill>
        </p:spPr>
        <p:txBody>
          <a:bodyPr wrap="square">
            <a:spAutoFit/>
          </a:bodyPr>
          <a:lstStyle/>
          <a:p>
            <a:pPr fontAlgn="base">
              <a:spcBef>
                <a:spcPct val="0"/>
              </a:spcBef>
              <a:spcAft>
                <a:spcPct val="0"/>
              </a:spcAft>
            </a:pPr>
            <a:r>
              <a:rPr lang="fr-FR" sz="1300" b="1" dirty="0">
                <a:solidFill>
                  <a:srgbClr val="7F0055"/>
                </a:solidFill>
                <a:latin typeface="Courier New" pitchFamily="49" charset="0"/>
                <a:ea typeface="Times New Roman" pitchFamily="18" charset="0"/>
                <a:cs typeface="Courier New" pitchFamily="49" charset="0"/>
              </a:rPr>
              <a:t>import</a:t>
            </a:r>
            <a:r>
              <a:rPr lang="fr-FR" sz="1300" dirty="0">
                <a:solidFill>
                  <a:srgbClr val="000000"/>
                </a:solidFill>
                <a:latin typeface="Courier New" pitchFamily="49" charset="0"/>
                <a:ea typeface="Times New Roman" pitchFamily="18" charset="0"/>
                <a:cs typeface="Courier New" pitchFamily="49" charset="0"/>
              </a:rPr>
              <a:t> </a:t>
            </a:r>
            <a:r>
              <a:rPr lang="fr-FR" sz="1300" dirty="0" err="1">
                <a:solidFill>
                  <a:srgbClr val="000000"/>
                </a:solidFill>
                <a:latin typeface="Courier New" pitchFamily="49" charset="0"/>
                <a:ea typeface="Times New Roman" pitchFamily="18" charset="0"/>
                <a:cs typeface="Courier New" pitchFamily="49" charset="0"/>
              </a:rPr>
              <a:t>java.util.Date</a:t>
            </a:r>
            <a:r>
              <a:rPr lang="fr-FR"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eaLnBrk="0" fontAlgn="base" hangingPunct="0">
              <a:spcBef>
                <a:spcPct val="0"/>
              </a:spcBef>
              <a:spcAft>
                <a:spcPct val="0"/>
              </a:spcAft>
            </a:pPr>
            <a:r>
              <a:rPr lang="en-US" sz="1300" b="1" dirty="0">
                <a:solidFill>
                  <a:srgbClr val="7F0055"/>
                </a:solidFill>
                <a:latin typeface="Courier New" pitchFamily="49" charset="0"/>
                <a:ea typeface="Times New Roman" pitchFamily="18" charset="0"/>
                <a:cs typeface="Courier New" pitchFamily="49" charset="0"/>
              </a:rPr>
              <a:t>public</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class</a:t>
            </a: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MyDate</a:t>
            </a:r>
            <a:r>
              <a:rPr lang="en-US" sz="1300" dirty="0">
                <a:solidFill>
                  <a:srgbClr val="000000"/>
                </a:solidFill>
                <a:latin typeface="Courier New" pitchFamily="49" charset="0"/>
                <a:ea typeface="Times New Roman" pitchFamily="18" charset="0"/>
                <a:cs typeface="Courier New" pitchFamily="49" charset="0"/>
              </a:rPr>
              <a:t> {</a:t>
            </a:r>
            <a:endParaRPr lang="ru-RU" sz="1300" dirty="0">
              <a:latin typeface="Courier New" pitchFamily="49" charset="0"/>
              <a:cs typeface="Courier New" pitchFamily="49" charset="0"/>
            </a:endParaRPr>
          </a:p>
          <a:p>
            <a:pPr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private</a:t>
            </a:r>
            <a:r>
              <a:rPr lang="en-US" sz="1300" dirty="0">
                <a:solidFill>
                  <a:srgbClr val="000000"/>
                </a:solidFill>
                <a:latin typeface="Courier New" pitchFamily="49" charset="0"/>
                <a:ea typeface="Times New Roman" pitchFamily="18" charset="0"/>
                <a:cs typeface="Courier New" pitchFamily="49" charset="0"/>
              </a:rPr>
              <a:t> Date </a:t>
            </a:r>
            <a:r>
              <a:rPr lang="en-US" sz="1300" dirty="0" err="1">
                <a:solidFill>
                  <a:srgbClr val="0000C0"/>
                </a:solidFill>
                <a:latin typeface="Courier New" pitchFamily="49" charset="0"/>
                <a:ea typeface="Times New Roman" pitchFamily="18" charset="0"/>
                <a:cs typeface="Courier New" pitchFamily="49" charset="0"/>
              </a:rPr>
              <a:t>date</a:t>
            </a:r>
            <a:r>
              <a:rPr lang="en-US" sz="1300" dirty="0">
                <a:solidFill>
                  <a:srgbClr val="000000"/>
                </a:solidFill>
                <a:latin typeface="Courier New" pitchFamily="49" charset="0"/>
                <a:ea typeface="Times New Roman" pitchFamily="18" charset="0"/>
                <a:cs typeface="Courier New" pitchFamily="49" charset="0"/>
              </a:rPr>
              <a:t> = </a:t>
            </a:r>
            <a:r>
              <a:rPr lang="en-US" sz="1300" b="1" dirty="0">
                <a:solidFill>
                  <a:srgbClr val="7F0055"/>
                </a:solidFill>
                <a:latin typeface="Courier New" pitchFamily="49" charset="0"/>
                <a:ea typeface="Times New Roman" pitchFamily="18" charset="0"/>
                <a:cs typeface="Courier New" pitchFamily="49" charset="0"/>
              </a:rPr>
              <a:t>new</a:t>
            </a:r>
            <a:r>
              <a:rPr lang="en-US" sz="1300" dirty="0">
                <a:solidFill>
                  <a:srgbClr val="000000"/>
                </a:solidFill>
                <a:latin typeface="Courier New" pitchFamily="49" charset="0"/>
                <a:ea typeface="Times New Roman" pitchFamily="18" charset="0"/>
                <a:cs typeface="Courier New" pitchFamily="49" charset="0"/>
              </a:rPr>
              <a:t> Date();</a:t>
            </a:r>
            <a:endParaRPr lang="ru-RU" sz="1300" dirty="0">
              <a:solidFill>
                <a:srgbClr val="000000"/>
              </a:solidFill>
              <a:latin typeface="Courier New" pitchFamily="49" charset="0"/>
              <a:ea typeface="Times New Roman" pitchFamily="18" charset="0"/>
              <a:cs typeface="Courier New" pitchFamily="49" charset="0"/>
            </a:endParaRPr>
          </a:p>
          <a:p>
            <a:pPr eaLnBrk="0" fontAlgn="base" hangingPunct="0">
              <a:spcBef>
                <a:spcPct val="0"/>
              </a:spcBef>
              <a:spcAft>
                <a:spcPct val="0"/>
              </a:spcAft>
            </a:pPr>
            <a:r>
              <a:rPr lang="ru-RU" sz="1300" b="1"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public</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static</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void</a:t>
            </a:r>
            <a:r>
              <a:rPr lang="en-US" sz="1300" dirty="0">
                <a:solidFill>
                  <a:srgbClr val="000000"/>
                </a:solidFill>
                <a:latin typeface="Courier New" pitchFamily="49" charset="0"/>
                <a:ea typeface="Times New Roman" pitchFamily="18" charset="0"/>
                <a:cs typeface="Courier New" pitchFamily="49" charset="0"/>
              </a:rPr>
              <a:t> main(String[] </a:t>
            </a:r>
            <a:r>
              <a:rPr lang="en-US" sz="1300" dirty="0" err="1">
                <a:solidFill>
                  <a:srgbClr val="000000"/>
                </a:solidFill>
                <a:latin typeface="Courier New" pitchFamily="49" charset="0"/>
                <a:ea typeface="Times New Roman" pitchFamily="18" charset="0"/>
                <a:cs typeface="Courier New" pitchFamily="49" charset="0"/>
              </a:rPr>
              <a:t>args</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MyDate</a:t>
            </a: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mydate</a:t>
            </a:r>
            <a:r>
              <a:rPr lang="en-US" sz="1300" dirty="0">
                <a:solidFill>
                  <a:srgbClr val="000000"/>
                </a:solidFill>
                <a:latin typeface="Courier New" pitchFamily="49" charset="0"/>
                <a:ea typeface="Times New Roman" pitchFamily="18" charset="0"/>
                <a:cs typeface="Courier New" pitchFamily="49" charset="0"/>
              </a:rPr>
              <a:t> = </a:t>
            </a:r>
            <a:r>
              <a:rPr lang="en-US" sz="1300" b="1" dirty="0">
                <a:solidFill>
                  <a:srgbClr val="7F0055"/>
                </a:solidFill>
                <a:latin typeface="Courier New" pitchFamily="49" charset="0"/>
                <a:ea typeface="Times New Roman" pitchFamily="18" charset="0"/>
                <a:cs typeface="Courier New" pitchFamily="49" charset="0"/>
              </a:rPr>
              <a:t>new</a:t>
            </a: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MyDate</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Date date2;</a:t>
            </a:r>
            <a:endParaRPr lang="ru-RU" sz="1300" dirty="0">
              <a:latin typeface="Courier New" pitchFamily="49" charset="0"/>
              <a:cs typeface="Courier New" pitchFamily="49" charset="0"/>
            </a:endParaRPr>
          </a:p>
          <a:p>
            <a:pPr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date2 = </a:t>
            </a:r>
            <a:r>
              <a:rPr lang="en-US" sz="1300" dirty="0" err="1">
                <a:solidFill>
                  <a:srgbClr val="000000"/>
                </a:solidFill>
                <a:latin typeface="Courier New" pitchFamily="49" charset="0"/>
                <a:ea typeface="Times New Roman" pitchFamily="18" charset="0"/>
                <a:cs typeface="Courier New" pitchFamily="49" charset="0"/>
              </a:rPr>
              <a:t>mydate.returnDate</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mydate.printDate</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System.</a:t>
            </a:r>
            <a:r>
              <a:rPr lang="en-US" sz="1300" i="1" dirty="0" err="1">
                <a:solidFill>
                  <a:srgbClr val="0000C0"/>
                </a:solidFill>
                <a:latin typeface="Courier New" pitchFamily="49" charset="0"/>
                <a:ea typeface="Times New Roman" pitchFamily="18" charset="0"/>
                <a:cs typeface="Courier New" pitchFamily="49" charset="0"/>
              </a:rPr>
              <a:t>out</a:t>
            </a:r>
            <a:r>
              <a:rPr lang="en-US" sz="1300" dirty="0" err="1">
                <a:solidFill>
                  <a:srgbClr val="000000"/>
                </a:solidFill>
                <a:latin typeface="Courier New" pitchFamily="49" charset="0"/>
                <a:ea typeface="Times New Roman" pitchFamily="18" charset="0"/>
                <a:cs typeface="Courier New" pitchFamily="49" charset="0"/>
              </a:rPr>
              <a:t>.println</a:t>
            </a:r>
            <a:r>
              <a:rPr lang="en-US" sz="1300" dirty="0">
                <a:solidFill>
                  <a:srgbClr val="000000"/>
                </a:solidFill>
                <a:latin typeface="Courier New" pitchFamily="49" charset="0"/>
                <a:ea typeface="Times New Roman" pitchFamily="18" charset="0"/>
                <a:cs typeface="Courier New" pitchFamily="49" charset="0"/>
              </a:rPr>
              <a:t>(</a:t>
            </a:r>
            <a:r>
              <a:rPr lang="en-US" sz="1300" dirty="0">
                <a:solidFill>
                  <a:srgbClr val="2A00FF"/>
                </a:solidFill>
                <a:latin typeface="Courier New" pitchFamily="49" charset="0"/>
                <a:ea typeface="Times New Roman" pitchFamily="18" charset="0"/>
                <a:cs typeface="Courier New" pitchFamily="49" charset="0"/>
              </a:rPr>
              <a:t>"Year: "</a:t>
            </a:r>
            <a:r>
              <a:rPr lang="en-US" sz="1300" dirty="0">
                <a:solidFill>
                  <a:srgbClr val="000000"/>
                </a:solidFill>
                <a:latin typeface="Courier New" pitchFamily="49" charset="0"/>
                <a:ea typeface="Times New Roman" pitchFamily="18" charset="0"/>
                <a:cs typeface="Courier New" pitchFamily="49" charset="0"/>
              </a:rPr>
              <a:t>+(date2.getYear()+1900)+</a:t>
            </a:r>
            <a:r>
              <a:rPr lang="en-US" sz="1300" dirty="0">
                <a:solidFill>
                  <a:srgbClr val="2A00FF"/>
                </a:solidFill>
                <a:latin typeface="Courier New" pitchFamily="49" charset="0"/>
                <a:ea typeface="Times New Roman" pitchFamily="18" charset="0"/>
                <a:cs typeface="Courier New" pitchFamily="49" charset="0"/>
              </a:rPr>
              <a:t>" </a:t>
            </a:r>
            <a:r>
              <a:rPr lang="en-US" sz="1300" dirty="0" err="1">
                <a:solidFill>
                  <a:srgbClr val="2A00FF"/>
                </a:solidFill>
                <a:latin typeface="Courier New" pitchFamily="49" charset="0"/>
                <a:ea typeface="Times New Roman" pitchFamily="18" charset="0"/>
                <a:cs typeface="Courier New" pitchFamily="49" charset="0"/>
              </a:rPr>
              <a:t>mounth</a:t>
            </a:r>
            <a:r>
              <a:rPr lang="en-US" sz="1300" dirty="0">
                <a:solidFill>
                  <a:srgbClr val="2A00FF"/>
                </a:solidFill>
                <a:latin typeface="Courier New" pitchFamily="49" charset="0"/>
                <a:ea typeface="Times New Roman" pitchFamily="18" charset="0"/>
                <a:cs typeface="Courier New" pitchFamily="49" charset="0"/>
              </a:rPr>
              <a:t>: "</a:t>
            </a:r>
            <a:r>
              <a:rPr lang="en-US" sz="1300" dirty="0">
                <a:solidFill>
                  <a:srgbClr val="000000"/>
                </a:solidFill>
                <a:latin typeface="Courier New" pitchFamily="49" charset="0"/>
                <a:ea typeface="Times New Roman" pitchFamily="18" charset="0"/>
                <a:cs typeface="Courier New" pitchFamily="49" charset="0"/>
              </a:rPr>
              <a:t>+date2.getMonth()+</a:t>
            </a:r>
            <a:r>
              <a:rPr lang="en-US" sz="1300" dirty="0">
                <a:solidFill>
                  <a:srgbClr val="2A00FF"/>
                </a:solidFill>
                <a:latin typeface="Courier New" pitchFamily="49" charset="0"/>
                <a:ea typeface="Times New Roman" pitchFamily="18" charset="0"/>
                <a:cs typeface="Courier New" pitchFamily="49" charset="0"/>
              </a:rPr>
              <a:t>" day: «</a:t>
            </a:r>
            <a:r>
              <a:rPr lang="ru-RU" sz="1300" dirty="0">
                <a:solidFill>
                  <a:srgbClr val="2A00FF"/>
                </a:solidFill>
                <a:latin typeface="Courier New" pitchFamily="49" charset="0"/>
                <a:ea typeface="Times New Roman" pitchFamily="18" charset="0"/>
                <a:cs typeface="Courier New" pitchFamily="49" charset="0"/>
              </a:rPr>
              <a:t> </a:t>
            </a:r>
            <a:r>
              <a:rPr lang="en-US" sz="1300" dirty="0">
                <a:solidFill>
                  <a:srgbClr val="000000"/>
                </a:solidFill>
                <a:latin typeface="Courier New" pitchFamily="49" charset="0"/>
                <a:ea typeface="Times New Roman" pitchFamily="18" charset="0"/>
                <a:cs typeface="Courier New" pitchFamily="49" charset="0"/>
              </a:rPr>
              <a:t>+date2.getDate());</a:t>
            </a:r>
            <a:endParaRPr lang="ru-RU" sz="1300" dirty="0">
              <a:latin typeface="Courier New" pitchFamily="49" charset="0"/>
              <a:cs typeface="Courier New" pitchFamily="49" charset="0"/>
            </a:endParaRPr>
          </a:p>
          <a:p>
            <a:pPr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date2.setMonth(3);</a:t>
            </a:r>
            <a:endParaRPr lang="ru-RU" sz="1300" dirty="0">
              <a:latin typeface="Courier New" pitchFamily="49" charset="0"/>
              <a:cs typeface="Courier New" pitchFamily="49" charset="0"/>
            </a:endParaRPr>
          </a:p>
          <a:p>
            <a:pPr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mydate.printDate</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System.</a:t>
            </a:r>
            <a:r>
              <a:rPr lang="en-US" sz="1300" i="1" dirty="0" err="1">
                <a:solidFill>
                  <a:srgbClr val="0000C0"/>
                </a:solidFill>
                <a:latin typeface="Courier New" pitchFamily="49" charset="0"/>
                <a:ea typeface="Times New Roman" pitchFamily="18" charset="0"/>
                <a:cs typeface="Courier New" pitchFamily="49" charset="0"/>
              </a:rPr>
              <a:t>out</a:t>
            </a:r>
            <a:r>
              <a:rPr lang="en-US" sz="1300" dirty="0" err="1">
                <a:solidFill>
                  <a:srgbClr val="000000"/>
                </a:solidFill>
                <a:latin typeface="Courier New" pitchFamily="49" charset="0"/>
                <a:ea typeface="Times New Roman" pitchFamily="18" charset="0"/>
                <a:cs typeface="Courier New" pitchFamily="49" charset="0"/>
              </a:rPr>
              <a:t>.println</a:t>
            </a:r>
            <a:r>
              <a:rPr lang="en-US" sz="1300" dirty="0">
                <a:solidFill>
                  <a:srgbClr val="000000"/>
                </a:solidFill>
                <a:latin typeface="Courier New" pitchFamily="49" charset="0"/>
                <a:ea typeface="Times New Roman" pitchFamily="18" charset="0"/>
                <a:cs typeface="Courier New" pitchFamily="49" charset="0"/>
              </a:rPr>
              <a:t>(</a:t>
            </a:r>
            <a:r>
              <a:rPr lang="en-US" sz="1300" dirty="0">
                <a:solidFill>
                  <a:srgbClr val="2A00FF"/>
                </a:solidFill>
                <a:latin typeface="Courier New" pitchFamily="49" charset="0"/>
                <a:ea typeface="Times New Roman" pitchFamily="18" charset="0"/>
                <a:cs typeface="Courier New" pitchFamily="49" charset="0"/>
              </a:rPr>
              <a:t>"Year: "</a:t>
            </a:r>
            <a:r>
              <a:rPr lang="en-US" sz="1300" dirty="0">
                <a:solidFill>
                  <a:srgbClr val="000000"/>
                </a:solidFill>
                <a:latin typeface="Courier New" pitchFamily="49" charset="0"/>
                <a:ea typeface="Times New Roman" pitchFamily="18" charset="0"/>
                <a:cs typeface="Courier New" pitchFamily="49" charset="0"/>
              </a:rPr>
              <a:t>+(date2.getYear()+1900)+</a:t>
            </a:r>
            <a:r>
              <a:rPr lang="en-US" sz="1300" dirty="0">
                <a:solidFill>
                  <a:srgbClr val="2A00FF"/>
                </a:solidFill>
                <a:latin typeface="Courier New" pitchFamily="49" charset="0"/>
                <a:ea typeface="Times New Roman" pitchFamily="18" charset="0"/>
                <a:cs typeface="Courier New" pitchFamily="49" charset="0"/>
              </a:rPr>
              <a:t>" </a:t>
            </a:r>
            <a:r>
              <a:rPr lang="en-US" sz="1300" dirty="0" err="1">
                <a:solidFill>
                  <a:srgbClr val="2A00FF"/>
                </a:solidFill>
                <a:latin typeface="Courier New" pitchFamily="49" charset="0"/>
                <a:ea typeface="Times New Roman" pitchFamily="18" charset="0"/>
                <a:cs typeface="Courier New" pitchFamily="49" charset="0"/>
              </a:rPr>
              <a:t>mounth</a:t>
            </a:r>
            <a:r>
              <a:rPr lang="en-US" sz="1300" dirty="0">
                <a:solidFill>
                  <a:srgbClr val="2A00FF"/>
                </a:solidFill>
                <a:latin typeface="Courier New" pitchFamily="49" charset="0"/>
                <a:ea typeface="Times New Roman" pitchFamily="18" charset="0"/>
                <a:cs typeface="Courier New" pitchFamily="49" charset="0"/>
              </a:rPr>
              <a:t>: "</a:t>
            </a:r>
            <a:r>
              <a:rPr lang="en-US" sz="1300" dirty="0">
                <a:solidFill>
                  <a:srgbClr val="000000"/>
                </a:solidFill>
                <a:latin typeface="Courier New" pitchFamily="49" charset="0"/>
                <a:ea typeface="Times New Roman" pitchFamily="18" charset="0"/>
                <a:cs typeface="Courier New" pitchFamily="49" charset="0"/>
              </a:rPr>
              <a:t>+date2.getMonth()+</a:t>
            </a:r>
            <a:r>
              <a:rPr lang="en-US" sz="1300" dirty="0">
                <a:solidFill>
                  <a:srgbClr val="2A00FF"/>
                </a:solidFill>
                <a:latin typeface="Courier New" pitchFamily="49" charset="0"/>
                <a:ea typeface="Times New Roman" pitchFamily="18" charset="0"/>
                <a:cs typeface="Courier New" pitchFamily="49" charset="0"/>
              </a:rPr>
              <a:t>" day: «</a:t>
            </a:r>
            <a:r>
              <a:rPr lang="ru-RU" sz="1300" dirty="0">
                <a:solidFill>
                  <a:srgbClr val="2A00FF"/>
                </a:solidFill>
                <a:latin typeface="Courier New" pitchFamily="49" charset="0"/>
                <a:ea typeface="Times New Roman" pitchFamily="18" charset="0"/>
                <a:cs typeface="Courier New" pitchFamily="49" charset="0"/>
              </a:rPr>
              <a:t> </a:t>
            </a:r>
            <a:r>
              <a:rPr lang="en-US" sz="1300" dirty="0">
                <a:solidFill>
                  <a:srgbClr val="000000"/>
                </a:solidFill>
                <a:latin typeface="Courier New" pitchFamily="49" charset="0"/>
                <a:ea typeface="Times New Roman" pitchFamily="18" charset="0"/>
                <a:cs typeface="Courier New" pitchFamily="49" charset="0"/>
              </a:rPr>
              <a:t>+date2.getDate());</a:t>
            </a:r>
            <a:endParaRPr lang="ru-RU" sz="1300" dirty="0">
              <a:latin typeface="Courier New" pitchFamily="49" charset="0"/>
              <a:cs typeface="Courier New" pitchFamily="49" charset="0"/>
            </a:endParaRPr>
          </a:p>
          <a:p>
            <a:pPr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endParaRPr lang="ru-RU" sz="1300" dirty="0">
              <a:latin typeface="Courier New" pitchFamily="49" charset="0"/>
              <a:cs typeface="Courier New" pitchFamily="49" charset="0"/>
            </a:endParaRPr>
          </a:p>
          <a:p>
            <a:pPr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public</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void</a:t>
            </a: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printDate</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System.</a:t>
            </a:r>
            <a:r>
              <a:rPr lang="en-US" sz="1300" i="1" dirty="0" err="1">
                <a:solidFill>
                  <a:srgbClr val="0000C0"/>
                </a:solidFill>
                <a:latin typeface="Courier New" pitchFamily="49" charset="0"/>
                <a:ea typeface="Times New Roman" pitchFamily="18" charset="0"/>
                <a:cs typeface="Courier New" pitchFamily="49" charset="0"/>
              </a:rPr>
              <a:t>out</a:t>
            </a:r>
            <a:r>
              <a:rPr lang="en-US" sz="1300" dirty="0" err="1">
                <a:solidFill>
                  <a:srgbClr val="000000"/>
                </a:solidFill>
                <a:latin typeface="Courier New" pitchFamily="49" charset="0"/>
                <a:ea typeface="Times New Roman" pitchFamily="18" charset="0"/>
                <a:cs typeface="Courier New" pitchFamily="49" charset="0"/>
              </a:rPr>
              <a:t>.println</a:t>
            </a:r>
            <a:r>
              <a:rPr lang="en-US" sz="1300" dirty="0">
                <a:solidFill>
                  <a:srgbClr val="000000"/>
                </a:solidFill>
                <a:latin typeface="Courier New" pitchFamily="49" charset="0"/>
                <a:ea typeface="Times New Roman" pitchFamily="18" charset="0"/>
                <a:cs typeface="Courier New" pitchFamily="49" charset="0"/>
              </a:rPr>
              <a:t>(</a:t>
            </a:r>
            <a:r>
              <a:rPr lang="en-US" sz="1300" dirty="0">
                <a:solidFill>
                  <a:srgbClr val="2A00FF"/>
                </a:solidFill>
                <a:latin typeface="Courier New" pitchFamily="49" charset="0"/>
                <a:ea typeface="Times New Roman" pitchFamily="18" charset="0"/>
                <a:cs typeface="Courier New" pitchFamily="49" charset="0"/>
              </a:rPr>
              <a:t>"Year: "</a:t>
            </a:r>
            <a:r>
              <a:rPr lang="en-US" sz="1300" dirty="0">
                <a:solidFill>
                  <a:srgbClr val="000000"/>
                </a:solidFill>
                <a:latin typeface="Courier New" pitchFamily="49" charset="0"/>
                <a:ea typeface="Times New Roman" pitchFamily="18" charset="0"/>
                <a:cs typeface="Courier New" pitchFamily="49" charset="0"/>
              </a:rPr>
              <a:t>+(</a:t>
            </a:r>
            <a:r>
              <a:rPr lang="en-US" sz="1300" dirty="0" err="1">
                <a:solidFill>
                  <a:srgbClr val="0000C0"/>
                </a:solidFill>
                <a:latin typeface="Courier New" pitchFamily="49" charset="0"/>
                <a:ea typeface="Times New Roman" pitchFamily="18" charset="0"/>
                <a:cs typeface="Courier New" pitchFamily="49" charset="0"/>
              </a:rPr>
              <a:t>date</a:t>
            </a:r>
            <a:r>
              <a:rPr lang="en-US" sz="1300" dirty="0" err="1">
                <a:solidFill>
                  <a:srgbClr val="000000"/>
                </a:solidFill>
                <a:latin typeface="Courier New" pitchFamily="49" charset="0"/>
                <a:ea typeface="Times New Roman" pitchFamily="18" charset="0"/>
                <a:cs typeface="Courier New" pitchFamily="49" charset="0"/>
              </a:rPr>
              <a:t>.getYear</a:t>
            </a:r>
            <a:r>
              <a:rPr lang="en-US" sz="1300" dirty="0">
                <a:solidFill>
                  <a:srgbClr val="000000"/>
                </a:solidFill>
                <a:latin typeface="Courier New" pitchFamily="49" charset="0"/>
                <a:ea typeface="Times New Roman" pitchFamily="18" charset="0"/>
                <a:cs typeface="Courier New" pitchFamily="49" charset="0"/>
              </a:rPr>
              <a:t>()+1900)+</a:t>
            </a:r>
            <a:r>
              <a:rPr lang="en-US" sz="1300" dirty="0">
                <a:solidFill>
                  <a:srgbClr val="2A00FF"/>
                </a:solidFill>
                <a:latin typeface="Courier New" pitchFamily="49" charset="0"/>
                <a:ea typeface="Times New Roman" pitchFamily="18" charset="0"/>
                <a:cs typeface="Courier New" pitchFamily="49" charset="0"/>
              </a:rPr>
              <a:t>" </a:t>
            </a:r>
            <a:r>
              <a:rPr lang="en-US" sz="1300" dirty="0" err="1">
                <a:solidFill>
                  <a:srgbClr val="2A00FF"/>
                </a:solidFill>
                <a:latin typeface="Courier New" pitchFamily="49" charset="0"/>
                <a:ea typeface="Times New Roman" pitchFamily="18" charset="0"/>
                <a:cs typeface="Courier New" pitchFamily="49" charset="0"/>
              </a:rPr>
              <a:t>mounth</a:t>
            </a:r>
            <a:r>
              <a:rPr lang="en-US" sz="1300" dirty="0">
                <a:solidFill>
                  <a:srgbClr val="2A00FF"/>
                </a:solidFill>
                <a:latin typeface="Courier New" pitchFamily="49" charset="0"/>
                <a:ea typeface="Times New Roman" pitchFamily="18" charset="0"/>
                <a:cs typeface="Courier New" pitchFamily="49" charset="0"/>
              </a:rPr>
              <a:t>: "</a:t>
            </a:r>
            <a:r>
              <a:rPr lang="en-US" sz="1300" dirty="0">
                <a:solidFill>
                  <a:srgbClr val="000000"/>
                </a:solidFill>
                <a:latin typeface="Courier New" pitchFamily="49" charset="0"/>
                <a:ea typeface="Times New Roman" pitchFamily="18" charset="0"/>
                <a:cs typeface="Courier New" pitchFamily="49" charset="0"/>
              </a:rPr>
              <a:t>+</a:t>
            </a:r>
            <a:r>
              <a:rPr lang="en-US" sz="1300" dirty="0" err="1">
                <a:solidFill>
                  <a:srgbClr val="0000C0"/>
                </a:solidFill>
                <a:latin typeface="Courier New" pitchFamily="49" charset="0"/>
                <a:ea typeface="Times New Roman" pitchFamily="18" charset="0"/>
                <a:cs typeface="Courier New" pitchFamily="49" charset="0"/>
              </a:rPr>
              <a:t>date</a:t>
            </a:r>
            <a:r>
              <a:rPr lang="en-US" sz="1300" dirty="0" err="1">
                <a:solidFill>
                  <a:srgbClr val="000000"/>
                </a:solidFill>
                <a:latin typeface="Courier New" pitchFamily="49" charset="0"/>
                <a:ea typeface="Times New Roman" pitchFamily="18" charset="0"/>
                <a:cs typeface="Courier New" pitchFamily="49" charset="0"/>
              </a:rPr>
              <a:t>.getMonth</a:t>
            </a:r>
            <a:r>
              <a:rPr lang="en-US" sz="1300" dirty="0">
                <a:solidFill>
                  <a:srgbClr val="000000"/>
                </a:solidFill>
                <a:latin typeface="Courier New" pitchFamily="49" charset="0"/>
                <a:ea typeface="Times New Roman" pitchFamily="18" charset="0"/>
                <a:cs typeface="Courier New" pitchFamily="49" charset="0"/>
              </a:rPr>
              <a:t>()+</a:t>
            </a:r>
            <a:r>
              <a:rPr lang="en-US" sz="1300" dirty="0">
                <a:solidFill>
                  <a:srgbClr val="2A00FF"/>
                </a:solidFill>
                <a:latin typeface="Courier New" pitchFamily="49" charset="0"/>
                <a:ea typeface="Times New Roman" pitchFamily="18" charset="0"/>
                <a:cs typeface="Courier New" pitchFamily="49" charset="0"/>
              </a:rPr>
              <a:t>" day: «</a:t>
            </a:r>
            <a:r>
              <a:rPr lang="ru-RU" sz="1300" dirty="0">
                <a:solidFill>
                  <a:srgbClr val="2A00FF"/>
                </a:solidFill>
                <a:latin typeface="Courier New" pitchFamily="49" charset="0"/>
                <a:ea typeface="Times New Roman" pitchFamily="18" charset="0"/>
                <a:cs typeface="Courier New" pitchFamily="49" charset="0"/>
              </a:rPr>
              <a:t> </a:t>
            </a:r>
            <a:r>
              <a:rPr lang="en-US" sz="1300" dirty="0">
                <a:solidFill>
                  <a:srgbClr val="000000"/>
                </a:solidFill>
                <a:latin typeface="Courier New" pitchFamily="49" charset="0"/>
                <a:ea typeface="Times New Roman" pitchFamily="18" charset="0"/>
                <a:cs typeface="Courier New" pitchFamily="49" charset="0"/>
              </a:rPr>
              <a:t>+</a:t>
            </a:r>
            <a:r>
              <a:rPr lang="en-US" sz="1300" dirty="0" err="1">
                <a:solidFill>
                  <a:srgbClr val="0000C0"/>
                </a:solidFill>
                <a:latin typeface="Courier New" pitchFamily="49" charset="0"/>
                <a:ea typeface="Times New Roman" pitchFamily="18" charset="0"/>
                <a:cs typeface="Courier New" pitchFamily="49" charset="0"/>
              </a:rPr>
              <a:t>date</a:t>
            </a:r>
            <a:r>
              <a:rPr lang="en-US" sz="1300" dirty="0" err="1">
                <a:solidFill>
                  <a:srgbClr val="000000"/>
                </a:solidFill>
                <a:latin typeface="Courier New" pitchFamily="49" charset="0"/>
                <a:ea typeface="Times New Roman" pitchFamily="18" charset="0"/>
                <a:cs typeface="Courier New" pitchFamily="49" charset="0"/>
              </a:rPr>
              <a:t>.getDate</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endParaRPr lang="ru-RU" sz="1300" dirty="0">
              <a:latin typeface="Courier New" pitchFamily="49" charset="0"/>
              <a:cs typeface="Courier New" pitchFamily="49" charset="0"/>
            </a:endParaRPr>
          </a:p>
          <a:p>
            <a:pPr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public</a:t>
            </a:r>
            <a:r>
              <a:rPr lang="en-US" sz="1300" dirty="0">
                <a:solidFill>
                  <a:srgbClr val="000000"/>
                </a:solidFill>
                <a:latin typeface="Courier New" pitchFamily="49" charset="0"/>
                <a:ea typeface="Times New Roman" pitchFamily="18" charset="0"/>
                <a:cs typeface="Courier New" pitchFamily="49" charset="0"/>
              </a:rPr>
              <a:t> Date </a:t>
            </a:r>
            <a:r>
              <a:rPr lang="en-US" sz="1300" dirty="0" err="1">
                <a:solidFill>
                  <a:srgbClr val="000000"/>
                </a:solidFill>
                <a:latin typeface="Courier New" pitchFamily="49" charset="0"/>
                <a:ea typeface="Times New Roman" pitchFamily="18" charset="0"/>
                <a:cs typeface="Courier New" pitchFamily="49" charset="0"/>
              </a:rPr>
              <a:t>returnDate</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return</a:t>
            </a:r>
            <a:r>
              <a:rPr lang="en-US" sz="1300" dirty="0">
                <a:solidFill>
                  <a:srgbClr val="000000"/>
                </a:solidFill>
                <a:latin typeface="Courier New" pitchFamily="49" charset="0"/>
                <a:ea typeface="Times New Roman" pitchFamily="18" charset="0"/>
                <a:cs typeface="Courier New" pitchFamily="49" charset="0"/>
              </a:rPr>
              <a:t> </a:t>
            </a:r>
            <a:r>
              <a:rPr lang="en-US" sz="1300" dirty="0">
                <a:solidFill>
                  <a:srgbClr val="0000C0"/>
                </a:solidFill>
                <a:latin typeface="Courier New" pitchFamily="49" charset="0"/>
                <a:ea typeface="Times New Roman" pitchFamily="18" charset="0"/>
                <a:cs typeface="Courier New" pitchFamily="49" charset="0"/>
              </a:rPr>
              <a:t>date</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r>
              <a:rPr lang="en-US" sz="1300" dirty="0" smtClean="0">
                <a:solidFill>
                  <a:srgbClr val="000000"/>
                </a:solidFill>
                <a:latin typeface="Courier New" pitchFamily="49" charset="0"/>
                <a:ea typeface="Times New Roman" pitchFamily="18" charset="0"/>
                <a:cs typeface="Courier New" pitchFamily="49" charset="0"/>
              </a:rPr>
              <a:t>}    </a:t>
            </a:r>
            <a:endParaRPr lang="ru-RU" sz="1300" dirty="0">
              <a:latin typeface="Courier New" pitchFamily="49" charset="0"/>
              <a:cs typeface="Courier New" pitchFamily="49" charset="0"/>
            </a:endParaRPr>
          </a:p>
          <a:p>
            <a:pPr eaLnBrk="0" fontAlgn="base" hangingPunct="0">
              <a:spcBef>
                <a:spcPct val="0"/>
              </a:spcBef>
              <a:spcAft>
                <a:spcPct val="0"/>
              </a:spcAft>
            </a:pPr>
            <a:r>
              <a:rPr lang="ru-RU"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p:txBody>
      </p:sp>
    </p:spTree>
    <p:extLst>
      <p:ext uri="{BB962C8B-B14F-4D97-AF65-F5344CB8AC3E}">
        <p14:creationId xmlns:p14="http://schemas.microsoft.com/office/powerpoint/2010/main" xmlns="" val="39875486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Классы и объекты</a:t>
            </a:r>
            <a:endParaRPr lang="en-US" dirty="0"/>
          </a:p>
        </p:txBody>
      </p:sp>
      <p:sp>
        <p:nvSpPr>
          <p:cNvPr id="3" name="Content Placeholder 2"/>
          <p:cNvSpPr>
            <a:spLocks noGrp="1"/>
          </p:cNvSpPr>
          <p:nvPr>
            <p:ph idx="1"/>
          </p:nvPr>
        </p:nvSpPr>
        <p:spPr/>
        <p:txBody>
          <a:bodyPr/>
          <a:lstStyle/>
          <a:p>
            <a:pPr marL="0" indent="0" algn="just">
              <a:buNone/>
            </a:pPr>
            <a:r>
              <a:rPr lang="ru-RU" sz="1800" b="1" dirty="0" smtClean="0"/>
              <a:t>Класс / Экземпляр Класса</a:t>
            </a:r>
            <a:endParaRPr lang="en-GB" sz="1800" b="1" dirty="0" smtClean="0"/>
          </a:p>
          <a:p>
            <a:pPr marL="0" indent="0" algn="just">
              <a:buNone/>
            </a:pPr>
            <a:endParaRPr lang="en-US" sz="1800" dirty="0" smtClean="0"/>
          </a:p>
          <a:p>
            <a:pPr marL="0" indent="0" algn="just">
              <a:buNone/>
            </a:pPr>
            <a:r>
              <a:rPr lang="ru-RU" sz="1800" b="1" dirty="0" smtClean="0">
                <a:solidFill>
                  <a:schemeClr val="accent1">
                    <a:lumMod val="75000"/>
                  </a:schemeClr>
                </a:solidFill>
              </a:rPr>
              <a:t>Объект</a:t>
            </a:r>
            <a:r>
              <a:rPr lang="ru-RU" sz="1800" dirty="0" smtClean="0"/>
              <a:t> </a:t>
            </a:r>
            <a:r>
              <a:rPr lang="ru-RU" sz="1800" dirty="0"/>
              <a:t>совокупность (разнотипных) данных (полей объекта), </a:t>
            </a:r>
            <a:r>
              <a:rPr lang="ru-RU" sz="1800" b="1" dirty="0">
                <a:solidFill>
                  <a:schemeClr val="accent1">
                    <a:lumMod val="75000"/>
                  </a:schemeClr>
                </a:solidFill>
              </a:rPr>
              <a:t>физически</a:t>
            </a:r>
            <a:r>
              <a:rPr lang="ru-RU" sz="1800" dirty="0"/>
              <a:t> находящихся в памяти ЭВМ, и алгоритмов, имеющих доступ к ним.</a:t>
            </a:r>
            <a:br>
              <a:rPr lang="ru-RU" sz="1800" dirty="0"/>
            </a:br>
            <a:endParaRPr lang="en-GB" sz="1800" dirty="0" smtClean="0"/>
          </a:p>
          <a:p>
            <a:pPr marL="0" indent="0" algn="just">
              <a:buNone/>
            </a:pPr>
            <a:r>
              <a:rPr lang="ru-RU" sz="1800" dirty="0" smtClean="0"/>
              <a:t>Каждый </a:t>
            </a:r>
            <a:r>
              <a:rPr lang="ru-RU" sz="1800" dirty="0"/>
              <a:t>объект может обладать </a:t>
            </a:r>
            <a:r>
              <a:rPr lang="ru-RU" sz="1800" i="1" dirty="0">
                <a:solidFill>
                  <a:schemeClr val="accent1">
                    <a:lumMod val="75000"/>
                  </a:schemeClr>
                </a:solidFill>
              </a:rPr>
              <a:t>именем</a:t>
            </a:r>
            <a:r>
              <a:rPr lang="ru-RU" sz="1800" dirty="0"/>
              <a:t> (идентификатором), используемым для доступа ко всей совокупности полей, его составляющих. В предельных случаях объект может не содержать полей или методов. </a:t>
            </a:r>
          </a:p>
          <a:p>
            <a:pPr marL="0" indent="0" algn="just">
              <a:buNone/>
            </a:pPr>
            <a:endParaRPr lang="en-US" sz="1800" b="1" dirty="0" smtClean="0">
              <a:solidFill>
                <a:schemeClr val="accent1">
                  <a:lumMod val="75000"/>
                </a:schemeClr>
              </a:solidFill>
            </a:endParaRPr>
          </a:p>
          <a:p>
            <a:pPr marL="0" indent="0" algn="just">
              <a:buNone/>
            </a:pPr>
            <a:r>
              <a:rPr lang="ru-RU" sz="1800" b="1" dirty="0" smtClean="0">
                <a:solidFill>
                  <a:schemeClr val="accent1">
                    <a:lumMod val="75000"/>
                  </a:schemeClr>
                </a:solidFill>
              </a:rPr>
              <a:t>Класс</a:t>
            </a:r>
            <a:r>
              <a:rPr lang="ru-RU" sz="1800" dirty="0" smtClean="0"/>
              <a:t> </a:t>
            </a:r>
            <a:r>
              <a:rPr lang="ru-RU" sz="1800" dirty="0"/>
              <a:t>- тип (описание структуры данных и операций над ними), предназначенный для описания множества объектов</a:t>
            </a:r>
            <a:r>
              <a:rPr lang="ru-RU" sz="1800" dirty="0" smtClean="0"/>
              <a:t>.</a:t>
            </a:r>
            <a:endParaRPr lang="ru-RU" sz="1800" dirty="0"/>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12</a:t>
            </a:fld>
            <a:endParaRPr lang="en-US"/>
          </a:p>
        </p:txBody>
      </p:sp>
    </p:spTree>
    <p:extLst>
      <p:ext uri="{BB962C8B-B14F-4D97-AF65-F5344CB8AC3E}">
        <p14:creationId xmlns:p14="http://schemas.microsoft.com/office/powerpoint/2010/main" xmlns="" val="288296448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Интерфейсы</a:t>
            </a:r>
            <a:endParaRPr lang="en-US" dirty="0"/>
          </a:p>
        </p:txBody>
      </p:sp>
      <p:sp>
        <p:nvSpPr>
          <p:cNvPr id="3" name="Content Placeholder 2"/>
          <p:cNvSpPr>
            <a:spLocks noGrp="1"/>
          </p:cNvSpPr>
          <p:nvPr>
            <p:ph idx="1"/>
          </p:nvPr>
        </p:nvSpPr>
        <p:spPr/>
        <p:txBody>
          <a:bodyPr/>
          <a:lstStyle/>
          <a:p>
            <a:pPr marL="0" indent="0" algn="just" fontAlgn="base">
              <a:spcBef>
                <a:spcPct val="0"/>
              </a:spcBef>
              <a:spcAft>
                <a:spcPct val="0"/>
              </a:spcAft>
              <a:buClrTx/>
              <a:buSzTx/>
              <a:buNone/>
            </a:pPr>
            <a:r>
              <a:rPr lang="ru-RU" sz="1800" dirty="0">
                <a:solidFill>
                  <a:srgbClr val="002060"/>
                </a:solidFill>
                <a:ea typeface="Times New Roman" pitchFamily="18" charset="0"/>
              </a:rPr>
              <a:t>Результат </a:t>
            </a:r>
            <a:r>
              <a:rPr lang="ru-RU" sz="1800" dirty="0" smtClean="0">
                <a:solidFill>
                  <a:srgbClr val="002060"/>
                </a:solidFill>
                <a:ea typeface="Times New Roman" pitchFamily="18" charset="0"/>
              </a:rPr>
              <a:t>программы </a:t>
            </a:r>
            <a:r>
              <a:rPr lang="ru-RU" sz="1800" dirty="0">
                <a:solidFill>
                  <a:srgbClr val="002060"/>
                </a:solidFill>
                <a:ea typeface="Times New Roman" pitchFamily="18" charset="0"/>
              </a:rPr>
              <a:t>следующий</a:t>
            </a:r>
            <a:r>
              <a:rPr lang="ru-RU" sz="1800" dirty="0" smtClean="0">
                <a:solidFill>
                  <a:srgbClr val="002060"/>
                </a:solidFill>
                <a:ea typeface="Times New Roman" pitchFamily="18" charset="0"/>
              </a:rPr>
              <a:t>:</a:t>
            </a:r>
          </a:p>
          <a:p>
            <a:pPr marL="0" indent="0" algn="just" fontAlgn="base">
              <a:spcBef>
                <a:spcPct val="0"/>
              </a:spcBef>
              <a:spcAft>
                <a:spcPct val="0"/>
              </a:spcAft>
              <a:buClrTx/>
              <a:buSzTx/>
              <a:buNone/>
            </a:pPr>
            <a:endParaRPr lang="ru-RU" sz="1800" dirty="0" smtClean="0">
              <a:solidFill>
                <a:srgbClr val="002060"/>
              </a:solidFill>
              <a:ea typeface="Times New Roman" pitchFamily="18" charset="0"/>
            </a:endParaRPr>
          </a:p>
          <a:p>
            <a:pPr marL="457200" lvl="1" indent="0" algn="just" fontAlgn="base">
              <a:spcBef>
                <a:spcPct val="0"/>
              </a:spcBef>
              <a:spcAft>
                <a:spcPct val="0"/>
              </a:spcAft>
              <a:buClrTx/>
              <a:buSzTx/>
              <a:buNone/>
            </a:pPr>
            <a:r>
              <a:rPr lang="en-US" sz="1800" b="1" dirty="0" smtClean="0">
                <a:solidFill>
                  <a:schemeClr val="accent1">
                    <a:lumMod val="75000"/>
                  </a:schemeClr>
                </a:solidFill>
                <a:ea typeface="Times New Roman" pitchFamily="18" charset="0"/>
              </a:rPr>
              <a:t>Year</a:t>
            </a:r>
            <a:r>
              <a:rPr lang="en-US" sz="1800" b="1" dirty="0">
                <a:solidFill>
                  <a:schemeClr val="accent1">
                    <a:lumMod val="75000"/>
                  </a:schemeClr>
                </a:solidFill>
                <a:ea typeface="Times New Roman" pitchFamily="18" charset="0"/>
              </a:rPr>
              <a:t>: 2008 </a:t>
            </a:r>
            <a:r>
              <a:rPr lang="en-US" sz="1800" b="1" dirty="0" err="1">
                <a:solidFill>
                  <a:schemeClr val="accent1">
                    <a:lumMod val="75000"/>
                  </a:schemeClr>
                </a:solidFill>
                <a:ea typeface="Times New Roman" pitchFamily="18" charset="0"/>
              </a:rPr>
              <a:t>mounth</a:t>
            </a:r>
            <a:r>
              <a:rPr lang="en-US" sz="1800" b="1" dirty="0">
                <a:solidFill>
                  <a:schemeClr val="accent1">
                    <a:lumMod val="75000"/>
                  </a:schemeClr>
                </a:solidFill>
                <a:ea typeface="Times New Roman" pitchFamily="18" charset="0"/>
              </a:rPr>
              <a:t>: 7 day: 3</a:t>
            </a:r>
          </a:p>
          <a:p>
            <a:pPr marL="457200" lvl="1" indent="0" algn="just" fontAlgn="base">
              <a:spcBef>
                <a:spcPct val="0"/>
              </a:spcBef>
              <a:spcAft>
                <a:spcPct val="0"/>
              </a:spcAft>
              <a:buClrTx/>
              <a:buSzTx/>
              <a:buNone/>
            </a:pPr>
            <a:r>
              <a:rPr lang="en-US" sz="1800" b="1" dirty="0">
                <a:solidFill>
                  <a:schemeClr val="accent1">
                    <a:lumMod val="75000"/>
                  </a:schemeClr>
                </a:solidFill>
                <a:ea typeface="Times New Roman" pitchFamily="18" charset="0"/>
              </a:rPr>
              <a:t>Year: 2008 </a:t>
            </a:r>
            <a:r>
              <a:rPr lang="en-US" sz="1800" b="1" dirty="0" err="1">
                <a:solidFill>
                  <a:schemeClr val="accent1">
                    <a:lumMod val="75000"/>
                  </a:schemeClr>
                </a:solidFill>
                <a:ea typeface="Times New Roman" pitchFamily="18" charset="0"/>
              </a:rPr>
              <a:t>mounth</a:t>
            </a:r>
            <a:r>
              <a:rPr lang="en-US" sz="1800" b="1" dirty="0">
                <a:solidFill>
                  <a:schemeClr val="accent1">
                    <a:lumMod val="75000"/>
                  </a:schemeClr>
                </a:solidFill>
                <a:ea typeface="Times New Roman" pitchFamily="18" charset="0"/>
              </a:rPr>
              <a:t>: 7 day: 3</a:t>
            </a:r>
          </a:p>
          <a:p>
            <a:pPr marL="457200" lvl="1" indent="0" algn="just" fontAlgn="base">
              <a:spcBef>
                <a:spcPct val="0"/>
              </a:spcBef>
              <a:spcAft>
                <a:spcPct val="0"/>
              </a:spcAft>
              <a:buClrTx/>
              <a:buSzTx/>
              <a:buNone/>
            </a:pPr>
            <a:r>
              <a:rPr lang="en-US" sz="1800" b="1" dirty="0">
                <a:solidFill>
                  <a:schemeClr val="accent1">
                    <a:lumMod val="75000"/>
                  </a:schemeClr>
                </a:solidFill>
                <a:ea typeface="Times New Roman" pitchFamily="18" charset="0"/>
              </a:rPr>
              <a:t>Year: 2008 </a:t>
            </a:r>
            <a:r>
              <a:rPr lang="en-US" sz="1800" b="1" dirty="0" err="1">
                <a:solidFill>
                  <a:schemeClr val="accent1">
                    <a:lumMod val="75000"/>
                  </a:schemeClr>
                </a:solidFill>
                <a:ea typeface="Times New Roman" pitchFamily="18" charset="0"/>
              </a:rPr>
              <a:t>mounth</a:t>
            </a:r>
            <a:r>
              <a:rPr lang="en-US" sz="1800" b="1" dirty="0">
                <a:solidFill>
                  <a:schemeClr val="accent1">
                    <a:lumMod val="75000"/>
                  </a:schemeClr>
                </a:solidFill>
                <a:ea typeface="Times New Roman" pitchFamily="18" charset="0"/>
              </a:rPr>
              <a:t>: 3 day: 3</a:t>
            </a:r>
          </a:p>
          <a:p>
            <a:pPr marL="457200" lvl="1" indent="0" algn="just" fontAlgn="base">
              <a:spcBef>
                <a:spcPct val="0"/>
              </a:spcBef>
              <a:spcAft>
                <a:spcPct val="0"/>
              </a:spcAft>
              <a:buClrTx/>
              <a:buSzTx/>
              <a:buNone/>
            </a:pPr>
            <a:r>
              <a:rPr lang="en-US" sz="1800" b="1" dirty="0">
                <a:solidFill>
                  <a:schemeClr val="accent1">
                    <a:lumMod val="75000"/>
                  </a:schemeClr>
                </a:solidFill>
                <a:ea typeface="Times New Roman" pitchFamily="18" charset="0"/>
              </a:rPr>
              <a:t>Year: 2008 </a:t>
            </a:r>
            <a:r>
              <a:rPr lang="en-US" sz="1800" b="1" dirty="0" err="1">
                <a:solidFill>
                  <a:schemeClr val="accent1">
                    <a:lumMod val="75000"/>
                  </a:schemeClr>
                </a:solidFill>
                <a:ea typeface="Times New Roman" pitchFamily="18" charset="0"/>
              </a:rPr>
              <a:t>mounth</a:t>
            </a:r>
            <a:r>
              <a:rPr lang="en-US" sz="1800" b="1" dirty="0">
                <a:solidFill>
                  <a:schemeClr val="accent1">
                    <a:lumMod val="75000"/>
                  </a:schemeClr>
                </a:solidFill>
                <a:ea typeface="Times New Roman" pitchFamily="18" charset="0"/>
              </a:rPr>
              <a:t>: 3 day: </a:t>
            </a:r>
            <a:r>
              <a:rPr lang="en-US" sz="1800" b="1" dirty="0" smtClean="0">
                <a:solidFill>
                  <a:schemeClr val="accent1">
                    <a:lumMod val="75000"/>
                  </a:schemeClr>
                </a:solidFill>
                <a:ea typeface="Times New Roman" pitchFamily="18" charset="0"/>
              </a:rPr>
              <a:t>3</a:t>
            </a:r>
            <a:endParaRPr lang="ru-RU" sz="1800" b="1" dirty="0" smtClean="0">
              <a:solidFill>
                <a:schemeClr val="accent1">
                  <a:lumMod val="75000"/>
                </a:schemeClr>
              </a:solidFill>
              <a:ea typeface="Times New Roman" pitchFamily="18" charset="0"/>
            </a:endParaRPr>
          </a:p>
          <a:p>
            <a:pPr marL="881063" lvl="2" indent="0" algn="just" fontAlgn="base">
              <a:spcBef>
                <a:spcPct val="0"/>
              </a:spcBef>
              <a:spcAft>
                <a:spcPct val="0"/>
              </a:spcAft>
              <a:buClrTx/>
              <a:buSzTx/>
              <a:buNone/>
            </a:pPr>
            <a:endParaRPr lang="ru-RU" sz="1800" b="1" dirty="0">
              <a:solidFill>
                <a:schemeClr val="accent1">
                  <a:lumMod val="75000"/>
                </a:schemeClr>
              </a:solidFill>
              <a:ea typeface="Times New Roman" pitchFamily="18" charset="0"/>
            </a:endParaRPr>
          </a:p>
          <a:p>
            <a:pPr marL="0" indent="0" algn="just" fontAlgn="base">
              <a:spcBef>
                <a:spcPct val="0"/>
              </a:spcBef>
              <a:spcAft>
                <a:spcPct val="0"/>
              </a:spcAft>
              <a:buClrTx/>
              <a:buSzTx/>
              <a:buNone/>
            </a:pPr>
            <a:r>
              <a:rPr lang="ru-RU" sz="1800" dirty="0">
                <a:ea typeface="Times New Roman" pitchFamily="18" charset="0"/>
              </a:rPr>
              <a:t>Результат не совсем тот. который ожидался. Через внешнюю ссылку </a:t>
            </a:r>
            <a:r>
              <a:rPr lang="ru-RU" sz="1800" b="1" dirty="0">
                <a:ea typeface="Times New Roman" pitchFamily="18" charset="0"/>
              </a:rPr>
              <a:t>date2</a:t>
            </a:r>
            <a:r>
              <a:rPr lang="ru-RU" sz="1800" dirty="0">
                <a:ea typeface="Times New Roman" pitchFamily="18" charset="0"/>
              </a:rPr>
              <a:t> изменилось внутреннее состояние объекта </a:t>
            </a:r>
            <a:r>
              <a:rPr lang="ru-RU" sz="1800" b="1" dirty="0" err="1">
                <a:ea typeface="Times New Roman" pitchFamily="18" charset="0"/>
              </a:rPr>
              <a:t>mydate</a:t>
            </a:r>
            <a:r>
              <a:rPr lang="ru-RU" sz="1800" dirty="0">
                <a:ea typeface="Times New Roman" pitchFamily="18" charset="0"/>
              </a:rPr>
              <a:t>. В такой ситуации возвращаемый объект необходимо клонировать, т.е. использовать метод </a:t>
            </a:r>
            <a:r>
              <a:rPr lang="ru-RU" sz="1800" b="1" dirty="0" err="1">
                <a:ea typeface="Times New Roman" pitchFamily="18" charset="0"/>
              </a:rPr>
              <a:t>clone</a:t>
            </a:r>
            <a:r>
              <a:rPr lang="ru-RU" sz="1800" dirty="0">
                <a:ea typeface="Times New Roman" pitchFamily="18" charset="0"/>
              </a:rPr>
              <a:t>().</a:t>
            </a:r>
          </a:p>
          <a:p>
            <a:pPr marL="0" indent="0" algn="just" fontAlgn="base">
              <a:spcBef>
                <a:spcPct val="0"/>
              </a:spcBef>
              <a:spcAft>
                <a:spcPct val="0"/>
              </a:spcAft>
              <a:buClrTx/>
              <a:buSzTx/>
              <a:buNone/>
            </a:pPr>
            <a:endParaRPr lang="en-US" sz="1800" b="1" dirty="0" smtClean="0">
              <a:solidFill>
                <a:schemeClr val="accent1">
                  <a:lumMod val="75000"/>
                </a:schemeClr>
              </a:solidFill>
              <a:ea typeface="Times New Roman" pitchFamily="18" charset="0"/>
            </a:endParaRPr>
          </a:p>
          <a:p>
            <a:pPr marL="0" indent="0" algn="just" fontAlgn="base">
              <a:spcBef>
                <a:spcPct val="0"/>
              </a:spcBef>
              <a:spcAft>
                <a:spcPct val="0"/>
              </a:spcAft>
              <a:buClrTx/>
              <a:buSzTx/>
              <a:buNone/>
            </a:pPr>
            <a:endParaRPr lang="ru-RU" sz="1800" dirty="0">
              <a:solidFill>
                <a:srgbClr val="002060"/>
              </a:solidFill>
              <a:ea typeface="Times New Roman" pitchFamily="18" charset="0"/>
            </a:endParaRP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120</a:t>
            </a:fld>
            <a:endParaRPr lang="en-US"/>
          </a:p>
        </p:txBody>
      </p:sp>
    </p:spTree>
    <p:extLst>
      <p:ext uri="{BB962C8B-B14F-4D97-AF65-F5344CB8AC3E}">
        <p14:creationId xmlns:p14="http://schemas.microsoft.com/office/powerpoint/2010/main" xmlns="" val="120616309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Интерфейсы</a:t>
            </a:r>
            <a:r>
              <a:rPr lang="en-GB" dirty="0" smtClean="0"/>
              <a:t>. </a:t>
            </a:r>
            <a:r>
              <a:rPr lang="en-GB" dirty="0" smtClean="0"/>
              <a:t>Example </a:t>
            </a:r>
            <a:r>
              <a:rPr lang="en-GB" dirty="0" smtClean="0"/>
              <a:t>33</a:t>
            </a:r>
            <a:endParaRPr lang="en-US" dirty="0"/>
          </a:p>
        </p:txBody>
      </p:sp>
      <p:sp>
        <p:nvSpPr>
          <p:cNvPr id="3" name="Content Placeholder 2"/>
          <p:cNvSpPr>
            <a:spLocks noGrp="1"/>
          </p:cNvSpPr>
          <p:nvPr>
            <p:ph idx="1"/>
          </p:nvPr>
        </p:nvSpPr>
        <p:spPr>
          <a:xfrm>
            <a:off x="914400" y="3140968"/>
            <a:ext cx="7315200" cy="2645486"/>
          </a:xfrm>
        </p:spPr>
        <p:txBody>
          <a:bodyPr/>
          <a:lstStyle/>
          <a:p>
            <a:pPr marL="0" indent="0" eaLnBrk="0" fontAlgn="base" hangingPunct="0">
              <a:spcBef>
                <a:spcPct val="0"/>
              </a:spcBef>
              <a:spcAft>
                <a:spcPct val="0"/>
              </a:spcAft>
              <a:buClrTx/>
              <a:buSzTx/>
              <a:buNone/>
            </a:pPr>
            <a:r>
              <a:rPr lang="ru-RU" sz="1800" dirty="0" smtClean="0"/>
              <a:t>Результат </a:t>
            </a:r>
            <a:r>
              <a:rPr lang="ru-RU" sz="1800" dirty="0"/>
              <a:t>выполнения </a:t>
            </a:r>
            <a:r>
              <a:rPr lang="ru-RU" sz="1800" dirty="0" smtClean="0"/>
              <a:t>программы</a:t>
            </a:r>
            <a:r>
              <a:rPr lang="ru-RU" sz="1800" dirty="0" smtClean="0"/>
              <a:t>:</a:t>
            </a:r>
          </a:p>
          <a:p>
            <a:pPr marL="0" lvl="0" indent="0" eaLnBrk="0" fontAlgn="base" hangingPunct="0">
              <a:spcBef>
                <a:spcPct val="0"/>
              </a:spcBef>
              <a:spcAft>
                <a:spcPct val="0"/>
              </a:spcAft>
              <a:buClrTx/>
              <a:buSzTx/>
              <a:buNone/>
            </a:pPr>
            <a:endParaRPr lang="ru-RU" dirty="0" smtClean="0">
              <a:solidFill>
                <a:srgbClr val="002060"/>
              </a:solidFill>
              <a:ea typeface="Times New Roman" pitchFamily="18" charset="0"/>
            </a:endParaRPr>
          </a:p>
          <a:p>
            <a:pPr marL="457200" lvl="1" indent="0" eaLnBrk="0" fontAlgn="base" hangingPunct="0">
              <a:spcBef>
                <a:spcPct val="0"/>
              </a:spcBef>
              <a:spcAft>
                <a:spcPct val="0"/>
              </a:spcAft>
              <a:buClrTx/>
              <a:buSzTx/>
              <a:buNone/>
            </a:pPr>
            <a:r>
              <a:rPr lang="en-US" sz="1800" b="1" dirty="0" smtClean="0">
                <a:solidFill>
                  <a:schemeClr val="accent1">
                    <a:lumMod val="75000"/>
                  </a:schemeClr>
                </a:solidFill>
                <a:ea typeface="Times New Roman" pitchFamily="18" charset="0"/>
              </a:rPr>
              <a:t>Year</a:t>
            </a:r>
            <a:r>
              <a:rPr lang="en-US" sz="1800" b="1" dirty="0">
                <a:solidFill>
                  <a:schemeClr val="accent1">
                    <a:lumMod val="75000"/>
                  </a:schemeClr>
                </a:solidFill>
                <a:ea typeface="Times New Roman" pitchFamily="18" charset="0"/>
              </a:rPr>
              <a:t>: 2008 </a:t>
            </a:r>
            <a:r>
              <a:rPr lang="en-US" sz="1800" b="1" dirty="0" err="1">
                <a:solidFill>
                  <a:schemeClr val="accent1">
                    <a:lumMod val="75000"/>
                  </a:schemeClr>
                </a:solidFill>
                <a:ea typeface="Times New Roman" pitchFamily="18" charset="0"/>
              </a:rPr>
              <a:t>mounth</a:t>
            </a:r>
            <a:r>
              <a:rPr lang="en-US" sz="1800" b="1" dirty="0">
                <a:solidFill>
                  <a:schemeClr val="accent1">
                    <a:lumMod val="75000"/>
                  </a:schemeClr>
                </a:solidFill>
                <a:ea typeface="Times New Roman" pitchFamily="18" charset="0"/>
              </a:rPr>
              <a:t>: 7 day: 3</a:t>
            </a:r>
            <a:endParaRPr lang="ru-RU" sz="1800" b="1" dirty="0">
              <a:solidFill>
                <a:schemeClr val="accent1">
                  <a:lumMod val="75000"/>
                </a:schemeClr>
              </a:solidFill>
            </a:endParaRPr>
          </a:p>
          <a:p>
            <a:pPr marL="457200" lvl="1" indent="0" eaLnBrk="0" fontAlgn="base" hangingPunct="0">
              <a:spcBef>
                <a:spcPct val="0"/>
              </a:spcBef>
              <a:spcAft>
                <a:spcPct val="0"/>
              </a:spcAft>
              <a:buClrTx/>
              <a:buSzTx/>
              <a:buNone/>
            </a:pPr>
            <a:r>
              <a:rPr lang="en-US" sz="1800" b="1" dirty="0">
                <a:solidFill>
                  <a:schemeClr val="accent1">
                    <a:lumMod val="75000"/>
                  </a:schemeClr>
                </a:solidFill>
                <a:ea typeface="Times New Roman" pitchFamily="18" charset="0"/>
              </a:rPr>
              <a:t>Year: 2008 </a:t>
            </a:r>
            <a:r>
              <a:rPr lang="en-US" sz="1800" b="1" dirty="0" err="1">
                <a:solidFill>
                  <a:schemeClr val="accent1">
                    <a:lumMod val="75000"/>
                  </a:schemeClr>
                </a:solidFill>
                <a:ea typeface="Times New Roman" pitchFamily="18" charset="0"/>
              </a:rPr>
              <a:t>mounth</a:t>
            </a:r>
            <a:r>
              <a:rPr lang="en-US" sz="1800" b="1" dirty="0">
                <a:solidFill>
                  <a:schemeClr val="accent1">
                    <a:lumMod val="75000"/>
                  </a:schemeClr>
                </a:solidFill>
                <a:ea typeface="Times New Roman" pitchFamily="18" charset="0"/>
              </a:rPr>
              <a:t>: 7 day: 3</a:t>
            </a:r>
            <a:endParaRPr lang="ru-RU" sz="1800" b="1" dirty="0">
              <a:solidFill>
                <a:schemeClr val="accent1">
                  <a:lumMod val="75000"/>
                </a:schemeClr>
              </a:solidFill>
            </a:endParaRPr>
          </a:p>
          <a:p>
            <a:pPr marL="457200" lvl="1" indent="0" eaLnBrk="0" fontAlgn="base" hangingPunct="0">
              <a:spcBef>
                <a:spcPct val="0"/>
              </a:spcBef>
              <a:spcAft>
                <a:spcPct val="0"/>
              </a:spcAft>
              <a:buClrTx/>
              <a:buSzTx/>
              <a:buNone/>
            </a:pPr>
            <a:r>
              <a:rPr lang="en-US" sz="1800" b="1" dirty="0">
                <a:solidFill>
                  <a:schemeClr val="accent1">
                    <a:lumMod val="75000"/>
                  </a:schemeClr>
                </a:solidFill>
                <a:ea typeface="Times New Roman" pitchFamily="18" charset="0"/>
              </a:rPr>
              <a:t>Year: 2008 </a:t>
            </a:r>
            <a:r>
              <a:rPr lang="en-US" sz="1800" b="1" dirty="0" err="1">
                <a:solidFill>
                  <a:schemeClr val="accent1">
                    <a:lumMod val="75000"/>
                  </a:schemeClr>
                </a:solidFill>
                <a:ea typeface="Times New Roman" pitchFamily="18" charset="0"/>
              </a:rPr>
              <a:t>mounth</a:t>
            </a:r>
            <a:r>
              <a:rPr lang="en-US" sz="1800" b="1" dirty="0">
                <a:solidFill>
                  <a:schemeClr val="accent1">
                    <a:lumMod val="75000"/>
                  </a:schemeClr>
                </a:solidFill>
                <a:ea typeface="Times New Roman" pitchFamily="18" charset="0"/>
              </a:rPr>
              <a:t>: 7 day: 3</a:t>
            </a:r>
          </a:p>
          <a:p>
            <a:pPr marL="457200" lvl="1" indent="0" eaLnBrk="0" fontAlgn="base" hangingPunct="0">
              <a:spcBef>
                <a:spcPct val="0"/>
              </a:spcBef>
              <a:spcAft>
                <a:spcPct val="0"/>
              </a:spcAft>
              <a:buClrTx/>
              <a:buSzTx/>
              <a:buNone/>
            </a:pPr>
            <a:r>
              <a:rPr lang="en-US" sz="1800" b="1" dirty="0">
                <a:solidFill>
                  <a:schemeClr val="accent1">
                    <a:lumMod val="75000"/>
                  </a:schemeClr>
                </a:solidFill>
                <a:ea typeface="Times New Roman" pitchFamily="18" charset="0"/>
              </a:rPr>
              <a:t>Year: 2008 </a:t>
            </a:r>
            <a:r>
              <a:rPr lang="en-US" sz="1800" b="1" dirty="0" err="1">
                <a:solidFill>
                  <a:schemeClr val="accent1">
                    <a:lumMod val="75000"/>
                  </a:schemeClr>
                </a:solidFill>
                <a:ea typeface="Times New Roman" pitchFamily="18" charset="0"/>
              </a:rPr>
              <a:t>mounth</a:t>
            </a:r>
            <a:r>
              <a:rPr lang="en-US" sz="1800" b="1" dirty="0">
                <a:solidFill>
                  <a:schemeClr val="accent1">
                    <a:lumMod val="75000"/>
                  </a:schemeClr>
                </a:solidFill>
                <a:ea typeface="Times New Roman" pitchFamily="18" charset="0"/>
              </a:rPr>
              <a:t>: 3 day: 3</a:t>
            </a:r>
            <a:r>
              <a:rPr lang="ru-RU" sz="1800" b="1" dirty="0">
                <a:solidFill>
                  <a:schemeClr val="accent1">
                    <a:lumMod val="75000"/>
                  </a:schemeClr>
                </a:solidFill>
              </a:rPr>
              <a:t> </a:t>
            </a:r>
          </a:p>
          <a:p>
            <a:pPr marL="0" indent="0" eaLnBrk="0" fontAlgn="base" hangingPunct="0">
              <a:spcBef>
                <a:spcPct val="0"/>
              </a:spcBef>
              <a:spcAft>
                <a:spcPct val="0"/>
              </a:spcAft>
              <a:buClrTx/>
              <a:buSzTx/>
              <a:buNone/>
            </a:pPr>
            <a:endParaRPr lang="ru-RU" sz="1800" dirty="0"/>
          </a:p>
          <a:p>
            <a:pPr marL="0" indent="0" eaLnBrk="0" fontAlgn="base" hangingPunct="0">
              <a:spcBef>
                <a:spcPct val="0"/>
              </a:spcBef>
              <a:spcAft>
                <a:spcPct val="0"/>
              </a:spcAft>
              <a:buClrTx/>
              <a:buSzTx/>
              <a:buNone/>
            </a:pPr>
            <a:endParaRPr lang="ru-RU" sz="1300" dirty="0">
              <a:latin typeface="Courier New" pitchFamily="49" charset="0"/>
              <a:cs typeface="Courier New" pitchFamily="49" charset="0"/>
            </a:endParaRP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121</a:t>
            </a:fld>
            <a:endParaRPr lang="en-US"/>
          </a:p>
        </p:txBody>
      </p:sp>
      <p:sp>
        <p:nvSpPr>
          <p:cNvPr id="6" name="Rectangle 5"/>
          <p:cNvSpPr/>
          <p:nvPr/>
        </p:nvSpPr>
        <p:spPr>
          <a:xfrm>
            <a:off x="928662" y="1124744"/>
            <a:ext cx="7286676" cy="1815882"/>
          </a:xfrm>
          <a:prstGeom prst="rect">
            <a:avLst/>
          </a:prstGeom>
          <a:solidFill>
            <a:schemeClr val="bg1">
              <a:lumMod val="95000"/>
            </a:schemeClr>
          </a:solidFill>
        </p:spPr>
        <p:txBody>
          <a:bodyPr wrap="square">
            <a:spAutoFit/>
          </a:bodyPr>
          <a:lstStyle/>
          <a:p>
            <a:pPr lvl="1" indent="-457200" fontAlgn="base">
              <a:spcBef>
                <a:spcPct val="0"/>
              </a:spcBef>
              <a:spcAft>
                <a:spcPct val="0"/>
              </a:spcAft>
            </a:pPr>
            <a:r>
              <a:rPr lang="fr-FR" sz="1400" b="1" dirty="0">
                <a:solidFill>
                  <a:srgbClr val="7F0055"/>
                </a:solidFill>
                <a:latin typeface="Courier New" pitchFamily="49" charset="0"/>
                <a:ea typeface="Times New Roman" pitchFamily="18" charset="0"/>
                <a:cs typeface="Courier New" pitchFamily="49" charset="0"/>
              </a:rPr>
              <a:t>import</a:t>
            </a:r>
            <a:r>
              <a:rPr lang="fr-FR" sz="1400" dirty="0">
                <a:solidFill>
                  <a:srgbClr val="000000"/>
                </a:solidFill>
                <a:latin typeface="Courier New" pitchFamily="49" charset="0"/>
                <a:ea typeface="Times New Roman" pitchFamily="18" charset="0"/>
                <a:cs typeface="Courier New" pitchFamily="49" charset="0"/>
              </a:rPr>
              <a:t> </a:t>
            </a:r>
            <a:r>
              <a:rPr lang="fr-FR" sz="1400" dirty="0" err="1">
                <a:solidFill>
                  <a:srgbClr val="000000"/>
                </a:solidFill>
                <a:latin typeface="Courier New" pitchFamily="49" charset="0"/>
                <a:ea typeface="Times New Roman" pitchFamily="18" charset="0"/>
                <a:cs typeface="Courier New" pitchFamily="49" charset="0"/>
              </a:rPr>
              <a:t>java.util.Date</a:t>
            </a:r>
            <a:r>
              <a:rPr lang="fr-FR" sz="1400" dirty="0">
                <a:solidFill>
                  <a:srgbClr val="000000"/>
                </a:solidFill>
                <a:latin typeface="Courier New" pitchFamily="49" charset="0"/>
                <a:ea typeface="Times New Roman" pitchFamily="18" charset="0"/>
                <a:cs typeface="Courier New" pitchFamily="49" charset="0"/>
              </a:rPr>
              <a:t>;</a:t>
            </a:r>
            <a:endParaRPr lang="ru-RU" sz="1400" dirty="0">
              <a:latin typeface="Courier New" pitchFamily="49" charset="0"/>
              <a:cs typeface="Courier New" pitchFamily="49" charset="0"/>
            </a:endParaRPr>
          </a:p>
          <a:p>
            <a:pPr lvl="1" indent="-457200" eaLnBrk="0" fontAlgn="base" hangingPunct="0">
              <a:spcBef>
                <a:spcPct val="0"/>
              </a:spcBef>
              <a:spcAft>
                <a:spcPct val="0"/>
              </a:spcAft>
            </a:pPr>
            <a:r>
              <a:rPr lang="en-US" sz="1400" b="1" dirty="0">
                <a:solidFill>
                  <a:srgbClr val="7F0055"/>
                </a:solidFill>
                <a:latin typeface="Courier New" pitchFamily="49" charset="0"/>
                <a:ea typeface="Times New Roman" pitchFamily="18" charset="0"/>
                <a:cs typeface="Courier New" pitchFamily="49" charset="0"/>
              </a:rPr>
              <a:t>public</a:t>
            </a:r>
            <a:r>
              <a:rPr lang="en-US" sz="1400" dirty="0">
                <a:solidFill>
                  <a:srgbClr val="000000"/>
                </a:solidFill>
                <a:latin typeface="Courier New" pitchFamily="49" charset="0"/>
                <a:ea typeface="Times New Roman" pitchFamily="18" charset="0"/>
                <a:cs typeface="Courier New" pitchFamily="49" charset="0"/>
              </a:rPr>
              <a:t> </a:t>
            </a:r>
            <a:r>
              <a:rPr lang="en-US" sz="1400" b="1" dirty="0">
                <a:solidFill>
                  <a:srgbClr val="7F0055"/>
                </a:solidFill>
                <a:latin typeface="Courier New" pitchFamily="49" charset="0"/>
                <a:ea typeface="Times New Roman" pitchFamily="18" charset="0"/>
                <a:cs typeface="Courier New" pitchFamily="49" charset="0"/>
              </a:rPr>
              <a:t>class</a:t>
            </a:r>
            <a:r>
              <a:rPr lang="en-US" sz="1400" dirty="0">
                <a:solidFill>
                  <a:srgbClr val="000000"/>
                </a:solidFill>
                <a:latin typeface="Courier New" pitchFamily="49" charset="0"/>
                <a:ea typeface="Times New Roman" pitchFamily="18" charset="0"/>
                <a:cs typeface="Courier New" pitchFamily="49" charset="0"/>
              </a:rPr>
              <a:t> </a:t>
            </a:r>
            <a:r>
              <a:rPr lang="en-US" sz="1400" dirty="0" err="1">
                <a:solidFill>
                  <a:srgbClr val="000000"/>
                </a:solidFill>
                <a:latin typeface="Courier New" pitchFamily="49" charset="0"/>
                <a:ea typeface="Times New Roman" pitchFamily="18" charset="0"/>
                <a:cs typeface="Courier New" pitchFamily="49" charset="0"/>
              </a:rPr>
              <a:t>MyDate</a:t>
            </a:r>
            <a:r>
              <a:rPr lang="en-US" sz="1400" dirty="0">
                <a:solidFill>
                  <a:srgbClr val="000000"/>
                </a:solidFill>
                <a:latin typeface="Courier New" pitchFamily="49" charset="0"/>
                <a:ea typeface="Times New Roman" pitchFamily="18" charset="0"/>
                <a:cs typeface="Courier New" pitchFamily="49" charset="0"/>
              </a:rPr>
              <a:t> {</a:t>
            </a:r>
            <a:endParaRPr lang="ru-RU" sz="1400" dirty="0">
              <a:latin typeface="Courier New" pitchFamily="49" charset="0"/>
              <a:cs typeface="Courier New" pitchFamily="49" charset="0"/>
            </a:endParaRPr>
          </a:p>
          <a:p>
            <a:pPr lvl="1" indent="-457200" eaLnBrk="0" fontAlgn="base" hangingPunct="0">
              <a:spcBef>
                <a:spcPct val="0"/>
              </a:spcBef>
              <a:spcAft>
                <a:spcPct val="0"/>
              </a:spcAft>
            </a:pPr>
            <a:r>
              <a:rPr lang="en-US" sz="1400" dirty="0">
                <a:solidFill>
                  <a:srgbClr val="000000"/>
                </a:solidFill>
                <a:latin typeface="Courier New" pitchFamily="49" charset="0"/>
                <a:ea typeface="Times New Roman" pitchFamily="18" charset="0"/>
                <a:cs typeface="Courier New" pitchFamily="49" charset="0"/>
              </a:rPr>
              <a:t>…</a:t>
            </a:r>
            <a:endParaRPr lang="ru-RU" sz="1400" dirty="0">
              <a:latin typeface="Courier New" pitchFamily="49" charset="0"/>
              <a:cs typeface="Courier New" pitchFamily="49" charset="0"/>
            </a:endParaRPr>
          </a:p>
          <a:p>
            <a:pPr lvl="1" indent="-457200" eaLnBrk="0" fontAlgn="base" hangingPunct="0">
              <a:spcBef>
                <a:spcPct val="0"/>
              </a:spcBef>
              <a:spcAft>
                <a:spcPct val="0"/>
              </a:spcAft>
            </a:pPr>
            <a:r>
              <a:rPr lang="en-US" sz="1400" dirty="0">
                <a:solidFill>
                  <a:srgbClr val="000000"/>
                </a:solidFill>
                <a:latin typeface="Courier New" pitchFamily="49" charset="0"/>
                <a:ea typeface="Times New Roman" pitchFamily="18" charset="0"/>
                <a:cs typeface="Courier New" pitchFamily="49" charset="0"/>
              </a:rPr>
              <a:t>    </a:t>
            </a:r>
            <a:r>
              <a:rPr lang="en-US" sz="1400" b="1" dirty="0">
                <a:solidFill>
                  <a:srgbClr val="7F0055"/>
                </a:solidFill>
                <a:latin typeface="Courier New" pitchFamily="49" charset="0"/>
                <a:ea typeface="Times New Roman" pitchFamily="18" charset="0"/>
                <a:cs typeface="Courier New" pitchFamily="49" charset="0"/>
              </a:rPr>
              <a:t>public</a:t>
            </a:r>
            <a:r>
              <a:rPr lang="en-US" sz="1400" dirty="0">
                <a:solidFill>
                  <a:srgbClr val="000000"/>
                </a:solidFill>
                <a:latin typeface="Courier New" pitchFamily="49" charset="0"/>
                <a:ea typeface="Times New Roman" pitchFamily="18" charset="0"/>
                <a:cs typeface="Courier New" pitchFamily="49" charset="0"/>
              </a:rPr>
              <a:t> Date </a:t>
            </a:r>
            <a:r>
              <a:rPr lang="en-US" sz="1400" dirty="0" err="1">
                <a:solidFill>
                  <a:srgbClr val="000000"/>
                </a:solidFill>
                <a:latin typeface="Courier New" pitchFamily="49" charset="0"/>
                <a:ea typeface="Times New Roman" pitchFamily="18" charset="0"/>
                <a:cs typeface="Courier New" pitchFamily="49" charset="0"/>
              </a:rPr>
              <a:t>returnDate</a:t>
            </a:r>
            <a:r>
              <a:rPr lang="en-US" sz="1400" dirty="0">
                <a:solidFill>
                  <a:srgbClr val="000000"/>
                </a:solidFill>
                <a:latin typeface="Courier New" pitchFamily="49" charset="0"/>
                <a:ea typeface="Times New Roman" pitchFamily="18" charset="0"/>
                <a:cs typeface="Courier New" pitchFamily="49" charset="0"/>
              </a:rPr>
              <a:t>()</a:t>
            </a:r>
            <a:r>
              <a:rPr lang="ru-RU" sz="1400" dirty="0">
                <a:solidFill>
                  <a:srgbClr val="000000"/>
                </a:solidFill>
                <a:latin typeface="Courier New" pitchFamily="49" charset="0"/>
                <a:ea typeface="Times New Roman" pitchFamily="18" charset="0"/>
                <a:cs typeface="Courier New" pitchFamily="49" charset="0"/>
              </a:rPr>
              <a:t>{</a:t>
            </a:r>
            <a:endParaRPr lang="ru-RU" sz="1400" dirty="0">
              <a:latin typeface="Courier New" pitchFamily="49" charset="0"/>
              <a:cs typeface="Courier New" pitchFamily="49" charset="0"/>
            </a:endParaRPr>
          </a:p>
          <a:p>
            <a:pPr lvl="1" indent="-457200" eaLnBrk="0" fontAlgn="base" hangingPunct="0">
              <a:spcBef>
                <a:spcPct val="0"/>
              </a:spcBef>
              <a:spcAft>
                <a:spcPct val="0"/>
              </a:spcAft>
            </a:pPr>
            <a:r>
              <a:rPr lang="ru-RU" sz="1400" dirty="0">
                <a:solidFill>
                  <a:srgbClr val="000000"/>
                </a:solidFill>
                <a:latin typeface="Courier New" pitchFamily="49" charset="0"/>
                <a:ea typeface="Times New Roman" pitchFamily="18" charset="0"/>
                <a:cs typeface="Courier New" pitchFamily="49" charset="0"/>
              </a:rPr>
              <a:t>        </a:t>
            </a:r>
            <a:r>
              <a:rPr lang="en-US" sz="1400" b="1" dirty="0">
                <a:solidFill>
                  <a:srgbClr val="7F0055"/>
                </a:solidFill>
                <a:latin typeface="Courier New" pitchFamily="49" charset="0"/>
                <a:ea typeface="Times New Roman" pitchFamily="18" charset="0"/>
                <a:cs typeface="Courier New" pitchFamily="49" charset="0"/>
              </a:rPr>
              <a:t>return</a:t>
            </a:r>
            <a:r>
              <a:rPr lang="ru-RU" sz="1400" dirty="0">
                <a:solidFill>
                  <a:srgbClr val="000000"/>
                </a:solidFill>
                <a:latin typeface="Courier New" pitchFamily="49" charset="0"/>
                <a:ea typeface="Times New Roman" pitchFamily="18" charset="0"/>
                <a:cs typeface="Courier New" pitchFamily="49" charset="0"/>
              </a:rPr>
              <a:t> (</a:t>
            </a:r>
            <a:r>
              <a:rPr lang="en-US" sz="1400" dirty="0">
                <a:solidFill>
                  <a:srgbClr val="000000"/>
                </a:solidFill>
                <a:latin typeface="Courier New" pitchFamily="49" charset="0"/>
                <a:ea typeface="Times New Roman" pitchFamily="18" charset="0"/>
                <a:cs typeface="Courier New" pitchFamily="49" charset="0"/>
              </a:rPr>
              <a:t>Date</a:t>
            </a:r>
            <a:r>
              <a:rPr lang="ru-RU" sz="1400" dirty="0">
                <a:solidFill>
                  <a:srgbClr val="000000"/>
                </a:solidFill>
                <a:latin typeface="Courier New" pitchFamily="49" charset="0"/>
                <a:ea typeface="Times New Roman" pitchFamily="18" charset="0"/>
                <a:cs typeface="Courier New" pitchFamily="49" charset="0"/>
              </a:rPr>
              <a:t>) </a:t>
            </a:r>
            <a:r>
              <a:rPr lang="en-US" sz="1400" dirty="0">
                <a:solidFill>
                  <a:srgbClr val="000000"/>
                </a:solidFill>
                <a:latin typeface="Courier New" pitchFamily="49" charset="0"/>
                <a:ea typeface="Times New Roman" pitchFamily="18" charset="0"/>
                <a:cs typeface="Courier New" pitchFamily="49" charset="0"/>
              </a:rPr>
              <a:t>date</a:t>
            </a:r>
            <a:r>
              <a:rPr lang="ru-RU" sz="1400" dirty="0">
                <a:solidFill>
                  <a:srgbClr val="000000"/>
                </a:solidFill>
                <a:latin typeface="Courier New" pitchFamily="49" charset="0"/>
                <a:ea typeface="Times New Roman" pitchFamily="18" charset="0"/>
                <a:cs typeface="Courier New" pitchFamily="49" charset="0"/>
              </a:rPr>
              <a:t>.</a:t>
            </a:r>
            <a:r>
              <a:rPr lang="en-US" sz="1400" dirty="0">
                <a:solidFill>
                  <a:srgbClr val="000000"/>
                </a:solidFill>
                <a:latin typeface="Courier New" pitchFamily="49" charset="0"/>
                <a:ea typeface="Times New Roman" pitchFamily="18" charset="0"/>
                <a:cs typeface="Courier New" pitchFamily="49" charset="0"/>
              </a:rPr>
              <a:t>clone</a:t>
            </a:r>
            <a:r>
              <a:rPr lang="ru-RU" sz="1400" dirty="0">
                <a:solidFill>
                  <a:srgbClr val="000000"/>
                </a:solidFill>
                <a:latin typeface="Courier New" pitchFamily="49" charset="0"/>
                <a:ea typeface="Times New Roman" pitchFamily="18" charset="0"/>
                <a:cs typeface="Courier New" pitchFamily="49" charset="0"/>
              </a:rPr>
              <a:t>();</a:t>
            </a:r>
            <a:endParaRPr lang="ru-RU" sz="1400" dirty="0">
              <a:latin typeface="Courier New" pitchFamily="49" charset="0"/>
              <a:cs typeface="Courier New" pitchFamily="49" charset="0"/>
            </a:endParaRPr>
          </a:p>
          <a:p>
            <a:pPr lvl="1" indent="-457200" eaLnBrk="0" fontAlgn="base" hangingPunct="0">
              <a:spcBef>
                <a:spcPct val="0"/>
              </a:spcBef>
              <a:spcAft>
                <a:spcPct val="0"/>
              </a:spcAft>
            </a:pPr>
            <a:r>
              <a:rPr lang="ru-RU" sz="1400" dirty="0">
                <a:solidFill>
                  <a:srgbClr val="000000"/>
                </a:solidFill>
                <a:latin typeface="Courier New" pitchFamily="49" charset="0"/>
                <a:ea typeface="Times New Roman" pitchFamily="18" charset="0"/>
                <a:cs typeface="Courier New" pitchFamily="49" charset="0"/>
              </a:rPr>
              <a:t>    }</a:t>
            </a:r>
            <a:endParaRPr lang="ru-RU" sz="1400" dirty="0">
              <a:latin typeface="Courier New" pitchFamily="49" charset="0"/>
              <a:cs typeface="Courier New" pitchFamily="49" charset="0"/>
            </a:endParaRPr>
          </a:p>
          <a:p>
            <a:pPr lvl="1" indent="-457200" eaLnBrk="0" fontAlgn="base" hangingPunct="0">
              <a:spcBef>
                <a:spcPct val="0"/>
              </a:spcBef>
              <a:spcAft>
                <a:spcPct val="0"/>
              </a:spcAft>
            </a:pPr>
            <a:r>
              <a:rPr lang="ru-RU" sz="1400" dirty="0">
                <a:solidFill>
                  <a:srgbClr val="000000"/>
                </a:solidFill>
                <a:latin typeface="Courier New" pitchFamily="49" charset="0"/>
                <a:ea typeface="Times New Roman" pitchFamily="18" charset="0"/>
                <a:cs typeface="Courier New" pitchFamily="49" charset="0"/>
              </a:rPr>
              <a:t>…</a:t>
            </a:r>
            <a:endParaRPr lang="ru-RU" sz="1400" dirty="0">
              <a:latin typeface="Courier New" pitchFamily="49" charset="0"/>
              <a:cs typeface="Courier New" pitchFamily="49" charset="0"/>
            </a:endParaRPr>
          </a:p>
          <a:p>
            <a:pPr lvl="1" indent="-457200" eaLnBrk="0" fontAlgn="base" hangingPunct="0">
              <a:spcBef>
                <a:spcPct val="0"/>
              </a:spcBef>
              <a:spcAft>
                <a:spcPct val="0"/>
              </a:spcAft>
            </a:pPr>
            <a:r>
              <a:rPr lang="ru-RU" sz="1400" dirty="0">
                <a:solidFill>
                  <a:srgbClr val="000000"/>
                </a:solidFill>
                <a:latin typeface="Courier New" pitchFamily="49" charset="0"/>
                <a:ea typeface="Times New Roman" pitchFamily="18" charset="0"/>
                <a:cs typeface="Courier New" pitchFamily="49" charset="0"/>
              </a:rPr>
              <a:t>}</a:t>
            </a:r>
          </a:p>
        </p:txBody>
      </p:sp>
    </p:spTree>
    <p:extLst>
      <p:ext uri="{BB962C8B-B14F-4D97-AF65-F5344CB8AC3E}">
        <p14:creationId xmlns:p14="http://schemas.microsoft.com/office/powerpoint/2010/main" xmlns="" val="110032751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Интерфейсы</a:t>
            </a:r>
            <a:endParaRPr lang="en-US" dirty="0"/>
          </a:p>
        </p:txBody>
      </p:sp>
      <p:sp>
        <p:nvSpPr>
          <p:cNvPr id="3" name="Content Placeholder 2"/>
          <p:cNvSpPr>
            <a:spLocks noGrp="1"/>
          </p:cNvSpPr>
          <p:nvPr>
            <p:ph idx="1"/>
          </p:nvPr>
        </p:nvSpPr>
        <p:spPr/>
        <p:txBody>
          <a:bodyPr/>
          <a:lstStyle/>
          <a:p>
            <a:pPr marL="0" indent="0" algn="just">
              <a:buNone/>
            </a:pPr>
            <a:r>
              <a:rPr lang="ru-RU" sz="1800" dirty="0" smtClean="0"/>
              <a:t>Метод </a:t>
            </a:r>
            <a:r>
              <a:rPr lang="ru-RU" sz="1800" b="1" dirty="0" err="1"/>
              <a:t>clone</a:t>
            </a:r>
            <a:r>
              <a:rPr lang="ru-RU" sz="1800" dirty="0"/>
              <a:t>() существует практически во всех </a:t>
            </a:r>
            <a:r>
              <a:rPr lang="ru-RU" sz="1800" dirty="0" smtClean="0"/>
              <a:t>библиотечных классах. Однако, в классах, разрабатываемых самим программистом, метод </a:t>
            </a:r>
            <a:r>
              <a:rPr lang="ru-RU" sz="1800" b="1" dirty="0" err="1" smtClean="0"/>
              <a:t>clone</a:t>
            </a:r>
            <a:r>
              <a:rPr lang="ru-RU" sz="1800" dirty="0" smtClean="0"/>
              <a:t>() наследуется из класса </a:t>
            </a:r>
            <a:r>
              <a:rPr lang="ru-RU" sz="1800" b="1" dirty="0" err="1" smtClean="0"/>
              <a:t>Object</a:t>
            </a:r>
            <a:r>
              <a:rPr lang="ru-RU" sz="1800" dirty="0" smtClean="0"/>
              <a:t>, который умеет копировать лишь поля. Следовательно, если вызывать унаследованный метод </a:t>
            </a:r>
            <a:r>
              <a:rPr lang="ru-RU" sz="1800" b="1" dirty="0" err="1" smtClean="0"/>
              <a:t>clone</a:t>
            </a:r>
            <a:r>
              <a:rPr lang="ru-RU" sz="1800" dirty="0" smtClean="0"/>
              <a:t>() опять получиться ситуация, когда разные ссылки указывают на один и тот же объект (такое клонирование называют поверхностным). Часто объекты содержат подобъекты (ссылки на другие объекты), и, чтобы получить их копию, необходимо переопределять метод </a:t>
            </a:r>
            <a:r>
              <a:rPr lang="ru-RU" sz="1800" b="1" dirty="0" err="1" smtClean="0"/>
              <a:t>clone</a:t>
            </a:r>
            <a:r>
              <a:rPr lang="ru-RU" sz="1800" dirty="0" smtClean="0"/>
              <a:t>() (выполнять глубокое копирование).</a:t>
            </a:r>
            <a:endParaRPr lang="ru-RU" sz="1800" dirty="0"/>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122</a:t>
            </a:fld>
            <a:endParaRPr lang="en-US"/>
          </a:p>
        </p:txBody>
      </p:sp>
    </p:spTree>
    <p:extLst>
      <p:ext uri="{BB962C8B-B14F-4D97-AF65-F5344CB8AC3E}">
        <p14:creationId xmlns:p14="http://schemas.microsoft.com/office/powerpoint/2010/main" xmlns="" val="413398789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Интерфейсы</a:t>
            </a:r>
            <a:endParaRPr lang="en-US" dirty="0"/>
          </a:p>
        </p:txBody>
      </p:sp>
      <p:sp>
        <p:nvSpPr>
          <p:cNvPr id="3" name="Content Placeholder 2"/>
          <p:cNvSpPr>
            <a:spLocks noGrp="1"/>
          </p:cNvSpPr>
          <p:nvPr>
            <p:ph idx="1"/>
          </p:nvPr>
        </p:nvSpPr>
        <p:spPr/>
        <p:txBody>
          <a:bodyPr/>
          <a:lstStyle/>
          <a:p>
            <a:pPr marL="0" indent="0" algn="just">
              <a:buNone/>
            </a:pPr>
            <a:r>
              <a:rPr lang="ru-RU" sz="1800" dirty="0" smtClean="0"/>
              <a:t>Для </a:t>
            </a:r>
            <a:r>
              <a:rPr lang="ru-RU" sz="1800" dirty="0"/>
              <a:t>того, чтобы переопределить метод </a:t>
            </a:r>
            <a:r>
              <a:rPr lang="ru-RU" sz="1800" b="1" dirty="0" err="1"/>
              <a:t>clone</a:t>
            </a:r>
            <a:r>
              <a:rPr lang="ru-RU" sz="1800" dirty="0"/>
              <a:t>() необходимо реализовать </a:t>
            </a:r>
            <a:r>
              <a:rPr lang="ru-RU" sz="1800" dirty="0" smtClean="0"/>
              <a:t>интерфейс </a:t>
            </a:r>
            <a:r>
              <a:rPr lang="ru-RU" sz="1800" b="1" dirty="0" err="1"/>
              <a:t>Cloneable</a:t>
            </a:r>
            <a:r>
              <a:rPr lang="ru-RU" sz="1800" dirty="0"/>
              <a:t> и описать метод </a:t>
            </a:r>
            <a:r>
              <a:rPr lang="ru-RU" sz="1800" b="1" dirty="0" err="1"/>
              <a:t>clone</a:t>
            </a:r>
            <a:r>
              <a:rPr lang="ru-RU" sz="1800" dirty="0"/>
              <a:t>() с модификатором </a:t>
            </a:r>
            <a:r>
              <a:rPr lang="ru-RU" sz="1800" b="1" dirty="0" err="1"/>
              <a:t>public</a:t>
            </a:r>
            <a:r>
              <a:rPr lang="ru-RU" sz="1800" dirty="0"/>
              <a:t>. </a:t>
            </a:r>
            <a:endParaRPr lang="ru-RU" sz="1800" dirty="0" smtClean="0"/>
          </a:p>
          <a:p>
            <a:pPr marL="0" indent="0">
              <a:buNone/>
            </a:pPr>
            <a:endParaRPr lang="ru-RU" sz="1800" dirty="0"/>
          </a:p>
          <a:p>
            <a:pPr marL="0" indent="0" algn="just">
              <a:buFont typeface="Verdana" pitchFamily="34" charset="0"/>
              <a:buNone/>
            </a:pPr>
            <a:r>
              <a:rPr lang="ru-RU" sz="1800" dirty="0" smtClean="0"/>
              <a:t>Интерфейс </a:t>
            </a:r>
            <a:r>
              <a:rPr lang="en-US" sz="1800" b="1" dirty="0" err="1" smtClean="0"/>
              <a:t>Cloneable</a:t>
            </a:r>
            <a:r>
              <a:rPr lang="ru-RU" sz="1800" dirty="0" smtClean="0"/>
              <a:t> не содержит методов относится к помеченным (</a:t>
            </a:r>
            <a:r>
              <a:rPr lang="en-US" sz="1800" b="1" dirty="0" smtClean="0"/>
              <a:t>tagged</a:t>
            </a:r>
            <a:r>
              <a:rPr lang="ru-RU" sz="1800" dirty="0" smtClean="0"/>
              <a:t>) интерфейсам, а его реализация гарантирует, что метод </a:t>
            </a:r>
            <a:r>
              <a:rPr lang="en-US" sz="1800" b="1" dirty="0" smtClean="0"/>
              <a:t>clone</a:t>
            </a:r>
            <a:r>
              <a:rPr lang="ru-RU" sz="1800" dirty="0" smtClean="0"/>
              <a:t>() класса </a:t>
            </a:r>
            <a:r>
              <a:rPr lang="en-US" sz="1800" b="1" dirty="0" smtClean="0"/>
              <a:t>Object</a:t>
            </a:r>
            <a:r>
              <a:rPr lang="en-US" sz="1800" dirty="0" smtClean="0"/>
              <a:t> </a:t>
            </a:r>
            <a:r>
              <a:rPr lang="ru-RU" sz="1800" dirty="0" smtClean="0"/>
              <a:t>возвратит точную копию вызвавшего его объекта с воспроизведением значений всех его полей. В противном случае метод генерирует исключение </a:t>
            </a:r>
            <a:r>
              <a:rPr lang="en-US" sz="1800" b="1" dirty="0" err="1" smtClean="0"/>
              <a:t>CloneNotSupportedException</a:t>
            </a:r>
            <a:r>
              <a:rPr lang="ru-RU" sz="1800" dirty="0" smtClean="0"/>
              <a:t>.</a:t>
            </a: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123</a:t>
            </a:fld>
            <a:endParaRPr lang="en-US"/>
          </a:p>
        </p:txBody>
      </p:sp>
    </p:spTree>
    <p:extLst>
      <p:ext uri="{BB962C8B-B14F-4D97-AF65-F5344CB8AC3E}">
        <p14:creationId xmlns:p14="http://schemas.microsoft.com/office/powerpoint/2010/main" xmlns="" val="413398789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Интерфейсы</a:t>
            </a:r>
            <a:endParaRPr lang="en-US" dirty="0"/>
          </a:p>
        </p:txBody>
      </p:sp>
      <p:sp>
        <p:nvSpPr>
          <p:cNvPr id="3" name="Содержимое 2"/>
          <p:cNvSpPr>
            <a:spLocks noGrp="1"/>
          </p:cNvSpPr>
          <p:nvPr>
            <p:ph idx="1"/>
          </p:nvPr>
        </p:nvSpPr>
        <p:spPr/>
        <p:txBody>
          <a:bodyPr/>
          <a:lstStyle/>
          <a:p>
            <a:pPr marL="0" indent="0" algn="just">
              <a:buFont typeface="Verdana" pitchFamily="34" charset="0"/>
              <a:buNone/>
            </a:pPr>
            <a:r>
              <a:rPr lang="ru-RU" sz="1800" dirty="0" smtClean="0"/>
              <a:t>Класс </a:t>
            </a:r>
            <a:r>
              <a:rPr lang="en-US" sz="1800" b="1" dirty="0" smtClean="0"/>
              <a:t>Object</a:t>
            </a:r>
            <a:r>
              <a:rPr lang="ru-RU" sz="1800" dirty="0" smtClean="0"/>
              <a:t> содержит </a:t>
            </a:r>
            <a:r>
              <a:rPr lang="en-US" sz="1800" dirty="0" smtClean="0"/>
              <a:t>protected</a:t>
            </a:r>
            <a:r>
              <a:rPr lang="ru-RU" sz="1800" dirty="0" smtClean="0"/>
              <a:t>-метод </a:t>
            </a:r>
            <a:r>
              <a:rPr lang="en-US" sz="1800" b="1" dirty="0" smtClean="0"/>
              <a:t>clone</a:t>
            </a:r>
            <a:r>
              <a:rPr lang="ru-RU" sz="1800" dirty="0" smtClean="0"/>
              <a:t>(), осуществляющий побитовое копирование объекта производного класса.</a:t>
            </a:r>
          </a:p>
          <a:p>
            <a:pPr algn="just">
              <a:buFont typeface="Verdana" pitchFamily="34" charset="0"/>
              <a:buNone/>
            </a:pPr>
            <a:r>
              <a:rPr lang="ru-RU" sz="1800" dirty="0" smtClean="0"/>
              <a:t> </a:t>
            </a:r>
          </a:p>
          <a:p>
            <a:pPr marL="990600" indent="-266700" algn="just"/>
            <a:r>
              <a:rPr lang="ru-RU" sz="1800" dirty="0" smtClean="0"/>
              <a:t>Сначала необходимо переопределить метод </a:t>
            </a:r>
            <a:r>
              <a:rPr lang="en-US" sz="1800" b="1" dirty="0" smtClean="0"/>
              <a:t>clone</a:t>
            </a:r>
            <a:r>
              <a:rPr lang="ru-RU" sz="1800" dirty="0" smtClean="0"/>
              <a:t>() как </a:t>
            </a:r>
            <a:r>
              <a:rPr lang="en-US" sz="1800" b="1" dirty="0" smtClean="0"/>
              <a:t>public</a:t>
            </a:r>
            <a:r>
              <a:rPr lang="ru-RU" sz="1800" dirty="0" smtClean="0"/>
              <a:t> для обеспечения возможности вызова из другого пакета.</a:t>
            </a:r>
          </a:p>
          <a:p>
            <a:pPr marL="990600" indent="-266700" algn="just"/>
            <a:r>
              <a:rPr lang="ru-RU" sz="1800" dirty="0" smtClean="0"/>
              <a:t>В переопределенном методе следует вызвать базовую версию метода </a:t>
            </a:r>
            <a:r>
              <a:rPr lang="en-US" sz="1800" b="1" dirty="0" smtClean="0"/>
              <a:t>super</a:t>
            </a:r>
            <a:r>
              <a:rPr lang="ru-RU" sz="1800" b="1" dirty="0" smtClean="0"/>
              <a:t>.</a:t>
            </a:r>
            <a:r>
              <a:rPr lang="en-US" sz="1800" b="1" dirty="0" smtClean="0"/>
              <a:t>clone</a:t>
            </a:r>
            <a:r>
              <a:rPr lang="ru-RU" sz="1800" dirty="0" smtClean="0"/>
              <a:t>(), которая и выполняет собственно клонирование. </a:t>
            </a:r>
          </a:p>
          <a:p>
            <a:pPr marL="990600" indent="-266700" algn="just"/>
            <a:r>
              <a:rPr lang="ru-RU" sz="1800" dirty="0" smtClean="0"/>
              <a:t>Чтобы окончательно сделать объект клонируемым, класс должен реализовать интерфейс </a:t>
            </a:r>
            <a:r>
              <a:rPr lang="en-US" sz="1800" b="1" dirty="0" err="1" smtClean="0"/>
              <a:t>Cloneable</a:t>
            </a:r>
            <a:r>
              <a:rPr lang="ru-RU" sz="1800" b="1" dirty="0" smtClean="0"/>
              <a:t>.</a:t>
            </a:r>
            <a:r>
              <a:rPr lang="ru-RU" sz="1800" dirty="0" smtClean="0"/>
              <a:t> </a:t>
            </a:r>
          </a:p>
          <a:p>
            <a:pPr algn="just">
              <a:lnSpc>
                <a:spcPct val="90000"/>
              </a:lnSpc>
              <a:buFont typeface="Verdana" pitchFamily="34" charset="0"/>
              <a:buNone/>
            </a:pPr>
            <a:endParaRPr lang="ru-RU" sz="1600" dirty="0" smtClean="0"/>
          </a:p>
          <a:p>
            <a:endParaRPr lang="en-US"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124</a:t>
            </a:fld>
            <a:endParaRPr 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Интерфейсы</a:t>
            </a:r>
            <a:r>
              <a:rPr lang="en-GB" dirty="0" smtClean="0"/>
              <a:t>. </a:t>
            </a:r>
            <a:r>
              <a:rPr lang="en-GB" dirty="0" smtClean="0"/>
              <a:t>Example </a:t>
            </a:r>
            <a:r>
              <a:rPr lang="en-GB" dirty="0" smtClean="0"/>
              <a:t>34</a:t>
            </a:r>
            <a:endParaRPr lang="en-US"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125</a:t>
            </a:fld>
            <a:endParaRPr lang="en-US"/>
          </a:p>
        </p:txBody>
      </p:sp>
      <p:sp>
        <p:nvSpPr>
          <p:cNvPr id="229378" name="Rectangle 2"/>
          <p:cNvSpPr>
            <a:spLocks noChangeArrowheads="1"/>
          </p:cNvSpPr>
          <p:nvPr/>
        </p:nvSpPr>
        <p:spPr bwMode="auto">
          <a:xfrm>
            <a:off x="928662" y="1285860"/>
            <a:ext cx="7250703" cy="3754874"/>
          </a:xfrm>
          <a:prstGeom prst="rect">
            <a:avLst/>
          </a:prstGeom>
          <a:solidFill>
            <a:schemeClr val="bg1">
              <a:lumMod val="95000"/>
            </a:schemeClr>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package</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_java._se._</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02.inheritance</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class</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Student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implements</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Clon</a:t>
            </a:r>
            <a:r>
              <a:rPr lang="en-US" sz="1400" dirty="0" err="1" smtClean="0">
                <a:solidFill>
                  <a:srgbClr val="000000"/>
                </a:solidFill>
                <a:latin typeface="Courier New" pitchFamily="49" charset="0"/>
                <a:ea typeface="Calibri" pitchFamily="34" charset="0"/>
                <a:cs typeface="Courier New" pitchFamily="49" charset="0"/>
              </a:rPr>
              <a:t>e</a:t>
            </a:r>
            <a:r>
              <a:rPr kumimoji="0" lang="en-US"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able</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private</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strike="noStrike" cap="none" normalizeH="0" baseline="0" dirty="0" smtClean="0">
                <a:ln>
                  <a:noFill/>
                </a:ln>
                <a:solidFill>
                  <a:srgbClr val="0000C0"/>
                </a:solidFill>
                <a:effectLst/>
                <a:latin typeface="Courier New" pitchFamily="49" charset="0"/>
                <a:ea typeface="Calibri" pitchFamily="34" charset="0"/>
                <a:cs typeface="Courier New" pitchFamily="49" charset="0"/>
              </a:rPr>
              <a:t>id</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71;</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getId</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return</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strike="noStrike" cap="none" normalizeH="0" baseline="0" dirty="0" smtClean="0">
                <a:ln>
                  <a:noFill/>
                </a:ln>
                <a:solidFill>
                  <a:srgbClr val="0000C0"/>
                </a:solidFill>
                <a:effectLst/>
                <a:latin typeface="Courier New" pitchFamily="49" charset="0"/>
                <a:ea typeface="Calibri" pitchFamily="34" charset="0"/>
                <a:cs typeface="Courier New" pitchFamily="49" charset="0"/>
              </a:rPr>
              <a:t>id</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void</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setId</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value) {</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strike="noStrike" cap="none" normalizeH="0" baseline="0" dirty="0" smtClean="0">
                <a:ln>
                  <a:noFill/>
                </a:ln>
                <a:solidFill>
                  <a:srgbClr val="0000C0"/>
                </a:solidFill>
                <a:effectLst/>
                <a:latin typeface="Courier New" pitchFamily="49" charset="0"/>
                <a:ea typeface="Calibri" pitchFamily="34" charset="0"/>
                <a:cs typeface="Courier New" pitchFamily="49" charset="0"/>
              </a:rPr>
              <a:t>id</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value;</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Object clone() {</a:t>
            </a:r>
            <a:r>
              <a:rPr kumimoji="0" lang="en-US"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a:t>
            </a:r>
            <a:r>
              <a:rPr kumimoji="0" lang="en-US" sz="1400" b="0" i="0" strike="noStrike" cap="none" normalizeH="0" baseline="0" dirty="0" err="1" smtClean="0">
                <a:ln>
                  <a:noFill/>
                </a:ln>
                <a:solidFill>
                  <a:srgbClr val="3F7F5F"/>
                </a:solidFill>
                <a:effectLst/>
                <a:latin typeface="Courier New" pitchFamily="49" charset="0"/>
                <a:ea typeface="Calibri" pitchFamily="34" charset="0"/>
                <a:cs typeface="Courier New" pitchFamily="49" charset="0"/>
              </a:rPr>
              <a:t>переопределение</a:t>
            </a:r>
            <a:r>
              <a:rPr kumimoji="0" lang="en-US"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a:t>
            </a:r>
            <a:r>
              <a:rPr kumimoji="0" lang="en-US" sz="1400" b="0" i="0" strike="noStrike" cap="none" normalizeH="0" baseline="0" dirty="0" err="1" smtClean="0">
                <a:ln>
                  <a:noFill/>
                </a:ln>
                <a:solidFill>
                  <a:srgbClr val="3F7F5F"/>
                </a:solidFill>
                <a:effectLst/>
                <a:latin typeface="Courier New" pitchFamily="49" charset="0"/>
                <a:ea typeface="Calibri" pitchFamily="34" charset="0"/>
                <a:cs typeface="Courier New" pitchFamily="49" charset="0"/>
              </a:rPr>
              <a:t>метода</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try</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return</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super</a:t>
            </a:r>
            <a:r>
              <a:rPr kumimoji="0" lang="en-US"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.clone</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a:t>
            </a:r>
            <a:r>
              <a:rPr kumimoji="0" lang="en-US" sz="1400" b="0" i="0" strike="noStrike" cap="none" normalizeH="0" baseline="0" dirty="0" err="1" smtClean="0">
                <a:ln>
                  <a:noFill/>
                </a:ln>
                <a:solidFill>
                  <a:srgbClr val="3F7F5F"/>
                </a:solidFill>
                <a:effectLst/>
                <a:latin typeface="Courier New" pitchFamily="49" charset="0"/>
                <a:ea typeface="Calibri" pitchFamily="34" charset="0"/>
                <a:cs typeface="Courier New" pitchFamily="49" charset="0"/>
              </a:rPr>
              <a:t>вызов</a:t>
            </a:r>
            <a:r>
              <a:rPr kumimoji="0" lang="en-US"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a:t>
            </a:r>
            <a:r>
              <a:rPr kumimoji="0" lang="en-US" sz="1400" b="0" i="0" strike="noStrike" cap="none" normalizeH="0" baseline="0" dirty="0" err="1" smtClean="0">
                <a:ln>
                  <a:noFill/>
                </a:ln>
                <a:solidFill>
                  <a:srgbClr val="3F7F5F"/>
                </a:solidFill>
                <a:effectLst/>
                <a:latin typeface="Courier New" pitchFamily="49" charset="0"/>
                <a:ea typeface="Calibri" pitchFamily="34" charset="0"/>
                <a:cs typeface="Courier New" pitchFamily="49" charset="0"/>
              </a:rPr>
              <a:t>базового</a:t>
            </a:r>
            <a:r>
              <a:rPr kumimoji="0" lang="en-US"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a:t>
            </a:r>
            <a:r>
              <a:rPr kumimoji="0" lang="en-US" sz="1400" b="0" i="0" strike="noStrike" cap="none" normalizeH="0" baseline="0" dirty="0" err="1" smtClean="0">
                <a:ln>
                  <a:noFill/>
                </a:ln>
                <a:solidFill>
                  <a:srgbClr val="3F7F5F"/>
                </a:solidFill>
                <a:effectLst/>
                <a:latin typeface="Courier New" pitchFamily="49" charset="0"/>
                <a:ea typeface="Calibri" pitchFamily="34" charset="0"/>
                <a:cs typeface="Courier New" pitchFamily="49" charset="0"/>
              </a:rPr>
              <a:t>метода</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catch</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CloneNotSupportedException</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e) {</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throw</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new</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AssertionError</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1400" b="0" i="0"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en-US" sz="1400" b="0" i="0" strike="noStrike" cap="none" normalizeH="0" baseline="0" dirty="0" err="1" smtClean="0">
                <a:ln>
                  <a:noFill/>
                </a:ln>
                <a:solidFill>
                  <a:srgbClr val="2A00FF"/>
                </a:solidFill>
                <a:effectLst/>
                <a:latin typeface="Courier New" pitchFamily="49" charset="0"/>
                <a:ea typeface="Calibri" pitchFamily="34" charset="0"/>
                <a:cs typeface="Courier New" pitchFamily="49" charset="0"/>
              </a:rPr>
              <a:t>невозможно</a:t>
            </a:r>
            <a:r>
              <a:rPr kumimoji="0" lang="en-US" sz="1400" b="0" i="0"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Интерфейсы</a:t>
            </a:r>
            <a:r>
              <a:rPr lang="en-GB" dirty="0" smtClean="0"/>
              <a:t>. </a:t>
            </a:r>
            <a:r>
              <a:rPr lang="en-GB" dirty="0" smtClean="0"/>
              <a:t>Example </a:t>
            </a:r>
            <a:r>
              <a:rPr lang="en-GB" dirty="0" smtClean="0"/>
              <a:t>35</a:t>
            </a:r>
            <a:endParaRPr lang="en-US"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126</a:t>
            </a:fld>
            <a:endParaRPr lang="en-US"/>
          </a:p>
        </p:txBody>
      </p:sp>
      <p:sp>
        <p:nvSpPr>
          <p:cNvPr id="228353" name="Rectangle 1"/>
          <p:cNvSpPr>
            <a:spLocks noChangeArrowheads="1"/>
          </p:cNvSpPr>
          <p:nvPr/>
        </p:nvSpPr>
        <p:spPr bwMode="auto">
          <a:xfrm>
            <a:off x="928662" y="1214422"/>
            <a:ext cx="7286676" cy="3970318"/>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package</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_java._se._</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02.inheritance</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import</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java.util.ArrayList</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class</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StudentDeepClone</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implements</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Cloneable</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private</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strike="noStrike" cap="none" normalizeH="0" baseline="0" dirty="0" smtClean="0">
                <a:ln>
                  <a:noFill/>
                </a:ln>
                <a:solidFill>
                  <a:srgbClr val="0000C0"/>
                </a:solidFill>
                <a:effectLst/>
                <a:latin typeface="Courier New" pitchFamily="49" charset="0"/>
                <a:ea typeface="Calibri" pitchFamily="34" charset="0"/>
                <a:cs typeface="Courier New" pitchFamily="49" charset="0"/>
              </a:rPr>
              <a:t>id</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71;</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private</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ArrayList</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&lt;Mark&gt; </a:t>
            </a:r>
            <a:r>
              <a:rPr kumimoji="0" lang="en-US" sz="1400" b="0" i="0" strike="noStrike" cap="none" normalizeH="0" baseline="0" dirty="0" smtClean="0">
                <a:ln>
                  <a:noFill/>
                </a:ln>
                <a:solidFill>
                  <a:srgbClr val="0000C0"/>
                </a:solidFill>
                <a:effectLst/>
                <a:latin typeface="Courier New" pitchFamily="49" charset="0"/>
                <a:ea typeface="Calibri" pitchFamily="34" charset="0"/>
                <a:cs typeface="Courier New" pitchFamily="49" charset="0"/>
              </a:rPr>
              <a:t>lm</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new</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ArrayList</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&lt;Mark&gt;();</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getId</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return</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strike="noStrike" cap="none" normalizeH="0" baseline="0" dirty="0" smtClean="0">
                <a:ln>
                  <a:noFill/>
                </a:ln>
                <a:solidFill>
                  <a:srgbClr val="0000C0"/>
                </a:solidFill>
                <a:effectLst/>
                <a:latin typeface="Courier New" pitchFamily="49" charset="0"/>
                <a:ea typeface="Calibri" pitchFamily="34" charset="0"/>
                <a:cs typeface="Courier New" pitchFamily="49" charset="0"/>
              </a:rPr>
              <a:t>id</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void</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setId</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id) {</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this</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1400" b="0" i="0" strike="noStrike" cap="none" normalizeH="0" baseline="0" dirty="0" smtClean="0">
                <a:ln>
                  <a:noFill/>
                </a:ln>
                <a:solidFill>
                  <a:srgbClr val="0000C0"/>
                </a:solidFill>
                <a:effectLst/>
                <a:latin typeface="Courier New" pitchFamily="49" charset="0"/>
                <a:ea typeface="Calibri" pitchFamily="34" charset="0"/>
                <a:cs typeface="Courier New" pitchFamily="49" charset="0"/>
              </a:rPr>
              <a:t>id</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id;</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ArrayList</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&lt;Mark&gt; </a:t>
            </a:r>
            <a:r>
              <a:rPr kumimoji="0" lang="en-US"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getMark</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return</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strike="noStrike" cap="none" normalizeH="0" baseline="0" dirty="0" smtClean="0">
                <a:ln>
                  <a:noFill/>
                </a:ln>
                <a:solidFill>
                  <a:srgbClr val="0000C0"/>
                </a:solidFill>
                <a:effectLst/>
                <a:latin typeface="Courier New" pitchFamily="49" charset="0"/>
                <a:ea typeface="Calibri" pitchFamily="34" charset="0"/>
                <a:cs typeface="Courier New" pitchFamily="49" charset="0"/>
              </a:rPr>
              <a:t>lm</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void</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setMark</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ArrayList</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&lt;Mark&gt; lm) {</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this</a:t>
            </a:r>
            <a:r>
              <a:rPr kumimoji="0" lang="en-US"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t>
            </a:r>
            <a:r>
              <a:rPr kumimoji="0" lang="en-US" sz="1400" b="0" i="0"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lm</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lm;</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Интерфейсы</a:t>
            </a:r>
            <a:r>
              <a:rPr lang="en-GB" dirty="0" smtClean="0"/>
              <a:t>. </a:t>
            </a:r>
            <a:r>
              <a:rPr lang="en-GB" dirty="0" smtClean="0"/>
              <a:t>Example </a:t>
            </a:r>
            <a:r>
              <a:rPr lang="en-GB" dirty="0" smtClean="0"/>
              <a:t>35</a:t>
            </a:r>
            <a:endParaRPr lang="en-US"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127</a:t>
            </a:fld>
            <a:endParaRPr lang="en-US"/>
          </a:p>
        </p:txBody>
      </p:sp>
      <p:sp>
        <p:nvSpPr>
          <p:cNvPr id="228353" name="Rectangle 1"/>
          <p:cNvSpPr>
            <a:spLocks noChangeArrowheads="1"/>
          </p:cNvSpPr>
          <p:nvPr/>
        </p:nvSpPr>
        <p:spPr bwMode="auto">
          <a:xfrm>
            <a:off x="928662" y="1214422"/>
            <a:ext cx="7286675" cy="4862870"/>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Object clone() {</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try</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StudentDeepClone</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copy = (</a:t>
            </a:r>
            <a:r>
              <a:rPr kumimoji="0" lang="en-US"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StudentDeepClone</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super</a:t>
            </a:r>
            <a:r>
              <a:rPr kumimoji="0" lang="en-US"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.clone</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copy.</a:t>
            </a:r>
            <a:r>
              <a:rPr kumimoji="0" lang="en-US" sz="1400" b="0" i="0"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lm</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US"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ArrayList</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&lt;Mark&gt;) </a:t>
            </a:r>
            <a:r>
              <a:rPr kumimoji="0" lang="en-US" sz="1400" b="0" i="0"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lm</a:t>
            </a:r>
            <a:r>
              <a:rPr kumimoji="0" lang="en-US"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.clone</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return</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copy;</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catch</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CloneNotSupportedException</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e) {</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throw</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new</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AssertionError</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1400" b="0" i="0"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en-US" sz="1400" b="0" i="0" strike="noStrike" cap="none" normalizeH="0" baseline="0" dirty="0" err="1" smtClean="0">
                <a:ln>
                  <a:noFill/>
                </a:ln>
                <a:solidFill>
                  <a:srgbClr val="2A00FF"/>
                </a:solidFill>
                <a:effectLst/>
                <a:latin typeface="Courier New" pitchFamily="49" charset="0"/>
                <a:ea typeface="Calibri" pitchFamily="34" charset="0"/>
                <a:cs typeface="Courier New" pitchFamily="49" charset="0"/>
              </a:rPr>
              <a:t>отсутствует</a:t>
            </a:r>
            <a:r>
              <a:rPr kumimoji="0" lang="en-US" sz="1400" b="0" i="0" strike="noStrike" cap="none" normalizeH="0" baseline="0" dirty="0" smtClean="0">
                <a:ln>
                  <a:noFill/>
                </a:ln>
                <a:solidFill>
                  <a:srgbClr val="2A00FF"/>
                </a:solidFill>
                <a:effectLst/>
                <a:latin typeface="Courier New" pitchFamily="49" charset="0"/>
                <a:ea typeface="Calibri" pitchFamily="34" charset="0"/>
                <a:cs typeface="Courier New" pitchFamily="49" charset="0"/>
              </a:rPr>
              <a:t> </a:t>
            </a:r>
            <a:r>
              <a:rPr kumimoji="0" lang="en-US" sz="1400" b="0" i="0" strike="noStrike" cap="none" normalizeH="0" baseline="0" dirty="0" err="1" smtClean="0">
                <a:ln>
                  <a:noFill/>
                </a:ln>
                <a:solidFill>
                  <a:srgbClr val="2A00FF"/>
                </a:solidFill>
                <a:effectLst/>
                <a:latin typeface="Courier New" pitchFamily="49" charset="0"/>
                <a:ea typeface="Calibri" pitchFamily="34" charset="0"/>
                <a:cs typeface="Courier New" pitchFamily="49" charset="0"/>
              </a:rPr>
              <a:t>Cloneable</a:t>
            </a:r>
            <a:r>
              <a:rPr kumimoji="0" lang="en-US" sz="1400" b="0" i="0"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class</a:t>
            </a:r>
            <a:r>
              <a:rPr kumimoji="0" lang="en-US" sz="12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Mark {</a:t>
            </a:r>
            <a:endParaRPr kumimoji="0" lang="en-US" sz="12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2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private</a:t>
            </a:r>
            <a:r>
              <a:rPr kumimoji="0" lang="en-US" sz="12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2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US" sz="12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200" b="0" i="0" strike="noStrike" cap="none" normalizeH="0" baseline="0" dirty="0" smtClean="0">
                <a:ln>
                  <a:noFill/>
                </a:ln>
                <a:solidFill>
                  <a:srgbClr val="0000C0"/>
                </a:solidFill>
                <a:effectLst/>
                <a:latin typeface="Courier New" pitchFamily="49" charset="0"/>
                <a:ea typeface="Calibri" pitchFamily="34" charset="0"/>
                <a:cs typeface="Courier New" pitchFamily="49" charset="0"/>
              </a:rPr>
              <a:t>mark</a:t>
            </a:r>
            <a:r>
              <a:rPr kumimoji="0" lang="en-US" sz="12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3;</a:t>
            </a:r>
            <a:endParaRPr kumimoji="0" lang="en-US" sz="12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2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2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2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static</a:t>
            </a:r>
            <a:r>
              <a:rPr kumimoji="0" lang="en-US" sz="12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2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US" sz="12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200" b="0" i="1"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coeff</a:t>
            </a:r>
            <a:r>
              <a:rPr kumimoji="0" lang="en-US" sz="12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5;</a:t>
            </a:r>
            <a:endParaRPr kumimoji="0" lang="en-US" sz="12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2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2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2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double</a:t>
            </a:r>
            <a:r>
              <a:rPr kumimoji="0" lang="en-US" sz="12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2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getResult</a:t>
            </a:r>
            <a:r>
              <a:rPr kumimoji="0" lang="en-US" sz="12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2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2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return</a:t>
            </a:r>
            <a:r>
              <a:rPr kumimoji="0" lang="en-US" sz="12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2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double</a:t>
            </a:r>
            <a:r>
              <a:rPr kumimoji="0" lang="en-US" sz="12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200" b="0" i="1"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coeff</a:t>
            </a:r>
            <a:r>
              <a:rPr kumimoji="0" lang="en-US" sz="12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US" sz="1200" b="0" i="0" strike="noStrike" cap="none" normalizeH="0" baseline="0" dirty="0" smtClean="0">
                <a:ln>
                  <a:noFill/>
                </a:ln>
                <a:solidFill>
                  <a:srgbClr val="0000C0"/>
                </a:solidFill>
                <a:effectLst/>
                <a:latin typeface="Courier New" pitchFamily="49" charset="0"/>
                <a:ea typeface="Calibri" pitchFamily="34" charset="0"/>
                <a:cs typeface="Courier New" pitchFamily="49" charset="0"/>
              </a:rPr>
              <a:t>mark</a:t>
            </a:r>
            <a:r>
              <a:rPr kumimoji="0" lang="en-US" sz="12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100;</a:t>
            </a:r>
            <a:endParaRPr kumimoji="0" lang="en-US" sz="12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2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2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2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2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static</a:t>
            </a:r>
            <a:r>
              <a:rPr kumimoji="0" lang="en-US" sz="12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2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void</a:t>
            </a:r>
            <a:r>
              <a:rPr kumimoji="0" lang="en-US" sz="12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2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setCoeffFloat</a:t>
            </a:r>
            <a:r>
              <a:rPr kumimoji="0" lang="en-US" sz="12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12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float</a:t>
            </a:r>
            <a:r>
              <a:rPr kumimoji="0" lang="en-US" sz="12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c) {</a:t>
            </a:r>
            <a:endParaRPr kumimoji="0" lang="en-US" sz="12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200" b="0" i="1"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coeff</a:t>
            </a:r>
            <a:r>
              <a:rPr kumimoji="0" lang="en-US" sz="12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US" sz="12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US" sz="12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200" b="0" i="1"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coeff</a:t>
            </a:r>
            <a:r>
              <a:rPr kumimoji="0" lang="en-US" sz="12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c);</a:t>
            </a:r>
            <a:endParaRPr kumimoji="0" lang="en-US" sz="12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2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2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2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2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void</a:t>
            </a:r>
            <a:r>
              <a:rPr kumimoji="0" lang="en-US" sz="12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2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setMark</a:t>
            </a:r>
            <a:r>
              <a:rPr kumimoji="0" lang="en-US" sz="12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12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US" sz="12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mark) {</a:t>
            </a:r>
            <a:endParaRPr kumimoji="0" lang="en-US" sz="12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2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this</a:t>
            </a:r>
            <a:r>
              <a:rPr kumimoji="0" lang="ru-RU" sz="12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1200" b="0" i="0" strike="noStrike" cap="none" normalizeH="0" baseline="0" dirty="0" smtClean="0">
                <a:ln>
                  <a:noFill/>
                </a:ln>
                <a:solidFill>
                  <a:srgbClr val="0000C0"/>
                </a:solidFill>
                <a:effectLst/>
                <a:latin typeface="Courier New" pitchFamily="49" charset="0"/>
                <a:ea typeface="Calibri" pitchFamily="34" charset="0"/>
                <a:cs typeface="Courier New" pitchFamily="49" charset="0"/>
              </a:rPr>
              <a:t>mark</a:t>
            </a:r>
            <a:r>
              <a:rPr kumimoji="0" lang="ru-RU" sz="12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US" sz="12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mark</a:t>
            </a:r>
            <a:r>
              <a:rPr kumimoji="0" lang="ru-RU" sz="12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2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2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200" b="0" i="0"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Интерфейсы</a:t>
            </a:r>
            <a:r>
              <a:rPr lang="en-GB" dirty="0" smtClean="0"/>
              <a:t>. </a:t>
            </a:r>
            <a:r>
              <a:rPr lang="en-GB" dirty="0" smtClean="0"/>
              <a:t>Example </a:t>
            </a:r>
            <a:r>
              <a:rPr lang="en-GB" dirty="0" smtClean="0"/>
              <a:t>36</a:t>
            </a:r>
            <a:endParaRPr lang="en-US" dirty="0"/>
          </a:p>
        </p:txBody>
      </p:sp>
      <p:sp>
        <p:nvSpPr>
          <p:cNvPr id="3" name="Content Placeholder 2"/>
          <p:cNvSpPr>
            <a:spLocks noGrp="1"/>
          </p:cNvSpPr>
          <p:nvPr>
            <p:ph idx="1"/>
          </p:nvPr>
        </p:nvSpPr>
        <p:spPr>
          <a:xfrm>
            <a:off x="914400" y="1219200"/>
            <a:ext cx="7315200" cy="1057672"/>
          </a:xfrm>
        </p:spPr>
        <p:txBody>
          <a:bodyPr/>
          <a:lstStyle/>
          <a:p>
            <a:pPr marL="0" indent="0" algn="just">
              <a:buNone/>
            </a:pPr>
            <a:r>
              <a:rPr lang="ru-RU" sz="1800" b="1" dirty="0" smtClean="0"/>
              <a:t>Сравнение объектов. Интерфейс </a:t>
            </a:r>
            <a:r>
              <a:rPr lang="en-US" sz="1800" b="1" dirty="0" smtClean="0"/>
              <a:t>Comparable</a:t>
            </a:r>
            <a:r>
              <a:rPr lang="ru-RU" sz="1800" b="1" dirty="0" smtClean="0"/>
              <a:t>. </a:t>
            </a:r>
            <a:r>
              <a:rPr lang="ru-RU" sz="1800" dirty="0" smtClean="0"/>
              <a:t>Метод </a:t>
            </a:r>
            <a:r>
              <a:rPr lang="ru-RU" sz="1800" dirty="0" err="1"/>
              <a:t>sort</a:t>
            </a:r>
            <a:r>
              <a:rPr lang="ru-RU" sz="1800" dirty="0"/>
              <a:t>(…) класса </a:t>
            </a:r>
            <a:r>
              <a:rPr lang="ru-RU" sz="1800" dirty="0" err="1"/>
              <a:t>Arrays</a:t>
            </a:r>
            <a:r>
              <a:rPr lang="ru-RU" sz="1800" dirty="0"/>
              <a:t> позволяет упорядочивать массив, переданный ему в качестве параметра. Для элементарных типов правила определения больше/меньше известны</a:t>
            </a:r>
            <a:r>
              <a:rPr lang="ru-RU" sz="1800" dirty="0" smtClean="0"/>
              <a:t>.</a:t>
            </a:r>
          </a:p>
          <a:p>
            <a:pPr marL="0" indent="0">
              <a:buNone/>
            </a:pPr>
            <a:endParaRPr lang="ru-RU" dirty="0"/>
          </a:p>
          <a:p>
            <a:pPr marL="0" indent="0">
              <a:buNone/>
            </a:pPr>
            <a:endParaRPr lang="en-US" dirty="0"/>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128</a:t>
            </a:fld>
            <a:endParaRPr lang="en-US"/>
          </a:p>
        </p:txBody>
      </p:sp>
      <p:sp>
        <p:nvSpPr>
          <p:cNvPr id="6" name="Rectangle 5"/>
          <p:cNvSpPr/>
          <p:nvPr/>
        </p:nvSpPr>
        <p:spPr>
          <a:xfrm>
            <a:off x="928662" y="2500306"/>
            <a:ext cx="7215238" cy="2693045"/>
          </a:xfrm>
          <a:prstGeom prst="rect">
            <a:avLst/>
          </a:prstGeom>
          <a:solidFill>
            <a:schemeClr val="bg1">
              <a:lumMod val="95000"/>
            </a:schemeClr>
          </a:solidFill>
        </p:spPr>
        <p:txBody>
          <a:bodyPr wrap="square">
            <a:spAutoFit/>
          </a:bodyPr>
          <a:lstStyle/>
          <a:p>
            <a:pPr lvl="1" fontAlgn="base">
              <a:spcBef>
                <a:spcPct val="0"/>
              </a:spcBef>
              <a:spcAft>
                <a:spcPct val="0"/>
              </a:spcAft>
            </a:pPr>
            <a:r>
              <a:rPr lang="en-US" sz="1300" b="1" dirty="0">
                <a:solidFill>
                  <a:srgbClr val="7F0055"/>
                </a:solidFill>
                <a:latin typeface="Courier New" pitchFamily="49" charset="0"/>
                <a:ea typeface="Times New Roman" pitchFamily="18" charset="0"/>
                <a:cs typeface="Courier New" pitchFamily="49" charset="0"/>
              </a:rPr>
              <a:t>import</a:t>
            </a:r>
            <a:r>
              <a:rPr lang="en-US" sz="1300" dirty="0">
                <a:solidFill>
                  <a:srgbClr val="000000"/>
                </a:solidFill>
                <a:latin typeface="Courier New" pitchFamily="49" charset="0"/>
                <a:ea typeface="Times New Roman" pitchFamily="18" charset="0"/>
                <a:cs typeface="Courier New" pitchFamily="49" charset="0"/>
              </a:rPr>
              <a:t> java</a:t>
            </a:r>
            <a:r>
              <a:rPr lang="ru-RU" sz="1300" dirty="0">
                <a:solidFill>
                  <a:srgbClr val="000000"/>
                </a:solidFill>
                <a:latin typeface="Courier New" pitchFamily="49" charset="0"/>
                <a:ea typeface="Times New Roman" pitchFamily="18" charset="0"/>
                <a:cs typeface="Courier New" pitchFamily="49" charset="0"/>
              </a:rPr>
              <a:t>.</a:t>
            </a:r>
            <a:r>
              <a:rPr lang="en-US" sz="1300" dirty="0" err="1">
                <a:solidFill>
                  <a:srgbClr val="000000"/>
                </a:solidFill>
                <a:latin typeface="Courier New" pitchFamily="49" charset="0"/>
                <a:ea typeface="Times New Roman" pitchFamily="18" charset="0"/>
                <a:cs typeface="Courier New" pitchFamily="49" charset="0"/>
              </a:rPr>
              <a:t>util</a:t>
            </a:r>
            <a:r>
              <a:rPr lang="ru-RU" sz="1300" dirty="0">
                <a:solidFill>
                  <a:srgbClr val="000000"/>
                </a:solidFill>
                <a:latin typeface="Courier New" pitchFamily="49" charset="0"/>
                <a:ea typeface="Times New Roman" pitchFamily="18" charset="0"/>
                <a:cs typeface="Courier New" pitchFamily="49" charset="0"/>
              </a:rPr>
              <a:t>.</a:t>
            </a:r>
            <a:r>
              <a:rPr lang="en-US" sz="1300" dirty="0">
                <a:solidFill>
                  <a:srgbClr val="000000"/>
                </a:solidFill>
                <a:latin typeface="Courier New" pitchFamily="49" charset="0"/>
                <a:ea typeface="Times New Roman" pitchFamily="18" charset="0"/>
                <a:cs typeface="Courier New" pitchFamily="49" charset="0"/>
              </a:rPr>
              <a:t>Arrays</a:t>
            </a:r>
            <a:r>
              <a:rPr lang="ru-RU"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lvl="1" eaLnBrk="0" fontAlgn="base" hangingPunct="0">
              <a:spcBef>
                <a:spcPct val="0"/>
              </a:spcBef>
              <a:spcAft>
                <a:spcPct val="0"/>
              </a:spcAft>
            </a:pPr>
            <a:r>
              <a:rPr lang="en-US" sz="1300" b="1" dirty="0">
                <a:solidFill>
                  <a:srgbClr val="7F0055"/>
                </a:solidFill>
                <a:latin typeface="Courier New" pitchFamily="49" charset="0"/>
                <a:ea typeface="Times New Roman" pitchFamily="18" charset="0"/>
                <a:cs typeface="Courier New" pitchFamily="49" charset="0"/>
              </a:rPr>
              <a:t>public</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class</a:t>
            </a: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SortArray</a:t>
            </a:r>
            <a:r>
              <a:rPr lang="en-US" sz="1300" dirty="0">
                <a:solidFill>
                  <a:srgbClr val="000000"/>
                </a:solidFill>
                <a:latin typeface="Courier New" pitchFamily="49" charset="0"/>
                <a:ea typeface="Times New Roman" pitchFamily="18" charset="0"/>
                <a:cs typeface="Courier New" pitchFamily="49" charset="0"/>
              </a:rPr>
              <a:t> {</a:t>
            </a:r>
            <a:endParaRPr lang="ru-RU" sz="1300" dirty="0">
              <a:latin typeface="Courier New" pitchFamily="49" charset="0"/>
              <a:cs typeface="Courier New" pitchFamily="49" charset="0"/>
            </a:endParaRPr>
          </a:p>
          <a:p>
            <a:pPr lvl="1"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public</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static</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void</a:t>
            </a:r>
            <a:r>
              <a:rPr lang="en-US" sz="1300" dirty="0">
                <a:solidFill>
                  <a:srgbClr val="000000"/>
                </a:solidFill>
                <a:latin typeface="Courier New" pitchFamily="49" charset="0"/>
                <a:ea typeface="Times New Roman" pitchFamily="18" charset="0"/>
                <a:cs typeface="Courier New" pitchFamily="49" charset="0"/>
              </a:rPr>
              <a:t> main(String[] </a:t>
            </a:r>
            <a:r>
              <a:rPr lang="en-US" sz="1300" dirty="0" err="1">
                <a:solidFill>
                  <a:srgbClr val="000000"/>
                </a:solidFill>
                <a:latin typeface="Courier New" pitchFamily="49" charset="0"/>
                <a:ea typeface="Times New Roman" pitchFamily="18" charset="0"/>
                <a:cs typeface="Courier New" pitchFamily="49" charset="0"/>
              </a:rPr>
              <a:t>args</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lvl="1"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r>
              <a:rPr lang="en-US" sz="1300" b="1" dirty="0" err="1">
                <a:solidFill>
                  <a:srgbClr val="7F0055"/>
                </a:solidFill>
                <a:latin typeface="Courier New" pitchFamily="49" charset="0"/>
                <a:ea typeface="Times New Roman" pitchFamily="18" charset="0"/>
                <a:cs typeface="Courier New" pitchFamily="49" charset="0"/>
              </a:rPr>
              <a:t>int</a:t>
            </a:r>
            <a:r>
              <a:rPr lang="en-US" sz="1300" dirty="0">
                <a:solidFill>
                  <a:srgbClr val="000000"/>
                </a:solidFill>
                <a:latin typeface="Courier New" pitchFamily="49" charset="0"/>
                <a:ea typeface="Times New Roman" pitchFamily="18" charset="0"/>
                <a:cs typeface="Courier New" pitchFamily="49" charset="0"/>
              </a:rPr>
              <a:t>[] mas = {3,6,5,1,2,9,8};</a:t>
            </a:r>
            <a:endParaRPr lang="ru-RU" sz="1300" dirty="0">
              <a:latin typeface="Courier New" pitchFamily="49" charset="0"/>
              <a:cs typeface="Courier New" pitchFamily="49" charset="0"/>
            </a:endParaRPr>
          </a:p>
          <a:p>
            <a:pPr lvl="1"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r>
              <a:rPr lang="en-US" sz="1300" i="1" dirty="0" err="1">
                <a:solidFill>
                  <a:srgbClr val="000000"/>
                </a:solidFill>
                <a:latin typeface="Courier New" pitchFamily="49" charset="0"/>
                <a:ea typeface="Times New Roman" pitchFamily="18" charset="0"/>
                <a:cs typeface="Courier New" pitchFamily="49" charset="0"/>
              </a:rPr>
              <a:t>printArray</a:t>
            </a:r>
            <a:r>
              <a:rPr lang="en-US" sz="1300" dirty="0">
                <a:solidFill>
                  <a:srgbClr val="000000"/>
                </a:solidFill>
                <a:latin typeface="Courier New" pitchFamily="49" charset="0"/>
                <a:ea typeface="Times New Roman" pitchFamily="18" charset="0"/>
                <a:cs typeface="Courier New" pitchFamily="49" charset="0"/>
              </a:rPr>
              <a:t>(mas);</a:t>
            </a:r>
            <a:endParaRPr lang="ru-RU" sz="1300" dirty="0">
              <a:latin typeface="Courier New" pitchFamily="49" charset="0"/>
              <a:cs typeface="Courier New" pitchFamily="49" charset="0"/>
            </a:endParaRPr>
          </a:p>
          <a:p>
            <a:pPr lvl="1"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Arrays.</a:t>
            </a:r>
            <a:r>
              <a:rPr lang="en-US" sz="1300" i="1" dirty="0" err="1">
                <a:solidFill>
                  <a:srgbClr val="000000"/>
                </a:solidFill>
                <a:latin typeface="Courier New" pitchFamily="49" charset="0"/>
                <a:ea typeface="Times New Roman" pitchFamily="18" charset="0"/>
                <a:cs typeface="Courier New" pitchFamily="49" charset="0"/>
              </a:rPr>
              <a:t>sort</a:t>
            </a:r>
            <a:r>
              <a:rPr lang="en-US" sz="1300" dirty="0">
                <a:solidFill>
                  <a:srgbClr val="000000"/>
                </a:solidFill>
                <a:latin typeface="Courier New" pitchFamily="49" charset="0"/>
                <a:ea typeface="Times New Roman" pitchFamily="18" charset="0"/>
                <a:cs typeface="Courier New" pitchFamily="49" charset="0"/>
              </a:rPr>
              <a:t>(mas);</a:t>
            </a:r>
            <a:endParaRPr lang="ru-RU" sz="1300" dirty="0">
              <a:latin typeface="Courier New" pitchFamily="49" charset="0"/>
              <a:cs typeface="Courier New" pitchFamily="49" charset="0"/>
            </a:endParaRPr>
          </a:p>
          <a:p>
            <a:pPr lvl="1"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r>
              <a:rPr lang="en-US" sz="1300" i="1" dirty="0" err="1">
                <a:solidFill>
                  <a:srgbClr val="000000"/>
                </a:solidFill>
                <a:latin typeface="Courier New" pitchFamily="49" charset="0"/>
                <a:ea typeface="Times New Roman" pitchFamily="18" charset="0"/>
                <a:cs typeface="Courier New" pitchFamily="49" charset="0"/>
              </a:rPr>
              <a:t>printArray</a:t>
            </a:r>
            <a:r>
              <a:rPr lang="en-US" sz="1300" dirty="0">
                <a:solidFill>
                  <a:srgbClr val="000000"/>
                </a:solidFill>
                <a:latin typeface="Courier New" pitchFamily="49" charset="0"/>
                <a:ea typeface="Times New Roman" pitchFamily="18" charset="0"/>
                <a:cs typeface="Courier New" pitchFamily="49" charset="0"/>
              </a:rPr>
              <a:t>(mas);</a:t>
            </a:r>
            <a:endParaRPr lang="ru-RU" sz="1300" dirty="0">
              <a:latin typeface="Courier New" pitchFamily="49" charset="0"/>
              <a:cs typeface="Courier New" pitchFamily="49" charset="0"/>
            </a:endParaRPr>
          </a:p>
          <a:p>
            <a:pPr lvl="1"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endParaRPr lang="ru-RU" sz="1300" dirty="0">
              <a:latin typeface="Courier New" pitchFamily="49" charset="0"/>
              <a:cs typeface="Courier New" pitchFamily="49" charset="0"/>
            </a:endParaRPr>
          </a:p>
          <a:p>
            <a:pPr lvl="1"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public</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static</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void</a:t>
            </a: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printArray</a:t>
            </a:r>
            <a:r>
              <a:rPr lang="en-US" sz="1300" dirty="0">
                <a:solidFill>
                  <a:srgbClr val="000000"/>
                </a:solidFill>
                <a:latin typeface="Courier New" pitchFamily="49" charset="0"/>
                <a:ea typeface="Times New Roman" pitchFamily="18" charset="0"/>
                <a:cs typeface="Courier New" pitchFamily="49" charset="0"/>
              </a:rPr>
              <a:t>(</a:t>
            </a:r>
            <a:r>
              <a:rPr lang="en-US" sz="1300" b="1" dirty="0" err="1">
                <a:solidFill>
                  <a:srgbClr val="7F0055"/>
                </a:solidFill>
                <a:latin typeface="Courier New" pitchFamily="49" charset="0"/>
                <a:ea typeface="Times New Roman" pitchFamily="18" charset="0"/>
                <a:cs typeface="Courier New" pitchFamily="49" charset="0"/>
              </a:rPr>
              <a:t>int</a:t>
            </a: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ar</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lvl="1"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for</a:t>
            </a:r>
            <a:r>
              <a:rPr lang="en-US" sz="1300" dirty="0">
                <a:solidFill>
                  <a:srgbClr val="000000"/>
                </a:solidFill>
                <a:latin typeface="Courier New" pitchFamily="49" charset="0"/>
                <a:ea typeface="Times New Roman" pitchFamily="18" charset="0"/>
                <a:cs typeface="Courier New" pitchFamily="49" charset="0"/>
              </a:rPr>
              <a:t>(</a:t>
            </a:r>
            <a:r>
              <a:rPr lang="en-US" sz="1300" b="1" dirty="0" err="1">
                <a:solidFill>
                  <a:srgbClr val="7F0055"/>
                </a:solidFill>
                <a:latin typeface="Courier New" pitchFamily="49" charset="0"/>
                <a:ea typeface="Times New Roman" pitchFamily="18" charset="0"/>
                <a:cs typeface="Courier New" pitchFamily="49" charset="0"/>
              </a:rPr>
              <a:t>int</a:t>
            </a:r>
            <a:r>
              <a:rPr lang="en-US" sz="1300" dirty="0">
                <a:solidFill>
                  <a:srgbClr val="000000"/>
                </a:solidFill>
                <a:latin typeface="Courier New" pitchFamily="49" charset="0"/>
                <a:ea typeface="Times New Roman" pitchFamily="18" charset="0"/>
                <a:cs typeface="Courier New" pitchFamily="49" charset="0"/>
              </a:rPr>
              <a:t> i : </a:t>
            </a:r>
            <a:r>
              <a:rPr lang="en-US" sz="1300" dirty="0" err="1">
                <a:solidFill>
                  <a:srgbClr val="000000"/>
                </a:solidFill>
                <a:latin typeface="Courier New" pitchFamily="49" charset="0"/>
                <a:ea typeface="Times New Roman" pitchFamily="18" charset="0"/>
                <a:cs typeface="Courier New" pitchFamily="49" charset="0"/>
              </a:rPr>
              <a:t>ar</a:t>
            </a: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System.</a:t>
            </a:r>
            <a:r>
              <a:rPr lang="en-US" sz="1300" i="1" dirty="0" err="1">
                <a:solidFill>
                  <a:srgbClr val="0000C0"/>
                </a:solidFill>
                <a:latin typeface="Courier New" pitchFamily="49" charset="0"/>
                <a:ea typeface="Times New Roman" pitchFamily="18" charset="0"/>
                <a:cs typeface="Courier New" pitchFamily="49" charset="0"/>
              </a:rPr>
              <a:t>out</a:t>
            </a:r>
            <a:r>
              <a:rPr lang="en-US" sz="1300" dirty="0" err="1">
                <a:solidFill>
                  <a:srgbClr val="000000"/>
                </a:solidFill>
                <a:latin typeface="Courier New" pitchFamily="49" charset="0"/>
                <a:ea typeface="Times New Roman" pitchFamily="18" charset="0"/>
                <a:cs typeface="Courier New" pitchFamily="49" charset="0"/>
              </a:rPr>
              <a:t>.print</a:t>
            </a:r>
            <a:r>
              <a:rPr lang="en-US" sz="1300" dirty="0">
                <a:solidFill>
                  <a:srgbClr val="000000"/>
                </a:solidFill>
                <a:latin typeface="Courier New" pitchFamily="49" charset="0"/>
                <a:ea typeface="Times New Roman" pitchFamily="18" charset="0"/>
                <a:cs typeface="Courier New" pitchFamily="49" charset="0"/>
              </a:rPr>
              <a:t>(i+</a:t>
            </a:r>
            <a:r>
              <a:rPr lang="en-US" sz="1300" dirty="0">
                <a:solidFill>
                  <a:srgbClr val="2A00FF"/>
                </a:solidFill>
                <a:latin typeface="Courier New" pitchFamily="49" charset="0"/>
                <a:ea typeface="Times New Roman" pitchFamily="18" charset="0"/>
                <a:cs typeface="Courier New" pitchFamily="49" charset="0"/>
              </a:rPr>
              <a:t>" "</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lvl="1"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r>
              <a:rPr lang="ru-RU" sz="1300" dirty="0" err="1">
                <a:solidFill>
                  <a:srgbClr val="000000"/>
                </a:solidFill>
                <a:latin typeface="Courier New" pitchFamily="49" charset="0"/>
                <a:ea typeface="Times New Roman" pitchFamily="18" charset="0"/>
                <a:cs typeface="Courier New" pitchFamily="49" charset="0"/>
              </a:rPr>
              <a:t>System.</a:t>
            </a:r>
            <a:r>
              <a:rPr lang="ru-RU" sz="1300" i="1" dirty="0" err="1">
                <a:solidFill>
                  <a:srgbClr val="0000C0"/>
                </a:solidFill>
                <a:latin typeface="Courier New" pitchFamily="49" charset="0"/>
                <a:ea typeface="Times New Roman" pitchFamily="18" charset="0"/>
                <a:cs typeface="Courier New" pitchFamily="49" charset="0"/>
              </a:rPr>
              <a:t>out</a:t>
            </a:r>
            <a:r>
              <a:rPr lang="ru-RU" sz="1300" dirty="0" err="1">
                <a:solidFill>
                  <a:srgbClr val="000000"/>
                </a:solidFill>
                <a:latin typeface="Courier New" pitchFamily="49" charset="0"/>
                <a:ea typeface="Times New Roman" pitchFamily="18" charset="0"/>
                <a:cs typeface="Courier New" pitchFamily="49" charset="0"/>
              </a:rPr>
              <a:t>.println</a:t>
            </a:r>
            <a:r>
              <a:rPr lang="ru-RU"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lvl="1" eaLnBrk="0" fontAlgn="base" hangingPunct="0">
              <a:spcBef>
                <a:spcPct val="0"/>
              </a:spcBef>
              <a:spcAft>
                <a:spcPct val="0"/>
              </a:spcAft>
            </a:pPr>
            <a:r>
              <a:rPr lang="ru-RU" sz="1300" dirty="0">
                <a:solidFill>
                  <a:srgbClr val="000000"/>
                </a:solidFill>
                <a:latin typeface="Courier New" pitchFamily="49" charset="0"/>
                <a:ea typeface="Times New Roman" pitchFamily="18" charset="0"/>
                <a:cs typeface="Courier New" pitchFamily="49" charset="0"/>
              </a:rPr>
              <a:t>    }</a:t>
            </a:r>
            <a:endParaRPr lang="ru-RU" sz="1300" dirty="0">
              <a:latin typeface="Courier New" pitchFamily="49" charset="0"/>
              <a:cs typeface="Courier New" pitchFamily="49" charset="0"/>
            </a:endParaRPr>
          </a:p>
          <a:p>
            <a:pPr lvl="1" eaLnBrk="0" fontAlgn="base" hangingPunct="0">
              <a:spcBef>
                <a:spcPct val="0"/>
              </a:spcBef>
              <a:spcAft>
                <a:spcPct val="0"/>
              </a:spcAft>
            </a:pPr>
            <a:r>
              <a:rPr lang="ru-RU"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p:txBody>
      </p:sp>
    </p:spTree>
    <p:extLst>
      <p:ext uri="{BB962C8B-B14F-4D97-AF65-F5344CB8AC3E}">
        <p14:creationId xmlns:p14="http://schemas.microsoft.com/office/powerpoint/2010/main" xmlns="" val="146943914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Интерфейсы</a:t>
            </a:r>
            <a:endParaRPr lang="ru-RU" dirty="0"/>
          </a:p>
        </p:txBody>
      </p:sp>
      <p:sp>
        <p:nvSpPr>
          <p:cNvPr id="3" name="Объект 2"/>
          <p:cNvSpPr>
            <a:spLocks noGrp="1"/>
          </p:cNvSpPr>
          <p:nvPr>
            <p:ph idx="1"/>
          </p:nvPr>
        </p:nvSpPr>
        <p:spPr/>
        <p:txBody>
          <a:bodyPr/>
          <a:lstStyle/>
          <a:p>
            <a:pPr marL="0" indent="0" algn="just">
              <a:buNone/>
            </a:pPr>
            <a:r>
              <a:rPr lang="ru-RU" sz="1800" dirty="0"/>
              <a:t>Также этот метод упорядочивает и массив объектов при одном условии: объекты массива должны принадлежать классу, реализующему интерфейс </a:t>
            </a:r>
            <a:r>
              <a:rPr lang="ru-RU" sz="1800" b="1" dirty="0" err="1">
                <a:solidFill>
                  <a:schemeClr val="accent1">
                    <a:lumMod val="75000"/>
                  </a:schemeClr>
                </a:solidFill>
              </a:rPr>
              <a:t>Comparable</a:t>
            </a:r>
            <a:r>
              <a:rPr lang="ru-RU" sz="1800" dirty="0"/>
              <a:t>. Класс, реализующий интерфейс </a:t>
            </a:r>
            <a:r>
              <a:rPr lang="ru-RU" sz="1800" dirty="0" err="1">
                <a:solidFill>
                  <a:schemeClr val="accent1">
                    <a:lumMod val="75000"/>
                  </a:schemeClr>
                </a:solidFill>
              </a:rPr>
              <a:t>Comparable</a:t>
            </a:r>
            <a:r>
              <a:rPr lang="ru-RU" sz="1800" dirty="0"/>
              <a:t> должен иметь метод </a:t>
            </a:r>
            <a:r>
              <a:rPr lang="ru-RU" sz="1800" b="1" dirty="0" err="1">
                <a:solidFill>
                  <a:schemeClr val="accent1">
                    <a:lumMod val="75000"/>
                  </a:schemeClr>
                </a:solidFill>
              </a:rPr>
              <a:t>compareTo</a:t>
            </a:r>
            <a:r>
              <a:rPr lang="ru-RU" sz="1800" b="1" dirty="0">
                <a:solidFill>
                  <a:schemeClr val="accent1">
                    <a:lumMod val="75000"/>
                  </a:schemeClr>
                </a:solidFill>
              </a:rPr>
              <a:t>()</a:t>
            </a:r>
            <a:r>
              <a:rPr lang="ru-RU" sz="1800" dirty="0">
                <a:solidFill>
                  <a:schemeClr val="accent1">
                    <a:lumMod val="75000"/>
                  </a:schemeClr>
                </a:solidFill>
              </a:rPr>
              <a:t>. </a:t>
            </a:r>
            <a:r>
              <a:rPr lang="ru-RU" sz="1800" dirty="0"/>
              <a:t>Естественно, вызов </a:t>
            </a:r>
            <a:r>
              <a:rPr lang="ru-RU" sz="1800" b="1" dirty="0" err="1">
                <a:solidFill>
                  <a:schemeClr val="accent1">
                    <a:lumMod val="75000"/>
                  </a:schemeClr>
                </a:solidFill>
              </a:rPr>
              <a:t>x.compareTo</a:t>
            </a:r>
            <a:r>
              <a:rPr lang="ru-RU" sz="1800" b="1" dirty="0">
                <a:solidFill>
                  <a:schemeClr val="accent1">
                    <a:lumMod val="75000"/>
                  </a:schemeClr>
                </a:solidFill>
              </a:rPr>
              <a:t>() </a:t>
            </a:r>
            <a:r>
              <a:rPr lang="ru-RU" sz="1800" dirty="0"/>
              <a:t>должен действительно уметь сравнивать два объекта.</a:t>
            </a:r>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129</a:t>
            </a:fld>
            <a:endParaRPr lang="en-US"/>
          </a:p>
        </p:txBody>
      </p:sp>
      <p:sp>
        <p:nvSpPr>
          <p:cNvPr id="6" name="Прямоугольник 5"/>
          <p:cNvSpPr/>
          <p:nvPr/>
        </p:nvSpPr>
        <p:spPr>
          <a:xfrm>
            <a:off x="2357422" y="3286124"/>
            <a:ext cx="4191000" cy="692497"/>
          </a:xfrm>
          <a:prstGeom prst="rect">
            <a:avLst/>
          </a:prstGeom>
          <a:solidFill>
            <a:schemeClr val="bg1">
              <a:lumMod val="95000"/>
            </a:schemeClr>
          </a:solidFill>
        </p:spPr>
        <p:txBody>
          <a:bodyPr wrap="square">
            <a:spAutoFit/>
          </a:bodyPr>
          <a:lstStyle/>
          <a:p>
            <a:pPr lvl="0" fontAlgn="base">
              <a:spcBef>
                <a:spcPct val="0"/>
              </a:spcBef>
              <a:spcAft>
                <a:spcPct val="0"/>
              </a:spcAft>
            </a:pPr>
            <a:r>
              <a:rPr lang="en-US" sz="1300" b="1" dirty="0">
                <a:latin typeface="Courier New" pitchFamily="49" charset="0"/>
                <a:ea typeface="Times New Roman" pitchFamily="18" charset="0"/>
                <a:cs typeface="Courier New" pitchFamily="49" charset="0"/>
              </a:rPr>
              <a:t>public interface</a:t>
            </a:r>
            <a:r>
              <a:rPr lang="en-US" sz="1300" dirty="0">
                <a:latin typeface="Courier New" pitchFamily="49" charset="0"/>
                <a:ea typeface="Times New Roman" pitchFamily="18" charset="0"/>
                <a:cs typeface="Courier New" pitchFamily="49" charset="0"/>
              </a:rPr>
              <a:t> Comparable</a:t>
            </a:r>
            <a:r>
              <a:rPr lang="ru-RU" sz="1300" dirty="0">
                <a:latin typeface="Courier New" pitchFamily="49" charset="0"/>
                <a:ea typeface="Times New Roman" pitchFamily="18" charset="0"/>
                <a:cs typeface="Courier New" pitchFamily="49" charset="0"/>
              </a:rPr>
              <a:t> </a:t>
            </a:r>
            <a:r>
              <a:rPr lang="en-US" sz="1300" dirty="0">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lvl="0" eaLnBrk="0" fontAlgn="base" hangingPunct="0">
              <a:spcBef>
                <a:spcPct val="0"/>
              </a:spcBef>
              <a:spcAft>
                <a:spcPct val="0"/>
              </a:spcAft>
            </a:pPr>
            <a:r>
              <a:rPr lang="ru-RU" sz="1300" dirty="0">
                <a:latin typeface="Courier New" pitchFamily="49" charset="0"/>
                <a:ea typeface="Times New Roman" pitchFamily="18" charset="0"/>
                <a:cs typeface="Courier New" pitchFamily="49" charset="0"/>
              </a:rPr>
              <a:t>	</a:t>
            </a:r>
            <a:r>
              <a:rPr lang="en-US" sz="1300" b="1" dirty="0" err="1">
                <a:latin typeface="Courier New" pitchFamily="49" charset="0"/>
                <a:ea typeface="Times New Roman" pitchFamily="18" charset="0"/>
                <a:cs typeface="Courier New" pitchFamily="49" charset="0"/>
              </a:rPr>
              <a:t>int</a:t>
            </a:r>
            <a:r>
              <a:rPr lang="en-US" sz="1300" dirty="0">
                <a:latin typeface="Courier New" pitchFamily="49" charset="0"/>
                <a:ea typeface="Times New Roman" pitchFamily="18" charset="0"/>
                <a:cs typeface="Courier New" pitchFamily="49" charset="0"/>
              </a:rPr>
              <a:t>  </a:t>
            </a:r>
            <a:r>
              <a:rPr lang="en-US" sz="1300" dirty="0" err="1">
                <a:latin typeface="Courier New" pitchFamily="49" charset="0"/>
                <a:ea typeface="Times New Roman" pitchFamily="18" charset="0"/>
                <a:cs typeface="Courier New" pitchFamily="49" charset="0"/>
              </a:rPr>
              <a:t>compareTo</a:t>
            </a:r>
            <a:r>
              <a:rPr lang="en-US" sz="1300" dirty="0">
                <a:latin typeface="Courier New" pitchFamily="49" charset="0"/>
                <a:ea typeface="Times New Roman" pitchFamily="18" charset="0"/>
                <a:cs typeface="Courier New" pitchFamily="49" charset="0"/>
              </a:rPr>
              <a:t> (Object other);</a:t>
            </a:r>
          </a:p>
          <a:p>
            <a:pPr lvl="0" eaLnBrk="0" fontAlgn="base" hangingPunct="0">
              <a:spcBef>
                <a:spcPct val="0"/>
              </a:spcBef>
              <a:spcAft>
                <a:spcPct val="0"/>
              </a:spcAft>
            </a:pPr>
            <a:r>
              <a:rPr lang="en-US" sz="1300" dirty="0">
                <a:latin typeface="Courier New" pitchFamily="49" charset="0"/>
                <a:ea typeface="Times New Roman" pitchFamily="18" charset="0"/>
                <a:cs typeface="Courier New" pitchFamily="49" charset="0"/>
              </a:rPr>
              <a:t>}</a:t>
            </a:r>
            <a:r>
              <a:rPr lang="ru-RU" sz="1300" dirty="0">
                <a:latin typeface="Courier New" pitchFamily="49" charset="0"/>
                <a:cs typeface="Courier New" pitchFamily="49" charset="0"/>
              </a:rPr>
              <a:t> </a:t>
            </a:r>
          </a:p>
        </p:txBody>
      </p:sp>
    </p:spTree>
    <p:extLst>
      <p:ext uri="{BB962C8B-B14F-4D97-AF65-F5344CB8AC3E}">
        <p14:creationId xmlns:p14="http://schemas.microsoft.com/office/powerpoint/2010/main" xmlns="" val="30125828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Классы и объекты</a:t>
            </a:r>
            <a:endParaRPr lang="en-US" dirty="0"/>
          </a:p>
        </p:txBody>
      </p:sp>
      <p:sp>
        <p:nvSpPr>
          <p:cNvPr id="3" name="Content Placeholder 2"/>
          <p:cNvSpPr>
            <a:spLocks noGrp="1"/>
          </p:cNvSpPr>
          <p:nvPr>
            <p:ph idx="1"/>
          </p:nvPr>
        </p:nvSpPr>
        <p:spPr/>
        <p:txBody>
          <a:bodyPr/>
          <a:lstStyle/>
          <a:p>
            <a:pPr marL="0" indent="0" algn="just">
              <a:buNone/>
            </a:pPr>
            <a:r>
              <a:rPr lang="ru-RU" sz="1800" dirty="0" smtClean="0"/>
              <a:t>Каждый </a:t>
            </a:r>
            <a:r>
              <a:rPr lang="ru-RU" sz="1800" dirty="0"/>
              <a:t>класс может иметь </a:t>
            </a:r>
            <a:r>
              <a:rPr lang="ru-RU" sz="1800" i="1" dirty="0">
                <a:solidFill>
                  <a:schemeClr val="accent1">
                    <a:lumMod val="75000"/>
                  </a:schemeClr>
                </a:solidFill>
              </a:rPr>
              <a:t>подклассы</a:t>
            </a:r>
            <a:r>
              <a:rPr lang="ru-RU" sz="1800" dirty="0"/>
              <a:t> - классы, обладающие всеми или частью его свойств, а так же собственными свойствами. Класс, не имеющий ни одного представителя (объекта) обычно называют </a:t>
            </a:r>
            <a:r>
              <a:rPr lang="ru-RU" sz="1800" i="1" dirty="0">
                <a:solidFill>
                  <a:schemeClr val="accent1">
                    <a:lumMod val="75000"/>
                  </a:schemeClr>
                </a:solidFill>
              </a:rPr>
              <a:t>абстрактным</a:t>
            </a:r>
            <a:r>
              <a:rPr lang="ru-RU" sz="1800" dirty="0"/>
              <a:t>. </a:t>
            </a: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13</a:t>
            </a:fld>
            <a:endParaRPr lang="en-US"/>
          </a:p>
        </p:txBody>
      </p:sp>
      <p:pic>
        <p:nvPicPr>
          <p:cNvPr id="6" name="Picture 4" descr="image250"/>
          <p:cNvPicPr>
            <a:picLocks noChangeAspect="1" noChangeArrowheads="1"/>
          </p:cNvPicPr>
          <p:nvPr/>
        </p:nvPicPr>
        <p:blipFill>
          <a:blip r:embed="rId2" cstate="print"/>
          <a:srcRect/>
          <a:stretch>
            <a:fillRect/>
          </a:stretch>
        </p:blipFill>
        <p:spPr bwMode="auto">
          <a:xfrm>
            <a:off x="1142976" y="2857496"/>
            <a:ext cx="7104525" cy="2643206"/>
          </a:xfrm>
          <a:prstGeom prst="rect">
            <a:avLst/>
          </a:prstGeom>
          <a:noFill/>
        </p:spPr>
      </p:pic>
    </p:spTree>
    <p:extLst>
      <p:ext uri="{BB962C8B-B14F-4D97-AF65-F5344CB8AC3E}">
        <p14:creationId xmlns:p14="http://schemas.microsoft.com/office/powerpoint/2010/main" xmlns="" val="288296448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Интерфейсы</a:t>
            </a:r>
            <a:r>
              <a:rPr lang="en-GB" dirty="0" smtClean="0"/>
              <a:t>. </a:t>
            </a:r>
            <a:r>
              <a:rPr lang="en-GB" dirty="0" smtClean="0"/>
              <a:t>Example </a:t>
            </a:r>
            <a:r>
              <a:rPr lang="en-GB" dirty="0" smtClean="0"/>
              <a:t>37</a:t>
            </a:r>
            <a:endParaRPr lang="ru-RU" dirty="0"/>
          </a:p>
        </p:txBody>
      </p:sp>
      <p:sp>
        <p:nvSpPr>
          <p:cNvPr id="3" name="Объект 2"/>
          <p:cNvSpPr>
            <a:spLocks noGrp="1"/>
          </p:cNvSpPr>
          <p:nvPr>
            <p:ph idx="1"/>
          </p:nvPr>
        </p:nvSpPr>
        <p:spPr>
          <a:solidFill>
            <a:schemeClr val="bg1">
              <a:lumMod val="95000"/>
            </a:schemeClr>
          </a:solidFill>
        </p:spPr>
        <p:txBody>
          <a:bodyPr/>
          <a:lstStyle/>
          <a:p>
            <a:pPr marL="0" indent="0" fontAlgn="base">
              <a:spcBef>
                <a:spcPct val="0"/>
              </a:spcBef>
              <a:spcAft>
                <a:spcPct val="0"/>
              </a:spcAft>
              <a:buClrTx/>
              <a:buSzTx/>
              <a:buNone/>
            </a:pPr>
            <a:r>
              <a:rPr lang="fr-FR" sz="1300" b="1" dirty="0">
                <a:solidFill>
                  <a:srgbClr val="7F0055"/>
                </a:solidFill>
                <a:latin typeface="Courier New" pitchFamily="49" charset="0"/>
                <a:ea typeface="Times New Roman" pitchFamily="18" charset="0"/>
                <a:cs typeface="Courier New" pitchFamily="49" charset="0"/>
              </a:rPr>
              <a:t>import</a:t>
            </a:r>
            <a:r>
              <a:rPr lang="fr-FR" sz="1300" dirty="0">
                <a:solidFill>
                  <a:srgbClr val="000000"/>
                </a:solidFill>
                <a:latin typeface="Courier New" pitchFamily="49" charset="0"/>
                <a:ea typeface="Times New Roman" pitchFamily="18" charset="0"/>
                <a:cs typeface="Courier New" pitchFamily="49" charset="0"/>
              </a:rPr>
              <a:t> java.util.Date;</a:t>
            </a:r>
            <a:endParaRPr lang="ru-RU" sz="1300" dirty="0">
              <a:latin typeface="Courier New" pitchFamily="49" charset="0"/>
              <a:cs typeface="Courier New" pitchFamily="49" charset="0"/>
            </a:endParaRPr>
          </a:p>
          <a:p>
            <a:pPr marL="0" indent="0" eaLnBrk="0" fontAlgn="base" hangingPunct="0">
              <a:spcBef>
                <a:spcPct val="0"/>
              </a:spcBef>
              <a:spcAft>
                <a:spcPct val="0"/>
              </a:spcAft>
              <a:buClrTx/>
              <a:buSzTx/>
              <a:buNone/>
            </a:pPr>
            <a:r>
              <a:rPr lang="en-US" sz="1300" b="1" dirty="0">
                <a:solidFill>
                  <a:srgbClr val="7F0055"/>
                </a:solidFill>
                <a:latin typeface="Courier New" pitchFamily="49" charset="0"/>
                <a:ea typeface="Times New Roman" pitchFamily="18" charset="0"/>
                <a:cs typeface="Courier New" pitchFamily="49" charset="0"/>
              </a:rPr>
              <a:t>public</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class</a:t>
            </a:r>
            <a:r>
              <a:rPr lang="en-US" sz="1300" dirty="0">
                <a:solidFill>
                  <a:srgbClr val="000000"/>
                </a:solidFill>
                <a:latin typeface="Courier New" pitchFamily="49" charset="0"/>
                <a:ea typeface="Times New Roman" pitchFamily="18" charset="0"/>
                <a:cs typeface="Courier New" pitchFamily="49" charset="0"/>
              </a:rPr>
              <a:t> Book </a:t>
            </a:r>
            <a:r>
              <a:rPr lang="en-US" sz="1300" b="1" dirty="0">
                <a:solidFill>
                  <a:srgbClr val="7F0055"/>
                </a:solidFill>
                <a:latin typeface="Courier New" pitchFamily="49" charset="0"/>
                <a:ea typeface="Times New Roman" pitchFamily="18" charset="0"/>
                <a:cs typeface="Courier New" pitchFamily="49" charset="0"/>
              </a:rPr>
              <a:t>implements</a:t>
            </a:r>
            <a:r>
              <a:rPr lang="en-US" sz="1300" dirty="0">
                <a:solidFill>
                  <a:srgbClr val="000000"/>
                </a:solidFill>
                <a:latin typeface="Courier New" pitchFamily="49" charset="0"/>
                <a:ea typeface="Times New Roman" pitchFamily="18" charset="0"/>
                <a:cs typeface="Courier New" pitchFamily="49" charset="0"/>
              </a:rPr>
              <a:t> Comparable, </a:t>
            </a:r>
            <a:r>
              <a:rPr lang="en-US" sz="1300" dirty="0" err="1">
                <a:solidFill>
                  <a:srgbClr val="000000"/>
                </a:solidFill>
                <a:latin typeface="Courier New" pitchFamily="49" charset="0"/>
                <a:ea typeface="Times New Roman" pitchFamily="18" charset="0"/>
                <a:cs typeface="Courier New" pitchFamily="49" charset="0"/>
              </a:rPr>
              <a:t>Cloneable</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mar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p>
          <a:p>
            <a:pPr marL="0" lvl="0" indent="0">
              <a:buNone/>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private</a:t>
            </a:r>
            <a:r>
              <a:rPr lang="en-US" sz="1300" dirty="0">
                <a:solidFill>
                  <a:srgbClr val="000000"/>
                </a:solidFill>
                <a:latin typeface="Courier New" pitchFamily="49" charset="0"/>
                <a:ea typeface="Times New Roman" pitchFamily="18" charset="0"/>
                <a:cs typeface="Courier New" pitchFamily="49" charset="0"/>
              </a:rPr>
              <a:t> String </a:t>
            </a:r>
            <a:r>
              <a:rPr lang="en-US" sz="1300" dirty="0">
                <a:solidFill>
                  <a:srgbClr val="0000C0"/>
                </a:solidFill>
                <a:latin typeface="Courier New" pitchFamily="49" charset="0"/>
                <a:ea typeface="Times New Roman" pitchFamily="18" charset="0"/>
                <a:cs typeface="Courier New" pitchFamily="49" charset="0"/>
              </a:rPr>
              <a:t>title</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marL="0" lvl="0" indent="0">
              <a:buNone/>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private</a:t>
            </a:r>
            <a:r>
              <a:rPr lang="en-US" sz="1300" dirty="0">
                <a:solidFill>
                  <a:srgbClr val="000000"/>
                </a:solidFill>
                <a:latin typeface="Courier New" pitchFamily="49" charset="0"/>
                <a:ea typeface="Times New Roman" pitchFamily="18" charset="0"/>
                <a:cs typeface="Courier New" pitchFamily="49" charset="0"/>
              </a:rPr>
              <a:t> </a:t>
            </a:r>
            <a:r>
              <a:rPr lang="en-US" sz="1300" b="1" dirty="0" err="1">
                <a:solidFill>
                  <a:srgbClr val="7F0055"/>
                </a:solidFill>
                <a:latin typeface="Courier New" pitchFamily="49" charset="0"/>
                <a:ea typeface="Times New Roman" pitchFamily="18" charset="0"/>
                <a:cs typeface="Courier New" pitchFamily="49" charset="0"/>
              </a:rPr>
              <a:t>int</a:t>
            </a: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C0"/>
                </a:solidFill>
                <a:latin typeface="Courier New" pitchFamily="49" charset="0"/>
                <a:ea typeface="Times New Roman" pitchFamily="18" charset="0"/>
                <a:cs typeface="Courier New" pitchFamily="49" charset="0"/>
              </a:rPr>
              <a:t>yearPublished</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marL="0" lvl="0" indent="0">
              <a:buNone/>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private</a:t>
            </a:r>
            <a:r>
              <a:rPr lang="en-US" sz="1300" dirty="0">
                <a:solidFill>
                  <a:srgbClr val="000000"/>
                </a:solidFill>
                <a:latin typeface="Courier New" pitchFamily="49" charset="0"/>
                <a:ea typeface="Times New Roman" pitchFamily="18" charset="0"/>
                <a:cs typeface="Courier New" pitchFamily="49" charset="0"/>
              </a:rPr>
              <a:t> </a:t>
            </a:r>
            <a:r>
              <a:rPr lang="en-US" sz="1300" b="1" dirty="0" err="1">
                <a:solidFill>
                  <a:srgbClr val="7F0055"/>
                </a:solidFill>
                <a:latin typeface="Courier New" pitchFamily="49" charset="0"/>
                <a:ea typeface="Times New Roman" pitchFamily="18" charset="0"/>
                <a:cs typeface="Courier New" pitchFamily="49" charset="0"/>
              </a:rPr>
              <a:t>int</a:t>
            </a:r>
            <a:r>
              <a:rPr lang="en-US" sz="1300" dirty="0">
                <a:solidFill>
                  <a:srgbClr val="000000"/>
                </a:solidFill>
                <a:latin typeface="Courier New" pitchFamily="49" charset="0"/>
                <a:ea typeface="Times New Roman" pitchFamily="18" charset="0"/>
                <a:cs typeface="Courier New" pitchFamily="49" charset="0"/>
              </a:rPr>
              <a:t> </a:t>
            </a:r>
            <a:r>
              <a:rPr lang="en-US" sz="1300" dirty="0">
                <a:solidFill>
                  <a:srgbClr val="0000C0"/>
                </a:solidFill>
                <a:latin typeface="Courier New" pitchFamily="49" charset="0"/>
                <a:ea typeface="Times New Roman" pitchFamily="18" charset="0"/>
                <a:cs typeface="Courier New" pitchFamily="49" charset="0"/>
              </a:rPr>
              <a:t>price</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marL="0" lvl="0" indent="0">
              <a:buNone/>
            </a:pPr>
            <a:r>
              <a:rPr lang="en-US" sz="1300" dirty="0">
                <a:solidFill>
                  <a:srgbClr val="000000"/>
                </a:solidFill>
                <a:latin typeface="Courier New" pitchFamily="49" charset="0"/>
                <a:ea typeface="Times New Roman" pitchFamily="18" charset="0"/>
                <a:cs typeface="Courier New" pitchFamily="49" charset="0"/>
              </a:rPr>
              <a:t>    </a:t>
            </a:r>
            <a:r>
              <a:rPr lang="ru-RU" sz="1300" b="1" dirty="0" err="1">
                <a:solidFill>
                  <a:srgbClr val="7F0055"/>
                </a:solidFill>
                <a:latin typeface="Courier New" pitchFamily="49" charset="0"/>
                <a:ea typeface="Times New Roman" pitchFamily="18" charset="0"/>
                <a:cs typeface="Courier New" pitchFamily="49" charset="0"/>
              </a:rPr>
              <a:t>private</a:t>
            </a:r>
            <a:r>
              <a:rPr lang="ru-RU" sz="1300" dirty="0">
                <a:solidFill>
                  <a:srgbClr val="000000"/>
                </a:solidFill>
                <a:latin typeface="Courier New" pitchFamily="49" charset="0"/>
                <a:ea typeface="Times New Roman" pitchFamily="18" charset="0"/>
                <a:cs typeface="Courier New" pitchFamily="49" charset="0"/>
              </a:rPr>
              <a:t> </a:t>
            </a:r>
            <a:r>
              <a:rPr lang="ru-RU" sz="1300" dirty="0" err="1">
                <a:solidFill>
                  <a:srgbClr val="000000"/>
                </a:solidFill>
                <a:latin typeface="Courier New" pitchFamily="49" charset="0"/>
                <a:ea typeface="Times New Roman" pitchFamily="18" charset="0"/>
                <a:cs typeface="Courier New" pitchFamily="49" charset="0"/>
              </a:rPr>
              <a:t>Date</a:t>
            </a:r>
            <a:r>
              <a:rPr lang="ru-RU" sz="1300" dirty="0">
                <a:solidFill>
                  <a:srgbClr val="000000"/>
                </a:solidFill>
                <a:latin typeface="Courier New" pitchFamily="49" charset="0"/>
                <a:ea typeface="Times New Roman" pitchFamily="18" charset="0"/>
                <a:cs typeface="Courier New" pitchFamily="49" charset="0"/>
              </a:rPr>
              <a:t> </a:t>
            </a:r>
            <a:r>
              <a:rPr lang="ru-RU" sz="1300" dirty="0" err="1">
                <a:solidFill>
                  <a:srgbClr val="0000C0"/>
                </a:solidFill>
                <a:latin typeface="Courier New" pitchFamily="49" charset="0"/>
                <a:ea typeface="Times New Roman" pitchFamily="18" charset="0"/>
                <a:cs typeface="Courier New" pitchFamily="49" charset="0"/>
              </a:rPr>
              <a:t>date</a:t>
            </a:r>
            <a:r>
              <a:rPr lang="ru-RU" sz="1300" dirty="0">
                <a:solidFill>
                  <a:srgbClr val="000000"/>
                </a:solidFill>
                <a:latin typeface="Courier New" pitchFamily="49" charset="0"/>
                <a:ea typeface="Times New Roman" pitchFamily="18" charset="0"/>
                <a:cs typeface="Courier New" pitchFamily="49" charset="0"/>
              </a:rPr>
              <a:t>;</a:t>
            </a:r>
            <a:r>
              <a:rPr lang="en-US" sz="1300" dirty="0">
                <a:solidFill>
                  <a:srgbClr val="000000"/>
                </a:solidFill>
                <a:latin typeface="Courier New" pitchFamily="49" charset="0"/>
                <a:ea typeface="Times New Roman" pitchFamily="18" charset="0"/>
                <a:cs typeface="Courier New" pitchFamily="49" charset="0"/>
              </a:rPr>
              <a:t>   </a:t>
            </a:r>
          </a:p>
          <a:p>
            <a:pPr marL="0" indent="0" eaLnBrk="0" fontAlgn="base" hangingPunct="0">
              <a:spcBef>
                <a:spcPct val="0"/>
              </a:spcBef>
              <a:spcAft>
                <a:spcPct val="0"/>
              </a:spcAft>
              <a:buClrTx/>
              <a:buSzTx/>
              <a:buNone/>
            </a:pPr>
            <a:endParaRPr lang="en-US" sz="1300" dirty="0">
              <a:solidFill>
                <a:srgbClr val="000000"/>
              </a:solidFill>
              <a:latin typeface="Courier New" pitchFamily="49" charset="0"/>
              <a:ea typeface="Times New Roman" pitchFamily="18" charset="0"/>
              <a:cs typeface="Courier New" pitchFamily="49" charset="0"/>
            </a:endParaRPr>
          </a:p>
          <a:p>
            <a:pPr marL="0" indent="0" eaLnBrk="0" fontAlgn="base" hangingPunct="0">
              <a:spcBef>
                <a:spcPct val="0"/>
              </a:spcBef>
              <a:spcAft>
                <a:spcPct val="0"/>
              </a:spcAft>
              <a:buClrTx/>
              <a:buSzTx/>
              <a:buNone/>
            </a:pPr>
            <a:r>
              <a:rPr lang="en-US" sz="1300" b="1" dirty="0">
                <a:solidFill>
                  <a:srgbClr val="7F0055"/>
                </a:solidFill>
                <a:latin typeface="Courier New" pitchFamily="49" charset="0"/>
                <a:ea typeface="Times New Roman" pitchFamily="18" charset="0"/>
                <a:cs typeface="Courier New" pitchFamily="49" charset="0"/>
              </a:rPr>
              <a:t>    public</a:t>
            </a:r>
            <a:r>
              <a:rPr lang="en-US" sz="1300" dirty="0">
                <a:solidFill>
                  <a:srgbClr val="000000"/>
                </a:solidFill>
                <a:latin typeface="Courier New" pitchFamily="49" charset="0"/>
                <a:ea typeface="Times New Roman" pitchFamily="18" charset="0"/>
                <a:cs typeface="Courier New" pitchFamily="49" charset="0"/>
              </a:rPr>
              <a:t> Book() {}</a:t>
            </a:r>
            <a:endParaRPr lang="ru-RU" sz="1300" dirty="0">
              <a:latin typeface="Courier New" pitchFamily="49" charset="0"/>
              <a:cs typeface="Courier New" pitchFamily="49" charset="0"/>
            </a:endParaRPr>
          </a:p>
          <a:p>
            <a:pPr mar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public</a:t>
            </a:r>
            <a:r>
              <a:rPr lang="en-US" sz="1300" dirty="0">
                <a:solidFill>
                  <a:srgbClr val="000000"/>
                </a:solidFill>
                <a:latin typeface="Courier New" pitchFamily="49" charset="0"/>
                <a:ea typeface="Times New Roman" pitchFamily="18" charset="0"/>
                <a:cs typeface="Courier New" pitchFamily="49" charset="0"/>
              </a:rPr>
              <a:t> Book(String title, </a:t>
            </a:r>
            <a:r>
              <a:rPr lang="en-US" sz="1300" b="1" dirty="0" err="1">
                <a:solidFill>
                  <a:srgbClr val="7F0055"/>
                </a:solidFill>
                <a:latin typeface="Courier New" pitchFamily="49" charset="0"/>
                <a:ea typeface="Times New Roman" pitchFamily="18" charset="0"/>
                <a:cs typeface="Courier New" pitchFamily="49" charset="0"/>
              </a:rPr>
              <a:t>int</a:t>
            </a: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yearPublished</a:t>
            </a:r>
            <a:r>
              <a:rPr lang="en-US" sz="1300" dirty="0">
                <a:solidFill>
                  <a:srgbClr val="000000"/>
                </a:solidFill>
                <a:latin typeface="Courier New" pitchFamily="49" charset="0"/>
                <a:ea typeface="Times New Roman" pitchFamily="18" charset="0"/>
                <a:cs typeface="Courier New" pitchFamily="49" charset="0"/>
              </a:rPr>
              <a:t>, </a:t>
            </a:r>
            <a:r>
              <a:rPr lang="en-US" sz="1300" b="1" dirty="0" err="1">
                <a:solidFill>
                  <a:srgbClr val="7F0055"/>
                </a:solidFill>
                <a:latin typeface="Courier New" pitchFamily="49" charset="0"/>
                <a:ea typeface="Times New Roman" pitchFamily="18" charset="0"/>
                <a:cs typeface="Courier New" pitchFamily="49" charset="0"/>
              </a:rPr>
              <a:t>int</a:t>
            </a:r>
            <a:r>
              <a:rPr lang="en-US" sz="1300" dirty="0">
                <a:solidFill>
                  <a:srgbClr val="000000"/>
                </a:solidFill>
                <a:latin typeface="Courier New" pitchFamily="49" charset="0"/>
                <a:ea typeface="Times New Roman" pitchFamily="18" charset="0"/>
                <a:cs typeface="Courier New" pitchFamily="49" charset="0"/>
              </a:rPr>
              <a:t> price, Date date){</a:t>
            </a:r>
            <a:endParaRPr lang="ru-RU" sz="1300" dirty="0">
              <a:latin typeface="Courier New" pitchFamily="49" charset="0"/>
              <a:cs typeface="Courier New" pitchFamily="49" charset="0"/>
            </a:endParaRPr>
          </a:p>
          <a:p>
            <a:pPr mar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b="1" dirty="0" err="1">
                <a:solidFill>
                  <a:srgbClr val="7F0055"/>
                </a:solidFill>
                <a:latin typeface="Courier New" pitchFamily="49" charset="0"/>
                <a:ea typeface="Times New Roman" pitchFamily="18" charset="0"/>
                <a:cs typeface="Courier New" pitchFamily="49" charset="0"/>
              </a:rPr>
              <a:t>this</a:t>
            </a:r>
            <a:r>
              <a:rPr lang="en-US" sz="1300" dirty="0" err="1">
                <a:solidFill>
                  <a:srgbClr val="000000"/>
                </a:solidFill>
                <a:latin typeface="Courier New" pitchFamily="49" charset="0"/>
                <a:ea typeface="Times New Roman" pitchFamily="18" charset="0"/>
                <a:cs typeface="Courier New" pitchFamily="49" charset="0"/>
              </a:rPr>
              <a:t>.</a:t>
            </a:r>
            <a:r>
              <a:rPr lang="en-US" sz="1300" dirty="0" err="1">
                <a:solidFill>
                  <a:srgbClr val="0000C0"/>
                </a:solidFill>
                <a:latin typeface="Courier New" pitchFamily="49" charset="0"/>
                <a:ea typeface="Times New Roman" pitchFamily="18" charset="0"/>
                <a:cs typeface="Courier New" pitchFamily="49" charset="0"/>
              </a:rPr>
              <a:t>title</a:t>
            </a:r>
            <a:r>
              <a:rPr lang="en-US" sz="1300" dirty="0">
                <a:solidFill>
                  <a:srgbClr val="000000"/>
                </a:solidFill>
                <a:latin typeface="Courier New" pitchFamily="49" charset="0"/>
                <a:ea typeface="Times New Roman" pitchFamily="18" charset="0"/>
                <a:cs typeface="Courier New" pitchFamily="49" charset="0"/>
              </a:rPr>
              <a:t> = title;</a:t>
            </a:r>
            <a:endParaRPr lang="ru-RU" sz="1300" dirty="0">
              <a:latin typeface="Courier New" pitchFamily="49" charset="0"/>
              <a:cs typeface="Courier New" pitchFamily="49" charset="0"/>
            </a:endParaRPr>
          </a:p>
          <a:p>
            <a:pPr mar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b="1" dirty="0" err="1">
                <a:solidFill>
                  <a:srgbClr val="7F0055"/>
                </a:solidFill>
                <a:latin typeface="Courier New" pitchFamily="49" charset="0"/>
                <a:ea typeface="Times New Roman" pitchFamily="18" charset="0"/>
                <a:cs typeface="Courier New" pitchFamily="49" charset="0"/>
              </a:rPr>
              <a:t>this</a:t>
            </a:r>
            <a:r>
              <a:rPr lang="en-US" sz="1300" dirty="0" err="1">
                <a:solidFill>
                  <a:srgbClr val="000000"/>
                </a:solidFill>
                <a:latin typeface="Courier New" pitchFamily="49" charset="0"/>
                <a:ea typeface="Times New Roman" pitchFamily="18" charset="0"/>
                <a:cs typeface="Courier New" pitchFamily="49" charset="0"/>
              </a:rPr>
              <a:t>.</a:t>
            </a:r>
            <a:r>
              <a:rPr lang="en-US" sz="1300" dirty="0" err="1">
                <a:solidFill>
                  <a:srgbClr val="0000C0"/>
                </a:solidFill>
                <a:latin typeface="Courier New" pitchFamily="49" charset="0"/>
                <a:ea typeface="Times New Roman" pitchFamily="18" charset="0"/>
                <a:cs typeface="Courier New" pitchFamily="49" charset="0"/>
              </a:rPr>
              <a:t>yearPublished</a:t>
            </a:r>
            <a:r>
              <a:rPr lang="en-US" sz="1300" dirty="0">
                <a:solidFill>
                  <a:srgbClr val="000000"/>
                </a:solidFill>
                <a:latin typeface="Courier New" pitchFamily="49" charset="0"/>
                <a:ea typeface="Times New Roman" pitchFamily="18" charset="0"/>
                <a:cs typeface="Courier New" pitchFamily="49" charset="0"/>
              </a:rPr>
              <a:t> = </a:t>
            </a:r>
            <a:r>
              <a:rPr lang="en-US" sz="1300" dirty="0" err="1">
                <a:solidFill>
                  <a:srgbClr val="000000"/>
                </a:solidFill>
                <a:latin typeface="Courier New" pitchFamily="49" charset="0"/>
                <a:ea typeface="Times New Roman" pitchFamily="18" charset="0"/>
                <a:cs typeface="Courier New" pitchFamily="49" charset="0"/>
              </a:rPr>
              <a:t>yearPublished</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mar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ru-RU" sz="1300" b="1" dirty="0" err="1">
                <a:solidFill>
                  <a:srgbClr val="7F0055"/>
                </a:solidFill>
                <a:latin typeface="Courier New" pitchFamily="49" charset="0"/>
                <a:ea typeface="Times New Roman" pitchFamily="18" charset="0"/>
                <a:cs typeface="Courier New" pitchFamily="49" charset="0"/>
              </a:rPr>
              <a:t>this</a:t>
            </a:r>
            <a:r>
              <a:rPr lang="ru-RU" sz="1300" dirty="0" err="1">
                <a:solidFill>
                  <a:srgbClr val="000000"/>
                </a:solidFill>
                <a:latin typeface="Courier New" pitchFamily="49" charset="0"/>
                <a:ea typeface="Times New Roman" pitchFamily="18" charset="0"/>
                <a:cs typeface="Courier New" pitchFamily="49" charset="0"/>
              </a:rPr>
              <a:t>.</a:t>
            </a:r>
            <a:r>
              <a:rPr lang="ru-RU" sz="1300" dirty="0" err="1">
                <a:solidFill>
                  <a:srgbClr val="0000C0"/>
                </a:solidFill>
                <a:latin typeface="Courier New" pitchFamily="49" charset="0"/>
                <a:ea typeface="Times New Roman" pitchFamily="18" charset="0"/>
                <a:cs typeface="Courier New" pitchFamily="49" charset="0"/>
              </a:rPr>
              <a:t>price</a:t>
            </a:r>
            <a:r>
              <a:rPr lang="ru-RU" sz="1300" dirty="0">
                <a:solidFill>
                  <a:srgbClr val="000000"/>
                </a:solidFill>
                <a:latin typeface="Courier New" pitchFamily="49" charset="0"/>
                <a:ea typeface="Times New Roman" pitchFamily="18" charset="0"/>
                <a:cs typeface="Courier New" pitchFamily="49" charset="0"/>
              </a:rPr>
              <a:t> = </a:t>
            </a:r>
            <a:r>
              <a:rPr lang="ru-RU" sz="1300" dirty="0" err="1">
                <a:solidFill>
                  <a:srgbClr val="000000"/>
                </a:solidFill>
                <a:latin typeface="Courier New" pitchFamily="49" charset="0"/>
                <a:ea typeface="Times New Roman" pitchFamily="18" charset="0"/>
                <a:cs typeface="Courier New" pitchFamily="49" charset="0"/>
              </a:rPr>
              <a:t>price</a:t>
            </a:r>
            <a:r>
              <a:rPr lang="ru-RU"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marL="0" indent="0" eaLnBrk="0" fontAlgn="base" hangingPunct="0">
              <a:spcBef>
                <a:spcPct val="0"/>
              </a:spcBef>
              <a:spcAft>
                <a:spcPct val="0"/>
              </a:spcAft>
              <a:buClrTx/>
              <a:buSzTx/>
              <a:buNone/>
            </a:pPr>
            <a:r>
              <a:rPr lang="ru-RU" sz="1300" dirty="0">
                <a:solidFill>
                  <a:srgbClr val="000000"/>
                </a:solidFill>
                <a:latin typeface="Courier New" pitchFamily="49" charset="0"/>
                <a:ea typeface="Times New Roman" pitchFamily="18" charset="0"/>
                <a:cs typeface="Courier New" pitchFamily="49" charset="0"/>
              </a:rPr>
              <a:t>        </a:t>
            </a:r>
            <a:r>
              <a:rPr lang="ru-RU" sz="1300" b="1" dirty="0" err="1">
                <a:solidFill>
                  <a:srgbClr val="7F0055"/>
                </a:solidFill>
                <a:latin typeface="Courier New" pitchFamily="49" charset="0"/>
                <a:ea typeface="Times New Roman" pitchFamily="18" charset="0"/>
                <a:cs typeface="Courier New" pitchFamily="49" charset="0"/>
              </a:rPr>
              <a:t>this</a:t>
            </a:r>
            <a:r>
              <a:rPr lang="ru-RU" sz="1300" dirty="0" err="1">
                <a:solidFill>
                  <a:srgbClr val="000000"/>
                </a:solidFill>
                <a:latin typeface="Courier New" pitchFamily="49" charset="0"/>
                <a:ea typeface="Times New Roman" pitchFamily="18" charset="0"/>
                <a:cs typeface="Courier New" pitchFamily="49" charset="0"/>
              </a:rPr>
              <a:t>.</a:t>
            </a:r>
            <a:r>
              <a:rPr lang="ru-RU" sz="1300" dirty="0" err="1">
                <a:solidFill>
                  <a:srgbClr val="0000C0"/>
                </a:solidFill>
                <a:latin typeface="Courier New" pitchFamily="49" charset="0"/>
                <a:ea typeface="Times New Roman" pitchFamily="18" charset="0"/>
                <a:cs typeface="Courier New" pitchFamily="49" charset="0"/>
              </a:rPr>
              <a:t>date</a:t>
            </a:r>
            <a:r>
              <a:rPr lang="ru-RU" sz="1300" dirty="0">
                <a:solidFill>
                  <a:srgbClr val="000000"/>
                </a:solidFill>
                <a:latin typeface="Courier New" pitchFamily="49" charset="0"/>
                <a:ea typeface="Times New Roman" pitchFamily="18" charset="0"/>
                <a:cs typeface="Courier New" pitchFamily="49" charset="0"/>
              </a:rPr>
              <a:t> = </a:t>
            </a:r>
            <a:r>
              <a:rPr lang="ru-RU" sz="1300" dirty="0" err="1">
                <a:solidFill>
                  <a:srgbClr val="000000"/>
                </a:solidFill>
                <a:latin typeface="Courier New" pitchFamily="49" charset="0"/>
                <a:ea typeface="Times New Roman" pitchFamily="18" charset="0"/>
                <a:cs typeface="Courier New" pitchFamily="49" charset="0"/>
              </a:rPr>
              <a:t>date</a:t>
            </a:r>
            <a:r>
              <a:rPr lang="ru-RU" sz="1300" dirty="0">
                <a:solidFill>
                  <a:srgbClr val="000000"/>
                </a:solidFill>
                <a:latin typeface="Courier New" pitchFamily="49" charset="0"/>
                <a:ea typeface="Times New Roman" pitchFamily="18" charset="0"/>
                <a:cs typeface="Courier New" pitchFamily="49" charset="0"/>
              </a:rPr>
              <a:t>; </a:t>
            </a:r>
            <a:r>
              <a:rPr lang="ru-RU" sz="1300" dirty="0">
                <a:solidFill>
                  <a:srgbClr val="3F7F5F"/>
                </a:solidFill>
                <a:latin typeface="Courier New" pitchFamily="49" charset="0"/>
                <a:ea typeface="Times New Roman" pitchFamily="18" charset="0"/>
                <a:cs typeface="Courier New" pitchFamily="49" charset="0"/>
              </a:rPr>
              <a:t>// внимательно изучите эту строку </a:t>
            </a:r>
          </a:p>
          <a:p>
            <a:pPr marL="0" indent="0" eaLnBrk="0" fontAlgn="base" hangingPunct="0">
              <a:spcBef>
                <a:spcPct val="0"/>
              </a:spcBef>
              <a:spcAft>
                <a:spcPct val="0"/>
              </a:spcAft>
              <a:buClrTx/>
              <a:buSzTx/>
              <a:buNone/>
            </a:pPr>
            <a:r>
              <a:rPr lang="ru-RU" sz="1300" dirty="0">
                <a:solidFill>
                  <a:srgbClr val="3F7F5F"/>
                </a:solidFill>
                <a:latin typeface="Courier New" pitchFamily="49" charset="0"/>
                <a:ea typeface="Times New Roman" pitchFamily="18" charset="0"/>
                <a:cs typeface="Courier New" pitchFamily="49" charset="0"/>
              </a:rPr>
              <a:t>			// определите в ней потенциальную опасность</a:t>
            </a:r>
            <a:endParaRPr lang="ru-RU" sz="1300" dirty="0">
              <a:latin typeface="Courier New" pitchFamily="49" charset="0"/>
              <a:cs typeface="Courier New" pitchFamily="49" charset="0"/>
            </a:endParaRPr>
          </a:p>
          <a:p>
            <a:pPr marL="0" indent="0" eaLnBrk="0" fontAlgn="base" hangingPunct="0">
              <a:spcBef>
                <a:spcPct val="0"/>
              </a:spcBef>
              <a:spcAft>
                <a:spcPct val="0"/>
              </a:spcAft>
              <a:buClrTx/>
              <a:buSzTx/>
              <a:buNone/>
            </a:pPr>
            <a:r>
              <a:rPr lang="ru-RU" sz="1300" dirty="0">
                <a:solidFill>
                  <a:srgbClr val="000000"/>
                </a:solidFill>
                <a:latin typeface="Courier New" pitchFamily="49" charset="0"/>
                <a:ea typeface="Times New Roman" pitchFamily="18" charset="0"/>
                <a:cs typeface="Courier New" pitchFamily="49" charset="0"/>
              </a:rPr>
              <a:t>    </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mar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public</a:t>
            </a:r>
            <a:r>
              <a:rPr lang="en-US" sz="1300" dirty="0">
                <a:solidFill>
                  <a:srgbClr val="000000"/>
                </a:solidFill>
                <a:latin typeface="Courier New" pitchFamily="49" charset="0"/>
                <a:ea typeface="Times New Roman" pitchFamily="18" charset="0"/>
                <a:cs typeface="Courier New" pitchFamily="49" charset="0"/>
              </a:rPr>
              <a:t> String </a:t>
            </a:r>
            <a:r>
              <a:rPr lang="en-US" sz="1300" dirty="0" err="1">
                <a:solidFill>
                  <a:srgbClr val="000000"/>
                </a:solidFill>
                <a:latin typeface="Courier New" pitchFamily="49" charset="0"/>
                <a:ea typeface="Times New Roman" pitchFamily="18" charset="0"/>
                <a:cs typeface="Courier New" pitchFamily="49" charset="0"/>
              </a:rPr>
              <a:t>getTitle</a:t>
            </a:r>
            <a:r>
              <a:rPr lang="en-US" sz="1300" dirty="0">
                <a:solidFill>
                  <a:srgbClr val="000000"/>
                </a:solidFill>
                <a:latin typeface="Courier New" pitchFamily="49" charset="0"/>
                <a:ea typeface="Times New Roman" pitchFamily="18" charset="0"/>
                <a:cs typeface="Courier New" pitchFamily="49" charset="0"/>
              </a:rPr>
              <a:t>() { </a:t>
            </a:r>
            <a:r>
              <a:rPr lang="en-US" sz="1300" b="1" dirty="0">
                <a:solidFill>
                  <a:srgbClr val="7F0055"/>
                </a:solidFill>
                <a:latin typeface="Courier New" pitchFamily="49" charset="0"/>
                <a:ea typeface="Times New Roman" pitchFamily="18" charset="0"/>
                <a:cs typeface="Courier New" pitchFamily="49" charset="0"/>
              </a:rPr>
              <a:t>return</a:t>
            </a:r>
            <a:r>
              <a:rPr lang="en-US" sz="1300" dirty="0">
                <a:solidFill>
                  <a:srgbClr val="000000"/>
                </a:solidFill>
                <a:latin typeface="Courier New" pitchFamily="49" charset="0"/>
                <a:ea typeface="Times New Roman" pitchFamily="18" charset="0"/>
                <a:cs typeface="Courier New" pitchFamily="49" charset="0"/>
              </a:rPr>
              <a:t> </a:t>
            </a:r>
            <a:r>
              <a:rPr lang="en-US" sz="1300" dirty="0">
                <a:solidFill>
                  <a:srgbClr val="0000C0"/>
                </a:solidFill>
                <a:latin typeface="Courier New" pitchFamily="49" charset="0"/>
                <a:ea typeface="Times New Roman" pitchFamily="18" charset="0"/>
                <a:cs typeface="Courier New" pitchFamily="49" charset="0"/>
              </a:rPr>
              <a:t>title</a:t>
            </a:r>
            <a:r>
              <a:rPr lang="en-US" sz="1300" dirty="0">
                <a:solidFill>
                  <a:srgbClr val="000000"/>
                </a:solidFill>
                <a:latin typeface="Courier New" pitchFamily="49" charset="0"/>
                <a:ea typeface="Times New Roman" pitchFamily="18" charset="0"/>
                <a:cs typeface="Courier New" pitchFamily="49" charset="0"/>
              </a:rPr>
              <a:t>;    }</a:t>
            </a:r>
            <a:endParaRPr lang="ru-RU" sz="1300" dirty="0">
              <a:latin typeface="Courier New" pitchFamily="49" charset="0"/>
              <a:cs typeface="Courier New" pitchFamily="49" charset="0"/>
            </a:endParaRPr>
          </a:p>
          <a:p>
            <a:pPr mar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public</a:t>
            </a:r>
            <a:r>
              <a:rPr lang="en-US" sz="1300" dirty="0">
                <a:solidFill>
                  <a:srgbClr val="000000"/>
                </a:solidFill>
                <a:latin typeface="Courier New" pitchFamily="49" charset="0"/>
                <a:ea typeface="Times New Roman" pitchFamily="18" charset="0"/>
                <a:cs typeface="Courier New" pitchFamily="49" charset="0"/>
              </a:rPr>
              <a:t> </a:t>
            </a:r>
            <a:r>
              <a:rPr lang="en-US" sz="1300" b="1" dirty="0" err="1">
                <a:solidFill>
                  <a:srgbClr val="7F0055"/>
                </a:solidFill>
                <a:latin typeface="Courier New" pitchFamily="49" charset="0"/>
                <a:ea typeface="Times New Roman" pitchFamily="18" charset="0"/>
                <a:cs typeface="Courier New" pitchFamily="49" charset="0"/>
              </a:rPr>
              <a:t>int</a:t>
            </a: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getYearPublished</a:t>
            </a:r>
            <a:r>
              <a:rPr lang="en-US" sz="1300" dirty="0">
                <a:solidFill>
                  <a:srgbClr val="000000"/>
                </a:solidFill>
                <a:latin typeface="Courier New" pitchFamily="49" charset="0"/>
                <a:ea typeface="Times New Roman" pitchFamily="18" charset="0"/>
                <a:cs typeface="Courier New" pitchFamily="49" charset="0"/>
              </a:rPr>
              <a:t>() { </a:t>
            </a:r>
            <a:r>
              <a:rPr lang="en-US" sz="1300" b="1" dirty="0">
                <a:solidFill>
                  <a:srgbClr val="7F0055"/>
                </a:solidFill>
                <a:latin typeface="Courier New" pitchFamily="49" charset="0"/>
                <a:ea typeface="Times New Roman" pitchFamily="18" charset="0"/>
                <a:cs typeface="Courier New" pitchFamily="49" charset="0"/>
              </a:rPr>
              <a:t>return</a:t>
            </a: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C0"/>
                </a:solidFill>
                <a:latin typeface="Courier New" pitchFamily="49" charset="0"/>
                <a:ea typeface="Times New Roman" pitchFamily="18" charset="0"/>
                <a:cs typeface="Courier New" pitchFamily="49" charset="0"/>
              </a:rPr>
              <a:t>yearPublished</a:t>
            </a:r>
            <a:r>
              <a:rPr lang="en-US" sz="1300" dirty="0">
                <a:solidFill>
                  <a:srgbClr val="000000"/>
                </a:solidFill>
                <a:latin typeface="Courier New" pitchFamily="49" charset="0"/>
                <a:ea typeface="Times New Roman" pitchFamily="18" charset="0"/>
                <a:cs typeface="Courier New" pitchFamily="49" charset="0"/>
              </a:rPr>
              <a:t>; }</a:t>
            </a:r>
            <a:endParaRPr lang="ru-RU" sz="1300" dirty="0">
              <a:latin typeface="Courier New" pitchFamily="49" charset="0"/>
              <a:cs typeface="Courier New" pitchFamily="49" charset="0"/>
            </a:endParaRPr>
          </a:p>
          <a:p>
            <a:pPr mar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public</a:t>
            </a:r>
            <a:r>
              <a:rPr lang="en-US" sz="1300" dirty="0">
                <a:solidFill>
                  <a:srgbClr val="000000"/>
                </a:solidFill>
                <a:latin typeface="Courier New" pitchFamily="49" charset="0"/>
                <a:ea typeface="Times New Roman" pitchFamily="18" charset="0"/>
                <a:cs typeface="Courier New" pitchFamily="49" charset="0"/>
              </a:rPr>
              <a:t> </a:t>
            </a:r>
            <a:r>
              <a:rPr lang="en-US" sz="1300" b="1" dirty="0" err="1">
                <a:solidFill>
                  <a:srgbClr val="7F0055"/>
                </a:solidFill>
                <a:latin typeface="Courier New" pitchFamily="49" charset="0"/>
                <a:ea typeface="Times New Roman" pitchFamily="18" charset="0"/>
                <a:cs typeface="Courier New" pitchFamily="49" charset="0"/>
              </a:rPr>
              <a:t>int</a:t>
            </a: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getPrice</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return</a:t>
            </a:r>
            <a:r>
              <a:rPr lang="en-US" sz="1300" dirty="0">
                <a:solidFill>
                  <a:srgbClr val="000000"/>
                </a:solidFill>
                <a:latin typeface="Courier New" pitchFamily="49" charset="0"/>
                <a:ea typeface="Times New Roman" pitchFamily="18" charset="0"/>
                <a:cs typeface="Courier New" pitchFamily="49" charset="0"/>
              </a:rPr>
              <a:t> </a:t>
            </a:r>
            <a:r>
              <a:rPr lang="en-US" sz="1300" dirty="0">
                <a:solidFill>
                  <a:srgbClr val="0000C0"/>
                </a:solidFill>
                <a:latin typeface="Courier New" pitchFamily="49" charset="0"/>
                <a:ea typeface="Times New Roman" pitchFamily="18" charset="0"/>
                <a:cs typeface="Courier New" pitchFamily="49" charset="0"/>
              </a:rPr>
              <a:t>price</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mar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public</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void</a:t>
            </a: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printReport</a:t>
            </a:r>
            <a:r>
              <a:rPr lang="en-US" sz="1300" dirty="0">
                <a:solidFill>
                  <a:srgbClr val="000000"/>
                </a:solidFill>
                <a:latin typeface="Courier New" pitchFamily="49" charset="0"/>
                <a:ea typeface="Times New Roman" pitchFamily="18" charset="0"/>
                <a:cs typeface="Courier New" pitchFamily="49" charset="0"/>
              </a:rPr>
              <a:t>(){</a:t>
            </a:r>
            <a:r>
              <a:rPr lang="en-US" sz="1300" dirty="0" err="1">
                <a:solidFill>
                  <a:srgbClr val="000000"/>
                </a:solidFill>
                <a:latin typeface="Courier New" pitchFamily="49" charset="0"/>
                <a:ea typeface="Times New Roman" pitchFamily="18" charset="0"/>
                <a:cs typeface="Courier New" pitchFamily="49" charset="0"/>
              </a:rPr>
              <a:t>System.</a:t>
            </a:r>
            <a:r>
              <a:rPr lang="en-US" sz="1300" i="1" dirty="0" err="1">
                <a:solidFill>
                  <a:srgbClr val="0000C0"/>
                </a:solidFill>
                <a:latin typeface="Courier New" pitchFamily="49" charset="0"/>
                <a:ea typeface="Times New Roman" pitchFamily="18" charset="0"/>
                <a:cs typeface="Courier New" pitchFamily="49" charset="0"/>
              </a:rPr>
              <a:t>out</a:t>
            </a:r>
            <a:r>
              <a:rPr lang="en-US" sz="1300" dirty="0" err="1">
                <a:solidFill>
                  <a:srgbClr val="000000"/>
                </a:solidFill>
                <a:latin typeface="Courier New" pitchFamily="49" charset="0"/>
                <a:ea typeface="Times New Roman" pitchFamily="18" charset="0"/>
                <a:cs typeface="Courier New" pitchFamily="49" charset="0"/>
              </a:rPr>
              <a:t>.println</a:t>
            </a:r>
            <a:r>
              <a:rPr lang="en-US" sz="1300" dirty="0">
                <a:solidFill>
                  <a:srgbClr val="000000"/>
                </a:solidFill>
                <a:latin typeface="Courier New" pitchFamily="49" charset="0"/>
                <a:ea typeface="Times New Roman" pitchFamily="18" charset="0"/>
                <a:cs typeface="Courier New" pitchFamily="49" charset="0"/>
              </a:rPr>
              <a:t>(</a:t>
            </a:r>
            <a:r>
              <a:rPr lang="en-US" sz="1300" dirty="0">
                <a:solidFill>
                  <a:srgbClr val="2A00FF"/>
                </a:solidFill>
                <a:latin typeface="Courier New" pitchFamily="49" charset="0"/>
                <a:ea typeface="Times New Roman" pitchFamily="18" charset="0"/>
                <a:cs typeface="Courier New" pitchFamily="49" charset="0"/>
              </a:rPr>
              <a:t>"</a:t>
            </a:r>
            <a:r>
              <a:rPr lang="ru-RU" sz="1300" dirty="0">
                <a:solidFill>
                  <a:srgbClr val="2A00FF"/>
                </a:solidFill>
                <a:latin typeface="Courier New" pitchFamily="49" charset="0"/>
                <a:ea typeface="Times New Roman" pitchFamily="18" charset="0"/>
                <a:cs typeface="Courier New" pitchFamily="49" charset="0"/>
              </a:rPr>
              <a:t>Название</a:t>
            </a:r>
            <a:r>
              <a:rPr lang="en-US" sz="1300" dirty="0">
                <a:solidFill>
                  <a:srgbClr val="2A00FF"/>
                </a:solidFill>
                <a:latin typeface="Courier New" pitchFamily="49" charset="0"/>
                <a:ea typeface="Times New Roman" pitchFamily="18" charset="0"/>
                <a:cs typeface="Courier New" pitchFamily="49" charset="0"/>
              </a:rPr>
              <a:t>: "</a:t>
            </a:r>
            <a:r>
              <a:rPr lang="en-US" sz="1300" dirty="0">
                <a:solidFill>
                  <a:srgbClr val="000000"/>
                </a:solidFill>
                <a:latin typeface="Courier New" pitchFamily="49" charset="0"/>
                <a:ea typeface="Times New Roman" pitchFamily="18" charset="0"/>
                <a:cs typeface="Courier New" pitchFamily="49" charset="0"/>
              </a:rPr>
              <a:t>+</a:t>
            </a:r>
            <a:r>
              <a:rPr lang="en-US" sz="1300" dirty="0">
                <a:solidFill>
                  <a:srgbClr val="0000C0"/>
                </a:solidFill>
                <a:latin typeface="Courier New" pitchFamily="49" charset="0"/>
                <a:ea typeface="Times New Roman" pitchFamily="18" charset="0"/>
                <a:cs typeface="Courier New" pitchFamily="49" charset="0"/>
              </a:rPr>
              <a:t>title</a:t>
            </a:r>
            <a:r>
              <a:rPr lang="en-US" sz="1300" dirty="0">
                <a:solidFill>
                  <a:srgbClr val="000000"/>
                </a:solidFill>
                <a:latin typeface="Courier New" pitchFamily="49" charset="0"/>
                <a:ea typeface="Times New Roman" pitchFamily="18" charset="0"/>
                <a:cs typeface="Courier New" pitchFamily="49" charset="0"/>
              </a:rPr>
              <a:t>+</a:t>
            </a:r>
            <a:endParaRPr lang="ru-RU" sz="1300" dirty="0">
              <a:solidFill>
                <a:srgbClr val="000000"/>
              </a:solidFill>
              <a:latin typeface="Courier New" pitchFamily="49" charset="0"/>
              <a:ea typeface="Times New Roman" pitchFamily="18" charset="0"/>
              <a:cs typeface="Courier New" pitchFamily="49" charset="0"/>
            </a:endParaRPr>
          </a:p>
          <a:p>
            <a:pPr marL="0" indent="0" eaLnBrk="0" fontAlgn="base" hangingPunct="0">
              <a:spcBef>
                <a:spcPct val="0"/>
              </a:spcBef>
              <a:spcAft>
                <a:spcPct val="0"/>
              </a:spcAft>
              <a:buClrTx/>
              <a:buSzTx/>
              <a:buNone/>
            </a:pPr>
            <a:r>
              <a:rPr lang="ru-RU" sz="1300" dirty="0">
                <a:solidFill>
                  <a:srgbClr val="000000"/>
                </a:solidFill>
                <a:latin typeface="Courier New" pitchFamily="49" charset="0"/>
                <a:ea typeface="Times New Roman" pitchFamily="18" charset="0"/>
                <a:cs typeface="Courier New" pitchFamily="49" charset="0"/>
              </a:rPr>
              <a:t>		</a:t>
            </a:r>
            <a:r>
              <a:rPr lang="en-US" sz="1300" dirty="0">
                <a:solidFill>
                  <a:srgbClr val="2A00FF"/>
                </a:solidFill>
                <a:latin typeface="Courier New" pitchFamily="49" charset="0"/>
                <a:ea typeface="Times New Roman" pitchFamily="18" charset="0"/>
                <a:cs typeface="Courier New" pitchFamily="49" charset="0"/>
              </a:rPr>
              <a:t>" </a:t>
            </a:r>
            <a:r>
              <a:rPr lang="ru-RU" sz="1300" dirty="0">
                <a:solidFill>
                  <a:srgbClr val="2A00FF"/>
                </a:solidFill>
                <a:latin typeface="Courier New" pitchFamily="49" charset="0"/>
                <a:ea typeface="Times New Roman" pitchFamily="18" charset="0"/>
                <a:cs typeface="Courier New" pitchFamily="49" charset="0"/>
              </a:rPr>
              <a:t>год</a:t>
            </a:r>
            <a:r>
              <a:rPr lang="en-US" sz="1300" dirty="0">
                <a:solidFill>
                  <a:srgbClr val="2A00FF"/>
                </a:solidFill>
                <a:latin typeface="Courier New" pitchFamily="49" charset="0"/>
                <a:ea typeface="Times New Roman" pitchFamily="18" charset="0"/>
                <a:cs typeface="Courier New" pitchFamily="49" charset="0"/>
              </a:rPr>
              <a:t> </a:t>
            </a:r>
            <a:r>
              <a:rPr lang="ru-RU" sz="1300" dirty="0">
                <a:solidFill>
                  <a:srgbClr val="2A00FF"/>
                </a:solidFill>
                <a:latin typeface="Courier New" pitchFamily="49" charset="0"/>
                <a:ea typeface="Times New Roman" pitchFamily="18" charset="0"/>
                <a:cs typeface="Courier New" pitchFamily="49" charset="0"/>
              </a:rPr>
              <a:t>издания</a:t>
            </a:r>
            <a:r>
              <a:rPr lang="en-US" sz="1300" dirty="0">
                <a:solidFill>
                  <a:srgbClr val="2A00FF"/>
                </a:solidFill>
                <a:latin typeface="Courier New" pitchFamily="49" charset="0"/>
                <a:ea typeface="Times New Roman" pitchFamily="18" charset="0"/>
                <a:cs typeface="Courier New" pitchFamily="49" charset="0"/>
              </a:rPr>
              <a:t>: "</a:t>
            </a:r>
            <a:r>
              <a:rPr lang="en-US" sz="1300" dirty="0">
                <a:solidFill>
                  <a:srgbClr val="000000"/>
                </a:solidFill>
                <a:latin typeface="Courier New" pitchFamily="49" charset="0"/>
                <a:ea typeface="Times New Roman" pitchFamily="18" charset="0"/>
                <a:cs typeface="Courier New" pitchFamily="49" charset="0"/>
              </a:rPr>
              <a:t>+</a:t>
            </a:r>
            <a:r>
              <a:rPr lang="en-US" sz="1300" dirty="0" err="1">
                <a:solidFill>
                  <a:srgbClr val="0000C0"/>
                </a:solidFill>
                <a:latin typeface="Courier New" pitchFamily="49" charset="0"/>
                <a:ea typeface="Times New Roman" pitchFamily="18" charset="0"/>
                <a:cs typeface="Courier New" pitchFamily="49" charset="0"/>
              </a:rPr>
              <a:t>year_published</a:t>
            </a:r>
            <a:r>
              <a:rPr lang="en-US" sz="1300" dirty="0">
                <a:solidFill>
                  <a:srgbClr val="000000"/>
                </a:solidFill>
                <a:latin typeface="Courier New" pitchFamily="49" charset="0"/>
                <a:ea typeface="Times New Roman" pitchFamily="18" charset="0"/>
                <a:cs typeface="Courier New" pitchFamily="49" charset="0"/>
              </a:rPr>
              <a:t>+</a:t>
            </a:r>
            <a:r>
              <a:rPr lang="en-US" sz="1300" dirty="0">
                <a:solidFill>
                  <a:srgbClr val="2A00FF"/>
                </a:solidFill>
                <a:latin typeface="Courier New" pitchFamily="49" charset="0"/>
                <a:ea typeface="Times New Roman" pitchFamily="18" charset="0"/>
                <a:cs typeface="Courier New" pitchFamily="49" charset="0"/>
              </a:rPr>
              <a:t>" </a:t>
            </a:r>
            <a:r>
              <a:rPr lang="ru-RU" sz="1300" dirty="0">
                <a:solidFill>
                  <a:srgbClr val="2A00FF"/>
                </a:solidFill>
                <a:latin typeface="Courier New" pitchFamily="49" charset="0"/>
                <a:ea typeface="Times New Roman" pitchFamily="18" charset="0"/>
                <a:cs typeface="Courier New" pitchFamily="49" charset="0"/>
              </a:rPr>
              <a:t>цена</a:t>
            </a:r>
            <a:r>
              <a:rPr lang="en-US" sz="1300" dirty="0">
                <a:solidFill>
                  <a:srgbClr val="2A00FF"/>
                </a:solidFill>
                <a:latin typeface="Courier New" pitchFamily="49" charset="0"/>
                <a:ea typeface="Times New Roman" pitchFamily="18" charset="0"/>
                <a:cs typeface="Courier New" pitchFamily="49" charset="0"/>
              </a:rPr>
              <a:t>: "</a:t>
            </a:r>
            <a:r>
              <a:rPr lang="en-US" sz="1300" dirty="0">
                <a:solidFill>
                  <a:srgbClr val="000000"/>
                </a:solidFill>
                <a:latin typeface="Courier New" pitchFamily="49" charset="0"/>
                <a:ea typeface="Times New Roman" pitchFamily="18" charset="0"/>
                <a:cs typeface="Courier New" pitchFamily="49" charset="0"/>
              </a:rPr>
              <a:t>+</a:t>
            </a:r>
            <a:r>
              <a:rPr lang="en-US" sz="1300" dirty="0">
                <a:solidFill>
                  <a:srgbClr val="0000C0"/>
                </a:solidFill>
                <a:latin typeface="Courier New" pitchFamily="49" charset="0"/>
                <a:ea typeface="Times New Roman" pitchFamily="18" charset="0"/>
                <a:cs typeface="Courier New" pitchFamily="49" charset="0"/>
              </a:rPr>
              <a:t>price</a:t>
            </a:r>
            <a:r>
              <a:rPr lang="en-US" sz="1300" dirty="0">
                <a:solidFill>
                  <a:srgbClr val="000000"/>
                </a:solidFill>
                <a:latin typeface="Courier New" pitchFamily="49" charset="0"/>
                <a:ea typeface="Times New Roman" pitchFamily="18" charset="0"/>
                <a:cs typeface="Courier New" pitchFamily="49" charset="0"/>
              </a:rPr>
              <a:t>); }</a:t>
            </a:r>
            <a:endParaRPr lang="ru-RU" sz="1300" dirty="0">
              <a:latin typeface="Courier New" pitchFamily="49" charset="0"/>
              <a:cs typeface="Courier New" pitchFamily="49" charset="0"/>
            </a:endParaRPr>
          </a:p>
          <a:p>
            <a:pPr marL="0" indent="0" eaLnBrk="0" fontAlgn="base" hangingPunct="0">
              <a:spcBef>
                <a:spcPct val="0"/>
              </a:spcBef>
              <a:spcAft>
                <a:spcPct val="0"/>
              </a:spcAft>
              <a:buClrTx/>
              <a:buSzTx/>
              <a:buNone/>
            </a:pPr>
            <a:endParaRPr lang="ru-RU" sz="1300" dirty="0">
              <a:latin typeface="Courier New" pitchFamily="49" charset="0"/>
              <a:cs typeface="Courier New" pitchFamily="49" charset="0"/>
            </a:endParaRPr>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130</a:t>
            </a:fld>
            <a:endParaRPr lang="en-US"/>
          </a:p>
        </p:txBody>
      </p:sp>
    </p:spTree>
    <p:extLst>
      <p:ext uri="{BB962C8B-B14F-4D97-AF65-F5344CB8AC3E}">
        <p14:creationId xmlns:p14="http://schemas.microsoft.com/office/powerpoint/2010/main" xmlns="" val="192758892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Интерфейсы</a:t>
            </a:r>
            <a:r>
              <a:rPr lang="en-GB" dirty="0" smtClean="0"/>
              <a:t>. </a:t>
            </a:r>
            <a:r>
              <a:rPr lang="en-GB" dirty="0" smtClean="0"/>
              <a:t>Example </a:t>
            </a:r>
            <a:r>
              <a:rPr lang="en-GB" dirty="0" smtClean="0"/>
              <a:t>37</a:t>
            </a:r>
            <a:endParaRPr lang="ru-RU" dirty="0"/>
          </a:p>
        </p:txBody>
      </p:sp>
      <p:sp>
        <p:nvSpPr>
          <p:cNvPr id="3" name="Объект 2"/>
          <p:cNvSpPr>
            <a:spLocks noGrp="1"/>
          </p:cNvSpPr>
          <p:nvPr>
            <p:ph idx="1"/>
          </p:nvPr>
        </p:nvSpPr>
        <p:spPr>
          <a:solidFill>
            <a:schemeClr val="bg1">
              <a:lumMod val="95000"/>
            </a:schemeClr>
          </a:solidFill>
        </p:spPr>
        <p:txBody>
          <a:bodyPr/>
          <a:lstStyle/>
          <a:p>
            <a:pPr marL="0" lvl="0" indent="0" fontAlgn="base">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public</a:t>
            </a:r>
            <a:r>
              <a:rPr lang="en-US" sz="1300" dirty="0">
                <a:solidFill>
                  <a:srgbClr val="000000"/>
                </a:solidFill>
                <a:latin typeface="Courier New" pitchFamily="49" charset="0"/>
                <a:ea typeface="Times New Roman" pitchFamily="18" charset="0"/>
                <a:cs typeface="Courier New" pitchFamily="49" charset="0"/>
              </a:rPr>
              <a:t> </a:t>
            </a:r>
            <a:r>
              <a:rPr lang="en-US" sz="1300" b="1" dirty="0" err="1">
                <a:solidFill>
                  <a:srgbClr val="7F0055"/>
                </a:solidFill>
                <a:latin typeface="Courier New" pitchFamily="49" charset="0"/>
                <a:ea typeface="Times New Roman" pitchFamily="18" charset="0"/>
                <a:cs typeface="Courier New" pitchFamily="49" charset="0"/>
              </a:rPr>
              <a:t>int</a:t>
            </a: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compareTo</a:t>
            </a:r>
            <a:r>
              <a:rPr lang="en-US" sz="1300" dirty="0">
                <a:solidFill>
                  <a:srgbClr val="000000"/>
                </a:solidFill>
                <a:latin typeface="Courier New" pitchFamily="49" charset="0"/>
                <a:ea typeface="Times New Roman" pitchFamily="18" charset="0"/>
                <a:cs typeface="Courier New" pitchFamily="49" charset="0"/>
              </a:rPr>
              <a:t>(Object object) {</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Book book=</a:t>
            </a:r>
            <a:r>
              <a:rPr lang="en-US" sz="1300" b="1" dirty="0">
                <a:solidFill>
                  <a:srgbClr val="7F0055"/>
                </a:solidFill>
                <a:latin typeface="Courier New" pitchFamily="49" charset="0"/>
                <a:ea typeface="Times New Roman" pitchFamily="18" charset="0"/>
                <a:cs typeface="Courier New" pitchFamily="49" charset="0"/>
              </a:rPr>
              <a:t>null</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if</a:t>
            </a:r>
            <a:r>
              <a:rPr lang="en-US" sz="1300" dirty="0">
                <a:solidFill>
                  <a:srgbClr val="000000"/>
                </a:solidFill>
                <a:latin typeface="Courier New" pitchFamily="49" charset="0"/>
                <a:ea typeface="Times New Roman" pitchFamily="18" charset="0"/>
                <a:cs typeface="Courier New" pitchFamily="49" charset="0"/>
              </a:rPr>
              <a:t>(object </a:t>
            </a:r>
            <a:r>
              <a:rPr lang="en-US" sz="1300" b="1" dirty="0" err="1">
                <a:solidFill>
                  <a:srgbClr val="7F0055"/>
                </a:solidFill>
                <a:latin typeface="Courier New" pitchFamily="49" charset="0"/>
                <a:ea typeface="Times New Roman" pitchFamily="18" charset="0"/>
                <a:cs typeface="Courier New" pitchFamily="49" charset="0"/>
              </a:rPr>
              <a:t>instanceof</a:t>
            </a:r>
            <a:r>
              <a:rPr lang="en-US" sz="1300" dirty="0">
                <a:solidFill>
                  <a:srgbClr val="000000"/>
                </a:solidFill>
                <a:latin typeface="Courier New" pitchFamily="49" charset="0"/>
                <a:ea typeface="Times New Roman" pitchFamily="18" charset="0"/>
                <a:cs typeface="Courier New" pitchFamily="49" charset="0"/>
              </a:rPr>
              <a:t> Book)</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book = (Book)object;</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else</a:t>
            </a:r>
            <a:r>
              <a:rPr lang="en-US" sz="1300" dirty="0">
                <a:solidFill>
                  <a:srgbClr val="000000"/>
                </a:solidFill>
                <a:latin typeface="Courier New" pitchFamily="49" charset="0"/>
                <a:ea typeface="Times New Roman" pitchFamily="18" charset="0"/>
                <a:cs typeface="Courier New" pitchFamily="49" charset="0"/>
              </a:rPr>
              <a:t> {</a:t>
            </a:r>
            <a:r>
              <a:rPr lang="en-US" sz="1300" dirty="0">
                <a:solidFill>
                  <a:srgbClr val="3F7F5F"/>
                </a:solidFill>
                <a:latin typeface="Courier New" pitchFamily="49" charset="0"/>
                <a:ea typeface="Times New Roman" pitchFamily="18" charset="0"/>
                <a:cs typeface="Courier New" pitchFamily="49" charset="0"/>
              </a:rPr>
              <a:t>/*</a:t>
            </a:r>
            <a:r>
              <a:rPr lang="ru-RU" sz="1300" dirty="0">
                <a:solidFill>
                  <a:srgbClr val="3F7F5F"/>
                </a:solidFill>
                <a:latin typeface="Courier New" pitchFamily="49" charset="0"/>
                <a:ea typeface="Times New Roman" pitchFamily="18" charset="0"/>
                <a:cs typeface="Courier New" pitchFamily="49" charset="0"/>
              </a:rPr>
              <a:t>возбуждаем</a:t>
            </a:r>
            <a:r>
              <a:rPr lang="en-US" sz="1300" dirty="0">
                <a:solidFill>
                  <a:srgbClr val="3F7F5F"/>
                </a:solidFill>
                <a:latin typeface="Courier New" pitchFamily="49" charset="0"/>
                <a:ea typeface="Times New Roman" pitchFamily="18" charset="0"/>
                <a:cs typeface="Courier New" pitchFamily="49" charset="0"/>
              </a:rPr>
              <a:t> </a:t>
            </a:r>
            <a:r>
              <a:rPr lang="ru-RU" sz="1300" dirty="0">
                <a:solidFill>
                  <a:srgbClr val="3F7F5F"/>
                </a:solidFill>
                <a:latin typeface="Courier New" pitchFamily="49" charset="0"/>
                <a:ea typeface="Times New Roman" pitchFamily="18" charset="0"/>
                <a:cs typeface="Courier New" pitchFamily="49" charset="0"/>
              </a:rPr>
              <a:t>исключение</a:t>
            </a:r>
            <a:r>
              <a:rPr lang="en-US" sz="1300" dirty="0">
                <a:solidFill>
                  <a:srgbClr val="3F7F5F"/>
                </a:solidFill>
                <a:latin typeface="Courier New" pitchFamily="49" charset="0"/>
                <a:ea typeface="Times New Roman" pitchFamily="18" charset="0"/>
                <a:cs typeface="Courier New" pitchFamily="49" charset="0"/>
              </a:rPr>
              <a:t>*/</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if</a:t>
            </a:r>
            <a:r>
              <a:rPr lang="en-US" sz="1300" dirty="0">
                <a:solidFill>
                  <a:srgbClr val="000000"/>
                </a:solidFill>
                <a:latin typeface="Courier New" pitchFamily="49" charset="0"/>
                <a:ea typeface="Times New Roman" pitchFamily="18" charset="0"/>
                <a:cs typeface="Courier New" pitchFamily="49" charset="0"/>
              </a:rPr>
              <a:t> ( </a:t>
            </a:r>
            <a:r>
              <a:rPr lang="en-US" sz="1300" dirty="0">
                <a:solidFill>
                  <a:srgbClr val="0000C0"/>
                </a:solidFill>
                <a:latin typeface="Courier New" pitchFamily="49" charset="0"/>
                <a:ea typeface="Times New Roman" pitchFamily="18" charset="0"/>
                <a:cs typeface="Courier New" pitchFamily="49" charset="0"/>
              </a:rPr>
              <a:t>price</a:t>
            </a:r>
            <a:r>
              <a:rPr lang="en-US" sz="1300" dirty="0">
                <a:solidFill>
                  <a:srgbClr val="000000"/>
                </a:solidFill>
                <a:latin typeface="Courier New" pitchFamily="49" charset="0"/>
                <a:ea typeface="Times New Roman" pitchFamily="18" charset="0"/>
                <a:cs typeface="Courier New" pitchFamily="49" charset="0"/>
              </a:rPr>
              <a:t> &lt; </a:t>
            </a:r>
            <a:r>
              <a:rPr lang="en-US" sz="1300" dirty="0" err="1">
                <a:solidFill>
                  <a:srgbClr val="000000"/>
                </a:solidFill>
                <a:latin typeface="Courier New" pitchFamily="49" charset="0"/>
                <a:ea typeface="Times New Roman" pitchFamily="18" charset="0"/>
                <a:cs typeface="Courier New" pitchFamily="49" charset="0"/>
              </a:rPr>
              <a:t>book.</a:t>
            </a:r>
            <a:r>
              <a:rPr lang="en-US" sz="1300" dirty="0" err="1">
                <a:solidFill>
                  <a:srgbClr val="0000C0"/>
                </a:solidFill>
                <a:latin typeface="Courier New" pitchFamily="49" charset="0"/>
                <a:ea typeface="Times New Roman" pitchFamily="18" charset="0"/>
                <a:cs typeface="Courier New" pitchFamily="49" charset="0"/>
              </a:rPr>
              <a:t>price</a:t>
            </a:r>
            <a:r>
              <a:rPr lang="en-US" sz="1300" dirty="0">
                <a:solidFill>
                  <a:srgbClr val="000000"/>
                </a:solidFill>
                <a:latin typeface="Courier New" pitchFamily="49" charset="0"/>
                <a:ea typeface="Times New Roman" pitchFamily="18" charset="0"/>
                <a:cs typeface="Courier New" pitchFamily="49" charset="0"/>
              </a:rPr>
              <a:t> )</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return</a:t>
            </a:r>
            <a:r>
              <a:rPr lang="en-US" sz="1300" dirty="0">
                <a:solidFill>
                  <a:srgbClr val="000000"/>
                </a:solidFill>
                <a:latin typeface="Courier New" pitchFamily="49" charset="0"/>
                <a:ea typeface="Times New Roman" pitchFamily="18" charset="0"/>
                <a:cs typeface="Courier New" pitchFamily="49" charset="0"/>
              </a:rPr>
              <a:t> -1;</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else</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if</a:t>
            </a:r>
            <a:r>
              <a:rPr lang="en-US" sz="1300" dirty="0">
                <a:solidFill>
                  <a:srgbClr val="000000"/>
                </a:solidFill>
                <a:latin typeface="Courier New" pitchFamily="49" charset="0"/>
                <a:ea typeface="Times New Roman" pitchFamily="18" charset="0"/>
                <a:cs typeface="Courier New" pitchFamily="49" charset="0"/>
              </a:rPr>
              <a:t> ( </a:t>
            </a:r>
            <a:r>
              <a:rPr lang="en-US" sz="1300" dirty="0">
                <a:solidFill>
                  <a:srgbClr val="0000C0"/>
                </a:solidFill>
                <a:latin typeface="Courier New" pitchFamily="49" charset="0"/>
                <a:ea typeface="Times New Roman" pitchFamily="18" charset="0"/>
                <a:cs typeface="Courier New" pitchFamily="49" charset="0"/>
              </a:rPr>
              <a:t>price</a:t>
            </a:r>
            <a:r>
              <a:rPr lang="en-US" sz="1300" dirty="0">
                <a:solidFill>
                  <a:srgbClr val="000000"/>
                </a:solidFill>
                <a:latin typeface="Courier New" pitchFamily="49" charset="0"/>
                <a:ea typeface="Times New Roman" pitchFamily="18" charset="0"/>
                <a:cs typeface="Courier New" pitchFamily="49" charset="0"/>
              </a:rPr>
              <a:t> &gt; </a:t>
            </a:r>
            <a:r>
              <a:rPr lang="en-US" sz="1300" dirty="0" err="1">
                <a:solidFill>
                  <a:srgbClr val="000000"/>
                </a:solidFill>
                <a:latin typeface="Courier New" pitchFamily="49" charset="0"/>
                <a:ea typeface="Times New Roman" pitchFamily="18" charset="0"/>
                <a:cs typeface="Courier New" pitchFamily="49" charset="0"/>
              </a:rPr>
              <a:t>book.</a:t>
            </a:r>
            <a:r>
              <a:rPr lang="en-US" sz="1300" dirty="0" err="1">
                <a:solidFill>
                  <a:srgbClr val="0000C0"/>
                </a:solidFill>
                <a:latin typeface="Courier New" pitchFamily="49" charset="0"/>
                <a:ea typeface="Times New Roman" pitchFamily="18" charset="0"/>
                <a:cs typeface="Courier New" pitchFamily="49" charset="0"/>
              </a:rPr>
              <a:t>price</a:t>
            </a:r>
            <a:r>
              <a:rPr lang="en-US" sz="1300" dirty="0">
                <a:solidFill>
                  <a:srgbClr val="000000"/>
                </a:solidFill>
                <a:latin typeface="Courier New" pitchFamily="49" charset="0"/>
                <a:ea typeface="Times New Roman" pitchFamily="18" charset="0"/>
                <a:cs typeface="Courier New" pitchFamily="49" charset="0"/>
              </a:rPr>
              <a:t> )</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return</a:t>
            </a:r>
            <a:r>
              <a:rPr lang="en-US" sz="1300" dirty="0">
                <a:solidFill>
                  <a:srgbClr val="000000"/>
                </a:solidFill>
                <a:latin typeface="Courier New" pitchFamily="49" charset="0"/>
                <a:ea typeface="Times New Roman" pitchFamily="18" charset="0"/>
                <a:cs typeface="Courier New" pitchFamily="49" charset="0"/>
              </a:rPr>
              <a:t> 1;</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else</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return</a:t>
            </a:r>
            <a:r>
              <a:rPr lang="en-US" sz="1300" dirty="0">
                <a:solidFill>
                  <a:srgbClr val="000000"/>
                </a:solidFill>
                <a:latin typeface="Courier New" pitchFamily="49" charset="0"/>
                <a:ea typeface="Times New Roman" pitchFamily="18" charset="0"/>
                <a:cs typeface="Courier New" pitchFamily="49" charset="0"/>
              </a:rPr>
              <a:t> 0;</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public</a:t>
            </a:r>
            <a:r>
              <a:rPr lang="en-US" sz="1300" dirty="0">
                <a:solidFill>
                  <a:srgbClr val="000000"/>
                </a:solidFill>
                <a:latin typeface="Courier New" pitchFamily="49" charset="0"/>
                <a:ea typeface="Times New Roman" pitchFamily="18" charset="0"/>
                <a:cs typeface="Courier New" pitchFamily="49" charset="0"/>
              </a:rPr>
              <a:t> Object clone() {</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Book </a:t>
            </a:r>
            <a:r>
              <a:rPr lang="en-US" sz="1300" dirty="0" err="1">
                <a:solidFill>
                  <a:srgbClr val="000000"/>
                </a:solidFill>
                <a:latin typeface="Courier New" pitchFamily="49" charset="0"/>
                <a:ea typeface="Times New Roman" pitchFamily="18" charset="0"/>
                <a:cs typeface="Courier New" pitchFamily="49" charset="0"/>
              </a:rPr>
              <a:t>book</a:t>
            </a:r>
            <a:r>
              <a:rPr lang="en-US" sz="1300" dirty="0">
                <a:solidFill>
                  <a:srgbClr val="000000"/>
                </a:solidFill>
                <a:latin typeface="Courier New" pitchFamily="49" charset="0"/>
                <a:ea typeface="Times New Roman" pitchFamily="18" charset="0"/>
                <a:cs typeface="Courier New" pitchFamily="49" charset="0"/>
              </a:rPr>
              <a:t> = </a:t>
            </a:r>
            <a:r>
              <a:rPr lang="en-US" sz="1300" b="1" dirty="0">
                <a:solidFill>
                  <a:srgbClr val="7F0055"/>
                </a:solidFill>
                <a:latin typeface="Courier New" pitchFamily="49" charset="0"/>
                <a:ea typeface="Times New Roman" pitchFamily="18" charset="0"/>
                <a:cs typeface="Courier New" pitchFamily="49" charset="0"/>
              </a:rPr>
              <a:t>new</a:t>
            </a:r>
            <a:r>
              <a:rPr lang="en-US" sz="1300" dirty="0">
                <a:solidFill>
                  <a:srgbClr val="000000"/>
                </a:solidFill>
                <a:latin typeface="Courier New" pitchFamily="49" charset="0"/>
                <a:ea typeface="Times New Roman" pitchFamily="18" charset="0"/>
                <a:cs typeface="Courier New" pitchFamily="49" charset="0"/>
              </a:rPr>
              <a:t> Book();</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book.</a:t>
            </a:r>
            <a:r>
              <a:rPr lang="en-US" sz="1300" dirty="0" err="1">
                <a:solidFill>
                  <a:srgbClr val="0000C0"/>
                </a:solidFill>
                <a:latin typeface="Courier New" pitchFamily="49" charset="0"/>
                <a:ea typeface="Times New Roman" pitchFamily="18" charset="0"/>
                <a:cs typeface="Courier New" pitchFamily="49" charset="0"/>
              </a:rPr>
              <a:t>title</a:t>
            </a:r>
            <a:r>
              <a:rPr lang="en-US" sz="1300" dirty="0">
                <a:solidFill>
                  <a:srgbClr val="000000"/>
                </a:solidFill>
                <a:latin typeface="Courier New" pitchFamily="49" charset="0"/>
                <a:ea typeface="Times New Roman" pitchFamily="18" charset="0"/>
                <a:cs typeface="Courier New" pitchFamily="49" charset="0"/>
              </a:rPr>
              <a:t> = </a:t>
            </a:r>
            <a:r>
              <a:rPr lang="en-US" sz="1300" dirty="0">
                <a:solidFill>
                  <a:srgbClr val="0000C0"/>
                </a:solidFill>
                <a:latin typeface="Courier New" pitchFamily="49" charset="0"/>
                <a:ea typeface="Times New Roman" pitchFamily="18" charset="0"/>
                <a:cs typeface="Courier New" pitchFamily="49" charset="0"/>
              </a:rPr>
              <a:t>title</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book.</a:t>
            </a:r>
            <a:r>
              <a:rPr lang="en-US" sz="1300" dirty="0" err="1">
                <a:solidFill>
                  <a:srgbClr val="0000C0"/>
                </a:solidFill>
                <a:latin typeface="Courier New" pitchFamily="49" charset="0"/>
                <a:ea typeface="Times New Roman" pitchFamily="18" charset="0"/>
                <a:cs typeface="Courier New" pitchFamily="49" charset="0"/>
              </a:rPr>
              <a:t>year_published</a:t>
            </a:r>
            <a:r>
              <a:rPr lang="en-US" sz="1300" dirty="0">
                <a:solidFill>
                  <a:srgbClr val="000000"/>
                </a:solidFill>
                <a:latin typeface="Courier New" pitchFamily="49" charset="0"/>
                <a:ea typeface="Times New Roman" pitchFamily="18" charset="0"/>
                <a:cs typeface="Courier New" pitchFamily="49" charset="0"/>
              </a:rPr>
              <a:t> = </a:t>
            </a:r>
            <a:r>
              <a:rPr lang="en-US" sz="1300" dirty="0" err="1">
                <a:solidFill>
                  <a:srgbClr val="0000C0"/>
                </a:solidFill>
                <a:latin typeface="Courier New" pitchFamily="49" charset="0"/>
                <a:ea typeface="Times New Roman" pitchFamily="18" charset="0"/>
                <a:cs typeface="Courier New" pitchFamily="49" charset="0"/>
              </a:rPr>
              <a:t>year_published</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book.</a:t>
            </a:r>
            <a:r>
              <a:rPr lang="en-US" sz="1300" dirty="0" err="1">
                <a:solidFill>
                  <a:srgbClr val="0000C0"/>
                </a:solidFill>
                <a:latin typeface="Courier New" pitchFamily="49" charset="0"/>
                <a:ea typeface="Times New Roman" pitchFamily="18" charset="0"/>
                <a:cs typeface="Courier New" pitchFamily="49" charset="0"/>
              </a:rPr>
              <a:t>price</a:t>
            </a:r>
            <a:r>
              <a:rPr lang="en-US" sz="1300" dirty="0">
                <a:solidFill>
                  <a:srgbClr val="000000"/>
                </a:solidFill>
                <a:latin typeface="Courier New" pitchFamily="49" charset="0"/>
                <a:ea typeface="Times New Roman" pitchFamily="18" charset="0"/>
                <a:cs typeface="Courier New" pitchFamily="49" charset="0"/>
              </a:rPr>
              <a:t> = </a:t>
            </a:r>
            <a:r>
              <a:rPr lang="en-US" sz="1300" dirty="0">
                <a:solidFill>
                  <a:srgbClr val="0000C0"/>
                </a:solidFill>
                <a:latin typeface="Courier New" pitchFamily="49" charset="0"/>
                <a:ea typeface="Times New Roman" pitchFamily="18" charset="0"/>
                <a:cs typeface="Courier New" pitchFamily="49" charset="0"/>
              </a:rPr>
              <a:t>price</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book.</a:t>
            </a:r>
            <a:r>
              <a:rPr lang="en-US" sz="1300" dirty="0" err="1">
                <a:solidFill>
                  <a:srgbClr val="0000C0"/>
                </a:solidFill>
                <a:latin typeface="Courier New" pitchFamily="49" charset="0"/>
                <a:ea typeface="Times New Roman" pitchFamily="18" charset="0"/>
                <a:cs typeface="Courier New" pitchFamily="49" charset="0"/>
              </a:rPr>
              <a:t>date</a:t>
            </a:r>
            <a:r>
              <a:rPr lang="en-US" sz="1300" dirty="0">
                <a:solidFill>
                  <a:srgbClr val="000000"/>
                </a:solidFill>
                <a:latin typeface="Courier New" pitchFamily="49" charset="0"/>
                <a:ea typeface="Times New Roman" pitchFamily="18" charset="0"/>
                <a:cs typeface="Courier New" pitchFamily="49" charset="0"/>
              </a:rPr>
              <a:t> = (Date)</a:t>
            </a:r>
            <a:r>
              <a:rPr lang="en-US" sz="1300" dirty="0" err="1">
                <a:solidFill>
                  <a:srgbClr val="0000C0"/>
                </a:solidFill>
                <a:latin typeface="Courier New" pitchFamily="49" charset="0"/>
                <a:ea typeface="Times New Roman" pitchFamily="18" charset="0"/>
                <a:cs typeface="Courier New" pitchFamily="49" charset="0"/>
              </a:rPr>
              <a:t>date</a:t>
            </a:r>
            <a:r>
              <a:rPr lang="en-US" sz="1300" dirty="0" err="1">
                <a:solidFill>
                  <a:srgbClr val="000000"/>
                </a:solidFill>
                <a:latin typeface="Courier New" pitchFamily="49" charset="0"/>
                <a:ea typeface="Times New Roman" pitchFamily="18" charset="0"/>
                <a:cs typeface="Courier New" pitchFamily="49" charset="0"/>
              </a:rPr>
              <a:t>.clone</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return</a:t>
            </a:r>
            <a:r>
              <a:rPr lang="en-US" sz="1300" dirty="0">
                <a:solidFill>
                  <a:srgbClr val="000000"/>
                </a:solidFill>
                <a:latin typeface="Courier New" pitchFamily="49" charset="0"/>
                <a:ea typeface="Times New Roman" pitchFamily="18" charset="0"/>
                <a:cs typeface="Courier New" pitchFamily="49" charset="0"/>
              </a:rPr>
              <a:t> book;</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ru-RU"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131</a:t>
            </a:fld>
            <a:endParaRPr lang="en-US"/>
          </a:p>
        </p:txBody>
      </p:sp>
    </p:spTree>
    <p:extLst>
      <p:ext uri="{BB962C8B-B14F-4D97-AF65-F5344CB8AC3E}">
        <p14:creationId xmlns:p14="http://schemas.microsoft.com/office/powerpoint/2010/main" xmlns="" val="216613240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Введение в </a:t>
            </a:r>
            <a:r>
              <a:rPr smtClean="0"/>
              <a:t>Design Patterns </a:t>
            </a:r>
            <a:endParaRPr lang="ru-RU" dirty="0"/>
          </a:p>
        </p:txBody>
      </p:sp>
      <p:sp>
        <p:nvSpPr>
          <p:cNvPr id="3" name="Нижний колонтитул 2"/>
          <p:cNvSpPr>
            <a:spLocks noGrp="1"/>
          </p:cNvSpPr>
          <p:nvPr>
            <p:ph type="ftr" sz="quarter" idx="10"/>
          </p:nvPr>
        </p:nvSpPr>
        <p:spPr/>
        <p:txBody>
          <a:bodyPr/>
          <a:lstStyle/>
          <a:p>
            <a:r>
              <a:rPr lang="en-US" smtClean="0"/>
              <a:t>2011 © EPAM Systems, RD Dep.</a:t>
            </a:r>
            <a:endParaRPr lang="en-US" dirty="0"/>
          </a:p>
        </p:txBody>
      </p:sp>
      <p:sp>
        <p:nvSpPr>
          <p:cNvPr id="4" name="Номер слайда 3"/>
          <p:cNvSpPr>
            <a:spLocks noGrp="1"/>
          </p:cNvSpPr>
          <p:nvPr>
            <p:ph type="sldNum" sz="quarter" idx="11"/>
          </p:nvPr>
        </p:nvSpPr>
        <p:spPr/>
        <p:txBody>
          <a:bodyPr/>
          <a:lstStyle/>
          <a:p>
            <a:fld id="{36013D82-3B92-4BC6-A819-A7803D760D40}" type="slidenum">
              <a:rPr lang="en-US" smtClean="0"/>
              <a:pPr/>
              <a:t>132</a:t>
            </a:fld>
            <a:endParaRPr lang="en-US"/>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normAutofit/>
          </a:bodyPr>
          <a:lstStyle/>
          <a:p>
            <a:r>
              <a:rPr lang="ru-RU" dirty="0" smtClean="0"/>
              <a:t>Введение в </a:t>
            </a:r>
            <a:r>
              <a:rPr smtClean="0"/>
              <a:t>Design Patterns </a:t>
            </a:r>
            <a:endParaRPr lang="ru-RU" dirty="0"/>
          </a:p>
        </p:txBody>
      </p:sp>
      <p:sp>
        <p:nvSpPr>
          <p:cNvPr id="82947" name="Rectangle 3"/>
          <p:cNvSpPr>
            <a:spLocks noGrp="1" noChangeArrowheads="1"/>
          </p:cNvSpPr>
          <p:nvPr>
            <p:ph type="body" idx="1"/>
          </p:nvPr>
        </p:nvSpPr>
        <p:spPr/>
        <p:txBody>
          <a:bodyPr/>
          <a:lstStyle/>
          <a:p>
            <a:pPr marL="0" indent="0">
              <a:lnSpc>
                <a:spcPct val="80000"/>
              </a:lnSpc>
              <a:buFont typeface="Verdana" pitchFamily="34" charset="0"/>
              <a:buNone/>
            </a:pPr>
            <a:r>
              <a:rPr lang="ru-RU" sz="1800" b="1" dirty="0" smtClean="0"/>
              <a:t>Шаблон</a:t>
            </a:r>
            <a:endParaRPr lang="en-US" sz="1800" b="1" dirty="0"/>
          </a:p>
          <a:p>
            <a:pPr>
              <a:buFont typeface="Verdana" pitchFamily="34" charset="0"/>
              <a:buNone/>
            </a:pPr>
            <a:endParaRPr lang="ru-RU" sz="1800" dirty="0"/>
          </a:p>
          <a:p>
            <a:pPr marL="1257300" indent="-361950" algn="just"/>
            <a:r>
              <a:rPr lang="ru-RU" sz="1800" b="0" dirty="0" smtClean="0"/>
              <a:t>это </a:t>
            </a:r>
            <a:r>
              <a:rPr lang="ru-RU" sz="1800" b="0" dirty="0"/>
              <a:t>идея, метод решения, общий подход к целому классу задач, постоянно встречающихся на </a:t>
            </a:r>
            <a:r>
              <a:rPr lang="ru-RU" sz="1800" b="0" dirty="0" smtClean="0"/>
              <a:t>практике</a:t>
            </a:r>
            <a:endParaRPr lang="en-GB" sz="1800" b="0" dirty="0" smtClean="0"/>
          </a:p>
          <a:p>
            <a:pPr marL="1257300" indent="-361950" algn="just"/>
            <a:endParaRPr lang="ru-RU" sz="1800" b="0" dirty="0"/>
          </a:p>
          <a:p>
            <a:pPr marL="1257300" indent="-361950" algn="just"/>
            <a:r>
              <a:rPr lang="ru-RU" sz="1800" b="0" dirty="0" smtClean="0"/>
              <a:t>систематизация </a:t>
            </a:r>
            <a:r>
              <a:rPr lang="ru-RU" sz="1800" b="0" dirty="0"/>
              <a:t>приемов программирования и принципов организации классов</a:t>
            </a:r>
            <a:r>
              <a:rPr lang="ru-RU" sz="1800" dirty="0"/>
              <a:t> </a:t>
            </a:r>
            <a:endParaRPr lang="ru-RU" sz="1800" dirty="0" smtClean="0"/>
          </a:p>
          <a:p>
            <a:pPr marL="1257300" indent="-361950" algn="just"/>
            <a:endParaRPr lang="ru-RU" sz="1800" dirty="0" smtClean="0"/>
          </a:p>
          <a:p>
            <a:pPr marL="0" indent="0" algn="just">
              <a:buFont typeface="Verdana" pitchFamily="34" charset="0"/>
              <a:buNone/>
            </a:pPr>
            <a:r>
              <a:rPr lang="ru-RU" sz="1800" dirty="0" smtClean="0"/>
              <a:t>Основные </a:t>
            </a:r>
            <a:r>
              <a:rPr lang="ru-RU" sz="1800" dirty="0" smtClean="0"/>
              <a:t>принципы объектно-ориентированного проектирования, применяемого при создании диаграммы классов и распределения обязанностей между ними, систематизированы в шаблонах </a:t>
            </a:r>
            <a:r>
              <a:rPr lang="en-US" sz="1800" b="1" dirty="0" smtClean="0"/>
              <a:t>GRASP</a:t>
            </a:r>
          </a:p>
          <a:p>
            <a:pPr marL="0" indent="0" algn="ctr">
              <a:buFont typeface="Verdana" pitchFamily="34" charset="0"/>
              <a:buNone/>
            </a:pPr>
            <a:r>
              <a:rPr lang="ru-RU" sz="1800" dirty="0" smtClean="0"/>
              <a:t>(</a:t>
            </a:r>
            <a:r>
              <a:rPr lang="en-US" sz="1800" b="1" dirty="0" smtClean="0">
                <a:solidFill>
                  <a:schemeClr val="accent1">
                    <a:lumMod val="75000"/>
                  </a:schemeClr>
                </a:solidFill>
              </a:rPr>
              <a:t>General Responsibility Assignment Software Patterns</a:t>
            </a:r>
            <a:r>
              <a:rPr lang="ru-RU" sz="1800" dirty="0" smtClean="0"/>
              <a:t>)</a:t>
            </a:r>
            <a:endParaRPr lang="en-GB" sz="1800" dirty="0" smtClean="0"/>
          </a:p>
          <a:p>
            <a:pPr marL="1257300" indent="-361950" algn="just"/>
            <a:endParaRPr lang="ru-RU" sz="1800" dirty="0" smtClean="0"/>
          </a:p>
          <a:p>
            <a:pPr marL="1257300" indent="-361950" algn="just"/>
            <a:endParaRPr lang="en-US" sz="1800" dirty="0"/>
          </a:p>
          <a:p>
            <a:pPr>
              <a:lnSpc>
                <a:spcPct val="80000"/>
              </a:lnSpc>
            </a:pPr>
            <a:endParaRPr lang="ru-RU" sz="1800" b="0" dirty="0"/>
          </a:p>
          <a:p>
            <a:pPr>
              <a:lnSpc>
                <a:spcPct val="80000"/>
              </a:lnSpc>
              <a:buFont typeface="Verdana" pitchFamily="34" charset="0"/>
              <a:buNone/>
            </a:pPr>
            <a:r>
              <a:rPr lang="ru-RU" sz="1800" b="0" dirty="0"/>
              <a:t>	</a:t>
            </a:r>
            <a:endParaRPr lang="ru-RU" sz="1800" dirty="0"/>
          </a:p>
        </p:txBody>
      </p:sp>
    </p:spTree>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pPr>
              <a:defRPr/>
            </a:pPr>
            <a:r>
              <a:rPr lang="ru-RU" dirty="0" smtClean="0"/>
              <a:t>Введение в </a:t>
            </a:r>
            <a:r>
              <a:rPr smtClean="0"/>
              <a:t>Design Patterns </a:t>
            </a:r>
            <a:endParaRPr lang="ru-RU" dirty="0" smtClean="0">
              <a:effectLst>
                <a:outerShdw blurRad="38100" dist="38100" dir="2700000" algn="tl">
                  <a:srgbClr val="C0C0C0"/>
                </a:outerShdw>
              </a:effectLst>
            </a:endParaRPr>
          </a:p>
        </p:txBody>
      </p:sp>
      <p:sp>
        <p:nvSpPr>
          <p:cNvPr id="5123" name="Прямоугольник 3"/>
          <p:cNvSpPr>
            <a:spLocks noChangeArrowheads="1"/>
          </p:cNvSpPr>
          <p:nvPr/>
        </p:nvSpPr>
        <p:spPr bwMode="auto">
          <a:xfrm>
            <a:off x="928722" y="1214422"/>
            <a:ext cx="7286616" cy="3416320"/>
          </a:xfrm>
          <a:prstGeom prst="rect">
            <a:avLst/>
          </a:prstGeom>
          <a:noFill/>
          <a:ln w="9525">
            <a:noFill/>
            <a:miter lim="800000"/>
            <a:headEnd/>
            <a:tailEnd/>
          </a:ln>
        </p:spPr>
        <p:txBody>
          <a:bodyPr wrap="square">
            <a:spAutoFit/>
          </a:bodyPr>
          <a:lstStyle/>
          <a:p>
            <a:pPr algn="just"/>
            <a:r>
              <a:rPr lang="en-US" b="1" dirty="0" smtClean="0">
                <a:effectLst>
                  <a:outerShdw blurRad="38100" dist="38100" dir="2700000" algn="tl">
                    <a:srgbClr val="C0C0C0"/>
                  </a:outerShdw>
                </a:effectLst>
                <a:latin typeface="Arial" pitchFamily="34" charset="0"/>
                <a:cs typeface="Arial" pitchFamily="34" charset="0"/>
              </a:rPr>
              <a:t>GRASP. CREATOR</a:t>
            </a:r>
            <a:endParaRPr lang="ru-RU" sz="1800" b="1" dirty="0" smtClean="0">
              <a:latin typeface="Arial" pitchFamily="34" charset="0"/>
              <a:cs typeface="Arial" pitchFamily="34" charset="0"/>
            </a:endParaRPr>
          </a:p>
          <a:p>
            <a:pPr algn="just"/>
            <a:endParaRPr lang="ru-RU" dirty="0" smtClean="0">
              <a:latin typeface="Arial" pitchFamily="34" charset="0"/>
              <a:cs typeface="Arial" pitchFamily="34" charset="0"/>
            </a:endParaRPr>
          </a:p>
          <a:p>
            <a:pPr algn="just"/>
            <a:r>
              <a:rPr lang="ru-RU" sz="1800" b="0" dirty="0" smtClean="0">
                <a:latin typeface="Arial" pitchFamily="34" charset="0"/>
                <a:cs typeface="Arial" pitchFamily="34" charset="0"/>
              </a:rPr>
              <a:t>Наиболее частой проблемой </a:t>
            </a:r>
            <a:r>
              <a:rPr lang="ru-RU" sz="1800" b="0" dirty="0" err="1" smtClean="0">
                <a:latin typeface="Arial" pitchFamily="34" charset="0"/>
                <a:cs typeface="Arial" pitchFamily="34" charset="0"/>
              </a:rPr>
              <a:t>ОО-дизайна</a:t>
            </a:r>
            <a:r>
              <a:rPr lang="ru-RU" sz="1800" b="0" dirty="0" smtClean="0">
                <a:latin typeface="Arial" pitchFamily="34" charset="0"/>
                <a:cs typeface="Arial" pitchFamily="34" charset="0"/>
              </a:rPr>
              <a:t> является проблема</a:t>
            </a:r>
            <a:r>
              <a:rPr lang="en-US" sz="1800" b="0" dirty="0" smtClean="0">
                <a:latin typeface="Arial" pitchFamily="34" charset="0"/>
                <a:cs typeface="Arial" pitchFamily="34" charset="0"/>
              </a:rPr>
              <a:t> “</a:t>
            </a:r>
            <a:r>
              <a:rPr lang="ru-RU" dirty="0" smtClean="0">
                <a:latin typeface="Arial" pitchFamily="34" charset="0"/>
                <a:cs typeface="Arial" pitchFamily="34" charset="0"/>
              </a:rPr>
              <a:t>Кто должен создавать объект</a:t>
            </a:r>
            <a:r>
              <a:rPr lang="en-US" sz="1800" b="0" dirty="0" smtClean="0">
                <a:latin typeface="Arial" pitchFamily="34" charset="0"/>
                <a:cs typeface="Arial" pitchFamily="34" charset="0"/>
              </a:rPr>
              <a:t> </a:t>
            </a:r>
            <a:r>
              <a:rPr lang="en-US" sz="1800" b="0" dirty="0">
                <a:latin typeface="Arial" pitchFamily="34" charset="0"/>
                <a:cs typeface="Arial" pitchFamily="34" charset="0"/>
              </a:rPr>
              <a:t>X?” </a:t>
            </a:r>
            <a:r>
              <a:rPr lang="ru-RU" sz="1800" b="0" dirty="0" smtClean="0">
                <a:latin typeface="Arial" pitchFamily="34" charset="0"/>
                <a:cs typeface="Arial" pitchFamily="34" charset="0"/>
              </a:rPr>
              <a:t>Объект А должен создавать объект </a:t>
            </a:r>
            <a:r>
              <a:rPr lang="en-GB" sz="1800" b="0" dirty="0" smtClean="0">
                <a:latin typeface="Arial" pitchFamily="34" charset="0"/>
                <a:cs typeface="Arial" pitchFamily="34" charset="0"/>
              </a:rPr>
              <a:t>B</a:t>
            </a:r>
            <a:r>
              <a:rPr lang="ru-RU" sz="1800" b="0" dirty="0" smtClean="0">
                <a:latin typeface="Arial" pitchFamily="34" charset="0"/>
                <a:cs typeface="Arial" pitchFamily="34" charset="0"/>
              </a:rPr>
              <a:t> если</a:t>
            </a:r>
            <a:r>
              <a:rPr lang="en-US" sz="1800" b="0" dirty="0" smtClean="0">
                <a:latin typeface="Arial" pitchFamily="34" charset="0"/>
                <a:cs typeface="Arial" pitchFamily="34" charset="0"/>
              </a:rPr>
              <a:t>:</a:t>
            </a:r>
            <a:endParaRPr lang="ru-RU" sz="1800" b="0" dirty="0" smtClean="0">
              <a:latin typeface="Arial" pitchFamily="34" charset="0"/>
              <a:cs typeface="Arial" pitchFamily="34" charset="0"/>
            </a:endParaRPr>
          </a:p>
          <a:p>
            <a:pPr algn="just"/>
            <a:endParaRPr lang="ru-RU" dirty="0" smtClean="0">
              <a:latin typeface="Arial" pitchFamily="34" charset="0"/>
              <a:cs typeface="Arial" pitchFamily="34" charset="0"/>
            </a:endParaRPr>
          </a:p>
          <a:p>
            <a:pPr marL="1260475" indent="-366713" algn="just">
              <a:buClr>
                <a:schemeClr val="tx2">
                  <a:lumMod val="75000"/>
                </a:schemeClr>
              </a:buClr>
              <a:buFont typeface="Wingdings" pitchFamily="2" charset="2"/>
              <a:buChar char="§"/>
            </a:pPr>
            <a:r>
              <a:rPr lang="en-US" dirty="0" smtClean="0">
                <a:latin typeface="Arial" pitchFamily="34" charset="0"/>
                <a:cs typeface="Arial" pitchFamily="34" charset="0"/>
              </a:rPr>
              <a:t>A </a:t>
            </a:r>
            <a:r>
              <a:rPr lang="ru-RU" dirty="0" smtClean="0">
                <a:latin typeface="Arial" pitchFamily="34" charset="0"/>
                <a:cs typeface="Arial" pitchFamily="34" charset="0"/>
              </a:rPr>
              <a:t>содержит или агрегирует </a:t>
            </a:r>
            <a:r>
              <a:rPr lang="en-US" dirty="0" smtClean="0">
                <a:latin typeface="Arial" pitchFamily="34" charset="0"/>
                <a:cs typeface="Arial" pitchFamily="34" charset="0"/>
              </a:rPr>
              <a:t>B </a:t>
            </a:r>
          </a:p>
          <a:p>
            <a:pPr marL="1260475" indent="-366713" algn="just">
              <a:buClr>
                <a:schemeClr val="tx2">
                  <a:lumMod val="75000"/>
                </a:schemeClr>
              </a:buClr>
              <a:buFont typeface="Wingdings" pitchFamily="2" charset="2"/>
              <a:buChar char="§"/>
            </a:pPr>
            <a:r>
              <a:rPr lang="en-US" dirty="0" smtClean="0">
                <a:latin typeface="Arial" pitchFamily="34" charset="0"/>
                <a:cs typeface="Arial" pitchFamily="34" charset="0"/>
              </a:rPr>
              <a:t>A </a:t>
            </a:r>
            <a:r>
              <a:rPr lang="ru-RU" dirty="0" smtClean="0">
                <a:latin typeface="Arial" pitchFamily="34" charset="0"/>
                <a:cs typeface="Arial" pitchFamily="34" charset="0"/>
              </a:rPr>
              <a:t>записывает</a:t>
            </a:r>
            <a:r>
              <a:rPr lang="en-US" dirty="0" smtClean="0">
                <a:latin typeface="Arial" pitchFamily="34" charset="0"/>
                <a:cs typeface="Arial" pitchFamily="34" charset="0"/>
              </a:rPr>
              <a:t> B</a:t>
            </a:r>
          </a:p>
          <a:p>
            <a:pPr marL="1260475" indent="-366713" algn="just">
              <a:buClr>
                <a:schemeClr val="tx2">
                  <a:lumMod val="75000"/>
                </a:schemeClr>
              </a:buClr>
              <a:buFont typeface="Wingdings" pitchFamily="2" charset="2"/>
              <a:buChar char="§"/>
            </a:pPr>
            <a:r>
              <a:rPr lang="en-US" dirty="0" smtClean="0">
                <a:latin typeface="Arial" pitchFamily="34" charset="0"/>
                <a:cs typeface="Arial" pitchFamily="34" charset="0"/>
              </a:rPr>
              <a:t>A </a:t>
            </a:r>
            <a:r>
              <a:rPr lang="ru-RU" dirty="0" smtClean="0">
                <a:latin typeface="Arial" pitchFamily="34" charset="0"/>
                <a:cs typeface="Arial" pitchFamily="34" charset="0"/>
              </a:rPr>
              <a:t>широко использует</a:t>
            </a:r>
            <a:r>
              <a:rPr lang="en-US" dirty="0" smtClean="0">
                <a:latin typeface="Arial" pitchFamily="34" charset="0"/>
                <a:cs typeface="Arial" pitchFamily="34" charset="0"/>
              </a:rPr>
              <a:t> B</a:t>
            </a:r>
          </a:p>
          <a:p>
            <a:pPr marL="1260475" indent="-366713" algn="just">
              <a:buClr>
                <a:schemeClr val="tx2">
                  <a:lumMod val="75000"/>
                </a:schemeClr>
              </a:buClr>
              <a:buFont typeface="Wingdings" pitchFamily="2" charset="2"/>
              <a:buChar char="§"/>
            </a:pPr>
            <a:r>
              <a:rPr lang="en-US" dirty="0" smtClean="0">
                <a:latin typeface="Arial" pitchFamily="34" charset="0"/>
                <a:cs typeface="Arial" pitchFamily="34" charset="0"/>
              </a:rPr>
              <a:t>A </a:t>
            </a:r>
            <a:r>
              <a:rPr lang="ru-RU" dirty="0" smtClean="0">
                <a:latin typeface="Arial" pitchFamily="34" charset="0"/>
                <a:cs typeface="Arial" pitchFamily="34" charset="0"/>
              </a:rPr>
              <a:t>содержит данные инициализации, которые должны быть переданы при создании объекту </a:t>
            </a:r>
            <a:r>
              <a:rPr lang="en-GB" dirty="0" smtClean="0">
                <a:latin typeface="Arial" pitchFamily="34" charset="0"/>
                <a:cs typeface="Arial" pitchFamily="34" charset="0"/>
              </a:rPr>
              <a:t>B</a:t>
            </a:r>
            <a:endParaRPr lang="ru-RU" dirty="0" smtClean="0">
              <a:latin typeface="Arial" pitchFamily="34" charset="0"/>
              <a:cs typeface="Arial" pitchFamily="34" charset="0"/>
            </a:endParaRPr>
          </a:p>
          <a:p>
            <a:pPr algn="just"/>
            <a:endParaRPr lang="ru-RU" sz="1800" b="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Заголовок 1"/>
          <p:cNvSpPr>
            <a:spLocks noGrp="1"/>
          </p:cNvSpPr>
          <p:nvPr>
            <p:ph type="title"/>
          </p:nvPr>
        </p:nvSpPr>
        <p:spPr/>
        <p:txBody>
          <a:bodyPr/>
          <a:lstStyle/>
          <a:p>
            <a:r>
              <a:rPr lang="ru-RU" dirty="0" smtClean="0"/>
              <a:t>Введение в </a:t>
            </a:r>
            <a:r>
              <a:rPr smtClean="0"/>
              <a:t>Design Patterns </a:t>
            </a:r>
            <a:endParaRPr lang="ru-RU" dirty="0" smtClean="0"/>
          </a:p>
        </p:txBody>
      </p:sp>
      <p:sp>
        <p:nvSpPr>
          <p:cNvPr id="6148" name="Прямоугольник 4"/>
          <p:cNvSpPr>
            <a:spLocks noChangeArrowheads="1"/>
          </p:cNvSpPr>
          <p:nvPr/>
        </p:nvSpPr>
        <p:spPr bwMode="auto">
          <a:xfrm>
            <a:off x="1000100" y="1285860"/>
            <a:ext cx="7143800" cy="3970318"/>
          </a:xfrm>
          <a:prstGeom prst="rect">
            <a:avLst/>
          </a:prstGeom>
          <a:noFill/>
          <a:ln w="9525">
            <a:noFill/>
            <a:miter lim="800000"/>
            <a:headEnd/>
            <a:tailEnd/>
          </a:ln>
        </p:spPr>
        <p:txBody>
          <a:bodyPr wrap="square">
            <a:spAutoFit/>
          </a:bodyPr>
          <a:lstStyle/>
          <a:p>
            <a:r>
              <a:rPr lang="ru-RU" dirty="0" smtClean="0">
                <a:latin typeface="Arial" pitchFamily="34" charset="0"/>
                <a:cs typeface="Arial" pitchFamily="34" charset="0"/>
              </a:rPr>
              <a:t>Пусть есть стол. Самый обычный стол состоит из столешницы и четырех ножек</a:t>
            </a:r>
            <a:r>
              <a:rPr lang="en-US" dirty="0" smtClean="0">
                <a:latin typeface="Arial" pitchFamily="34" charset="0"/>
                <a:cs typeface="Arial" pitchFamily="34" charset="0"/>
              </a:rPr>
              <a:t>.</a:t>
            </a:r>
            <a:endParaRPr lang="ru-RU" dirty="0" smtClean="0">
              <a:latin typeface="Arial" pitchFamily="34" charset="0"/>
              <a:cs typeface="Arial" pitchFamily="34" charset="0"/>
            </a:endParaRPr>
          </a:p>
          <a:p>
            <a:endParaRPr lang="ru-RU" dirty="0" smtClean="0">
              <a:latin typeface="Arial" pitchFamily="34" charset="0"/>
              <a:cs typeface="Arial" pitchFamily="34" charset="0"/>
            </a:endParaRPr>
          </a:p>
          <a:p>
            <a:r>
              <a:rPr lang="ru-RU" dirty="0" smtClean="0">
                <a:latin typeface="Arial" pitchFamily="34" charset="0"/>
                <a:cs typeface="Arial" pitchFamily="34" charset="0"/>
              </a:rPr>
              <a:t>Используя объектную декомпозицию мы получим три класса</a:t>
            </a:r>
            <a:r>
              <a:rPr lang="ru-RU" dirty="0" smtClean="0">
                <a:latin typeface="Arial" pitchFamily="34" charset="0"/>
                <a:cs typeface="Arial" pitchFamily="34" charset="0"/>
              </a:rPr>
              <a:t>:</a:t>
            </a:r>
          </a:p>
          <a:p>
            <a:endParaRPr lang="ru-RU" dirty="0" smtClean="0">
              <a:latin typeface="Arial" pitchFamily="34" charset="0"/>
              <a:cs typeface="Arial" pitchFamily="34" charset="0"/>
            </a:endParaRPr>
          </a:p>
          <a:p>
            <a:pPr marL="800100" indent="-342900">
              <a:buClr>
                <a:schemeClr val="accent1">
                  <a:lumMod val="75000"/>
                </a:schemeClr>
              </a:buClr>
              <a:buFont typeface="Wingdings" pitchFamily="2" charset="2"/>
              <a:buChar char="§"/>
            </a:pPr>
            <a:r>
              <a:rPr lang="en-US" dirty="0" smtClean="0">
                <a:latin typeface="Arial" pitchFamily="34" charset="0"/>
                <a:cs typeface="Arial" pitchFamily="34" charset="0"/>
              </a:rPr>
              <a:t>Table :</a:t>
            </a:r>
          </a:p>
          <a:p>
            <a:pPr marL="800100" indent="-342900">
              <a:buClr>
                <a:schemeClr val="accent1">
                  <a:lumMod val="75000"/>
                </a:schemeClr>
              </a:buClr>
              <a:buFont typeface="Wingdings" pitchFamily="2" charset="2"/>
              <a:buChar char="§"/>
            </a:pPr>
            <a:r>
              <a:rPr lang="en-US" dirty="0" smtClean="0">
                <a:latin typeface="Arial" pitchFamily="34" charset="0"/>
                <a:cs typeface="Arial" pitchFamily="34" charset="0"/>
              </a:rPr>
              <a:t>Desk </a:t>
            </a:r>
          </a:p>
          <a:p>
            <a:pPr marL="800100" indent="-342900">
              <a:buClr>
                <a:schemeClr val="accent1">
                  <a:lumMod val="75000"/>
                </a:schemeClr>
              </a:buClr>
              <a:buFont typeface="Wingdings" pitchFamily="2" charset="2"/>
              <a:buChar char="§"/>
            </a:pPr>
            <a:r>
              <a:rPr lang="en-US" dirty="0" smtClean="0">
                <a:latin typeface="Arial" pitchFamily="34" charset="0"/>
                <a:cs typeface="Arial" pitchFamily="34" charset="0"/>
              </a:rPr>
              <a:t>Leg </a:t>
            </a:r>
            <a:endParaRPr lang="ru-RU" dirty="0" smtClean="0">
              <a:latin typeface="Arial" pitchFamily="34" charset="0"/>
              <a:cs typeface="Arial" pitchFamily="34" charset="0"/>
            </a:endParaRPr>
          </a:p>
          <a:p>
            <a:endParaRPr lang="ru-RU" dirty="0" smtClean="0">
              <a:latin typeface="Arial" pitchFamily="34" charset="0"/>
              <a:cs typeface="Arial" pitchFamily="34" charset="0"/>
            </a:endParaRPr>
          </a:p>
          <a:p>
            <a:endParaRPr lang="ru-RU" dirty="0" smtClean="0">
              <a:latin typeface="Arial" pitchFamily="34" charset="0"/>
              <a:cs typeface="Arial" pitchFamily="34" charset="0"/>
            </a:endParaRPr>
          </a:p>
          <a:p>
            <a:endParaRPr lang="ru-RU" dirty="0" smtClean="0">
              <a:latin typeface="Arial" pitchFamily="34" charset="0"/>
              <a:cs typeface="Arial" pitchFamily="34" charset="0"/>
            </a:endParaRPr>
          </a:p>
          <a:p>
            <a:endParaRPr lang="ru-RU" dirty="0" smtClean="0">
              <a:latin typeface="Arial" pitchFamily="34" charset="0"/>
              <a:cs typeface="Arial" pitchFamily="34" charset="0"/>
            </a:endParaRPr>
          </a:p>
          <a:p>
            <a:endParaRPr lang="ru-RU" dirty="0" smtClean="0">
              <a:latin typeface="Arial" pitchFamily="34" charset="0"/>
              <a:cs typeface="Arial" pitchFamily="34" charset="0"/>
            </a:endParaRPr>
          </a:p>
          <a:p>
            <a:endParaRPr lang="ru-RU" dirty="0">
              <a:latin typeface="Arial" pitchFamily="34" charset="0"/>
              <a:cs typeface="Arial" pitchFamily="34" charset="0"/>
            </a:endParaRPr>
          </a:p>
        </p:txBody>
      </p:sp>
      <p:pic>
        <p:nvPicPr>
          <p:cNvPr id="6149" name="Picture 2"/>
          <p:cNvPicPr>
            <a:picLocks noChangeAspect="1" noChangeArrowheads="1"/>
          </p:cNvPicPr>
          <p:nvPr/>
        </p:nvPicPr>
        <p:blipFill>
          <a:blip r:embed="rId3"/>
          <a:srcRect/>
          <a:stretch>
            <a:fillRect/>
          </a:stretch>
        </p:blipFill>
        <p:spPr bwMode="auto">
          <a:xfrm>
            <a:off x="4071934" y="2857496"/>
            <a:ext cx="3000396" cy="2770366"/>
          </a:xfrm>
          <a:prstGeom prst="rect">
            <a:avLst/>
          </a:prstGeom>
          <a:noFill/>
          <a:ln w="9525" algn="ctr">
            <a:noFill/>
            <a:miter lim="800000"/>
            <a:headEnd/>
            <a:tailEnd/>
          </a:ln>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Заголовок 1"/>
          <p:cNvSpPr>
            <a:spLocks noGrp="1"/>
          </p:cNvSpPr>
          <p:nvPr>
            <p:ph type="title"/>
          </p:nvPr>
        </p:nvSpPr>
        <p:spPr/>
        <p:txBody>
          <a:bodyPr/>
          <a:lstStyle/>
          <a:p>
            <a:r>
              <a:rPr lang="ru-RU" dirty="0" smtClean="0"/>
              <a:t>Введение в </a:t>
            </a:r>
            <a:r>
              <a:rPr smtClean="0"/>
              <a:t>Design </a:t>
            </a:r>
            <a:r>
              <a:rPr smtClean="0"/>
              <a:t>Patterns. </a:t>
            </a:r>
            <a:r>
              <a:rPr lang="en-GB" dirty="0" smtClean="0"/>
              <a:t>Example </a:t>
            </a:r>
            <a:r>
              <a:rPr lang="en-GB" dirty="0" smtClean="0"/>
              <a:t>38</a:t>
            </a:r>
            <a:r>
              <a:rPr smtClean="0"/>
              <a:t> </a:t>
            </a:r>
            <a:endParaRPr lang="ru-RU" dirty="0" smtClean="0"/>
          </a:p>
        </p:txBody>
      </p:sp>
      <p:sp>
        <p:nvSpPr>
          <p:cNvPr id="7171" name="Прямоугольник 2"/>
          <p:cNvSpPr>
            <a:spLocks noChangeArrowheads="1"/>
          </p:cNvSpPr>
          <p:nvPr/>
        </p:nvSpPr>
        <p:spPr bwMode="auto">
          <a:xfrm>
            <a:off x="928662" y="1214422"/>
            <a:ext cx="7143800" cy="646331"/>
          </a:xfrm>
          <a:prstGeom prst="rect">
            <a:avLst/>
          </a:prstGeom>
          <a:noFill/>
          <a:ln w="9525">
            <a:noFill/>
            <a:miter lim="800000"/>
            <a:headEnd/>
            <a:tailEnd/>
          </a:ln>
        </p:spPr>
        <p:txBody>
          <a:bodyPr wrap="square">
            <a:spAutoFit/>
          </a:bodyPr>
          <a:lstStyle/>
          <a:p>
            <a:pPr algn="just"/>
            <a:r>
              <a:rPr lang="ru-RU" dirty="0" smtClean="0">
                <a:latin typeface="Arial" pitchFamily="34" charset="0"/>
                <a:cs typeface="Arial" pitchFamily="34" charset="0"/>
              </a:rPr>
              <a:t>Есть два пути запр</a:t>
            </a:r>
            <a:r>
              <a:rPr lang="ru-RU" dirty="0" smtClean="0">
                <a:latin typeface="Arial" pitchFamily="34" charset="0"/>
                <a:cs typeface="Arial" pitchFamily="34" charset="0"/>
              </a:rPr>
              <a:t>о</a:t>
            </a:r>
            <a:r>
              <a:rPr lang="ru-RU" dirty="0" smtClean="0">
                <a:latin typeface="Arial" pitchFamily="34" charset="0"/>
                <a:cs typeface="Arial" pitchFamily="34" charset="0"/>
              </a:rPr>
              <a:t>граммировать такое решение. Сначала попробует не использовать шаблон </a:t>
            </a:r>
            <a:r>
              <a:rPr lang="en-GB" dirty="0" smtClean="0">
                <a:latin typeface="Arial" pitchFamily="34" charset="0"/>
                <a:cs typeface="Arial" pitchFamily="34" charset="0"/>
              </a:rPr>
              <a:t>Creator</a:t>
            </a:r>
            <a:endParaRPr lang="ru-RU" dirty="0">
              <a:latin typeface="Arial" pitchFamily="34" charset="0"/>
              <a:cs typeface="Arial" pitchFamily="34" charset="0"/>
            </a:endParaRPr>
          </a:p>
        </p:txBody>
      </p:sp>
      <p:sp>
        <p:nvSpPr>
          <p:cNvPr id="167937" name="Rectangle 1"/>
          <p:cNvSpPr>
            <a:spLocks noChangeArrowheads="1"/>
          </p:cNvSpPr>
          <p:nvPr/>
        </p:nvSpPr>
        <p:spPr bwMode="auto">
          <a:xfrm>
            <a:off x="928662" y="2183493"/>
            <a:ext cx="7215238" cy="2031325"/>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package</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_java._se._01.pattern.creator.nocreator;</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class</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Table {</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private</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Desk </a:t>
            </a:r>
            <a:r>
              <a:rPr kumimoji="0" lang="en-GB" sz="1400" b="0" i="0"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desk</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GB"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desk object</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private</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Leg[] </a:t>
            </a:r>
            <a:r>
              <a:rPr kumimoji="0" lang="en-GB" sz="1400" b="0" i="0" strike="noStrike" cap="none" normalizeH="0" baseline="0" dirty="0" smtClean="0">
                <a:ln>
                  <a:noFill/>
                </a:ln>
                <a:solidFill>
                  <a:srgbClr val="0000C0"/>
                </a:solidFill>
                <a:effectLst/>
                <a:latin typeface="Courier New" pitchFamily="49" charset="0"/>
                <a:ea typeface="Calibri" pitchFamily="34" charset="0"/>
                <a:cs typeface="Courier New" pitchFamily="49" charset="0"/>
              </a:rPr>
              <a:t>legs</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GB"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array of legs</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Table(Desk d, Leg[] l) {</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0" i="0"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desk</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ru-RU"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d</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0" i="0"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legs</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ru-RU"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l</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Заголовок 1"/>
          <p:cNvSpPr>
            <a:spLocks noGrp="1"/>
          </p:cNvSpPr>
          <p:nvPr>
            <p:ph type="title"/>
          </p:nvPr>
        </p:nvSpPr>
        <p:spPr/>
        <p:txBody>
          <a:bodyPr/>
          <a:lstStyle/>
          <a:p>
            <a:r>
              <a:rPr lang="ru-RU" dirty="0" smtClean="0"/>
              <a:t>Введение в </a:t>
            </a:r>
            <a:r>
              <a:rPr smtClean="0"/>
              <a:t>Design </a:t>
            </a:r>
            <a:r>
              <a:rPr smtClean="0"/>
              <a:t>Patterns. </a:t>
            </a:r>
            <a:r>
              <a:rPr lang="en-GB" dirty="0" smtClean="0"/>
              <a:t>Example </a:t>
            </a:r>
            <a:r>
              <a:rPr lang="en-GB" dirty="0" smtClean="0"/>
              <a:t>38</a:t>
            </a:r>
            <a:r>
              <a:rPr smtClean="0"/>
              <a:t> </a:t>
            </a:r>
            <a:endParaRPr lang="ru-RU" dirty="0" smtClean="0"/>
          </a:p>
        </p:txBody>
      </p:sp>
      <p:sp>
        <p:nvSpPr>
          <p:cNvPr id="165889" name="Rectangle 1"/>
          <p:cNvSpPr>
            <a:spLocks noChangeArrowheads="1"/>
          </p:cNvSpPr>
          <p:nvPr/>
        </p:nvSpPr>
        <p:spPr bwMode="auto">
          <a:xfrm>
            <a:off x="928662" y="1142984"/>
            <a:ext cx="7286676" cy="2462213"/>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package</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_java._se._01.pattern.creator.nocreator;</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class</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Desk {</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private</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strike="noStrike" cap="none" normalizeH="0" baseline="0" dirty="0" smtClean="0">
                <a:ln>
                  <a:noFill/>
                </a:ln>
                <a:solidFill>
                  <a:srgbClr val="0000C0"/>
                </a:solidFill>
                <a:effectLst/>
                <a:latin typeface="Courier New" pitchFamily="49" charset="0"/>
                <a:ea typeface="Calibri" pitchFamily="34" charset="0"/>
                <a:cs typeface="Courier New" pitchFamily="49" charset="0"/>
              </a:rPr>
              <a:t>width</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private</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strike="noStrike" cap="none" normalizeH="0" baseline="0" dirty="0" smtClean="0">
                <a:ln>
                  <a:noFill/>
                </a:ln>
                <a:solidFill>
                  <a:srgbClr val="0000C0"/>
                </a:solidFill>
                <a:effectLst/>
                <a:latin typeface="Courier New" pitchFamily="49" charset="0"/>
                <a:ea typeface="Calibri" pitchFamily="34" charset="0"/>
                <a:cs typeface="Courier New" pitchFamily="49" charset="0"/>
              </a:rPr>
              <a:t>length</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private</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strike="noStrike" cap="none" normalizeH="0" baseline="0" dirty="0" smtClean="0">
                <a:ln>
                  <a:noFill/>
                </a:ln>
                <a:solidFill>
                  <a:srgbClr val="0000C0"/>
                </a:solidFill>
                <a:effectLst/>
                <a:latin typeface="Courier New" pitchFamily="49" charset="0"/>
                <a:ea typeface="Calibri" pitchFamily="34" charset="0"/>
                <a:cs typeface="Courier New" pitchFamily="49" charset="0"/>
              </a:rPr>
              <a:t>height</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Desk(</a:t>
            </a:r>
            <a:r>
              <a:rPr kumimoji="0" lang="en-GB"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w, </a:t>
            </a:r>
            <a:r>
              <a:rPr kumimoji="0" lang="en-GB"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l, </a:t>
            </a:r>
            <a:r>
              <a:rPr kumimoji="0" lang="en-GB"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h){</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strike="noStrike" cap="none" normalizeH="0" baseline="0" dirty="0" smtClean="0">
                <a:ln>
                  <a:noFill/>
                </a:ln>
                <a:solidFill>
                  <a:srgbClr val="0000C0"/>
                </a:solidFill>
                <a:effectLst/>
                <a:latin typeface="Courier New" pitchFamily="49" charset="0"/>
                <a:ea typeface="Calibri" pitchFamily="34" charset="0"/>
                <a:cs typeface="Courier New" pitchFamily="49" charset="0"/>
              </a:rPr>
              <a:t>width</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w;</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strike="noStrike" cap="none" normalizeH="0" baseline="0" dirty="0" smtClean="0">
                <a:ln>
                  <a:noFill/>
                </a:ln>
                <a:solidFill>
                  <a:srgbClr val="0000C0"/>
                </a:solidFill>
                <a:effectLst/>
                <a:latin typeface="Courier New" pitchFamily="49" charset="0"/>
                <a:ea typeface="Calibri" pitchFamily="34" charset="0"/>
                <a:cs typeface="Courier New" pitchFamily="49" charset="0"/>
              </a:rPr>
              <a:t>length</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l;</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strike="noStrike" cap="none" normalizeH="0" baseline="0" dirty="0" smtClean="0">
                <a:ln>
                  <a:noFill/>
                </a:ln>
                <a:solidFill>
                  <a:srgbClr val="0000C0"/>
                </a:solidFill>
                <a:effectLst/>
                <a:latin typeface="Courier New" pitchFamily="49" charset="0"/>
                <a:ea typeface="Calibri" pitchFamily="34" charset="0"/>
                <a:cs typeface="Courier New" pitchFamily="49" charset="0"/>
              </a:rPr>
              <a:t>height</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h;            </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p:txBody>
      </p:sp>
      <p:sp>
        <p:nvSpPr>
          <p:cNvPr id="165890" name="Rectangle 2"/>
          <p:cNvSpPr>
            <a:spLocks noChangeArrowheads="1"/>
          </p:cNvSpPr>
          <p:nvPr/>
        </p:nvSpPr>
        <p:spPr bwMode="auto">
          <a:xfrm>
            <a:off x="928662" y="3571876"/>
            <a:ext cx="7286676" cy="2462213"/>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package</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_java._se._01.pattern.creator.nocreator;</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class</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Leg {</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private</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strike="noStrike" cap="none" normalizeH="0" baseline="0" dirty="0" smtClean="0">
                <a:ln>
                  <a:noFill/>
                </a:ln>
                <a:solidFill>
                  <a:srgbClr val="0000C0"/>
                </a:solidFill>
                <a:effectLst/>
                <a:latin typeface="Courier New" pitchFamily="49" charset="0"/>
                <a:ea typeface="Calibri" pitchFamily="34" charset="0"/>
                <a:cs typeface="Courier New" pitchFamily="49" charset="0"/>
              </a:rPr>
              <a:t>width</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private</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strike="noStrike" cap="none" normalizeH="0" baseline="0" dirty="0" smtClean="0">
                <a:ln>
                  <a:noFill/>
                </a:ln>
                <a:solidFill>
                  <a:srgbClr val="0000C0"/>
                </a:solidFill>
                <a:effectLst/>
                <a:latin typeface="Courier New" pitchFamily="49" charset="0"/>
                <a:ea typeface="Calibri" pitchFamily="34" charset="0"/>
                <a:cs typeface="Courier New" pitchFamily="49" charset="0"/>
              </a:rPr>
              <a:t>length</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private</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strike="noStrike" cap="none" normalizeH="0" baseline="0" dirty="0" smtClean="0">
                <a:ln>
                  <a:noFill/>
                </a:ln>
                <a:solidFill>
                  <a:srgbClr val="0000C0"/>
                </a:solidFill>
                <a:effectLst/>
                <a:latin typeface="Courier New" pitchFamily="49" charset="0"/>
                <a:ea typeface="Calibri" pitchFamily="34" charset="0"/>
                <a:cs typeface="Courier New" pitchFamily="49" charset="0"/>
              </a:rPr>
              <a:t>height</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Leg(</a:t>
            </a:r>
            <a:r>
              <a:rPr kumimoji="0" lang="en-GB"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w, </a:t>
            </a:r>
            <a:r>
              <a:rPr kumimoji="0" lang="en-GB"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l, </a:t>
            </a:r>
            <a:r>
              <a:rPr kumimoji="0" lang="en-GB"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h) {</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strike="noStrike" cap="none" normalizeH="0" baseline="0" dirty="0" smtClean="0">
                <a:ln>
                  <a:noFill/>
                </a:ln>
                <a:solidFill>
                  <a:srgbClr val="0000C0"/>
                </a:solidFill>
                <a:effectLst/>
                <a:latin typeface="Courier New" pitchFamily="49" charset="0"/>
                <a:ea typeface="Calibri" pitchFamily="34" charset="0"/>
                <a:cs typeface="Courier New" pitchFamily="49" charset="0"/>
              </a:rPr>
              <a:t>width</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w;</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strike="noStrike" cap="none" normalizeH="0" baseline="0" dirty="0" smtClean="0">
                <a:ln>
                  <a:noFill/>
                </a:ln>
                <a:solidFill>
                  <a:srgbClr val="0000C0"/>
                </a:solidFill>
                <a:effectLst/>
                <a:latin typeface="Courier New" pitchFamily="49" charset="0"/>
                <a:ea typeface="Calibri" pitchFamily="34" charset="0"/>
                <a:cs typeface="Courier New" pitchFamily="49" charset="0"/>
              </a:rPr>
              <a:t>length</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l;</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strike="noStrike" cap="none" normalizeH="0" baseline="0" dirty="0" smtClean="0">
                <a:ln>
                  <a:noFill/>
                </a:ln>
                <a:solidFill>
                  <a:srgbClr val="0000C0"/>
                </a:solidFill>
                <a:effectLst/>
                <a:latin typeface="Courier New" pitchFamily="49" charset="0"/>
                <a:ea typeface="Calibri" pitchFamily="34" charset="0"/>
                <a:cs typeface="Courier New" pitchFamily="49" charset="0"/>
              </a:rPr>
              <a:t>height</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h;</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p:cNvSpPr>
            <a:spLocks noGrp="1"/>
          </p:cNvSpPr>
          <p:nvPr>
            <p:ph type="title"/>
          </p:nvPr>
        </p:nvSpPr>
        <p:spPr/>
        <p:txBody>
          <a:bodyPr/>
          <a:lstStyle/>
          <a:p>
            <a:r>
              <a:rPr lang="ru-RU" dirty="0" smtClean="0"/>
              <a:t>Введение в </a:t>
            </a:r>
            <a:r>
              <a:rPr smtClean="0"/>
              <a:t>Design </a:t>
            </a:r>
            <a:r>
              <a:rPr smtClean="0"/>
              <a:t>Patterns. </a:t>
            </a:r>
            <a:r>
              <a:rPr lang="en-GB" dirty="0" smtClean="0"/>
              <a:t>Example </a:t>
            </a:r>
            <a:r>
              <a:rPr lang="en-GB" dirty="0" smtClean="0"/>
              <a:t>39</a:t>
            </a:r>
            <a:r>
              <a:rPr smtClean="0"/>
              <a:t> </a:t>
            </a:r>
            <a:endParaRPr lang="ru-RU" dirty="0" smtClean="0"/>
          </a:p>
        </p:txBody>
      </p:sp>
      <p:sp>
        <p:nvSpPr>
          <p:cNvPr id="9219" name="Прямоугольник 2"/>
          <p:cNvSpPr>
            <a:spLocks noChangeArrowheads="1"/>
          </p:cNvSpPr>
          <p:nvPr/>
        </p:nvSpPr>
        <p:spPr bwMode="auto">
          <a:xfrm>
            <a:off x="928662" y="1228539"/>
            <a:ext cx="7286676" cy="1477328"/>
          </a:xfrm>
          <a:prstGeom prst="rect">
            <a:avLst/>
          </a:prstGeom>
          <a:noFill/>
          <a:ln w="9525">
            <a:noFill/>
            <a:miter lim="800000"/>
            <a:headEnd/>
            <a:tailEnd/>
          </a:ln>
        </p:spPr>
        <p:txBody>
          <a:bodyPr wrap="square">
            <a:spAutoFit/>
          </a:bodyPr>
          <a:lstStyle/>
          <a:p>
            <a:pPr algn="just"/>
            <a:r>
              <a:rPr lang="ru-RU" sz="1800" dirty="0" smtClean="0">
                <a:latin typeface="Arial" pitchFamily="34" charset="0"/>
                <a:cs typeface="Arial" pitchFamily="34" charset="0"/>
              </a:rPr>
              <a:t>Так как столешница и ножка стола – оба параллелепипеды, то мы можем создать класс параллелепипед и унаследовать их от него, однако сейчас поговорим об создании объектов. </a:t>
            </a:r>
            <a:r>
              <a:rPr lang="ru-RU" dirty="0" smtClean="0">
                <a:latin typeface="Arial" pitchFamily="34" charset="0"/>
                <a:cs typeface="Arial" pitchFamily="34" charset="0"/>
              </a:rPr>
              <a:t>Вышеупомянутые классы могут использоваться следующим образом.</a:t>
            </a:r>
            <a:endParaRPr lang="ru-RU" sz="1800" dirty="0">
              <a:latin typeface="Arial" pitchFamily="34" charset="0"/>
              <a:cs typeface="Arial" pitchFamily="34" charset="0"/>
            </a:endParaRPr>
          </a:p>
        </p:txBody>
      </p:sp>
      <p:sp>
        <p:nvSpPr>
          <p:cNvPr id="164866" name="Rectangle 2"/>
          <p:cNvSpPr>
            <a:spLocks noChangeArrowheads="1"/>
          </p:cNvSpPr>
          <p:nvPr/>
        </p:nvSpPr>
        <p:spPr bwMode="auto">
          <a:xfrm>
            <a:off x="928662" y="3000372"/>
            <a:ext cx="7215238" cy="2246769"/>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package</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_java._se._01.pattern.creator.nocreator;</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class</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Main {</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  </a:t>
            </a: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static</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void</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main(String[] </a:t>
            </a:r>
            <a:r>
              <a:rPr kumimoji="0" lang="en-GB"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args</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Desk </a:t>
            </a:r>
            <a:r>
              <a:rPr kumimoji="0" lang="en-GB"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desk</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new</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Desk(900, 900, 20);</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Leg[] legs = { </a:t>
            </a: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new</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Leg(40, 40, 880),</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    </a:t>
            </a: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new</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Leg(40, 40, 880), </a:t>
            </a: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new</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Leg(40, 40, 880), </a:t>
            </a:r>
            <a:endPar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ru-RU" sz="1400" dirty="0" smtClean="0">
                <a:solidFill>
                  <a:srgbClr val="000000"/>
                </a:solidFill>
                <a:latin typeface="Courier New" pitchFamily="49" charset="0"/>
                <a:ea typeface="Calibri" pitchFamily="34" charset="0"/>
                <a:cs typeface="Courier New" pitchFamily="49" charset="0"/>
              </a:rPr>
              <a:t>	</a:t>
            </a:r>
            <a:r>
              <a:rPr lang="ru-RU" sz="1400" dirty="0" smtClean="0">
                <a:solidFill>
                  <a:srgbClr val="000000"/>
                </a:solidFill>
                <a:latin typeface="Courier New" pitchFamily="49" charset="0"/>
                <a:ea typeface="Calibri" pitchFamily="34" charset="0"/>
                <a:cs typeface="Courier New" pitchFamily="49" charset="0"/>
              </a:rPr>
              <a:t>	</a:t>
            </a: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new</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Leg(40, 40, 880) };</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Table </a:t>
            </a:r>
            <a:r>
              <a:rPr kumimoji="0" lang="en-GB"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table</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new</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Table(desk, legs);</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Заголовок 1"/>
          <p:cNvSpPr>
            <a:spLocks noGrp="1"/>
          </p:cNvSpPr>
          <p:nvPr>
            <p:ph type="title"/>
          </p:nvPr>
        </p:nvSpPr>
        <p:spPr/>
        <p:txBody>
          <a:bodyPr/>
          <a:lstStyle/>
          <a:p>
            <a:r>
              <a:rPr lang="ru-RU" dirty="0" smtClean="0"/>
              <a:t>Введение в </a:t>
            </a:r>
            <a:r>
              <a:rPr smtClean="0"/>
              <a:t>Design Patterns </a:t>
            </a:r>
            <a:endParaRPr lang="ru-RU" dirty="0" smtClean="0"/>
          </a:p>
        </p:txBody>
      </p:sp>
      <p:sp>
        <p:nvSpPr>
          <p:cNvPr id="10243" name="Прямоугольник 2"/>
          <p:cNvSpPr>
            <a:spLocks noChangeArrowheads="1"/>
          </p:cNvSpPr>
          <p:nvPr/>
        </p:nvSpPr>
        <p:spPr bwMode="auto">
          <a:xfrm>
            <a:off x="928663" y="1214422"/>
            <a:ext cx="7286676" cy="4801314"/>
          </a:xfrm>
          <a:prstGeom prst="rect">
            <a:avLst/>
          </a:prstGeom>
          <a:noFill/>
          <a:ln w="9525">
            <a:noFill/>
            <a:miter lim="800000"/>
            <a:headEnd/>
            <a:tailEnd/>
          </a:ln>
        </p:spPr>
        <p:txBody>
          <a:bodyPr wrap="square">
            <a:spAutoFit/>
          </a:bodyPr>
          <a:lstStyle/>
          <a:p>
            <a:pPr algn="just"/>
            <a:r>
              <a:rPr lang="ru-RU" sz="1800" dirty="0" smtClean="0">
                <a:latin typeface="Arial" pitchFamily="34" charset="0"/>
                <a:cs typeface="Arial" pitchFamily="34" charset="0"/>
              </a:rPr>
              <a:t>Да, объект создается, однако значительная часть логики создания объекта остается за его пределами объекта. Программист, пользователь такого класса, должен знать внутреннюю структуру объекта, чтобы его создать. Давайте изучим, как решить такую задачу правильно</a:t>
            </a:r>
          </a:p>
          <a:p>
            <a:pPr algn="just"/>
            <a:endParaRPr lang="ru-RU" dirty="0" smtClean="0">
              <a:latin typeface="Arial" pitchFamily="34" charset="0"/>
              <a:cs typeface="Arial" pitchFamily="34" charset="0"/>
            </a:endParaRPr>
          </a:p>
          <a:p>
            <a:pPr algn="just"/>
            <a:endParaRPr lang="ru-RU" sz="1800" dirty="0" smtClean="0">
              <a:latin typeface="Arial" pitchFamily="34" charset="0"/>
              <a:cs typeface="Arial" pitchFamily="34" charset="0"/>
            </a:endParaRPr>
          </a:p>
          <a:p>
            <a:pPr algn="just"/>
            <a:r>
              <a:rPr lang="ru-RU" dirty="0" smtClean="0">
                <a:latin typeface="Arial" pitchFamily="34" charset="0"/>
                <a:cs typeface="Arial" pitchFamily="34" charset="0"/>
              </a:rPr>
              <a:t>Конструктор класса </a:t>
            </a:r>
            <a:r>
              <a:rPr lang="en-GB" b="1" dirty="0" smtClean="0">
                <a:latin typeface="Arial" pitchFamily="34" charset="0"/>
                <a:cs typeface="Arial" pitchFamily="34" charset="0"/>
              </a:rPr>
              <a:t>Table</a:t>
            </a:r>
            <a:r>
              <a:rPr lang="en-GB" dirty="0" smtClean="0">
                <a:latin typeface="Arial" pitchFamily="34" charset="0"/>
                <a:cs typeface="Arial" pitchFamily="34" charset="0"/>
              </a:rPr>
              <a:t> </a:t>
            </a:r>
            <a:r>
              <a:rPr lang="ru-RU" dirty="0" smtClean="0">
                <a:latin typeface="Arial" pitchFamily="34" charset="0"/>
                <a:cs typeface="Arial" pitchFamily="34" charset="0"/>
              </a:rPr>
              <a:t>должен содержать следующие </a:t>
            </a:r>
            <a:r>
              <a:rPr lang="ru-RU" dirty="0" smtClean="0">
                <a:latin typeface="Arial" pitchFamily="34" charset="0"/>
                <a:cs typeface="Arial" pitchFamily="34" charset="0"/>
              </a:rPr>
              <a:t>параметры</a:t>
            </a:r>
          </a:p>
          <a:p>
            <a:pPr algn="just"/>
            <a:endParaRPr lang="ru-RU" dirty="0" smtClean="0">
              <a:latin typeface="Arial" pitchFamily="34" charset="0"/>
              <a:cs typeface="Arial" pitchFamily="34" charset="0"/>
            </a:endParaRPr>
          </a:p>
          <a:p>
            <a:pPr marL="1619250" indent="-457200">
              <a:buClr>
                <a:schemeClr val="accent1">
                  <a:lumMod val="75000"/>
                </a:schemeClr>
              </a:buClr>
              <a:buFont typeface="Wingdings" pitchFamily="2" charset="2"/>
              <a:buChar char="§"/>
            </a:pPr>
            <a:r>
              <a:rPr lang="en-US" dirty="0" smtClean="0">
                <a:latin typeface="Arial" pitchFamily="34" charset="0"/>
                <a:cs typeface="Arial" pitchFamily="34" charset="0"/>
              </a:rPr>
              <a:t>Width – </a:t>
            </a:r>
            <a:r>
              <a:rPr lang="ru-RU" dirty="0" smtClean="0">
                <a:latin typeface="Arial" pitchFamily="34" charset="0"/>
                <a:cs typeface="Arial" pitchFamily="34" charset="0"/>
              </a:rPr>
              <a:t>ширина стола</a:t>
            </a:r>
            <a:endParaRPr lang="en-US" dirty="0" smtClean="0">
              <a:latin typeface="Arial" pitchFamily="34" charset="0"/>
              <a:cs typeface="Arial" pitchFamily="34" charset="0"/>
            </a:endParaRPr>
          </a:p>
          <a:p>
            <a:pPr marL="1619250" indent="-457200">
              <a:buClr>
                <a:schemeClr val="accent1">
                  <a:lumMod val="75000"/>
                </a:schemeClr>
              </a:buClr>
              <a:buFont typeface="Wingdings" pitchFamily="2" charset="2"/>
              <a:buChar char="§"/>
            </a:pPr>
            <a:r>
              <a:rPr lang="en-US" dirty="0" smtClean="0">
                <a:latin typeface="Arial" pitchFamily="34" charset="0"/>
                <a:cs typeface="Arial" pitchFamily="34" charset="0"/>
              </a:rPr>
              <a:t>Length – </a:t>
            </a:r>
            <a:r>
              <a:rPr lang="ru-RU" dirty="0" smtClean="0">
                <a:latin typeface="Arial" pitchFamily="34" charset="0"/>
                <a:cs typeface="Arial" pitchFamily="34" charset="0"/>
              </a:rPr>
              <a:t>длина стола</a:t>
            </a:r>
            <a:endParaRPr lang="en-US" dirty="0" smtClean="0">
              <a:latin typeface="Arial" pitchFamily="34" charset="0"/>
              <a:cs typeface="Arial" pitchFamily="34" charset="0"/>
            </a:endParaRPr>
          </a:p>
          <a:p>
            <a:pPr marL="1619250" indent="-457200">
              <a:buClr>
                <a:schemeClr val="accent1">
                  <a:lumMod val="75000"/>
                </a:schemeClr>
              </a:buClr>
              <a:buFont typeface="Wingdings" pitchFamily="2" charset="2"/>
              <a:buChar char="§"/>
            </a:pPr>
            <a:r>
              <a:rPr lang="en-US" dirty="0" smtClean="0">
                <a:latin typeface="Arial" pitchFamily="34" charset="0"/>
                <a:cs typeface="Arial" pitchFamily="34" charset="0"/>
              </a:rPr>
              <a:t>Height – </a:t>
            </a:r>
            <a:r>
              <a:rPr lang="ru-RU" dirty="0" smtClean="0">
                <a:latin typeface="Arial" pitchFamily="34" charset="0"/>
                <a:cs typeface="Arial" pitchFamily="34" charset="0"/>
              </a:rPr>
              <a:t>высота стола</a:t>
            </a:r>
            <a:endParaRPr lang="en-US" dirty="0" smtClean="0">
              <a:latin typeface="Arial" pitchFamily="34" charset="0"/>
              <a:cs typeface="Arial" pitchFamily="34" charset="0"/>
            </a:endParaRPr>
          </a:p>
          <a:p>
            <a:pPr marL="1619250" indent="-457200">
              <a:buClr>
                <a:schemeClr val="accent1">
                  <a:lumMod val="75000"/>
                </a:schemeClr>
              </a:buClr>
              <a:buFont typeface="Wingdings" pitchFamily="2" charset="2"/>
              <a:buChar char="§"/>
            </a:pPr>
            <a:r>
              <a:rPr lang="en-US" dirty="0" err="1" smtClean="0">
                <a:latin typeface="Arial" pitchFamily="34" charset="0"/>
                <a:cs typeface="Arial" pitchFamily="34" charset="0"/>
              </a:rPr>
              <a:t>DeskHeight</a:t>
            </a:r>
            <a:r>
              <a:rPr lang="en-US" dirty="0" smtClean="0">
                <a:latin typeface="Arial" pitchFamily="34" charset="0"/>
                <a:cs typeface="Arial" pitchFamily="34" charset="0"/>
              </a:rPr>
              <a:t> – </a:t>
            </a:r>
            <a:r>
              <a:rPr lang="ru-RU" dirty="0" smtClean="0">
                <a:latin typeface="Arial" pitchFamily="34" charset="0"/>
                <a:cs typeface="Arial" pitchFamily="34" charset="0"/>
              </a:rPr>
              <a:t>высота столешницы</a:t>
            </a:r>
            <a:endParaRPr lang="en-US" dirty="0" smtClean="0">
              <a:latin typeface="Arial" pitchFamily="34" charset="0"/>
              <a:cs typeface="Arial" pitchFamily="34" charset="0"/>
            </a:endParaRPr>
          </a:p>
          <a:p>
            <a:pPr marL="1619250" indent="-457200">
              <a:buClr>
                <a:schemeClr val="accent1">
                  <a:lumMod val="75000"/>
                </a:schemeClr>
              </a:buClr>
              <a:buFont typeface="Wingdings" pitchFamily="2" charset="2"/>
              <a:buChar char="§"/>
            </a:pPr>
            <a:r>
              <a:rPr lang="en-US" dirty="0" err="1" smtClean="0">
                <a:latin typeface="Arial" pitchFamily="34" charset="0"/>
                <a:cs typeface="Arial" pitchFamily="34" charset="0"/>
              </a:rPr>
              <a:t>LegSection</a:t>
            </a:r>
            <a:r>
              <a:rPr lang="en-US" dirty="0" smtClean="0">
                <a:latin typeface="Arial" pitchFamily="34" charset="0"/>
                <a:cs typeface="Arial" pitchFamily="34" charset="0"/>
              </a:rPr>
              <a:t> – </a:t>
            </a:r>
            <a:r>
              <a:rPr lang="ru-RU" dirty="0" smtClean="0">
                <a:latin typeface="Arial" pitchFamily="34" charset="0"/>
                <a:cs typeface="Arial" pitchFamily="34" charset="0"/>
              </a:rPr>
              <a:t>число ножек</a:t>
            </a:r>
          </a:p>
          <a:p>
            <a:pPr algn="just"/>
            <a:endParaRPr lang="ru-RU" dirty="0" smtClean="0">
              <a:latin typeface="Arial" pitchFamily="34" charset="0"/>
              <a:cs typeface="Arial" pitchFamily="34" charset="0"/>
            </a:endParaRPr>
          </a:p>
          <a:p>
            <a:pPr algn="just"/>
            <a:endParaRPr lang="ru-RU" sz="1800" dirty="0">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объекты</a:t>
            </a:r>
            <a:endParaRPr lang="ru-RU" dirty="0"/>
          </a:p>
        </p:txBody>
      </p:sp>
      <p:sp>
        <p:nvSpPr>
          <p:cNvPr id="3" name="Содержимое 2"/>
          <p:cNvSpPr>
            <a:spLocks noGrp="1"/>
          </p:cNvSpPr>
          <p:nvPr>
            <p:ph idx="1"/>
          </p:nvPr>
        </p:nvSpPr>
        <p:spPr/>
        <p:txBody>
          <a:bodyPr/>
          <a:lstStyle/>
          <a:p>
            <a:pPr>
              <a:buNone/>
            </a:pPr>
            <a:r>
              <a:rPr lang="ru-RU" sz="1800" dirty="0" smtClean="0">
                <a:solidFill>
                  <a:schemeClr val="tx1">
                    <a:lumMod val="95000"/>
                    <a:lumOff val="5000"/>
                  </a:schemeClr>
                </a:solidFill>
              </a:rPr>
              <a:t>Рассмотрим </a:t>
            </a:r>
            <a:r>
              <a:rPr lang="ru-RU" sz="1800" b="1" dirty="0" smtClean="0">
                <a:solidFill>
                  <a:schemeClr val="tx1">
                    <a:lumMod val="95000"/>
                    <a:lumOff val="5000"/>
                  </a:schemeClr>
                </a:solidFill>
              </a:rPr>
              <a:t>основные этапы разработки класса</a:t>
            </a:r>
            <a:r>
              <a:rPr lang="ru-RU" sz="1800" dirty="0" smtClean="0">
                <a:solidFill>
                  <a:schemeClr val="tx1">
                    <a:lumMod val="95000"/>
                    <a:lumOff val="5000"/>
                  </a:schemeClr>
                </a:solidFill>
              </a:rPr>
              <a:t>.</a:t>
            </a:r>
          </a:p>
          <a:p>
            <a:pPr>
              <a:buNone/>
            </a:pPr>
            <a:endParaRPr lang="ru-RU" sz="1800" dirty="0" smtClean="0">
              <a:solidFill>
                <a:schemeClr val="tx1">
                  <a:lumMod val="95000"/>
                  <a:lumOff val="5000"/>
                </a:schemeClr>
              </a:solidFill>
            </a:endParaRPr>
          </a:p>
          <a:p>
            <a:pPr marL="0" indent="269875" algn="just" fontAlgn="base">
              <a:spcBef>
                <a:spcPct val="0"/>
              </a:spcBef>
              <a:spcAft>
                <a:spcPct val="0"/>
              </a:spcAft>
              <a:buClrTx/>
              <a:buSzTx/>
              <a:buNone/>
              <a:tabLst>
                <a:tab pos="450850" algn="l"/>
              </a:tabLst>
            </a:pPr>
            <a:r>
              <a:rPr lang="ru-RU" sz="1800" dirty="0" smtClean="0">
                <a:solidFill>
                  <a:schemeClr val="tx1">
                    <a:lumMod val="95000"/>
                    <a:lumOff val="5000"/>
                  </a:schemeClr>
                </a:solidFill>
                <a:ea typeface="Times New Roman" pitchFamily="18" charset="0"/>
              </a:rPr>
              <a:t>Прежде всего, необходимо привести описание разрабатываемого класса. При разработке класса нужно представить </a:t>
            </a:r>
            <a:r>
              <a:rPr lang="ru-RU" sz="1800" dirty="0" smtClean="0">
                <a:solidFill>
                  <a:schemeClr val="accent1">
                    <a:lumMod val="75000"/>
                  </a:schemeClr>
                </a:solidFill>
                <a:ea typeface="Times New Roman" pitchFamily="18" charset="0"/>
              </a:rPr>
              <a:t>определение класса</a:t>
            </a:r>
            <a:r>
              <a:rPr lang="ru-RU" sz="1800" dirty="0" smtClean="0">
                <a:solidFill>
                  <a:schemeClr val="tx1">
                    <a:lumMod val="95000"/>
                    <a:lumOff val="5000"/>
                  </a:schemeClr>
                </a:solidFill>
                <a:ea typeface="Times New Roman" pitchFamily="18" charset="0"/>
              </a:rPr>
              <a:t>, которое включает в себя:</a:t>
            </a:r>
            <a:endParaRPr lang="ru-RU" sz="1800" dirty="0" smtClean="0">
              <a:solidFill>
                <a:schemeClr val="tx1">
                  <a:lumMod val="95000"/>
                  <a:lumOff val="5000"/>
                </a:schemeClr>
              </a:solidFill>
            </a:endParaRPr>
          </a:p>
          <a:p>
            <a:pPr marL="800100" indent="-266700" algn="just" eaLnBrk="0" fontAlgn="base" hangingPunct="0">
              <a:spcBef>
                <a:spcPct val="0"/>
              </a:spcBef>
              <a:spcAft>
                <a:spcPct val="0"/>
              </a:spcAft>
              <a:buClrTx/>
              <a:buSzTx/>
              <a:tabLst>
                <a:tab pos="450850" algn="l"/>
              </a:tabLst>
            </a:pPr>
            <a:r>
              <a:rPr lang="ru-RU" sz="1600" dirty="0" smtClean="0">
                <a:solidFill>
                  <a:schemeClr val="accent1">
                    <a:lumMod val="75000"/>
                  </a:schemeClr>
                </a:solidFill>
                <a:ea typeface="Times New Roman" pitchFamily="18" charset="0"/>
              </a:rPr>
              <a:t>определение имени </a:t>
            </a:r>
            <a:r>
              <a:rPr lang="ru-RU" sz="1600" dirty="0" smtClean="0">
                <a:solidFill>
                  <a:schemeClr val="tx1">
                    <a:lumMod val="95000"/>
                    <a:lumOff val="5000"/>
                  </a:schemeClr>
                </a:solidFill>
                <a:ea typeface="Times New Roman" pitchFamily="18" charset="0"/>
              </a:rPr>
              <a:t>класса (определяет новый тип; абстракция, с которой будем иметь дело);</a:t>
            </a:r>
            <a:endParaRPr lang="en-GB" sz="1600" dirty="0" smtClean="0">
              <a:solidFill>
                <a:schemeClr val="tx1">
                  <a:lumMod val="95000"/>
                  <a:lumOff val="5000"/>
                </a:schemeClr>
              </a:solidFill>
              <a:ea typeface="Times New Roman" pitchFamily="18" charset="0"/>
            </a:endParaRPr>
          </a:p>
          <a:p>
            <a:pPr marL="800100" indent="-266700" algn="just" eaLnBrk="0" fontAlgn="base" hangingPunct="0">
              <a:spcBef>
                <a:spcPct val="0"/>
              </a:spcBef>
              <a:spcAft>
                <a:spcPct val="0"/>
              </a:spcAft>
              <a:buClrTx/>
              <a:buSzTx/>
              <a:tabLst>
                <a:tab pos="450850" algn="l"/>
              </a:tabLst>
            </a:pPr>
            <a:endParaRPr lang="ru-RU" sz="1600" dirty="0" smtClean="0">
              <a:solidFill>
                <a:schemeClr val="tx1">
                  <a:lumMod val="95000"/>
                  <a:lumOff val="5000"/>
                </a:schemeClr>
              </a:solidFill>
            </a:endParaRPr>
          </a:p>
          <a:p>
            <a:pPr marL="800100" indent="-266700" algn="just" eaLnBrk="0" fontAlgn="base" hangingPunct="0">
              <a:spcBef>
                <a:spcPct val="0"/>
              </a:spcBef>
              <a:spcAft>
                <a:spcPct val="0"/>
              </a:spcAft>
              <a:buClrTx/>
              <a:buSzTx/>
              <a:tabLst>
                <a:tab pos="450850" algn="l"/>
              </a:tabLst>
            </a:pPr>
            <a:r>
              <a:rPr lang="ru-RU" sz="1600" dirty="0" smtClean="0">
                <a:solidFill>
                  <a:schemeClr val="accent1">
                    <a:lumMod val="75000"/>
                  </a:schemeClr>
                </a:solidFill>
                <a:ea typeface="Times New Roman" pitchFamily="18" charset="0"/>
              </a:rPr>
              <a:t>определение состояния </a:t>
            </a:r>
            <a:r>
              <a:rPr lang="ru-RU" sz="1600" dirty="0" smtClean="0">
                <a:solidFill>
                  <a:schemeClr val="tx1">
                    <a:lumMod val="95000"/>
                    <a:lumOff val="5000"/>
                  </a:schemeClr>
                </a:solidFill>
                <a:ea typeface="Times New Roman" pitchFamily="18" charset="0"/>
              </a:rPr>
              <a:t>класса (состав, типы и имена полей в классе, предназначенных для хранения информации, а также уровни их защиты); данные, определяющие состояние класса, получили название </a:t>
            </a:r>
            <a:r>
              <a:rPr lang="ru-RU" sz="1600" dirty="0" smtClean="0">
                <a:solidFill>
                  <a:schemeClr val="accent1">
                    <a:lumMod val="75000"/>
                  </a:schemeClr>
                </a:solidFill>
                <a:ea typeface="Times New Roman" pitchFamily="18" charset="0"/>
              </a:rPr>
              <a:t>членов-данных </a:t>
            </a:r>
            <a:r>
              <a:rPr lang="ru-RU" sz="1600" dirty="0" smtClean="0">
                <a:solidFill>
                  <a:schemeClr val="tx1">
                    <a:lumMod val="95000"/>
                    <a:lumOff val="5000"/>
                  </a:schemeClr>
                </a:solidFill>
                <a:ea typeface="Times New Roman" pitchFamily="18" charset="0"/>
              </a:rPr>
              <a:t>класса;</a:t>
            </a:r>
            <a:endParaRPr lang="en-GB" sz="1600" dirty="0" smtClean="0">
              <a:solidFill>
                <a:schemeClr val="tx1">
                  <a:lumMod val="95000"/>
                  <a:lumOff val="5000"/>
                </a:schemeClr>
              </a:solidFill>
              <a:ea typeface="Times New Roman" pitchFamily="18" charset="0"/>
            </a:endParaRPr>
          </a:p>
          <a:p>
            <a:pPr marL="800100" indent="-266700" algn="just" eaLnBrk="0" fontAlgn="base" hangingPunct="0">
              <a:spcBef>
                <a:spcPct val="0"/>
              </a:spcBef>
              <a:spcAft>
                <a:spcPct val="0"/>
              </a:spcAft>
              <a:buClrTx/>
              <a:buSzTx/>
              <a:tabLst>
                <a:tab pos="450850" algn="l"/>
              </a:tabLst>
            </a:pPr>
            <a:endParaRPr lang="en-US" sz="1600" dirty="0" smtClean="0">
              <a:solidFill>
                <a:schemeClr val="tx1">
                  <a:lumMod val="95000"/>
                  <a:lumOff val="5000"/>
                </a:schemeClr>
              </a:solidFill>
              <a:ea typeface="Times New Roman" pitchFamily="18" charset="0"/>
            </a:endParaRPr>
          </a:p>
          <a:p>
            <a:pPr marL="800100" indent="-266700" algn="just" eaLnBrk="0" fontAlgn="base" hangingPunct="0">
              <a:spcBef>
                <a:spcPct val="0"/>
              </a:spcBef>
              <a:spcAft>
                <a:spcPct val="0"/>
              </a:spcAft>
              <a:buClrTx/>
              <a:buSzTx/>
              <a:tabLst>
                <a:tab pos="450850" algn="l"/>
              </a:tabLst>
            </a:pPr>
            <a:r>
              <a:rPr lang="ru-RU" sz="1600" dirty="0" smtClean="0">
                <a:solidFill>
                  <a:schemeClr val="accent1">
                    <a:lumMod val="75000"/>
                  </a:schemeClr>
                </a:solidFill>
                <a:ea typeface="Times New Roman" pitchFamily="18" charset="0"/>
              </a:rPr>
              <a:t>определение методов </a:t>
            </a:r>
            <a:r>
              <a:rPr lang="ru-RU" sz="1600" dirty="0" smtClean="0">
                <a:solidFill>
                  <a:schemeClr val="tx1">
                    <a:lumMod val="95000"/>
                    <a:lumOff val="5000"/>
                  </a:schemeClr>
                </a:solidFill>
                <a:ea typeface="Times New Roman" pitchFamily="18" charset="0"/>
              </a:rPr>
              <a:t>класса (определение прототипов функций, которые обеспечат необходимую обработку информации). На этом этапе приводится </a:t>
            </a:r>
            <a:r>
              <a:rPr lang="ru-RU" sz="1600" i="1" dirty="0" smtClean="0">
                <a:solidFill>
                  <a:schemeClr val="tx1">
                    <a:lumMod val="95000"/>
                    <a:lumOff val="5000"/>
                  </a:schemeClr>
                </a:solidFill>
                <a:ea typeface="Times New Roman" pitchFamily="18" charset="0"/>
              </a:rPr>
              <a:t>описание того, </a:t>
            </a:r>
            <a:r>
              <a:rPr lang="ru-RU" sz="1600" b="1" i="1" dirty="0" smtClean="0">
                <a:solidFill>
                  <a:schemeClr val="tx1">
                    <a:lumMod val="95000"/>
                    <a:lumOff val="5000"/>
                  </a:schemeClr>
                </a:solidFill>
                <a:ea typeface="Times New Roman" pitchFamily="18" charset="0"/>
              </a:rPr>
              <a:t>что</a:t>
            </a:r>
            <a:r>
              <a:rPr lang="ru-RU" sz="1600" i="1" dirty="0" smtClean="0">
                <a:solidFill>
                  <a:schemeClr val="tx1">
                    <a:lumMod val="95000"/>
                    <a:lumOff val="5000"/>
                  </a:schemeClr>
                </a:solidFill>
                <a:ea typeface="Times New Roman" pitchFamily="18" charset="0"/>
              </a:rPr>
              <a:t> мы </a:t>
            </a:r>
            <a:r>
              <a:rPr lang="ru-RU" sz="1600" b="1" i="1" dirty="0" smtClean="0">
                <a:solidFill>
                  <a:schemeClr val="tx1">
                    <a:lumMod val="95000"/>
                    <a:lumOff val="5000"/>
                  </a:schemeClr>
                </a:solidFill>
                <a:ea typeface="Times New Roman" pitchFamily="18" charset="0"/>
              </a:rPr>
              <a:t>хотим</a:t>
            </a:r>
            <a:r>
              <a:rPr lang="ru-RU" sz="1600" i="1" dirty="0" smtClean="0">
                <a:solidFill>
                  <a:schemeClr val="tx1">
                    <a:lumMod val="95000"/>
                    <a:lumOff val="5000"/>
                  </a:schemeClr>
                </a:solidFill>
                <a:ea typeface="Times New Roman" pitchFamily="18" charset="0"/>
              </a:rPr>
              <a:t> получить от класса, не указывая, </a:t>
            </a:r>
            <a:r>
              <a:rPr lang="ru-RU" sz="1600" b="1" i="1" dirty="0" smtClean="0">
                <a:solidFill>
                  <a:schemeClr val="tx1">
                    <a:lumMod val="95000"/>
                    <a:lumOff val="5000"/>
                  </a:schemeClr>
                </a:solidFill>
                <a:ea typeface="Times New Roman" pitchFamily="18" charset="0"/>
              </a:rPr>
              <a:t>как</a:t>
            </a:r>
            <a:r>
              <a:rPr lang="ru-RU" sz="1600" i="1" dirty="0" smtClean="0">
                <a:solidFill>
                  <a:schemeClr val="tx1">
                    <a:lumMod val="95000"/>
                    <a:lumOff val="5000"/>
                  </a:schemeClr>
                </a:solidFill>
                <a:ea typeface="Times New Roman" pitchFamily="18" charset="0"/>
              </a:rPr>
              <a:t> мы этого </a:t>
            </a:r>
            <a:r>
              <a:rPr lang="ru-RU" sz="1600" b="1" i="1" dirty="0" smtClean="0">
                <a:solidFill>
                  <a:schemeClr val="tx1">
                    <a:lumMod val="95000"/>
                    <a:lumOff val="5000"/>
                  </a:schemeClr>
                </a:solidFill>
                <a:ea typeface="Times New Roman" pitchFamily="18" charset="0"/>
              </a:rPr>
              <a:t>добьемся</a:t>
            </a:r>
            <a:r>
              <a:rPr lang="ru-RU" sz="1600" dirty="0" smtClean="0">
                <a:solidFill>
                  <a:schemeClr val="tx1">
                    <a:lumMod val="95000"/>
                    <a:lumOff val="5000"/>
                  </a:schemeClr>
                </a:solidFill>
                <a:ea typeface="Times New Roman" pitchFamily="18" charset="0"/>
              </a:rPr>
              <a:t>.</a:t>
            </a:r>
            <a:r>
              <a:rPr lang="ru-RU" sz="1600" dirty="0" smtClean="0">
                <a:solidFill>
                  <a:schemeClr val="tx1">
                    <a:lumMod val="95000"/>
                    <a:lumOff val="5000"/>
                  </a:schemeClr>
                </a:solidFill>
              </a:rPr>
              <a:t> </a:t>
            </a:r>
          </a:p>
          <a:p>
            <a:endParaRPr lang="ru-RU"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14</a:t>
            </a:fld>
            <a:endParaRPr lang="en-US"/>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Заголовок 1"/>
          <p:cNvSpPr>
            <a:spLocks noGrp="1"/>
          </p:cNvSpPr>
          <p:nvPr>
            <p:ph type="title"/>
          </p:nvPr>
        </p:nvSpPr>
        <p:spPr/>
        <p:txBody>
          <a:bodyPr/>
          <a:lstStyle/>
          <a:p>
            <a:r>
              <a:rPr lang="ru-RU" dirty="0" smtClean="0"/>
              <a:t>Введение в </a:t>
            </a:r>
            <a:r>
              <a:rPr smtClean="0"/>
              <a:t>Design </a:t>
            </a:r>
            <a:r>
              <a:rPr smtClean="0"/>
              <a:t>Patterns. </a:t>
            </a:r>
            <a:r>
              <a:rPr lang="en-GB" dirty="0" smtClean="0"/>
              <a:t>Example </a:t>
            </a:r>
            <a:r>
              <a:rPr lang="en-GB" dirty="0" smtClean="0"/>
              <a:t>40</a:t>
            </a:r>
            <a:endParaRPr lang="ru-RU" dirty="0" smtClean="0"/>
          </a:p>
        </p:txBody>
      </p:sp>
      <p:sp>
        <p:nvSpPr>
          <p:cNvPr id="160769" name="Rectangle 1"/>
          <p:cNvSpPr>
            <a:spLocks noChangeArrowheads="1"/>
          </p:cNvSpPr>
          <p:nvPr/>
        </p:nvSpPr>
        <p:spPr bwMode="auto">
          <a:xfrm>
            <a:off x="928663" y="1285860"/>
            <a:ext cx="7286676" cy="3323987"/>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package</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_java._se._01.pattern.creator.withcreator;</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import</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_java._se._01.pattern.creator.nocreator.Desk;</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import</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_java._se._01.pattern.creator.nocreator.Leg;</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class</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Table {</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  </a:t>
            </a: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private</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Desk </a:t>
            </a:r>
            <a:r>
              <a:rPr kumimoji="0" lang="en-GB" sz="1400" b="0" i="0"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desk</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  </a:t>
            </a: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private</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Leg[] </a:t>
            </a:r>
            <a:r>
              <a:rPr kumimoji="0" lang="en-GB" sz="1400" b="0" i="0" strike="noStrike" cap="none" normalizeH="0" baseline="0" dirty="0" smtClean="0">
                <a:ln>
                  <a:noFill/>
                </a:ln>
                <a:solidFill>
                  <a:srgbClr val="0000C0"/>
                </a:solidFill>
                <a:effectLst/>
                <a:latin typeface="Courier New" pitchFamily="49" charset="0"/>
                <a:ea typeface="Calibri" pitchFamily="34" charset="0"/>
                <a:cs typeface="Courier New" pitchFamily="49" charset="0"/>
              </a:rPr>
              <a:t>legs</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  </a:t>
            </a: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Table(</a:t>
            </a:r>
            <a:r>
              <a:rPr kumimoji="0" lang="en-GB"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width, </a:t>
            </a:r>
            <a:r>
              <a:rPr kumimoji="0" lang="en-GB"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length, </a:t>
            </a:r>
            <a:r>
              <a:rPr kumimoji="0" lang="en-GB"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height, </a:t>
            </a:r>
            <a:r>
              <a:rPr kumimoji="0" lang="en-GB"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deskHeight</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legSection</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strike="noStrike" cap="none" normalizeH="0" baseline="0" dirty="0" smtClean="0">
                <a:ln>
                  <a:noFill/>
                </a:ln>
                <a:solidFill>
                  <a:srgbClr val="0000C0"/>
                </a:solidFill>
                <a:effectLst/>
                <a:latin typeface="Courier New" pitchFamily="49" charset="0"/>
                <a:ea typeface="Calibri" pitchFamily="34" charset="0"/>
                <a:cs typeface="Courier New" pitchFamily="49" charset="0"/>
              </a:rPr>
              <a:t>    </a:t>
            </a:r>
            <a:r>
              <a:rPr kumimoji="0" lang="en-GB" sz="1400" b="0" i="0" strike="noStrike" cap="none" normalizeH="0" baseline="0" dirty="0" smtClean="0">
                <a:ln>
                  <a:noFill/>
                </a:ln>
                <a:solidFill>
                  <a:srgbClr val="0000C0"/>
                </a:solidFill>
                <a:effectLst/>
                <a:latin typeface="Courier New" pitchFamily="49" charset="0"/>
                <a:ea typeface="Calibri" pitchFamily="34" charset="0"/>
                <a:cs typeface="Courier New" pitchFamily="49" charset="0"/>
              </a:rPr>
              <a:t>desk</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new</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Desk(width, length, </a:t>
            </a:r>
            <a:r>
              <a:rPr kumimoji="0" lang="en-GB"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deskHeight</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    </a:t>
            </a: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for</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i</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0; </a:t>
            </a:r>
            <a:r>
              <a:rPr kumimoji="0" lang="en-GB"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i</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&lt; 4; </a:t>
            </a:r>
            <a:r>
              <a:rPr kumimoji="0" lang="en-GB"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i</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strike="noStrike" cap="none" normalizeH="0" baseline="0" dirty="0" smtClean="0">
                <a:ln>
                  <a:noFill/>
                </a:ln>
                <a:solidFill>
                  <a:srgbClr val="0000C0"/>
                </a:solidFill>
                <a:effectLst/>
                <a:latin typeface="Courier New" pitchFamily="49" charset="0"/>
                <a:ea typeface="Calibri" pitchFamily="34" charset="0"/>
                <a:cs typeface="Courier New" pitchFamily="49" charset="0"/>
              </a:rPr>
              <a:t>      </a:t>
            </a:r>
            <a:r>
              <a:rPr kumimoji="0" lang="en-GB" sz="1400" b="0" i="0" strike="noStrike" cap="none" normalizeH="0" baseline="0" dirty="0" smtClean="0">
                <a:ln>
                  <a:noFill/>
                </a:ln>
                <a:solidFill>
                  <a:srgbClr val="0000C0"/>
                </a:solidFill>
                <a:effectLst/>
                <a:latin typeface="Courier New" pitchFamily="49" charset="0"/>
                <a:ea typeface="Calibri" pitchFamily="34" charset="0"/>
                <a:cs typeface="Courier New" pitchFamily="49" charset="0"/>
              </a:rPr>
              <a:t>legs</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GB"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i</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GB"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new</a:t>
            </a:r>
            <a:r>
              <a:rPr kumimoji="0" lang="en-GB"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Leg</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GB"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legSection</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legSection</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height - </a:t>
            </a:r>
            <a:r>
              <a:rPr kumimoji="0" lang="en-GB"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deskHeight</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Введение в </a:t>
            </a:r>
            <a:r>
              <a:rPr smtClean="0"/>
              <a:t>Design Patterns </a:t>
            </a:r>
            <a:endParaRPr lang="ru-RU" dirty="0"/>
          </a:p>
        </p:txBody>
      </p:sp>
      <p:sp>
        <p:nvSpPr>
          <p:cNvPr id="5" name="Прямоугольник 4"/>
          <p:cNvSpPr/>
          <p:nvPr/>
        </p:nvSpPr>
        <p:spPr>
          <a:xfrm>
            <a:off x="928662" y="1214422"/>
            <a:ext cx="7286676" cy="1477328"/>
          </a:xfrm>
          <a:prstGeom prst="rect">
            <a:avLst/>
          </a:prstGeom>
        </p:spPr>
        <p:txBody>
          <a:bodyPr wrap="square">
            <a:spAutoFit/>
          </a:bodyPr>
          <a:lstStyle/>
          <a:p>
            <a:pPr algn="just"/>
            <a:r>
              <a:rPr lang="en-US" b="1" dirty="0" smtClean="0">
                <a:effectLst>
                  <a:outerShdw blurRad="38100" dist="38100" dir="2700000" algn="tl">
                    <a:srgbClr val="C0C0C0"/>
                  </a:outerShdw>
                </a:effectLst>
                <a:latin typeface="Arial" pitchFamily="34" charset="0"/>
                <a:cs typeface="Arial" pitchFamily="34" charset="0"/>
              </a:rPr>
              <a:t>GRASP. </a:t>
            </a:r>
            <a:r>
              <a:rPr lang="ru-RU" b="1" dirty="0" smtClean="0">
                <a:effectLst>
                  <a:outerShdw blurRad="38100" dist="38100" dir="2700000" algn="tl">
                    <a:srgbClr val="C0C0C0"/>
                  </a:outerShdw>
                </a:effectLst>
                <a:latin typeface="Arial" pitchFamily="34" charset="0"/>
                <a:cs typeface="Arial" pitchFamily="34" charset="0"/>
              </a:rPr>
              <a:t> </a:t>
            </a:r>
            <a:r>
              <a:rPr lang="en-US" b="1" dirty="0" smtClean="0">
                <a:latin typeface="Arial" pitchFamily="34" charset="0"/>
                <a:cs typeface="Arial" pitchFamily="34" charset="0"/>
              </a:rPr>
              <a:t>L</a:t>
            </a:r>
            <a:r>
              <a:rPr lang="en-GB" b="1" dirty="0" smtClean="0">
                <a:latin typeface="Arial" pitchFamily="34" charset="0"/>
                <a:cs typeface="Arial" pitchFamily="34" charset="0"/>
              </a:rPr>
              <a:t>OW COUPLING</a:t>
            </a:r>
            <a:r>
              <a:rPr lang="ru-RU" b="1" dirty="0" smtClean="0">
                <a:latin typeface="Arial" pitchFamily="34" charset="0"/>
                <a:cs typeface="Arial" pitchFamily="34" charset="0"/>
              </a:rPr>
              <a:t>. </a:t>
            </a:r>
          </a:p>
          <a:p>
            <a:pPr algn="just"/>
            <a:endParaRPr lang="ru-RU" b="1" dirty="0" smtClean="0"/>
          </a:p>
          <a:p>
            <a:pPr algn="just"/>
            <a:r>
              <a:rPr lang="ru-RU" dirty="0" smtClean="0"/>
              <a:t>Пусть нам надо напечатать следующую таблицу параметров</a:t>
            </a:r>
            <a:r>
              <a:rPr lang="en-US" dirty="0" smtClean="0"/>
              <a:t>. </a:t>
            </a:r>
            <a:r>
              <a:rPr lang="ru-RU" dirty="0" smtClean="0"/>
              <a:t>В таблице существует два типа строк</a:t>
            </a:r>
            <a:r>
              <a:rPr lang="en-US" dirty="0" smtClean="0"/>
              <a:t>: </a:t>
            </a:r>
            <a:r>
              <a:rPr lang="en-US" dirty="0" smtClean="0"/>
              <a:t>square </a:t>
            </a:r>
            <a:r>
              <a:rPr lang="ru-RU" dirty="0" smtClean="0"/>
              <a:t>и</a:t>
            </a:r>
            <a:r>
              <a:rPr lang="en-US" dirty="0" smtClean="0"/>
              <a:t> circle. </a:t>
            </a:r>
            <a:r>
              <a:rPr lang="en-US" dirty="0" smtClean="0"/>
              <a:t>Square </a:t>
            </a:r>
            <a:r>
              <a:rPr lang="ru-RU" dirty="0" smtClean="0"/>
              <a:t>имеет параметр </a:t>
            </a:r>
            <a:r>
              <a:rPr lang="en-US" dirty="0" smtClean="0"/>
              <a:t>“side</a:t>
            </a:r>
            <a:r>
              <a:rPr lang="en-US" dirty="0" smtClean="0"/>
              <a:t>”, </a:t>
            </a:r>
            <a:r>
              <a:rPr lang="en-US" dirty="0" smtClean="0"/>
              <a:t>circle– </a:t>
            </a:r>
            <a:r>
              <a:rPr lang="en-US" dirty="0" smtClean="0"/>
              <a:t>“radius”. </a:t>
            </a:r>
            <a:endParaRPr lang="ru-RU" dirty="0"/>
          </a:p>
        </p:txBody>
      </p:sp>
      <p:pic>
        <p:nvPicPr>
          <p:cNvPr id="579586" name="Picture 2"/>
          <p:cNvPicPr>
            <a:picLocks noChangeAspect="1" noChangeArrowheads="1"/>
          </p:cNvPicPr>
          <p:nvPr/>
        </p:nvPicPr>
        <p:blipFill>
          <a:blip r:embed="rId3"/>
          <a:srcRect/>
          <a:stretch>
            <a:fillRect/>
          </a:stretch>
        </p:blipFill>
        <p:spPr bwMode="auto">
          <a:xfrm>
            <a:off x="2214546" y="2928934"/>
            <a:ext cx="4534454" cy="2324111"/>
          </a:xfrm>
          <a:prstGeom prst="rect">
            <a:avLst/>
          </a:prstGeom>
          <a:noFill/>
          <a:ln w="9525">
            <a:noFill/>
            <a:miter lim="800000"/>
            <a:headEnd/>
            <a:tailEnd/>
          </a:ln>
          <a:effectLst/>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Введение в </a:t>
            </a:r>
            <a:r>
              <a:rPr smtClean="0"/>
              <a:t>Design </a:t>
            </a:r>
            <a:r>
              <a:rPr smtClean="0"/>
              <a:t>Patterns. </a:t>
            </a:r>
            <a:r>
              <a:rPr lang="en-GB" dirty="0" smtClean="0"/>
              <a:t>Example </a:t>
            </a:r>
            <a:r>
              <a:rPr lang="en-GB" dirty="0" smtClean="0"/>
              <a:t>41</a:t>
            </a:r>
            <a:r>
              <a:rPr smtClean="0"/>
              <a:t> </a:t>
            </a:r>
            <a:endParaRPr lang="ru-RU" dirty="0"/>
          </a:p>
        </p:txBody>
      </p:sp>
      <p:sp>
        <p:nvSpPr>
          <p:cNvPr id="3" name="Прямоугольник 2"/>
          <p:cNvSpPr/>
          <p:nvPr/>
        </p:nvSpPr>
        <p:spPr>
          <a:xfrm>
            <a:off x="928662" y="1214422"/>
            <a:ext cx="7286676" cy="642942"/>
          </a:xfrm>
          <a:prstGeom prst="rect">
            <a:avLst/>
          </a:prstGeom>
        </p:spPr>
        <p:txBody>
          <a:bodyPr wrap="square">
            <a:spAutoFit/>
          </a:bodyPr>
          <a:lstStyle/>
          <a:p>
            <a:pPr algn="just"/>
            <a:r>
              <a:rPr lang="ru-RU" dirty="0" smtClean="0">
                <a:latin typeface="Arial" pitchFamily="34" charset="0"/>
                <a:cs typeface="Arial" pitchFamily="34" charset="0"/>
              </a:rPr>
              <a:t>Рассмотрим решение такой задачи без применения шаблона </a:t>
            </a:r>
            <a:r>
              <a:rPr lang="en-GB" dirty="0" err="1" smtClean="0">
                <a:latin typeface="Arial" pitchFamily="34" charset="0"/>
                <a:cs typeface="Arial" pitchFamily="34" charset="0"/>
              </a:rPr>
              <a:t>LowCoupling</a:t>
            </a:r>
            <a:endParaRPr lang="ru-RU" dirty="0">
              <a:latin typeface="Arial" pitchFamily="34" charset="0"/>
              <a:cs typeface="Arial" pitchFamily="34" charset="0"/>
            </a:endParaRPr>
          </a:p>
        </p:txBody>
      </p:sp>
      <p:sp>
        <p:nvSpPr>
          <p:cNvPr id="154625" name="Rectangle 1"/>
          <p:cNvSpPr>
            <a:spLocks noChangeArrowheads="1"/>
          </p:cNvSpPr>
          <p:nvPr/>
        </p:nvSpPr>
        <p:spPr bwMode="auto">
          <a:xfrm>
            <a:off x="928662" y="2000240"/>
            <a:ext cx="7286676" cy="3416320"/>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package</a:t>
            </a:r>
            <a:r>
              <a:rPr kumimoji="0" lang="en-GB"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_java._se._02.pattern.lowcoupling.nolowcoupling;</a:t>
            </a:r>
            <a:endParaRPr kumimoji="0" lang="ru-RU" sz="12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GB"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class</a:t>
            </a:r>
            <a:r>
              <a:rPr kumimoji="0" lang="en-GB"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Lister {</a:t>
            </a:r>
            <a:endParaRPr kumimoji="0" lang="ru-RU" sz="12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 </a:t>
            </a:r>
            <a:r>
              <a:rPr kumimoji="0" lang="en-GB" sz="12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private</a:t>
            </a:r>
            <a:r>
              <a:rPr kumimoji="0" lang="en-GB"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Table[] </a:t>
            </a:r>
            <a:r>
              <a:rPr kumimoji="0" lang="en-GB" sz="1200" b="0" i="0" u="none" strike="noStrike" cap="none" normalizeH="0" baseline="0" dirty="0" smtClean="0">
                <a:ln>
                  <a:noFill/>
                </a:ln>
                <a:solidFill>
                  <a:srgbClr val="0000C0"/>
                </a:solidFill>
                <a:effectLst/>
                <a:latin typeface="Courier New" pitchFamily="49" charset="0"/>
                <a:ea typeface="Calibri" pitchFamily="34" charset="0"/>
                <a:cs typeface="Courier New" pitchFamily="49" charset="0"/>
              </a:rPr>
              <a:t>tables</a:t>
            </a:r>
            <a:r>
              <a:rPr kumimoji="0" lang="en-GB"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2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 </a:t>
            </a:r>
            <a:r>
              <a:rPr kumimoji="0" lang="en-GB" sz="12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GB"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void</a:t>
            </a:r>
            <a:r>
              <a:rPr kumimoji="0" lang="en-GB"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out() {</a:t>
            </a:r>
            <a:endParaRPr kumimoji="0" lang="ru-RU" sz="12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System.</a:t>
            </a:r>
            <a:r>
              <a:rPr kumimoji="0" lang="en-GB" sz="1200" b="0" i="1"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out</a:t>
            </a:r>
            <a:endParaRPr kumimoji="0" lang="ru-RU" sz="12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println</a:t>
            </a:r>
            <a:r>
              <a:rPr kumimoji="0" lang="en-GB" sz="9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GB" sz="9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en-GB" sz="900" b="0" i="0" u="none" strike="noStrike" cap="none" normalizeH="0" baseline="0" dirty="0" smtClean="0">
                <a:ln>
                  <a:noFill/>
                </a:ln>
                <a:solidFill>
                  <a:srgbClr val="2A00FF"/>
                </a:solidFill>
                <a:effectLst/>
                <a:latin typeface="Calibri"/>
                <a:ea typeface="Calibri" pitchFamily="34" charset="0"/>
                <a:cs typeface="Courier New" pitchFamily="49" charset="0"/>
              </a:rPr>
              <a:t>———</a:t>
            </a:r>
            <a:r>
              <a:rPr kumimoji="0" lang="en-GB" sz="9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en-GB" sz="900" b="0" i="0" u="none" strike="noStrike" cap="none" normalizeH="0" baseline="0" dirty="0" smtClean="0">
                <a:ln>
                  <a:noFill/>
                </a:ln>
                <a:solidFill>
                  <a:srgbClr val="2A00FF"/>
                </a:solidFill>
                <a:effectLst/>
                <a:latin typeface="Calibri"/>
                <a:ea typeface="Calibri" pitchFamily="34" charset="0"/>
                <a:cs typeface="Courier New" pitchFamily="49" charset="0"/>
              </a:rPr>
              <a:t>———–</a:t>
            </a:r>
            <a:r>
              <a:rPr kumimoji="0" lang="en-GB" sz="9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en-GB" sz="900" b="0" i="0" u="none" strike="noStrike" cap="none" normalizeH="0" baseline="0" dirty="0" smtClean="0">
                <a:ln>
                  <a:noFill/>
                </a:ln>
                <a:solidFill>
                  <a:srgbClr val="2A00FF"/>
                </a:solidFill>
                <a:effectLst/>
                <a:latin typeface="Calibri"/>
                <a:ea typeface="Calibri" pitchFamily="34" charset="0"/>
                <a:cs typeface="Courier New" pitchFamily="49" charset="0"/>
              </a:rPr>
              <a:t>———</a:t>
            </a:r>
            <a:r>
              <a:rPr kumimoji="0" lang="en-GB" sz="9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+\n|  Type    | parameter |  value  |\n+</a:t>
            </a:r>
            <a:r>
              <a:rPr kumimoji="0" lang="en-GB" sz="900" b="0" i="0" u="none" strike="noStrike" cap="none" normalizeH="0" baseline="0" dirty="0" smtClean="0">
                <a:ln>
                  <a:noFill/>
                </a:ln>
                <a:solidFill>
                  <a:srgbClr val="2A00FF"/>
                </a:solidFill>
                <a:effectLst/>
                <a:latin typeface="Calibri"/>
                <a:ea typeface="Calibri" pitchFamily="34" charset="0"/>
                <a:cs typeface="Courier New" pitchFamily="49" charset="0"/>
              </a:rPr>
              <a:t>———</a:t>
            </a:r>
            <a:r>
              <a:rPr kumimoji="0" lang="en-GB" sz="9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en-GB" sz="900" b="0" i="0" u="none" strike="noStrike" cap="none" normalizeH="0" baseline="0" dirty="0" smtClean="0">
                <a:ln>
                  <a:noFill/>
                </a:ln>
                <a:solidFill>
                  <a:srgbClr val="2A00FF"/>
                </a:solidFill>
                <a:effectLst/>
                <a:latin typeface="Calibri"/>
                <a:ea typeface="Calibri" pitchFamily="34" charset="0"/>
                <a:cs typeface="Courier New" pitchFamily="49" charset="0"/>
              </a:rPr>
              <a:t>———–</a:t>
            </a:r>
            <a:r>
              <a:rPr kumimoji="0" lang="en-GB" sz="9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en-GB" sz="900" b="0" i="0" u="none" strike="noStrike" cap="none" normalizeH="0" baseline="0" dirty="0" smtClean="0">
                <a:ln>
                  <a:noFill/>
                </a:ln>
                <a:solidFill>
                  <a:srgbClr val="2A00FF"/>
                </a:solidFill>
                <a:effectLst/>
                <a:latin typeface="Calibri"/>
                <a:ea typeface="Calibri" pitchFamily="34" charset="0"/>
                <a:cs typeface="Courier New" pitchFamily="49" charset="0"/>
              </a:rPr>
              <a:t>———</a:t>
            </a:r>
            <a:r>
              <a:rPr kumimoji="0" lang="en-GB" sz="9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+\n</a:t>
            </a:r>
            <a:r>
              <a:rPr kumimoji="0" lang="en-GB" sz="12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2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  </a:t>
            </a:r>
            <a:r>
              <a:rPr kumimoji="0" lang="en-GB" sz="12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for</a:t>
            </a:r>
            <a:r>
              <a:rPr kumimoji="0" lang="en-GB"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GB"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i</a:t>
            </a:r>
            <a:r>
              <a:rPr kumimoji="0" lang="en-GB"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0; </a:t>
            </a:r>
            <a:r>
              <a:rPr kumimoji="0" lang="en-GB" sz="12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i</a:t>
            </a:r>
            <a:r>
              <a:rPr kumimoji="0" lang="en-GB"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&lt; </a:t>
            </a:r>
            <a:r>
              <a:rPr kumimoji="0" lang="en-GB" sz="1200" b="0" i="0"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tables</a:t>
            </a:r>
            <a:r>
              <a:rPr kumimoji="0" lang="en-GB" sz="12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length</a:t>
            </a:r>
            <a:r>
              <a:rPr kumimoji="0" lang="en-GB"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i</a:t>
            </a:r>
            <a:r>
              <a:rPr kumimoji="0" lang="en-GB"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ru-RU" sz="12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if</a:t>
            </a:r>
            <a:r>
              <a:rPr kumimoji="0" lang="en-GB"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smtClean="0">
                <a:ln>
                  <a:noFill/>
                </a:ln>
                <a:solidFill>
                  <a:srgbClr val="0000C0"/>
                </a:solidFill>
                <a:effectLst/>
                <a:latin typeface="Courier New" pitchFamily="49" charset="0"/>
                <a:ea typeface="Calibri" pitchFamily="34" charset="0"/>
                <a:cs typeface="Courier New" pitchFamily="49" charset="0"/>
              </a:rPr>
              <a:t>tables</a:t>
            </a:r>
            <a:r>
              <a:rPr kumimoji="0" lang="en-GB"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i</a:t>
            </a:r>
            <a:r>
              <a:rPr kumimoji="0" lang="en-GB"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instanceof</a:t>
            </a:r>
            <a:r>
              <a:rPr kumimoji="0" lang="en-GB"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CircleTable</a:t>
            </a:r>
            <a:r>
              <a:rPr kumimoji="0" lang="en-GB"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ru-RU" sz="12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System.</a:t>
            </a:r>
            <a:r>
              <a:rPr kumimoji="0" lang="en-GB" sz="1200" b="0" i="1"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out</a:t>
            </a:r>
            <a:r>
              <a:rPr kumimoji="0" lang="en-GB" sz="12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.printf</a:t>
            </a:r>
            <a:r>
              <a:rPr kumimoji="0" lang="en-GB"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  Circle  |  radius   |  %5.2f  |\n"</a:t>
            </a:r>
            <a:r>
              <a:rPr kumimoji="0" lang="en-GB"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2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CircleTable</a:t>
            </a:r>
            <a:r>
              <a:rPr kumimoji="0" lang="en-GB"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smtClean="0">
                <a:ln>
                  <a:noFill/>
                </a:ln>
                <a:solidFill>
                  <a:srgbClr val="0000C0"/>
                </a:solidFill>
                <a:effectLst/>
                <a:latin typeface="Courier New" pitchFamily="49" charset="0"/>
                <a:ea typeface="Calibri" pitchFamily="34" charset="0"/>
                <a:cs typeface="Courier New" pitchFamily="49" charset="0"/>
              </a:rPr>
              <a:t>tables</a:t>
            </a:r>
            <a:r>
              <a:rPr kumimoji="0" lang="en-GB"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i</a:t>
            </a:r>
            <a:r>
              <a:rPr kumimoji="0" lang="en-GB"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getRadius</a:t>
            </a:r>
            <a:r>
              <a:rPr kumimoji="0" lang="en-GB"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2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GB" sz="12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else</a:t>
            </a:r>
            <a:r>
              <a:rPr kumimoji="0" lang="en-GB"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ru-RU" sz="12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System.</a:t>
            </a:r>
            <a:r>
              <a:rPr kumimoji="0" lang="en-GB" sz="1200" b="0" i="1"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out</a:t>
            </a:r>
            <a:r>
              <a:rPr kumimoji="0" lang="en-GB" sz="12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.printf</a:t>
            </a:r>
            <a:r>
              <a:rPr kumimoji="0" lang="en-GB"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  Square  |  side     |  %5.2f  |\n"</a:t>
            </a:r>
            <a:r>
              <a:rPr kumimoji="0" lang="en-GB"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2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SquareTable</a:t>
            </a:r>
            <a:r>
              <a:rPr kumimoji="0" lang="en-GB"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smtClean="0">
                <a:ln>
                  <a:noFill/>
                </a:ln>
                <a:solidFill>
                  <a:srgbClr val="0000C0"/>
                </a:solidFill>
                <a:effectLst/>
                <a:latin typeface="Courier New" pitchFamily="49" charset="0"/>
                <a:ea typeface="Calibri" pitchFamily="34" charset="0"/>
                <a:cs typeface="Courier New" pitchFamily="49" charset="0"/>
              </a:rPr>
              <a:t>tables</a:t>
            </a:r>
            <a:r>
              <a:rPr kumimoji="0" lang="en-GB"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i</a:t>
            </a:r>
            <a:r>
              <a:rPr kumimoji="0" lang="en-GB"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getSide</a:t>
            </a:r>
            <a:r>
              <a:rPr kumimoji="0" lang="en-GB"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2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ru-RU" sz="12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System.</a:t>
            </a:r>
            <a:r>
              <a:rPr kumimoji="0" lang="en-GB" sz="1200" b="0" i="1"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out</a:t>
            </a:r>
            <a:r>
              <a:rPr kumimoji="0" lang="en-GB" sz="12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.println</a:t>
            </a:r>
            <a:r>
              <a:rPr kumimoji="0" lang="en-GB"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smtClean="0">
                <a:ln>
                  <a:noFill/>
                </a:ln>
                <a:solidFill>
                  <a:srgbClr val="2A00FF"/>
                </a:solidFill>
                <a:effectLst/>
                <a:latin typeface="Calibri"/>
                <a:ea typeface="Calibri" pitchFamily="34" charset="0"/>
                <a:cs typeface="Courier New" pitchFamily="49" charset="0"/>
              </a:rPr>
              <a:t>———</a:t>
            </a:r>
            <a:r>
              <a:rPr kumimoji="0" lang="en-GB" sz="12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smtClean="0">
                <a:ln>
                  <a:noFill/>
                </a:ln>
                <a:solidFill>
                  <a:srgbClr val="2A00FF"/>
                </a:solidFill>
                <a:effectLst/>
                <a:latin typeface="Calibri"/>
                <a:ea typeface="Calibri" pitchFamily="34" charset="0"/>
                <a:cs typeface="Courier New" pitchFamily="49" charset="0"/>
              </a:rPr>
              <a:t>———–</a:t>
            </a:r>
            <a:r>
              <a:rPr kumimoji="0" lang="en-GB" sz="12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smtClean="0">
                <a:ln>
                  <a:noFill/>
                </a:ln>
                <a:solidFill>
                  <a:srgbClr val="2A00FF"/>
                </a:solidFill>
                <a:effectLst/>
                <a:latin typeface="Calibri"/>
                <a:ea typeface="Calibri" pitchFamily="34" charset="0"/>
                <a:cs typeface="Courier New" pitchFamily="49" charset="0"/>
              </a:rPr>
              <a:t>———</a:t>
            </a:r>
            <a:r>
              <a:rPr kumimoji="0" lang="en-GB" sz="12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+\n"</a:t>
            </a:r>
            <a:r>
              <a:rPr kumimoji="0" lang="en-GB"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2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ru-RU" sz="12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smtClean="0">
                <a:ln>
                  <a:noFill/>
                </a:ln>
                <a:solidFill>
                  <a:schemeClr val="tx1"/>
                </a:solidFill>
                <a:effectLst/>
                <a:latin typeface="Arial" pitchFamily="34" charset="0"/>
              </a:rPr>
              <a:t>  }</a:t>
            </a:r>
            <a:endParaRPr kumimoji="0" lang="ru-RU" sz="12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smtClean="0">
                <a:ln>
                  <a:noFill/>
                </a:ln>
                <a:solidFill>
                  <a:schemeClr val="tx1"/>
                </a:solidFill>
                <a:effectLst/>
                <a:latin typeface="Arial" pitchFamily="34" charset="0"/>
              </a:rPr>
              <a:t>}</a:t>
            </a:r>
            <a:endParaRPr kumimoji="0" lang="ru-RU" sz="12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Введение в </a:t>
            </a:r>
            <a:r>
              <a:rPr smtClean="0"/>
              <a:t>Design </a:t>
            </a:r>
            <a:r>
              <a:rPr smtClean="0"/>
              <a:t>Patterns. </a:t>
            </a:r>
            <a:r>
              <a:rPr lang="en-GB" dirty="0" smtClean="0"/>
              <a:t>Example </a:t>
            </a:r>
            <a:r>
              <a:rPr lang="en-GB" dirty="0" smtClean="0"/>
              <a:t>41</a:t>
            </a:r>
            <a:r>
              <a:rPr smtClean="0"/>
              <a:t> </a:t>
            </a:r>
            <a:endParaRPr lang="ru-RU" dirty="0"/>
          </a:p>
        </p:txBody>
      </p:sp>
      <p:sp>
        <p:nvSpPr>
          <p:cNvPr id="286721" name="Rectangle 1"/>
          <p:cNvSpPr>
            <a:spLocks noChangeArrowheads="1"/>
          </p:cNvSpPr>
          <p:nvPr/>
        </p:nvSpPr>
        <p:spPr bwMode="auto">
          <a:xfrm>
            <a:off x="928662" y="1214422"/>
            <a:ext cx="7286676" cy="2893100"/>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class</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Table{}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class</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CircleTable</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extends</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Table{</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private</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double</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smtClean="0">
                <a:ln>
                  <a:noFill/>
                </a:ln>
                <a:solidFill>
                  <a:srgbClr val="0000C0"/>
                </a:solidFill>
                <a:effectLst/>
                <a:latin typeface="Courier New" pitchFamily="49" charset="0"/>
                <a:ea typeface="Calibri" pitchFamily="34" charset="0"/>
                <a:cs typeface="Courier New" pitchFamily="49" charset="0"/>
              </a:rPr>
              <a:t>radius</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CircleTable</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GB" sz="1400" b="1"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r) { </a:t>
            </a:r>
            <a:r>
              <a:rPr kumimoji="0" lang="en-GB" sz="1400" b="0" i="0" u="none" strike="noStrike" cap="none" normalizeH="0" baseline="0" dirty="0" smtClean="0">
                <a:ln>
                  <a:noFill/>
                </a:ln>
                <a:solidFill>
                  <a:srgbClr val="0000C0"/>
                </a:solidFill>
                <a:effectLst/>
                <a:latin typeface="Courier New" pitchFamily="49" charset="0"/>
                <a:ea typeface="Calibri" pitchFamily="34" charset="0"/>
                <a:cs typeface="Courier New" pitchFamily="49" charset="0"/>
              </a:rPr>
              <a:t>radius</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r; }</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double</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getRadius</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return</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smtClean="0">
                <a:ln>
                  <a:noFill/>
                </a:ln>
                <a:solidFill>
                  <a:srgbClr val="0000C0"/>
                </a:solidFill>
                <a:effectLst/>
                <a:latin typeface="Courier New" pitchFamily="49" charset="0"/>
                <a:ea typeface="Calibri" pitchFamily="34" charset="0"/>
                <a:cs typeface="Courier New" pitchFamily="49" charset="0"/>
              </a:rPr>
              <a:t>radius</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class</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SquareTable</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extends</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Table{</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private</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double</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smtClean="0">
                <a:ln>
                  <a:noFill/>
                </a:ln>
                <a:solidFill>
                  <a:srgbClr val="0000C0"/>
                </a:solidFill>
                <a:effectLst/>
                <a:latin typeface="Courier New" pitchFamily="49" charset="0"/>
                <a:ea typeface="Calibri" pitchFamily="34" charset="0"/>
                <a:cs typeface="Courier New" pitchFamily="49" charset="0"/>
              </a:rPr>
              <a:t>side</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SquareTable</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GB" sz="1400" b="1"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s) { </a:t>
            </a:r>
            <a:r>
              <a:rPr kumimoji="0" lang="en-GB" sz="1400" b="0" i="0" u="none" strike="noStrike" cap="none" normalizeH="0" baseline="0" dirty="0" smtClean="0">
                <a:ln>
                  <a:noFill/>
                </a:ln>
                <a:solidFill>
                  <a:srgbClr val="0000C0"/>
                </a:solidFill>
                <a:effectLst/>
                <a:latin typeface="Courier New" pitchFamily="49" charset="0"/>
                <a:ea typeface="Calibri" pitchFamily="34" charset="0"/>
                <a:cs typeface="Courier New" pitchFamily="49" charset="0"/>
              </a:rPr>
              <a:t>side</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s; }</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double</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getSide</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return</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smtClean="0">
                <a:ln>
                  <a:noFill/>
                </a:ln>
                <a:solidFill>
                  <a:srgbClr val="0000C0"/>
                </a:solidFill>
                <a:effectLst/>
                <a:latin typeface="Courier New" pitchFamily="49" charset="0"/>
                <a:ea typeface="Calibri" pitchFamily="34" charset="0"/>
                <a:cs typeface="Courier New" pitchFamily="49" charset="0"/>
              </a:rPr>
              <a:t>side</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Введение в </a:t>
            </a:r>
            <a:r>
              <a:rPr smtClean="0"/>
              <a:t>Design Patterns </a:t>
            </a:r>
            <a:endParaRPr lang="ru-RU" dirty="0"/>
          </a:p>
        </p:txBody>
      </p:sp>
      <p:pic>
        <p:nvPicPr>
          <p:cNvPr id="580610" name="Picture 2"/>
          <p:cNvPicPr>
            <a:picLocks noChangeAspect="1" noChangeArrowheads="1"/>
          </p:cNvPicPr>
          <p:nvPr/>
        </p:nvPicPr>
        <p:blipFill>
          <a:blip r:embed="rId3"/>
          <a:srcRect/>
          <a:stretch>
            <a:fillRect/>
          </a:stretch>
        </p:blipFill>
        <p:spPr bwMode="auto">
          <a:xfrm>
            <a:off x="2714612" y="1857364"/>
            <a:ext cx="3816791" cy="3528472"/>
          </a:xfrm>
          <a:prstGeom prst="rect">
            <a:avLst/>
          </a:prstGeom>
          <a:noFill/>
          <a:ln w="9525">
            <a:noFill/>
            <a:miter lim="800000"/>
            <a:headEnd/>
            <a:tailEnd/>
          </a:ln>
          <a:effectLst/>
        </p:spPr>
      </p:pic>
      <p:sp>
        <p:nvSpPr>
          <p:cNvPr id="6" name="Прямоугольник 5"/>
          <p:cNvSpPr/>
          <p:nvPr/>
        </p:nvSpPr>
        <p:spPr>
          <a:xfrm>
            <a:off x="3571868" y="1214422"/>
            <a:ext cx="1928733" cy="369332"/>
          </a:xfrm>
          <a:prstGeom prst="rect">
            <a:avLst/>
          </a:prstGeom>
        </p:spPr>
        <p:txBody>
          <a:bodyPr wrap="none">
            <a:spAutoFit/>
          </a:bodyPr>
          <a:lstStyle/>
          <a:p>
            <a:r>
              <a:rPr lang="en-US" dirty="0" smtClean="0">
                <a:latin typeface="Arial" pitchFamily="34" charset="0"/>
                <a:cs typeface="Arial" pitchFamily="34" charset="0"/>
              </a:rPr>
              <a:t>Classes coupling</a:t>
            </a:r>
            <a:endParaRPr lang="ru-RU" dirty="0">
              <a:latin typeface="Arial" pitchFamily="34" charset="0"/>
              <a:cs typeface="Arial" pitchFamily="34" charset="0"/>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Введение в </a:t>
            </a:r>
            <a:r>
              <a:rPr smtClean="0"/>
              <a:t>Design </a:t>
            </a:r>
            <a:r>
              <a:rPr smtClean="0"/>
              <a:t>Patterns. </a:t>
            </a:r>
            <a:r>
              <a:rPr lang="en-GB" dirty="0" smtClean="0"/>
              <a:t>Example </a:t>
            </a:r>
            <a:r>
              <a:rPr lang="en-GB" dirty="0" smtClean="0"/>
              <a:t>42</a:t>
            </a:r>
            <a:r>
              <a:rPr smtClean="0"/>
              <a:t> </a:t>
            </a:r>
            <a:endParaRPr lang="ru-RU" dirty="0"/>
          </a:p>
        </p:txBody>
      </p:sp>
      <p:sp>
        <p:nvSpPr>
          <p:cNvPr id="148481" name="Rectangle 1"/>
          <p:cNvSpPr>
            <a:spLocks noChangeArrowheads="1"/>
          </p:cNvSpPr>
          <p:nvPr/>
        </p:nvSpPr>
        <p:spPr bwMode="auto">
          <a:xfrm>
            <a:off x="928662" y="1285860"/>
            <a:ext cx="7286676" cy="3323987"/>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package</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_java._se._02.pattern.lowcoupling.withlowcoupling;</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class</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CircleTable</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extends</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Table {</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private</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smtClean="0">
                <a:ln>
                  <a:noFill/>
                </a:ln>
                <a:solidFill>
                  <a:srgbClr val="0000C0"/>
                </a:solidFill>
                <a:effectLst/>
                <a:latin typeface="Courier New" pitchFamily="49" charset="0"/>
                <a:ea typeface="Calibri" pitchFamily="34" charset="0"/>
                <a:cs typeface="Courier New" pitchFamily="49" charset="0"/>
              </a:rPr>
              <a:t>radius</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CircleTable</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GB" sz="1400" b="1"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r, </a:t>
            </a:r>
            <a:r>
              <a:rPr kumimoji="0" lang="en-GB" sz="1400" b="1"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h) {</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smtClean="0">
                <a:ln>
                  <a:noFill/>
                </a:ln>
                <a:solidFill>
                  <a:srgbClr val="0000C0"/>
                </a:solidFill>
                <a:effectLst/>
                <a:latin typeface="Courier New" pitchFamily="49" charset="0"/>
                <a:ea typeface="Calibri" pitchFamily="34" charset="0"/>
                <a:cs typeface="Courier New" pitchFamily="49" charset="0"/>
              </a:rPr>
              <a:t>radius</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r;</a:t>
            </a:r>
            <a:r>
              <a:rPr kumimoji="0" lang="en-GB" sz="1400" b="0" i="0" u="none" strike="noStrike" cap="none" normalizeH="0" baseline="0" dirty="0" smtClean="0">
                <a:ln>
                  <a:noFill/>
                </a:ln>
                <a:solidFill>
                  <a:srgbClr val="3F7F5F"/>
                </a:solidFill>
                <a:effectLst/>
                <a:latin typeface="Courier New" pitchFamily="49" charset="0"/>
                <a:ea typeface="Calibri" pitchFamily="34" charset="0"/>
                <a:cs typeface="Courier New" pitchFamily="49" charset="0"/>
              </a:rPr>
              <a:t>// setting the radius</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double</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getSquare</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return</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smtClean="0">
                <a:ln>
                  <a:noFill/>
                </a:ln>
                <a:solidFill>
                  <a:srgbClr val="0000C0"/>
                </a:solidFill>
                <a:effectLst/>
                <a:latin typeface="Courier New" pitchFamily="49" charset="0"/>
                <a:ea typeface="Calibri" pitchFamily="34" charset="0"/>
                <a:cs typeface="Courier New" pitchFamily="49" charset="0"/>
              </a:rPr>
              <a:t>radius</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GB" sz="1400" b="0" i="0"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radius</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Math.</a:t>
            </a:r>
            <a:r>
              <a:rPr kumimoji="0" lang="en-GB" sz="1400" b="0" i="1"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PI</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void</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out() {</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System.</a:t>
            </a:r>
            <a:r>
              <a:rPr kumimoji="0" lang="en-GB" sz="1400" b="0" i="1"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out</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.printf</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GB"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  Circle  </a:t>
            </a:r>
          </a:p>
          <a:p>
            <a:pPr marL="0" marR="0" lvl="0" indent="0" algn="l" defTabSz="914400" rtl="0" eaLnBrk="0" fontAlgn="base" latinLnBrk="0" hangingPunct="0">
              <a:lnSpc>
                <a:spcPct val="100000"/>
              </a:lnSpc>
              <a:spcBef>
                <a:spcPct val="0"/>
              </a:spcBef>
              <a:spcAft>
                <a:spcPct val="0"/>
              </a:spcAft>
              <a:buClrTx/>
              <a:buSzTx/>
              <a:buFontTx/>
              <a:buNone/>
              <a:tabLst/>
            </a:pPr>
            <a:r>
              <a:rPr lang="en-GB" sz="1400" dirty="0" smtClean="0">
                <a:solidFill>
                  <a:srgbClr val="2A00FF"/>
                </a:solidFill>
                <a:latin typeface="Courier New" pitchFamily="49" charset="0"/>
                <a:ea typeface="Calibri" pitchFamily="34" charset="0"/>
                <a:cs typeface="Courier New" pitchFamily="49" charset="0"/>
              </a:rPr>
              <a:t>	</a:t>
            </a:r>
            <a:r>
              <a:rPr lang="en-GB" sz="1400" dirty="0" smtClean="0">
                <a:solidFill>
                  <a:srgbClr val="2A00FF"/>
                </a:solidFill>
                <a:latin typeface="Courier New" pitchFamily="49" charset="0"/>
                <a:ea typeface="Calibri" pitchFamily="34" charset="0"/>
                <a:cs typeface="Courier New" pitchFamily="49" charset="0"/>
              </a:rPr>
              <a:t>		</a:t>
            </a:r>
            <a:r>
              <a:rPr kumimoji="0" lang="en-GB"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  radius   |  %5.2f  |\n"</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smtClean="0">
                <a:ln>
                  <a:noFill/>
                </a:ln>
                <a:solidFill>
                  <a:srgbClr val="0000C0"/>
                </a:solidFill>
                <a:effectLst/>
                <a:latin typeface="Courier New" pitchFamily="49" charset="0"/>
                <a:ea typeface="Calibri" pitchFamily="34" charset="0"/>
                <a:cs typeface="Courier New" pitchFamily="49" charset="0"/>
              </a:rPr>
              <a:t>radius</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Введение в </a:t>
            </a:r>
            <a:r>
              <a:rPr smtClean="0"/>
              <a:t>Design </a:t>
            </a:r>
            <a:r>
              <a:rPr smtClean="0"/>
              <a:t>Patterns. </a:t>
            </a:r>
            <a:r>
              <a:rPr lang="en-GB" dirty="0" smtClean="0"/>
              <a:t>Example </a:t>
            </a:r>
            <a:r>
              <a:rPr lang="en-GB" dirty="0" smtClean="0"/>
              <a:t>42</a:t>
            </a:r>
            <a:r>
              <a:rPr smtClean="0"/>
              <a:t> </a:t>
            </a:r>
            <a:endParaRPr lang="ru-RU" dirty="0"/>
          </a:p>
        </p:txBody>
      </p:sp>
      <p:sp>
        <p:nvSpPr>
          <p:cNvPr id="147457" name="Rectangle 1"/>
          <p:cNvSpPr>
            <a:spLocks noChangeArrowheads="1"/>
          </p:cNvSpPr>
          <p:nvPr/>
        </p:nvSpPr>
        <p:spPr bwMode="auto">
          <a:xfrm>
            <a:off x="928662" y="1214422"/>
            <a:ext cx="7286676" cy="3323987"/>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package</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_java._se._02.pattern.lowcoupling.withlowcoupling;</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class</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SquareTable</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private</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smtClean="0">
                <a:ln>
                  <a:noFill/>
                </a:ln>
                <a:solidFill>
                  <a:srgbClr val="0000C0"/>
                </a:solidFill>
                <a:effectLst/>
                <a:latin typeface="Courier New" pitchFamily="49" charset="0"/>
                <a:ea typeface="Calibri" pitchFamily="34" charset="0"/>
                <a:cs typeface="Courier New" pitchFamily="49" charset="0"/>
              </a:rPr>
              <a:t>side</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SquareTable</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GB" sz="1400" b="1"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s, </a:t>
            </a:r>
            <a:r>
              <a:rPr kumimoji="0" lang="en-GB" sz="1400" b="1"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h) {</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smtClean="0">
                <a:ln>
                  <a:noFill/>
                </a:ln>
                <a:solidFill>
                  <a:srgbClr val="0000C0"/>
                </a:solidFill>
                <a:effectLst/>
                <a:latin typeface="Courier New" pitchFamily="49" charset="0"/>
                <a:ea typeface="Calibri" pitchFamily="34" charset="0"/>
                <a:cs typeface="Courier New" pitchFamily="49" charset="0"/>
              </a:rPr>
              <a:t>side</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s;</a:t>
            </a:r>
            <a:r>
              <a:rPr kumimoji="0" lang="en-GB" sz="1400" b="0" i="0" u="none" strike="noStrike" cap="none" normalizeH="0" baseline="0" dirty="0" smtClean="0">
                <a:ln>
                  <a:noFill/>
                </a:ln>
                <a:solidFill>
                  <a:srgbClr val="3F7F5F"/>
                </a:solidFill>
                <a:effectLst/>
                <a:latin typeface="Courier New" pitchFamily="49" charset="0"/>
                <a:ea typeface="Calibri" pitchFamily="34" charset="0"/>
                <a:cs typeface="Courier New" pitchFamily="49" charset="0"/>
              </a:rPr>
              <a:t>// setting the side</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double</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getSquare</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return</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smtClean="0">
                <a:ln>
                  <a:noFill/>
                </a:ln>
                <a:solidFill>
                  <a:srgbClr val="0000C0"/>
                </a:solidFill>
                <a:effectLst/>
                <a:latin typeface="Courier New" pitchFamily="49" charset="0"/>
                <a:ea typeface="Calibri" pitchFamily="34" charset="0"/>
                <a:cs typeface="Courier New" pitchFamily="49" charset="0"/>
              </a:rPr>
              <a:t>side</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GB" sz="1400" b="0" i="0"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side</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void</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out() {</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System.</a:t>
            </a:r>
            <a:r>
              <a:rPr kumimoji="0" lang="en-GB" sz="1400" b="0" i="1"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out</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.printf</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GB"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  Square  </a:t>
            </a:r>
          </a:p>
          <a:p>
            <a:pPr marL="0" marR="0" lvl="0" indent="0" algn="l" defTabSz="914400" rtl="0" eaLnBrk="0" fontAlgn="base" latinLnBrk="0" hangingPunct="0">
              <a:lnSpc>
                <a:spcPct val="100000"/>
              </a:lnSpc>
              <a:spcBef>
                <a:spcPct val="0"/>
              </a:spcBef>
              <a:spcAft>
                <a:spcPct val="0"/>
              </a:spcAft>
              <a:buClrTx/>
              <a:buSzTx/>
              <a:buFontTx/>
              <a:buNone/>
              <a:tabLst/>
            </a:pPr>
            <a:r>
              <a:rPr lang="en-GB" sz="1400" dirty="0" smtClean="0">
                <a:solidFill>
                  <a:srgbClr val="2A00FF"/>
                </a:solidFill>
                <a:latin typeface="Courier New" pitchFamily="49" charset="0"/>
                <a:ea typeface="Calibri" pitchFamily="34" charset="0"/>
                <a:cs typeface="Courier New" pitchFamily="49" charset="0"/>
              </a:rPr>
              <a:t>	</a:t>
            </a:r>
            <a:r>
              <a:rPr lang="en-GB" sz="1400" dirty="0" smtClean="0">
                <a:solidFill>
                  <a:srgbClr val="2A00FF"/>
                </a:solidFill>
                <a:latin typeface="Courier New" pitchFamily="49" charset="0"/>
                <a:ea typeface="Calibri" pitchFamily="34" charset="0"/>
                <a:cs typeface="Courier New" pitchFamily="49" charset="0"/>
              </a:rPr>
              <a:t>		</a:t>
            </a:r>
            <a:r>
              <a:rPr kumimoji="0" lang="en-GB"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  side     |  %5.2f  |\n"</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smtClean="0">
                <a:ln>
                  <a:noFill/>
                </a:ln>
                <a:solidFill>
                  <a:srgbClr val="0000C0"/>
                </a:solidFill>
                <a:effectLst/>
                <a:latin typeface="Courier New" pitchFamily="49" charset="0"/>
                <a:ea typeface="Calibri" pitchFamily="34" charset="0"/>
                <a:cs typeface="Courier New" pitchFamily="49" charset="0"/>
              </a:rPr>
              <a:t>side</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Введение в </a:t>
            </a:r>
            <a:r>
              <a:rPr smtClean="0"/>
              <a:t>Design </a:t>
            </a:r>
            <a:r>
              <a:rPr smtClean="0"/>
              <a:t>Patterns. </a:t>
            </a:r>
            <a:r>
              <a:rPr lang="en-GB" dirty="0" smtClean="0"/>
              <a:t>Example </a:t>
            </a:r>
            <a:r>
              <a:rPr lang="en-GB" dirty="0" smtClean="0"/>
              <a:t>42</a:t>
            </a:r>
            <a:r>
              <a:rPr smtClean="0"/>
              <a:t> </a:t>
            </a:r>
            <a:endParaRPr lang="ru-RU" dirty="0"/>
          </a:p>
        </p:txBody>
      </p:sp>
      <p:sp>
        <p:nvSpPr>
          <p:cNvPr id="146433" name="Rectangle 1"/>
          <p:cNvSpPr>
            <a:spLocks noChangeArrowheads="1"/>
          </p:cNvSpPr>
          <p:nvPr/>
        </p:nvSpPr>
        <p:spPr bwMode="auto">
          <a:xfrm>
            <a:off x="928662" y="1214422"/>
            <a:ext cx="7337265" cy="2893100"/>
          </a:xfrm>
          <a:prstGeom prst="rect">
            <a:avLst/>
          </a:prstGeom>
          <a:solidFill>
            <a:schemeClr val="bg1">
              <a:lumMod val="95000"/>
            </a:schemeClr>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package</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_java._se._02.pattern.lowcoupling.withlowcoupling;</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class</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Lister {</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private</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Table[] </a:t>
            </a:r>
            <a:r>
              <a:rPr kumimoji="0" lang="en-GB" sz="1400" b="0" i="0" u="none" strike="noStrike" cap="none" normalizeH="0" baseline="0" dirty="0" smtClean="0">
                <a:ln>
                  <a:noFill/>
                </a:ln>
                <a:solidFill>
                  <a:srgbClr val="0000C0"/>
                </a:solidFill>
                <a:effectLst/>
                <a:latin typeface="Courier New" pitchFamily="49" charset="0"/>
                <a:ea typeface="Calibri" pitchFamily="34" charset="0"/>
                <a:cs typeface="Courier New" pitchFamily="49" charset="0"/>
              </a:rPr>
              <a:t>tables</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void</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out(){</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System.</a:t>
            </a:r>
            <a:r>
              <a:rPr kumimoji="0" lang="en-GB" sz="1400" b="0" i="1"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out</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.println</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GB"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en-GB" sz="1400" b="0" i="0" u="none" strike="noStrike" cap="none" normalizeH="0" baseline="0" dirty="0" smtClean="0">
                <a:ln>
                  <a:noFill/>
                </a:ln>
                <a:solidFill>
                  <a:srgbClr val="2A00FF"/>
                </a:solidFill>
                <a:effectLst/>
                <a:latin typeface="Calibri"/>
                <a:ea typeface="Calibri" pitchFamily="34" charset="0"/>
                <a:cs typeface="Courier New" pitchFamily="49" charset="0"/>
              </a:rPr>
              <a:t>———</a:t>
            </a:r>
            <a:r>
              <a:rPr kumimoji="0" lang="en-GB"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en-GB" sz="1400" b="0" i="0" u="none" strike="noStrike" cap="none" normalizeH="0" baseline="0" dirty="0" smtClean="0">
                <a:ln>
                  <a:noFill/>
                </a:ln>
                <a:solidFill>
                  <a:srgbClr val="2A00FF"/>
                </a:solidFill>
                <a:effectLst/>
                <a:latin typeface="Calibri"/>
                <a:ea typeface="Calibri" pitchFamily="34" charset="0"/>
                <a:cs typeface="Courier New" pitchFamily="49" charset="0"/>
              </a:rPr>
              <a:t>———–</a:t>
            </a:r>
            <a:r>
              <a:rPr kumimoji="0" lang="en-GB"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en-GB" sz="1400" b="0" i="0" u="none" strike="noStrike" cap="none" normalizeH="0" baseline="0" dirty="0" smtClean="0">
                <a:ln>
                  <a:noFill/>
                </a:ln>
                <a:solidFill>
                  <a:srgbClr val="2A00FF"/>
                </a:solidFill>
                <a:effectLst/>
                <a:latin typeface="Calibri"/>
                <a:ea typeface="Calibri" pitchFamily="34" charset="0"/>
                <a:cs typeface="Courier New" pitchFamily="49" charset="0"/>
              </a:rPr>
              <a:t>———</a:t>
            </a:r>
            <a:r>
              <a:rPr kumimoji="0" lang="en-GB"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+\n|  Type    </a:t>
            </a:r>
          </a:p>
          <a:p>
            <a:pPr marL="0" marR="0" lvl="0" indent="0" algn="l" defTabSz="914400" rtl="0" eaLnBrk="0" fontAlgn="base" latinLnBrk="0" hangingPunct="0">
              <a:lnSpc>
                <a:spcPct val="100000"/>
              </a:lnSpc>
              <a:spcBef>
                <a:spcPct val="0"/>
              </a:spcBef>
              <a:spcAft>
                <a:spcPct val="0"/>
              </a:spcAft>
              <a:buClrTx/>
              <a:buSzTx/>
              <a:buFontTx/>
              <a:buNone/>
              <a:tabLst/>
            </a:pPr>
            <a:r>
              <a:rPr lang="en-GB" sz="1400" dirty="0" smtClean="0">
                <a:solidFill>
                  <a:srgbClr val="2A00FF"/>
                </a:solidFill>
                <a:latin typeface="Courier New" pitchFamily="49" charset="0"/>
                <a:ea typeface="Calibri" pitchFamily="34" charset="0"/>
                <a:cs typeface="Courier New" pitchFamily="49" charset="0"/>
              </a:rPr>
              <a:t>	</a:t>
            </a:r>
            <a:r>
              <a:rPr lang="en-GB" sz="1400" dirty="0" smtClean="0">
                <a:solidFill>
                  <a:srgbClr val="2A00FF"/>
                </a:solidFill>
                <a:latin typeface="Courier New" pitchFamily="49" charset="0"/>
                <a:ea typeface="Calibri" pitchFamily="34" charset="0"/>
                <a:cs typeface="Courier New" pitchFamily="49" charset="0"/>
              </a:rPr>
              <a:t>	</a:t>
            </a:r>
            <a:r>
              <a:rPr kumimoji="0" lang="en-GB"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 parameter |  value  |\n+</a:t>
            </a:r>
            <a:r>
              <a:rPr kumimoji="0" lang="en-GB" sz="1400" b="0" i="0" u="none" strike="noStrike" cap="none" normalizeH="0" baseline="0" dirty="0" smtClean="0">
                <a:ln>
                  <a:noFill/>
                </a:ln>
                <a:solidFill>
                  <a:srgbClr val="2A00FF"/>
                </a:solidFill>
                <a:effectLst/>
                <a:latin typeface="Calibri"/>
                <a:ea typeface="Calibri" pitchFamily="34" charset="0"/>
                <a:cs typeface="Courier New" pitchFamily="49" charset="0"/>
              </a:rPr>
              <a:t>———</a:t>
            </a:r>
            <a:r>
              <a:rPr kumimoji="0" lang="en-GB"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en-GB" sz="1400" b="0" i="0" u="none" strike="noStrike" cap="none" normalizeH="0" baseline="0" dirty="0" smtClean="0">
                <a:ln>
                  <a:noFill/>
                </a:ln>
                <a:solidFill>
                  <a:srgbClr val="2A00FF"/>
                </a:solidFill>
                <a:effectLst/>
                <a:latin typeface="Calibri"/>
                <a:ea typeface="Calibri" pitchFamily="34" charset="0"/>
                <a:cs typeface="Courier New" pitchFamily="49" charset="0"/>
              </a:rPr>
              <a:t>———–</a:t>
            </a:r>
            <a:r>
              <a:rPr kumimoji="0" lang="en-GB"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en-GB" sz="1400" b="0" i="0" u="none" strike="noStrike" cap="none" normalizeH="0" baseline="0" dirty="0" smtClean="0">
                <a:ln>
                  <a:noFill/>
                </a:ln>
                <a:solidFill>
                  <a:srgbClr val="2A00FF"/>
                </a:solidFill>
                <a:effectLst/>
                <a:latin typeface="Calibri"/>
                <a:ea typeface="Calibri" pitchFamily="34" charset="0"/>
                <a:cs typeface="Courier New" pitchFamily="49" charset="0"/>
              </a:rPr>
              <a:t>———</a:t>
            </a:r>
            <a:r>
              <a:rPr kumimoji="0" lang="en-GB"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+\n"</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for</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i</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0; </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i</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&lt; </a:t>
            </a:r>
            <a:r>
              <a:rPr kumimoji="0" lang="en-GB" sz="1400" b="0" i="0"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tables</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t>
            </a:r>
            <a:r>
              <a:rPr kumimoji="0" lang="en-GB" sz="1400" b="0" i="0"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length</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i</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smtClean="0">
                <a:ln>
                  <a:noFill/>
                </a:ln>
                <a:solidFill>
                  <a:srgbClr val="0000C0"/>
                </a:solidFill>
                <a:effectLst/>
                <a:latin typeface="Courier New" pitchFamily="49" charset="0"/>
                <a:ea typeface="Calibri" pitchFamily="34" charset="0"/>
                <a:cs typeface="Courier New" pitchFamily="49" charset="0"/>
              </a:rPr>
              <a:t>tables</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i</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GB" sz="1400" b="0" i="0" u="sng" strike="noStrike" cap="none" normalizeH="0" baseline="0" dirty="0" smtClean="0">
                <a:ln>
                  <a:noFill/>
                </a:ln>
                <a:solidFill>
                  <a:srgbClr val="000000"/>
                </a:solidFill>
                <a:effectLst/>
                <a:latin typeface="Courier New" pitchFamily="49" charset="0"/>
                <a:ea typeface="Calibri" pitchFamily="34" charset="0"/>
                <a:cs typeface="Courier New" pitchFamily="49" charset="0"/>
              </a:rPr>
              <a:t>out</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System.</a:t>
            </a:r>
            <a:r>
              <a:rPr kumimoji="0" lang="en-GB" sz="1400" b="0" i="1"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out</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.println</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GB"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en-GB" sz="1400" b="0" i="0" u="none" strike="noStrike" cap="none" normalizeH="0" baseline="0" dirty="0" smtClean="0">
                <a:ln>
                  <a:noFill/>
                </a:ln>
                <a:solidFill>
                  <a:srgbClr val="2A00FF"/>
                </a:solidFill>
                <a:effectLst/>
                <a:latin typeface="Calibri"/>
                <a:ea typeface="Calibri" pitchFamily="34" charset="0"/>
                <a:cs typeface="Courier New" pitchFamily="49" charset="0"/>
              </a:rPr>
              <a:t>———</a:t>
            </a:r>
            <a:r>
              <a:rPr kumimoji="0" lang="en-GB"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en-GB" sz="1400" b="0" i="0" u="none" strike="noStrike" cap="none" normalizeH="0" baseline="0" dirty="0" smtClean="0">
                <a:ln>
                  <a:noFill/>
                </a:ln>
                <a:solidFill>
                  <a:srgbClr val="2A00FF"/>
                </a:solidFill>
                <a:effectLst/>
                <a:latin typeface="Calibri"/>
                <a:ea typeface="Calibri" pitchFamily="34" charset="0"/>
                <a:cs typeface="Courier New" pitchFamily="49" charset="0"/>
              </a:rPr>
              <a:t>———–</a:t>
            </a:r>
            <a:r>
              <a:rPr kumimoji="0" lang="en-GB"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en-GB" sz="1400" b="0" i="0" u="none" strike="noStrike" cap="none" normalizeH="0" baseline="0" dirty="0" smtClean="0">
                <a:ln>
                  <a:noFill/>
                </a:ln>
                <a:solidFill>
                  <a:srgbClr val="2A00FF"/>
                </a:solidFill>
                <a:effectLst/>
                <a:latin typeface="Calibri"/>
                <a:ea typeface="Calibri" pitchFamily="34" charset="0"/>
                <a:cs typeface="Courier New" pitchFamily="49" charset="0"/>
              </a:rPr>
              <a:t>———</a:t>
            </a:r>
            <a:r>
              <a:rPr kumimoji="0" lang="en-GB"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+\n"</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Введение в </a:t>
            </a:r>
            <a:r>
              <a:rPr smtClean="0"/>
              <a:t>Design Patterns </a:t>
            </a:r>
            <a:endParaRPr lang="ru-RU" dirty="0"/>
          </a:p>
        </p:txBody>
      </p:sp>
      <p:pic>
        <p:nvPicPr>
          <p:cNvPr id="581634" name="Picture 2"/>
          <p:cNvPicPr>
            <a:picLocks noChangeAspect="1" noChangeArrowheads="1"/>
          </p:cNvPicPr>
          <p:nvPr/>
        </p:nvPicPr>
        <p:blipFill>
          <a:blip r:embed="rId3"/>
          <a:srcRect/>
          <a:stretch>
            <a:fillRect/>
          </a:stretch>
        </p:blipFill>
        <p:spPr bwMode="auto">
          <a:xfrm>
            <a:off x="2285984" y="1785926"/>
            <a:ext cx="4407576" cy="3605226"/>
          </a:xfrm>
          <a:prstGeom prst="rect">
            <a:avLst/>
          </a:prstGeom>
          <a:noFill/>
          <a:ln w="9525">
            <a:noFill/>
            <a:miter lim="800000"/>
            <a:headEnd/>
            <a:tailEnd/>
          </a:ln>
          <a:effectLst/>
        </p:spPr>
      </p:pic>
      <p:sp>
        <p:nvSpPr>
          <p:cNvPr id="5" name="Прямоугольник 4"/>
          <p:cNvSpPr/>
          <p:nvPr/>
        </p:nvSpPr>
        <p:spPr>
          <a:xfrm>
            <a:off x="3071802" y="1214422"/>
            <a:ext cx="2634054" cy="369332"/>
          </a:xfrm>
          <a:prstGeom prst="rect">
            <a:avLst/>
          </a:prstGeom>
        </p:spPr>
        <p:txBody>
          <a:bodyPr wrap="none">
            <a:spAutoFit/>
          </a:bodyPr>
          <a:lstStyle/>
          <a:p>
            <a:r>
              <a:rPr lang="en-US" dirty="0" smtClean="0">
                <a:latin typeface="Arial" pitchFamily="34" charset="0"/>
                <a:cs typeface="Arial" pitchFamily="34" charset="0"/>
              </a:rPr>
              <a:t>Low coupling illustration</a:t>
            </a:r>
            <a:endParaRPr lang="ru-RU" dirty="0">
              <a:latin typeface="Arial" pitchFamily="34" charset="0"/>
              <a:cs typeface="Arial" pitchFamily="34" charset="0"/>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normAutofit/>
          </a:bodyPr>
          <a:lstStyle/>
          <a:p>
            <a:r>
              <a:rPr lang="ru-RU" dirty="0" smtClean="0"/>
              <a:t>Введение в </a:t>
            </a:r>
            <a:r>
              <a:rPr smtClean="0"/>
              <a:t>Design Patterns </a:t>
            </a:r>
            <a:endParaRPr lang="ru-RU" dirty="0"/>
          </a:p>
        </p:txBody>
      </p:sp>
      <p:sp>
        <p:nvSpPr>
          <p:cNvPr id="82947" name="Rectangle 3"/>
          <p:cNvSpPr>
            <a:spLocks noGrp="1" noChangeArrowheads="1"/>
          </p:cNvSpPr>
          <p:nvPr>
            <p:ph type="body" idx="1"/>
          </p:nvPr>
        </p:nvSpPr>
        <p:spPr/>
        <p:txBody>
          <a:bodyPr/>
          <a:lstStyle/>
          <a:p>
            <a:pPr>
              <a:buFont typeface="Verdana" pitchFamily="34" charset="0"/>
              <a:buNone/>
            </a:pPr>
            <a:r>
              <a:rPr lang="ru-RU" sz="1800" b="0" dirty="0"/>
              <a:t>	</a:t>
            </a:r>
            <a:r>
              <a:rPr lang="ru-RU" sz="1800" i="1" dirty="0"/>
              <a:t>Преимущества использования шаблонов</a:t>
            </a:r>
            <a:r>
              <a:rPr lang="ru-RU" sz="1800" dirty="0"/>
              <a:t>:</a:t>
            </a:r>
            <a:endParaRPr lang="en-US" sz="1800" dirty="0"/>
          </a:p>
          <a:p>
            <a:pPr>
              <a:buFont typeface="Verdana" pitchFamily="34" charset="0"/>
              <a:buNone/>
            </a:pPr>
            <a:endParaRPr lang="ru-RU" sz="1800" dirty="0"/>
          </a:p>
          <a:p>
            <a:pPr marL="1162050" indent="-266700" algn="just"/>
            <a:r>
              <a:rPr lang="ru-RU" sz="1800" b="0" dirty="0"/>
              <a:t>Нет необходимости решать каждую задачу с </a:t>
            </a:r>
            <a:r>
              <a:rPr lang="ru-RU" sz="1800" b="0" dirty="0" smtClean="0"/>
              <a:t>нуля</a:t>
            </a:r>
            <a:endParaRPr lang="en-GB" sz="1800" b="0" dirty="0" smtClean="0"/>
          </a:p>
          <a:p>
            <a:pPr marL="1162050" indent="-266700" algn="just"/>
            <a:endParaRPr lang="ru-RU" sz="1800" b="0" dirty="0"/>
          </a:p>
          <a:p>
            <a:pPr marL="1162050" indent="-266700" algn="just"/>
            <a:r>
              <a:rPr lang="ru-RU" sz="1800" b="0" dirty="0"/>
              <a:t>Использование проверенных </a:t>
            </a:r>
            <a:r>
              <a:rPr lang="ru-RU" sz="1800" b="0" dirty="0" smtClean="0"/>
              <a:t>решений</a:t>
            </a:r>
            <a:endParaRPr lang="en-GB" sz="1800" b="0" dirty="0" smtClean="0"/>
          </a:p>
          <a:p>
            <a:pPr marL="1162050" indent="-266700" algn="just"/>
            <a:endParaRPr lang="ru-RU" sz="1800" b="0" dirty="0"/>
          </a:p>
          <a:p>
            <a:pPr marL="1162050" indent="-266700" algn="just"/>
            <a:r>
              <a:rPr lang="ru-RU" sz="1800" b="0" dirty="0"/>
              <a:t>Можно заранее представить последствия выбора того или иного </a:t>
            </a:r>
            <a:r>
              <a:rPr lang="ru-RU" sz="1800" b="0" dirty="0" smtClean="0"/>
              <a:t>варианта</a:t>
            </a:r>
            <a:endParaRPr lang="en-GB" sz="1800" b="0" dirty="0" smtClean="0"/>
          </a:p>
          <a:p>
            <a:pPr marL="1162050" indent="-266700" algn="just"/>
            <a:endParaRPr lang="ru-RU" sz="1800" b="0" dirty="0"/>
          </a:p>
          <a:p>
            <a:pPr marL="1162050" indent="-266700" algn="just"/>
            <a:r>
              <a:rPr lang="ru-RU" sz="1800" b="0" dirty="0"/>
              <a:t>Проектирование с учетом будущих </a:t>
            </a:r>
            <a:r>
              <a:rPr lang="ru-RU" sz="1800" b="0" dirty="0" smtClean="0"/>
              <a:t>изменений</a:t>
            </a:r>
            <a:endParaRPr lang="en-GB" sz="1800" b="0" dirty="0" smtClean="0"/>
          </a:p>
          <a:p>
            <a:pPr marL="1162050" indent="-266700" algn="just"/>
            <a:endParaRPr lang="ru-RU" sz="1800" b="0" dirty="0"/>
          </a:p>
          <a:p>
            <a:pPr marL="1162050" indent="-266700" algn="just"/>
            <a:r>
              <a:rPr lang="ru-RU" sz="1800" b="0" dirty="0"/>
              <a:t>Компактный код, который легко можно будет использовать повторно</a:t>
            </a:r>
          </a:p>
          <a:p>
            <a:pPr>
              <a:lnSpc>
                <a:spcPct val="80000"/>
              </a:lnSpc>
              <a:buFont typeface="Verdana" pitchFamily="34" charset="0"/>
              <a:buNone/>
            </a:pPr>
            <a:endParaRPr lang="ru-RU" sz="1800" b="0" dirty="0"/>
          </a:p>
          <a:p>
            <a:pPr>
              <a:lnSpc>
                <a:spcPct val="80000"/>
              </a:lnSpc>
              <a:buFont typeface="Verdana" pitchFamily="34" charset="0"/>
              <a:buNone/>
            </a:pPr>
            <a:r>
              <a:rPr lang="ru-RU" sz="1800" dirty="0"/>
              <a:t>	</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объекты</a:t>
            </a:r>
            <a:endParaRPr lang="ru-RU" dirty="0"/>
          </a:p>
        </p:txBody>
      </p:sp>
      <p:sp>
        <p:nvSpPr>
          <p:cNvPr id="3" name="Содержимое 2"/>
          <p:cNvSpPr>
            <a:spLocks noGrp="1"/>
          </p:cNvSpPr>
          <p:nvPr>
            <p:ph idx="1"/>
          </p:nvPr>
        </p:nvSpPr>
        <p:spPr/>
        <p:txBody>
          <a:bodyPr/>
          <a:lstStyle/>
          <a:p>
            <a:r>
              <a:rPr lang="ru-RU" sz="1800" dirty="0" smtClean="0"/>
              <a:t>Варианты графического изображения класса на диаграмме классов</a:t>
            </a:r>
          </a:p>
          <a:p>
            <a:endParaRPr lang="ru-RU" sz="1800" dirty="0" smtClean="0"/>
          </a:p>
          <a:p>
            <a:endParaRPr lang="ru-RU" sz="1800" dirty="0" smtClean="0"/>
          </a:p>
          <a:p>
            <a:endParaRPr lang="ru-RU" sz="1800" dirty="0" smtClean="0"/>
          </a:p>
          <a:p>
            <a:endParaRPr lang="ru-RU" sz="1800" dirty="0" smtClean="0"/>
          </a:p>
          <a:p>
            <a:endParaRPr lang="en-GB" sz="1800" dirty="0" smtClean="0"/>
          </a:p>
          <a:p>
            <a:endParaRPr lang="ru-RU" sz="1800" dirty="0" smtClean="0"/>
          </a:p>
          <a:p>
            <a:r>
              <a:rPr lang="ru-RU" sz="1800" dirty="0" smtClean="0"/>
              <a:t>Примеры графического изображения конкретных классов</a:t>
            </a:r>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15</a:t>
            </a:fld>
            <a:endParaRPr lang="en-US"/>
          </a:p>
        </p:txBody>
      </p:sp>
      <p:pic>
        <p:nvPicPr>
          <p:cNvPr id="111617" name="Picture 1"/>
          <p:cNvPicPr>
            <a:picLocks noChangeAspect="1" noChangeArrowheads="1"/>
          </p:cNvPicPr>
          <p:nvPr/>
        </p:nvPicPr>
        <p:blipFill>
          <a:blip r:embed="rId2"/>
          <a:srcRect/>
          <a:stretch>
            <a:fillRect/>
          </a:stretch>
        </p:blipFill>
        <p:spPr bwMode="auto">
          <a:xfrm>
            <a:off x="2214546" y="1928802"/>
            <a:ext cx="4643470" cy="1711831"/>
          </a:xfrm>
          <a:prstGeom prst="rect">
            <a:avLst/>
          </a:prstGeom>
          <a:noFill/>
          <a:ln w="9525">
            <a:noFill/>
            <a:miter lim="800000"/>
            <a:headEnd/>
            <a:tailEnd/>
          </a:ln>
          <a:effectLst/>
        </p:spPr>
      </p:pic>
      <p:pic>
        <p:nvPicPr>
          <p:cNvPr id="111618" name="Picture 2"/>
          <p:cNvPicPr>
            <a:picLocks noChangeAspect="1" noChangeArrowheads="1"/>
          </p:cNvPicPr>
          <p:nvPr/>
        </p:nvPicPr>
        <p:blipFill>
          <a:blip r:embed="rId3"/>
          <a:srcRect/>
          <a:stretch>
            <a:fillRect/>
          </a:stretch>
        </p:blipFill>
        <p:spPr bwMode="auto">
          <a:xfrm>
            <a:off x="2472420" y="4286256"/>
            <a:ext cx="4528472" cy="1643074"/>
          </a:xfrm>
          <a:prstGeom prst="rect">
            <a:avLst/>
          </a:prstGeom>
          <a:noFill/>
          <a:ln w="9525">
            <a:noFill/>
            <a:miter lim="800000"/>
            <a:headEnd/>
            <a:tailEnd/>
          </a:ln>
          <a:effectLst/>
        </p:spPr>
      </p:pic>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оловок 1"/>
          <p:cNvSpPr>
            <a:spLocks noGrp="1"/>
          </p:cNvSpPr>
          <p:nvPr>
            <p:ph type="subTitle" idx="1"/>
          </p:nvPr>
        </p:nvSpPr>
        <p:spPr/>
        <p:txBody>
          <a:bodyPr/>
          <a:lstStyle/>
          <a:p>
            <a:r>
              <a:rPr b="1" smtClean="0"/>
              <a:t>Java.SE.0</a:t>
            </a:r>
            <a:r>
              <a:rPr lang="en-GB" b="1" dirty="0" smtClean="0"/>
              <a:t>2</a:t>
            </a:r>
            <a:endParaRPr b="1"/>
          </a:p>
          <a:p>
            <a:r>
              <a:rPr/>
              <a:t>Object-oriented programming in Java</a:t>
            </a:r>
            <a:endParaRPr lang="ru-RU" dirty="0"/>
          </a:p>
        </p:txBody>
      </p:sp>
      <p:sp>
        <p:nvSpPr>
          <p:cNvPr id="3" name="Нижний колонтитул 2"/>
          <p:cNvSpPr>
            <a:spLocks noGrp="1"/>
          </p:cNvSpPr>
          <p:nvPr>
            <p:ph type="ftr" sz="quarter" idx="12"/>
          </p:nvPr>
        </p:nvSpPr>
        <p:spPr/>
        <p:txBody>
          <a:bodyPr/>
          <a:lstStyle/>
          <a:p>
            <a:r>
              <a:rPr lang="en-US" smtClean="0"/>
              <a:t>2011 © EPAM Systems, RD Dep.</a:t>
            </a:r>
            <a:endParaRPr lang="en-US" dirty="0"/>
          </a:p>
        </p:txBody>
      </p:sp>
      <p:sp>
        <p:nvSpPr>
          <p:cNvPr id="4" name="Номер слайда 3"/>
          <p:cNvSpPr>
            <a:spLocks noGrp="1"/>
          </p:cNvSpPr>
          <p:nvPr>
            <p:ph type="sldNum" sz="quarter" idx="13"/>
          </p:nvPr>
        </p:nvSpPr>
        <p:spPr/>
        <p:txBody>
          <a:bodyPr/>
          <a:lstStyle/>
          <a:p>
            <a:fld id="{36013D82-3B92-4BC6-A819-A7803D760D40}" type="slidenum">
              <a:rPr lang="en-US" smtClean="0"/>
              <a:pPr/>
              <a:t>150</a:t>
            </a:fld>
            <a:endParaRPr lang="en-US"/>
          </a:p>
        </p:txBody>
      </p:sp>
      <p:sp>
        <p:nvSpPr>
          <p:cNvPr id="5" name="Текст 4"/>
          <p:cNvSpPr>
            <a:spLocks noGrp="1"/>
          </p:cNvSpPr>
          <p:nvPr>
            <p:ph type="body" sz="quarter" idx="14"/>
          </p:nvPr>
        </p:nvSpPr>
        <p:spPr/>
        <p:txBody>
          <a:bodyPr/>
          <a:lstStyle/>
          <a:p>
            <a:r>
              <a:rPr/>
              <a:t>Ihar Blinou, PhD</a:t>
            </a:r>
          </a:p>
          <a:p>
            <a:r>
              <a:rPr/>
              <a:t>Oracle Certified Java Instructor</a:t>
            </a:r>
          </a:p>
          <a:p>
            <a:r>
              <a:rPr>
                <a:hlinkClick r:id="rId2"/>
              </a:rPr>
              <a:t>Ihar_blinou@epam.com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объекты</a:t>
            </a:r>
            <a:endParaRPr lang="ru-RU" dirty="0"/>
          </a:p>
        </p:txBody>
      </p:sp>
      <p:sp>
        <p:nvSpPr>
          <p:cNvPr id="3" name="Содержимое 2"/>
          <p:cNvSpPr>
            <a:spLocks noGrp="1"/>
          </p:cNvSpPr>
          <p:nvPr>
            <p:ph idx="1"/>
          </p:nvPr>
        </p:nvSpPr>
        <p:spPr/>
        <p:txBody>
          <a:bodyPr/>
          <a:lstStyle/>
          <a:p>
            <a:pPr>
              <a:buNone/>
            </a:pPr>
            <a:r>
              <a:rPr lang="ru-RU" sz="1800" b="1" dirty="0" smtClean="0">
                <a:effectLst>
                  <a:outerShdw blurRad="38100" dist="38100" dir="2700000" algn="tl">
                    <a:srgbClr val="C0C0C0"/>
                  </a:outerShdw>
                </a:effectLst>
              </a:rPr>
              <a:t>Переменные класса и константы</a:t>
            </a:r>
          </a:p>
          <a:p>
            <a:endParaRPr lang="ru-RU" sz="1800" dirty="0" smtClean="0">
              <a:effectLst>
                <a:outerShdw blurRad="38100" dist="38100" dir="2700000" algn="tl">
                  <a:srgbClr val="C0C0C0"/>
                </a:outerShdw>
              </a:effectLst>
            </a:endParaRPr>
          </a:p>
          <a:p>
            <a:pPr marL="0" lvl="1" indent="0" algn="just">
              <a:buFontTx/>
              <a:buNone/>
            </a:pPr>
            <a:r>
              <a:rPr lang="ru-RU" sz="1800" b="1" dirty="0" smtClean="0">
                <a:solidFill>
                  <a:srgbClr val="002B78"/>
                </a:solidFill>
              </a:rPr>
              <a:t>Данные</a:t>
            </a:r>
            <a:r>
              <a:rPr lang="ru-RU" sz="1800" dirty="0" smtClean="0">
                <a:solidFill>
                  <a:srgbClr val="002B78"/>
                </a:solidFill>
              </a:rPr>
              <a:t> – члены класса, которые называются полями или</a:t>
            </a:r>
            <a:r>
              <a:rPr lang="en-US" sz="1800" dirty="0" smtClean="0">
                <a:solidFill>
                  <a:srgbClr val="002B78"/>
                </a:solidFill>
              </a:rPr>
              <a:t> </a:t>
            </a:r>
            <a:r>
              <a:rPr lang="ru-RU" sz="1800" dirty="0" smtClean="0">
                <a:solidFill>
                  <a:srgbClr val="002B78"/>
                </a:solidFill>
              </a:rPr>
              <a:t>переменными класса, объявляются в классе следующим образом:</a:t>
            </a:r>
            <a:r>
              <a:rPr lang="en-US" sz="1800" dirty="0" smtClean="0">
                <a:solidFill>
                  <a:srgbClr val="002B78"/>
                </a:solidFill>
              </a:rPr>
              <a:t>		</a:t>
            </a:r>
          </a:p>
          <a:p>
            <a:pPr marL="0" lvl="1" indent="0" algn="ctr">
              <a:buFontTx/>
              <a:buNone/>
            </a:pPr>
            <a:r>
              <a:rPr lang="ru-RU" sz="1800" b="1" dirty="0" err="1" smtClean="0">
                <a:solidFill>
                  <a:schemeClr val="tx1">
                    <a:lumMod val="95000"/>
                    <a:lumOff val="5000"/>
                  </a:schemeClr>
                </a:solidFill>
              </a:rPr>
              <a:t>cпецификатор</a:t>
            </a:r>
            <a:r>
              <a:rPr lang="ru-RU" sz="1800" b="1" dirty="0" smtClean="0">
                <a:solidFill>
                  <a:schemeClr val="tx1">
                    <a:lumMod val="95000"/>
                    <a:lumOff val="5000"/>
                  </a:schemeClr>
                </a:solidFill>
              </a:rPr>
              <a:t> тип имя;</a:t>
            </a:r>
            <a:r>
              <a:rPr lang="ru-RU" sz="1800" b="1" i="1" dirty="0" smtClean="0">
                <a:solidFill>
                  <a:schemeClr val="tx1">
                    <a:lumMod val="95000"/>
                    <a:lumOff val="5000"/>
                  </a:schemeClr>
                </a:solidFill>
              </a:rPr>
              <a:t> </a:t>
            </a:r>
            <a:endParaRPr lang="en-US" sz="1800" b="1" i="1" dirty="0" smtClean="0">
              <a:solidFill>
                <a:schemeClr val="tx1">
                  <a:lumMod val="95000"/>
                  <a:lumOff val="5000"/>
                </a:schemeClr>
              </a:solidFill>
            </a:endParaRPr>
          </a:p>
          <a:p>
            <a:endParaRPr lang="ru-RU" sz="1800" dirty="0" smtClean="0"/>
          </a:p>
          <a:p>
            <a:pPr>
              <a:buNone/>
            </a:pPr>
            <a:r>
              <a:rPr lang="en-US" sz="1800" b="1" i="1" dirty="0" smtClean="0"/>
              <a:t>C</a:t>
            </a:r>
            <a:r>
              <a:rPr lang="ru-RU" sz="1800" b="1" i="1" dirty="0" err="1" smtClean="0"/>
              <a:t>пецификаторы</a:t>
            </a:r>
            <a:r>
              <a:rPr lang="ru-RU" sz="1800" b="1" i="1" dirty="0" smtClean="0"/>
              <a:t> доступа</a:t>
            </a:r>
            <a:r>
              <a:rPr lang="en-US" sz="1800" b="1" dirty="0" smtClean="0"/>
              <a:t>:</a:t>
            </a:r>
            <a:endParaRPr lang="ru-RU" sz="1800" dirty="0" smtClean="0"/>
          </a:p>
          <a:p>
            <a:pPr fontAlgn="t"/>
            <a:endParaRPr lang="ru-RU" sz="1800" b="1" dirty="0" smtClean="0"/>
          </a:p>
          <a:p>
            <a:pPr lvl="3" fontAlgn="t">
              <a:buNone/>
            </a:pPr>
            <a:r>
              <a:rPr lang="en-US" sz="1800" dirty="0" smtClean="0">
                <a:latin typeface="Courier New" pitchFamily="49" charset="0"/>
                <a:cs typeface="Courier New" pitchFamily="49" charset="0"/>
              </a:rPr>
              <a:t>static		public</a:t>
            </a:r>
            <a:endParaRPr lang="ru-RU" sz="1800" dirty="0" smtClean="0">
              <a:latin typeface="Courier New" pitchFamily="49" charset="0"/>
              <a:cs typeface="Courier New" pitchFamily="49" charset="0"/>
            </a:endParaRPr>
          </a:p>
          <a:p>
            <a:pPr lvl="3" fontAlgn="t">
              <a:buNone/>
            </a:pPr>
            <a:r>
              <a:rPr lang="en-US" sz="1800" dirty="0" smtClean="0">
                <a:latin typeface="Courier New" pitchFamily="49" charset="0"/>
                <a:cs typeface="Courier New" pitchFamily="49" charset="0"/>
              </a:rPr>
              <a:t>final		private</a:t>
            </a:r>
            <a:endParaRPr lang="ru-RU" sz="1800" dirty="0" smtClean="0">
              <a:latin typeface="Courier New" pitchFamily="49" charset="0"/>
              <a:cs typeface="Courier New" pitchFamily="49" charset="0"/>
            </a:endParaRPr>
          </a:p>
          <a:p>
            <a:pPr lvl="3" fontAlgn="t">
              <a:buNone/>
            </a:pPr>
            <a:r>
              <a:rPr lang="en-US" sz="1800" dirty="0" smtClean="0">
                <a:latin typeface="Courier New" pitchFamily="49" charset="0"/>
                <a:cs typeface="Courier New" pitchFamily="49" charset="0"/>
              </a:rPr>
              <a:t>protected</a:t>
            </a:r>
            <a:endParaRPr lang="ru-RU" sz="1800" dirty="0" smtClean="0">
              <a:latin typeface="Courier New" pitchFamily="49" charset="0"/>
              <a:cs typeface="Courier New" pitchFamily="49" charset="0"/>
            </a:endParaRPr>
          </a:p>
          <a:p>
            <a:pPr fontAlgn="t"/>
            <a:endParaRPr lang="en-US" dirty="0" smtClean="0"/>
          </a:p>
          <a:p>
            <a:endParaRPr lang="ru-RU"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объекты</a:t>
            </a:r>
            <a:endParaRPr lang="ru-RU" dirty="0"/>
          </a:p>
        </p:txBody>
      </p:sp>
      <p:sp>
        <p:nvSpPr>
          <p:cNvPr id="3" name="Содержимое 2"/>
          <p:cNvSpPr>
            <a:spLocks noGrp="1"/>
          </p:cNvSpPr>
          <p:nvPr>
            <p:ph idx="1"/>
          </p:nvPr>
        </p:nvSpPr>
        <p:spPr/>
        <p:txBody>
          <a:bodyPr/>
          <a:lstStyle/>
          <a:p>
            <a:pPr>
              <a:buNone/>
            </a:pPr>
            <a:r>
              <a:rPr lang="ru-RU" sz="1800" b="1" dirty="0" smtClean="0"/>
              <a:t>Область видимости</a:t>
            </a:r>
          </a:p>
          <a:p>
            <a:endParaRPr lang="ru-RU" sz="1800" dirty="0" smtClean="0"/>
          </a:p>
          <a:p>
            <a:pPr marL="4572000" indent="-171450"/>
            <a:r>
              <a:rPr lang="en-US" sz="1800" dirty="0" smtClean="0"/>
              <a:t>public</a:t>
            </a:r>
          </a:p>
          <a:p>
            <a:pPr marL="4572000" indent="-171450"/>
            <a:r>
              <a:rPr lang="en-US" sz="1800" dirty="0" smtClean="0"/>
              <a:t>private</a:t>
            </a:r>
          </a:p>
          <a:p>
            <a:pPr marL="4572000" indent="-171450"/>
            <a:r>
              <a:rPr lang="en-US" sz="1800" dirty="0" smtClean="0"/>
              <a:t>friendly </a:t>
            </a:r>
            <a:r>
              <a:rPr lang="ru-RU" sz="1800" dirty="0" smtClean="0"/>
              <a:t>(по</a:t>
            </a:r>
            <a:r>
              <a:rPr lang="en-US" sz="1800" dirty="0" smtClean="0"/>
              <a:t> </a:t>
            </a:r>
            <a:r>
              <a:rPr lang="ru-RU" sz="1800" dirty="0" smtClean="0"/>
              <a:t>умолчанию)</a:t>
            </a:r>
            <a:endParaRPr lang="en-US" sz="1800" dirty="0" smtClean="0"/>
          </a:p>
          <a:p>
            <a:pPr marL="4572000" indent="-171450"/>
            <a:r>
              <a:rPr lang="en-US" sz="1800" dirty="0" smtClean="0"/>
              <a:t>protected</a:t>
            </a:r>
            <a:endParaRPr lang="ru-RU" sz="1800" dirty="0" smtClean="0"/>
          </a:p>
          <a:p>
            <a:endParaRPr lang="ru-RU" dirty="0" smtClean="0"/>
          </a:p>
          <a:p>
            <a:endParaRPr lang="ru-RU" dirty="0" smtClean="0"/>
          </a:p>
          <a:p>
            <a:endParaRPr lang="ru-RU"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17</a:t>
            </a:fld>
            <a:endParaRPr lang="en-US"/>
          </a:p>
        </p:txBody>
      </p:sp>
      <p:sp>
        <p:nvSpPr>
          <p:cNvPr id="6" name="Oval 4"/>
          <p:cNvSpPr>
            <a:spLocks noChangeArrowheads="1"/>
          </p:cNvSpPr>
          <p:nvPr/>
        </p:nvSpPr>
        <p:spPr bwMode="auto">
          <a:xfrm>
            <a:off x="2285974" y="2538404"/>
            <a:ext cx="3003550" cy="2736850"/>
          </a:xfrm>
          <a:prstGeom prst="ellipse">
            <a:avLst/>
          </a:prstGeom>
          <a:solidFill>
            <a:schemeClr val="accent1"/>
          </a:solidFill>
          <a:ln w="25400">
            <a:solidFill>
              <a:schemeClr val="tx1"/>
            </a:solidFill>
            <a:round/>
            <a:headEnd/>
            <a:tailEnd/>
          </a:ln>
        </p:spPr>
        <p:txBody>
          <a:bodyPr wrap="none" anchor="ctr"/>
          <a:lstStyle/>
          <a:p>
            <a:endParaRPr lang="en-US"/>
          </a:p>
        </p:txBody>
      </p:sp>
      <p:sp>
        <p:nvSpPr>
          <p:cNvPr id="7" name="Line 5"/>
          <p:cNvSpPr>
            <a:spLocks noChangeShapeType="1"/>
          </p:cNvSpPr>
          <p:nvPr/>
        </p:nvSpPr>
        <p:spPr bwMode="auto">
          <a:xfrm>
            <a:off x="2778099" y="2840029"/>
            <a:ext cx="2266950" cy="1885950"/>
          </a:xfrm>
          <a:prstGeom prst="line">
            <a:avLst/>
          </a:prstGeom>
          <a:noFill/>
          <a:ln w="25400">
            <a:solidFill>
              <a:schemeClr val="tx1"/>
            </a:solidFill>
            <a:round/>
            <a:headEnd type="none" w="sm" len="sm"/>
            <a:tailEnd type="none" w="sm" len="sm"/>
          </a:ln>
        </p:spPr>
        <p:txBody>
          <a:bodyPr/>
          <a:lstStyle/>
          <a:p>
            <a:endParaRPr lang="ru-RU"/>
          </a:p>
        </p:txBody>
      </p:sp>
      <p:sp>
        <p:nvSpPr>
          <p:cNvPr id="8" name="Line 6"/>
          <p:cNvSpPr>
            <a:spLocks noChangeShapeType="1"/>
          </p:cNvSpPr>
          <p:nvPr/>
        </p:nvSpPr>
        <p:spPr bwMode="auto">
          <a:xfrm flipH="1">
            <a:off x="2778099" y="2840029"/>
            <a:ext cx="1905000" cy="2057400"/>
          </a:xfrm>
          <a:prstGeom prst="line">
            <a:avLst/>
          </a:prstGeom>
          <a:noFill/>
          <a:ln w="25400">
            <a:solidFill>
              <a:schemeClr val="tx1"/>
            </a:solidFill>
            <a:round/>
            <a:headEnd type="none" w="sm" len="sm"/>
            <a:tailEnd type="none" w="sm" len="sm"/>
          </a:ln>
        </p:spPr>
        <p:txBody>
          <a:bodyPr/>
          <a:lstStyle/>
          <a:p>
            <a:endParaRPr lang="ru-RU"/>
          </a:p>
        </p:txBody>
      </p:sp>
      <p:sp>
        <p:nvSpPr>
          <p:cNvPr id="9" name="Oval 7"/>
          <p:cNvSpPr>
            <a:spLocks noChangeArrowheads="1"/>
          </p:cNvSpPr>
          <p:nvPr/>
        </p:nvSpPr>
        <p:spPr bwMode="auto">
          <a:xfrm>
            <a:off x="3000349" y="3090854"/>
            <a:ext cx="1584325" cy="1565275"/>
          </a:xfrm>
          <a:prstGeom prst="ellipse">
            <a:avLst/>
          </a:prstGeom>
          <a:solidFill>
            <a:schemeClr val="accent1"/>
          </a:solidFill>
          <a:ln w="25400">
            <a:solidFill>
              <a:schemeClr val="tx1"/>
            </a:solidFill>
            <a:round/>
            <a:headEnd/>
            <a:tailEnd/>
          </a:ln>
        </p:spPr>
        <p:txBody>
          <a:bodyPr wrap="none" anchor="ctr"/>
          <a:lstStyle/>
          <a:p>
            <a:endParaRPr lang="en-US"/>
          </a:p>
        </p:txBody>
      </p:sp>
      <p:sp>
        <p:nvSpPr>
          <p:cNvPr id="10" name="Rectangle 8"/>
          <p:cNvSpPr>
            <a:spLocks noChangeArrowheads="1"/>
          </p:cNvSpPr>
          <p:nvPr/>
        </p:nvSpPr>
        <p:spPr bwMode="auto">
          <a:xfrm>
            <a:off x="3286099" y="3567104"/>
            <a:ext cx="1030287" cy="457200"/>
          </a:xfrm>
          <a:prstGeom prst="rect">
            <a:avLst/>
          </a:prstGeom>
          <a:noFill/>
          <a:ln w="9525">
            <a:noFill/>
            <a:miter lim="800000"/>
            <a:headEnd/>
            <a:tailEnd/>
          </a:ln>
        </p:spPr>
        <p:txBody>
          <a:bodyPr wrap="none" lIns="92075" tIns="46038" rIns="92075" bIns="46038">
            <a:spAutoFit/>
          </a:bodyPr>
          <a:lstStyle/>
          <a:p>
            <a:r>
              <a:rPr lang="en-US" sz="2400">
                <a:latin typeface="Times New Roman" pitchFamily="18" charset="0"/>
              </a:rPr>
              <a:t>DATA</a:t>
            </a:r>
          </a:p>
        </p:txBody>
      </p:sp>
      <p:sp>
        <p:nvSpPr>
          <p:cNvPr id="11" name="Rectangle 9"/>
          <p:cNvSpPr>
            <a:spLocks noChangeArrowheads="1"/>
          </p:cNvSpPr>
          <p:nvPr/>
        </p:nvSpPr>
        <p:spPr bwMode="auto">
          <a:xfrm>
            <a:off x="3371824" y="2641592"/>
            <a:ext cx="774700" cy="396875"/>
          </a:xfrm>
          <a:prstGeom prst="rect">
            <a:avLst/>
          </a:prstGeom>
          <a:noFill/>
          <a:ln w="9525">
            <a:noFill/>
            <a:miter lim="800000"/>
            <a:headEnd/>
            <a:tailEnd/>
          </a:ln>
        </p:spPr>
        <p:txBody>
          <a:bodyPr wrap="none" lIns="92075" tIns="46038" rIns="92075" bIns="46038">
            <a:spAutoFit/>
          </a:bodyPr>
          <a:lstStyle/>
          <a:p>
            <a:r>
              <a:rPr lang="en-US" sz="2000">
                <a:latin typeface="Times New Roman" pitchFamily="18" charset="0"/>
              </a:rPr>
              <a:t>Oper</a:t>
            </a:r>
            <a:r>
              <a:rPr lang="en-US" sz="2000" baseline="-25000">
                <a:latin typeface="Times New Roman" pitchFamily="18" charset="0"/>
              </a:rPr>
              <a:t>1</a:t>
            </a:r>
          </a:p>
        </p:txBody>
      </p:sp>
      <p:sp>
        <p:nvSpPr>
          <p:cNvPr id="12" name="Rectangle 10"/>
          <p:cNvSpPr>
            <a:spLocks noChangeArrowheads="1"/>
          </p:cNvSpPr>
          <p:nvPr/>
        </p:nvSpPr>
        <p:spPr bwMode="auto">
          <a:xfrm>
            <a:off x="3448024" y="4698992"/>
            <a:ext cx="774700" cy="396875"/>
          </a:xfrm>
          <a:prstGeom prst="rect">
            <a:avLst/>
          </a:prstGeom>
          <a:noFill/>
          <a:ln w="9525">
            <a:noFill/>
            <a:miter lim="800000"/>
            <a:headEnd/>
            <a:tailEnd/>
          </a:ln>
        </p:spPr>
        <p:txBody>
          <a:bodyPr wrap="none" lIns="92075" tIns="46038" rIns="92075" bIns="46038">
            <a:spAutoFit/>
          </a:bodyPr>
          <a:lstStyle/>
          <a:p>
            <a:r>
              <a:rPr lang="en-US" sz="2000">
                <a:latin typeface="Times New Roman" pitchFamily="18" charset="0"/>
              </a:rPr>
              <a:t>Oper</a:t>
            </a:r>
            <a:r>
              <a:rPr lang="en-US" sz="2000" baseline="-25000">
                <a:latin typeface="Times New Roman" pitchFamily="18" charset="0"/>
              </a:rPr>
              <a:t>3</a:t>
            </a:r>
          </a:p>
        </p:txBody>
      </p:sp>
      <p:sp>
        <p:nvSpPr>
          <p:cNvPr id="13" name="Rectangle 11"/>
          <p:cNvSpPr>
            <a:spLocks noChangeArrowheads="1"/>
          </p:cNvSpPr>
          <p:nvPr/>
        </p:nvSpPr>
        <p:spPr bwMode="auto">
          <a:xfrm rot="-5400000">
            <a:off x="2305024" y="3632191"/>
            <a:ext cx="774700" cy="396875"/>
          </a:xfrm>
          <a:prstGeom prst="rect">
            <a:avLst/>
          </a:prstGeom>
          <a:noFill/>
          <a:ln w="9525">
            <a:noFill/>
            <a:miter lim="800000"/>
            <a:headEnd/>
            <a:tailEnd/>
          </a:ln>
        </p:spPr>
        <p:txBody>
          <a:bodyPr wrap="none" lIns="92075" tIns="46038" rIns="92075" bIns="46038">
            <a:spAutoFit/>
          </a:bodyPr>
          <a:lstStyle/>
          <a:p>
            <a:r>
              <a:rPr lang="en-US" sz="2000">
                <a:latin typeface="Times New Roman" pitchFamily="18" charset="0"/>
              </a:rPr>
              <a:t>Oper</a:t>
            </a:r>
            <a:r>
              <a:rPr lang="en-US" sz="2000" baseline="-25000">
                <a:latin typeface="Times New Roman" pitchFamily="18" charset="0"/>
              </a:rPr>
              <a:t>4</a:t>
            </a:r>
          </a:p>
        </p:txBody>
      </p:sp>
      <p:sp>
        <p:nvSpPr>
          <p:cNvPr id="14" name="Rectangle 12"/>
          <p:cNvSpPr>
            <a:spLocks noChangeArrowheads="1"/>
          </p:cNvSpPr>
          <p:nvPr/>
        </p:nvSpPr>
        <p:spPr bwMode="auto">
          <a:xfrm rot="5400000">
            <a:off x="4514824" y="3546466"/>
            <a:ext cx="774700" cy="396875"/>
          </a:xfrm>
          <a:prstGeom prst="rect">
            <a:avLst/>
          </a:prstGeom>
          <a:noFill/>
          <a:ln w="9525">
            <a:noFill/>
            <a:miter lim="800000"/>
            <a:headEnd/>
            <a:tailEnd/>
          </a:ln>
        </p:spPr>
        <p:txBody>
          <a:bodyPr wrap="none" lIns="92075" tIns="46038" rIns="92075" bIns="46038">
            <a:spAutoFit/>
          </a:bodyPr>
          <a:lstStyle/>
          <a:p>
            <a:r>
              <a:rPr lang="en-US" sz="2000">
                <a:latin typeface="Times New Roman" pitchFamily="18" charset="0"/>
              </a:rPr>
              <a:t>Oper</a:t>
            </a:r>
            <a:r>
              <a:rPr lang="en-US" sz="2000" baseline="-25000">
                <a:latin typeface="Times New Roman" pitchFamily="18" charset="0"/>
              </a:rPr>
              <a:t>2</a:t>
            </a:r>
          </a:p>
        </p:txBody>
      </p:sp>
      <p:sp>
        <p:nvSpPr>
          <p:cNvPr id="15" name="Line 13"/>
          <p:cNvSpPr>
            <a:spLocks noChangeShapeType="1"/>
          </p:cNvSpPr>
          <p:nvPr/>
        </p:nvSpPr>
        <p:spPr bwMode="auto">
          <a:xfrm flipH="1" flipV="1">
            <a:off x="4302099" y="3983029"/>
            <a:ext cx="1524000" cy="381000"/>
          </a:xfrm>
          <a:prstGeom prst="line">
            <a:avLst/>
          </a:prstGeom>
          <a:noFill/>
          <a:ln w="25400">
            <a:solidFill>
              <a:srgbClr val="E53900"/>
            </a:solidFill>
            <a:round/>
            <a:headEnd type="none" w="sm" len="sm"/>
            <a:tailEnd type="stealth" w="med" len="lg"/>
          </a:ln>
        </p:spPr>
        <p:txBody>
          <a:bodyPr/>
          <a:lstStyle/>
          <a:p>
            <a:endParaRPr lang="ru-RU"/>
          </a:p>
        </p:txBody>
      </p:sp>
      <p:sp>
        <p:nvSpPr>
          <p:cNvPr id="16" name="Line 14"/>
          <p:cNvSpPr>
            <a:spLocks noChangeShapeType="1"/>
          </p:cNvSpPr>
          <p:nvPr/>
        </p:nvSpPr>
        <p:spPr bwMode="auto">
          <a:xfrm>
            <a:off x="1939899" y="2459029"/>
            <a:ext cx="1143000" cy="228600"/>
          </a:xfrm>
          <a:prstGeom prst="line">
            <a:avLst/>
          </a:prstGeom>
          <a:noFill/>
          <a:ln w="25400">
            <a:solidFill>
              <a:srgbClr val="E53900"/>
            </a:solidFill>
            <a:round/>
            <a:headEnd type="none" w="sm" len="sm"/>
            <a:tailEnd type="stealth" w="med" len="lg"/>
          </a:ln>
        </p:spPr>
        <p:txBody>
          <a:bodyPr/>
          <a:lstStyle/>
          <a:p>
            <a:endParaRPr lang="ru-RU"/>
          </a:p>
        </p:txBody>
      </p:sp>
      <p:sp>
        <p:nvSpPr>
          <p:cNvPr id="17" name="Rectangle 15"/>
          <p:cNvSpPr>
            <a:spLocks noChangeArrowheads="1"/>
          </p:cNvSpPr>
          <p:nvPr/>
        </p:nvSpPr>
        <p:spPr bwMode="auto">
          <a:xfrm>
            <a:off x="857224" y="2214554"/>
            <a:ext cx="953787" cy="462307"/>
          </a:xfrm>
          <a:prstGeom prst="rect">
            <a:avLst/>
          </a:prstGeom>
          <a:noFill/>
          <a:ln w="9525">
            <a:noFill/>
            <a:miter lim="800000"/>
            <a:headEnd/>
            <a:tailEnd/>
          </a:ln>
        </p:spPr>
        <p:txBody>
          <a:bodyPr wrap="none" lIns="92075" tIns="46038" rIns="92075" bIns="46038">
            <a:spAutoFit/>
          </a:bodyPr>
          <a:lstStyle/>
          <a:p>
            <a:r>
              <a:rPr lang="en-US" sz="2400" dirty="0" smtClean="0">
                <a:solidFill>
                  <a:srgbClr val="E53900"/>
                </a:solidFill>
                <a:latin typeface="Times New Roman" pitchFamily="18" charset="0"/>
              </a:rPr>
              <a:t>public</a:t>
            </a:r>
            <a:endParaRPr lang="en-US" sz="2400" dirty="0">
              <a:solidFill>
                <a:srgbClr val="E53900"/>
              </a:solidFill>
              <a:latin typeface="Times New Roman" pitchFamily="18" charset="0"/>
            </a:endParaRPr>
          </a:p>
        </p:txBody>
      </p:sp>
      <p:sp>
        <p:nvSpPr>
          <p:cNvPr id="18" name="Line 16"/>
          <p:cNvSpPr>
            <a:spLocks noChangeShapeType="1"/>
          </p:cNvSpPr>
          <p:nvPr/>
        </p:nvSpPr>
        <p:spPr bwMode="auto">
          <a:xfrm>
            <a:off x="1254099" y="2689217"/>
            <a:ext cx="1066800" cy="912812"/>
          </a:xfrm>
          <a:prstGeom prst="line">
            <a:avLst/>
          </a:prstGeom>
          <a:noFill/>
          <a:ln w="25400">
            <a:solidFill>
              <a:srgbClr val="E53900"/>
            </a:solidFill>
            <a:round/>
            <a:headEnd type="none" w="sm" len="sm"/>
            <a:tailEnd type="stealth" w="med" len="lg"/>
          </a:ln>
        </p:spPr>
        <p:txBody>
          <a:bodyPr/>
          <a:lstStyle/>
          <a:p>
            <a:endParaRPr lang="ru-RU"/>
          </a:p>
        </p:txBody>
      </p:sp>
      <p:sp>
        <p:nvSpPr>
          <p:cNvPr id="19" name="Rectangle 17"/>
          <p:cNvSpPr>
            <a:spLocks noChangeArrowheads="1"/>
          </p:cNvSpPr>
          <p:nvPr/>
        </p:nvSpPr>
        <p:spPr bwMode="auto">
          <a:xfrm>
            <a:off x="5886424" y="4271954"/>
            <a:ext cx="1038746" cy="462307"/>
          </a:xfrm>
          <a:prstGeom prst="rect">
            <a:avLst/>
          </a:prstGeom>
          <a:noFill/>
          <a:ln w="9525">
            <a:noFill/>
            <a:miter lim="800000"/>
            <a:headEnd/>
            <a:tailEnd/>
          </a:ln>
        </p:spPr>
        <p:txBody>
          <a:bodyPr wrap="none" lIns="92075" tIns="46038" rIns="92075" bIns="46038">
            <a:spAutoFit/>
          </a:bodyPr>
          <a:lstStyle/>
          <a:p>
            <a:r>
              <a:rPr lang="en-US" sz="2400" dirty="0" smtClean="0">
                <a:solidFill>
                  <a:srgbClr val="E53900"/>
                </a:solidFill>
                <a:latin typeface="Times New Roman" pitchFamily="18" charset="0"/>
              </a:rPr>
              <a:t>private</a:t>
            </a:r>
            <a:endParaRPr lang="en-US" sz="2400" dirty="0">
              <a:solidFill>
                <a:srgbClr val="E53900"/>
              </a:solidFill>
              <a:latin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a:t>
            </a:r>
            <a:r>
              <a:rPr lang="ru-RU" dirty="0" smtClean="0"/>
              <a:t>объекты</a:t>
            </a:r>
            <a:r>
              <a:rPr lang="en-GB" dirty="0" smtClean="0"/>
              <a:t>. Example 1</a:t>
            </a:r>
            <a:endParaRPr lang="ru-RU"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18</a:t>
            </a:fld>
            <a:endParaRPr lang="en-US"/>
          </a:p>
        </p:txBody>
      </p:sp>
      <p:sp>
        <p:nvSpPr>
          <p:cNvPr id="10241" name="Rectangle 1"/>
          <p:cNvSpPr>
            <a:spLocks noChangeArrowheads="1"/>
          </p:cNvSpPr>
          <p:nvPr/>
        </p:nvSpPr>
        <p:spPr bwMode="auto">
          <a:xfrm>
            <a:off x="928662" y="1214422"/>
            <a:ext cx="7229864" cy="4616648"/>
          </a:xfrm>
          <a:prstGeom prst="rect">
            <a:avLst/>
          </a:prstGeom>
          <a:solidFill>
            <a:schemeClr val="bg1">
              <a:lumMod val="95000"/>
            </a:schemeClr>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package</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_java._se._</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02.classandobject</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import</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java.util.Calendar</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import</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java.util.GregorianCalendar</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class</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Atributes</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private</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0" i="0"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x</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переменная экземпляра класса</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private</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0" i="0"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y</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71; </a:t>
            </a:r>
            <a:r>
              <a:rPr kumimoji="0" lang="ru-RU"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переменная экземпляра класса</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final</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strike="noStrike" cap="none" normalizeH="0" baseline="0" dirty="0" smtClean="0">
                <a:ln>
                  <a:noFill/>
                </a:ln>
                <a:solidFill>
                  <a:srgbClr val="0000C0"/>
                </a:solidFill>
                <a:effectLst/>
                <a:latin typeface="Courier New" pitchFamily="49" charset="0"/>
                <a:ea typeface="Calibri" pitchFamily="34" charset="0"/>
                <a:cs typeface="Courier New" pitchFamily="49" charset="0"/>
              </a:rPr>
              <a:t>CURRENT_YEAR</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2007; </a:t>
            </a:r>
            <a:r>
              <a:rPr kumimoji="0" lang="en-GB"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a:t>
            </a:r>
            <a:r>
              <a:rPr kumimoji="0" lang="ru-RU"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константа</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protected</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static</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1" strike="noStrike" cap="none" normalizeH="0" baseline="0" dirty="0" smtClean="0">
                <a:ln>
                  <a:noFill/>
                </a:ln>
                <a:solidFill>
                  <a:srgbClr val="0000C0"/>
                </a:solidFill>
                <a:effectLst/>
                <a:latin typeface="Courier New" pitchFamily="49" charset="0"/>
                <a:ea typeface="Calibri" pitchFamily="34" charset="0"/>
                <a:cs typeface="Courier New" pitchFamily="49" charset="0"/>
              </a:rPr>
              <a:t>bonus</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a:t>
            </a:r>
            <a:r>
              <a:rPr kumimoji="0" lang="ru-RU"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переменная</a:t>
            </a:r>
            <a:r>
              <a:rPr kumimoji="0" lang="en-GB"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a:t>
            </a:r>
            <a:r>
              <a:rPr kumimoji="0" lang="ru-RU"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класса</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static</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String </a:t>
            </a:r>
            <a:r>
              <a:rPr kumimoji="0" lang="en-GB" sz="1400" b="0" i="1" strike="noStrike" cap="none" normalizeH="0" baseline="0" dirty="0" smtClean="0">
                <a:ln>
                  <a:noFill/>
                </a:ln>
                <a:solidFill>
                  <a:srgbClr val="0000C0"/>
                </a:solidFill>
                <a:effectLst/>
                <a:latin typeface="Courier New" pitchFamily="49" charset="0"/>
                <a:ea typeface="Calibri" pitchFamily="34" charset="0"/>
                <a:cs typeface="Courier New" pitchFamily="49" charset="0"/>
              </a:rPr>
              <a:t>version</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GB" sz="1400" b="0" i="0" strike="noStrike" cap="none" normalizeH="0" baseline="0" dirty="0" smtClean="0">
                <a:ln>
                  <a:noFill/>
                </a:ln>
                <a:solidFill>
                  <a:srgbClr val="2A00FF"/>
                </a:solidFill>
                <a:effectLst/>
                <a:latin typeface="Courier New" pitchFamily="49" charset="0"/>
                <a:ea typeface="Calibri" pitchFamily="34" charset="0"/>
                <a:cs typeface="Courier New" pitchFamily="49" charset="0"/>
              </a:rPr>
              <a:t>"Java SE 6"</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a:t>
            </a:r>
            <a:r>
              <a:rPr kumimoji="0" lang="ru-RU"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переменная</a:t>
            </a:r>
            <a:r>
              <a:rPr kumimoji="0" lang="en-GB"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a:t>
            </a:r>
            <a:r>
              <a:rPr kumimoji="0" lang="ru-RU"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класса</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protected</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Calendar </a:t>
            </a:r>
            <a:r>
              <a:rPr kumimoji="0" lang="en-GB" sz="1400" b="0" i="0" strike="noStrike" cap="none" normalizeH="0" baseline="0" dirty="0" smtClean="0">
                <a:ln>
                  <a:noFill/>
                </a:ln>
                <a:solidFill>
                  <a:srgbClr val="0000C0"/>
                </a:solidFill>
                <a:effectLst/>
                <a:latin typeface="Courier New" pitchFamily="49" charset="0"/>
                <a:ea typeface="Calibri" pitchFamily="34" charset="0"/>
                <a:cs typeface="Courier New" pitchFamily="49" charset="0"/>
              </a:rPr>
              <a:t>now</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method(</a:t>
            </a:r>
            <a:r>
              <a:rPr kumimoji="0" lang="en-GB"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z) { </a:t>
            </a:r>
            <a:r>
              <a:rPr kumimoji="0" lang="en-GB"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a:t>
            </a:r>
            <a:r>
              <a:rPr kumimoji="0" lang="ru-RU"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параметр</a:t>
            </a:r>
            <a:r>
              <a:rPr kumimoji="0" lang="en-GB"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a:t>
            </a:r>
            <a:r>
              <a:rPr kumimoji="0" lang="ru-RU"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метода</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z++</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локальная переменная метода</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a:t>
            </a:r>
            <a:r>
              <a:rPr kumimoji="0" lang="ru-RU" sz="1400" b="0" i="0" strike="noStrike" cap="none" normalizeH="0" baseline="0" dirty="0" err="1" smtClean="0">
                <a:ln>
                  <a:noFill/>
                </a:ln>
                <a:solidFill>
                  <a:srgbClr val="3F7F5F"/>
                </a:solidFill>
                <a:effectLst/>
                <a:latin typeface="Courier New" pitchFamily="49" charset="0"/>
                <a:ea typeface="Calibri" pitchFamily="34" charset="0"/>
                <a:cs typeface="Courier New" pitchFamily="49" charset="0"/>
              </a:rPr>
              <a:t>a++</a:t>
            </a:r>
            <a:r>
              <a:rPr kumimoji="0" lang="ru-RU"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 ошибка компиляции, значение не задано</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 = 4; </a:t>
            </a:r>
            <a:r>
              <a:rPr kumimoji="0" lang="en-GB"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a:t>
            </a:r>
            <a:r>
              <a:rPr kumimoji="0" lang="ru-RU"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инициализация</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strike="noStrike" cap="none" normalizeH="0" baseline="0" dirty="0" smtClean="0">
                <a:ln>
                  <a:noFill/>
                </a:ln>
                <a:solidFill>
                  <a:srgbClr val="0000C0"/>
                </a:solidFill>
                <a:effectLst/>
                <a:latin typeface="Courier New" pitchFamily="49" charset="0"/>
                <a:ea typeface="Calibri" pitchFamily="34" charset="0"/>
                <a:cs typeface="Courier New" pitchFamily="49" charset="0"/>
              </a:rPr>
              <a:t>now</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GB"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GregorianCalendar.</a:t>
            </a:r>
            <a:r>
              <a:rPr kumimoji="0" lang="en-GB" sz="1400" b="0" i="1"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getInstance</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GB"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a:t>
            </a:r>
            <a:r>
              <a:rPr kumimoji="0" lang="ru-RU"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инициализация</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return</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 + </a:t>
            </a:r>
            <a:r>
              <a:rPr kumimoji="0" lang="en-GB" sz="1400" b="0" i="0" strike="noStrike" cap="none" normalizeH="0" baseline="0" dirty="0" smtClean="0">
                <a:ln>
                  <a:noFill/>
                </a:ln>
                <a:solidFill>
                  <a:srgbClr val="0000C0"/>
                </a:solidFill>
                <a:effectLst/>
                <a:latin typeface="Courier New" pitchFamily="49" charset="0"/>
                <a:ea typeface="Calibri" pitchFamily="34" charset="0"/>
                <a:cs typeface="Courier New" pitchFamily="49" charset="0"/>
              </a:rPr>
              <a:t>x</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GB" sz="1400" b="0" i="0" strike="noStrike" cap="none" normalizeH="0" baseline="0" dirty="0" smtClean="0">
                <a:ln>
                  <a:noFill/>
                </a:ln>
                <a:solidFill>
                  <a:srgbClr val="0000C0"/>
                </a:solidFill>
                <a:effectLst/>
                <a:latin typeface="Courier New" pitchFamily="49" charset="0"/>
                <a:ea typeface="Calibri" pitchFamily="34" charset="0"/>
                <a:cs typeface="Courier New" pitchFamily="49" charset="0"/>
              </a:rPr>
              <a:t>y</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z;</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объекты</a:t>
            </a:r>
            <a:endParaRPr lang="ru-RU" dirty="0"/>
          </a:p>
        </p:txBody>
      </p:sp>
      <p:sp>
        <p:nvSpPr>
          <p:cNvPr id="3" name="Содержимое 2"/>
          <p:cNvSpPr>
            <a:spLocks noGrp="1"/>
          </p:cNvSpPr>
          <p:nvPr>
            <p:ph idx="1"/>
          </p:nvPr>
        </p:nvSpPr>
        <p:spPr/>
        <p:txBody>
          <a:bodyPr/>
          <a:lstStyle/>
          <a:p>
            <a:pPr>
              <a:buNone/>
            </a:pPr>
            <a:r>
              <a:rPr lang="ru-RU" sz="1600" b="1" dirty="0" smtClean="0">
                <a:effectLst>
                  <a:outerShdw blurRad="38100" dist="38100" dir="2700000" algn="tl">
                    <a:srgbClr val="C0C0C0"/>
                  </a:outerShdw>
                </a:effectLst>
              </a:rPr>
              <a:t>Конструкторы</a:t>
            </a:r>
          </a:p>
          <a:p>
            <a:endParaRPr lang="ru-RU" sz="1600" dirty="0" smtClean="0">
              <a:effectLst>
                <a:outerShdw blurRad="38100" dist="38100" dir="2700000" algn="tl">
                  <a:srgbClr val="C0C0C0"/>
                </a:outerShdw>
              </a:effectLst>
            </a:endParaRPr>
          </a:p>
          <a:p>
            <a:pPr marL="0" indent="0" algn="just">
              <a:spcBef>
                <a:spcPct val="0"/>
              </a:spcBef>
              <a:buNone/>
            </a:pPr>
            <a:r>
              <a:rPr lang="ru-RU" sz="1800" b="1" dirty="0" smtClean="0">
                <a:solidFill>
                  <a:schemeClr val="accent1">
                    <a:lumMod val="75000"/>
                  </a:schemeClr>
                </a:solidFill>
              </a:rPr>
              <a:t>Конструктор</a:t>
            </a:r>
            <a:r>
              <a:rPr lang="ru-RU" sz="1800" dirty="0" smtClean="0">
                <a:solidFill>
                  <a:srgbClr val="002C78"/>
                </a:solidFill>
              </a:rPr>
              <a:t> </a:t>
            </a:r>
            <a:r>
              <a:rPr lang="en-US" sz="1800" dirty="0" smtClean="0">
                <a:solidFill>
                  <a:srgbClr val="002C78"/>
                </a:solidFill>
              </a:rPr>
              <a:t>– </a:t>
            </a:r>
            <a:r>
              <a:rPr lang="ru-RU" sz="1800" dirty="0" smtClean="0"/>
              <a:t>это метод, который автоматически вызывается при создании объекта класса и выполняет действия</a:t>
            </a:r>
            <a:r>
              <a:rPr lang="en-US" sz="1800" dirty="0" smtClean="0"/>
              <a:t> </a:t>
            </a:r>
            <a:r>
              <a:rPr lang="ru-RU" sz="1800" b="1" i="1" dirty="0" smtClean="0"/>
              <a:t>только</a:t>
            </a:r>
            <a:r>
              <a:rPr lang="ru-RU" sz="1800" dirty="0" smtClean="0"/>
              <a:t> по </a:t>
            </a:r>
            <a:r>
              <a:rPr lang="ru-RU" sz="1800" i="1" dirty="0" smtClean="0"/>
              <a:t>инициализации объекта</a:t>
            </a:r>
            <a:r>
              <a:rPr lang="en-US" sz="1800" dirty="0" smtClean="0"/>
              <a:t>;</a:t>
            </a:r>
            <a:endParaRPr lang="ru-RU" sz="1800" dirty="0" smtClean="0"/>
          </a:p>
          <a:p>
            <a:pPr marL="0" indent="0" algn="just">
              <a:spcBef>
                <a:spcPct val="0"/>
              </a:spcBef>
              <a:buNone/>
            </a:pPr>
            <a:endParaRPr lang="en-US" sz="1800" dirty="0" smtClean="0"/>
          </a:p>
          <a:p>
            <a:pPr marL="895350" indent="-266700" algn="just">
              <a:spcBef>
                <a:spcPct val="0"/>
              </a:spcBef>
            </a:pPr>
            <a:r>
              <a:rPr lang="ru-RU" sz="1800" dirty="0" smtClean="0"/>
              <a:t>Конструктор имеет то же имя, что и класс; </a:t>
            </a:r>
          </a:p>
          <a:p>
            <a:pPr marL="895350" indent="-266700" algn="just">
              <a:spcBef>
                <a:spcPct val="0"/>
              </a:spcBef>
            </a:pPr>
            <a:endParaRPr lang="en-US" sz="1800" dirty="0" smtClean="0"/>
          </a:p>
          <a:p>
            <a:pPr marL="895350" indent="-266700" algn="just">
              <a:spcBef>
                <a:spcPct val="0"/>
              </a:spcBef>
            </a:pPr>
            <a:r>
              <a:rPr lang="ru-RU" sz="1800" dirty="0" smtClean="0"/>
              <a:t>Вызывается не по имени, а только вместе с ключевым словом </a:t>
            </a:r>
            <a:r>
              <a:rPr lang="ru-RU" sz="1800" b="1" dirty="0" err="1" smtClean="0">
                <a:solidFill>
                  <a:schemeClr val="accent1">
                    <a:lumMod val="75000"/>
                  </a:schemeClr>
                </a:solidFill>
              </a:rPr>
              <a:t>new</a:t>
            </a:r>
            <a:r>
              <a:rPr lang="ru-RU" sz="1800" dirty="0" smtClean="0"/>
              <a:t> при создании экземпляра класса</a:t>
            </a:r>
            <a:r>
              <a:rPr lang="en-US" sz="1800" dirty="0" smtClean="0"/>
              <a:t>;</a:t>
            </a:r>
            <a:endParaRPr lang="ru-RU" sz="1800" dirty="0" smtClean="0"/>
          </a:p>
          <a:p>
            <a:pPr marL="895350" indent="-266700" algn="just">
              <a:spcBef>
                <a:spcPct val="0"/>
              </a:spcBef>
            </a:pPr>
            <a:endParaRPr lang="en-US" sz="1800" dirty="0" smtClean="0"/>
          </a:p>
          <a:p>
            <a:pPr marL="895350" indent="-266700" algn="just">
              <a:spcBef>
                <a:spcPct val="0"/>
              </a:spcBef>
            </a:pPr>
            <a:r>
              <a:rPr lang="ru-RU" sz="1800" dirty="0" smtClean="0"/>
              <a:t>Конструктор не возвращает значение, но может иметь параметры и быть перегружаемым.</a:t>
            </a:r>
          </a:p>
          <a:p>
            <a:endParaRPr lang="ru-RU"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smtClean="0"/>
              <a:t>2011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2</a:t>
            </a:fld>
            <a:endParaRPr lang="en-US"/>
          </a:p>
        </p:txBody>
      </p:sp>
      <p:sp>
        <p:nvSpPr>
          <p:cNvPr id="4" name="Заголовок 3"/>
          <p:cNvSpPr>
            <a:spLocks noGrp="1"/>
          </p:cNvSpPr>
          <p:nvPr>
            <p:ph type="title"/>
          </p:nvPr>
        </p:nvSpPr>
        <p:spPr/>
        <p:txBody>
          <a:bodyPr/>
          <a:lstStyle/>
          <a:p>
            <a:endParaRPr lang="ru-RU"/>
          </a:p>
        </p:txBody>
      </p:sp>
      <p:sp>
        <p:nvSpPr>
          <p:cNvPr id="5" name="Содержимое 4"/>
          <p:cNvSpPr>
            <a:spLocks noGrp="1"/>
          </p:cNvSpPr>
          <p:nvPr>
            <p:ph idx="1"/>
          </p:nvPr>
        </p:nvSpPr>
        <p:spPr/>
        <p:txBody>
          <a:bodyPr/>
          <a:lstStyle/>
          <a:p>
            <a:r>
              <a:rPr lang="ru-RU" dirty="0" smtClean="0"/>
              <a:t>Причины возникновение ООП</a:t>
            </a:r>
            <a:endParaRPr lang="en-GB" dirty="0" smtClean="0"/>
          </a:p>
          <a:p>
            <a:r>
              <a:rPr lang="ru-RU" dirty="0" smtClean="0"/>
              <a:t>Классы и объекты</a:t>
            </a:r>
          </a:p>
          <a:p>
            <a:r>
              <a:rPr lang="ru-RU" dirty="0" smtClean="0"/>
              <a:t>Три кита ООП</a:t>
            </a:r>
          </a:p>
          <a:p>
            <a:r>
              <a:rPr lang="ru-RU" dirty="0" smtClean="0"/>
              <a:t>Наследование</a:t>
            </a:r>
          </a:p>
          <a:p>
            <a:r>
              <a:rPr lang="ru-RU" dirty="0" smtClean="0"/>
              <a:t>Интерфейсы</a:t>
            </a:r>
          </a:p>
          <a:p>
            <a:r>
              <a:rPr lang="ru-RU" dirty="0" smtClean="0"/>
              <a:t>Введение в </a:t>
            </a:r>
            <a:r>
              <a:rPr lang="en-US" dirty="0" smtClean="0"/>
              <a:t>Design Patterns </a:t>
            </a:r>
            <a:endParaRPr lang="ru-RU"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a:t>
            </a:r>
            <a:r>
              <a:rPr lang="ru-RU" dirty="0" smtClean="0"/>
              <a:t>объекты. </a:t>
            </a:r>
            <a:r>
              <a:rPr lang="en-GB" dirty="0" smtClean="0"/>
              <a:t>Example </a:t>
            </a:r>
            <a:r>
              <a:rPr lang="ru-RU" dirty="0" smtClean="0"/>
              <a:t>2</a:t>
            </a:r>
            <a:endParaRPr lang="ru-RU" dirty="0"/>
          </a:p>
        </p:txBody>
      </p:sp>
      <p:sp>
        <p:nvSpPr>
          <p:cNvPr id="3" name="Содержимое 2"/>
          <p:cNvSpPr>
            <a:spLocks noGrp="1"/>
          </p:cNvSpPr>
          <p:nvPr>
            <p:ph idx="1"/>
          </p:nvPr>
        </p:nvSpPr>
        <p:spPr/>
        <p:txBody>
          <a:bodyPr/>
          <a:lstStyle/>
          <a:p>
            <a:pPr>
              <a:buNone/>
            </a:pPr>
            <a:r>
              <a:rPr lang="ru-RU" sz="1800" dirty="0" smtClean="0"/>
              <a:t>Пример использования </a:t>
            </a:r>
            <a:r>
              <a:rPr lang="en-US" sz="1800" dirty="0" smtClean="0"/>
              <a:t>super</a:t>
            </a:r>
            <a:r>
              <a:rPr lang="ru-RU" sz="1800" dirty="0" smtClean="0"/>
              <a:t> и </a:t>
            </a:r>
            <a:r>
              <a:rPr lang="en-US" sz="1800" dirty="0" smtClean="0"/>
              <a:t>this</a:t>
            </a:r>
            <a:endParaRPr lang="ru-RU" sz="1800"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20</a:t>
            </a:fld>
            <a:endParaRPr lang="en-US"/>
          </a:p>
        </p:txBody>
      </p:sp>
      <p:sp>
        <p:nvSpPr>
          <p:cNvPr id="7169" name="Rectangle 1"/>
          <p:cNvSpPr>
            <a:spLocks noChangeArrowheads="1"/>
          </p:cNvSpPr>
          <p:nvPr/>
        </p:nvSpPr>
        <p:spPr bwMode="auto">
          <a:xfrm>
            <a:off x="1000100" y="1571612"/>
            <a:ext cx="7165744" cy="2031325"/>
          </a:xfrm>
          <a:prstGeom prst="rect">
            <a:avLst/>
          </a:prstGeom>
          <a:solidFill>
            <a:schemeClr val="bg1">
              <a:lumMod val="95000"/>
            </a:schemeClr>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package</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_java._se._</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02.classandobject</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class</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Point2D {</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  private</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strike="noStrike" cap="none" normalizeH="0" baseline="0" dirty="0" smtClean="0">
                <a:ln>
                  <a:noFill/>
                </a:ln>
                <a:solidFill>
                  <a:srgbClr val="0000C0"/>
                </a:solidFill>
                <a:effectLst/>
                <a:latin typeface="Courier New" pitchFamily="49" charset="0"/>
                <a:ea typeface="Calibri" pitchFamily="34" charset="0"/>
                <a:cs typeface="Courier New" pitchFamily="49" charset="0"/>
              </a:rPr>
              <a:t>x</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  private</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strike="noStrike" cap="none" normalizeH="0" baseline="0" dirty="0" smtClean="0">
                <a:ln>
                  <a:noFill/>
                </a:ln>
                <a:solidFill>
                  <a:srgbClr val="0000C0"/>
                </a:solidFill>
                <a:effectLst/>
                <a:latin typeface="Courier New" pitchFamily="49" charset="0"/>
                <a:ea typeface="Calibri" pitchFamily="34" charset="0"/>
                <a:cs typeface="Courier New" pitchFamily="49" charset="0"/>
              </a:rPr>
              <a:t>y</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  public</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Point2D(</a:t>
            </a:r>
            <a:r>
              <a:rPr kumimoji="0" lang="en-GB"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x, </a:t>
            </a:r>
            <a:r>
              <a:rPr kumimoji="0" lang="en-GB"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y) {</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    </a:t>
            </a:r>
            <a:r>
              <a:rPr kumimoji="0" lang="ru-RU"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this</a:t>
            </a:r>
            <a:r>
              <a:rPr kumimoji="0" lang="ru-RU"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t>
            </a:r>
            <a:r>
              <a:rPr kumimoji="0" lang="ru-RU" sz="1400" b="0" i="0"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x</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ru-RU"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x</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ru-RU"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a:t>
            </a:r>
            <a:r>
              <a:rPr kumimoji="0" lang="ru-RU" sz="1400" b="0" i="0" strike="noStrike" cap="none" normalizeH="0" baseline="0" dirty="0" err="1" smtClean="0">
                <a:ln>
                  <a:noFill/>
                </a:ln>
                <a:solidFill>
                  <a:srgbClr val="3F7F5F"/>
                </a:solidFill>
                <a:effectLst/>
                <a:latin typeface="Courier New" pitchFamily="49" charset="0"/>
                <a:ea typeface="Calibri" pitchFamily="34" charset="0"/>
                <a:cs typeface="Courier New" pitchFamily="49" charset="0"/>
              </a:rPr>
              <a:t>this</a:t>
            </a:r>
            <a:r>
              <a:rPr kumimoji="0" lang="ru-RU"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используется для присваивания полям класса</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    </a:t>
            </a:r>
            <a:r>
              <a:rPr kumimoji="0" lang="ru-RU"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this</a:t>
            </a:r>
            <a:r>
              <a:rPr kumimoji="0" lang="ru-RU"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t>
            </a:r>
            <a:r>
              <a:rPr kumimoji="0" lang="ru-RU" sz="1400" b="0" i="0"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y</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ru-RU"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y</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ru-RU"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a:t>
            </a:r>
            <a:r>
              <a:rPr kumimoji="0" lang="ru-RU" sz="1400" b="0" i="0" strike="noStrike" cap="none" normalizeH="0" baseline="0" dirty="0" err="1" smtClean="0">
                <a:ln>
                  <a:noFill/>
                </a:ln>
                <a:solidFill>
                  <a:srgbClr val="3F7F5F"/>
                </a:solidFill>
                <a:effectLst/>
                <a:latin typeface="Courier New" pitchFamily="49" charset="0"/>
                <a:ea typeface="Calibri" pitchFamily="34" charset="0"/>
                <a:cs typeface="Courier New" pitchFamily="49" charset="0"/>
              </a:rPr>
              <a:t>x</a:t>
            </a:r>
            <a:r>
              <a:rPr kumimoji="0" lang="ru-RU"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a:t>
            </a:r>
            <a:r>
              <a:rPr kumimoji="0" lang="ru-RU" sz="1400" b="0" i="0" strike="noStrike" cap="none" normalizeH="0" baseline="0" dirty="0" err="1" smtClean="0">
                <a:ln>
                  <a:noFill/>
                </a:ln>
                <a:solidFill>
                  <a:srgbClr val="3F7F5F"/>
                </a:solidFill>
                <a:effectLst/>
                <a:latin typeface="Courier New" pitchFamily="49" charset="0"/>
                <a:ea typeface="Calibri" pitchFamily="34" charset="0"/>
                <a:cs typeface="Courier New" pitchFamily="49" charset="0"/>
              </a:rPr>
              <a:t>y</a:t>
            </a:r>
            <a:r>
              <a:rPr kumimoji="0" lang="ru-RU"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значений параметров конструктора </a:t>
            </a:r>
            <a:r>
              <a:rPr kumimoji="0" lang="ru-RU" sz="1400" b="0" i="0" strike="noStrike" cap="none" normalizeH="0" baseline="0" dirty="0" err="1" smtClean="0">
                <a:ln>
                  <a:noFill/>
                </a:ln>
                <a:solidFill>
                  <a:srgbClr val="3F7F5F"/>
                </a:solidFill>
                <a:effectLst/>
                <a:latin typeface="Courier New" pitchFamily="49" charset="0"/>
                <a:ea typeface="Calibri" pitchFamily="34" charset="0"/>
                <a:cs typeface="Courier New" pitchFamily="49" charset="0"/>
              </a:rPr>
              <a:t>x</a:t>
            </a:r>
            <a:r>
              <a:rPr kumimoji="0" lang="ru-RU"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a:t>
            </a:r>
            <a:r>
              <a:rPr kumimoji="0" lang="ru-RU" sz="1400" b="0" i="0" strike="noStrike" cap="none" normalizeH="0" baseline="0" dirty="0" err="1" smtClean="0">
                <a:ln>
                  <a:noFill/>
                </a:ln>
                <a:solidFill>
                  <a:srgbClr val="3F7F5F"/>
                </a:solidFill>
                <a:effectLst/>
                <a:latin typeface="Courier New" pitchFamily="49" charset="0"/>
                <a:ea typeface="Calibri" pitchFamily="34" charset="0"/>
                <a:cs typeface="Courier New" pitchFamily="49" charset="0"/>
              </a:rPr>
              <a:t>y</a:t>
            </a:r>
            <a:r>
              <a:rPr kumimoji="0" lang="ru-RU"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a:t>
            </a:r>
            <a:r>
              <a:rPr kumimoji="0" lang="ru-RU" sz="1400" b="0" i="0" strike="noStrike" cap="none" normalizeH="0" baseline="0" dirty="0" err="1" smtClean="0">
                <a:ln>
                  <a:noFill/>
                </a:ln>
                <a:solidFill>
                  <a:srgbClr val="3F7F5F"/>
                </a:solidFill>
                <a:effectLst/>
                <a:latin typeface="Courier New" pitchFamily="49" charset="0"/>
                <a:ea typeface="Calibri" pitchFamily="34" charset="0"/>
                <a:cs typeface="Courier New" pitchFamily="49" charset="0"/>
              </a:rPr>
              <a:t>z</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p:txBody>
      </p:sp>
      <p:sp>
        <p:nvSpPr>
          <p:cNvPr id="7170" name="Rectangle 2"/>
          <p:cNvSpPr>
            <a:spLocks noChangeArrowheads="1"/>
          </p:cNvSpPr>
          <p:nvPr/>
        </p:nvSpPr>
        <p:spPr bwMode="auto">
          <a:xfrm>
            <a:off x="1000100" y="3643314"/>
            <a:ext cx="7215238" cy="2462213"/>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package</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_java._se._</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02.classandobject</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class</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Point3D </a:t>
            </a: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extends</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Point2D {</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  private</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strike="noStrike" cap="none" normalizeH="0" baseline="0" dirty="0" smtClean="0">
                <a:ln>
                  <a:noFill/>
                </a:ln>
                <a:solidFill>
                  <a:srgbClr val="0000C0"/>
                </a:solidFill>
                <a:effectLst/>
                <a:latin typeface="Courier New" pitchFamily="49" charset="0"/>
                <a:ea typeface="Calibri" pitchFamily="34" charset="0"/>
                <a:cs typeface="Courier New" pitchFamily="49" charset="0"/>
              </a:rPr>
              <a:t>z</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  public</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Point3D(</a:t>
            </a:r>
            <a:r>
              <a:rPr kumimoji="0" lang="en-GB"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x, </a:t>
            </a:r>
            <a:r>
              <a:rPr kumimoji="0" lang="en-GB"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y, </a:t>
            </a:r>
            <a:r>
              <a:rPr kumimoji="0" lang="en-GB"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z) {</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    super</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(x, y);</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    </a:t>
            </a:r>
            <a:r>
              <a:rPr kumimoji="0" lang="en-GB"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this</a:t>
            </a:r>
            <a:r>
              <a:rPr kumimoji="0" lang="en-GB"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t>
            </a:r>
            <a:r>
              <a:rPr kumimoji="0" lang="en-GB" sz="1400" b="0" i="0"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z</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z;</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  </a:t>
            </a:r>
            <a:r>
              <a:rPr kumimoji="0" lang="ru-RU"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public</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Point3D() {</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    </a:t>
            </a:r>
            <a:r>
              <a:rPr kumimoji="0" lang="ru-RU"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this</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(-1, -1, -1);</a:t>
            </a:r>
            <a:r>
              <a:rPr kumimoji="0" lang="ru-RU"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вызов конструктора Point3D с параметрами</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a:t>
            </a:r>
            <a:r>
              <a:rPr lang="ru-RU" dirty="0" smtClean="0"/>
              <a:t>объекты. </a:t>
            </a:r>
            <a:r>
              <a:rPr lang="en-GB" dirty="0" smtClean="0"/>
              <a:t>Example </a:t>
            </a:r>
            <a:r>
              <a:rPr lang="ru-RU" dirty="0" smtClean="0"/>
              <a:t>3</a:t>
            </a:r>
            <a:endParaRPr lang="ru-RU" dirty="0"/>
          </a:p>
        </p:txBody>
      </p:sp>
      <p:sp>
        <p:nvSpPr>
          <p:cNvPr id="3" name="Содержимое 2"/>
          <p:cNvSpPr>
            <a:spLocks noGrp="1"/>
          </p:cNvSpPr>
          <p:nvPr>
            <p:ph idx="1"/>
          </p:nvPr>
        </p:nvSpPr>
        <p:spPr>
          <a:noFill/>
        </p:spPr>
        <p:txBody>
          <a:bodyPr/>
          <a:lstStyle/>
          <a:p>
            <a:pPr>
              <a:buNone/>
            </a:pPr>
            <a:r>
              <a:rPr lang="ru-RU" sz="1800" dirty="0" smtClean="0">
                <a:effectLst>
                  <a:outerShdw blurRad="38100" dist="38100" dir="2700000" algn="tl">
                    <a:srgbClr val="C0C0C0"/>
                  </a:outerShdw>
                </a:effectLst>
              </a:rPr>
              <a:t>Конструкторы. Пример</a:t>
            </a:r>
            <a:r>
              <a:rPr lang="en-US" sz="1800" dirty="0" smtClean="0">
                <a:effectLst>
                  <a:outerShdw blurRad="38100" dist="38100" dir="2700000" algn="tl">
                    <a:srgbClr val="C0C0C0"/>
                  </a:outerShdw>
                </a:effectLst>
              </a:rPr>
              <a:t> </a:t>
            </a:r>
            <a:r>
              <a:rPr lang="ru-RU" sz="1800" dirty="0" smtClean="0">
                <a:effectLst>
                  <a:outerShdw blurRad="38100" dist="38100" dir="2700000" algn="tl">
                    <a:srgbClr val="C0C0C0"/>
                  </a:outerShdw>
                </a:effectLst>
              </a:rPr>
              <a:t>перегрузки</a:t>
            </a:r>
            <a:endParaRPr lang="ru-RU" sz="1800"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21</a:t>
            </a:fld>
            <a:endParaRPr lang="en-US"/>
          </a:p>
        </p:txBody>
      </p:sp>
      <p:sp>
        <p:nvSpPr>
          <p:cNvPr id="6145" name="Rectangle 1"/>
          <p:cNvSpPr>
            <a:spLocks noChangeArrowheads="1"/>
          </p:cNvSpPr>
          <p:nvPr/>
        </p:nvSpPr>
        <p:spPr bwMode="auto">
          <a:xfrm>
            <a:off x="928662" y="1808513"/>
            <a:ext cx="7358114" cy="3477875"/>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package</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_java._se._</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02.classandobject</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class</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TwoConstructors</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  private</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strike="noStrike" cap="none" normalizeH="0" baseline="0" dirty="0" smtClean="0">
                <a:ln>
                  <a:noFill/>
                </a:ln>
                <a:solidFill>
                  <a:srgbClr val="0000C0"/>
                </a:solidFill>
                <a:effectLst/>
                <a:latin typeface="Courier New" pitchFamily="49" charset="0"/>
                <a:ea typeface="Calibri" pitchFamily="34" charset="0"/>
                <a:cs typeface="Courier New" pitchFamily="49" charset="0"/>
              </a:rPr>
              <a:t>id</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  private</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String </a:t>
            </a:r>
            <a:r>
              <a:rPr kumimoji="0" lang="en-GB" sz="1400" b="0" i="0" strike="noStrike" cap="none" normalizeH="0" baseline="0" dirty="0" smtClean="0">
                <a:ln>
                  <a:noFill/>
                </a:ln>
                <a:solidFill>
                  <a:srgbClr val="0000C0"/>
                </a:solidFill>
                <a:effectLst/>
                <a:latin typeface="Courier New" pitchFamily="49" charset="0"/>
                <a:ea typeface="Calibri" pitchFamily="34" charset="0"/>
                <a:cs typeface="Courier New" pitchFamily="49" charset="0"/>
              </a:rPr>
              <a:t>text</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  </a:t>
            </a:r>
            <a:r>
              <a:rPr kumimoji="0" lang="ru-RU"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public</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TwoConstructors</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    </a:t>
            </a:r>
            <a:r>
              <a:rPr kumimoji="0" lang="ru-RU"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super</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2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если класс будет написан без конструкторов, то компилятор</a:t>
            </a:r>
            <a:endParaRPr kumimoji="0" lang="ru-RU" sz="12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2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предоставит его именно в таком виде</a:t>
            </a:r>
            <a:endParaRPr kumimoji="0" lang="ru-RU" sz="12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  public</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TwoConstructors</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GB"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idc</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String txt) {</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    </a:t>
            </a:r>
            <a:r>
              <a:rPr kumimoji="0" lang="ru-RU"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super</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2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вызов конструктора суперкласса явным образом необязателен,</a:t>
            </a:r>
            <a:endParaRPr kumimoji="0" lang="ru-RU" sz="12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2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компилятор вставит его автоматически</a:t>
            </a:r>
            <a:endParaRPr kumimoji="0" lang="ru-RU" sz="12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strike="noStrike" cap="none" normalizeH="0" baseline="0" dirty="0" smtClean="0">
                <a:ln>
                  <a:noFill/>
                </a:ln>
                <a:solidFill>
                  <a:srgbClr val="0000C0"/>
                </a:solidFill>
                <a:effectLst/>
                <a:latin typeface="Courier New" pitchFamily="49" charset="0"/>
                <a:ea typeface="Calibri" pitchFamily="34" charset="0"/>
                <a:cs typeface="Courier New" pitchFamily="49" charset="0"/>
              </a:rPr>
              <a:t>    </a:t>
            </a:r>
            <a:r>
              <a:rPr kumimoji="0" lang="ru-RU" sz="1400" b="0" i="0"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id</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ru-RU"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idc</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strike="noStrike" cap="none" normalizeH="0" baseline="0" dirty="0" smtClean="0">
                <a:ln>
                  <a:noFill/>
                </a:ln>
                <a:solidFill>
                  <a:srgbClr val="0000C0"/>
                </a:solidFill>
                <a:effectLst/>
                <a:latin typeface="Courier New" pitchFamily="49" charset="0"/>
                <a:ea typeface="Calibri" pitchFamily="34" charset="0"/>
                <a:cs typeface="Courier New" pitchFamily="49" charset="0"/>
              </a:rPr>
              <a:t>    </a:t>
            </a:r>
            <a:r>
              <a:rPr kumimoji="0" lang="ru-RU" sz="1400" b="0" i="0"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text</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ru-RU"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txt</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объекты</a:t>
            </a:r>
            <a:endParaRPr lang="ru-RU" dirty="0"/>
          </a:p>
        </p:txBody>
      </p:sp>
      <p:sp>
        <p:nvSpPr>
          <p:cNvPr id="3" name="Содержимое 2"/>
          <p:cNvSpPr>
            <a:spLocks noGrp="1"/>
          </p:cNvSpPr>
          <p:nvPr>
            <p:ph idx="1"/>
          </p:nvPr>
        </p:nvSpPr>
        <p:spPr/>
        <p:txBody>
          <a:bodyPr/>
          <a:lstStyle/>
          <a:p>
            <a:pPr marL="0" indent="0" algn="just">
              <a:buNone/>
            </a:pPr>
            <a:r>
              <a:rPr lang="ru-RU" sz="1800" dirty="0" smtClean="0"/>
              <a:t>Объекты создаются динамически с помощью операции </a:t>
            </a:r>
            <a:r>
              <a:rPr lang="en-US" sz="1800" b="1" dirty="0" smtClean="0">
                <a:solidFill>
                  <a:schemeClr val="accent1">
                    <a:lumMod val="75000"/>
                  </a:schemeClr>
                </a:solidFill>
              </a:rPr>
              <a:t>new</a:t>
            </a:r>
            <a:r>
              <a:rPr lang="ru-RU" sz="1800" dirty="0" smtClean="0"/>
              <a:t>, а уничтожаются автоматически. </a:t>
            </a:r>
          </a:p>
          <a:p>
            <a:pPr marL="0" indent="0"/>
            <a:endParaRPr lang="en-US" sz="1800" dirty="0" smtClean="0"/>
          </a:p>
          <a:p>
            <a:pPr marL="0" indent="0" algn="just">
              <a:buNone/>
            </a:pPr>
            <a:r>
              <a:rPr lang="ru-RU" sz="1800" dirty="0" smtClean="0"/>
              <a:t>Когда никаких ссылок на объект не существует (все ссылки на него вышли из области видимости программы) предполагается, что объект больше не нужен, и память, занятая объектом, может быть освобождена. </a:t>
            </a:r>
          </a:p>
          <a:p>
            <a:pPr marL="0" indent="0">
              <a:buFont typeface="Verdana" pitchFamily="34" charset="0"/>
              <a:buNone/>
            </a:pPr>
            <a:endParaRPr lang="ru-RU" sz="1800" dirty="0" smtClean="0"/>
          </a:p>
          <a:p>
            <a:pPr marL="0" indent="0" algn="just">
              <a:buNone/>
            </a:pPr>
            <a:r>
              <a:rPr lang="ru-RU" sz="1800" dirty="0" smtClean="0"/>
              <a:t>“Сборка мусора” происходит нерегулярно во время выполнения программы. Рекомендовано ее выполнить вызовом метода </a:t>
            </a:r>
            <a:r>
              <a:rPr lang="en-US" sz="1800" b="1" dirty="0" smtClean="0">
                <a:solidFill>
                  <a:schemeClr val="accent1">
                    <a:lumMod val="75000"/>
                  </a:schemeClr>
                </a:solidFill>
              </a:rPr>
              <a:t>System</a:t>
            </a:r>
            <a:r>
              <a:rPr lang="ru-RU" sz="1800" b="1" dirty="0" smtClean="0">
                <a:solidFill>
                  <a:schemeClr val="accent1">
                    <a:lumMod val="75000"/>
                  </a:schemeClr>
                </a:solidFill>
              </a:rPr>
              <a:t>.</a:t>
            </a:r>
            <a:r>
              <a:rPr lang="en-US" sz="1800" b="1" dirty="0" err="1" smtClean="0">
                <a:solidFill>
                  <a:schemeClr val="accent1">
                    <a:lumMod val="75000"/>
                  </a:schemeClr>
                </a:solidFill>
              </a:rPr>
              <a:t>gc</a:t>
            </a:r>
            <a:r>
              <a:rPr lang="ru-RU" sz="1800" b="1" dirty="0" smtClean="0">
                <a:solidFill>
                  <a:schemeClr val="accent1">
                    <a:lumMod val="75000"/>
                  </a:schemeClr>
                </a:solidFill>
              </a:rPr>
              <a:t>() </a:t>
            </a:r>
            <a:r>
              <a:rPr lang="ru-RU" sz="1800" dirty="0" smtClean="0"/>
              <a:t>или </a:t>
            </a:r>
            <a:r>
              <a:rPr lang="en-US" sz="1800" b="1" dirty="0" smtClean="0">
                <a:solidFill>
                  <a:schemeClr val="accent1">
                    <a:lumMod val="75000"/>
                  </a:schemeClr>
                </a:solidFill>
              </a:rPr>
              <a:t>Runtime</a:t>
            </a:r>
            <a:r>
              <a:rPr lang="ru-RU" sz="1800" b="1" dirty="0" smtClean="0">
                <a:solidFill>
                  <a:schemeClr val="accent1">
                    <a:lumMod val="75000"/>
                  </a:schemeClr>
                </a:solidFill>
              </a:rPr>
              <a:t>.</a:t>
            </a:r>
            <a:r>
              <a:rPr lang="en-US" sz="1800" b="1" dirty="0" err="1" smtClean="0">
                <a:solidFill>
                  <a:schemeClr val="accent1">
                    <a:lumMod val="75000"/>
                  </a:schemeClr>
                </a:solidFill>
              </a:rPr>
              <a:t>getRuntime</a:t>
            </a:r>
            <a:r>
              <a:rPr lang="ru-RU" sz="1800" b="1" dirty="0" smtClean="0">
                <a:solidFill>
                  <a:schemeClr val="accent1">
                    <a:lumMod val="75000"/>
                  </a:schemeClr>
                </a:solidFill>
              </a:rPr>
              <a:t>().</a:t>
            </a:r>
            <a:r>
              <a:rPr lang="en-US" sz="1800" b="1" dirty="0" err="1" smtClean="0">
                <a:solidFill>
                  <a:schemeClr val="accent1">
                    <a:lumMod val="75000"/>
                  </a:schemeClr>
                </a:solidFill>
              </a:rPr>
              <a:t>gc</a:t>
            </a:r>
            <a:r>
              <a:rPr lang="ru-RU" sz="1800" b="1" dirty="0" smtClean="0">
                <a:solidFill>
                  <a:schemeClr val="accent1">
                    <a:lumMod val="75000"/>
                  </a:schemeClr>
                </a:solidFill>
              </a:rPr>
              <a:t>()</a:t>
            </a:r>
            <a:r>
              <a:rPr lang="ru-RU" sz="1800" dirty="0" smtClean="0">
                <a:solidFill>
                  <a:srgbClr val="800000"/>
                </a:solidFill>
              </a:rPr>
              <a:t>.</a:t>
            </a:r>
          </a:p>
          <a:p>
            <a:pPr marL="0" indent="0"/>
            <a:endParaRPr lang="en-US" sz="1800" dirty="0" smtClean="0"/>
          </a:p>
          <a:p>
            <a:pPr marL="0" indent="0" algn="just">
              <a:buNone/>
            </a:pPr>
            <a:r>
              <a:rPr lang="ru-RU" sz="1800" dirty="0" smtClean="0"/>
              <a:t>Вызов метода </a:t>
            </a:r>
            <a:r>
              <a:rPr lang="ru-RU" sz="1800" b="1" dirty="0" err="1" smtClean="0">
                <a:solidFill>
                  <a:schemeClr val="accent1">
                    <a:lumMod val="75000"/>
                  </a:schemeClr>
                </a:solidFill>
              </a:rPr>
              <a:t>System.runFinalization</a:t>
            </a:r>
            <a:r>
              <a:rPr lang="ru-RU" sz="1800" b="1" dirty="0" smtClean="0">
                <a:solidFill>
                  <a:schemeClr val="accent1">
                    <a:lumMod val="75000"/>
                  </a:schemeClr>
                </a:solidFill>
              </a:rPr>
              <a:t>() </a:t>
            </a:r>
            <a:r>
              <a:rPr lang="ru-RU" sz="1800" dirty="0" smtClean="0"/>
              <a:t>приведет к запуску метода </a:t>
            </a:r>
            <a:r>
              <a:rPr lang="en-US" sz="1800" b="1" dirty="0" smtClean="0">
                <a:solidFill>
                  <a:schemeClr val="accent1">
                    <a:lumMod val="75000"/>
                  </a:schemeClr>
                </a:solidFill>
              </a:rPr>
              <a:t>finalize</a:t>
            </a:r>
            <a:r>
              <a:rPr lang="ru-RU" sz="1800" b="1" dirty="0" smtClean="0">
                <a:solidFill>
                  <a:schemeClr val="accent1">
                    <a:lumMod val="75000"/>
                  </a:schemeClr>
                </a:solidFill>
              </a:rPr>
              <a:t>()  </a:t>
            </a:r>
            <a:r>
              <a:rPr lang="ru-RU" sz="1800" dirty="0" smtClean="0"/>
              <a:t>для объектов утративших все ссылки.</a:t>
            </a:r>
          </a:p>
          <a:p>
            <a:endParaRPr lang="ru-RU"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объекты</a:t>
            </a:r>
            <a:endParaRPr lang="ru-RU" dirty="0"/>
          </a:p>
        </p:txBody>
      </p:sp>
      <p:sp>
        <p:nvSpPr>
          <p:cNvPr id="3" name="Содержимое 2"/>
          <p:cNvSpPr>
            <a:spLocks noGrp="1"/>
          </p:cNvSpPr>
          <p:nvPr>
            <p:ph idx="1"/>
          </p:nvPr>
        </p:nvSpPr>
        <p:spPr/>
        <p:txBody>
          <a:bodyPr/>
          <a:lstStyle/>
          <a:p>
            <a:pPr marL="0" indent="0" algn="just">
              <a:buFont typeface="Verdana" pitchFamily="34" charset="0"/>
              <a:buNone/>
            </a:pPr>
            <a:r>
              <a:rPr lang="ru-RU" sz="1800" dirty="0" smtClean="0"/>
              <a:t>В </a:t>
            </a:r>
            <a:r>
              <a:rPr lang="ru-RU" sz="1800" dirty="0" err="1" smtClean="0"/>
              <a:t>Java</a:t>
            </a:r>
            <a:r>
              <a:rPr lang="ru-RU" sz="1800" dirty="0" smtClean="0"/>
              <a:t> пересмотрена концепция  динамического распределения памяти: отсутствуют способы освобождения  динамически выделенной памяти. Вместо этого реализована система автоматического освобождения памяти (сборщик мусора), выделенной с помощью оператора </a:t>
            </a:r>
            <a:r>
              <a:rPr lang="ru-RU" sz="1800" b="1" dirty="0" err="1" smtClean="0">
                <a:solidFill>
                  <a:schemeClr val="accent1">
                    <a:lumMod val="75000"/>
                  </a:schemeClr>
                </a:solidFill>
              </a:rPr>
              <a:t>new</a:t>
            </a:r>
            <a:r>
              <a:rPr lang="ru-RU" sz="1800" dirty="0" smtClean="0"/>
              <a:t>. </a:t>
            </a:r>
          </a:p>
          <a:p>
            <a:pPr marL="0" indent="0" algn="just">
              <a:buFont typeface="Verdana" pitchFamily="34" charset="0"/>
              <a:buNone/>
            </a:pPr>
            <a:endParaRPr lang="ru-RU" sz="1800" dirty="0" smtClean="0"/>
          </a:p>
          <a:p>
            <a:pPr marL="0" indent="0" algn="just">
              <a:buFont typeface="Verdana" pitchFamily="34" charset="0"/>
              <a:buNone/>
            </a:pPr>
            <a:r>
              <a:rPr lang="ru-RU" sz="1800" dirty="0" smtClean="0"/>
              <a:t>Сборщик мусора уничтожает объекты, которым не соответствует ни одна ссылка из активного потока.</a:t>
            </a:r>
          </a:p>
          <a:p>
            <a:pPr marL="0" indent="0" algn="just">
              <a:buFont typeface="Verdana" pitchFamily="34" charset="0"/>
              <a:buNone/>
            </a:pPr>
            <a:endParaRPr lang="ru-RU" sz="1800" dirty="0" smtClean="0"/>
          </a:p>
          <a:p>
            <a:pPr marL="0" indent="0" algn="just">
              <a:buFont typeface="Verdana" pitchFamily="34" charset="0"/>
              <a:buNone/>
            </a:pPr>
            <a:r>
              <a:rPr lang="ru-RU" sz="1800" dirty="0" smtClean="0"/>
              <a:t>Аналогом деструктора можно считать метод </a:t>
            </a:r>
            <a:r>
              <a:rPr lang="ru-RU" sz="1800" b="1" dirty="0" err="1" smtClean="0">
                <a:solidFill>
                  <a:schemeClr val="accent1">
                    <a:lumMod val="75000"/>
                  </a:schemeClr>
                </a:solidFill>
              </a:rPr>
              <a:t>finalize</a:t>
            </a:r>
            <a:r>
              <a:rPr lang="ru-RU" sz="1800" b="1" dirty="0" smtClean="0">
                <a:solidFill>
                  <a:schemeClr val="accent1">
                    <a:lumMod val="75000"/>
                  </a:schemeClr>
                </a:solidFill>
              </a:rPr>
              <a:t>(), </a:t>
            </a:r>
            <a:r>
              <a:rPr lang="ru-RU" sz="1800" dirty="0" smtClean="0"/>
              <a:t>который исполняющая среда языка </a:t>
            </a:r>
            <a:r>
              <a:rPr lang="ru-RU" sz="1800" dirty="0" err="1" smtClean="0"/>
              <a:t>Java</a:t>
            </a:r>
            <a:r>
              <a:rPr lang="ru-RU" sz="1800" dirty="0" smtClean="0"/>
              <a:t> будет вызывать каждый раз, когда сборщик мусора будет уничтожать объекты этого класса.</a:t>
            </a:r>
            <a:r>
              <a:rPr lang="en-US" sz="1800" dirty="0" smtClean="0"/>
              <a:t/>
            </a:r>
            <a:br>
              <a:rPr lang="en-US" sz="1800" dirty="0" smtClean="0"/>
            </a:br>
            <a:endParaRPr lang="ru-RU" sz="1800" dirty="0" smtClean="0"/>
          </a:p>
          <a:p>
            <a:endParaRPr lang="ru-RU" sz="1800"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a:t>
            </a:r>
            <a:r>
              <a:rPr lang="ru-RU" dirty="0" smtClean="0"/>
              <a:t>объекты. </a:t>
            </a:r>
            <a:r>
              <a:rPr lang="en-GB" dirty="0" smtClean="0"/>
              <a:t>Example </a:t>
            </a:r>
            <a:r>
              <a:rPr lang="ru-RU" dirty="0" smtClean="0"/>
              <a:t>4</a:t>
            </a:r>
            <a:endParaRPr lang="ru-RU"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24</a:t>
            </a:fld>
            <a:endParaRPr lang="en-US"/>
          </a:p>
        </p:txBody>
      </p:sp>
      <p:sp>
        <p:nvSpPr>
          <p:cNvPr id="3073" name="Rectangle 1"/>
          <p:cNvSpPr>
            <a:spLocks noChangeArrowheads="1"/>
          </p:cNvSpPr>
          <p:nvPr/>
        </p:nvSpPr>
        <p:spPr bwMode="auto">
          <a:xfrm>
            <a:off x="928662" y="1235596"/>
            <a:ext cx="7286676" cy="2677656"/>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package</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_java._se._</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02.classandobject</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class</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FinalizeDemo</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static</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void</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main(String[] </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args</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Student</a:t>
            </a:r>
            <a:r>
              <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d1 = </a:t>
            </a:r>
            <a:r>
              <a:rPr kumimoji="0" lang="ru-RU" sz="1400" b="1"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new</a:t>
            </a:r>
            <a:r>
              <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Student</a:t>
            </a:r>
            <a:r>
              <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(1);</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d1 =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null</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Student d2 =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new</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Student(2);</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Object </a:t>
            </a:r>
            <a:r>
              <a:rPr kumimoji="0" lang="en-GB" sz="1400" b="0" i="0" u="sng" strike="noStrike" cap="none" normalizeH="0" baseline="0" dirty="0" smtClean="0">
                <a:ln>
                  <a:noFill/>
                </a:ln>
                <a:solidFill>
                  <a:srgbClr val="000000"/>
                </a:solidFill>
                <a:effectLst/>
                <a:latin typeface="Courier New" pitchFamily="49" charset="0"/>
                <a:ea typeface="Calibri" pitchFamily="34" charset="0"/>
                <a:cs typeface="Courier New" pitchFamily="49" charset="0"/>
              </a:rPr>
              <a:t>d3</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d2;</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d2 = d1;</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System.</a:t>
            </a:r>
            <a:r>
              <a:rPr kumimoji="0" lang="en-GB" sz="1400" b="0" i="1"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gc</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a:t>
            </a:r>
            <a:r>
              <a:rPr lang="ru-RU" dirty="0" smtClean="0"/>
              <a:t>объекты</a:t>
            </a:r>
            <a:r>
              <a:rPr lang="en-GB" dirty="0" smtClean="0"/>
              <a:t>. Example </a:t>
            </a:r>
            <a:r>
              <a:rPr lang="en-GB" dirty="0" smtClean="0"/>
              <a:t>4</a:t>
            </a:r>
            <a:endParaRPr lang="ru-RU" dirty="0"/>
          </a:p>
        </p:txBody>
      </p:sp>
      <p:sp>
        <p:nvSpPr>
          <p:cNvPr id="3" name="Содержимое 2"/>
          <p:cNvSpPr>
            <a:spLocks noGrp="1"/>
          </p:cNvSpPr>
          <p:nvPr>
            <p:ph idx="1"/>
          </p:nvPr>
        </p:nvSpPr>
        <p:spPr>
          <a:xfrm>
            <a:off x="928662" y="4286256"/>
            <a:ext cx="7315200" cy="876288"/>
          </a:xfrm>
        </p:spPr>
        <p:txBody>
          <a:bodyPr/>
          <a:lstStyle/>
          <a:p>
            <a:pPr>
              <a:buNone/>
            </a:pPr>
            <a:r>
              <a:rPr lang="ru-RU" sz="1800" dirty="0" smtClean="0"/>
              <a:t>Результат выполнения:</a:t>
            </a:r>
            <a:endParaRPr lang="ru-RU" sz="1800"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25</a:t>
            </a:fld>
            <a:endParaRPr lang="en-US"/>
          </a:p>
        </p:txBody>
      </p:sp>
      <p:sp>
        <p:nvSpPr>
          <p:cNvPr id="3073" name="Rectangle 1"/>
          <p:cNvSpPr>
            <a:spLocks noChangeArrowheads="1"/>
          </p:cNvSpPr>
          <p:nvPr/>
        </p:nvSpPr>
        <p:spPr bwMode="auto">
          <a:xfrm>
            <a:off x="928662" y="1214422"/>
            <a:ext cx="7286676" cy="3108543"/>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с</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lass</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Student {</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private</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smtClean="0">
                <a:ln>
                  <a:noFill/>
                </a:ln>
                <a:solidFill>
                  <a:srgbClr val="0000C0"/>
                </a:solidFill>
                <a:effectLst/>
                <a:latin typeface="Courier New" pitchFamily="49" charset="0"/>
                <a:ea typeface="Calibri" pitchFamily="34" charset="0"/>
                <a:cs typeface="Courier New" pitchFamily="49" charset="0"/>
              </a:rPr>
              <a:t>id</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Student(</a:t>
            </a:r>
            <a:r>
              <a:rPr kumimoji="0" lang="en-GB" sz="1400" b="1"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value) {</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smtClean="0">
                <a:ln>
                  <a:noFill/>
                </a:ln>
                <a:solidFill>
                  <a:srgbClr val="0000C0"/>
                </a:solidFill>
                <a:effectLst/>
                <a:latin typeface="Courier New" pitchFamily="49" charset="0"/>
                <a:ea typeface="Calibri" pitchFamily="34" charset="0"/>
                <a:cs typeface="Courier New" pitchFamily="49" charset="0"/>
              </a:rPr>
              <a:t>id</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value;</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protected</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void</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finalize()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throws</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Throwable</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try</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System.</a:t>
            </a:r>
            <a:r>
              <a:rPr kumimoji="0" lang="en-GB" sz="1400" b="0" i="1"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out</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.println</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GB"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ru-RU"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объект</a:t>
            </a:r>
            <a:r>
              <a:rPr kumimoji="0" lang="en-GB"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 </a:t>
            </a:r>
            <a:r>
              <a:rPr kumimoji="0" lang="ru-RU"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удален</a:t>
            </a:r>
            <a:r>
              <a:rPr kumimoji="0" lang="en-GB"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 id="</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GB" sz="1400" b="0" i="0" u="none" strike="noStrike" cap="none" normalizeH="0" baseline="0" dirty="0" smtClean="0">
                <a:ln>
                  <a:noFill/>
                </a:ln>
                <a:solidFill>
                  <a:srgbClr val="0000C0"/>
                </a:solidFill>
                <a:effectLst/>
                <a:latin typeface="Courier New" pitchFamily="49" charset="0"/>
                <a:ea typeface="Calibri" pitchFamily="34" charset="0"/>
                <a:cs typeface="Courier New" pitchFamily="49" charset="0"/>
              </a:rPr>
              <a:t>id</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1"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finally</a:t>
            </a:r>
            <a:r>
              <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1"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super</a:t>
            </a:r>
            <a:r>
              <a:rPr kumimoji="0" lang="ru-RU"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.finalize</a:t>
            </a:r>
            <a:r>
              <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pitchFamily="34" charset="0"/>
            </a:endParaRPr>
          </a:p>
        </p:txBody>
      </p:sp>
      <p:sp>
        <p:nvSpPr>
          <p:cNvPr id="8" name="Прямоугольник 7"/>
          <p:cNvSpPr/>
          <p:nvPr/>
        </p:nvSpPr>
        <p:spPr>
          <a:xfrm>
            <a:off x="3500430" y="4786322"/>
            <a:ext cx="2068900" cy="369332"/>
          </a:xfrm>
          <a:prstGeom prst="rect">
            <a:avLst/>
          </a:prstGeom>
          <a:solidFill>
            <a:schemeClr val="bg1">
              <a:lumMod val="95000"/>
            </a:schemeClr>
          </a:solidFill>
        </p:spPr>
        <p:txBody>
          <a:bodyPr wrap="none">
            <a:spAutoFit/>
          </a:bodyPr>
          <a:lstStyle/>
          <a:p>
            <a:r>
              <a:rPr lang="ru-RU" dirty="0" smtClean="0"/>
              <a:t>объект удален id=1</a:t>
            </a:r>
            <a:endParaRPr lang="ru-RU"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объекты</a:t>
            </a:r>
            <a:endParaRPr lang="ru-RU" dirty="0"/>
          </a:p>
        </p:txBody>
      </p:sp>
      <p:sp>
        <p:nvSpPr>
          <p:cNvPr id="3" name="Содержимое 2"/>
          <p:cNvSpPr>
            <a:spLocks noGrp="1"/>
          </p:cNvSpPr>
          <p:nvPr>
            <p:ph idx="1"/>
          </p:nvPr>
        </p:nvSpPr>
        <p:spPr/>
        <p:txBody>
          <a:bodyPr/>
          <a:lstStyle/>
          <a:p>
            <a:pPr>
              <a:buNone/>
            </a:pPr>
            <a:r>
              <a:rPr lang="ru-RU" sz="1800" b="1" dirty="0" smtClean="0"/>
              <a:t>Методы классов, передача параметров в методы</a:t>
            </a:r>
          </a:p>
          <a:p>
            <a:endParaRPr lang="ru-RU" sz="1800" dirty="0" smtClean="0"/>
          </a:p>
          <a:p>
            <a:pPr marL="0" indent="0" algn="just">
              <a:buNone/>
            </a:pPr>
            <a:r>
              <a:rPr lang="ru-RU" sz="1800" dirty="0" smtClean="0"/>
              <a:t>Ссылки в методы передаются по значению. Выделяется память под параметры метода, и те переменные, которые являются ссылочными аргументами инициализируются значением своих фактических параметров. Таким образом, минимум две ссылки начинают указывать на один объект.</a:t>
            </a:r>
          </a:p>
          <a:p>
            <a:endParaRPr lang="ru-RU"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a:t>
            </a:r>
            <a:r>
              <a:rPr lang="ru-RU" dirty="0" smtClean="0"/>
              <a:t>объекты</a:t>
            </a:r>
            <a:r>
              <a:rPr lang="en-GB" dirty="0" smtClean="0"/>
              <a:t>. </a:t>
            </a:r>
            <a:r>
              <a:rPr lang="en-GB" dirty="0" smtClean="0"/>
              <a:t>Example 5</a:t>
            </a:r>
            <a:endParaRPr lang="ru-RU" dirty="0"/>
          </a:p>
        </p:txBody>
      </p:sp>
      <p:sp>
        <p:nvSpPr>
          <p:cNvPr id="3" name="Содержимое 2"/>
          <p:cNvSpPr>
            <a:spLocks noGrp="1"/>
          </p:cNvSpPr>
          <p:nvPr>
            <p:ph idx="1"/>
          </p:nvPr>
        </p:nvSpPr>
        <p:spPr>
          <a:xfrm>
            <a:off x="914400" y="4500570"/>
            <a:ext cx="7315200" cy="1376354"/>
          </a:xfrm>
        </p:spPr>
        <p:txBody>
          <a:bodyPr/>
          <a:lstStyle/>
          <a:p>
            <a:pPr>
              <a:buNone/>
            </a:pPr>
            <a:r>
              <a:rPr lang="ru-RU" dirty="0" smtClean="0"/>
              <a:t>Результат:</a:t>
            </a:r>
            <a:endParaRPr lang="ru-RU"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27</a:t>
            </a:fld>
            <a:endParaRPr lang="en-US"/>
          </a:p>
        </p:txBody>
      </p:sp>
      <p:sp>
        <p:nvSpPr>
          <p:cNvPr id="1025" name="Rectangle 1"/>
          <p:cNvSpPr>
            <a:spLocks noChangeArrowheads="1"/>
          </p:cNvSpPr>
          <p:nvPr/>
        </p:nvSpPr>
        <p:spPr bwMode="auto">
          <a:xfrm>
            <a:off x="928662" y="1214422"/>
            <a:ext cx="7429551" cy="3293209"/>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package</a:t>
            </a:r>
            <a:r>
              <a:rPr kumimoji="0" lang="en-GB" sz="13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_java._se._</a:t>
            </a:r>
            <a:r>
              <a:rPr kumimoji="0" lang="en-GB" sz="13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02.classandobject</a:t>
            </a:r>
            <a:r>
              <a:rPr kumimoji="0" lang="en-GB" sz="13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3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import</a:t>
            </a:r>
            <a:r>
              <a:rPr kumimoji="0" lang="en-GB" sz="13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3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java.util.Date</a:t>
            </a:r>
            <a:r>
              <a:rPr kumimoji="0" lang="en-GB" sz="13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3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3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GB" sz="13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3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class</a:t>
            </a:r>
            <a:r>
              <a:rPr kumimoji="0" lang="en-GB" sz="13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3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MyDate</a:t>
            </a:r>
            <a:r>
              <a:rPr kumimoji="0" lang="en-GB" sz="13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ru-RU" sz="13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3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  </a:t>
            </a:r>
            <a:r>
              <a:rPr kumimoji="0" lang="en-GB" sz="13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GB" sz="13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3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static</a:t>
            </a:r>
            <a:r>
              <a:rPr kumimoji="0" lang="en-GB" sz="13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3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void</a:t>
            </a:r>
            <a:r>
              <a:rPr kumimoji="0" lang="en-GB" sz="13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main(String[] </a:t>
            </a:r>
            <a:r>
              <a:rPr kumimoji="0" lang="en-GB" sz="13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args</a:t>
            </a:r>
            <a:r>
              <a:rPr kumimoji="0" lang="en-GB" sz="13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ru-RU" sz="13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3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3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Date </a:t>
            </a:r>
            <a:r>
              <a:rPr kumimoji="0" lang="en-GB" sz="13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myDate</a:t>
            </a:r>
            <a:r>
              <a:rPr kumimoji="0" lang="en-GB" sz="13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GB" sz="13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new</a:t>
            </a:r>
            <a:r>
              <a:rPr kumimoji="0" lang="en-GB" sz="13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Date();</a:t>
            </a:r>
            <a:endParaRPr kumimoji="0" lang="ru-RU" sz="13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3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3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System.</a:t>
            </a:r>
            <a:r>
              <a:rPr kumimoji="0" lang="en-GB" sz="1300" b="0" i="1"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out</a:t>
            </a:r>
            <a:r>
              <a:rPr kumimoji="0" lang="en-GB" sz="13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.println</a:t>
            </a:r>
            <a:r>
              <a:rPr kumimoji="0" lang="en-GB" sz="13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GB" sz="1300" b="0" i="0"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en-GB" sz="1200" b="0" i="0" strike="noStrike" cap="none" normalizeH="0" baseline="0" dirty="0" smtClean="0">
                <a:ln>
                  <a:noFill/>
                </a:ln>
                <a:solidFill>
                  <a:srgbClr val="2A00FF"/>
                </a:solidFill>
                <a:effectLst/>
                <a:latin typeface="Courier New" pitchFamily="49" charset="0"/>
                <a:ea typeface="Calibri" pitchFamily="34" charset="0"/>
                <a:cs typeface="Courier New" pitchFamily="49" charset="0"/>
              </a:rPr>
              <a:t>In main - before call function – </a:t>
            </a:r>
            <a:r>
              <a:rPr kumimoji="0" lang="en-GB" sz="1200" b="0" i="0" strike="noStrike" cap="none" normalizeH="0" baseline="0" dirty="0" err="1" smtClean="0">
                <a:ln>
                  <a:noFill/>
                </a:ln>
                <a:solidFill>
                  <a:srgbClr val="2A00FF"/>
                </a:solidFill>
                <a:effectLst/>
                <a:latin typeface="Courier New" pitchFamily="49" charset="0"/>
                <a:ea typeface="Calibri" pitchFamily="34" charset="0"/>
                <a:cs typeface="Courier New" pitchFamily="49" charset="0"/>
              </a:rPr>
              <a:t>myDate</a:t>
            </a:r>
            <a:r>
              <a:rPr lang="ru-RU" sz="1200" dirty="0" smtClean="0">
                <a:solidFill>
                  <a:srgbClr val="2A00FF"/>
                </a:solidFill>
                <a:latin typeface="Courier New" pitchFamily="49" charset="0"/>
                <a:ea typeface="Calibri" pitchFamily="34" charset="0"/>
                <a:cs typeface="Courier New" pitchFamily="49" charset="0"/>
              </a:rPr>
              <a:t>=</a:t>
            </a:r>
            <a:r>
              <a:rPr kumimoji="0" lang="en-GB" sz="1300" b="0" i="0"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en-GB" sz="13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GB" sz="13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myDate</a:t>
            </a:r>
            <a:r>
              <a:rPr kumimoji="0" lang="en-GB" sz="13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3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300" b="0" i="1"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300" b="0" i="1"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changeDate</a:t>
            </a:r>
            <a:r>
              <a:rPr kumimoji="0" lang="en-GB" sz="13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GB" sz="13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myDate</a:t>
            </a:r>
            <a:r>
              <a:rPr kumimoji="0" lang="en-GB" sz="13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3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3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3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System.</a:t>
            </a:r>
            <a:r>
              <a:rPr kumimoji="0" lang="en-GB" sz="1300" b="0" i="1"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out</a:t>
            </a:r>
            <a:r>
              <a:rPr kumimoji="0" lang="en-GB" sz="13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.println</a:t>
            </a:r>
            <a:r>
              <a:rPr kumimoji="0" lang="en-GB" sz="13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GB" sz="1300" b="0" i="0"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en-GB" sz="1200" b="0" i="0" strike="noStrike" cap="none" normalizeH="0" baseline="0" dirty="0" smtClean="0">
                <a:ln>
                  <a:noFill/>
                </a:ln>
                <a:solidFill>
                  <a:srgbClr val="2A00FF"/>
                </a:solidFill>
                <a:effectLst/>
                <a:latin typeface="Courier New" pitchFamily="49" charset="0"/>
                <a:ea typeface="Calibri" pitchFamily="34" charset="0"/>
                <a:cs typeface="Courier New" pitchFamily="49" charset="0"/>
              </a:rPr>
              <a:t>In main - after call function - </a:t>
            </a:r>
            <a:r>
              <a:rPr kumimoji="0" lang="en-GB" sz="1200" b="0" i="0" strike="noStrike" cap="none" normalizeH="0" baseline="0" dirty="0" err="1" smtClean="0">
                <a:ln>
                  <a:noFill/>
                </a:ln>
                <a:solidFill>
                  <a:srgbClr val="2A00FF"/>
                </a:solidFill>
                <a:effectLst/>
                <a:latin typeface="Courier New" pitchFamily="49" charset="0"/>
                <a:ea typeface="Calibri" pitchFamily="34" charset="0"/>
                <a:cs typeface="Courier New" pitchFamily="49" charset="0"/>
              </a:rPr>
              <a:t>myDate</a:t>
            </a:r>
            <a:r>
              <a:rPr kumimoji="0" lang="en-GB" sz="1200" b="0" i="0"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en-GB" sz="1300" b="0" i="0"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en-GB" sz="13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GB" sz="13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myDate</a:t>
            </a:r>
            <a:r>
              <a:rPr kumimoji="0" lang="en-GB" sz="13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3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3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3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3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3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  </a:t>
            </a:r>
            <a:r>
              <a:rPr kumimoji="0" lang="en-GB" sz="13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GB" sz="13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3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static</a:t>
            </a:r>
            <a:r>
              <a:rPr kumimoji="0" lang="en-GB" sz="13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3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void</a:t>
            </a:r>
            <a:r>
              <a:rPr kumimoji="0" lang="en-GB" sz="13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3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changeDate</a:t>
            </a:r>
            <a:r>
              <a:rPr kumimoji="0" lang="en-GB" sz="13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(Date date) {</a:t>
            </a:r>
            <a:endParaRPr kumimoji="0" lang="ru-RU" sz="13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3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3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System.</a:t>
            </a:r>
            <a:r>
              <a:rPr kumimoji="0" lang="en-GB" sz="1300" b="0" i="1"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out</a:t>
            </a:r>
            <a:r>
              <a:rPr kumimoji="0" lang="en-GB" sz="13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.println</a:t>
            </a:r>
            <a:r>
              <a:rPr kumimoji="0" lang="en-GB" sz="13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GB" sz="1300" b="0" i="0"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en-GB" sz="1200" b="0" i="0" strike="noStrike" cap="none" normalizeH="0" baseline="0" dirty="0" smtClean="0">
                <a:ln>
                  <a:noFill/>
                </a:ln>
                <a:solidFill>
                  <a:srgbClr val="2A00FF"/>
                </a:solidFill>
                <a:effectLst/>
                <a:latin typeface="Courier New" pitchFamily="49" charset="0"/>
                <a:ea typeface="Calibri" pitchFamily="34" charset="0"/>
                <a:cs typeface="Courier New" pitchFamily="49" charset="0"/>
              </a:rPr>
              <a:t>In </a:t>
            </a:r>
            <a:r>
              <a:rPr kumimoji="0" lang="en-GB" sz="1200" b="0" i="0" strike="noStrike" cap="none" normalizeH="0" baseline="0" dirty="0" err="1" smtClean="0">
                <a:ln>
                  <a:noFill/>
                </a:ln>
                <a:solidFill>
                  <a:srgbClr val="2A00FF"/>
                </a:solidFill>
                <a:effectLst/>
                <a:latin typeface="Courier New" pitchFamily="49" charset="0"/>
                <a:ea typeface="Calibri" pitchFamily="34" charset="0"/>
                <a:cs typeface="Courier New" pitchFamily="49" charset="0"/>
              </a:rPr>
              <a:t>changeDate</a:t>
            </a:r>
            <a:r>
              <a:rPr kumimoji="0" lang="en-GB" sz="1200" b="0" i="0" strike="noStrike" cap="none" normalizeH="0" baseline="0" dirty="0" smtClean="0">
                <a:ln>
                  <a:noFill/>
                </a:ln>
                <a:solidFill>
                  <a:srgbClr val="2A00FF"/>
                </a:solidFill>
                <a:effectLst/>
                <a:latin typeface="Courier New" pitchFamily="49" charset="0"/>
                <a:ea typeface="Calibri" pitchFamily="34" charset="0"/>
                <a:cs typeface="Courier New" pitchFamily="49" charset="0"/>
              </a:rPr>
              <a:t> - before change - date=</a:t>
            </a:r>
            <a:r>
              <a:rPr kumimoji="0" lang="en-GB" sz="1300" b="0" i="0"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en-GB" sz="13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date);</a:t>
            </a:r>
            <a:endParaRPr kumimoji="0" lang="ru-RU" sz="13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3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3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date.setYear</a:t>
            </a:r>
            <a:r>
              <a:rPr kumimoji="0" lang="en-GB" sz="13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(2999 - 1900);</a:t>
            </a:r>
            <a:endParaRPr kumimoji="0" lang="ru-RU" sz="13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3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3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System.</a:t>
            </a:r>
            <a:r>
              <a:rPr kumimoji="0" lang="en-GB" sz="1300" b="0" i="1"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out</a:t>
            </a:r>
            <a:r>
              <a:rPr kumimoji="0" lang="en-GB" sz="13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.println</a:t>
            </a:r>
            <a:r>
              <a:rPr kumimoji="0" lang="en-GB" sz="13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GB" sz="1300" b="0" i="0"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en-GB" sz="1200" b="0" i="0" strike="noStrike" cap="none" normalizeH="0" baseline="0" dirty="0" smtClean="0">
                <a:ln>
                  <a:noFill/>
                </a:ln>
                <a:solidFill>
                  <a:srgbClr val="2A00FF"/>
                </a:solidFill>
                <a:effectLst/>
                <a:latin typeface="Courier New" pitchFamily="49" charset="0"/>
                <a:ea typeface="Calibri" pitchFamily="34" charset="0"/>
                <a:cs typeface="Courier New" pitchFamily="49" charset="0"/>
              </a:rPr>
              <a:t>In </a:t>
            </a:r>
            <a:r>
              <a:rPr kumimoji="0" lang="en-GB" sz="1200" b="0" i="0" strike="noStrike" cap="none" normalizeH="0" baseline="0" dirty="0" err="1" smtClean="0">
                <a:ln>
                  <a:noFill/>
                </a:ln>
                <a:solidFill>
                  <a:srgbClr val="2A00FF"/>
                </a:solidFill>
                <a:effectLst/>
                <a:latin typeface="Courier New" pitchFamily="49" charset="0"/>
                <a:ea typeface="Calibri" pitchFamily="34" charset="0"/>
                <a:cs typeface="Courier New" pitchFamily="49" charset="0"/>
              </a:rPr>
              <a:t>changeDate</a:t>
            </a:r>
            <a:r>
              <a:rPr kumimoji="0" lang="en-GB" sz="1200" b="0" i="0" strike="noStrike" cap="none" normalizeH="0" baseline="0" dirty="0" smtClean="0">
                <a:ln>
                  <a:noFill/>
                </a:ln>
                <a:solidFill>
                  <a:srgbClr val="2A00FF"/>
                </a:solidFill>
                <a:effectLst/>
                <a:latin typeface="Courier New" pitchFamily="49" charset="0"/>
                <a:ea typeface="Calibri" pitchFamily="34" charset="0"/>
                <a:cs typeface="Courier New" pitchFamily="49" charset="0"/>
              </a:rPr>
              <a:t> - after change - date=</a:t>
            </a:r>
            <a:r>
              <a:rPr kumimoji="0" lang="en-GB" sz="1300" b="0" i="0"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en-GB" sz="13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date);</a:t>
            </a:r>
            <a:endParaRPr kumimoji="0" lang="ru-RU" sz="13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3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ru-RU" sz="13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3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300" b="0" i="0" strike="noStrike" cap="none" normalizeH="0" baseline="0" dirty="0" smtClean="0">
              <a:ln>
                <a:noFill/>
              </a:ln>
              <a:solidFill>
                <a:schemeClr val="tx1"/>
              </a:solidFill>
              <a:effectLst/>
              <a:latin typeface="Arial" pitchFamily="34" charset="0"/>
            </a:endParaRPr>
          </a:p>
        </p:txBody>
      </p:sp>
      <p:sp>
        <p:nvSpPr>
          <p:cNvPr id="1026" name="Rectangle 2"/>
          <p:cNvSpPr>
            <a:spLocks noChangeArrowheads="1"/>
          </p:cNvSpPr>
          <p:nvPr/>
        </p:nvSpPr>
        <p:spPr bwMode="auto">
          <a:xfrm>
            <a:off x="1214414" y="4929198"/>
            <a:ext cx="7042312" cy="892552"/>
          </a:xfrm>
          <a:prstGeom prst="rect">
            <a:avLst/>
          </a:prstGeom>
          <a:solidFill>
            <a:schemeClr val="bg1">
              <a:lumMod val="95000"/>
            </a:schemeClr>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In main - before call function - </a:t>
            </a:r>
            <a:r>
              <a:rPr kumimoji="0" lang="en-GB" sz="13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myDate</a:t>
            </a:r>
            <a:r>
              <a:rPr kumimoji="0" lang="en-GB" sz="13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=Mon Sep 12 19:44:25 EEST 2011</a:t>
            </a:r>
            <a:endParaRPr kumimoji="0" lang="ru-RU" sz="13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In </a:t>
            </a:r>
            <a:r>
              <a:rPr kumimoji="0" lang="en-GB" sz="13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changeDate</a:t>
            </a:r>
            <a:r>
              <a:rPr kumimoji="0" lang="en-GB" sz="13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before change - date=Mon Sep 12 19:44:25 EEST 2011</a:t>
            </a:r>
            <a:endParaRPr kumimoji="0" lang="ru-RU" sz="13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In </a:t>
            </a:r>
            <a:r>
              <a:rPr kumimoji="0" lang="en-GB" sz="13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changeDate</a:t>
            </a:r>
            <a:r>
              <a:rPr kumimoji="0" lang="en-GB" sz="13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after change - date=Thu Sep 12 19:44:25 EEST 2999</a:t>
            </a:r>
            <a:endParaRPr kumimoji="0" lang="ru-RU" sz="13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In main - after call function - </a:t>
            </a:r>
            <a:r>
              <a:rPr kumimoji="0" lang="en-GB" sz="13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myDate</a:t>
            </a:r>
            <a:r>
              <a:rPr kumimoji="0" lang="en-GB" sz="13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=Thu Sep 12 19:44:25 EEST 2999</a:t>
            </a:r>
            <a:endParaRPr kumimoji="0" lang="en-GB" sz="13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объекты</a:t>
            </a:r>
            <a:endParaRPr lang="ru-RU" dirty="0"/>
          </a:p>
        </p:txBody>
      </p:sp>
      <p:sp>
        <p:nvSpPr>
          <p:cNvPr id="3" name="Содержимое 2"/>
          <p:cNvSpPr>
            <a:spLocks noGrp="1"/>
          </p:cNvSpPr>
          <p:nvPr>
            <p:ph idx="1"/>
          </p:nvPr>
        </p:nvSpPr>
        <p:spPr/>
        <p:txBody>
          <a:bodyPr/>
          <a:lstStyle/>
          <a:p>
            <a:pPr marL="0" lvl="0" indent="0" algn="just">
              <a:buNone/>
            </a:pPr>
            <a:r>
              <a:rPr lang="ru-RU" sz="1800" dirty="0" smtClean="0">
                <a:ea typeface="Times New Roman" pitchFamily="18" charset="0"/>
              </a:rPr>
              <a:t>Следовательно, при передаче в метод аргумента-ссылки можно изменить состояние объекта и оно сохранится после возвращения из метода, так как в этом случае нового объекта не создается, а создается лишь новая ссылка, указывающая на старый объект. Из этого правила существует одно исключение – когда передается ссылка, указывающая на константный объект. Константный объект – это такой объект, изменить состояние которого нельзя. При попытке его изменить создается новый модифицированный объект. Примером таких объектов являются объекты класса </a:t>
            </a:r>
            <a:r>
              <a:rPr lang="en-US" sz="1800" dirty="0" smtClean="0">
                <a:ea typeface="Times New Roman" pitchFamily="18" charset="0"/>
              </a:rPr>
              <a:t>String</a:t>
            </a:r>
            <a:r>
              <a:rPr lang="ru-RU" sz="1800" dirty="0" smtClean="0">
                <a:ea typeface="Times New Roman" pitchFamily="18" charset="0"/>
              </a:rPr>
              <a:t>. </a:t>
            </a:r>
            <a:endParaRPr lang="ru-RU" sz="1800" dirty="0" smtClean="0"/>
          </a:p>
          <a:p>
            <a:endParaRPr lang="ru-RU"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a:t>
            </a:r>
            <a:r>
              <a:rPr lang="ru-RU" dirty="0" smtClean="0"/>
              <a:t>объекты</a:t>
            </a:r>
            <a:r>
              <a:rPr lang="en-GB" dirty="0" smtClean="0"/>
              <a:t>. </a:t>
            </a:r>
            <a:r>
              <a:rPr lang="en-GB" dirty="0" smtClean="0"/>
              <a:t>Example </a:t>
            </a:r>
            <a:r>
              <a:rPr lang="en-GB" dirty="0" smtClean="0"/>
              <a:t>6</a:t>
            </a:r>
            <a:endParaRPr lang="ru-RU" dirty="0"/>
          </a:p>
        </p:txBody>
      </p:sp>
      <p:sp>
        <p:nvSpPr>
          <p:cNvPr id="3" name="Содержимое 2"/>
          <p:cNvSpPr>
            <a:spLocks noGrp="1"/>
          </p:cNvSpPr>
          <p:nvPr>
            <p:ph idx="1"/>
          </p:nvPr>
        </p:nvSpPr>
        <p:spPr>
          <a:xfrm>
            <a:off x="928662" y="3643314"/>
            <a:ext cx="7315200" cy="1376354"/>
          </a:xfrm>
        </p:spPr>
        <p:txBody>
          <a:bodyPr/>
          <a:lstStyle/>
          <a:p>
            <a:pPr>
              <a:buNone/>
            </a:pPr>
            <a:r>
              <a:rPr lang="ru-RU" dirty="0" smtClean="0"/>
              <a:t>Результат:</a:t>
            </a:r>
            <a:endParaRPr lang="ru-RU"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29</a:t>
            </a:fld>
            <a:endParaRPr lang="en-US"/>
          </a:p>
        </p:txBody>
      </p:sp>
      <p:sp>
        <p:nvSpPr>
          <p:cNvPr id="98305" name="Rectangle 1"/>
          <p:cNvSpPr>
            <a:spLocks noChangeArrowheads="1"/>
          </p:cNvSpPr>
          <p:nvPr/>
        </p:nvSpPr>
        <p:spPr bwMode="auto">
          <a:xfrm>
            <a:off x="928662" y="1214422"/>
            <a:ext cx="7286676" cy="2246769"/>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package</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_java._se._</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02.classandobject</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class</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WorkWithString</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static</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void</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main(String[] </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args</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String </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str</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GB"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"MINSK"</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String str2 = </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str</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System.</a:t>
            </a:r>
            <a:r>
              <a:rPr kumimoji="0" lang="en-GB" sz="1400" b="0" i="1"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out</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.println</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GB"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en-GB" sz="1400" b="0" i="0" u="none" strike="noStrike" cap="none" normalizeH="0" baseline="0" dirty="0" err="1" smtClean="0">
                <a:ln>
                  <a:noFill/>
                </a:ln>
                <a:solidFill>
                  <a:srgbClr val="2A00FF"/>
                </a:solidFill>
                <a:effectLst/>
                <a:latin typeface="Courier New" pitchFamily="49" charset="0"/>
                <a:ea typeface="Calibri" pitchFamily="34" charset="0"/>
                <a:cs typeface="Courier New" pitchFamily="49" charset="0"/>
              </a:rPr>
              <a:t>str</a:t>
            </a:r>
            <a:r>
              <a:rPr kumimoji="0" lang="en-GB"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str</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GB"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   str2="</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+str2);</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str</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str</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GB"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 MOSKVA"</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System.</a:t>
            </a:r>
            <a:r>
              <a:rPr kumimoji="0" lang="en-GB" sz="1400" b="0" i="1"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out</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.println</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GB"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en-GB" sz="1400" b="0" i="0" u="none" strike="noStrike" cap="none" normalizeH="0" baseline="0" dirty="0" err="1" smtClean="0">
                <a:ln>
                  <a:noFill/>
                </a:ln>
                <a:solidFill>
                  <a:srgbClr val="2A00FF"/>
                </a:solidFill>
                <a:effectLst/>
                <a:latin typeface="Courier New" pitchFamily="49" charset="0"/>
                <a:ea typeface="Calibri" pitchFamily="34" charset="0"/>
                <a:cs typeface="Courier New" pitchFamily="49" charset="0"/>
              </a:rPr>
              <a:t>str</a:t>
            </a:r>
            <a:r>
              <a:rPr kumimoji="0" lang="en-GB"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str</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GB"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   str2="</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+str2);</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u="none" strike="noStrike" cap="none" normalizeH="0" baseline="0" dirty="0" smtClean="0">
              <a:ln>
                <a:noFill/>
              </a:ln>
              <a:solidFill>
                <a:schemeClr val="tx1"/>
              </a:solidFill>
              <a:effectLst/>
              <a:latin typeface="Arial" pitchFamily="34" charset="0"/>
            </a:endParaRPr>
          </a:p>
        </p:txBody>
      </p:sp>
      <p:graphicFrame>
        <p:nvGraphicFramePr>
          <p:cNvPr id="98306" name="Object 2"/>
          <p:cNvGraphicFramePr>
            <a:graphicFrameLocks noChangeAspect="1"/>
          </p:cNvGraphicFramePr>
          <p:nvPr/>
        </p:nvGraphicFramePr>
        <p:xfrm>
          <a:off x="5643570" y="3286124"/>
          <a:ext cx="2266949" cy="2616400"/>
        </p:xfrm>
        <a:graphic>
          <a:graphicData uri="http://schemas.openxmlformats.org/presentationml/2006/ole">
            <p:oleObj spid="_x0000_s98306" name="Visio" r:id="rId3" imgW="2409190" imgH="2760662" progId="">
              <p:embed/>
            </p:oleObj>
          </a:graphicData>
        </a:graphic>
      </p:graphicFrame>
      <p:sp>
        <p:nvSpPr>
          <p:cNvPr id="98307" name="Rectangle 3"/>
          <p:cNvSpPr>
            <a:spLocks noChangeArrowheads="1"/>
          </p:cNvSpPr>
          <p:nvPr/>
        </p:nvSpPr>
        <p:spPr bwMode="auto">
          <a:xfrm>
            <a:off x="1571604" y="4143380"/>
            <a:ext cx="3299301" cy="523220"/>
          </a:xfrm>
          <a:prstGeom prst="rect">
            <a:avLst/>
          </a:prstGeom>
          <a:solidFill>
            <a:schemeClr val="bg1">
              <a:lumMod val="95000"/>
            </a:schemeClr>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str=MINSK</a:t>
            </a:r>
            <a:r>
              <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str2=MINSK</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str=MINSK</a:t>
            </a:r>
            <a:r>
              <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MOSKVA   str2=MINSK</a:t>
            </a:r>
            <a:endParaRPr kumimoji="0" lang="ru-RU" sz="1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Причины возникновения </a:t>
            </a:r>
            <a:r>
              <a:rPr lang="ru-RU" dirty="0" err="1" smtClean="0"/>
              <a:t>ооп</a:t>
            </a:r>
            <a:endParaRPr lang="ru-RU" dirty="0"/>
          </a:p>
        </p:txBody>
      </p:sp>
      <p:sp>
        <p:nvSpPr>
          <p:cNvPr id="3" name="Нижний колонтитул 2"/>
          <p:cNvSpPr>
            <a:spLocks noGrp="1"/>
          </p:cNvSpPr>
          <p:nvPr>
            <p:ph type="ftr" sz="quarter" idx="10"/>
          </p:nvPr>
        </p:nvSpPr>
        <p:spPr/>
        <p:txBody>
          <a:bodyPr/>
          <a:lstStyle/>
          <a:p>
            <a:r>
              <a:rPr lang="en-US" smtClean="0"/>
              <a:t>2011 © EPAM Systems, RD Dep.</a:t>
            </a:r>
            <a:endParaRPr lang="en-US" dirty="0"/>
          </a:p>
        </p:txBody>
      </p:sp>
      <p:sp>
        <p:nvSpPr>
          <p:cNvPr id="4" name="Номер слайда 3"/>
          <p:cNvSpPr>
            <a:spLocks noGrp="1"/>
          </p:cNvSpPr>
          <p:nvPr>
            <p:ph type="sldNum" sz="quarter" idx="11"/>
          </p:nvPr>
        </p:nvSpPr>
        <p:spPr/>
        <p:txBody>
          <a:bodyPr/>
          <a:lstStyle/>
          <a:p>
            <a:fld id="{36013D82-3B92-4BC6-A819-A7803D760D40}"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объекты</a:t>
            </a:r>
            <a:endParaRPr lang="ru-RU" dirty="0"/>
          </a:p>
        </p:txBody>
      </p:sp>
      <p:sp>
        <p:nvSpPr>
          <p:cNvPr id="3" name="Содержимое 2"/>
          <p:cNvSpPr>
            <a:spLocks noGrp="1"/>
          </p:cNvSpPr>
          <p:nvPr>
            <p:ph idx="1"/>
          </p:nvPr>
        </p:nvSpPr>
        <p:spPr/>
        <p:txBody>
          <a:bodyPr/>
          <a:lstStyle/>
          <a:p>
            <a:pPr marL="0" lvl="0" indent="0" algn="just">
              <a:buNone/>
            </a:pPr>
            <a:r>
              <a:rPr lang="ru-RU" sz="1800" dirty="0" smtClean="0">
                <a:ea typeface="Times New Roman" pitchFamily="18" charset="0"/>
              </a:rPr>
              <a:t>Таким образом, при попытке в методе изменить через переданную ссылку константный объект приведет к созданию нового объекта, на который будет ссылаться параметр метода. При завершении метода связь с этим объектом разрушится.</a:t>
            </a:r>
            <a:endParaRPr lang="ru-RU" sz="1800" dirty="0" smtClean="0"/>
          </a:p>
          <a:p>
            <a:endParaRPr lang="ru-RU"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a:t>
            </a:r>
            <a:r>
              <a:rPr lang="ru-RU" dirty="0" smtClean="0"/>
              <a:t>объекты</a:t>
            </a:r>
            <a:r>
              <a:rPr lang="en-GB" dirty="0" smtClean="0"/>
              <a:t>. Example </a:t>
            </a:r>
            <a:r>
              <a:rPr lang="en-GB" dirty="0" smtClean="0"/>
              <a:t>7</a:t>
            </a:r>
            <a:endParaRPr lang="ru-RU" dirty="0"/>
          </a:p>
        </p:txBody>
      </p:sp>
      <p:sp>
        <p:nvSpPr>
          <p:cNvPr id="3" name="Содержимое 2"/>
          <p:cNvSpPr>
            <a:spLocks noGrp="1"/>
          </p:cNvSpPr>
          <p:nvPr>
            <p:ph idx="1"/>
          </p:nvPr>
        </p:nvSpPr>
        <p:spPr>
          <a:xfrm>
            <a:off x="914400" y="4429132"/>
            <a:ext cx="7315200" cy="1590668"/>
          </a:xfrm>
        </p:spPr>
        <p:txBody>
          <a:bodyPr/>
          <a:lstStyle/>
          <a:p>
            <a:pPr>
              <a:buNone/>
            </a:pPr>
            <a:r>
              <a:rPr lang="ru-RU" sz="1800" dirty="0" smtClean="0"/>
              <a:t>Результат:</a:t>
            </a:r>
            <a:endParaRPr lang="ru-RU" sz="1800"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31</a:t>
            </a:fld>
            <a:endParaRPr lang="en-US"/>
          </a:p>
        </p:txBody>
      </p:sp>
      <p:sp>
        <p:nvSpPr>
          <p:cNvPr id="96257" name="Rectangle 1"/>
          <p:cNvSpPr>
            <a:spLocks noChangeArrowheads="1"/>
          </p:cNvSpPr>
          <p:nvPr/>
        </p:nvSpPr>
        <p:spPr bwMode="auto">
          <a:xfrm>
            <a:off x="928662" y="1214422"/>
            <a:ext cx="7429551" cy="3108543"/>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package</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_java._se._</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02.classandobject</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class</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WorkWithStringForChange</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static</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void</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main(String[] </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args</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String </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str</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GB"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"MINSK"</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System.</a:t>
            </a:r>
            <a:r>
              <a:rPr kumimoji="0" lang="en-GB" sz="1400" b="0" i="1"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out</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.println</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GB"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"In main - before call function - </a:t>
            </a:r>
            <a:r>
              <a:rPr kumimoji="0" lang="en-GB" sz="1400" b="0" i="0" u="none" strike="noStrike" cap="none" normalizeH="0" baseline="0" dirty="0" err="1" smtClean="0">
                <a:ln>
                  <a:noFill/>
                </a:ln>
                <a:solidFill>
                  <a:srgbClr val="2A00FF"/>
                </a:solidFill>
                <a:effectLst/>
                <a:latin typeface="Courier New" pitchFamily="49" charset="0"/>
                <a:ea typeface="Calibri" pitchFamily="34" charset="0"/>
                <a:cs typeface="Courier New" pitchFamily="49" charset="0"/>
              </a:rPr>
              <a:t>str</a:t>
            </a:r>
            <a:r>
              <a:rPr kumimoji="0" lang="en-GB"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str</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1"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changeString</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str</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System.</a:t>
            </a:r>
            <a:r>
              <a:rPr kumimoji="0" lang="en-GB" sz="1400" b="0" i="1"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out</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.println</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GB"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"In main - after call function - </a:t>
            </a:r>
            <a:r>
              <a:rPr kumimoji="0" lang="en-GB" sz="1400" b="0" i="0" u="none" strike="noStrike" cap="none" normalizeH="0" baseline="0" dirty="0" err="1" smtClean="0">
                <a:ln>
                  <a:noFill/>
                </a:ln>
                <a:solidFill>
                  <a:srgbClr val="2A00FF"/>
                </a:solidFill>
                <a:effectLst/>
                <a:latin typeface="Courier New" pitchFamily="49" charset="0"/>
                <a:ea typeface="Calibri" pitchFamily="34" charset="0"/>
                <a:cs typeface="Courier New" pitchFamily="49" charset="0"/>
              </a:rPr>
              <a:t>str</a:t>
            </a:r>
            <a:r>
              <a:rPr kumimoji="0" lang="en-GB"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str</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static</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void</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changeString</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(String s){</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System.</a:t>
            </a:r>
            <a:r>
              <a:rPr kumimoji="0" lang="en-GB" sz="1400" b="0" i="1"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out</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.println</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GB"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"In </a:t>
            </a:r>
            <a:r>
              <a:rPr kumimoji="0" lang="en-GB" sz="1400" b="0" i="0" u="none" strike="noStrike" cap="none" normalizeH="0" baseline="0" dirty="0" err="1" smtClean="0">
                <a:ln>
                  <a:noFill/>
                </a:ln>
                <a:solidFill>
                  <a:srgbClr val="2A00FF"/>
                </a:solidFill>
                <a:effectLst/>
                <a:latin typeface="Courier New" pitchFamily="49" charset="0"/>
                <a:ea typeface="Calibri" pitchFamily="34" charset="0"/>
                <a:cs typeface="Courier New" pitchFamily="49" charset="0"/>
              </a:rPr>
              <a:t>changeString</a:t>
            </a:r>
            <a:r>
              <a:rPr kumimoji="0" lang="en-GB"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 - before change - s="</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+s);</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s = </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GB"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 end."</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System.</a:t>
            </a:r>
            <a:r>
              <a:rPr kumimoji="0" lang="en-GB" sz="1400" b="0" i="1"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out</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.println</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GB"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"In </a:t>
            </a:r>
            <a:r>
              <a:rPr kumimoji="0" lang="en-GB" sz="1400" b="0" i="0" u="none" strike="noStrike" cap="none" normalizeH="0" baseline="0" dirty="0" err="1" smtClean="0">
                <a:ln>
                  <a:noFill/>
                </a:ln>
                <a:solidFill>
                  <a:srgbClr val="2A00FF"/>
                </a:solidFill>
                <a:effectLst/>
                <a:latin typeface="Courier New" pitchFamily="49" charset="0"/>
                <a:ea typeface="Calibri" pitchFamily="34" charset="0"/>
                <a:cs typeface="Courier New" pitchFamily="49" charset="0"/>
              </a:rPr>
              <a:t>changeString</a:t>
            </a:r>
            <a:r>
              <a:rPr kumimoji="0" lang="en-GB"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 - before change - s="</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+s);</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u="none" strike="noStrike" cap="none" normalizeH="0" baseline="0" dirty="0" smtClean="0">
              <a:ln>
                <a:noFill/>
              </a:ln>
              <a:solidFill>
                <a:schemeClr val="tx1"/>
              </a:solidFill>
              <a:effectLst/>
              <a:latin typeface="Arial" pitchFamily="34" charset="0"/>
            </a:endParaRPr>
          </a:p>
        </p:txBody>
      </p:sp>
      <p:sp>
        <p:nvSpPr>
          <p:cNvPr id="96258" name="Rectangle 2"/>
          <p:cNvSpPr>
            <a:spLocks noChangeArrowheads="1"/>
          </p:cNvSpPr>
          <p:nvPr/>
        </p:nvSpPr>
        <p:spPr bwMode="auto">
          <a:xfrm>
            <a:off x="2143108" y="4857760"/>
            <a:ext cx="5125121" cy="954107"/>
          </a:xfrm>
          <a:prstGeom prst="rect">
            <a:avLst/>
          </a:prstGeom>
          <a:solidFill>
            <a:schemeClr val="bg1">
              <a:lumMod val="95000"/>
            </a:schemeClr>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In main - before call function - </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str</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=MINSK</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In </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changeString</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before change - s=MINSK</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In </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changeString</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before change - s=MINSK end.</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In main - after call function - </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str</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=MINSK</a:t>
            </a:r>
            <a:endParaRPr kumimoji="0" lang="en-GB" sz="1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объекты</a:t>
            </a:r>
            <a:endParaRPr lang="ru-RU" dirty="0"/>
          </a:p>
        </p:txBody>
      </p:sp>
      <p:sp>
        <p:nvSpPr>
          <p:cNvPr id="3" name="Содержимое 2"/>
          <p:cNvSpPr>
            <a:spLocks noGrp="1"/>
          </p:cNvSpPr>
          <p:nvPr>
            <p:ph idx="1"/>
          </p:nvPr>
        </p:nvSpPr>
        <p:spPr/>
        <p:txBody>
          <a:bodyPr/>
          <a:lstStyle/>
          <a:p>
            <a:pPr marL="0" indent="0" algn="just">
              <a:buNone/>
            </a:pPr>
            <a:r>
              <a:rPr lang="ru-RU" sz="1800" dirty="0" smtClean="0"/>
              <a:t>Если необходимо вернуть в вызывающий метод ссылку на новый </a:t>
            </a:r>
            <a:r>
              <a:rPr lang="ru-RU" sz="1800" b="1" dirty="0" smtClean="0"/>
              <a:t>константный</a:t>
            </a:r>
            <a:r>
              <a:rPr lang="ru-RU" sz="1800" dirty="0" smtClean="0"/>
              <a:t> объект, созданный в этом методе, следует указать её тип как тип возвращаемого методом значения и использовать </a:t>
            </a:r>
            <a:r>
              <a:rPr lang="en-US" sz="1800" b="1" dirty="0" smtClean="0"/>
              <a:t>return</a:t>
            </a:r>
            <a:r>
              <a:rPr lang="ru-RU" sz="1800" dirty="0" smtClean="0"/>
              <a:t>.</a:t>
            </a:r>
          </a:p>
          <a:p>
            <a:endParaRPr lang="ru-RU"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a:t>
            </a:r>
            <a:r>
              <a:rPr lang="ru-RU" dirty="0" smtClean="0"/>
              <a:t>объекты</a:t>
            </a:r>
            <a:r>
              <a:rPr lang="en-GB" dirty="0" smtClean="0"/>
              <a:t>. Example </a:t>
            </a:r>
            <a:r>
              <a:rPr lang="en-GB" dirty="0" smtClean="0"/>
              <a:t>8</a:t>
            </a:r>
            <a:endParaRPr lang="ru-RU" dirty="0"/>
          </a:p>
        </p:txBody>
      </p:sp>
      <p:sp>
        <p:nvSpPr>
          <p:cNvPr id="3" name="Содержимое 2"/>
          <p:cNvSpPr>
            <a:spLocks noGrp="1"/>
          </p:cNvSpPr>
          <p:nvPr>
            <p:ph idx="1"/>
          </p:nvPr>
        </p:nvSpPr>
        <p:spPr>
          <a:xfrm>
            <a:off x="914400" y="4572008"/>
            <a:ext cx="7315200" cy="1447792"/>
          </a:xfrm>
        </p:spPr>
        <p:txBody>
          <a:bodyPr/>
          <a:lstStyle/>
          <a:p>
            <a:pPr>
              <a:buNone/>
            </a:pPr>
            <a:r>
              <a:rPr lang="ru-RU" sz="1800" dirty="0" smtClean="0"/>
              <a:t>Результат:</a:t>
            </a:r>
            <a:endParaRPr lang="ru-RU" sz="1800"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33</a:t>
            </a:fld>
            <a:endParaRPr lang="en-US"/>
          </a:p>
        </p:txBody>
      </p:sp>
      <p:sp>
        <p:nvSpPr>
          <p:cNvPr id="94209" name="Rectangle 1"/>
          <p:cNvSpPr>
            <a:spLocks noChangeArrowheads="1"/>
          </p:cNvSpPr>
          <p:nvPr/>
        </p:nvSpPr>
        <p:spPr bwMode="auto">
          <a:xfrm>
            <a:off x="928662" y="1214422"/>
            <a:ext cx="7429551" cy="3323987"/>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package</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_java._se._</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02.classandobject</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class</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WorkWithStringForChageGood</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  public</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static</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void</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main(String[] </a:t>
            </a:r>
            <a:r>
              <a:rPr kumimoji="0" lang="en-GB"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args</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String</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str</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ru-RU" sz="1400" b="0" i="0" strike="noStrike" cap="none" normalizeH="0" baseline="0" dirty="0" smtClean="0">
                <a:ln>
                  <a:noFill/>
                </a:ln>
                <a:solidFill>
                  <a:srgbClr val="2A00FF"/>
                </a:solidFill>
                <a:effectLst/>
                <a:latin typeface="Courier New" pitchFamily="49" charset="0"/>
                <a:ea typeface="Calibri" pitchFamily="34" charset="0"/>
                <a:cs typeface="Courier New" pitchFamily="49" charset="0"/>
              </a:rPr>
              <a:t>"MINSK"</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System.</a:t>
            </a:r>
            <a:r>
              <a:rPr kumimoji="0" lang="ru-RU" sz="1400" b="0" i="1"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out</a:t>
            </a:r>
            <a:r>
              <a:rPr kumimoji="0" lang="ru-RU"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.println</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ru-RU" sz="1400" b="0" i="0"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ru-RU" sz="1400" b="0" i="0" strike="noStrike" cap="none" normalizeH="0" baseline="0" dirty="0" err="1" smtClean="0">
                <a:ln>
                  <a:noFill/>
                </a:ln>
                <a:solidFill>
                  <a:srgbClr val="2A00FF"/>
                </a:solidFill>
                <a:effectLst/>
                <a:latin typeface="Courier New" pitchFamily="49" charset="0"/>
                <a:ea typeface="Calibri" pitchFamily="34" charset="0"/>
                <a:cs typeface="Courier New" pitchFamily="49" charset="0"/>
              </a:rPr>
              <a:t>In</a:t>
            </a:r>
            <a:r>
              <a:rPr kumimoji="0" lang="ru-RU" sz="1400" b="0" i="0" strike="noStrike" cap="none" normalizeH="0" baseline="0" dirty="0" smtClean="0">
                <a:ln>
                  <a:noFill/>
                </a:ln>
                <a:solidFill>
                  <a:srgbClr val="2A00FF"/>
                </a:solidFill>
                <a:effectLst/>
                <a:latin typeface="Courier New" pitchFamily="49" charset="0"/>
                <a:ea typeface="Calibri" pitchFamily="34" charset="0"/>
                <a:cs typeface="Courier New" pitchFamily="49" charset="0"/>
              </a:rPr>
              <a:t> </a:t>
            </a:r>
            <a:r>
              <a:rPr kumimoji="0" lang="ru-RU" sz="1400" b="0" i="0" strike="noStrike" cap="none" normalizeH="0" baseline="0" dirty="0" err="1" smtClean="0">
                <a:ln>
                  <a:noFill/>
                </a:ln>
                <a:solidFill>
                  <a:srgbClr val="2A00FF"/>
                </a:solidFill>
                <a:effectLst/>
                <a:latin typeface="Courier New" pitchFamily="49" charset="0"/>
                <a:ea typeface="Calibri" pitchFamily="34" charset="0"/>
                <a:cs typeface="Courier New" pitchFamily="49" charset="0"/>
              </a:rPr>
              <a:t>main</a:t>
            </a:r>
            <a:r>
              <a:rPr kumimoji="0" lang="ru-RU" sz="1400" b="0" i="0" strike="noStrike" cap="none" normalizeH="0" baseline="0" dirty="0" smtClean="0">
                <a:ln>
                  <a:noFill/>
                </a:ln>
                <a:solidFill>
                  <a:srgbClr val="2A00FF"/>
                </a:solidFill>
                <a:effectLst/>
                <a:latin typeface="Courier New" pitchFamily="49" charset="0"/>
                <a:ea typeface="Calibri" pitchFamily="34" charset="0"/>
                <a:cs typeface="Courier New" pitchFamily="49" charset="0"/>
              </a:rPr>
              <a:t> - </a:t>
            </a:r>
            <a:r>
              <a:rPr kumimoji="0" lang="ru-RU" sz="1400" b="0" i="0" strike="noStrike" cap="none" normalizeH="0" baseline="0" dirty="0" err="1" smtClean="0">
                <a:ln>
                  <a:noFill/>
                </a:ln>
                <a:solidFill>
                  <a:srgbClr val="2A00FF"/>
                </a:solidFill>
                <a:effectLst/>
                <a:latin typeface="Courier New" pitchFamily="49" charset="0"/>
                <a:ea typeface="Calibri" pitchFamily="34" charset="0"/>
                <a:cs typeface="Courier New" pitchFamily="49" charset="0"/>
              </a:rPr>
              <a:t>before</a:t>
            </a:r>
            <a:r>
              <a:rPr kumimoji="0" lang="ru-RU" sz="1400" b="0" i="0" strike="noStrike" cap="none" normalizeH="0" baseline="0" dirty="0" smtClean="0">
                <a:ln>
                  <a:noFill/>
                </a:ln>
                <a:solidFill>
                  <a:srgbClr val="2A00FF"/>
                </a:solidFill>
                <a:effectLst/>
                <a:latin typeface="Courier New" pitchFamily="49" charset="0"/>
                <a:ea typeface="Calibri" pitchFamily="34" charset="0"/>
                <a:cs typeface="Courier New" pitchFamily="49" charset="0"/>
              </a:rPr>
              <a:t> </a:t>
            </a:r>
            <a:r>
              <a:rPr kumimoji="0" lang="ru-RU" sz="1400" b="0" i="0" strike="noStrike" cap="none" normalizeH="0" baseline="0" dirty="0" err="1" smtClean="0">
                <a:ln>
                  <a:noFill/>
                </a:ln>
                <a:solidFill>
                  <a:srgbClr val="2A00FF"/>
                </a:solidFill>
                <a:effectLst/>
                <a:latin typeface="Courier New" pitchFamily="49" charset="0"/>
                <a:ea typeface="Calibri" pitchFamily="34" charset="0"/>
                <a:cs typeface="Courier New" pitchFamily="49" charset="0"/>
              </a:rPr>
              <a:t>call</a:t>
            </a:r>
            <a:r>
              <a:rPr kumimoji="0" lang="ru-RU" sz="1400" b="0" i="0" strike="noStrike" cap="none" normalizeH="0" baseline="0" dirty="0" smtClean="0">
                <a:ln>
                  <a:noFill/>
                </a:ln>
                <a:solidFill>
                  <a:srgbClr val="2A00FF"/>
                </a:solidFill>
                <a:effectLst/>
                <a:latin typeface="Courier New" pitchFamily="49" charset="0"/>
                <a:ea typeface="Calibri" pitchFamily="34" charset="0"/>
                <a:cs typeface="Courier New" pitchFamily="49" charset="0"/>
              </a:rPr>
              <a:t> </a:t>
            </a:r>
            <a:r>
              <a:rPr kumimoji="0" lang="ru-RU" sz="1400" b="0" i="0" strike="noStrike" cap="none" normalizeH="0" baseline="0" dirty="0" err="1" smtClean="0">
                <a:ln>
                  <a:noFill/>
                </a:ln>
                <a:solidFill>
                  <a:srgbClr val="2A00FF"/>
                </a:solidFill>
                <a:effectLst/>
                <a:latin typeface="Courier New" pitchFamily="49" charset="0"/>
                <a:ea typeface="Calibri" pitchFamily="34" charset="0"/>
                <a:cs typeface="Courier New" pitchFamily="49" charset="0"/>
              </a:rPr>
              <a:t>function</a:t>
            </a:r>
            <a:r>
              <a:rPr kumimoji="0" lang="ru-RU" sz="1400" b="0" i="0" strike="noStrike" cap="none" normalizeH="0" baseline="0" dirty="0" smtClean="0">
                <a:ln>
                  <a:noFill/>
                </a:ln>
                <a:solidFill>
                  <a:srgbClr val="2A00FF"/>
                </a:solidFill>
                <a:effectLst/>
                <a:latin typeface="Courier New" pitchFamily="49" charset="0"/>
                <a:ea typeface="Calibri" pitchFamily="34" charset="0"/>
                <a:cs typeface="Courier New" pitchFamily="49" charset="0"/>
              </a:rPr>
              <a:t> - </a:t>
            </a:r>
            <a:r>
              <a:rPr kumimoji="0" lang="ru-RU" sz="1400" b="0" i="0" strike="noStrike" cap="none" normalizeH="0" baseline="0" dirty="0" err="1" smtClean="0">
                <a:ln>
                  <a:noFill/>
                </a:ln>
                <a:solidFill>
                  <a:srgbClr val="2A00FF"/>
                </a:solidFill>
                <a:effectLst/>
                <a:latin typeface="Courier New" pitchFamily="49" charset="0"/>
                <a:ea typeface="Calibri" pitchFamily="34" charset="0"/>
                <a:cs typeface="Courier New" pitchFamily="49" charset="0"/>
              </a:rPr>
              <a:t>str=</a:t>
            </a:r>
            <a:r>
              <a:rPr kumimoji="0" lang="ru-RU" sz="1400" b="0" i="0"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ru-RU"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str</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str</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ru-RU" sz="1400" b="0" i="1"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changeString</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ru-RU"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str</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System.</a:t>
            </a:r>
            <a:r>
              <a:rPr kumimoji="0" lang="ru-RU" sz="1400" b="0" i="1"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out</a:t>
            </a:r>
            <a:r>
              <a:rPr kumimoji="0" lang="ru-RU"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.println</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ru-RU" sz="1400" b="0" i="0"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ru-RU" sz="1400" b="0" i="0" strike="noStrike" cap="none" normalizeH="0" baseline="0" dirty="0" err="1" smtClean="0">
                <a:ln>
                  <a:noFill/>
                </a:ln>
                <a:solidFill>
                  <a:srgbClr val="2A00FF"/>
                </a:solidFill>
                <a:effectLst/>
                <a:latin typeface="Courier New" pitchFamily="49" charset="0"/>
                <a:ea typeface="Calibri" pitchFamily="34" charset="0"/>
                <a:cs typeface="Courier New" pitchFamily="49" charset="0"/>
              </a:rPr>
              <a:t>In</a:t>
            </a:r>
            <a:r>
              <a:rPr kumimoji="0" lang="ru-RU" sz="1400" b="0" i="0" strike="noStrike" cap="none" normalizeH="0" baseline="0" dirty="0" smtClean="0">
                <a:ln>
                  <a:noFill/>
                </a:ln>
                <a:solidFill>
                  <a:srgbClr val="2A00FF"/>
                </a:solidFill>
                <a:effectLst/>
                <a:latin typeface="Courier New" pitchFamily="49" charset="0"/>
                <a:ea typeface="Calibri" pitchFamily="34" charset="0"/>
                <a:cs typeface="Courier New" pitchFamily="49" charset="0"/>
              </a:rPr>
              <a:t> </a:t>
            </a:r>
            <a:r>
              <a:rPr kumimoji="0" lang="ru-RU" sz="1400" b="0" i="0" strike="noStrike" cap="none" normalizeH="0" baseline="0" dirty="0" err="1" smtClean="0">
                <a:ln>
                  <a:noFill/>
                </a:ln>
                <a:solidFill>
                  <a:srgbClr val="2A00FF"/>
                </a:solidFill>
                <a:effectLst/>
                <a:latin typeface="Courier New" pitchFamily="49" charset="0"/>
                <a:ea typeface="Calibri" pitchFamily="34" charset="0"/>
                <a:cs typeface="Courier New" pitchFamily="49" charset="0"/>
              </a:rPr>
              <a:t>main</a:t>
            </a:r>
            <a:r>
              <a:rPr kumimoji="0" lang="ru-RU" sz="1400" b="0" i="0" strike="noStrike" cap="none" normalizeH="0" baseline="0" dirty="0" smtClean="0">
                <a:ln>
                  <a:noFill/>
                </a:ln>
                <a:solidFill>
                  <a:srgbClr val="2A00FF"/>
                </a:solidFill>
                <a:effectLst/>
                <a:latin typeface="Courier New" pitchFamily="49" charset="0"/>
                <a:ea typeface="Calibri" pitchFamily="34" charset="0"/>
                <a:cs typeface="Courier New" pitchFamily="49" charset="0"/>
              </a:rPr>
              <a:t> - </a:t>
            </a:r>
            <a:r>
              <a:rPr kumimoji="0" lang="ru-RU" sz="1400" b="0" i="0" strike="noStrike" cap="none" normalizeH="0" baseline="0" dirty="0" err="1" smtClean="0">
                <a:ln>
                  <a:noFill/>
                </a:ln>
                <a:solidFill>
                  <a:srgbClr val="2A00FF"/>
                </a:solidFill>
                <a:effectLst/>
                <a:latin typeface="Courier New" pitchFamily="49" charset="0"/>
                <a:ea typeface="Calibri" pitchFamily="34" charset="0"/>
                <a:cs typeface="Courier New" pitchFamily="49" charset="0"/>
              </a:rPr>
              <a:t>after</a:t>
            </a:r>
            <a:r>
              <a:rPr kumimoji="0" lang="ru-RU" sz="1400" b="0" i="0" strike="noStrike" cap="none" normalizeH="0" baseline="0" dirty="0" smtClean="0">
                <a:ln>
                  <a:noFill/>
                </a:ln>
                <a:solidFill>
                  <a:srgbClr val="2A00FF"/>
                </a:solidFill>
                <a:effectLst/>
                <a:latin typeface="Courier New" pitchFamily="49" charset="0"/>
                <a:ea typeface="Calibri" pitchFamily="34" charset="0"/>
                <a:cs typeface="Courier New" pitchFamily="49" charset="0"/>
              </a:rPr>
              <a:t> </a:t>
            </a:r>
            <a:r>
              <a:rPr kumimoji="0" lang="ru-RU" sz="1400" b="0" i="0" strike="noStrike" cap="none" normalizeH="0" baseline="0" dirty="0" err="1" smtClean="0">
                <a:ln>
                  <a:noFill/>
                </a:ln>
                <a:solidFill>
                  <a:srgbClr val="2A00FF"/>
                </a:solidFill>
                <a:effectLst/>
                <a:latin typeface="Courier New" pitchFamily="49" charset="0"/>
                <a:ea typeface="Calibri" pitchFamily="34" charset="0"/>
                <a:cs typeface="Courier New" pitchFamily="49" charset="0"/>
              </a:rPr>
              <a:t>call</a:t>
            </a:r>
            <a:r>
              <a:rPr kumimoji="0" lang="ru-RU" sz="1400" b="0" i="0" strike="noStrike" cap="none" normalizeH="0" baseline="0" dirty="0" smtClean="0">
                <a:ln>
                  <a:noFill/>
                </a:ln>
                <a:solidFill>
                  <a:srgbClr val="2A00FF"/>
                </a:solidFill>
                <a:effectLst/>
                <a:latin typeface="Courier New" pitchFamily="49" charset="0"/>
                <a:ea typeface="Calibri" pitchFamily="34" charset="0"/>
                <a:cs typeface="Courier New" pitchFamily="49" charset="0"/>
              </a:rPr>
              <a:t> </a:t>
            </a:r>
            <a:r>
              <a:rPr kumimoji="0" lang="ru-RU" sz="1400" b="0" i="0" strike="noStrike" cap="none" normalizeH="0" baseline="0" dirty="0" err="1" smtClean="0">
                <a:ln>
                  <a:noFill/>
                </a:ln>
                <a:solidFill>
                  <a:srgbClr val="2A00FF"/>
                </a:solidFill>
                <a:effectLst/>
                <a:latin typeface="Courier New" pitchFamily="49" charset="0"/>
                <a:ea typeface="Calibri" pitchFamily="34" charset="0"/>
                <a:cs typeface="Courier New" pitchFamily="49" charset="0"/>
              </a:rPr>
              <a:t>function</a:t>
            </a:r>
            <a:r>
              <a:rPr kumimoji="0" lang="ru-RU" sz="1400" b="0" i="0" strike="noStrike" cap="none" normalizeH="0" baseline="0" dirty="0" smtClean="0">
                <a:ln>
                  <a:noFill/>
                </a:ln>
                <a:solidFill>
                  <a:srgbClr val="2A00FF"/>
                </a:solidFill>
                <a:effectLst/>
                <a:latin typeface="Courier New" pitchFamily="49" charset="0"/>
                <a:ea typeface="Calibri" pitchFamily="34" charset="0"/>
                <a:cs typeface="Courier New" pitchFamily="49" charset="0"/>
              </a:rPr>
              <a:t> - </a:t>
            </a:r>
            <a:r>
              <a:rPr kumimoji="0" lang="ru-RU" sz="1400" b="0" i="0" strike="noStrike" cap="none" normalizeH="0" baseline="0" dirty="0" err="1" smtClean="0">
                <a:ln>
                  <a:noFill/>
                </a:ln>
                <a:solidFill>
                  <a:srgbClr val="2A00FF"/>
                </a:solidFill>
                <a:effectLst/>
                <a:latin typeface="Courier New" pitchFamily="49" charset="0"/>
                <a:ea typeface="Calibri" pitchFamily="34" charset="0"/>
                <a:cs typeface="Courier New" pitchFamily="49" charset="0"/>
              </a:rPr>
              <a:t>str=</a:t>
            </a:r>
            <a:r>
              <a:rPr kumimoji="0" lang="ru-RU" sz="1400" b="0" i="0"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ru-RU"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str</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  </a:t>
            </a:r>
            <a:r>
              <a:rPr kumimoji="0" lang="ru-RU"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public</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static</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String</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changeString</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ru-RU"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String</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System.</a:t>
            </a:r>
            <a:r>
              <a:rPr kumimoji="0" lang="ru-RU" sz="1400" b="0" i="1"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out</a:t>
            </a:r>
            <a:r>
              <a:rPr kumimoji="0" lang="ru-RU"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.println</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ru-RU" sz="1400" b="0" i="0"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ru-RU" sz="1400" b="0" i="0" strike="noStrike" cap="none" normalizeH="0" baseline="0" dirty="0" err="1" smtClean="0">
                <a:ln>
                  <a:noFill/>
                </a:ln>
                <a:solidFill>
                  <a:srgbClr val="2A00FF"/>
                </a:solidFill>
                <a:effectLst/>
                <a:latin typeface="Courier New" pitchFamily="49" charset="0"/>
                <a:ea typeface="Calibri" pitchFamily="34" charset="0"/>
                <a:cs typeface="Courier New" pitchFamily="49" charset="0"/>
              </a:rPr>
              <a:t>In</a:t>
            </a:r>
            <a:r>
              <a:rPr kumimoji="0" lang="ru-RU" sz="1400" b="0" i="0" strike="noStrike" cap="none" normalizeH="0" baseline="0" dirty="0" smtClean="0">
                <a:ln>
                  <a:noFill/>
                </a:ln>
                <a:solidFill>
                  <a:srgbClr val="2A00FF"/>
                </a:solidFill>
                <a:effectLst/>
                <a:latin typeface="Courier New" pitchFamily="49" charset="0"/>
                <a:ea typeface="Calibri" pitchFamily="34" charset="0"/>
                <a:cs typeface="Courier New" pitchFamily="49" charset="0"/>
              </a:rPr>
              <a:t> </a:t>
            </a:r>
            <a:r>
              <a:rPr kumimoji="0" lang="ru-RU" sz="1400" b="0" i="0" strike="noStrike" cap="none" normalizeH="0" baseline="0" dirty="0" err="1" smtClean="0">
                <a:ln>
                  <a:noFill/>
                </a:ln>
                <a:solidFill>
                  <a:srgbClr val="2A00FF"/>
                </a:solidFill>
                <a:effectLst/>
                <a:latin typeface="Courier New" pitchFamily="49" charset="0"/>
                <a:ea typeface="Calibri" pitchFamily="34" charset="0"/>
                <a:cs typeface="Courier New" pitchFamily="49" charset="0"/>
              </a:rPr>
              <a:t>changeString</a:t>
            </a:r>
            <a:r>
              <a:rPr kumimoji="0" lang="ru-RU" sz="1400" b="0" i="0" strike="noStrike" cap="none" normalizeH="0" baseline="0" dirty="0" smtClean="0">
                <a:ln>
                  <a:noFill/>
                </a:ln>
                <a:solidFill>
                  <a:srgbClr val="2A00FF"/>
                </a:solidFill>
                <a:effectLst/>
                <a:latin typeface="Courier New" pitchFamily="49" charset="0"/>
                <a:ea typeface="Calibri" pitchFamily="34" charset="0"/>
                <a:cs typeface="Courier New" pitchFamily="49" charset="0"/>
              </a:rPr>
              <a:t> - </a:t>
            </a:r>
            <a:r>
              <a:rPr kumimoji="0" lang="ru-RU" sz="1400" b="0" i="0" strike="noStrike" cap="none" normalizeH="0" baseline="0" dirty="0" err="1" smtClean="0">
                <a:ln>
                  <a:noFill/>
                </a:ln>
                <a:solidFill>
                  <a:srgbClr val="2A00FF"/>
                </a:solidFill>
                <a:effectLst/>
                <a:latin typeface="Courier New" pitchFamily="49" charset="0"/>
                <a:ea typeface="Calibri" pitchFamily="34" charset="0"/>
                <a:cs typeface="Courier New" pitchFamily="49" charset="0"/>
              </a:rPr>
              <a:t>before</a:t>
            </a:r>
            <a:r>
              <a:rPr kumimoji="0" lang="ru-RU" sz="1400" b="0" i="0" strike="noStrike" cap="none" normalizeH="0" baseline="0" dirty="0" smtClean="0">
                <a:ln>
                  <a:noFill/>
                </a:ln>
                <a:solidFill>
                  <a:srgbClr val="2A00FF"/>
                </a:solidFill>
                <a:effectLst/>
                <a:latin typeface="Courier New" pitchFamily="49" charset="0"/>
                <a:ea typeface="Calibri" pitchFamily="34" charset="0"/>
                <a:cs typeface="Courier New" pitchFamily="49" charset="0"/>
              </a:rPr>
              <a:t> </a:t>
            </a:r>
            <a:r>
              <a:rPr kumimoji="0" lang="ru-RU" sz="1400" b="0" i="0" strike="noStrike" cap="none" normalizeH="0" baseline="0" dirty="0" err="1" smtClean="0">
                <a:ln>
                  <a:noFill/>
                </a:ln>
                <a:solidFill>
                  <a:srgbClr val="2A00FF"/>
                </a:solidFill>
                <a:effectLst/>
                <a:latin typeface="Courier New" pitchFamily="49" charset="0"/>
                <a:ea typeface="Calibri" pitchFamily="34" charset="0"/>
                <a:cs typeface="Courier New" pitchFamily="49" charset="0"/>
              </a:rPr>
              <a:t>change</a:t>
            </a:r>
            <a:r>
              <a:rPr kumimoji="0" lang="ru-RU" sz="1400" b="0" i="0" strike="noStrike" cap="none" normalizeH="0" baseline="0" dirty="0" smtClean="0">
                <a:ln>
                  <a:noFill/>
                </a:ln>
                <a:solidFill>
                  <a:srgbClr val="2A00FF"/>
                </a:solidFill>
                <a:effectLst/>
                <a:latin typeface="Courier New" pitchFamily="49" charset="0"/>
                <a:ea typeface="Calibri" pitchFamily="34" charset="0"/>
                <a:cs typeface="Courier New" pitchFamily="49" charset="0"/>
              </a:rPr>
              <a:t> - </a:t>
            </a:r>
            <a:r>
              <a:rPr kumimoji="0" lang="ru-RU" sz="1400" b="0" i="0" strike="noStrike" cap="none" normalizeH="0" baseline="0" dirty="0" err="1" smtClean="0">
                <a:ln>
                  <a:noFill/>
                </a:ln>
                <a:solidFill>
                  <a:srgbClr val="2A00FF"/>
                </a:solidFill>
                <a:effectLst/>
                <a:latin typeface="Courier New" pitchFamily="49" charset="0"/>
                <a:ea typeface="Calibri" pitchFamily="34" charset="0"/>
                <a:cs typeface="Courier New" pitchFamily="49" charset="0"/>
              </a:rPr>
              <a:t>s=</a:t>
            </a:r>
            <a:r>
              <a:rPr kumimoji="0" lang="ru-RU" sz="1400" b="0" i="0"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ru-RU"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ru-RU"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a:t>
            </a:r>
            <a:r>
              <a:rPr kumimoji="0" lang="ru-RU" sz="1400" b="0" i="0" strike="noStrike" cap="none" normalizeH="0" baseline="0" dirty="0" smtClean="0">
                <a:ln>
                  <a:noFill/>
                </a:ln>
                <a:solidFill>
                  <a:srgbClr val="2A00FF"/>
                </a:solidFill>
                <a:effectLst/>
                <a:latin typeface="Courier New" pitchFamily="49" charset="0"/>
                <a:ea typeface="Calibri" pitchFamily="34" charset="0"/>
                <a:cs typeface="Courier New" pitchFamily="49" charset="0"/>
              </a:rPr>
              <a:t>" </a:t>
            </a:r>
            <a:r>
              <a:rPr kumimoji="0" lang="ru-RU" sz="1400" b="0" i="0" strike="noStrike" cap="none" normalizeH="0" baseline="0" dirty="0" err="1" smtClean="0">
                <a:ln>
                  <a:noFill/>
                </a:ln>
                <a:solidFill>
                  <a:srgbClr val="2A00FF"/>
                </a:solidFill>
                <a:effectLst/>
                <a:latin typeface="Courier New" pitchFamily="49" charset="0"/>
                <a:ea typeface="Calibri" pitchFamily="34" charset="0"/>
                <a:cs typeface="Courier New" pitchFamily="49" charset="0"/>
              </a:rPr>
              <a:t>end</a:t>
            </a:r>
            <a:r>
              <a:rPr kumimoji="0" lang="ru-RU" sz="1400" b="0" i="0"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System.</a:t>
            </a:r>
            <a:r>
              <a:rPr kumimoji="0" lang="ru-RU" sz="1400" b="0" i="1"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out</a:t>
            </a:r>
            <a:r>
              <a:rPr kumimoji="0" lang="ru-RU"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.println</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ru-RU" sz="1400" b="0" i="0"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ru-RU" sz="1400" b="0" i="0" strike="noStrike" cap="none" normalizeH="0" baseline="0" dirty="0" err="1" smtClean="0">
                <a:ln>
                  <a:noFill/>
                </a:ln>
                <a:solidFill>
                  <a:srgbClr val="2A00FF"/>
                </a:solidFill>
                <a:effectLst/>
                <a:latin typeface="Courier New" pitchFamily="49" charset="0"/>
                <a:ea typeface="Calibri" pitchFamily="34" charset="0"/>
                <a:cs typeface="Courier New" pitchFamily="49" charset="0"/>
              </a:rPr>
              <a:t>In</a:t>
            </a:r>
            <a:r>
              <a:rPr kumimoji="0" lang="ru-RU" sz="1400" b="0" i="0" strike="noStrike" cap="none" normalizeH="0" baseline="0" dirty="0" smtClean="0">
                <a:ln>
                  <a:noFill/>
                </a:ln>
                <a:solidFill>
                  <a:srgbClr val="2A00FF"/>
                </a:solidFill>
                <a:effectLst/>
                <a:latin typeface="Courier New" pitchFamily="49" charset="0"/>
                <a:ea typeface="Calibri" pitchFamily="34" charset="0"/>
                <a:cs typeface="Courier New" pitchFamily="49" charset="0"/>
              </a:rPr>
              <a:t> </a:t>
            </a:r>
            <a:r>
              <a:rPr kumimoji="0" lang="ru-RU" sz="1400" b="0" i="0" strike="noStrike" cap="none" normalizeH="0" baseline="0" dirty="0" err="1" smtClean="0">
                <a:ln>
                  <a:noFill/>
                </a:ln>
                <a:solidFill>
                  <a:srgbClr val="2A00FF"/>
                </a:solidFill>
                <a:effectLst/>
                <a:latin typeface="Courier New" pitchFamily="49" charset="0"/>
                <a:ea typeface="Calibri" pitchFamily="34" charset="0"/>
                <a:cs typeface="Courier New" pitchFamily="49" charset="0"/>
              </a:rPr>
              <a:t>changeString</a:t>
            </a:r>
            <a:r>
              <a:rPr kumimoji="0" lang="ru-RU" sz="1400" b="0" i="0" strike="noStrike" cap="none" normalizeH="0" baseline="0" dirty="0" smtClean="0">
                <a:ln>
                  <a:noFill/>
                </a:ln>
                <a:solidFill>
                  <a:srgbClr val="2A00FF"/>
                </a:solidFill>
                <a:effectLst/>
                <a:latin typeface="Courier New" pitchFamily="49" charset="0"/>
                <a:ea typeface="Calibri" pitchFamily="34" charset="0"/>
                <a:cs typeface="Courier New" pitchFamily="49" charset="0"/>
              </a:rPr>
              <a:t> - </a:t>
            </a:r>
            <a:r>
              <a:rPr kumimoji="0" lang="ru-RU" sz="1400" b="0" i="0" strike="noStrike" cap="none" normalizeH="0" baseline="0" dirty="0" err="1" smtClean="0">
                <a:ln>
                  <a:noFill/>
                </a:ln>
                <a:solidFill>
                  <a:srgbClr val="2A00FF"/>
                </a:solidFill>
                <a:effectLst/>
                <a:latin typeface="Courier New" pitchFamily="49" charset="0"/>
                <a:ea typeface="Calibri" pitchFamily="34" charset="0"/>
                <a:cs typeface="Courier New" pitchFamily="49" charset="0"/>
              </a:rPr>
              <a:t>before</a:t>
            </a:r>
            <a:r>
              <a:rPr kumimoji="0" lang="ru-RU" sz="1400" b="0" i="0" strike="noStrike" cap="none" normalizeH="0" baseline="0" dirty="0" smtClean="0">
                <a:ln>
                  <a:noFill/>
                </a:ln>
                <a:solidFill>
                  <a:srgbClr val="2A00FF"/>
                </a:solidFill>
                <a:effectLst/>
                <a:latin typeface="Courier New" pitchFamily="49" charset="0"/>
                <a:ea typeface="Calibri" pitchFamily="34" charset="0"/>
                <a:cs typeface="Courier New" pitchFamily="49" charset="0"/>
              </a:rPr>
              <a:t> </a:t>
            </a:r>
            <a:r>
              <a:rPr kumimoji="0" lang="ru-RU" sz="1400" b="0" i="0" strike="noStrike" cap="none" normalizeH="0" baseline="0" dirty="0" err="1" smtClean="0">
                <a:ln>
                  <a:noFill/>
                </a:ln>
                <a:solidFill>
                  <a:srgbClr val="2A00FF"/>
                </a:solidFill>
                <a:effectLst/>
                <a:latin typeface="Courier New" pitchFamily="49" charset="0"/>
                <a:ea typeface="Calibri" pitchFamily="34" charset="0"/>
                <a:cs typeface="Courier New" pitchFamily="49" charset="0"/>
              </a:rPr>
              <a:t>change</a:t>
            </a:r>
            <a:r>
              <a:rPr kumimoji="0" lang="ru-RU" sz="1400" b="0" i="0" strike="noStrike" cap="none" normalizeH="0" baseline="0" dirty="0" smtClean="0">
                <a:ln>
                  <a:noFill/>
                </a:ln>
                <a:solidFill>
                  <a:srgbClr val="2A00FF"/>
                </a:solidFill>
                <a:effectLst/>
                <a:latin typeface="Courier New" pitchFamily="49" charset="0"/>
                <a:ea typeface="Calibri" pitchFamily="34" charset="0"/>
                <a:cs typeface="Courier New" pitchFamily="49" charset="0"/>
              </a:rPr>
              <a:t> - </a:t>
            </a:r>
            <a:r>
              <a:rPr kumimoji="0" lang="ru-RU" sz="1400" b="0" i="0" strike="noStrike" cap="none" normalizeH="0" baseline="0" dirty="0" err="1" smtClean="0">
                <a:ln>
                  <a:noFill/>
                </a:ln>
                <a:solidFill>
                  <a:srgbClr val="2A00FF"/>
                </a:solidFill>
                <a:effectLst/>
                <a:latin typeface="Courier New" pitchFamily="49" charset="0"/>
                <a:ea typeface="Calibri" pitchFamily="34" charset="0"/>
                <a:cs typeface="Courier New" pitchFamily="49" charset="0"/>
              </a:rPr>
              <a:t>s=</a:t>
            </a:r>
            <a:r>
              <a:rPr kumimoji="0" lang="ru-RU" sz="1400" b="0" i="0"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ru-RU"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    </a:t>
            </a:r>
            <a:r>
              <a:rPr kumimoji="0" lang="ru-RU"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return</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strike="noStrike" cap="none" normalizeH="0" baseline="0" dirty="0" smtClean="0">
              <a:ln>
                <a:noFill/>
              </a:ln>
              <a:solidFill>
                <a:schemeClr val="tx1"/>
              </a:solidFill>
              <a:effectLst/>
              <a:latin typeface="Arial" pitchFamily="34" charset="0"/>
            </a:endParaRPr>
          </a:p>
        </p:txBody>
      </p:sp>
      <p:sp>
        <p:nvSpPr>
          <p:cNvPr id="94210" name="Rectangle 2"/>
          <p:cNvSpPr>
            <a:spLocks noChangeArrowheads="1"/>
          </p:cNvSpPr>
          <p:nvPr/>
        </p:nvSpPr>
        <p:spPr bwMode="auto">
          <a:xfrm>
            <a:off x="2357422" y="4786322"/>
            <a:ext cx="5125121" cy="954107"/>
          </a:xfrm>
          <a:prstGeom prst="rect">
            <a:avLst/>
          </a:prstGeom>
          <a:solidFill>
            <a:schemeClr val="bg1">
              <a:lumMod val="95000"/>
            </a:schemeClr>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In main - before call function - </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str</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=MINSK</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In </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changeString</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before change - s=MINSK</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In</a:t>
            </a:r>
            <a:r>
              <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changeString</a:t>
            </a:r>
            <a:r>
              <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ru-RU"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before</a:t>
            </a:r>
            <a:r>
              <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change</a:t>
            </a:r>
            <a:r>
              <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ru-RU"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s=MINSK</a:t>
            </a:r>
            <a:r>
              <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end</a:t>
            </a:r>
            <a:r>
              <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In main - after call function - </a:t>
            </a:r>
            <a:r>
              <a:rPr kumimoji="0" lang="en-GB"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str</a:t>
            </a:r>
            <a:r>
              <a:rPr kumimoji="0" lang="en-GB"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=MINSK end.</a:t>
            </a:r>
            <a:endParaRPr kumimoji="0" lang="en-GB" sz="1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a:t>
            </a:r>
            <a:r>
              <a:rPr lang="ru-RU" dirty="0" smtClean="0"/>
              <a:t>объекты</a:t>
            </a:r>
            <a:r>
              <a:rPr lang="en-GB" dirty="0" smtClean="0"/>
              <a:t>. Example </a:t>
            </a:r>
            <a:r>
              <a:rPr lang="en-GB" dirty="0" smtClean="0"/>
              <a:t>9</a:t>
            </a:r>
            <a:endParaRPr lang="ru-RU" dirty="0"/>
          </a:p>
        </p:txBody>
      </p:sp>
      <p:sp>
        <p:nvSpPr>
          <p:cNvPr id="3" name="Содержимое 2"/>
          <p:cNvSpPr>
            <a:spLocks noGrp="1"/>
          </p:cNvSpPr>
          <p:nvPr>
            <p:ph idx="1"/>
          </p:nvPr>
        </p:nvSpPr>
        <p:spPr/>
        <p:txBody>
          <a:bodyPr/>
          <a:lstStyle/>
          <a:p>
            <a:pPr marL="0" indent="0" algn="just">
              <a:buNone/>
            </a:pPr>
            <a:r>
              <a:rPr lang="ru-RU" sz="1800" b="1" dirty="0" smtClean="0"/>
              <a:t>Явные и неявные параметры метода. </a:t>
            </a:r>
            <a:r>
              <a:rPr lang="ru-RU" sz="1800" dirty="0" smtClean="0">
                <a:ea typeface="Times New Roman" pitchFamily="18" charset="0"/>
              </a:rPr>
              <a:t>Явные параметры метода определяются списком параметров. Неявный параметр – это </a:t>
            </a:r>
            <a:r>
              <a:rPr lang="en-US" sz="1800" dirty="0" smtClean="0">
                <a:ea typeface="Times New Roman" pitchFamily="18" charset="0"/>
              </a:rPr>
              <a:t>this</a:t>
            </a:r>
            <a:r>
              <a:rPr lang="ru-RU" sz="1800" dirty="0" smtClean="0">
                <a:ea typeface="Times New Roman" pitchFamily="18" charset="0"/>
              </a:rPr>
              <a:t> – ссылка на вызвавший метод объект.</a:t>
            </a:r>
            <a:endParaRPr lang="ru-RU" sz="1800" dirty="0" smtClean="0"/>
          </a:p>
          <a:p>
            <a:endParaRPr lang="ru-RU"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34</a:t>
            </a:fld>
            <a:endParaRPr lang="en-US"/>
          </a:p>
        </p:txBody>
      </p:sp>
      <p:sp>
        <p:nvSpPr>
          <p:cNvPr id="191489" name="Rectangle 1"/>
          <p:cNvSpPr>
            <a:spLocks noChangeArrowheads="1"/>
          </p:cNvSpPr>
          <p:nvPr/>
        </p:nvSpPr>
        <p:spPr bwMode="auto">
          <a:xfrm>
            <a:off x="954875" y="2214554"/>
            <a:ext cx="7331901" cy="3539430"/>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package</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_java._se._</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02.classandobject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class</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Book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private</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String </a:t>
            </a:r>
            <a:r>
              <a:rPr kumimoji="0" lang="en-US" sz="1400" b="0" i="0" u="none" strike="noStrike" cap="none" normalizeH="0" baseline="0" dirty="0" smtClean="0">
                <a:ln>
                  <a:noFill/>
                </a:ln>
                <a:solidFill>
                  <a:srgbClr val="0000C0"/>
                </a:solidFill>
                <a:effectLst/>
                <a:latin typeface="Courier New" pitchFamily="49" charset="0"/>
                <a:ea typeface="Calibri" pitchFamily="34" charset="0"/>
                <a:cs typeface="Courier New" pitchFamily="49" charset="0"/>
              </a:rPr>
              <a:t>title</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private</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String </a:t>
            </a:r>
            <a:r>
              <a:rPr kumimoji="0" lang="en-US" sz="1400" b="0" i="0" u="none" strike="noStrike" cap="none" normalizeH="0" baseline="0" dirty="0" smtClean="0">
                <a:ln>
                  <a:noFill/>
                </a:ln>
                <a:solidFill>
                  <a:srgbClr val="0000C0"/>
                </a:solidFill>
                <a:effectLst/>
                <a:latin typeface="Courier New" pitchFamily="49" charset="0"/>
                <a:ea typeface="Calibri" pitchFamily="34" charset="0"/>
                <a:cs typeface="Courier New" pitchFamily="49" charset="0"/>
              </a:rPr>
              <a:t>author</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private</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final</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yearPublished</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Book(String title, String author, </a:t>
            </a:r>
            <a:r>
              <a:rPr kumimoji="0" lang="en-US" sz="1400" b="1"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year</a:t>
            </a:r>
            <a:r>
              <a:rPr lang="en-GB" sz="1400" dirty="0" smtClean="0">
                <a:solidFill>
                  <a:srgbClr val="000000"/>
                </a:solidFill>
                <a:latin typeface="Courier New" pitchFamily="49" charset="0"/>
                <a:ea typeface="Calibri" pitchFamily="34" charset="0"/>
                <a:cs typeface="Courier New" pitchFamily="49" charset="0"/>
              </a:rPr>
              <a:t>P</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ublished</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this</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t>
            </a:r>
            <a:r>
              <a:rPr kumimoji="0" lang="en-US" sz="1400" b="0" i="0"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title</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title;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this</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t>
            </a:r>
            <a:r>
              <a:rPr kumimoji="0" lang="en-US" sz="1400" b="0" i="0"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author</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author;</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this</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t>
            </a:r>
            <a:r>
              <a:rPr kumimoji="0" lang="en-US" sz="1400" b="0" i="0"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yearPublished</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yearPublished</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String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getBook</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return</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this</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t>
            </a:r>
            <a:r>
              <a:rPr kumimoji="0" lang="en-US" sz="1400" b="0" i="0"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title</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1400" b="1"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this</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t>
            </a:r>
            <a:r>
              <a:rPr kumimoji="0" lang="en-US" sz="1400" b="0" i="0"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author</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1400" b="1"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this</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t>
            </a:r>
            <a:r>
              <a:rPr kumimoji="0" lang="en-US" sz="1400" b="0" i="0"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yearPublished</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объекты</a:t>
            </a:r>
            <a:endParaRPr lang="en-US" dirty="0"/>
          </a:p>
        </p:txBody>
      </p:sp>
      <p:sp>
        <p:nvSpPr>
          <p:cNvPr id="3" name="Содержимое 2"/>
          <p:cNvSpPr>
            <a:spLocks noGrp="1"/>
          </p:cNvSpPr>
          <p:nvPr>
            <p:ph idx="1"/>
          </p:nvPr>
        </p:nvSpPr>
        <p:spPr/>
        <p:txBody>
          <a:bodyPr/>
          <a:lstStyle/>
          <a:p>
            <a:pPr>
              <a:buNone/>
            </a:pPr>
            <a:r>
              <a:rPr lang="ru-RU" sz="1800" b="1" dirty="0" smtClean="0">
                <a:effectLst>
                  <a:outerShdw blurRad="38100" dist="38100" dir="2700000" algn="tl">
                    <a:srgbClr val="C0C0C0"/>
                  </a:outerShdw>
                </a:effectLst>
              </a:rPr>
              <a:t>Статические методы и поля</a:t>
            </a:r>
            <a:endParaRPr lang="en-US" sz="1800" b="1" dirty="0" smtClean="0">
              <a:effectLst>
                <a:outerShdw blurRad="38100" dist="38100" dir="2700000" algn="tl">
                  <a:srgbClr val="C0C0C0"/>
                </a:outerShdw>
              </a:effectLst>
            </a:endParaRPr>
          </a:p>
          <a:p>
            <a:endParaRPr lang="en-US" sz="1800" dirty="0" smtClean="0">
              <a:effectLst>
                <a:outerShdw blurRad="38100" dist="38100" dir="2700000" algn="tl">
                  <a:srgbClr val="C0C0C0"/>
                </a:outerShdw>
              </a:effectLst>
            </a:endParaRPr>
          </a:p>
          <a:p>
            <a:pPr marL="0" indent="0" algn="just">
              <a:buFont typeface="Verdana" pitchFamily="34" charset="0"/>
              <a:buNone/>
            </a:pPr>
            <a:r>
              <a:rPr lang="ru-RU" sz="1800" dirty="0" smtClean="0"/>
              <a:t>Поля данных, объявленные в классе как </a:t>
            </a:r>
            <a:r>
              <a:rPr lang="ru-RU" sz="1800" b="1" dirty="0" err="1" smtClean="0">
                <a:solidFill>
                  <a:schemeClr val="accent1">
                    <a:lumMod val="75000"/>
                  </a:schemeClr>
                </a:solidFill>
              </a:rPr>
              <a:t>static</a:t>
            </a:r>
            <a:r>
              <a:rPr lang="ru-RU" sz="1800" dirty="0" smtClean="0"/>
              <a:t>, являются общими для всех объектов класса и называются </a:t>
            </a:r>
            <a:r>
              <a:rPr lang="ru-RU" sz="1800" b="1" dirty="0" smtClean="0">
                <a:solidFill>
                  <a:schemeClr val="accent1">
                    <a:lumMod val="75000"/>
                  </a:schemeClr>
                </a:solidFill>
              </a:rPr>
              <a:t>переменными класса</a:t>
            </a:r>
            <a:r>
              <a:rPr lang="ru-RU" sz="1800" dirty="0" smtClean="0"/>
              <a:t>.</a:t>
            </a:r>
            <a:endParaRPr lang="en-GB" sz="1800" dirty="0" smtClean="0"/>
          </a:p>
          <a:p>
            <a:pPr marL="0" indent="0" algn="just">
              <a:buFont typeface="Verdana" pitchFamily="34" charset="0"/>
              <a:buNone/>
            </a:pPr>
            <a:endParaRPr lang="ru-RU" sz="1800" dirty="0" smtClean="0"/>
          </a:p>
          <a:p>
            <a:pPr marL="0" indent="0" algn="just">
              <a:buFont typeface="Verdana" pitchFamily="34" charset="0"/>
              <a:buNone/>
            </a:pPr>
            <a:r>
              <a:rPr lang="ru-RU" sz="1800" dirty="0" smtClean="0"/>
              <a:t>Если один объект изменит значение такого поля, то это изменение увидят все объекты. </a:t>
            </a:r>
          </a:p>
          <a:p>
            <a:endParaRPr lang="en-US"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объекты</a:t>
            </a:r>
            <a:endParaRPr lang="en-US" dirty="0"/>
          </a:p>
        </p:txBody>
      </p:sp>
      <p:sp>
        <p:nvSpPr>
          <p:cNvPr id="3" name="Содержимое 2"/>
          <p:cNvSpPr>
            <a:spLocks noGrp="1"/>
          </p:cNvSpPr>
          <p:nvPr>
            <p:ph idx="1"/>
          </p:nvPr>
        </p:nvSpPr>
        <p:spPr/>
        <p:txBody>
          <a:bodyPr/>
          <a:lstStyle/>
          <a:p>
            <a:pPr marL="0" indent="0" algn="just">
              <a:buFont typeface="Verdana" pitchFamily="34" charset="0"/>
              <a:buNone/>
            </a:pPr>
            <a:r>
              <a:rPr lang="ru-RU" sz="1800" dirty="0" smtClean="0"/>
              <a:t>Для работы со статическими атрибутами используются </a:t>
            </a:r>
            <a:r>
              <a:rPr lang="ru-RU" sz="1800" b="1" dirty="0" smtClean="0"/>
              <a:t>статические методы</a:t>
            </a:r>
            <a:r>
              <a:rPr lang="ru-RU" sz="1800" dirty="0" smtClean="0"/>
              <a:t>, объявленные со спецификатором </a:t>
            </a:r>
            <a:r>
              <a:rPr lang="ru-RU" sz="1800" b="1" dirty="0" err="1" smtClean="0"/>
              <a:t>static</a:t>
            </a:r>
            <a:r>
              <a:rPr lang="ru-RU" sz="1800" dirty="0" smtClean="0"/>
              <a:t>.</a:t>
            </a:r>
            <a:endParaRPr lang="en-GB" sz="1800" dirty="0" smtClean="0"/>
          </a:p>
          <a:p>
            <a:pPr algn="just">
              <a:buFont typeface="Verdana" pitchFamily="34" charset="0"/>
              <a:buNone/>
            </a:pPr>
            <a:endParaRPr lang="ru-RU" sz="1800" dirty="0" smtClean="0"/>
          </a:p>
          <a:p>
            <a:pPr marL="900113" indent="-363538" algn="just"/>
            <a:r>
              <a:rPr lang="ru-RU" sz="1600" dirty="0" smtClean="0"/>
              <a:t>являются методами класса;</a:t>
            </a:r>
            <a:endParaRPr lang="en-GB" sz="1600" dirty="0" smtClean="0"/>
          </a:p>
          <a:p>
            <a:pPr marL="900113" indent="-363538" algn="just"/>
            <a:endParaRPr lang="ru-RU" sz="1000" dirty="0" smtClean="0"/>
          </a:p>
          <a:p>
            <a:pPr marL="900113" indent="-363538" algn="just"/>
            <a:r>
              <a:rPr lang="ru-RU" sz="1600" dirty="0" smtClean="0"/>
              <a:t>не привязаны ни к какому объекту;</a:t>
            </a:r>
            <a:endParaRPr lang="en-GB" sz="1600" dirty="0" smtClean="0"/>
          </a:p>
          <a:p>
            <a:pPr marL="900113" indent="-363538" algn="just"/>
            <a:endParaRPr lang="ru-RU" sz="1000" dirty="0" smtClean="0"/>
          </a:p>
          <a:p>
            <a:pPr marL="900113" indent="-363538" algn="just"/>
            <a:r>
              <a:rPr lang="ru-RU" sz="1600" dirty="0" smtClean="0"/>
              <a:t>не содержат указателя </a:t>
            </a:r>
            <a:r>
              <a:rPr lang="ru-RU" sz="1600" dirty="0" err="1" smtClean="0">
                <a:solidFill>
                  <a:srgbClr val="800000"/>
                </a:solidFill>
              </a:rPr>
              <a:t>this</a:t>
            </a:r>
            <a:r>
              <a:rPr lang="ru-RU" sz="1600" dirty="0" smtClean="0"/>
              <a:t> на конкретный объект, вызвавший метод;</a:t>
            </a:r>
            <a:endParaRPr lang="en-GB" sz="1600" dirty="0" smtClean="0"/>
          </a:p>
          <a:p>
            <a:pPr marL="900113" indent="-363538" algn="just"/>
            <a:endParaRPr lang="ru-RU" sz="1000" dirty="0" smtClean="0"/>
          </a:p>
          <a:p>
            <a:pPr marL="900113" indent="-363538" algn="just"/>
            <a:r>
              <a:rPr lang="ru-RU" sz="1600" dirty="0" smtClean="0"/>
              <a:t>реализуют парадигму «раннего связывания», жестко определяющую версию метода на этапе компиляции;</a:t>
            </a:r>
            <a:endParaRPr lang="en-GB" sz="1600" dirty="0" smtClean="0"/>
          </a:p>
          <a:p>
            <a:pPr marL="900113" indent="-363538" algn="just"/>
            <a:endParaRPr lang="ru-RU" sz="1000" dirty="0" smtClean="0"/>
          </a:p>
          <a:p>
            <a:pPr marL="900113" indent="-363538" algn="just"/>
            <a:r>
              <a:rPr lang="ru-RU" sz="1600" dirty="0" smtClean="0"/>
              <a:t>статические поля и методы не могут обращаться к нестатическим полям и методам напрямую (по причине недоступности указателя </a:t>
            </a:r>
            <a:r>
              <a:rPr lang="en-US" sz="1600" dirty="0" smtClean="0">
                <a:solidFill>
                  <a:srgbClr val="800000"/>
                </a:solidFill>
              </a:rPr>
              <a:t>this</a:t>
            </a:r>
            <a:r>
              <a:rPr lang="ru-RU" sz="1600" dirty="0" smtClean="0"/>
              <a:t> ), так как для обращения к статическим полям и методам достаточно имени класса, в котором они определены</a:t>
            </a:r>
            <a:r>
              <a:rPr lang="ru-RU" sz="1800" dirty="0" smtClean="0"/>
              <a:t>.</a:t>
            </a:r>
            <a:endParaRPr lang="ru-RU" sz="1800" dirty="0" smtClean="0">
              <a:solidFill>
                <a:srgbClr val="7F0055"/>
              </a:solidFill>
              <a:latin typeface="Courier New" pitchFamily="49" charset="0"/>
            </a:endParaRPr>
          </a:p>
          <a:p>
            <a:endParaRPr lang="en-US"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a:t>
            </a:r>
            <a:r>
              <a:rPr lang="ru-RU" dirty="0" smtClean="0"/>
              <a:t>объекты</a:t>
            </a:r>
            <a:r>
              <a:rPr lang="en-GB" dirty="0" smtClean="0"/>
              <a:t>. Example </a:t>
            </a:r>
            <a:r>
              <a:rPr lang="en-GB" dirty="0" smtClean="0"/>
              <a:t>10</a:t>
            </a:r>
            <a:endParaRPr lang="en-US"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37</a:t>
            </a:fld>
            <a:endParaRPr lang="en-US"/>
          </a:p>
        </p:txBody>
      </p:sp>
      <p:sp>
        <p:nvSpPr>
          <p:cNvPr id="209921" name="Rectangle 1"/>
          <p:cNvSpPr>
            <a:spLocks noChangeArrowheads="1"/>
          </p:cNvSpPr>
          <p:nvPr/>
        </p:nvSpPr>
        <p:spPr bwMode="auto">
          <a:xfrm>
            <a:off x="928662" y="1214422"/>
            <a:ext cx="7286676" cy="4401205"/>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package</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_java._se._</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02.classandobject</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class</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Mark {</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private</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strike="noStrike" cap="none" normalizeH="0" baseline="0" dirty="0" smtClean="0">
                <a:ln>
                  <a:noFill/>
                </a:ln>
                <a:solidFill>
                  <a:srgbClr val="0000C0"/>
                </a:solidFill>
                <a:effectLst/>
                <a:latin typeface="Courier New" pitchFamily="49" charset="0"/>
                <a:ea typeface="Calibri" pitchFamily="34" charset="0"/>
                <a:cs typeface="Courier New" pitchFamily="49" charset="0"/>
              </a:rPr>
              <a:t>mark</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3;</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static</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1"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coeff</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5;</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double</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getResult1() {</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return</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double</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1"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coeff</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US" sz="1400" b="0" i="0" strike="noStrike" cap="none" normalizeH="0" baseline="0" dirty="0" smtClean="0">
                <a:ln>
                  <a:noFill/>
                </a:ln>
                <a:solidFill>
                  <a:srgbClr val="0000C0"/>
                </a:solidFill>
                <a:effectLst/>
                <a:latin typeface="Courier New" pitchFamily="49" charset="0"/>
                <a:ea typeface="Calibri" pitchFamily="34" charset="0"/>
                <a:cs typeface="Courier New" pitchFamily="49" charset="0"/>
              </a:rPr>
              <a:t>mark</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100;</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static</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void</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setCoeffFloat</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float</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c) {</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1"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coeff</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US"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1"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coeff</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c);</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void</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setMark</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mark) {</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this</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1400" b="0" i="0" strike="noStrike" cap="none" normalizeH="0" baseline="0" dirty="0" smtClean="0">
                <a:ln>
                  <a:noFill/>
                </a:ln>
                <a:solidFill>
                  <a:srgbClr val="0000C0"/>
                </a:solidFill>
                <a:effectLst/>
                <a:latin typeface="Courier New" pitchFamily="49" charset="0"/>
                <a:ea typeface="Calibri" pitchFamily="34" charset="0"/>
                <a:cs typeface="Courier New" pitchFamily="49" charset="0"/>
              </a:rPr>
              <a:t>mark</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mark</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из статического метода нельзя обратиться </a:t>
            </a:r>
            <a:endParaRPr kumimoji="0" lang="en-GB"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GB" sz="1400" dirty="0" smtClean="0">
                <a:solidFill>
                  <a:srgbClr val="3F7F5F"/>
                </a:solidFill>
                <a:latin typeface="Courier New" pitchFamily="49" charset="0"/>
                <a:ea typeface="Calibri" pitchFamily="34" charset="0"/>
                <a:cs typeface="Courier New" pitchFamily="49" charset="0"/>
              </a:rPr>
              <a:t>	// </a:t>
            </a:r>
            <a:r>
              <a:rPr kumimoji="0" lang="ru-RU"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к нестатическим полям и методам</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static</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getResult2() {</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setMark</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(5);</a:t>
            </a:r>
            <a:r>
              <a:rPr kumimoji="0" lang="en-US"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a:t>
            </a:r>
            <a:r>
              <a:rPr kumimoji="0" lang="en-US" sz="1400" b="0" i="0" strike="noStrike" cap="none" normalizeH="0" baseline="0" dirty="0" err="1" smtClean="0">
                <a:ln>
                  <a:noFill/>
                </a:ln>
                <a:solidFill>
                  <a:srgbClr val="3F7F5F"/>
                </a:solidFill>
                <a:effectLst/>
                <a:latin typeface="Courier New" pitchFamily="49" charset="0"/>
                <a:ea typeface="Calibri" pitchFamily="34" charset="0"/>
                <a:cs typeface="Courier New" pitchFamily="49" charset="0"/>
              </a:rPr>
              <a:t>ошибка</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return</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1"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coeff</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US" sz="1400" b="0" i="0" strike="noStrike" cap="none" normalizeH="0" baseline="0" dirty="0" smtClean="0">
                <a:ln>
                  <a:noFill/>
                </a:ln>
                <a:solidFill>
                  <a:srgbClr val="0000C0"/>
                </a:solidFill>
                <a:effectLst/>
                <a:latin typeface="Courier New" pitchFamily="49" charset="0"/>
                <a:ea typeface="Calibri" pitchFamily="34" charset="0"/>
                <a:cs typeface="Courier New" pitchFamily="49" charset="0"/>
              </a:rPr>
              <a:t>mark</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100;</a:t>
            </a:r>
            <a:r>
              <a:rPr kumimoji="0" lang="en-US"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a:t>
            </a:r>
            <a:r>
              <a:rPr kumimoji="0" lang="en-US" sz="1400" b="0" i="0" strike="noStrike" cap="none" normalizeH="0" baseline="0" dirty="0" err="1" smtClean="0">
                <a:ln>
                  <a:noFill/>
                </a:ln>
                <a:solidFill>
                  <a:srgbClr val="3F7F5F"/>
                </a:solidFill>
                <a:effectLst/>
                <a:latin typeface="Courier New" pitchFamily="49" charset="0"/>
                <a:ea typeface="Calibri" pitchFamily="34" charset="0"/>
                <a:cs typeface="Courier New" pitchFamily="49" charset="0"/>
              </a:rPr>
              <a:t>ошибка</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объекты</a:t>
            </a:r>
            <a:endParaRPr lang="en-US" dirty="0"/>
          </a:p>
        </p:txBody>
      </p:sp>
      <p:sp>
        <p:nvSpPr>
          <p:cNvPr id="3" name="Содержимое 2"/>
          <p:cNvSpPr>
            <a:spLocks noGrp="1"/>
          </p:cNvSpPr>
          <p:nvPr>
            <p:ph idx="1"/>
          </p:nvPr>
        </p:nvSpPr>
        <p:spPr/>
        <p:txBody>
          <a:bodyPr/>
          <a:lstStyle/>
          <a:p>
            <a:pPr marL="0" lvl="0" indent="0" algn="just">
              <a:buNone/>
            </a:pPr>
            <a:r>
              <a:rPr lang="ru-RU" sz="1800" dirty="0" smtClean="0">
                <a:ea typeface="Times New Roman" pitchFamily="18" charset="0"/>
              </a:rPr>
              <a:t>Статические поля используются довольно редко, а вод поля </a:t>
            </a:r>
            <a:r>
              <a:rPr lang="en-US" sz="1800" b="1" dirty="0" smtClean="0">
                <a:ea typeface="Times New Roman" pitchFamily="18" charset="0"/>
              </a:rPr>
              <a:t>static</a:t>
            </a:r>
            <a:r>
              <a:rPr lang="en-US" sz="1800" dirty="0" smtClean="0">
                <a:ea typeface="Times New Roman" pitchFamily="18" charset="0"/>
              </a:rPr>
              <a:t> </a:t>
            </a:r>
            <a:r>
              <a:rPr lang="en-US" sz="1800" b="1" dirty="0" smtClean="0">
                <a:ea typeface="Times New Roman" pitchFamily="18" charset="0"/>
              </a:rPr>
              <a:t>final</a:t>
            </a:r>
            <a:r>
              <a:rPr lang="ru-RU" sz="1800" dirty="0" smtClean="0">
                <a:ea typeface="Times New Roman" pitchFamily="18" charset="0"/>
              </a:rPr>
              <a:t> наоборот часто. Очень часто используемая статическая константа </a:t>
            </a:r>
            <a:r>
              <a:rPr lang="en-US" sz="1800" b="1" dirty="0" smtClean="0">
                <a:ea typeface="Times New Roman" pitchFamily="18" charset="0"/>
              </a:rPr>
              <a:t>System</a:t>
            </a:r>
            <a:r>
              <a:rPr lang="ru-RU" sz="1800" b="1" dirty="0" smtClean="0">
                <a:ea typeface="Times New Roman" pitchFamily="18" charset="0"/>
              </a:rPr>
              <a:t>.</a:t>
            </a:r>
            <a:r>
              <a:rPr lang="en-US" sz="1800" b="1" dirty="0" smtClean="0">
                <a:ea typeface="Times New Roman" pitchFamily="18" charset="0"/>
              </a:rPr>
              <a:t>out</a:t>
            </a:r>
            <a:r>
              <a:rPr lang="ru-RU" sz="1800" b="1" dirty="0" smtClean="0">
                <a:ea typeface="Times New Roman" pitchFamily="18" charset="0"/>
              </a:rPr>
              <a:t>.</a:t>
            </a:r>
            <a:endParaRPr lang="ru-RU" sz="1800" b="1"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pPr marL="0" lvl="0" indent="0" algn="just" fontAlgn="base">
              <a:spcBef>
                <a:spcPct val="0"/>
              </a:spcBef>
              <a:spcAft>
                <a:spcPct val="0"/>
              </a:spcAft>
              <a:buClrTx/>
              <a:buSzTx/>
              <a:buNone/>
            </a:pPr>
            <a:r>
              <a:rPr lang="ru-RU" sz="1800" dirty="0" smtClean="0">
                <a:ea typeface="Times New Roman" pitchFamily="18" charset="0"/>
              </a:rPr>
              <a:t>другая часто используемая константа – </a:t>
            </a:r>
            <a:r>
              <a:rPr lang="en-US" sz="1800" b="1" dirty="0" smtClean="0">
                <a:ea typeface="Times New Roman" pitchFamily="18" charset="0"/>
              </a:rPr>
              <a:t>Math</a:t>
            </a:r>
            <a:r>
              <a:rPr lang="ru-RU" sz="1800" b="1" dirty="0" smtClean="0">
                <a:ea typeface="Times New Roman" pitchFamily="18" charset="0"/>
              </a:rPr>
              <a:t>.</a:t>
            </a:r>
            <a:r>
              <a:rPr lang="en-US" sz="1800" b="1" dirty="0" smtClean="0">
                <a:ea typeface="Times New Roman" pitchFamily="18" charset="0"/>
              </a:rPr>
              <a:t>PI</a:t>
            </a:r>
            <a:r>
              <a:rPr lang="ru-RU" sz="1800" dirty="0" smtClean="0">
                <a:ea typeface="Times New Roman" pitchFamily="18" charset="0"/>
              </a:rPr>
              <a:t>. Статические константы нет смысла делать закрытыми, а обращаются к ним через имя класса:</a:t>
            </a:r>
            <a:endParaRPr lang="en-GB" sz="1800" dirty="0" smtClean="0">
              <a:ea typeface="Times New Roman" pitchFamily="18" charset="0"/>
            </a:endParaRPr>
          </a:p>
          <a:p>
            <a:pPr marL="0" lvl="0" indent="0" algn="just" fontAlgn="base">
              <a:spcBef>
                <a:spcPct val="0"/>
              </a:spcBef>
              <a:spcAft>
                <a:spcPct val="0"/>
              </a:spcAft>
              <a:buClrTx/>
              <a:buSzTx/>
              <a:buNone/>
            </a:pPr>
            <a:endParaRPr lang="ru-RU" sz="1800" dirty="0" smtClean="0"/>
          </a:p>
          <a:p>
            <a:pPr marL="0" lvl="0" indent="0" algn="ctr" eaLnBrk="0" fontAlgn="base" hangingPunct="0">
              <a:spcBef>
                <a:spcPct val="0"/>
              </a:spcBef>
              <a:spcAft>
                <a:spcPct val="0"/>
              </a:spcAft>
              <a:buClrTx/>
              <a:buSzTx/>
              <a:buNone/>
            </a:pPr>
            <a:r>
              <a:rPr lang="ru-RU" sz="1800" b="1" dirty="0" err="1" smtClean="0">
                <a:ea typeface="Times New Roman" pitchFamily="18" charset="0"/>
                <a:cs typeface="Courier New" pitchFamily="49" charset="0"/>
              </a:rPr>
              <a:t>имя_класса.имя_статической_константы</a:t>
            </a:r>
            <a:endParaRPr lang="en-US" sz="1800" b="1"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38</a:t>
            </a:fld>
            <a:endParaRPr lang="en-US"/>
          </a:p>
        </p:txBody>
      </p:sp>
      <p:sp>
        <p:nvSpPr>
          <p:cNvPr id="6" name="Rectangle 2"/>
          <p:cNvSpPr>
            <a:spLocks noChangeArrowheads="1"/>
          </p:cNvSpPr>
          <p:nvPr/>
        </p:nvSpPr>
        <p:spPr bwMode="auto">
          <a:xfrm>
            <a:off x="857224" y="2357430"/>
            <a:ext cx="7358114" cy="1754326"/>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7F0055"/>
                </a:solidFill>
                <a:effectLst/>
                <a:latin typeface="Courier New" pitchFamily="49" charset="0"/>
                <a:ea typeface="Times New Roman" pitchFamily="18" charset="0"/>
                <a:cs typeface="Courier New" pitchFamily="49" charset="0"/>
              </a:rPr>
              <a:t>public</a:t>
            </a:r>
            <a:r>
              <a:rPr kumimoji="0" lang="en-US" sz="18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US" sz="1800" b="1" i="0" u="none" strike="noStrike" cap="none" normalizeH="0" baseline="0" dirty="0" smtClean="0">
                <a:ln>
                  <a:noFill/>
                </a:ln>
                <a:solidFill>
                  <a:srgbClr val="7F0055"/>
                </a:solidFill>
                <a:effectLst/>
                <a:latin typeface="Courier New" pitchFamily="49" charset="0"/>
                <a:ea typeface="Times New Roman" pitchFamily="18" charset="0"/>
                <a:cs typeface="Courier New" pitchFamily="49" charset="0"/>
              </a:rPr>
              <a:t>class</a:t>
            </a:r>
            <a:r>
              <a:rPr kumimoji="0" lang="en-US" sz="18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System</a:t>
            </a:r>
            <a:endParaRPr kumimoji="0" lang="ru-RU" sz="1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8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a:t>
            </a:r>
            <a:endParaRPr kumimoji="0" lang="ru-RU" sz="1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endParaRPr kumimoji="0" lang="ru-RU" sz="1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7F0055"/>
                </a:solidFill>
                <a:effectLst/>
                <a:latin typeface="Courier New" pitchFamily="49" charset="0"/>
                <a:ea typeface="Times New Roman" pitchFamily="18" charset="0"/>
                <a:cs typeface="Courier New" pitchFamily="49" charset="0"/>
              </a:rPr>
              <a:t>	public</a:t>
            </a:r>
            <a:r>
              <a:rPr kumimoji="0" lang="en-US" sz="18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US" sz="1800" b="1" i="0" u="none" strike="noStrike" cap="none" normalizeH="0" baseline="0" dirty="0" smtClean="0">
                <a:ln>
                  <a:noFill/>
                </a:ln>
                <a:solidFill>
                  <a:srgbClr val="7F0055"/>
                </a:solidFill>
                <a:effectLst/>
                <a:latin typeface="Courier New" pitchFamily="49" charset="0"/>
                <a:ea typeface="Times New Roman" pitchFamily="18" charset="0"/>
                <a:cs typeface="Courier New" pitchFamily="49" charset="0"/>
              </a:rPr>
              <a:t>static</a:t>
            </a:r>
            <a:r>
              <a:rPr kumimoji="0" lang="en-US" sz="18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US" sz="1800" b="1" i="0" u="none" strike="noStrike" cap="none" normalizeH="0" baseline="0" dirty="0" smtClean="0">
                <a:ln>
                  <a:noFill/>
                </a:ln>
                <a:solidFill>
                  <a:srgbClr val="7F0055"/>
                </a:solidFill>
                <a:effectLst/>
                <a:latin typeface="Courier New" pitchFamily="49" charset="0"/>
                <a:ea typeface="Times New Roman" pitchFamily="18" charset="0"/>
                <a:cs typeface="Courier New" pitchFamily="49" charset="0"/>
              </a:rPr>
              <a:t>final</a:t>
            </a:r>
            <a:r>
              <a:rPr kumimoji="0" lang="en-US" sz="18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US" sz="1800" b="0" i="0" u="none" strike="noStrike" cap="none" normalizeH="0" baseline="0" dirty="0" err="1" smtClean="0">
                <a:ln>
                  <a:noFill/>
                </a:ln>
                <a:solidFill>
                  <a:srgbClr val="000000"/>
                </a:solidFill>
                <a:effectLst/>
                <a:latin typeface="Courier New" pitchFamily="49" charset="0"/>
                <a:ea typeface="Times New Roman" pitchFamily="18" charset="0"/>
                <a:cs typeface="Courier New" pitchFamily="49" charset="0"/>
              </a:rPr>
              <a:t>PrintStream</a:t>
            </a:r>
            <a:r>
              <a:rPr kumimoji="0" lang="en-US" sz="18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out = …</a:t>
            </a:r>
            <a:endParaRPr kumimoji="0" lang="ru-RU" sz="1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ru-RU" sz="18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a:t>
            </a:r>
            <a:endParaRPr kumimoji="0" lang="en-GB" sz="18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8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a:t>
            </a:r>
            <a:endParaRPr kumimoji="0" lang="ru-RU" sz="18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объекты</a:t>
            </a:r>
            <a:endParaRPr lang="en-US" dirty="0"/>
          </a:p>
        </p:txBody>
      </p:sp>
      <p:sp>
        <p:nvSpPr>
          <p:cNvPr id="3" name="Содержимое 2"/>
          <p:cNvSpPr>
            <a:spLocks noGrp="1"/>
          </p:cNvSpPr>
          <p:nvPr>
            <p:ph idx="1"/>
          </p:nvPr>
        </p:nvSpPr>
        <p:spPr/>
        <p:txBody>
          <a:bodyPr/>
          <a:lstStyle/>
          <a:p>
            <a:pPr marL="0" indent="0" algn="just" fontAlgn="base">
              <a:spcBef>
                <a:spcPct val="0"/>
              </a:spcBef>
              <a:spcAft>
                <a:spcPct val="0"/>
              </a:spcAft>
              <a:buClrTx/>
              <a:buSzTx/>
              <a:buNone/>
              <a:tabLst>
                <a:tab pos="457200" algn="l"/>
              </a:tabLst>
            </a:pPr>
            <a:r>
              <a:rPr lang="ru-RU" sz="1800" dirty="0" smtClean="0">
                <a:ea typeface="Times New Roman" pitchFamily="18" charset="0"/>
              </a:rPr>
              <a:t>Статические методы не работают с объектами, поэтому их использовать следует в двух случаях:</a:t>
            </a:r>
            <a:endParaRPr lang="en-US" sz="1800" dirty="0" smtClean="0">
              <a:ea typeface="Times New Roman" pitchFamily="18" charset="0"/>
            </a:endParaRPr>
          </a:p>
          <a:p>
            <a:pPr marL="0" indent="0" algn="just" fontAlgn="base">
              <a:spcBef>
                <a:spcPct val="0"/>
              </a:spcBef>
              <a:spcAft>
                <a:spcPct val="0"/>
              </a:spcAft>
              <a:buClrTx/>
              <a:buSzTx/>
              <a:buNone/>
              <a:tabLst>
                <a:tab pos="457200" algn="l"/>
              </a:tabLst>
            </a:pPr>
            <a:endParaRPr lang="ru-RU" sz="1800" dirty="0" smtClean="0"/>
          </a:p>
          <a:p>
            <a:pPr marL="0" indent="536575" algn="just" eaLnBrk="0" fontAlgn="base" hangingPunct="0">
              <a:spcBef>
                <a:spcPct val="0"/>
              </a:spcBef>
              <a:spcAft>
                <a:spcPct val="0"/>
              </a:spcAft>
              <a:buClrTx/>
              <a:buSzTx/>
              <a:buNone/>
              <a:tabLst>
                <a:tab pos="457200" algn="l"/>
              </a:tabLst>
            </a:pPr>
            <a:r>
              <a:rPr lang="ru-RU" sz="1800" dirty="0" smtClean="0">
                <a:ea typeface="Times New Roman" pitchFamily="18" charset="0"/>
              </a:rPr>
              <a:t>когда методу </a:t>
            </a:r>
            <a:r>
              <a:rPr lang="ru-RU" sz="1800" i="1" dirty="0" smtClean="0">
                <a:ea typeface="Times New Roman" pitchFamily="18" charset="0"/>
              </a:rPr>
              <a:t>не нужен доступ к состоянию объекта</a:t>
            </a:r>
            <a:r>
              <a:rPr lang="ru-RU" sz="1800" dirty="0" smtClean="0">
                <a:ea typeface="Times New Roman" pitchFamily="18" charset="0"/>
              </a:rPr>
              <a:t>, а все необходимые параметры задаются явно (например, метод </a:t>
            </a:r>
            <a:r>
              <a:rPr lang="en-US" sz="1800" dirty="0" smtClean="0">
                <a:ea typeface="Times New Roman" pitchFamily="18" charset="0"/>
              </a:rPr>
              <a:t>Math</a:t>
            </a:r>
            <a:r>
              <a:rPr lang="ru-RU" sz="1800" dirty="0" smtClean="0">
                <a:ea typeface="Times New Roman" pitchFamily="18" charset="0"/>
              </a:rPr>
              <a:t>.</a:t>
            </a:r>
            <a:r>
              <a:rPr lang="en-US" sz="1800" dirty="0" err="1" smtClean="0">
                <a:ea typeface="Times New Roman" pitchFamily="18" charset="0"/>
              </a:rPr>
              <a:t>pow</a:t>
            </a:r>
            <a:r>
              <a:rPr lang="ru-RU" sz="1800" dirty="0" smtClean="0">
                <a:ea typeface="Times New Roman" pitchFamily="18" charset="0"/>
              </a:rPr>
              <a:t>(…).</a:t>
            </a:r>
            <a:endParaRPr lang="en-US" sz="1800" dirty="0" smtClean="0">
              <a:ea typeface="Times New Roman" pitchFamily="18" charset="0"/>
            </a:endParaRPr>
          </a:p>
          <a:p>
            <a:pPr marL="0" indent="536575" algn="just" eaLnBrk="0" fontAlgn="base" hangingPunct="0">
              <a:spcBef>
                <a:spcPct val="0"/>
              </a:spcBef>
              <a:spcAft>
                <a:spcPct val="0"/>
              </a:spcAft>
              <a:buClrTx/>
              <a:buSzTx/>
              <a:buNone/>
              <a:tabLst>
                <a:tab pos="457200" algn="l"/>
              </a:tabLst>
            </a:pPr>
            <a:endParaRPr lang="ru-RU" sz="1800" dirty="0" smtClean="0"/>
          </a:p>
          <a:p>
            <a:pPr marL="0" indent="536575" algn="just" eaLnBrk="0" fontAlgn="base" hangingPunct="0">
              <a:spcBef>
                <a:spcPct val="0"/>
              </a:spcBef>
              <a:spcAft>
                <a:spcPct val="0"/>
              </a:spcAft>
              <a:buClrTx/>
              <a:buSzTx/>
              <a:buNone/>
              <a:tabLst>
                <a:tab pos="457200" algn="l"/>
              </a:tabLst>
            </a:pPr>
            <a:r>
              <a:rPr lang="ru-RU" sz="1800" dirty="0" smtClean="0">
                <a:ea typeface="Times New Roman" pitchFamily="18" charset="0"/>
              </a:rPr>
              <a:t>когда методу нужен </a:t>
            </a:r>
            <a:r>
              <a:rPr lang="ru-RU" sz="1800" i="1" dirty="0" smtClean="0">
                <a:ea typeface="Times New Roman" pitchFamily="18" charset="0"/>
              </a:rPr>
              <a:t>доступ только к статическим полям</a:t>
            </a:r>
            <a:r>
              <a:rPr lang="ru-RU" sz="1800" dirty="0" smtClean="0">
                <a:ea typeface="Times New Roman" pitchFamily="18" charset="0"/>
              </a:rPr>
              <a:t> класса (статический метод не может получить доступ к нестатическим полям класса, так как они принадлежат объектам, а не классам).</a:t>
            </a:r>
            <a:endParaRPr lang="en-GB" sz="1800" dirty="0" smtClean="0">
              <a:ea typeface="Times New Roman" pitchFamily="18" charset="0"/>
            </a:endParaRPr>
          </a:p>
          <a:p>
            <a:pPr marL="0" indent="536575" algn="just" eaLnBrk="0" fontAlgn="base" hangingPunct="0">
              <a:spcBef>
                <a:spcPct val="0"/>
              </a:spcBef>
              <a:spcAft>
                <a:spcPct val="0"/>
              </a:spcAft>
              <a:buClrTx/>
              <a:buSzTx/>
              <a:buNone/>
              <a:tabLst>
                <a:tab pos="457200" algn="l"/>
              </a:tabLst>
            </a:pPr>
            <a:endParaRPr lang="en-GB" sz="1800" dirty="0" smtClean="0">
              <a:ea typeface="Times New Roman" pitchFamily="18" charset="0"/>
            </a:endParaRPr>
          </a:p>
          <a:p>
            <a:pPr marL="0" indent="0" algn="just" eaLnBrk="0" fontAlgn="base" hangingPunct="0">
              <a:spcBef>
                <a:spcPct val="0"/>
              </a:spcBef>
              <a:spcAft>
                <a:spcPct val="0"/>
              </a:spcAft>
              <a:buClrTx/>
              <a:buSzTx/>
              <a:buNone/>
              <a:tabLst>
                <a:tab pos="457200" algn="l"/>
              </a:tabLst>
            </a:pPr>
            <a:r>
              <a:rPr lang="ru-RU" sz="1800" b="1" dirty="0" smtClean="0">
                <a:ea typeface="Times New Roman" pitchFamily="18" charset="0"/>
              </a:rPr>
              <a:t>Статические методы можно вызывать, даже если ни один объект этого класса не создан</a:t>
            </a:r>
            <a:r>
              <a:rPr lang="ru-RU" sz="1800" dirty="0" smtClean="0">
                <a:ea typeface="Times New Roman" pitchFamily="18" charset="0"/>
              </a:rPr>
              <a:t>. Кроме того, статические методы часто используют в качестве порождающих, т.е. таких методов. которые создают объект своего класса и возвращают ссылку на него.</a:t>
            </a:r>
            <a:endParaRPr lang="en-US"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Причины возникновения ООП</a:t>
            </a:r>
            <a:endParaRPr lang="en-US" dirty="0"/>
          </a:p>
        </p:txBody>
      </p:sp>
      <p:sp>
        <p:nvSpPr>
          <p:cNvPr id="3" name="Content Placeholder 2"/>
          <p:cNvSpPr>
            <a:spLocks noGrp="1"/>
          </p:cNvSpPr>
          <p:nvPr>
            <p:ph idx="1"/>
          </p:nvPr>
        </p:nvSpPr>
        <p:spPr/>
        <p:txBody>
          <a:bodyPr/>
          <a:lstStyle/>
          <a:p>
            <a:pPr marL="0" indent="0">
              <a:buNone/>
            </a:pPr>
            <a:r>
              <a:rPr lang="ru-RU" sz="1800" b="1" dirty="0" smtClean="0"/>
              <a:t>Классификация языков (одна из ...)</a:t>
            </a:r>
          </a:p>
          <a:p>
            <a:pPr marL="0" indent="0">
              <a:buNone/>
            </a:pPr>
            <a:endParaRPr lang="ru-RU" sz="1800" dirty="0" smtClean="0"/>
          </a:p>
          <a:p>
            <a:pPr marL="0" indent="0">
              <a:buNone/>
            </a:pPr>
            <a:r>
              <a:rPr lang="ru-RU" sz="1800" dirty="0" smtClean="0"/>
              <a:t>По </a:t>
            </a:r>
            <a:r>
              <a:rPr lang="ru-RU" sz="1800" dirty="0"/>
              <a:t>одной из классификаций языки программирования делятся на</a:t>
            </a:r>
            <a:r>
              <a:rPr lang="ru-RU" sz="1800" dirty="0" smtClean="0"/>
              <a:t>:</a:t>
            </a:r>
            <a:endParaRPr lang="en-US" sz="1800" dirty="0" smtClean="0"/>
          </a:p>
          <a:p>
            <a:pPr marL="0" indent="0">
              <a:buNone/>
            </a:pPr>
            <a:endParaRPr lang="ru-RU" sz="1800" dirty="0"/>
          </a:p>
          <a:p>
            <a:pPr lvl="1">
              <a:buFont typeface="Wingdings" pitchFamily="2" charset="2"/>
              <a:buChar char="§"/>
            </a:pPr>
            <a:r>
              <a:rPr lang="ru-RU" sz="1800" b="1" dirty="0" smtClean="0">
                <a:solidFill>
                  <a:schemeClr val="accent1">
                    <a:lumMod val="75000"/>
                  </a:schemeClr>
                </a:solidFill>
              </a:rPr>
              <a:t>директивные</a:t>
            </a:r>
            <a:r>
              <a:rPr lang="ru-RU" sz="1800" dirty="0" smtClean="0"/>
              <a:t> </a:t>
            </a:r>
            <a:r>
              <a:rPr lang="ru-RU" sz="1800" dirty="0"/>
              <a:t>(</a:t>
            </a:r>
            <a:r>
              <a:rPr lang="ru-RU" sz="1800" dirty="0" err="1"/>
              <a:t>directive</a:t>
            </a:r>
            <a:r>
              <a:rPr lang="ru-RU" sz="1800" dirty="0"/>
              <a:t>), называемые также процедурными (</a:t>
            </a:r>
            <a:r>
              <a:rPr lang="ru-RU" sz="1800" dirty="0" err="1"/>
              <a:t>procedural</a:t>
            </a:r>
            <a:r>
              <a:rPr lang="ru-RU" sz="1800" dirty="0"/>
              <a:t>) или императивными (</a:t>
            </a:r>
            <a:r>
              <a:rPr lang="ru-RU" sz="1800" dirty="0" err="1"/>
              <a:t>imperative</a:t>
            </a:r>
            <a:r>
              <a:rPr lang="ru-RU" sz="1800" dirty="0" smtClean="0"/>
              <a:t>),</a:t>
            </a:r>
            <a:endParaRPr lang="en-US" sz="1800" dirty="0" smtClean="0"/>
          </a:p>
          <a:p>
            <a:pPr lvl="1">
              <a:buFont typeface="Wingdings" pitchFamily="2" charset="2"/>
              <a:buChar char="§"/>
            </a:pPr>
            <a:endParaRPr lang="en-US" sz="1800" b="1" dirty="0" smtClean="0">
              <a:solidFill>
                <a:schemeClr val="accent1">
                  <a:lumMod val="75000"/>
                </a:schemeClr>
              </a:solidFill>
            </a:endParaRPr>
          </a:p>
          <a:p>
            <a:pPr lvl="1">
              <a:buFont typeface="Wingdings" pitchFamily="2" charset="2"/>
              <a:buChar char="§"/>
            </a:pPr>
            <a:r>
              <a:rPr lang="ru-RU" sz="1800" b="1" dirty="0" smtClean="0">
                <a:solidFill>
                  <a:schemeClr val="accent1">
                    <a:lumMod val="75000"/>
                  </a:schemeClr>
                </a:solidFill>
              </a:rPr>
              <a:t>декларативные</a:t>
            </a:r>
            <a:r>
              <a:rPr lang="ru-RU" sz="1800" dirty="0" smtClean="0"/>
              <a:t> </a:t>
            </a:r>
            <a:r>
              <a:rPr lang="ru-RU" sz="1800" dirty="0"/>
              <a:t>(</a:t>
            </a:r>
            <a:r>
              <a:rPr lang="ru-RU" sz="1800" dirty="0" err="1"/>
              <a:t>declarative</a:t>
            </a:r>
            <a:r>
              <a:rPr lang="ru-RU" sz="1800" dirty="0"/>
              <a:t>) языки, </a:t>
            </a:r>
            <a:endParaRPr lang="en-US" sz="1800" dirty="0" smtClean="0"/>
          </a:p>
          <a:p>
            <a:pPr lvl="1">
              <a:buFont typeface="Wingdings" pitchFamily="2" charset="2"/>
              <a:buChar char="§"/>
            </a:pPr>
            <a:endParaRPr lang="ru-RU" sz="1800" dirty="0"/>
          </a:p>
          <a:p>
            <a:pPr lvl="1">
              <a:buFont typeface="Wingdings" pitchFamily="2" charset="2"/>
              <a:buChar char="§"/>
            </a:pPr>
            <a:r>
              <a:rPr lang="ru-RU" sz="1800" b="1" dirty="0">
                <a:solidFill>
                  <a:schemeClr val="accent1">
                    <a:lumMod val="75000"/>
                  </a:schemeClr>
                </a:solidFill>
              </a:rPr>
              <a:t>объектно-ориентированные</a:t>
            </a:r>
            <a:r>
              <a:rPr lang="ru-RU" sz="1800" dirty="0"/>
              <a:t> (</a:t>
            </a:r>
            <a:r>
              <a:rPr lang="ru-RU" sz="1800" dirty="0" err="1"/>
              <a:t>object-oriented</a:t>
            </a:r>
            <a:r>
              <a:rPr lang="ru-RU" sz="1800" dirty="0"/>
              <a:t>). </a:t>
            </a:r>
          </a:p>
          <a:p>
            <a:endParaRPr lang="en-US" sz="1800" dirty="0"/>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4</a:t>
            </a:fld>
            <a:endParaRPr lang="en-US"/>
          </a:p>
        </p:txBody>
      </p:sp>
    </p:spTree>
    <p:extLst>
      <p:ext uri="{BB962C8B-B14F-4D97-AF65-F5344CB8AC3E}">
        <p14:creationId xmlns:p14="http://schemas.microsoft.com/office/powerpoint/2010/main" xmlns="" val="21030365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объекты</a:t>
            </a:r>
            <a:endParaRPr lang="en-US" dirty="0"/>
          </a:p>
        </p:txBody>
      </p:sp>
      <p:sp>
        <p:nvSpPr>
          <p:cNvPr id="3" name="Содержимое 2"/>
          <p:cNvSpPr>
            <a:spLocks noGrp="1"/>
          </p:cNvSpPr>
          <p:nvPr>
            <p:ph idx="1"/>
          </p:nvPr>
        </p:nvSpPr>
        <p:spPr/>
        <p:txBody>
          <a:bodyPr/>
          <a:lstStyle/>
          <a:p>
            <a:pPr algn="just">
              <a:buNone/>
            </a:pPr>
            <a:r>
              <a:rPr lang="ru-RU" sz="1600" b="1" dirty="0" smtClean="0">
                <a:effectLst>
                  <a:outerShdw blurRad="38100" dist="38100" dir="2700000" algn="tl">
                    <a:srgbClr val="C0C0C0"/>
                  </a:outerShdw>
                </a:effectLst>
              </a:rPr>
              <a:t>Модификатор </a:t>
            </a:r>
            <a:r>
              <a:rPr lang="en-US" sz="1600" b="1" dirty="0" smtClean="0">
                <a:effectLst>
                  <a:outerShdw blurRad="38100" dist="38100" dir="2700000" algn="tl">
                    <a:srgbClr val="C0C0C0"/>
                  </a:outerShdw>
                </a:effectLst>
              </a:rPr>
              <a:t>f</a:t>
            </a:r>
            <a:r>
              <a:rPr lang="ru-RU" sz="1600" b="1" dirty="0" err="1" smtClean="0">
                <a:effectLst>
                  <a:outerShdw blurRad="38100" dist="38100" dir="2700000" algn="tl">
                    <a:srgbClr val="C0C0C0"/>
                  </a:outerShdw>
                </a:effectLst>
              </a:rPr>
              <a:t>inal</a:t>
            </a:r>
            <a:r>
              <a:rPr lang="en-GB" sz="1600" b="1" dirty="0" smtClean="0">
                <a:effectLst>
                  <a:outerShdw blurRad="38100" dist="38100" dir="2700000" algn="tl">
                    <a:srgbClr val="C0C0C0"/>
                  </a:outerShdw>
                </a:effectLst>
              </a:rPr>
              <a:t>. </a:t>
            </a:r>
            <a:r>
              <a:rPr lang="ru-RU" sz="1600" dirty="0" smtClean="0"/>
              <a:t>Модификатор </a:t>
            </a:r>
            <a:r>
              <a:rPr lang="ru-RU" sz="1600" b="1" dirty="0" err="1" smtClean="0"/>
              <a:t>final</a:t>
            </a:r>
            <a:r>
              <a:rPr lang="ru-RU" sz="1600" dirty="0" smtClean="0"/>
              <a:t> используется для определения констант в качестве члена класса, локальной переменной или параметра метода. </a:t>
            </a:r>
          </a:p>
          <a:p>
            <a:pPr algn="just">
              <a:lnSpc>
                <a:spcPct val="90000"/>
              </a:lnSpc>
              <a:buNone/>
            </a:pPr>
            <a:endParaRPr lang="ru-RU" sz="1600" dirty="0" smtClean="0"/>
          </a:p>
          <a:p>
            <a:pPr marL="0" indent="0" algn="just">
              <a:lnSpc>
                <a:spcPct val="90000"/>
              </a:lnSpc>
              <a:buNone/>
            </a:pPr>
            <a:r>
              <a:rPr lang="ru-RU" sz="1600" b="1" dirty="0" smtClean="0"/>
              <a:t>Методы</a:t>
            </a:r>
            <a:r>
              <a:rPr lang="ru-RU" sz="1600" dirty="0" smtClean="0"/>
              <a:t>, объявленные как </a:t>
            </a:r>
            <a:r>
              <a:rPr lang="ru-RU" sz="1600" b="1" dirty="0" err="1" smtClean="0"/>
              <a:t>final</a:t>
            </a:r>
            <a:r>
              <a:rPr lang="ru-RU" sz="1600" dirty="0" smtClean="0"/>
              <a:t>, нельзя замещать в подклассах, для классов – создавать подклассы. </a:t>
            </a:r>
          </a:p>
          <a:p>
            <a:pPr algn="just">
              <a:lnSpc>
                <a:spcPct val="90000"/>
              </a:lnSpc>
              <a:buNone/>
            </a:pPr>
            <a:endParaRPr lang="ru-RU" sz="1600" dirty="0" smtClean="0"/>
          </a:p>
          <a:p>
            <a:pPr marL="0" indent="0" algn="just">
              <a:lnSpc>
                <a:spcPct val="90000"/>
              </a:lnSpc>
              <a:buNone/>
            </a:pPr>
            <a:r>
              <a:rPr lang="ru-RU" sz="1600" b="1" dirty="0" smtClean="0"/>
              <a:t>Константа</a:t>
            </a:r>
            <a:r>
              <a:rPr lang="ru-RU" sz="1600" dirty="0" smtClean="0"/>
              <a:t> может быть объявлена </a:t>
            </a:r>
            <a:r>
              <a:rPr lang="ru-RU" sz="1600" b="1" dirty="0" smtClean="0"/>
              <a:t>как поле класса, но не проинициализирована</a:t>
            </a:r>
            <a:r>
              <a:rPr lang="ru-RU" sz="1600" dirty="0" smtClean="0"/>
              <a:t>. В этом случае она должна быть проинициализирована в логическом блоке класса, заключенном в {}, или конструкторе, но только в одном из указанных мест. Значение по умолчанию константа получить не может в отличие от переменных класса.</a:t>
            </a:r>
          </a:p>
          <a:p>
            <a:pPr algn="just">
              <a:lnSpc>
                <a:spcPct val="90000"/>
              </a:lnSpc>
              <a:buNone/>
            </a:pPr>
            <a:endParaRPr lang="ru-RU" sz="1600" dirty="0" smtClean="0"/>
          </a:p>
          <a:p>
            <a:pPr marL="0" indent="0" algn="just">
              <a:lnSpc>
                <a:spcPct val="90000"/>
              </a:lnSpc>
              <a:buNone/>
            </a:pPr>
            <a:r>
              <a:rPr lang="ru-RU" sz="1600" dirty="0" smtClean="0"/>
              <a:t>Константы могут быть объявлены в методах как локальные или как параметры метода. В обоих случаях значения таких констант изменять нельзя. </a:t>
            </a:r>
          </a:p>
          <a:p>
            <a:pPr>
              <a:buNone/>
            </a:pPr>
            <a:endParaRPr lang="en-US" dirty="0" smtClean="0"/>
          </a:p>
          <a:p>
            <a:pPr marL="0" lvl="0" indent="0" algn="just">
              <a:buNone/>
            </a:pPr>
            <a:r>
              <a:rPr lang="ru-RU" sz="1600" i="1" dirty="0" smtClean="0">
                <a:ea typeface="Times New Roman" pitchFamily="18" charset="0"/>
              </a:rPr>
              <a:t>Значение константному полю можно присвоить при объявлении, в логическом блоке инициализации или в конструкторе.</a:t>
            </a:r>
            <a:endParaRPr lang="ru-RU" sz="1600" i="1" dirty="0" smtClean="0"/>
          </a:p>
          <a:p>
            <a:endParaRPr lang="en-US"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a:t>
            </a:r>
            <a:r>
              <a:rPr lang="ru-RU" dirty="0" smtClean="0"/>
              <a:t>объекты</a:t>
            </a:r>
            <a:r>
              <a:rPr lang="en-GB" dirty="0" smtClean="0"/>
              <a:t>. Example </a:t>
            </a:r>
            <a:r>
              <a:rPr lang="en-GB" dirty="0" smtClean="0"/>
              <a:t>11</a:t>
            </a:r>
            <a:endParaRPr lang="en-US"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41</a:t>
            </a:fld>
            <a:endParaRPr lang="en-US"/>
          </a:p>
        </p:txBody>
      </p:sp>
      <p:sp>
        <p:nvSpPr>
          <p:cNvPr id="205825" name="Rectangle 1"/>
          <p:cNvSpPr>
            <a:spLocks noChangeArrowheads="1"/>
          </p:cNvSpPr>
          <p:nvPr/>
        </p:nvSpPr>
        <p:spPr bwMode="auto">
          <a:xfrm>
            <a:off x="928662" y="1214422"/>
            <a:ext cx="7286676" cy="4185761"/>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package</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_java._se._</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02.classandobject</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class</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Rector {</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инициализированная константа</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final</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strike="noStrike" cap="none" normalizeH="0" baseline="0" dirty="0" smtClean="0">
                <a:ln>
                  <a:noFill/>
                </a:ln>
                <a:solidFill>
                  <a:srgbClr val="0000C0"/>
                </a:solidFill>
                <a:effectLst/>
                <a:latin typeface="Courier New" pitchFamily="49" charset="0"/>
                <a:ea typeface="Calibri" pitchFamily="34" charset="0"/>
                <a:cs typeface="Courier New" pitchFamily="49" charset="0"/>
              </a:rPr>
              <a:t>ID</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US"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Math</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1400" b="0" i="1" strike="noStrike" cap="none" normalizeH="0" baseline="0" dirty="0" smtClean="0">
                <a:ln>
                  <a:noFill/>
                </a:ln>
                <a:solidFill>
                  <a:srgbClr val="000000"/>
                </a:solidFill>
                <a:effectLst/>
                <a:latin typeface="Courier New" pitchFamily="49" charset="0"/>
                <a:ea typeface="Calibri" pitchFamily="34" charset="0"/>
                <a:cs typeface="Courier New" pitchFamily="49" charset="0"/>
              </a:rPr>
              <a:t>random</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10);</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a:t>
            </a:r>
            <a:r>
              <a:rPr kumimoji="0" lang="en-US" sz="1400" b="0" i="0" strike="noStrike" cap="none" normalizeH="0" baseline="0" dirty="0" err="1" smtClean="0">
                <a:ln>
                  <a:noFill/>
                </a:ln>
                <a:solidFill>
                  <a:srgbClr val="3F7F5F"/>
                </a:solidFill>
                <a:effectLst/>
                <a:latin typeface="Courier New" pitchFamily="49" charset="0"/>
                <a:ea typeface="Calibri" pitchFamily="34" charset="0"/>
                <a:cs typeface="Courier New" pitchFamily="49" charset="0"/>
              </a:rPr>
              <a:t>неинициализированная</a:t>
            </a:r>
            <a:r>
              <a:rPr kumimoji="0" lang="en-US"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a:t>
            </a:r>
            <a:r>
              <a:rPr kumimoji="0" lang="en-US" sz="1400" b="0" i="0" strike="noStrike" cap="none" normalizeH="0" baseline="0" dirty="0" err="1" smtClean="0">
                <a:ln>
                  <a:noFill/>
                </a:ln>
                <a:solidFill>
                  <a:srgbClr val="3F7F5F"/>
                </a:solidFill>
                <a:effectLst/>
                <a:latin typeface="Courier New" pitchFamily="49" charset="0"/>
                <a:ea typeface="Calibri" pitchFamily="34" charset="0"/>
                <a:cs typeface="Courier New" pitchFamily="49" charset="0"/>
              </a:rPr>
              <a:t>константа</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final</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String </a:t>
            </a:r>
            <a:r>
              <a:rPr kumimoji="0" lang="en-US" sz="1400" b="0" i="0" strike="noStrike" cap="none" normalizeH="0" baseline="0" dirty="0" smtClean="0">
                <a:ln>
                  <a:noFill/>
                </a:ln>
                <a:solidFill>
                  <a:srgbClr val="0000C0"/>
                </a:solidFill>
                <a:effectLst/>
                <a:latin typeface="Courier New" pitchFamily="49" charset="0"/>
                <a:ea typeface="Calibri" pitchFamily="34" charset="0"/>
                <a:cs typeface="Courier New" pitchFamily="49" charset="0"/>
              </a:rPr>
              <a:t>NAME_RECTOR</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Rector() {</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инициализация в конструкторе</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strike="noStrike" cap="none" normalizeH="0" baseline="0" dirty="0" smtClean="0">
                <a:ln>
                  <a:noFill/>
                </a:ln>
                <a:solidFill>
                  <a:srgbClr val="0000C0"/>
                </a:solidFill>
                <a:effectLst/>
                <a:latin typeface="Courier New" pitchFamily="49" charset="0"/>
                <a:ea typeface="Calibri" pitchFamily="34" charset="0"/>
                <a:cs typeface="Courier New" pitchFamily="49" charset="0"/>
              </a:rPr>
              <a:t>NAME</a:t>
            </a:r>
            <a:r>
              <a:rPr kumimoji="0" lang="ru-RU" sz="1400" b="0" i="0" strike="noStrike" cap="none" normalizeH="0" baseline="0" dirty="0" smtClean="0">
                <a:ln>
                  <a:noFill/>
                </a:ln>
                <a:solidFill>
                  <a:srgbClr val="0000C0"/>
                </a:solidFill>
                <a:effectLst/>
                <a:latin typeface="Courier New" pitchFamily="49" charset="0"/>
                <a:ea typeface="Calibri" pitchFamily="34" charset="0"/>
                <a:cs typeface="Courier New" pitchFamily="49" charset="0"/>
              </a:rPr>
              <a:t>_</a:t>
            </a:r>
            <a:r>
              <a:rPr kumimoji="0" lang="en-US" sz="1400" b="0" i="0" strike="noStrike" cap="none" normalizeH="0" baseline="0" dirty="0" smtClean="0">
                <a:ln>
                  <a:noFill/>
                </a:ln>
                <a:solidFill>
                  <a:srgbClr val="0000C0"/>
                </a:solidFill>
                <a:effectLst/>
                <a:latin typeface="Courier New" pitchFamily="49" charset="0"/>
                <a:ea typeface="Calibri" pitchFamily="34" charset="0"/>
                <a:cs typeface="Courier New" pitchFamily="49" charset="0"/>
              </a:rPr>
              <a:t>RECTOR</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ru-RU" sz="1400" b="0" i="0" strike="noStrike" cap="none" normalizeH="0" baseline="0" dirty="0" smtClean="0">
                <a:ln>
                  <a:noFill/>
                </a:ln>
                <a:solidFill>
                  <a:srgbClr val="2A00FF"/>
                </a:solidFill>
                <a:effectLst/>
                <a:latin typeface="Courier New" pitchFamily="49" charset="0"/>
                <a:ea typeface="Calibri" pitchFamily="34" charset="0"/>
                <a:cs typeface="Courier New" pitchFamily="49" charset="0"/>
              </a:rPr>
              <a:t>"Старый"</a:t>
            </a: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только один раз!!!</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ru-RU"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a:t>
            </a:r>
            <a:r>
              <a:rPr kumimoji="0" lang="en-US"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NAME</a:t>
            </a:r>
            <a:r>
              <a:rPr kumimoji="0" lang="ru-RU"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_</a:t>
            </a:r>
            <a:r>
              <a:rPr kumimoji="0" lang="en-US"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RECTOR</a:t>
            </a:r>
            <a:r>
              <a:rPr kumimoji="0" lang="ru-RU"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 "Новый";}</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a:t>
            </a:r>
            <a:r>
              <a:rPr kumimoji="0" lang="en-US" sz="1400" b="0" i="0" strike="noStrike" cap="none" normalizeH="0" baseline="0" dirty="0" err="1" smtClean="0">
                <a:ln>
                  <a:noFill/>
                </a:ln>
                <a:solidFill>
                  <a:srgbClr val="3F7F5F"/>
                </a:solidFill>
                <a:effectLst/>
                <a:latin typeface="Courier New" pitchFamily="49" charset="0"/>
                <a:ea typeface="Calibri" pitchFamily="34" charset="0"/>
                <a:cs typeface="Courier New" pitchFamily="49" charset="0"/>
              </a:rPr>
              <a:t>только</a:t>
            </a:r>
            <a:r>
              <a:rPr kumimoji="0" lang="en-US"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a:t>
            </a:r>
            <a:r>
              <a:rPr kumimoji="0" lang="en-US" sz="1400" b="0" i="0" strike="noStrike" cap="none" normalizeH="0" baseline="0" dirty="0" err="1" smtClean="0">
                <a:ln>
                  <a:noFill/>
                </a:ln>
                <a:solidFill>
                  <a:srgbClr val="3F7F5F"/>
                </a:solidFill>
                <a:effectLst/>
                <a:latin typeface="Courier New" pitchFamily="49" charset="0"/>
                <a:ea typeface="Calibri" pitchFamily="34" charset="0"/>
                <a:cs typeface="Courier New" pitchFamily="49" charset="0"/>
              </a:rPr>
              <a:t>один</a:t>
            </a:r>
            <a:r>
              <a:rPr kumimoji="0" lang="en-US"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a:t>
            </a:r>
            <a:r>
              <a:rPr kumimoji="0" lang="en-US" sz="1400" b="0" i="0" strike="noStrike" cap="none" normalizeH="0" baseline="0" dirty="0" err="1" smtClean="0">
                <a:ln>
                  <a:noFill/>
                </a:ln>
                <a:solidFill>
                  <a:srgbClr val="3F7F5F"/>
                </a:solidFill>
                <a:effectLst/>
                <a:latin typeface="Courier New" pitchFamily="49" charset="0"/>
                <a:ea typeface="Calibri" pitchFamily="34" charset="0"/>
                <a:cs typeface="Courier New" pitchFamily="49" charset="0"/>
              </a:rPr>
              <a:t>раз</a:t>
            </a:r>
            <a:r>
              <a:rPr kumimoji="0" lang="en-US"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final</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void</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jobRector</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a:t>
            </a:r>
            <a:r>
              <a:rPr kumimoji="0" lang="en-US" sz="1400" b="0" i="0" strike="noStrike" cap="none" normalizeH="0" baseline="0" dirty="0" err="1" smtClean="0">
                <a:ln>
                  <a:noFill/>
                </a:ln>
                <a:solidFill>
                  <a:srgbClr val="3F7F5F"/>
                </a:solidFill>
                <a:effectLst/>
                <a:latin typeface="Courier New" pitchFamily="49" charset="0"/>
                <a:ea typeface="Calibri" pitchFamily="34" charset="0"/>
                <a:cs typeface="Courier New" pitchFamily="49" charset="0"/>
              </a:rPr>
              <a:t>реализация</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ID = 100;</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a:t>
            </a:r>
            <a:r>
              <a:rPr kumimoji="0" lang="en-US" sz="1400" b="0" i="0" strike="noStrike" cap="none" normalizeH="0" baseline="0" dirty="0" err="1" smtClean="0">
                <a:ln>
                  <a:noFill/>
                </a:ln>
                <a:solidFill>
                  <a:srgbClr val="3F7F5F"/>
                </a:solidFill>
                <a:effectLst/>
                <a:latin typeface="Courier New" pitchFamily="49" charset="0"/>
                <a:ea typeface="Calibri" pitchFamily="34" charset="0"/>
                <a:cs typeface="Courier New" pitchFamily="49" charset="0"/>
              </a:rPr>
              <a:t>ошибка</a:t>
            </a:r>
            <a:r>
              <a:rPr kumimoji="0" lang="en-US"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a:t>
            </a:r>
            <a:r>
              <a:rPr lang="ru-RU" dirty="0" smtClean="0"/>
              <a:t>объекты</a:t>
            </a:r>
            <a:r>
              <a:rPr lang="en-GB" dirty="0" smtClean="0"/>
              <a:t>. Example </a:t>
            </a:r>
            <a:r>
              <a:rPr lang="en-GB" dirty="0" smtClean="0"/>
              <a:t>11</a:t>
            </a:r>
            <a:endParaRPr lang="en-US"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42</a:t>
            </a:fld>
            <a:endParaRPr lang="en-US"/>
          </a:p>
        </p:txBody>
      </p:sp>
      <p:sp>
        <p:nvSpPr>
          <p:cNvPr id="205825" name="Rectangle 1"/>
          <p:cNvSpPr>
            <a:spLocks noChangeArrowheads="1"/>
          </p:cNvSpPr>
          <p:nvPr/>
        </p:nvSpPr>
        <p:spPr bwMode="auto">
          <a:xfrm>
            <a:off x="928662" y="1214422"/>
            <a:ext cx="7286676" cy="2677656"/>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boolean</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checkRights</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final</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num) {</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id = 1; //</a:t>
            </a:r>
            <a:r>
              <a:rPr kumimoji="0" lang="en-US" sz="1400" b="0" i="0" strike="noStrike" cap="none" normalizeH="0" baseline="0" dirty="0" err="1" smtClean="0">
                <a:ln>
                  <a:noFill/>
                </a:ln>
                <a:solidFill>
                  <a:srgbClr val="3F7F5F"/>
                </a:solidFill>
                <a:effectLst/>
                <a:latin typeface="Courier New" pitchFamily="49" charset="0"/>
                <a:ea typeface="Calibri" pitchFamily="34" charset="0"/>
                <a:cs typeface="Courier New" pitchFamily="49" charset="0"/>
              </a:rPr>
              <a:t>ошибка</a:t>
            </a:r>
            <a:r>
              <a:rPr kumimoji="0" lang="en-US"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final</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CODE = 72173394;</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if</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(CODE == num)</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return</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true</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else</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return</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false</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static</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void</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main(String[] </a:t>
            </a:r>
            <a:r>
              <a:rPr kumimoji="0" lang="en-US"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args</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System.</a:t>
            </a:r>
            <a:r>
              <a:rPr kumimoji="0" lang="en-US" sz="1400" b="0" i="1"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out</a:t>
            </a:r>
            <a:r>
              <a:rPr kumimoji="0" lang="en-US"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.println</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new</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Rector().</a:t>
            </a:r>
            <a:r>
              <a:rPr kumimoji="0" lang="en-US" sz="1400" b="0" i="0" strike="noStrike" cap="none" normalizeH="0" baseline="0" dirty="0" smtClean="0">
                <a:ln>
                  <a:noFill/>
                </a:ln>
                <a:solidFill>
                  <a:srgbClr val="0000C0"/>
                </a:solidFill>
                <a:effectLst/>
                <a:latin typeface="Courier New" pitchFamily="49" charset="0"/>
                <a:ea typeface="Calibri" pitchFamily="34" charset="0"/>
                <a:cs typeface="Courier New" pitchFamily="49" charset="0"/>
              </a:rPr>
              <a:t>ID</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strike="noStrike" cap="none" normalizeH="0" baseline="0" dirty="0" smtClean="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928662" y="4357694"/>
            <a:ext cx="7286676" cy="954107"/>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package</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_java._se._</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02.classandobject</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class</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Prorector</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extends</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Rector {</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public void </a:t>
            </a:r>
            <a:r>
              <a:rPr kumimoji="0" lang="en-US" sz="1400" b="0" i="0" strike="noStrike" cap="none" normalizeH="0" baseline="0" dirty="0" err="1" smtClean="0">
                <a:ln>
                  <a:noFill/>
                </a:ln>
                <a:solidFill>
                  <a:srgbClr val="3F7F5F"/>
                </a:solidFill>
                <a:effectLst/>
                <a:latin typeface="Courier New" pitchFamily="49" charset="0"/>
                <a:ea typeface="Calibri" pitchFamily="34" charset="0"/>
                <a:cs typeface="Courier New" pitchFamily="49" charset="0"/>
              </a:rPr>
              <a:t>jobRector</a:t>
            </a:r>
            <a:r>
              <a:rPr kumimoji="0" lang="en-US"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a:t>
            </a:r>
            <a:r>
              <a:rPr kumimoji="0" lang="en-US" sz="1400" b="0" i="0" strike="noStrike" cap="none" normalizeH="0" baseline="0" dirty="0" err="1" smtClean="0">
                <a:ln>
                  <a:noFill/>
                </a:ln>
                <a:solidFill>
                  <a:srgbClr val="3F7F5F"/>
                </a:solidFill>
                <a:effectLst/>
                <a:latin typeface="Courier New" pitchFamily="49" charset="0"/>
                <a:ea typeface="Calibri" pitchFamily="34" charset="0"/>
                <a:cs typeface="Courier New" pitchFamily="49" charset="0"/>
              </a:rPr>
              <a:t>запрещено</a:t>
            </a:r>
            <a:r>
              <a:rPr kumimoji="0" lang="en-US"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объекты</a:t>
            </a:r>
            <a:endParaRPr lang="en-US" dirty="0"/>
          </a:p>
        </p:txBody>
      </p:sp>
      <p:sp>
        <p:nvSpPr>
          <p:cNvPr id="3" name="Содержимое 2"/>
          <p:cNvSpPr>
            <a:spLocks noGrp="1"/>
          </p:cNvSpPr>
          <p:nvPr>
            <p:ph idx="1"/>
          </p:nvPr>
        </p:nvSpPr>
        <p:spPr/>
        <p:txBody>
          <a:bodyPr/>
          <a:lstStyle/>
          <a:p>
            <a:pPr>
              <a:buNone/>
            </a:pPr>
            <a:r>
              <a:rPr lang="ru-RU" sz="1800" b="1" dirty="0" smtClean="0">
                <a:effectLst>
                  <a:outerShdw blurRad="38100" dist="38100" dir="2700000" algn="tl">
                    <a:srgbClr val="C0C0C0"/>
                  </a:outerShdw>
                </a:effectLst>
              </a:rPr>
              <a:t>Модификатор </a:t>
            </a:r>
            <a:r>
              <a:rPr lang="ru-RU" sz="1800" b="1" dirty="0" err="1" smtClean="0">
                <a:effectLst>
                  <a:outerShdw blurRad="38100" dist="38100" dir="2700000" algn="tl">
                    <a:srgbClr val="C0C0C0"/>
                  </a:outerShdw>
                </a:effectLst>
              </a:rPr>
              <a:t>native</a:t>
            </a:r>
            <a:endParaRPr lang="en-US" sz="1800" b="1" dirty="0" smtClean="0">
              <a:effectLst>
                <a:outerShdw blurRad="38100" dist="38100" dir="2700000" algn="tl">
                  <a:srgbClr val="C0C0C0"/>
                </a:outerShdw>
              </a:effectLst>
            </a:endParaRPr>
          </a:p>
          <a:p>
            <a:endParaRPr lang="en-US" sz="1800" dirty="0" smtClean="0">
              <a:effectLst>
                <a:outerShdw blurRad="38100" dist="38100" dir="2700000" algn="tl">
                  <a:srgbClr val="C0C0C0"/>
                </a:outerShdw>
              </a:effectLst>
            </a:endParaRPr>
          </a:p>
          <a:p>
            <a:pPr marL="0" indent="0" algn="just">
              <a:buNone/>
            </a:pPr>
            <a:r>
              <a:rPr lang="ru-RU" sz="1800" dirty="0" smtClean="0"/>
              <a:t>Приложение на языке </a:t>
            </a:r>
            <a:r>
              <a:rPr lang="en-US" sz="1800" dirty="0" smtClean="0"/>
              <a:t>Java</a:t>
            </a:r>
            <a:r>
              <a:rPr lang="ru-RU" sz="1800" dirty="0" smtClean="0"/>
              <a:t> может вызывать методы, написанные на языке С++. Такие методы объявляются с ключевым словом </a:t>
            </a:r>
            <a:r>
              <a:rPr lang="ru-RU" sz="1800" b="1" dirty="0" err="1" smtClean="0"/>
              <a:t>native</a:t>
            </a:r>
            <a:r>
              <a:rPr lang="ru-RU" sz="1800" dirty="0" smtClean="0"/>
              <a:t>, которое сообщает компилятору, что метод реализован в другом месте. </a:t>
            </a:r>
          </a:p>
          <a:p>
            <a:endParaRPr lang="ru-RU" sz="1800" dirty="0" smtClean="0"/>
          </a:p>
          <a:p>
            <a:pPr>
              <a:buFont typeface="Verdana" pitchFamily="34" charset="0"/>
              <a:buNone/>
            </a:pPr>
            <a:r>
              <a:rPr lang="ru-RU" sz="1800" dirty="0" smtClean="0">
                <a:solidFill>
                  <a:srgbClr val="800000"/>
                </a:solidFill>
                <a:latin typeface="Courier New" pitchFamily="49" charset="0"/>
              </a:rPr>
              <a:t>		</a:t>
            </a:r>
            <a:r>
              <a:rPr lang="en-US" sz="1800" dirty="0" smtClean="0">
                <a:solidFill>
                  <a:srgbClr val="800000"/>
                </a:solidFill>
                <a:latin typeface="Courier New" pitchFamily="49" charset="0"/>
              </a:rPr>
              <a:t>public native </a:t>
            </a:r>
            <a:r>
              <a:rPr lang="en-US" sz="1800" dirty="0" err="1" smtClean="0">
                <a:solidFill>
                  <a:srgbClr val="800000"/>
                </a:solidFill>
                <a:latin typeface="Courier New" pitchFamily="49" charset="0"/>
              </a:rPr>
              <a:t>int</a:t>
            </a:r>
            <a:r>
              <a:rPr lang="en-US" sz="1800" dirty="0" smtClean="0">
                <a:latin typeface="Courier New" pitchFamily="49" charset="0"/>
              </a:rPr>
              <a:t> </a:t>
            </a:r>
            <a:r>
              <a:rPr lang="en-US" sz="1800" dirty="0" err="1" smtClean="0">
                <a:latin typeface="Courier New" pitchFamily="49" charset="0"/>
              </a:rPr>
              <a:t>loadCripto</a:t>
            </a:r>
            <a:r>
              <a:rPr lang="ru-RU" sz="1800" dirty="0" smtClean="0">
                <a:latin typeface="Courier New" pitchFamily="49" charset="0"/>
              </a:rPr>
              <a:t>(</a:t>
            </a:r>
            <a:r>
              <a:rPr lang="en-US" sz="1800" dirty="0" err="1" smtClean="0">
                <a:solidFill>
                  <a:srgbClr val="800000"/>
                </a:solidFill>
                <a:latin typeface="Courier New" pitchFamily="49" charset="0"/>
              </a:rPr>
              <a:t>int</a:t>
            </a:r>
            <a:r>
              <a:rPr lang="en-US" sz="1800" dirty="0" smtClean="0">
                <a:latin typeface="Courier New" pitchFamily="49" charset="0"/>
              </a:rPr>
              <a:t> </a:t>
            </a:r>
            <a:r>
              <a:rPr lang="en-US" sz="1800" dirty="0" smtClean="0">
                <a:solidFill>
                  <a:srgbClr val="002BC8"/>
                </a:solidFill>
                <a:latin typeface="Courier New" pitchFamily="49" charset="0"/>
              </a:rPr>
              <a:t>num</a:t>
            </a:r>
            <a:r>
              <a:rPr lang="ru-RU" sz="1800" dirty="0" smtClean="0">
                <a:latin typeface="Courier New" pitchFamily="49" charset="0"/>
              </a:rPr>
              <a:t>);</a:t>
            </a:r>
          </a:p>
          <a:p>
            <a:endParaRPr lang="ru-RU" sz="1800" dirty="0" smtClean="0">
              <a:latin typeface="Courier New" pitchFamily="49" charset="0"/>
            </a:endParaRPr>
          </a:p>
          <a:p>
            <a:pPr marL="0" indent="0" algn="just">
              <a:buNone/>
            </a:pPr>
            <a:r>
              <a:rPr lang="ru-RU" sz="1800" dirty="0" smtClean="0"/>
              <a:t>Методы, помеченные </a:t>
            </a:r>
            <a:r>
              <a:rPr lang="ru-RU" sz="1800" b="1" dirty="0" err="1" smtClean="0"/>
              <a:t>native</a:t>
            </a:r>
            <a:r>
              <a:rPr lang="ru-RU" sz="1800" dirty="0" smtClean="0"/>
              <a:t>, можно переопределять обычными методами в подклассах.</a:t>
            </a:r>
          </a:p>
          <a:p>
            <a:endParaRPr lang="en-US"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объекты</a:t>
            </a:r>
            <a:endParaRPr lang="en-US" dirty="0"/>
          </a:p>
        </p:txBody>
      </p:sp>
      <p:sp>
        <p:nvSpPr>
          <p:cNvPr id="3" name="Содержимое 2"/>
          <p:cNvSpPr>
            <a:spLocks noGrp="1"/>
          </p:cNvSpPr>
          <p:nvPr>
            <p:ph idx="1"/>
          </p:nvPr>
        </p:nvSpPr>
        <p:spPr/>
        <p:txBody>
          <a:bodyPr/>
          <a:lstStyle/>
          <a:p>
            <a:pPr>
              <a:buNone/>
            </a:pPr>
            <a:r>
              <a:rPr lang="ru-RU" sz="1800" b="1" dirty="0" smtClean="0">
                <a:effectLst>
                  <a:outerShdw blurRad="38100" dist="38100" dir="2700000" algn="tl">
                    <a:srgbClr val="C0C0C0"/>
                  </a:outerShdw>
                </a:effectLst>
              </a:rPr>
              <a:t>Модификатор</a:t>
            </a:r>
            <a:r>
              <a:rPr lang="en-US" sz="1800" b="1" dirty="0" smtClean="0">
                <a:effectLst>
                  <a:outerShdw blurRad="38100" dist="38100" dir="2700000" algn="tl">
                    <a:srgbClr val="C0C0C0"/>
                  </a:outerShdw>
                </a:effectLst>
              </a:rPr>
              <a:t> </a:t>
            </a:r>
            <a:r>
              <a:rPr lang="ru-RU" sz="1800" b="1" dirty="0" err="1" smtClean="0">
                <a:effectLst>
                  <a:outerShdw blurRad="38100" dist="38100" dir="2700000" algn="tl">
                    <a:srgbClr val="C0C0C0"/>
                  </a:outerShdw>
                </a:effectLst>
              </a:rPr>
              <a:t>synchronized</a:t>
            </a:r>
            <a:r>
              <a:rPr lang="ru-RU" sz="1800" b="1" dirty="0" smtClean="0"/>
              <a:t> </a:t>
            </a:r>
            <a:r>
              <a:rPr lang="en-GB" sz="1800" dirty="0" smtClean="0"/>
              <a:t>.</a:t>
            </a:r>
            <a:endParaRPr lang="en-US" sz="1800" dirty="0" smtClean="0"/>
          </a:p>
          <a:p>
            <a:endParaRPr lang="en-US" sz="1800" dirty="0" smtClean="0"/>
          </a:p>
          <a:p>
            <a:pPr marL="0" indent="0" algn="just">
              <a:buNone/>
            </a:pPr>
            <a:r>
              <a:rPr lang="ru-RU" sz="1800" dirty="0" smtClean="0"/>
              <a:t>При использовании нескольких потоков управления в одном приложении необходимо синхронизировать методы, обращающиеся к общим данным.</a:t>
            </a:r>
            <a:endParaRPr lang="en-US" sz="1800" dirty="0" smtClean="0"/>
          </a:p>
          <a:p>
            <a:pPr marL="0" indent="0" algn="just">
              <a:buNone/>
            </a:pPr>
            <a:endParaRPr lang="ru-RU" sz="1800" dirty="0" smtClean="0"/>
          </a:p>
          <a:p>
            <a:pPr marL="0" indent="0" algn="just">
              <a:buNone/>
            </a:pPr>
            <a:r>
              <a:rPr lang="ru-RU" sz="1800" dirty="0" smtClean="0"/>
              <a:t>Когда интерпретатор обнаруживает </a:t>
            </a:r>
            <a:r>
              <a:rPr lang="ru-RU" sz="1800" b="1" dirty="0" err="1" smtClean="0"/>
              <a:t>synchronized</a:t>
            </a:r>
            <a:r>
              <a:rPr lang="ru-RU" sz="1800" dirty="0" smtClean="0">
                <a:solidFill>
                  <a:srgbClr val="800000"/>
                </a:solidFill>
              </a:rPr>
              <a:t>,</a:t>
            </a:r>
            <a:r>
              <a:rPr lang="ru-RU" sz="1800" dirty="0" smtClean="0"/>
              <a:t> он включает код, блокирующий доступ к данным при запуске потока и снимающий блок при его завершении. </a:t>
            </a:r>
          </a:p>
          <a:p>
            <a:endParaRPr lang="en-US" dirty="0" smtClean="0"/>
          </a:p>
          <a:p>
            <a:endParaRPr lang="en-US"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объекты</a:t>
            </a:r>
            <a:endParaRPr lang="en-US" dirty="0"/>
          </a:p>
        </p:txBody>
      </p:sp>
      <p:sp>
        <p:nvSpPr>
          <p:cNvPr id="3" name="Содержимое 2"/>
          <p:cNvSpPr>
            <a:spLocks noGrp="1"/>
          </p:cNvSpPr>
          <p:nvPr>
            <p:ph idx="1"/>
          </p:nvPr>
        </p:nvSpPr>
        <p:spPr/>
        <p:txBody>
          <a:bodyPr/>
          <a:lstStyle/>
          <a:p>
            <a:pPr>
              <a:buNone/>
            </a:pPr>
            <a:r>
              <a:rPr lang="ru-RU" sz="1800" b="1" dirty="0" smtClean="0">
                <a:effectLst>
                  <a:outerShdw blurRad="38100" dist="38100" dir="2700000" algn="tl">
                    <a:srgbClr val="C0C0C0"/>
                  </a:outerShdw>
                </a:effectLst>
              </a:rPr>
              <a:t>Блоки инициализации</a:t>
            </a:r>
            <a:endParaRPr lang="en-US" sz="1800" b="1" dirty="0" smtClean="0">
              <a:effectLst>
                <a:outerShdw blurRad="38100" dist="38100" dir="2700000" algn="tl">
                  <a:srgbClr val="C0C0C0"/>
                </a:outerShdw>
              </a:effectLst>
            </a:endParaRPr>
          </a:p>
          <a:p>
            <a:endParaRPr lang="en-US" sz="1800" dirty="0" smtClean="0">
              <a:effectLst>
                <a:outerShdw blurRad="38100" dist="38100" dir="2700000" algn="tl">
                  <a:srgbClr val="C0C0C0"/>
                </a:outerShdw>
              </a:effectLst>
            </a:endParaRPr>
          </a:p>
          <a:p>
            <a:pPr marL="0" indent="0" algn="just">
              <a:spcBef>
                <a:spcPct val="0"/>
              </a:spcBef>
              <a:buFont typeface="Arial" charset="0"/>
              <a:buNone/>
            </a:pPr>
            <a:r>
              <a:rPr lang="ru-RU" sz="1800" dirty="0" smtClean="0"/>
              <a:t>При описании класса могут быть использованы логические блоки.</a:t>
            </a:r>
            <a:r>
              <a:rPr lang="en-GB" sz="1800" dirty="0" smtClean="0"/>
              <a:t> </a:t>
            </a:r>
            <a:r>
              <a:rPr lang="ru-RU" sz="1800" b="1" dirty="0" smtClean="0"/>
              <a:t>Логическим блоком называется код</a:t>
            </a:r>
            <a:r>
              <a:rPr lang="ru-RU" sz="1800" dirty="0" smtClean="0"/>
              <a:t>, заключенный в фигурные скобки и не принадлежащий ни одному методу текущего класса.</a:t>
            </a:r>
            <a:endParaRPr lang="en-GB" sz="1800" dirty="0" smtClean="0"/>
          </a:p>
          <a:p>
            <a:pPr marL="0" indent="0" algn="ctr">
              <a:spcBef>
                <a:spcPct val="0"/>
              </a:spcBef>
              <a:buFont typeface="Arial" charset="0"/>
              <a:buNone/>
            </a:pPr>
            <a:endParaRPr lang="en-GB" sz="1800" dirty="0" smtClean="0"/>
          </a:p>
          <a:p>
            <a:pPr marL="0" indent="0" algn="ctr">
              <a:spcBef>
                <a:spcPct val="0"/>
              </a:spcBef>
              <a:buFont typeface="Arial" charset="0"/>
              <a:buNone/>
            </a:pPr>
            <a:r>
              <a:rPr lang="ru-RU" sz="1800" b="1" dirty="0" smtClean="0">
                <a:solidFill>
                  <a:schemeClr val="accent1">
                    <a:lumMod val="75000"/>
                  </a:schemeClr>
                </a:solidFill>
              </a:rPr>
              <a:t>{ /* код */ }</a:t>
            </a:r>
            <a:r>
              <a:rPr lang="ru-RU" sz="1800" dirty="0" smtClean="0"/>
              <a:t/>
            </a:r>
            <a:br>
              <a:rPr lang="ru-RU" sz="1800" dirty="0" smtClean="0"/>
            </a:br>
            <a:endParaRPr lang="ru-RU" sz="1800" dirty="0" smtClean="0"/>
          </a:p>
          <a:p>
            <a:pPr marL="0" indent="0" algn="just">
              <a:spcBef>
                <a:spcPct val="0"/>
              </a:spcBef>
              <a:buFont typeface="Arial" charset="0"/>
              <a:buNone/>
            </a:pPr>
            <a:r>
              <a:rPr lang="ru-RU" sz="1800" dirty="0" smtClean="0"/>
              <a:t>Логические блоки чаще всего используются в качестве инициализаторов полей, но могут содержать вызовы методов как текущего класса, так и не принадлежащих ему. </a:t>
            </a:r>
          </a:p>
          <a:p>
            <a:endParaRPr lang="en-US" sz="1800" dirty="0" smtClean="0"/>
          </a:p>
          <a:p>
            <a:pPr marL="0" lvl="0" indent="0" algn="just">
              <a:buNone/>
            </a:pPr>
            <a:r>
              <a:rPr lang="ru-RU" sz="1800" dirty="0" smtClean="0">
                <a:ea typeface="Times New Roman" pitchFamily="18" charset="0"/>
              </a:rPr>
              <a:t>Для инициализации статических переменных существуют </a:t>
            </a:r>
            <a:r>
              <a:rPr lang="ru-RU" sz="1800" b="1" dirty="0" smtClean="0">
                <a:ea typeface="Times New Roman" pitchFamily="18" charset="0"/>
              </a:rPr>
              <a:t>статические блоки инициализации</a:t>
            </a:r>
            <a:r>
              <a:rPr lang="ru-RU" sz="1800" dirty="0" smtClean="0">
                <a:ea typeface="Times New Roman" pitchFamily="18" charset="0"/>
              </a:rPr>
              <a:t>. В этом случае фигурные скобки предваряются ключевым словом </a:t>
            </a:r>
            <a:r>
              <a:rPr lang="en-US" sz="1800" b="1" dirty="0" smtClean="0">
                <a:ea typeface="Times New Roman" pitchFamily="18" charset="0"/>
              </a:rPr>
              <a:t>static</a:t>
            </a:r>
            <a:r>
              <a:rPr lang="ru-RU" sz="1800" dirty="0" smtClean="0">
                <a:ea typeface="Times New Roman" pitchFamily="18" charset="0"/>
              </a:rPr>
              <a:t>.</a:t>
            </a:r>
            <a:endParaRPr lang="en-US"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объекты</a:t>
            </a:r>
            <a:endParaRPr lang="en-US" dirty="0"/>
          </a:p>
        </p:txBody>
      </p:sp>
      <p:sp>
        <p:nvSpPr>
          <p:cNvPr id="3" name="Содержимое 2"/>
          <p:cNvSpPr>
            <a:spLocks noGrp="1"/>
          </p:cNvSpPr>
          <p:nvPr>
            <p:ph idx="1"/>
          </p:nvPr>
        </p:nvSpPr>
        <p:spPr/>
        <p:txBody>
          <a:bodyPr/>
          <a:lstStyle/>
          <a:p>
            <a:pPr marL="0" indent="0" algn="just">
              <a:buNone/>
            </a:pPr>
            <a:r>
              <a:rPr lang="ru-RU" sz="1800" dirty="0" smtClean="0"/>
              <a:t>При создании объекта блоки инициализации класса вызываются последовательно, в порядке размещения, вместе с инициализацией полей как простая последовательность операторов, и только после выполнения последнего блока будет вызван конструктор класса. </a:t>
            </a:r>
          </a:p>
          <a:p>
            <a:pPr marL="0" indent="0" algn="just">
              <a:buNone/>
            </a:pPr>
            <a:endParaRPr lang="ru-RU" sz="1800" dirty="0" smtClean="0"/>
          </a:p>
          <a:p>
            <a:pPr marL="0" indent="0" algn="just">
              <a:buNone/>
            </a:pPr>
            <a:r>
              <a:rPr lang="ru-RU" sz="1800" dirty="0" smtClean="0"/>
              <a:t>Операции с полями класса внутри логического блока до явного объявления этого поля возможны только при использовании ссылки </a:t>
            </a:r>
            <a:r>
              <a:rPr lang="en-US" sz="1800" dirty="0" smtClean="0">
                <a:solidFill>
                  <a:srgbClr val="800000"/>
                </a:solidFill>
              </a:rPr>
              <a:t>this</a:t>
            </a:r>
            <a:r>
              <a:rPr lang="ru-RU" sz="1800" dirty="0" smtClean="0"/>
              <a:t>, представляющую собой ссылку на текущий объект.</a:t>
            </a:r>
          </a:p>
          <a:p>
            <a:pPr marL="0" indent="0" algn="just">
              <a:buNone/>
            </a:pPr>
            <a:endParaRPr lang="ru-RU" sz="1800" dirty="0" smtClean="0"/>
          </a:p>
          <a:p>
            <a:pPr marL="0" indent="0" algn="just">
              <a:buNone/>
            </a:pPr>
            <a:r>
              <a:rPr lang="ru-RU" sz="1800" dirty="0" smtClean="0"/>
              <a:t>Логический блок может быть объявлен со спецификатором </a:t>
            </a:r>
            <a:r>
              <a:rPr lang="en-US" sz="1800" b="1" dirty="0" smtClean="0"/>
              <a:t>static</a:t>
            </a:r>
            <a:r>
              <a:rPr lang="ru-RU" sz="1800" dirty="0" smtClean="0">
                <a:solidFill>
                  <a:srgbClr val="800000"/>
                </a:solidFill>
              </a:rPr>
              <a:t>.</a:t>
            </a:r>
            <a:r>
              <a:rPr lang="ru-RU" sz="1800" dirty="0" smtClean="0"/>
              <a:t> В этом случае он вызывается </a:t>
            </a:r>
            <a:r>
              <a:rPr lang="ru-RU" sz="1800" b="1" dirty="0" smtClean="0"/>
              <a:t>только один </a:t>
            </a:r>
            <a:r>
              <a:rPr lang="ru-RU" sz="1800" dirty="0" smtClean="0"/>
              <a:t>раз в жизненном цикле приложения при создании объекта или при обращении к статическому методу (полю) данного класса.</a:t>
            </a:r>
            <a:endParaRPr lang="en-US"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a:t>
            </a:r>
            <a:r>
              <a:rPr lang="ru-RU" dirty="0" smtClean="0"/>
              <a:t>объекты</a:t>
            </a:r>
            <a:r>
              <a:rPr lang="en-GB" dirty="0" smtClean="0"/>
              <a:t>. Example </a:t>
            </a:r>
            <a:r>
              <a:rPr lang="en-GB" dirty="0" smtClean="0"/>
              <a:t>12</a:t>
            </a:r>
            <a:endParaRPr lang="en-US"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47</a:t>
            </a:fld>
            <a:endParaRPr lang="en-US"/>
          </a:p>
        </p:txBody>
      </p:sp>
      <p:sp>
        <p:nvSpPr>
          <p:cNvPr id="199681" name="Rectangle 1"/>
          <p:cNvSpPr>
            <a:spLocks noChangeArrowheads="1"/>
          </p:cNvSpPr>
          <p:nvPr/>
        </p:nvSpPr>
        <p:spPr bwMode="auto">
          <a:xfrm>
            <a:off x="928662" y="1241244"/>
            <a:ext cx="7286676" cy="4616648"/>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package</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_java._se._</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02.classandobject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class</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Department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System.</a:t>
            </a:r>
            <a:r>
              <a:rPr kumimoji="0" lang="en-US" sz="1400" b="0" i="1"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out</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.println</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"logic (1) id="</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this</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00C0"/>
                </a:solidFill>
                <a:effectLst/>
                <a:latin typeface="Courier New" pitchFamily="49" charset="0"/>
                <a:ea typeface="Calibri" pitchFamily="34" charset="0"/>
                <a:cs typeface="Courier New" pitchFamily="49" charset="0"/>
              </a:rPr>
              <a:t>id</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static</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System.</a:t>
            </a:r>
            <a:r>
              <a:rPr kumimoji="0" lang="en-US" sz="1400" b="0" i="1"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out</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.println</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"static logic"</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private</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0000C0"/>
                </a:solidFill>
                <a:effectLst/>
                <a:latin typeface="Courier New" pitchFamily="49" charset="0"/>
                <a:ea typeface="Calibri" pitchFamily="34" charset="0"/>
                <a:cs typeface="Courier New" pitchFamily="49" charset="0"/>
              </a:rPr>
              <a:t>id</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7;</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Department(</a:t>
            </a:r>
            <a:r>
              <a:rPr kumimoji="0" lang="en-US" sz="1400" b="1"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d)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0000C0"/>
                </a:solidFill>
                <a:effectLst/>
                <a:latin typeface="Courier New" pitchFamily="49" charset="0"/>
                <a:ea typeface="Calibri" pitchFamily="34" charset="0"/>
                <a:cs typeface="Courier New" pitchFamily="49" charset="0"/>
              </a:rPr>
              <a:t>id</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d;</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System.</a:t>
            </a:r>
            <a:r>
              <a:rPr kumimoji="0" lang="en-US" sz="1400" b="0" i="1"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out</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.println</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en-US" sz="1400" b="0" i="0" u="none" strike="noStrike" cap="none" normalizeH="0" baseline="0" dirty="0" err="1" smtClean="0">
                <a:ln>
                  <a:noFill/>
                </a:ln>
                <a:solidFill>
                  <a:srgbClr val="2A00FF"/>
                </a:solidFill>
                <a:effectLst/>
                <a:latin typeface="Courier New" pitchFamily="49" charset="0"/>
                <a:ea typeface="Calibri" pitchFamily="34" charset="0"/>
                <a:cs typeface="Courier New" pitchFamily="49" charset="0"/>
              </a:rPr>
              <a:t>конструктор</a:t>
            </a:r>
            <a:r>
              <a:rPr kumimoji="0" lang="en-US"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 id="</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US" sz="1400" b="0" i="0" u="none" strike="noStrike" cap="none" normalizeH="0" baseline="0" dirty="0" smtClean="0">
                <a:ln>
                  <a:noFill/>
                </a:ln>
                <a:solidFill>
                  <a:srgbClr val="0000C0"/>
                </a:solidFill>
                <a:effectLst/>
                <a:latin typeface="Courier New" pitchFamily="49" charset="0"/>
                <a:ea typeface="Calibri" pitchFamily="34" charset="0"/>
                <a:cs typeface="Courier New" pitchFamily="49" charset="0"/>
              </a:rPr>
              <a:t>id</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getId</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return</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0000C0"/>
                </a:solidFill>
                <a:effectLst/>
                <a:latin typeface="Courier New" pitchFamily="49" charset="0"/>
                <a:ea typeface="Calibri" pitchFamily="34" charset="0"/>
                <a:cs typeface="Courier New" pitchFamily="49" charset="0"/>
              </a:rPr>
              <a:t>id</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0000C0"/>
                </a:solidFill>
                <a:effectLst/>
                <a:latin typeface="Courier New" pitchFamily="49" charset="0"/>
                <a:ea typeface="Calibri" pitchFamily="34" charset="0"/>
                <a:cs typeface="Courier New" pitchFamily="49" charset="0"/>
              </a:rPr>
              <a:t>id</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10;</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System.</a:t>
            </a:r>
            <a:r>
              <a:rPr kumimoji="0" lang="en-US" sz="1400" b="0" i="1"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out</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.println</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"logic (2) id="</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US" sz="1400" b="0" i="0" u="none" strike="noStrike" cap="none" normalizeH="0" baseline="0" dirty="0" smtClean="0">
                <a:ln>
                  <a:noFill/>
                </a:ln>
                <a:solidFill>
                  <a:srgbClr val="0000C0"/>
                </a:solidFill>
                <a:effectLst/>
                <a:latin typeface="Courier New" pitchFamily="49" charset="0"/>
                <a:ea typeface="Calibri" pitchFamily="34" charset="0"/>
                <a:cs typeface="Courier New" pitchFamily="49" charset="0"/>
              </a:rPr>
              <a:t>id</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a:t>
            </a:r>
            <a:r>
              <a:rPr lang="ru-RU" dirty="0" smtClean="0"/>
              <a:t>объекты</a:t>
            </a:r>
            <a:r>
              <a:rPr lang="en-GB" dirty="0" smtClean="0"/>
              <a:t>. Example </a:t>
            </a:r>
            <a:r>
              <a:rPr lang="en-GB" dirty="0" smtClean="0"/>
              <a:t>12</a:t>
            </a:r>
            <a:endParaRPr lang="en-US"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48</a:t>
            </a:fld>
            <a:endParaRPr lang="en-US"/>
          </a:p>
        </p:txBody>
      </p:sp>
      <p:sp>
        <p:nvSpPr>
          <p:cNvPr id="199681" name="Rectangle 1"/>
          <p:cNvSpPr>
            <a:spLocks noChangeArrowheads="1"/>
          </p:cNvSpPr>
          <p:nvPr/>
        </p:nvSpPr>
        <p:spPr bwMode="auto">
          <a:xfrm>
            <a:off x="928662" y="1259317"/>
            <a:ext cx="7293984" cy="1169551"/>
          </a:xfrm>
          <a:prstGeom prst="rect">
            <a:avLst/>
          </a:prstGeom>
          <a:solidFill>
            <a:schemeClr val="bg1">
              <a:lumMod val="95000"/>
            </a:schemeClr>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static</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void</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main(String[]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args</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Department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obj</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new</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Department(71);</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System.</a:t>
            </a:r>
            <a:r>
              <a:rPr kumimoji="0" lang="en-US" sz="1400" b="0" i="1"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out</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.println</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en-US" sz="1400" b="0" i="0" u="none" strike="noStrike" cap="none" normalizeH="0" baseline="0" dirty="0" err="1" smtClean="0">
                <a:ln>
                  <a:noFill/>
                </a:ln>
                <a:solidFill>
                  <a:srgbClr val="2A00FF"/>
                </a:solidFill>
                <a:effectLst/>
                <a:latin typeface="Courier New" pitchFamily="49" charset="0"/>
                <a:ea typeface="Calibri" pitchFamily="34" charset="0"/>
                <a:cs typeface="Courier New" pitchFamily="49" charset="0"/>
              </a:rPr>
              <a:t>значение</a:t>
            </a:r>
            <a:r>
              <a:rPr kumimoji="0" lang="en-US"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 id="</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obj.getId</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99682" name="Rectangle 2"/>
          <p:cNvSpPr>
            <a:spLocks noChangeArrowheads="1"/>
          </p:cNvSpPr>
          <p:nvPr/>
        </p:nvSpPr>
        <p:spPr bwMode="auto">
          <a:xfrm>
            <a:off x="3286116" y="2857496"/>
            <a:ext cx="2010487" cy="1169551"/>
          </a:xfrm>
          <a:prstGeom prst="rect">
            <a:avLst/>
          </a:prstGeom>
          <a:solidFill>
            <a:schemeClr val="bg1">
              <a:lumMod val="95000"/>
            </a:schemeClr>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static logic</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logic (1) id=0</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logic (2) id=10</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конструктор</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id=71</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значение</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id=71</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Содержимое 2"/>
          <p:cNvSpPr>
            <a:spLocks noGrp="1"/>
          </p:cNvSpPr>
          <p:nvPr>
            <p:ph idx="1"/>
          </p:nvPr>
        </p:nvSpPr>
        <p:spPr>
          <a:xfrm>
            <a:off x="928662" y="2571744"/>
            <a:ext cx="7315200" cy="785818"/>
          </a:xfrm>
        </p:spPr>
        <p:txBody>
          <a:bodyPr/>
          <a:lstStyle/>
          <a:p>
            <a:pPr>
              <a:buNone/>
            </a:pPr>
            <a:r>
              <a:rPr lang="ru-RU" sz="1800" dirty="0" smtClean="0"/>
              <a:t>Результат:</a:t>
            </a:r>
            <a:endParaRPr lang="ru-RU" sz="18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объекты</a:t>
            </a:r>
            <a:endParaRPr lang="en-US" dirty="0"/>
          </a:p>
        </p:txBody>
      </p:sp>
      <p:sp>
        <p:nvSpPr>
          <p:cNvPr id="3" name="Содержимое 2"/>
          <p:cNvSpPr>
            <a:spLocks noGrp="1"/>
          </p:cNvSpPr>
          <p:nvPr>
            <p:ph idx="1"/>
          </p:nvPr>
        </p:nvSpPr>
        <p:spPr/>
        <p:txBody>
          <a:bodyPr/>
          <a:lstStyle/>
          <a:p>
            <a:pPr marL="0" indent="0">
              <a:buNone/>
            </a:pPr>
            <a:r>
              <a:rPr lang="ru-RU" sz="1800" b="1" dirty="0" smtClean="0"/>
              <a:t>Инициализация полей класса. </a:t>
            </a:r>
            <a:r>
              <a:rPr lang="ru-RU" sz="1800" dirty="0" smtClean="0"/>
              <a:t>Общий порядок инициализации следующий</a:t>
            </a:r>
          </a:p>
          <a:p>
            <a:pPr>
              <a:buNone/>
            </a:pPr>
            <a:endParaRPr lang="en-US" sz="1800" dirty="0" smtClean="0"/>
          </a:p>
          <a:p>
            <a:pPr marL="723900" indent="-266700" algn="just" fontAlgn="base">
              <a:spcBef>
                <a:spcPct val="0"/>
              </a:spcBef>
              <a:spcAft>
                <a:spcPct val="0"/>
              </a:spcAft>
              <a:buClrTx/>
              <a:buSzTx/>
              <a:buFont typeface="+mj-lt"/>
              <a:buAutoNum type="arabicPeriod"/>
            </a:pPr>
            <a:r>
              <a:rPr lang="ru-RU" sz="1800" dirty="0" smtClean="0">
                <a:ea typeface="Times New Roman" pitchFamily="18" charset="0"/>
              </a:rPr>
              <a:t>При загрузке классов в память статические поля инициализируются значениями по умолчанию.</a:t>
            </a:r>
            <a:endParaRPr lang="ru-RU" sz="1800" dirty="0" smtClean="0"/>
          </a:p>
          <a:p>
            <a:pPr marL="723900" indent="-266700" algn="just" eaLnBrk="0" fontAlgn="base" hangingPunct="0">
              <a:spcBef>
                <a:spcPct val="0"/>
              </a:spcBef>
              <a:spcAft>
                <a:spcPct val="0"/>
              </a:spcAft>
              <a:buClrTx/>
              <a:buSzTx/>
              <a:buFont typeface="+mj-lt"/>
              <a:buAutoNum type="arabicPeriod"/>
            </a:pPr>
            <a:r>
              <a:rPr lang="ru-RU" sz="1800" dirty="0" smtClean="0">
                <a:ea typeface="Times New Roman" pitchFamily="18" charset="0"/>
              </a:rPr>
              <a:t>Статически поля классов инициализируются значением, присвоенным при объявлении.</a:t>
            </a:r>
            <a:endParaRPr lang="ru-RU" sz="1800" dirty="0" smtClean="0"/>
          </a:p>
          <a:p>
            <a:pPr marL="723900" indent="-266700" algn="just" eaLnBrk="0" fontAlgn="base" hangingPunct="0">
              <a:spcBef>
                <a:spcPct val="0"/>
              </a:spcBef>
              <a:spcAft>
                <a:spcPct val="0"/>
              </a:spcAft>
              <a:buClrTx/>
              <a:buSzTx/>
              <a:buFont typeface="+mj-lt"/>
              <a:buAutoNum type="arabicPeriod"/>
            </a:pPr>
            <a:r>
              <a:rPr lang="ru-RU" sz="1800" dirty="0" smtClean="0">
                <a:ea typeface="Times New Roman" pitchFamily="18" charset="0"/>
              </a:rPr>
              <a:t>Выполняется статический блок инициализации.</a:t>
            </a:r>
            <a:endParaRPr lang="ru-RU" sz="1800" dirty="0" smtClean="0"/>
          </a:p>
          <a:p>
            <a:pPr marL="723900" indent="-266700" algn="just" eaLnBrk="0" fontAlgn="base" hangingPunct="0">
              <a:spcBef>
                <a:spcPct val="0"/>
              </a:spcBef>
              <a:spcAft>
                <a:spcPct val="0"/>
              </a:spcAft>
              <a:buClrTx/>
              <a:buSzTx/>
              <a:buFont typeface="+mj-lt"/>
              <a:buAutoNum type="arabicPeriod"/>
            </a:pPr>
            <a:r>
              <a:rPr lang="ru-RU" sz="1800" dirty="0" smtClean="0">
                <a:ea typeface="Times New Roman" pitchFamily="18" charset="0"/>
              </a:rPr>
              <a:t>При вызове конструктора класса все поля данных инициализируются своими значениями,  предусмотренными по умолчанию.</a:t>
            </a:r>
            <a:endParaRPr lang="ru-RU" sz="1800" dirty="0" smtClean="0"/>
          </a:p>
          <a:p>
            <a:pPr marL="723900" indent="-266700" algn="just" eaLnBrk="0" fontAlgn="base" hangingPunct="0">
              <a:spcBef>
                <a:spcPct val="0"/>
              </a:spcBef>
              <a:spcAft>
                <a:spcPct val="0"/>
              </a:spcAft>
              <a:buClrTx/>
              <a:buSzTx/>
              <a:buFont typeface="+mj-lt"/>
              <a:buAutoNum type="arabicPeriod"/>
            </a:pPr>
            <a:r>
              <a:rPr lang="ru-RU" sz="1800" dirty="0" smtClean="0">
                <a:ea typeface="Times New Roman" pitchFamily="18" charset="0"/>
              </a:rPr>
              <a:t>Инициализаторы всех полей и блоки инициализации выполняются в порядке их перечисления в объявлении класса.</a:t>
            </a:r>
            <a:endParaRPr lang="ru-RU" sz="1800" dirty="0" smtClean="0"/>
          </a:p>
          <a:p>
            <a:pPr marL="723900" indent="-266700" algn="just" eaLnBrk="0" fontAlgn="base" hangingPunct="0">
              <a:spcBef>
                <a:spcPct val="0"/>
              </a:spcBef>
              <a:spcAft>
                <a:spcPct val="0"/>
              </a:spcAft>
              <a:buClrTx/>
              <a:buSzTx/>
              <a:buFont typeface="+mj-lt"/>
              <a:buAutoNum type="arabicPeriod"/>
            </a:pPr>
            <a:r>
              <a:rPr lang="ru-RU" sz="1800" dirty="0" smtClean="0">
                <a:ea typeface="Times New Roman" pitchFamily="18" charset="0"/>
              </a:rPr>
              <a:t>Если  в первой строке конструктора вызывается другой  конструктор,  то  вы­полняется вызванный конструктор.</a:t>
            </a:r>
            <a:endParaRPr lang="ru-RU" sz="1800" dirty="0" smtClean="0"/>
          </a:p>
          <a:p>
            <a:pPr marL="723900" indent="-266700" algn="just" eaLnBrk="0" fontAlgn="base" hangingPunct="0">
              <a:spcBef>
                <a:spcPct val="0"/>
              </a:spcBef>
              <a:spcAft>
                <a:spcPct val="0"/>
              </a:spcAft>
              <a:buClrTx/>
              <a:buSzTx/>
              <a:buFont typeface="+mj-lt"/>
              <a:buAutoNum type="arabicPeriod"/>
            </a:pPr>
            <a:r>
              <a:rPr lang="ru-RU" sz="1800" dirty="0" smtClean="0">
                <a:ea typeface="Times New Roman" pitchFamily="18" charset="0"/>
              </a:rPr>
              <a:t>Выполняется тело конструктора.</a:t>
            </a:r>
            <a:endParaRPr lang="ru-RU" sz="1800" dirty="0" smtClean="0"/>
          </a:p>
          <a:p>
            <a:endParaRPr lang="en-US"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Причины возникновения ООП</a:t>
            </a:r>
            <a:endParaRPr lang="en-US" dirty="0"/>
          </a:p>
        </p:txBody>
      </p:sp>
      <p:sp>
        <p:nvSpPr>
          <p:cNvPr id="3" name="Content Placeholder 2"/>
          <p:cNvSpPr>
            <a:spLocks noGrp="1"/>
          </p:cNvSpPr>
          <p:nvPr>
            <p:ph idx="1"/>
          </p:nvPr>
        </p:nvSpPr>
        <p:spPr/>
        <p:txBody>
          <a:bodyPr/>
          <a:lstStyle/>
          <a:p>
            <a:pPr marL="0" indent="0">
              <a:buNone/>
            </a:pPr>
            <a:r>
              <a:rPr lang="ru-RU" sz="1800" b="1" dirty="0" smtClean="0"/>
              <a:t>Декларативная и директивная парадигмы</a:t>
            </a:r>
          </a:p>
          <a:p>
            <a:pPr marL="0" indent="0">
              <a:buNone/>
            </a:pPr>
            <a:endParaRPr lang="ru-RU" sz="1800" dirty="0" smtClean="0"/>
          </a:p>
          <a:p>
            <a:pPr marL="0" indent="0">
              <a:buNone/>
            </a:pPr>
            <a:r>
              <a:rPr lang="ru-RU" sz="1800" dirty="0" smtClean="0"/>
              <a:t>Поговорим </a:t>
            </a:r>
            <a:r>
              <a:rPr lang="ru-RU" sz="1800" dirty="0"/>
              <a:t>о различии между первыми двумя парадигмами. </a:t>
            </a:r>
          </a:p>
          <a:p>
            <a:endParaRPr lang="ru-RU" sz="1800" dirty="0"/>
          </a:p>
          <a:p>
            <a:pPr marL="0" indent="0" algn="just">
              <a:buNone/>
            </a:pPr>
            <a:r>
              <a:rPr lang="ru-RU" sz="1800" dirty="0"/>
              <a:t>Главное заключается в следующем: декларативная программа </a:t>
            </a:r>
            <a:r>
              <a:rPr lang="ru-RU" sz="1800" i="1" dirty="0">
                <a:solidFill>
                  <a:schemeClr val="accent1">
                    <a:lumMod val="75000"/>
                  </a:schemeClr>
                </a:solidFill>
              </a:rPr>
              <a:t>заявляет</a:t>
            </a:r>
            <a:r>
              <a:rPr lang="ru-RU" sz="1800" dirty="0"/>
              <a:t> (декларирует), </a:t>
            </a:r>
            <a:r>
              <a:rPr lang="ru-RU" sz="1800" b="1" dirty="0">
                <a:solidFill>
                  <a:schemeClr val="accent1">
                    <a:lumMod val="75000"/>
                  </a:schemeClr>
                </a:solidFill>
              </a:rPr>
              <a:t>что</a:t>
            </a:r>
            <a:r>
              <a:rPr lang="ru-RU" sz="1800" dirty="0"/>
              <a:t> должно быть достигнуто в качестве цели, а директивная </a:t>
            </a:r>
            <a:r>
              <a:rPr lang="ru-RU" sz="1800" i="1" dirty="0">
                <a:solidFill>
                  <a:schemeClr val="accent1">
                    <a:lumMod val="75000"/>
                  </a:schemeClr>
                </a:solidFill>
              </a:rPr>
              <a:t>предписывает</a:t>
            </a:r>
            <a:r>
              <a:rPr lang="ru-RU" sz="1800" dirty="0"/>
              <a:t>, </a:t>
            </a:r>
            <a:r>
              <a:rPr lang="ru-RU" sz="1800" b="1" dirty="0">
                <a:solidFill>
                  <a:schemeClr val="accent1">
                    <a:lumMod val="75000"/>
                  </a:schemeClr>
                </a:solidFill>
              </a:rPr>
              <a:t>как</a:t>
            </a:r>
            <a:r>
              <a:rPr lang="ru-RU" sz="1800" dirty="0"/>
              <a:t> ее достичь. </a:t>
            </a: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5</a:t>
            </a:fld>
            <a:endParaRPr lang="en-US"/>
          </a:p>
        </p:txBody>
      </p:sp>
    </p:spTree>
    <p:extLst>
      <p:ext uri="{BB962C8B-B14F-4D97-AF65-F5344CB8AC3E}">
        <p14:creationId xmlns:p14="http://schemas.microsoft.com/office/powerpoint/2010/main" xmlns="" val="2946676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объекты</a:t>
            </a:r>
            <a:endParaRPr lang="en-US" dirty="0"/>
          </a:p>
        </p:txBody>
      </p:sp>
      <p:sp>
        <p:nvSpPr>
          <p:cNvPr id="3" name="Содержимое 2"/>
          <p:cNvSpPr>
            <a:spLocks noGrp="1"/>
          </p:cNvSpPr>
          <p:nvPr>
            <p:ph idx="1"/>
          </p:nvPr>
        </p:nvSpPr>
        <p:spPr/>
        <p:txBody>
          <a:bodyPr/>
          <a:lstStyle/>
          <a:p>
            <a:pPr marL="0" indent="0" algn="just">
              <a:buNone/>
            </a:pPr>
            <a:r>
              <a:rPr lang="ru-RU" sz="1800" dirty="0" smtClean="0"/>
              <a:t>Если значение поля не задано в конструкторе явно, ему автоматически присваивается значение по умолчанию: </a:t>
            </a:r>
            <a:r>
              <a:rPr lang="ru-RU" sz="1800" i="1" dirty="0" smtClean="0"/>
              <a:t>числам</a:t>
            </a:r>
            <a:r>
              <a:rPr lang="ru-RU" sz="1800" dirty="0" smtClean="0"/>
              <a:t> — </a:t>
            </a:r>
            <a:r>
              <a:rPr lang="ru-RU" sz="1800" b="1" dirty="0" smtClean="0"/>
              <a:t>нули</a:t>
            </a:r>
            <a:r>
              <a:rPr lang="ru-RU" sz="1800" dirty="0" smtClean="0"/>
              <a:t>, </a:t>
            </a:r>
            <a:r>
              <a:rPr lang="ru-RU" sz="1800" i="1" dirty="0" smtClean="0"/>
              <a:t>булевским значениям </a:t>
            </a:r>
            <a:r>
              <a:rPr lang="ru-RU" sz="1800" dirty="0" smtClean="0"/>
              <a:t>— </a:t>
            </a:r>
            <a:r>
              <a:rPr lang="en-US" sz="1800" b="1" dirty="0" smtClean="0"/>
              <a:t>false</a:t>
            </a:r>
            <a:r>
              <a:rPr lang="ru-RU" sz="1800" dirty="0" smtClean="0"/>
              <a:t>,а </a:t>
            </a:r>
            <a:r>
              <a:rPr lang="ru-RU" sz="1800" i="1" dirty="0" smtClean="0"/>
              <a:t>ссылкам на объект </a:t>
            </a:r>
            <a:r>
              <a:rPr lang="ru-RU" sz="1800" dirty="0" smtClean="0"/>
              <a:t>—  </a:t>
            </a:r>
            <a:r>
              <a:rPr lang="en-US" sz="1800" b="1" dirty="0" smtClean="0"/>
              <a:t>null</a:t>
            </a:r>
            <a:r>
              <a:rPr lang="ru-RU" sz="1800" dirty="0" smtClean="0"/>
              <a:t>.</a:t>
            </a:r>
          </a:p>
          <a:p>
            <a:endParaRPr lang="en-US"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объекты</a:t>
            </a:r>
            <a:endParaRPr lang="en-US" dirty="0"/>
          </a:p>
        </p:txBody>
      </p:sp>
      <p:sp>
        <p:nvSpPr>
          <p:cNvPr id="3" name="Содержимое 2"/>
          <p:cNvSpPr>
            <a:spLocks noGrp="1"/>
          </p:cNvSpPr>
          <p:nvPr>
            <p:ph idx="1"/>
          </p:nvPr>
        </p:nvSpPr>
        <p:spPr/>
        <p:txBody>
          <a:bodyPr/>
          <a:lstStyle/>
          <a:p>
            <a:pPr marL="0" indent="0" algn="just">
              <a:buNone/>
            </a:pPr>
            <a:r>
              <a:rPr lang="ru-RU" sz="1800" b="1" dirty="0" smtClean="0">
                <a:effectLst>
                  <a:outerShdw blurRad="38100" dist="38100" dir="2700000" algn="tl">
                    <a:srgbClr val="C0C0C0"/>
                  </a:outerShdw>
                </a:effectLst>
              </a:rPr>
              <a:t>Перегрузка методов</a:t>
            </a:r>
            <a:r>
              <a:rPr lang="ru-RU" sz="1800" dirty="0" smtClean="0">
                <a:effectLst>
                  <a:outerShdw blurRad="38100" dist="38100" dir="2700000" algn="tl">
                    <a:srgbClr val="C0C0C0"/>
                  </a:outerShdw>
                </a:effectLst>
              </a:rPr>
              <a:t>. </a:t>
            </a:r>
            <a:r>
              <a:rPr lang="ru-RU" sz="1800" dirty="0" smtClean="0"/>
              <a:t>Метод называется </a:t>
            </a:r>
            <a:r>
              <a:rPr lang="ru-RU" sz="1800" dirty="0" smtClean="0">
                <a:solidFill>
                  <a:schemeClr val="accent1">
                    <a:lumMod val="75000"/>
                  </a:schemeClr>
                </a:solidFill>
              </a:rPr>
              <a:t>перегруженным</a:t>
            </a:r>
            <a:r>
              <a:rPr lang="ru-RU" sz="1800" dirty="0" smtClean="0"/>
              <a:t>, если существует несколько его версий с одним и тем же именем, но с различным списком параметров. </a:t>
            </a:r>
          </a:p>
          <a:p>
            <a:pPr algn="just"/>
            <a:endParaRPr lang="ru-RU" sz="1800" dirty="0" smtClean="0"/>
          </a:p>
          <a:p>
            <a:pPr marL="1085850" indent="-457200" algn="just"/>
            <a:r>
              <a:rPr lang="ru-RU" sz="1800" dirty="0" smtClean="0"/>
              <a:t>Перегрузка реализует </a:t>
            </a:r>
            <a:r>
              <a:rPr lang="ru-RU" sz="1800" dirty="0" smtClean="0">
                <a:solidFill>
                  <a:schemeClr val="accent1">
                    <a:lumMod val="75000"/>
                  </a:schemeClr>
                </a:solidFill>
              </a:rPr>
              <a:t>«</a:t>
            </a:r>
            <a:r>
              <a:rPr lang="ru-RU" sz="1800" i="1" dirty="0" smtClean="0">
                <a:solidFill>
                  <a:schemeClr val="accent1">
                    <a:lumMod val="75000"/>
                  </a:schemeClr>
                </a:solidFill>
              </a:rPr>
              <a:t>раннее связывание</a:t>
            </a:r>
            <a:r>
              <a:rPr lang="ru-RU" sz="1800" dirty="0" smtClean="0">
                <a:solidFill>
                  <a:schemeClr val="accent1">
                    <a:lumMod val="75000"/>
                  </a:schemeClr>
                </a:solidFill>
              </a:rPr>
              <a:t>»</a:t>
            </a:r>
            <a:r>
              <a:rPr lang="ru-RU" sz="1800" dirty="0" smtClean="0"/>
              <a:t>. Перегрузка может ограничиваться одним классом.</a:t>
            </a:r>
          </a:p>
          <a:p>
            <a:pPr marL="1085850" indent="-457200" algn="just"/>
            <a:endParaRPr lang="ru-RU" sz="1800" dirty="0" smtClean="0"/>
          </a:p>
          <a:p>
            <a:pPr marL="1085850" indent="-457200" algn="just"/>
            <a:r>
              <a:rPr lang="ru-RU" sz="1800" dirty="0" smtClean="0"/>
              <a:t>Методы с одинаковыми именами, но с различающимися списком параметров и возвращаемыми значениями могут находиться в разных классах одной цепочки наследования и также будут являться перегруженными.</a:t>
            </a:r>
          </a:p>
          <a:p>
            <a:endParaRPr lang="en-US"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объекты</a:t>
            </a:r>
            <a:endParaRPr lang="en-US" dirty="0"/>
          </a:p>
        </p:txBody>
      </p:sp>
      <p:sp>
        <p:nvSpPr>
          <p:cNvPr id="3" name="Содержимое 2"/>
          <p:cNvSpPr>
            <a:spLocks noGrp="1"/>
          </p:cNvSpPr>
          <p:nvPr>
            <p:ph idx="1"/>
          </p:nvPr>
        </p:nvSpPr>
        <p:spPr/>
        <p:txBody>
          <a:bodyPr/>
          <a:lstStyle/>
          <a:p>
            <a:pPr marL="0" indent="0">
              <a:buNone/>
            </a:pPr>
            <a:r>
              <a:rPr lang="ru-RU" sz="1800" b="1" dirty="0" smtClean="0">
                <a:effectLst>
                  <a:outerShdw blurRad="38100" dist="38100" dir="2700000" algn="tl">
                    <a:srgbClr val="C0C0C0"/>
                  </a:outerShdw>
                </a:effectLst>
              </a:rPr>
              <a:t>Перегрузка методов</a:t>
            </a:r>
            <a:r>
              <a:rPr lang="ru-RU" sz="1800" dirty="0" smtClean="0">
                <a:effectLst>
                  <a:outerShdw blurRad="38100" dist="38100" dir="2700000" algn="tl">
                    <a:srgbClr val="C0C0C0"/>
                  </a:outerShdw>
                </a:effectLst>
              </a:rPr>
              <a:t>. </a:t>
            </a:r>
          </a:p>
          <a:p>
            <a:pPr marL="0" indent="0">
              <a:buNone/>
            </a:pPr>
            <a:endParaRPr lang="ru-RU" sz="1800" dirty="0" smtClean="0">
              <a:effectLst>
                <a:outerShdw blurRad="38100" dist="38100" dir="2700000" algn="tl">
                  <a:srgbClr val="C0C0C0"/>
                </a:outerShdw>
              </a:effectLst>
            </a:endParaRPr>
          </a:p>
          <a:p>
            <a:pPr marL="0" indent="0">
              <a:buNone/>
            </a:pPr>
            <a:endParaRPr lang="ru-RU" sz="1800" dirty="0" smtClean="0">
              <a:effectLst>
                <a:outerShdw blurRad="38100" dist="38100" dir="2700000" algn="tl">
                  <a:srgbClr val="C0C0C0"/>
                </a:outerShdw>
              </a:effectLst>
            </a:endParaRPr>
          </a:p>
          <a:p>
            <a:pPr marL="1085850" indent="-457200" algn="just"/>
            <a:r>
              <a:rPr lang="ru-RU" sz="1800" dirty="0" smtClean="0"/>
              <a:t>Если в последнем случае списки параметров совпадают, то имеет место другой механизм – </a:t>
            </a:r>
            <a:r>
              <a:rPr lang="ru-RU" sz="1800" dirty="0" smtClean="0">
                <a:solidFill>
                  <a:schemeClr val="accent1">
                    <a:lumMod val="75000"/>
                  </a:schemeClr>
                </a:solidFill>
              </a:rPr>
              <a:t>переопределение</a:t>
            </a:r>
            <a:r>
              <a:rPr lang="ru-RU" sz="1800" dirty="0" smtClean="0"/>
              <a:t> метода.</a:t>
            </a:r>
          </a:p>
          <a:p>
            <a:pPr marL="1085850" indent="-457200" algn="just"/>
            <a:endParaRPr lang="ru-RU" sz="1800" dirty="0" smtClean="0"/>
          </a:p>
          <a:p>
            <a:pPr marL="1085850" indent="-457200" algn="just"/>
            <a:r>
              <a:rPr lang="ru-RU" sz="1800" dirty="0" smtClean="0"/>
              <a:t>Статические методы могут перегружаться нестатическими и наоборот – без ограничений.</a:t>
            </a:r>
          </a:p>
          <a:p>
            <a:pPr marL="1085850" indent="-457200" algn="just"/>
            <a:endParaRPr lang="ru-RU" sz="1800" dirty="0" smtClean="0"/>
          </a:p>
          <a:p>
            <a:pPr marL="1085850" indent="-457200" algn="just"/>
            <a:r>
              <a:rPr lang="ru-RU" sz="1800" dirty="0" smtClean="0"/>
              <a:t>При вызове перегруженных методов следует избегать ситуаций, когда компилятор будет не в состоянии выбрать тот или иной метод.</a:t>
            </a:r>
          </a:p>
          <a:p>
            <a:endParaRPr lang="en-US"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a:t>
            </a:r>
            <a:r>
              <a:rPr lang="ru-RU" dirty="0" smtClean="0"/>
              <a:t>объекты</a:t>
            </a:r>
            <a:r>
              <a:rPr lang="en-GB" dirty="0" smtClean="0"/>
              <a:t>. Example </a:t>
            </a:r>
            <a:r>
              <a:rPr lang="en-GB" dirty="0" smtClean="0"/>
              <a:t>13</a:t>
            </a:r>
            <a:endParaRPr lang="en-US"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53</a:t>
            </a:fld>
            <a:endParaRPr lang="en-US"/>
          </a:p>
        </p:txBody>
      </p:sp>
      <p:sp>
        <p:nvSpPr>
          <p:cNvPr id="196609" name="Rectangle 1"/>
          <p:cNvSpPr>
            <a:spLocks noChangeArrowheads="1"/>
          </p:cNvSpPr>
          <p:nvPr/>
        </p:nvSpPr>
        <p:spPr bwMode="auto">
          <a:xfrm>
            <a:off x="1000100" y="1249151"/>
            <a:ext cx="7215238" cy="3970318"/>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package</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_java._se._</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02.classandobject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class</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NumberInfo</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static</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void</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viewNum</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(Integer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i</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3F7F5F"/>
                </a:solidFill>
                <a:effectLst/>
                <a:latin typeface="Courier New" pitchFamily="49" charset="0"/>
                <a:ea typeface="Calibri" pitchFamily="34" charset="0"/>
                <a:cs typeface="Courier New" pitchFamily="49" charset="0"/>
              </a:rPr>
              <a:t>// 1</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System.</a:t>
            </a:r>
            <a:r>
              <a:rPr kumimoji="0" lang="en-US" sz="1400" b="0" i="1"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out</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.printf</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"Integer=%</a:t>
            </a:r>
            <a:r>
              <a:rPr kumimoji="0" lang="en-US" sz="1400" b="0" i="0" u="none" strike="noStrike" cap="none" normalizeH="0" baseline="0" dirty="0" err="1" smtClean="0">
                <a:ln>
                  <a:noFill/>
                </a:ln>
                <a:solidFill>
                  <a:srgbClr val="2A00FF"/>
                </a:solidFill>
                <a:effectLst/>
                <a:latin typeface="Courier New" pitchFamily="49" charset="0"/>
                <a:ea typeface="Calibri" pitchFamily="34" charset="0"/>
                <a:cs typeface="Courier New" pitchFamily="49" charset="0"/>
              </a:rPr>
              <a:t>d%n</a:t>
            </a:r>
            <a:r>
              <a:rPr kumimoji="0" lang="en-US"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i</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static</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void</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viewNum</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1400" b="1"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i</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3F7F5F"/>
                </a:solidFill>
                <a:effectLst/>
                <a:latin typeface="Courier New" pitchFamily="49" charset="0"/>
                <a:ea typeface="Calibri" pitchFamily="34" charset="0"/>
                <a:cs typeface="Courier New" pitchFamily="49" charset="0"/>
              </a:rPr>
              <a:t>// 2</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System.</a:t>
            </a:r>
            <a:r>
              <a:rPr kumimoji="0" lang="en-US" sz="1400" b="0" i="1"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out</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.printf</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en-US" sz="1400" b="0" i="0" u="none" strike="noStrike" cap="none" normalizeH="0" baseline="0" dirty="0" err="1" smtClean="0">
                <a:ln>
                  <a:noFill/>
                </a:ln>
                <a:solidFill>
                  <a:srgbClr val="2A00FF"/>
                </a:solidFill>
                <a:effectLst/>
                <a:latin typeface="Courier New" pitchFamily="49" charset="0"/>
                <a:ea typeface="Calibri" pitchFamily="34" charset="0"/>
                <a:cs typeface="Courier New" pitchFamily="49" charset="0"/>
              </a:rPr>
              <a:t>int</a:t>
            </a:r>
            <a:r>
              <a:rPr kumimoji="0" lang="en-US"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en-US" sz="1400" b="0" i="0" u="none" strike="noStrike" cap="none" normalizeH="0" baseline="0" dirty="0" err="1" smtClean="0">
                <a:ln>
                  <a:noFill/>
                </a:ln>
                <a:solidFill>
                  <a:srgbClr val="2A00FF"/>
                </a:solidFill>
                <a:effectLst/>
                <a:latin typeface="Courier New" pitchFamily="49" charset="0"/>
                <a:ea typeface="Calibri" pitchFamily="34" charset="0"/>
                <a:cs typeface="Courier New" pitchFamily="49" charset="0"/>
              </a:rPr>
              <a:t>d%n</a:t>
            </a:r>
            <a:r>
              <a:rPr kumimoji="0" lang="en-US"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i</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static</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void</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viewNum</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(Float f) {</a:t>
            </a:r>
            <a:r>
              <a:rPr kumimoji="0" lang="en-US" sz="1400" b="0" i="0" u="none" strike="noStrike" cap="none" normalizeH="0" baseline="0" dirty="0" smtClean="0">
                <a:ln>
                  <a:noFill/>
                </a:ln>
                <a:solidFill>
                  <a:srgbClr val="3F7F5F"/>
                </a:solidFill>
                <a:effectLst/>
                <a:latin typeface="Courier New" pitchFamily="49" charset="0"/>
                <a:ea typeface="Calibri" pitchFamily="34" charset="0"/>
                <a:cs typeface="Courier New" pitchFamily="49" charset="0"/>
              </a:rPr>
              <a:t>// 3</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System.</a:t>
            </a:r>
            <a:r>
              <a:rPr kumimoji="0" lang="en-US" sz="1400" b="0" i="1"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out</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.printf</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"Float=%.4f%n"</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f);</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static</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void</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viewNum</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(Number n) {</a:t>
            </a:r>
            <a:r>
              <a:rPr kumimoji="0" lang="en-US" sz="1400" b="0" i="0" u="none" strike="noStrike" cap="none" normalizeH="0" baseline="0" dirty="0" smtClean="0">
                <a:ln>
                  <a:noFill/>
                </a:ln>
                <a:solidFill>
                  <a:srgbClr val="3F7F5F"/>
                </a:solidFill>
                <a:effectLst/>
                <a:latin typeface="Courier New" pitchFamily="49" charset="0"/>
                <a:ea typeface="Calibri" pitchFamily="34" charset="0"/>
                <a:cs typeface="Courier New" pitchFamily="49" charset="0"/>
              </a:rPr>
              <a:t>// 4</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System.</a:t>
            </a:r>
            <a:r>
              <a:rPr kumimoji="0" lang="en-US" sz="1400" b="0" i="1"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out</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.println</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"Number="</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n);</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a:t>
            </a:r>
            <a:r>
              <a:rPr lang="ru-RU" dirty="0" smtClean="0"/>
              <a:t>объекты</a:t>
            </a:r>
            <a:r>
              <a:rPr lang="en-GB" dirty="0" smtClean="0"/>
              <a:t>. Example </a:t>
            </a:r>
            <a:r>
              <a:rPr lang="en-GB" dirty="0" smtClean="0"/>
              <a:t>13</a:t>
            </a:r>
            <a:endParaRPr lang="en-US" dirty="0"/>
          </a:p>
        </p:txBody>
      </p:sp>
      <p:sp>
        <p:nvSpPr>
          <p:cNvPr id="3" name="Содержимое 2"/>
          <p:cNvSpPr>
            <a:spLocks noGrp="1"/>
          </p:cNvSpPr>
          <p:nvPr>
            <p:ph idx="1"/>
          </p:nvPr>
        </p:nvSpPr>
        <p:spPr>
          <a:xfrm>
            <a:off x="914400" y="3643314"/>
            <a:ext cx="7315200" cy="500066"/>
          </a:xfrm>
        </p:spPr>
        <p:txBody>
          <a:bodyPr/>
          <a:lstStyle/>
          <a:p>
            <a:pPr>
              <a:buNone/>
            </a:pPr>
            <a:r>
              <a:rPr lang="ru-RU" sz="1800" dirty="0" smtClean="0"/>
              <a:t>Результат:</a:t>
            </a:r>
            <a:endParaRPr lang="en-US" sz="1800"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54</a:t>
            </a:fld>
            <a:endParaRPr lang="en-US"/>
          </a:p>
        </p:txBody>
      </p:sp>
      <p:sp>
        <p:nvSpPr>
          <p:cNvPr id="196609" name="Rectangle 1"/>
          <p:cNvSpPr>
            <a:spLocks noChangeArrowheads="1"/>
          </p:cNvSpPr>
          <p:nvPr/>
        </p:nvSpPr>
        <p:spPr bwMode="auto">
          <a:xfrm>
            <a:off x="928662" y="1214422"/>
            <a:ext cx="7401385" cy="2246769"/>
          </a:xfrm>
          <a:prstGeom prst="rect">
            <a:avLst/>
          </a:prstGeom>
          <a:solidFill>
            <a:schemeClr val="bg1">
              <a:lumMod val="95000"/>
            </a:schemeClr>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static</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void</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main(String[]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args</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Number[] num = {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new</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Integer(7), 71, 3.14f, 7.2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for</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(Number n : num)</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1"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viewNum</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(n);</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1"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viewNum</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new</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Integer(8));</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1"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viewNum</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(81);</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1"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viewNum</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(4.14f);</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1"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viewNum</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(8.2);</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96610" name="Rectangle 2"/>
          <p:cNvSpPr>
            <a:spLocks noChangeArrowheads="1"/>
          </p:cNvSpPr>
          <p:nvPr/>
        </p:nvSpPr>
        <p:spPr bwMode="auto">
          <a:xfrm>
            <a:off x="3714744" y="3857628"/>
            <a:ext cx="1473480" cy="1815882"/>
          </a:xfrm>
          <a:prstGeom prst="rect">
            <a:avLst/>
          </a:prstGeom>
          <a:solidFill>
            <a:schemeClr val="bg1">
              <a:lumMod val="95000"/>
            </a:schemeClr>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Number=7</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Number=71</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Number=3.14</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Number=7.2</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Integer=8</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int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=81</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Float=4.1400</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Number=8.2</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объекты</a:t>
            </a:r>
            <a:endParaRPr lang="en-US" dirty="0"/>
          </a:p>
        </p:txBody>
      </p:sp>
      <p:sp>
        <p:nvSpPr>
          <p:cNvPr id="3" name="Содержимое 2"/>
          <p:cNvSpPr>
            <a:spLocks noGrp="1"/>
          </p:cNvSpPr>
          <p:nvPr>
            <p:ph idx="1"/>
          </p:nvPr>
        </p:nvSpPr>
        <p:spPr/>
        <p:txBody>
          <a:bodyPr/>
          <a:lstStyle/>
          <a:p>
            <a:pPr marL="0" indent="0" algn="just">
              <a:buFont typeface="Verdana" pitchFamily="34" charset="0"/>
              <a:buNone/>
            </a:pPr>
            <a:r>
              <a:rPr lang="ru-RU" sz="1800" dirty="0" smtClean="0"/>
              <a:t>При непосредственной передаче объекта в метод выбор производится в зависимости от типа ссылки на этапе компиляции.</a:t>
            </a:r>
          </a:p>
          <a:p>
            <a:pPr marL="0" indent="0" algn="just">
              <a:buFont typeface="Verdana" pitchFamily="34" charset="0"/>
              <a:buNone/>
            </a:pPr>
            <a:endParaRPr lang="ru-RU" sz="1800" dirty="0" smtClean="0"/>
          </a:p>
          <a:p>
            <a:pPr marL="0" indent="0" algn="just">
              <a:buFont typeface="Verdana" pitchFamily="34" charset="0"/>
              <a:buNone/>
            </a:pPr>
            <a:r>
              <a:rPr lang="ru-RU" sz="1800" dirty="0" smtClean="0"/>
              <a:t>С одной стороны, этот механизм снижает гибкость, с другой – все возможные ошибки при обращении к перегруженным методам отслеживаются на этапе компиляции, в отличие от переопределенных методов, когда их некорректный вызов приводит к возникновению исключений на этапе выполнения.</a:t>
            </a:r>
          </a:p>
          <a:p>
            <a:pPr>
              <a:buFont typeface="Verdana" pitchFamily="34" charset="0"/>
              <a:buNone/>
            </a:pPr>
            <a:endParaRPr lang="ru-RU" sz="1800" dirty="0" smtClean="0"/>
          </a:p>
          <a:p>
            <a:endParaRPr lang="en-US"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объекты</a:t>
            </a:r>
            <a:endParaRPr lang="en-US" dirty="0"/>
          </a:p>
        </p:txBody>
      </p:sp>
      <p:sp>
        <p:nvSpPr>
          <p:cNvPr id="3" name="Содержимое 2"/>
          <p:cNvSpPr>
            <a:spLocks noGrp="1"/>
          </p:cNvSpPr>
          <p:nvPr>
            <p:ph idx="1"/>
          </p:nvPr>
        </p:nvSpPr>
        <p:spPr/>
        <p:txBody>
          <a:bodyPr/>
          <a:lstStyle/>
          <a:p>
            <a:pPr algn="just">
              <a:buFont typeface="Verdana" pitchFamily="34" charset="0"/>
              <a:buNone/>
            </a:pPr>
            <a:r>
              <a:rPr lang="ru-RU" sz="1800" dirty="0" smtClean="0"/>
              <a:t>При перегрузке всегда следует придерживаться следующих правил:</a:t>
            </a:r>
          </a:p>
          <a:p>
            <a:pPr>
              <a:buFont typeface="Verdana" pitchFamily="34" charset="0"/>
              <a:buNone/>
            </a:pPr>
            <a:endParaRPr lang="ru-RU" sz="1800" dirty="0" smtClean="0">
              <a:solidFill>
                <a:srgbClr val="990099"/>
              </a:solidFill>
            </a:endParaRPr>
          </a:p>
          <a:p>
            <a:pPr marL="1085850" indent="-361950"/>
            <a:r>
              <a:rPr lang="ru-RU" sz="1800" dirty="0" smtClean="0"/>
              <a:t>не использовать сложных вариантов перегрузки;</a:t>
            </a:r>
          </a:p>
          <a:p>
            <a:pPr marL="1085850" indent="-361950"/>
            <a:endParaRPr lang="ru-RU" sz="1800" dirty="0" smtClean="0"/>
          </a:p>
          <a:p>
            <a:pPr marL="1085850" indent="-361950"/>
            <a:r>
              <a:rPr lang="ru-RU" sz="1800" dirty="0" smtClean="0"/>
              <a:t>не использовать перегрузку с одинаковым числом параметров;</a:t>
            </a:r>
          </a:p>
          <a:p>
            <a:pPr marL="1085850" indent="-361950"/>
            <a:endParaRPr lang="ru-RU" sz="1800" dirty="0" smtClean="0"/>
          </a:p>
          <a:p>
            <a:pPr marL="1085850" indent="-361950"/>
            <a:r>
              <a:rPr lang="ru-RU" sz="1800" dirty="0" smtClean="0"/>
              <a:t>заменять при возможности перегруженные методы на несколько разных методов.</a:t>
            </a:r>
          </a:p>
          <a:p>
            <a:endParaRPr lang="en-US"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объекты</a:t>
            </a:r>
            <a:endParaRPr lang="en-US" dirty="0"/>
          </a:p>
        </p:txBody>
      </p:sp>
      <p:sp>
        <p:nvSpPr>
          <p:cNvPr id="3" name="Содержимое 2"/>
          <p:cNvSpPr>
            <a:spLocks noGrp="1"/>
          </p:cNvSpPr>
          <p:nvPr>
            <p:ph idx="1"/>
          </p:nvPr>
        </p:nvSpPr>
        <p:spPr/>
        <p:txBody>
          <a:bodyPr/>
          <a:lstStyle/>
          <a:p>
            <a:pPr>
              <a:buNone/>
            </a:pPr>
            <a:r>
              <a:rPr lang="ru-RU" sz="1800" b="1" dirty="0" smtClean="0">
                <a:effectLst>
                  <a:outerShdw blurRad="38100" dist="38100" dir="2700000" algn="tl">
                    <a:srgbClr val="C0C0C0"/>
                  </a:outerShdw>
                </a:effectLst>
              </a:rPr>
              <a:t>Класс </a:t>
            </a:r>
            <a:r>
              <a:rPr lang="en-US" sz="1800" b="1" dirty="0" err="1" smtClean="0">
                <a:effectLst>
                  <a:outerShdw blurRad="38100" dist="38100" dir="2700000" algn="tl">
                    <a:srgbClr val="C0C0C0"/>
                  </a:outerShdw>
                </a:effectLst>
              </a:rPr>
              <a:t>java.lang.Object</a:t>
            </a:r>
            <a:r>
              <a:rPr lang="ru-RU" sz="1800" b="1" dirty="0" smtClean="0">
                <a:effectLst>
                  <a:outerShdw blurRad="38100" dist="38100" dir="2700000" algn="tl">
                    <a:srgbClr val="C0C0C0"/>
                  </a:outerShdw>
                </a:effectLst>
              </a:rPr>
              <a:t> - </a:t>
            </a:r>
            <a:r>
              <a:rPr lang="ru-RU" sz="1800" dirty="0" smtClean="0"/>
              <a:t>родительский для всех классов</a:t>
            </a:r>
          </a:p>
          <a:p>
            <a:pPr>
              <a:lnSpc>
                <a:spcPct val="80000"/>
              </a:lnSpc>
            </a:pPr>
            <a:endParaRPr lang="ru-RU" sz="1800" dirty="0" smtClean="0"/>
          </a:p>
          <a:p>
            <a:pPr>
              <a:lnSpc>
                <a:spcPct val="80000"/>
              </a:lnSpc>
              <a:buNone/>
            </a:pPr>
            <a:r>
              <a:rPr lang="ru-RU" sz="1800" dirty="0" smtClean="0"/>
              <a:t>Содержит следующие методы</a:t>
            </a:r>
            <a:r>
              <a:rPr lang="en-US" sz="1800" dirty="0" smtClean="0"/>
              <a:t>:</a:t>
            </a:r>
          </a:p>
          <a:p>
            <a:pPr>
              <a:lnSpc>
                <a:spcPct val="80000"/>
              </a:lnSpc>
              <a:buFont typeface="Verdana" pitchFamily="34" charset="0"/>
              <a:buNone/>
            </a:pPr>
            <a:endParaRPr lang="ru-RU" sz="1800" dirty="0" smtClean="0"/>
          </a:p>
          <a:p>
            <a:pPr marL="800100" indent="-266700">
              <a:lnSpc>
                <a:spcPct val="80000"/>
              </a:lnSpc>
            </a:pPr>
            <a:r>
              <a:rPr lang="en-US" sz="1600" b="1" dirty="0" smtClean="0">
                <a:solidFill>
                  <a:schemeClr val="accent1">
                    <a:lumMod val="75000"/>
                  </a:schemeClr>
                </a:solidFill>
              </a:rPr>
              <a:t>protected Object clone</a:t>
            </a:r>
            <a:r>
              <a:rPr lang="ru-RU" sz="1600" b="1" dirty="0" smtClean="0">
                <a:solidFill>
                  <a:schemeClr val="accent1">
                    <a:lumMod val="75000"/>
                  </a:schemeClr>
                </a:solidFill>
              </a:rPr>
              <a:t>() </a:t>
            </a:r>
            <a:r>
              <a:rPr lang="ru-RU" sz="1600" dirty="0" smtClean="0"/>
              <a:t>– создает и возвращает копию вызывающего объекта;</a:t>
            </a:r>
          </a:p>
          <a:p>
            <a:pPr marL="800100" indent="-266700">
              <a:lnSpc>
                <a:spcPct val="80000"/>
              </a:lnSpc>
            </a:pPr>
            <a:endParaRPr lang="en-US" sz="1600" dirty="0" smtClean="0"/>
          </a:p>
          <a:p>
            <a:pPr marL="800100" indent="-266700">
              <a:lnSpc>
                <a:spcPct val="80000"/>
              </a:lnSpc>
            </a:pPr>
            <a:r>
              <a:rPr lang="en-US" sz="1600" b="1" dirty="0" err="1" smtClean="0">
                <a:solidFill>
                  <a:schemeClr val="accent1">
                    <a:lumMod val="75000"/>
                  </a:schemeClr>
                </a:solidFill>
              </a:rPr>
              <a:t>boolean</a:t>
            </a:r>
            <a:r>
              <a:rPr lang="en-US" sz="1600" b="1" dirty="0" smtClean="0">
                <a:solidFill>
                  <a:schemeClr val="accent1">
                    <a:lumMod val="75000"/>
                  </a:schemeClr>
                </a:solidFill>
              </a:rPr>
              <a:t> equals</a:t>
            </a:r>
            <a:r>
              <a:rPr lang="ru-RU" sz="1600" b="1" dirty="0" smtClean="0">
                <a:solidFill>
                  <a:schemeClr val="accent1">
                    <a:lumMod val="75000"/>
                  </a:schemeClr>
                </a:solidFill>
              </a:rPr>
              <a:t>(</a:t>
            </a:r>
            <a:r>
              <a:rPr lang="en-US" sz="1600" b="1" dirty="0" smtClean="0">
                <a:solidFill>
                  <a:schemeClr val="accent1">
                    <a:lumMod val="75000"/>
                  </a:schemeClr>
                </a:solidFill>
              </a:rPr>
              <a:t>Object ob</a:t>
            </a:r>
            <a:r>
              <a:rPr lang="ru-RU" sz="1600" b="1" dirty="0" smtClean="0">
                <a:solidFill>
                  <a:schemeClr val="accent1">
                    <a:lumMod val="75000"/>
                  </a:schemeClr>
                </a:solidFill>
              </a:rPr>
              <a:t>) </a:t>
            </a:r>
            <a:r>
              <a:rPr lang="ru-RU" sz="1600" dirty="0" smtClean="0"/>
              <a:t>– предназначен для переопределения </a:t>
            </a:r>
            <a:br>
              <a:rPr lang="ru-RU" sz="1600" dirty="0" smtClean="0"/>
            </a:br>
            <a:r>
              <a:rPr lang="ru-RU" sz="1600" dirty="0" smtClean="0"/>
              <a:t>в подклассах с выполнением общих соглашений о сравнении содержимого двух объектов;</a:t>
            </a:r>
          </a:p>
          <a:p>
            <a:pPr marL="800100" indent="-266700">
              <a:lnSpc>
                <a:spcPct val="80000"/>
              </a:lnSpc>
            </a:pPr>
            <a:endParaRPr lang="en-US" sz="1600" dirty="0" smtClean="0"/>
          </a:p>
          <a:p>
            <a:pPr marL="800100" indent="-266700">
              <a:lnSpc>
                <a:spcPct val="80000"/>
              </a:lnSpc>
            </a:pPr>
            <a:r>
              <a:rPr lang="en-US" sz="1600" b="1" dirty="0" smtClean="0">
                <a:solidFill>
                  <a:schemeClr val="accent1">
                    <a:lumMod val="75000"/>
                  </a:schemeClr>
                </a:solidFill>
              </a:rPr>
              <a:t>Class&lt;? extends Object&gt; </a:t>
            </a:r>
            <a:r>
              <a:rPr lang="en-US" sz="1600" b="1" dirty="0" err="1" smtClean="0">
                <a:solidFill>
                  <a:schemeClr val="accent1">
                    <a:lumMod val="75000"/>
                  </a:schemeClr>
                </a:solidFill>
              </a:rPr>
              <a:t>getClass</a:t>
            </a:r>
            <a:r>
              <a:rPr lang="en-US" sz="1600" b="1" dirty="0" smtClean="0">
                <a:solidFill>
                  <a:schemeClr val="accent1">
                    <a:lumMod val="75000"/>
                  </a:schemeClr>
                </a:solidFill>
              </a:rPr>
              <a:t>() </a:t>
            </a:r>
            <a:r>
              <a:rPr lang="en-US" sz="1600" dirty="0" smtClean="0"/>
              <a:t>– </a:t>
            </a:r>
            <a:r>
              <a:rPr lang="ru-RU" sz="1600" dirty="0" smtClean="0"/>
              <a:t>возвращает</a:t>
            </a:r>
            <a:r>
              <a:rPr lang="en-US" sz="1600" dirty="0" smtClean="0"/>
              <a:t> </a:t>
            </a:r>
            <a:r>
              <a:rPr lang="ru-RU" sz="1600" dirty="0" smtClean="0"/>
              <a:t>объект</a:t>
            </a:r>
            <a:r>
              <a:rPr lang="en-US" sz="1600" dirty="0" smtClean="0"/>
              <a:t> </a:t>
            </a:r>
            <a:r>
              <a:rPr lang="ru-RU" sz="1600" dirty="0" smtClean="0"/>
              <a:t>типа</a:t>
            </a:r>
            <a:r>
              <a:rPr lang="en-US" sz="1600" dirty="0" smtClean="0"/>
              <a:t> </a:t>
            </a:r>
            <a:r>
              <a:rPr lang="en-US" sz="1600" b="1" dirty="0" smtClean="0">
                <a:solidFill>
                  <a:schemeClr val="accent1">
                    <a:lumMod val="75000"/>
                  </a:schemeClr>
                </a:solidFill>
              </a:rPr>
              <a:t>Class;</a:t>
            </a:r>
          </a:p>
          <a:p>
            <a:pPr marL="800100" indent="-266700">
              <a:lnSpc>
                <a:spcPct val="80000"/>
              </a:lnSpc>
            </a:pPr>
            <a:r>
              <a:rPr lang="en-US" sz="1600" b="1" dirty="0" smtClean="0">
                <a:solidFill>
                  <a:schemeClr val="accent1">
                    <a:lumMod val="75000"/>
                  </a:schemeClr>
                </a:solidFill>
              </a:rPr>
              <a:t>protected void finalize</a:t>
            </a:r>
            <a:r>
              <a:rPr lang="ru-RU" sz="1600" b="1" dirty="0" smtClean="0">
                <a:solidFill>
                  <a:schemeClr val="accent1">
                    <a:lumMod val="75000"/>
                  </a:schemeClr>
                </a:solidFill>
              </a:rPr>
              <a:t>() </a:t>
            </a:r>
            <a:r>
              <a:rPr lang="ru-RU" sz="1600" dirty="0" smtClean="0"/>
              <a:t>– вызывается перед уничтожением объекта автоматическим сборщиком мусора (</a:t>
            </a:r>
            <a:r>
              <a:rPr lang="en-US" sz="1600" dirty="0" smtClean="0"/>
              <a:t>garbage collection</a:t>
            </a:r>
            <a:r>
              <a:rPr lang="ru-RU" sz="1600" dirty="0" smtClean="0"/>
              <a:t>);</a:t>
            </a:r>
          </a:p>
          <a:p>
            <a:pPr marL="800100" indent="-266700">
              <a:lnSpc>
                <a:spcPct val="80000"/>
              </a:lnSpc>
            </a:pPr>
            <a:endParaRPr lang="en-US" sz="1600" dirty="0" smtClean="0"/>
          </a:p>
          <a:p>
            <a:pPr marL="800100" indent="-266700">
              <a:lnSpc>
                <a:spcPct val="80000"/>
              </a:lnSpc>
            </a:pPr>
            <a:r>
              <a:rPr lang="en-US" sz="1600" b="1" dirty="0" err="1" smtClean="0">
                <a:solidFill>
                  <a:schemeClr val="accent1">
                    <a:lumMod val="75000"/>
                  </a:schemeClr>
                </a:solidFill>
              </a:rPr>
              <a:t>int</a:t>
            </a:r>
            <a:r>
              <a:rPr lang="en-US" sz="1600" b="1" dirty="0" smtClean="0">
                <a:solidFill>
                  <a:schemeClr val="accent1">
                    <a:lumMod val="75000"/>
                  </a:schemeClr>
                </a:solidFill>
              </a:rPr>
              <a:t> </a:t>
            </a:r>
            <a:r>
              <a:rPr lang="en-US" sz="1600" b="1" dirty="0" err="1" smtClean="0">
                <a:solidFill>
                  <a:schemeClr val="accent1">
                    <a:lumMod val="75000"/>
                  </a:schemeClr>
                </a:solidFill>
              </a:rPr>
              <a:t>hashCode</a:t>
            </a:r>
            <a:r>
              <a:rPr lang="ru-RU" sz="1600" b="1" dirty="0" smtClean="0">
                <a:solidFill>
                  <a:schemeClr val="accent1">
                    <a:lumMod val="75000"/>
                  </a:schemeClr>
                </a:solidFill>
              </a:rPr>
              <a:t>()</a:t>
            </a:r>
            <a:r>
              <a:rPr lang="ru-RU" sz="1600" dirty="0" smtClean="0"/>
              <a:t> – возвращает хэш-код объекта;</a:t>
            </a:r>
          </a:p>
          <a:p>
            <a:pPr marL="800100" indent="-266700">
              <a:lnSpc>
                <a:spcPct val="80000"/>
              </a:lnSpc>
            </a:pPr>
            <a:endParaRPr lang="en-US" sz="1600" dirty="0" smtClean="0"/>
          </a:p>
          <a:p>
            <a:pPr marL="800100" indent="-266700">
              <a:lnSpc>
                <a:spcPct val="80000"/>
              </a:lnSpc>
            </a:pPr>
            <a:r>
              <a:rPr lang="en-US" sz="1600" b="1" dirty="0" smtClean="0">
                <a:solidFill>
                  <a:schemeClr val="accent1">
                    <a:lumMod val="75000"/>
                  </a:schemeClr>
                </a:solidFill>
              </a:rPr>
              <a:t>String </a:t>
            </a:r>
            <a:r>
              <a:rPr lang="en-US" sz="1600" b="1" dirty="0" err="1" smtClean="0">
                <a:solidFill>
                  <a:schemeClr val="accent1">
                    <a:lumMod val="75000"/>
                  </a:schemeClr>
                </a:solidFill>
              </a:rPr>
              <a:t>toString</a:t>
            </a:r>
            <a:r>
              <a:rPr lang="ru-RU" sz="1600" b="1" dirty="0" smtClean="0">
                <a:solidFill>
                  <a:schemeClr val="accent1">
                    <a:lumMod val="75000"/>
                  </a:schemeClr>
                </a:solidFill>
              </a:rPr>
              <a:t>() </a:t>
            </a:r>
            <a:r>
              <a:rPr lang="ru-RU" sz="1600" dirty="0" smtClean="0"/>
              <a:t>– возвращает представление объекта в виде строки.</a:t>
            </a:r>
          </a:p>
          <a:p>
            <a:endParaRPr lang="en-US" sz="1800"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объекты</a:t>
            </a:r>
            <a:endParaRPr lang="en-US" dirty="0"/>
          </a:p>
        </p:txBody>
      </p:sp>
      <p:sp>
        <p:nvSpPr>
          <p:cNvPr id="3" name="Содержимое 2"/>
          <p:cNvSpPr>
            <a:spLocks noGrp="1"/>
          </p:cNvSpPr>
          <p:nvPr>
            <p:ph idx="1"/>
          </p:nvPr>
        </p:nvSpPr>
        <p:spPr/>
        <p:txBody>
          <a:bodyPr/>
          <a:lstStyle/>
          <a:p>
            <a:pPr marL="0" indent="0" algn="just">
              <a:buNone/>
            </a:pPr>
            <a:r>
              <a:rPr lang="ru-RU" sz="1800" b="1" dirty="0" smtClean="0"/>
              <a:t>Переопределение метода </a:t>
            </a:r>
            <a:r>
              <a:rPr lang="ru-RU" sz="1800" b="1" dirty="0" err="1" smtClean="0"/>
              <a:t>equals</a:t>
            </a:r>
            <a:r>
              <a:rPr lang="ru-RU" sz="1800" b="1" dirty="0" smtClean="0"/>
              <a:t>() - </a:t>
            </a:r>
            <a:r>
              <a:rPr lang="ru-RU" sz="1800" dirty="0" smtClean="0"/>
              <a:t>метод </a:t>
            </a:r>
            <a:r>
              <a:rPr lang="en-US" sz="1800" b="1" dirty="0" smtClean="0">
                <a:solidFill>
                  <a:schemeClr val="accent1">
                    <a:lumMod val="75000"/>
                  </a:schemeClr>
                </a:solidFill>
              </a:rPr>
              <a:t>equals</a:t>
            </a:r>
            <a:r>
              <a:rPr lang="ru-RU" sz="1800" b="1" dirty="0" smtClean="0">
                <a:solidFill>
                  <a:schemeClr val="accent1">
                    <a:lumMod val="75000"/>
                  </a:schemeClr>
                </a:solidFill>
              </a:rPr>
              <a:t>() </a:t>
            </a:r>
            <a:r>
              <a:rPr lang="ru-RU" sz="1800" dirty="0" smtClean="0"/>
              <a:t>при сравнении двух объектов возвращает истину, если содержимое объектов эквивалентно, и ложь – в противном случае. </a:t>
            </a:r>
          </a:p>
          <a:p>
            <a:pPr algn="just">
              <a:buFont typeface="Verdana" pitchFamily="34" charset="0"/>
              <a:buNone/>
            </a:pPr>
            <a:endParaRPr lang="ru-RU" sz="1800" dirty="0" smtClean="0"/>
          </a:p>
          <a:p>
            <a:pPr algn="just">
              <a:buFont typeface="Verdana" pitchFamily="34" charset="0"/>
              <a:buNone/>
            </a:pPr>
            <a:r>
              <a:rPr lang="ru-RU" sz="1800" dirty="0" smtClean="0"/>
              <a:t>При переопределении должны выполняться соглашения:</a:t>
            </a:r>
          </a:p>
          <a:p>
            <a:pPr marL="1085850" indent="-457200" algn="just"/>
            <a:r>
              <a:rPr lang="ru-RU" sz="1600" b="1" dirty="0" err="1" smtClean="0"/>
              <a:t>рефлексивность</a:t>
            </a:r>
            <a:r>
              <a:rPr lang="ru-RU" sz="1600" dirty="0" smtClean="0"/>
              <a:t> – объект равен самому себе;</a:t>
            </a:r>
          </a:p>
          <a:p>
            <a:pPr marL="1085850" indent="-457200" algn="just"/>
            <a:r>
              <a:rPr lang="ru-RU" sz="1600" b="1" dirty="0" smtClean="0"/>
              <a:t>симметричность</a:t>
            </a:r>
            <a:r>
              <a:rPr lang="ru-RU" sz="1600" dirty="0" smtClean="0"/>
              <a:t> – если </a:t>
            </a:r>
            <a:r>
              <a:rPr lang="en-US" sz="1600" b="1" dirty="0" smtClean="0">
                <a:solidFill>
                  <a:schemeClr val="accent1">
                    <a:lumMod val="75000"/>
                  </a:schemeClr>
                </a:solidFill>
              </a:rPr>
              <a:t>x</a:t>
            </a:r>
            <a:r>
              <a:rPr lang="ru-RU" sz="1600" b="1" dirty="0" smtClean="0">
                <a:solidFill>
                  <a:schemeClr val="accent1">
                    <a:lumMod val="75000"/>
                  </a:schemeClr>
                </a:solidFill>
              </a:rPr>
              <a:t>.</a:t>
            </a:r>
            <a:r>
              <a:rPr lang="en-US" sz="1600" b="1" dirty="0" smtClean="0">
                <a:solidFill>
                  <a:schemeClr val="accent1">
                    <a:lumMod val="75000"/>
                  </a:schemeClr>
                </a:solidFill>
              </a:rPr>
              <a:t>equals</a:t>
            </a:r>
            <a:r>
              <a:rPr lang="ru-RU" sz="1600" b="1" dirty="0" smtClean="0">
                <a:solidFill>
                  <a:schemeClr val="accent1">
                    <a:lumMod val="75000"/>
                  </a:schemeClr>
                </a:solidFill>
              </a:rPr>
              <a:t>(</a:t>
            </a:r>
            <a:r>
              <a:rPr lang="en-US" sz="1600" b="1" dirty="0" smtClean="0">
                <a:solidFill>
                  <a:schemeClr val="accent1">
                    <a:lumMod val="75000"/>
                  </a:schemeClr>
                </a:solidFill>
              </a:rPr>
              <a:t>y</a:t>
            </a:r>
            <a:r>
              <a:rPr lang="ru-RU" sz="1600" b="1" dirty="0" smtClean="0">
                <a:solidFill>
                  <a:schemeClr val="accent1">
                    <a:lumMod val="75000"/>
                  </a:schemeClr>
                </a:solidFill>
              </a:rPr>
              <a:t>) </a:t>
            </a:r>
            <a:r>
              <a:rPr lang="ru-RU" sz="1600" dirty="0" smtClean="0"/>
              <a:t>возвращает значение </a:t>
            </a:r>
            <a:r>
              <a:rPr lang="en-US" sz="1600" b="1" dirty="0" smtClean="0">
                <a:solidFill>
                  <a:schemeClr val="accent1">
                    <a:lumMod val="75000"/>
                  </a:schemeClr>
                </a:solidFill>
              </a:rPr>
              <a:t>true</a:t>
            </a:r>
            <a:r>
              <a:rPr lang="ru-RU" sz="1600" dirty="0" smtClean="0"/>
              <a:t>, то и </a:t>
            </a:r>
            <a:r>
              <a:rPr lang="en-US" sz="1600" b="1" dirty="0" smtClean="0">
                <a:solidFill>
                  <a:schemeClr val="accent1">
                    <a:lumMod val="75000"/>
                  </a:schemeClr>
                </a:solidFill>
              </a:rPr>
              <a:t>y</a:t>
            </a:r>
            <a:r>
              <a:rPr lang="ru-RU" sz="1600" b="1" dirty="0" smtClean="0">
                <a:solidFill>
                  <a:schemeClr val="accent1">
                    <a:lumMod val="75000"/>
                  </a:schemeClr>
                </a:solidFill>
              </a:rPr>
              <a:t>.</a:t>
            </a:r>
            <a:r>
              <a:rPr lang="en-US" sz="1600" b="1" dirty="0" smtClean="0">
                <a:solidFill>
                  <a:schemeClr val="accent1">
                    <a:lumMod val="75000"/>
                  </a:schemeClr>
                </a:solidFill>
              </a:rPr>
              <a:t>equals</a:t>
            </a:r>
            <a:r>
              <a:rPr lang="ru-RU" sz="1600" b="1" dirty="0" smtClean="0">
                <a:solidFill>
                  <a:schemeClr val="accent1">
                    <a:lumMod val="75000"/>
                  </a:schemeClr>
                </a:solidFill>
              </a:rPr>
              <a:t>(</a:t>
            </a:r>
            <a:r>
              <a:rPr lang="en-US" sz="1600" b="1" dirty="0" smtClean="0">
                <a:solidFill>
                  <a:schemeClr val="accent1">
                    <a:lumMod val="75000"/>
                  </a:schemeClr>
                </a:solidFill>
              </a:rPr>
              <a:t>x</a:t>
            </a:r>
            <a:r>
              <a:rPr lang="ru-RU" sz="1600" b="1" dirty="0" smtClean="0">
                <a:solidFill>
                  <a:schemeClr val="accent1">
                    <a:lumMod val="75000"/>
                  </a:schemeClr>
                </a:solidFill>
              </a:rPr>
              <a:t>) </a:t>
            </a:r>
            <a:r>
              <a:rPr lang="ru-RU" sz="1600" dirty="0" smtClean="0"/>
              <a:t>всегда возвращает значение </a:t>
            </a:r>
            <a:r>
              <a:rPr lang="en-US" sz="1600" b="1" dirty="0" smtClean="0">
                <a:solidFill>
                  <a:schemeClr val="accent1">
                    <a:lumMod val="75000"/>
                  </a:schemeClr>
                </a:solidFill>
              </a:rPr>
              <a:t>true</a:t>
            </a:r>
            <a:r>
              <a:rPr lang="ru-RU" sz="1600" dirty="0" smtClean="0"/>
              <a:t>;</a:t>
            </a:r>
          </a:p>
          <a:p>
            <a:pPr marL="1085850" indent="-457200" algn="just"/>
            <a:r>
              <a:rPr lang="ru-RU" sz="1600" b="1" dirty="0" smtClean="0"/>
              <a:t>транзитивность</a:t>
            </a:r>
            <a:r>
              <a:rPr lang="ru-RU" sz="1600" dirty="0" smtClean="0"/>
              <a:t> – если метод </a:t>
            </a:r>
            <a:r>
              <a:rPr lang="en-US" sz="1600" b="1" dirty="0" smtClean="0">
                <a:solidFill>
                  <a:schemeClr val="accent1">
                    <a:lumMod val="75000"/>
                  </a:schemeClr>
                </a:solidFill>
              </a:rPr>
              <a:t>equals</a:t>
            </a:r>
            <a:r>
              <a:rPr lang="ru-RU" sz="1600" b="1" dirty="0" smtClean="0">
                <a:solidFill>
                  <a:schemeClr val="accent1">
                    <a:lumMod val="75000"/>
                  </a:schemeClr>
                </a:solidFill>
              </a:rPr>
              <a:t>() </a:t>
            </a:r>
            <a:r>
              <a:rPr lang="ru-RU" sz="1600" dirty="0" smtClean="0"/>
              <a:t>возвращает значение </a:t>
            </a:r>
            <a:r>
              <a:rPr lang="en-US" sz="1600" dirty="0" smtClean="0">
                <a:solidFill>
                  <a:srgbClr val="800000"/>
                </a:solidFill>
              </a:rPr>
              <a:t>true</a:t>
            </a:r>
            <a:r>
              <a:rPr lang="ru-RU" sz="1600" dirty="0" smtClean="0"/>
              <a:t> при сравнении объектов </a:t>
            </a:r>
            <a:r>
              <a:rPr lang="en-US" sz="1600" b="1" dirty="0" smtClean="0">
                <a:solidFill>
                  <a:schemeClr val="accent1">
                    <a:lumMod val="75000"/>
                  </a:schemeClr>
                </a:solidFill>
              </a:rPr>
              <a:t>x</a:t>
            </a:r>
            <a:r>
              <a:rPr lang="ru-RU" sz="1600" dirty="0" smtClean="0">
                <a:solidFill>
                  <a:srgbClr val="800000"/>
                </a:solidFill>
              </a:rPr>
              <a:t> </a:t>
            </a:r>
            <a:r>
              <a:rPr lang="ru-RU" sz="1600" dirty="0" smtClean="0"/>
              <a:t>и </a:t>
            </a:r>
            <a:r>
              <a:rPr lang="en-US" sz="1600" b="1" dirty="0" smtClean="0">
                <a:solidFill>
                  <a:schemeClr val="accent1">
                    <a:lumMod val="75000"/>
                  </a:schemeClr>
                </a:solidFill>
              </a:rPr>
              <a:t>y</a:t>
            </a:r>
            <a:r>
              <a:rPr lang="ru-RU" sz="1600" b="1" dirty="0" smtClean="0">
                <a:solidFill>
                  <a:schemeClr val="accent1">
                    <a:lumMod val="75000"/>
                  </a:schemeClr>
                </a:solidFill>
              </a:rPr>
              <a:t>,</a:t>
            </a:r>
            <a:r>
              <a:rPr lang="ru-RU" sz="1600" dirty="0" smtClean="0"/>
              <a:t> а также </a:t>
            </a:r>
            <a:r>
              <a:rPr lang="en-US" sz="1600" b="1" dirty="0" smtClean="0">
                <a:solidFill>
                  <a:schemeClr val="accent1">
                    <a:lumMod val="75000"/>
                  </a:schemeClr>
                </a:solidFill>
              </a:rPr>
              <a:t>y</a:t>
            </a:r>
            <a:r>
              <a:rPr lang="ru-RU" sz="1600" dirty="0" smtClean="0"/>
              <a:t> и </a:t>
            </a:r>
            <a:r>
              <a:rPr lang="en-US" sz="1600" b="1" dirty="0" smtClean="0">
                <a:solidFill>
                  <a:schemeClr val="accent1">
                    <a:lumMod val="75000"/>
                  </a:schemeClr>
                </a:solidFill>
              </a:rPr>
              <a:t>z</a:t>
            </a:r>
            <a:r>
              <a:rPr lang="ru-RU" sz="1600" dirty="0" smtClean="0"/>
              <a:t>, то и при сравнении </a:t>
            </a:r>
            <a:r>
              <a:rPr lang="en-US" sz="1600" b="1" dirty="0" smtClean="0">
                <a:solidFill>
                  <a:schemeClr val="accent1">
                    <a:lumMod val="75000"/>
                  </a:schemeClr>
                </a:solidFill>
              </a:rPr>
              <a:t>x</a:t>
            </a:r>
            <a:r>
              <a:rPr lang="ru-RU" sz="1600" dirty="0" smtClean="0"/>
              <a:t> и </a:t>
            </a:r>
            <a:r>
              <a:rPr lang="en-US" sz="1600" b="1" dirty="0" smtClean="0">
                <a:solidFill>
                  <a:schemeClr val="accent1">
                    <a:lumMod val="75000"/>
                  </a:schemeClr>
                </a:solidFill>
              </a:rPr>
              <a:t>z</a:t>
            </a:r>
            <a:r>
              <a:rPr lang="ru-RU" sz="1600" dirty="0" smtClean="0">
                <a:solidFill>
                  <a:srgbClr val="800000"/>
                </a:solidFill>
              </a:rPr>
              <a:t> </a:t>
            </a:r>
            <a:r>
              <a:rPr lang="ru-RU" sz="1600" dirty="0" smtClean="0"/>
              <a:t>будет возвращено значение </a:t>
            </a:r>
            <a:r>
              <a:rPr lang="en-US" sz="1600" b="1" dirty="0" smtClean="0">
                <a:solidFill>
                  <a:schemeClr val="accent1">
                    <a:lumMod val="75000"/>
                  </a:schemeClr>
                </a:solidFill>
              </a:rPr>
              <a:t>true</a:t>
            </a:r>
            <a:r>
              <a:rPr lang="ru-RU" sz="1600" dirty="0" smtClean="0"/>
              <a:t>;</a:t>
            </a:r>
          </a:p>
          <a:p>
            <a:pPr marL="1085850" indent="-457200" algn="just"/>
            <a:r>
              <a:rPr lang="ru-RU" sz="1600" b="1" dirty="0" smtClean="0"/>
              <a:t>непротиворечивость</a:t>
            </a:r>
            <a:r>
              <a:rPr lang="ru-RU" sz="1600" dirty="0" smtClean="0"/>
              <a:t> – при многократном вызове метода для двух не подвергшихся изменению за это время объектов возвращаемое значение всегда должно быть одинаковым;</a:t>
            </a:r>
          </a:p>
          <a:p>
            <a:pPr marL="1085850" indent="-457200" algn="just"/>
            <a:r>
              <a:rPr lang="ru-RU" sz="1600" b="1" dirty="0" smtClean="0"/>
              <a:t>ненулевая ссылка </a:t>
            </a:r>
            <a:r>
              <a:rPr lang="ru-RU" sz="1600" dirty="0" smtClean="0"/>
              <a:t>при сравнении с литералом </a:t>
            </a:r>
            <a:r>
              <a:rPr lang="en-US" sz="1600" b="1" dirty="0" smtClean="0">
                <a:solidFill>
                  <a:schemeClr val="accent1">
                    <a:lumMod val="75000"/>
                  </a:schemeClr>
                </a:solidFill>
              </a:rPr>
              <a:t>null</a:t>
            </a:r>
            <a:r>
              <a:rPr lang="ru-RU" sz="1600" dirty="0" smtClean="0"/>
              <a:t> всегда возвращает значение </a:t>
            </a:r>
            <a:r>
              <a:rPr lang="en-US" sz="1600" b="1" dirty="0" smtClean="0">
                <a:solidFill>
                  <a:schemeClr val="accent1">
                    <a:lumMod val="75000"/>
                  </a:schemeClr>
                </a:solidFill>
              </a:rPr>
              <a:t>false</a:t>
            </a:r>
            <a:r>
              <a:rPr lang="ru-RU" sz="1600" dirty="0" smtClean="0"/>
              <a:t>.</a:t>
            </a:r>
          </a:p>
          <a:p>
            <a:endParaRPr lang="en-US"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объекты</a:t>
            </a:r>
            <a:endParaRPr lang="en-US" dirty="0"/>
          </a:p>
        </p:txBody>
      </p:sp>
      <p:sp>
        <p:nvSpPr>
          <p:cNvPr id="3" name="Содержимое 2"/>
          <p:cNvSpPr>
            <a:spLocks noGrp="1"/>
          </p:cNvSpPr>
          <p:nvPr>
            <p:ph idx="1"/>
          </p:nvPr>
        </p:nvSpPr>
        <p:spPr/>
        <p:txBody>
          <a:bodyPr/>
          <a:lstStyle/>
          <a:p>
            <a:pPr marL="0" indent="0" algn="just">
              <a:buNone/>
            </a:pPr>
            <a:r>
              <a:rPr lang="ru-RU" sz="1800" b="1" dirty="0" smtClean="0"/>
              <a:t>Переопределение метода </a:t>
            </a:r>
            <a:r>
              <a:rPr lang="ru-RU" sz="1800" b="1" dirty="0" err="1" smtClean="0"/>
              <a:t>hashCode</a:t>
            </a:r>
            <a:r>
              <a:rPr lang="ru-RU" sz="1800" b="1" dirty="0" smtClean="0"/>
              <a:t>() </a:t>
            </a:r>
            <a:r>
              <a:rPr lang="ru-RU" sz="1800" dirty="0" smtClean="0"/>
              <a:t>- метод </a:t>
            </a:r>
            <a:r>
              <a:rPr lang="en-US" sz="1800" b="1" dirty="0" err="1" smtClean="0">
                <a:solidFill>
                  <a:schemeClr val="accent1">
                    <a:lumMod val="75000"/>
                  </a:schemeClr>
                </a:solidFill>
              </a:rPr>
              <a:t>int</a:t>
            </a:r>
            <a:r>
              <a:rPr lang="en-US" sz="1800" b="1" dirty="0" smtClean="0">
                <a:solidFill>
                  <a:schemeClr val="accent1">
                    <a:lumMod val="75000"/>
                  </a:schemeClr>
                </a:solidFill>
              </a:rPr>
              <a:t> </a:t>
            </a:r>
            <a:r>
              <a:rPr lang="en-US" sz="1800" b="1" dirty="0" err="1" smtClean="0">
                <a:solidFill>
                  <a:schemeClr val="accent1">
                    <a:lumMod val="75000"/>
                  </a:schemeClr>
                </a:solidFill>
              </a:rPr>
              <a:t>hashCode</a:t>
            </a:r>
            <a:r>
              <a:rPr lang="ru-RU" sz="1800" b="1" dirty="0" smtClean="0">
                <a:solidFill>
                  <a:schemeClr val="accent1">
                    <a:lumMod val="75000"/>
                  </a:schemeClr>
                </a:solidFill>
              </a:rPr>
              <a:t>() </a:t>
            </a:r>
            <a:r>
              <a:rPr lang="ru-RU" sz="1800" dirty="0" smtClean="0"/>
              <a:t>возвращает хэш-код объекта, вычисление которого управляется следующими соглашениями:</a:t>
            </a:r>
          </a:p>
          <a:p>
            <a:pPr algn="just">
              <a:buFont typeface="Verdana" pitchFamily="34" charset="0"/>
              <a:buNone/>
            </a:pPr>
            <a:endParaRPr lang="ru-RU" sz="1800" dirty="0" smtClean="0"/>
          </a:p>
          <a:p>
            <a:pPr marL="1085850" indent="-361950" algn="just"/>
            <a:r>
              <a:rPr lang="ru-RU" sz="1800" dirty="0" smtClean="0"/>
              <a:t>во время работы приложения значение хэш-кода объекта не изменяется, если объект не был изменен;</a:t>
            </a:r>
          </a:p>
          <a:p>
            <a:pPr marL="1085850" indent="-361950" algn="just"/>
            <a:endParaRPr lang="ru-RU" sz="1800" dirty="0" smtClean="0"/>
          </a:p>
          <a:p>
            <a:pPr marL="1085850" indent="-361950" algn="just"/>
            <a:r>
              <a:rPr lang="ru-RU" sz="1800" dirty="0" smtClean="0"/>
              <a:t>все одинаковые по содержанию объекты одного типа должны иметь одинаковые хэш-коды;</a:t>
            </a:r>
          </a:p>
          <a:p>
            <a:pPr marL="1085850" indent="-361950" algn="just"/>
            <a:endParaRPr lang="ru-RU" sz="1800" dirty="0" smtClean="0"/>
          </a:p>
          <a:p>
            <a:pPr marL="1085850" indent="-361950" algn="just"/>
            <a:r>
              <a:rPr lang="ru-RU" sz="1800" dirty="0" smtClean="0"/>
              <a:t>различные по содержанию объекты одного типа могут иметь различные хэш-коды.</a:t>
            </a:r>
          </a:p>
          <a:p>
            <a:pPr>
              <a:buFont typeface="Verdana" pitchFamily="34" charset="0"/>
              <a:buNone/>
            </a:pPr>
            <a:endParaRPr lang="ru-RU" sz="1800" dirty="0" smtClean="0"/>
          </a:p>
          <a:p>
            <a:endParaRPr lang="en-US"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Причины возникновения ООП</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3796110969"/>
              </p:ext>
            </p:extLst>
          </p:nvPr>
        </p:nvGraphicFramePr>
        <p:xfrm>
          <a:off x="1000100" y="2000240"/>
          <a:ext cx="7314591" cy="3749040"/>
        </p:xfrm>
        <a:graphic>
          <a:graphicData uri="http://schemas.openxmlformats.org/drawingml/2006/table">
            <a:tbl>
              <a:tblPr lastRow="1" lastCol="1" bandRow="1">
                <a:tableStyleId>{5C22544A-7EE6-4342-B048-85BDC9FD1C3A}</a:tableStyleId>
              </a:tblPr>
              <a:tblGrid>
                <a:gridCol w="440933"/>
                <a:gridCol w="440933"/>
                <a:gridCol w="440933"/>
                <a:gridCol w="440933"/>
                <a:gridCol w="514422"/>
                <a:gridCol w="514422"/>
                <a:gridCol w="587911"/>
                <a:gridCol w="553616"/>
                <a:gridCol w="514422"/>
                <a:gridCol w="587911"/>
                <a:gridCol w="514422"/>
                <a:gridCol w="367444"/>
                <a:gridCol w="1396289"/>
              </a:tblGrid>
              <a:tr h="185420">
                <a:tc>
                  <a:txBody>
                    <a:bodyPr/>
                    <a:lstStyle/>
                    <a:p>
                      <a:pPr algn="ctr"/>
                      <a:endParaRPr lang="en-US" sz="1000" b="0" dirty="0">
                        <a:latin typeface="Arial" pitchFamily="34" charset="0"/>
                        <a:cs typeface="Arial" pitchFamily="34" charset="0"/>
                      </a:endParaRPr>
                    </a:p>
                  </a:txBody>
                  <a:tcPr marL="88187" marR="88187" anchor="ctr">
                    <a:lnL w="12700" cap="flat" cmpd="sng" algn="ctr">
                      <a:solidFill>
                        <a:schemeClr val="bg1">
                          <a:lumMod val="50000"/>
                        </a:schemeClr>
                      </a:solidFill>
                      <a:prstDash val="solid"/>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US" sz="1000" dirty="0" smtClean="0"/>
                        <a:t>Fortran</a:t>
                      </a:r>
                      <a:endParaRPr lang="en-US" sz="1000" b="0" dirty="0">
                        <a:latin typeface="Arial" pitchFamily="34" charset="0"/>
                        <a:cs typeface="Arial" pitchFamily="34" charset="0"/>
                      </a:endParaRPr>
                    </a:p>
                  </a:txBody>
                  <a:tcPr marL="88187" marR="88187"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gn="ctr"/>
                      <a:r>
                        <a:rPr lang="en-US" sz="1000" dirty="0" err="1" smtClean="0"/>
                        <a:t>Algol</a:t>
                      </a:r>
                      <a:r>
                        <a:rPr lang="en-US" sz="1000" dirty="0" smtClean="0"/>
                        <a:t>,  C</a:t>
                      </a:r>
                      <a:endParaRPr lang="en-US" sz="1000" b="0" dirty="0">
                        <a:latin typeface="Arial" pitchFamily="34" charset="0"/>
                        <a:cs typeface="Arial" pitchFamily="34" charset="0"/>
                      </a:endParaRPr>
                    </a:p>
                  </a:txBody>
                  <a:tcPr marL="88187" marR="88187"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1200" b="0" dirty="0">
                        <a:latin typeface="Arial" pitchFamily="34" charset="0"/>
                        <a:cs typeface="Arial" pitchFamily="34" charset="0"/>
                      </a:endParaRPr>
                    </a:p>
                  </a:txBody>
                  <a:tcPr anchor="ctr"/>
                </a:tc>
                <a:tc gridSpan="2">
                  <a:txBody>
                    <a:bodyPr/>
                    <a:lstStyle/>
                    <a:p>
                      <a:pPr algn="ctr"/>
                      <a:r>
                        <a:rPr lang="en-US" sz="1000" dirty="0" smtClean="0"/>
                        <a:t>Pascal</a:t>
                      </a:r>
                      <a:endParaRPr lang="en-US" sz="1000" b="0" dirty="0">
                        <a:latin typeface="Arial" pitchFamily="34" charset="0"/>
                        <a:cs typeface="Arial" pitchFamily="34" charset="0"/>
                      </a:endParaRPr>
                    </a:p>
                  </a:txBody>
                  <a:tcPr marL="88187" marR="88187"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ctr"/>
                      <a:r>
                        <a:rPr lang="en-US" sz="1000" dirty="0" smtClean="0"/>
                        <a:t>Modula</a:t>
                      </a:r>
                      <a:endParaRPr lang="en-US" sz="1000" b="0" dirty="0">
                        <a:latin typeface="Arial" pitchFamily="34" charset="0"/>
                        <a:cs typeface="Arial" pitchFamily="34" charset="0"/>
                      </a:endParaRPr>
                    </a:p>
                  </a:txBody>
                  <a:tcPr marL="88187" marR="88187"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ctr"/>
                      <a:r>
                        <a:rPr lang="en-US" sz="1000" dirty="0" smtClean="0"/>
                        <a:t>Oberon</a:t>
                      </a:r>
                      <a:endParaRPr lang="en-US" sz="1000" b="0" dirty="0">
                        <a:latin typeface="Arial" pitchFamily="34" charset="0"/>
                        <a:cs typeface="Arial" pitchFamily="34" charset="0"/>
                      </a:endParaRPr>
                    </a:p>
                  </a:txBody>
                  <a:tcPr marL="88187" marR="88187" anchor="ctr">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algn="ctr"/>
                      <a:endParaRPr lang="en-US" sz="1000" b="0" dirty="0">
                        <a:latin typeface="Arial" pitchFamily="34" charset="0"/>
                        <a:cs typeface="Arial" pitchFamily="34" charset="0"/>
                      </a:endParaRPr>
                    </a:p>
                  </a:txBody>
                  <a:tcPr marL="88187" marR="88187"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2">
                  <a:txBody>
                    <a:bodyPr/>
                    <a:lstStyle/>
                    <a:p>
                      <a:pPr algn="l"/>
                      <a:r>
                        <a:rPr lang="ru-RU" sz="1200" dirty="0" smtClean="0"/>
                        <a:t>Директивная</a:t>
                      </a:r>
                      <a:endParaRPr lang="en-US" sz="1200" b="0" dirty="0">
                        <a:latin typeface="Tahoma" pitchFamily="34" charset="0"/>
                        <a:ea typeface="Tahoma" pitchFamily="34" charset="0"/>
                        <a:cs typeface="Tahoma" pitchFamily="34" charset="0"/>
                      </a:endParaRPr>
                    </a:p>
                  </a:txBody>
                  <a:tcPr marL="88187" marR="88187" anchor="ctr">
                    <a:lnL w="12700" cap="flat" cmpd="sng" algn="ctr">
                      <a:noFill/>
                      <a:prstDash val="solid"/>
                      <a:round/>
                      <a:headEnd type="none" w="med" len="med"/>
                      <a:tailEnd type="none" w="med" len="med"/>
                    </a:lnL>
                    <a:lnB w="38100" cap="flat" cmpd="sng" algn="ctr">
                      <a:solidFill>
                        <a:schemeClr val="bg1"/>
                      </a:solidFill>
                      <a:prstDash val="solid"/>
                      <a:round/>
                      <a:headEnd type="none" w="med" len="med"/>
                      <a:tailEnd type="none" w="med" len="med"/>
                    </a:lnB>
                  </a:tcPr>
                </a:tc>
              </a:tr>
              <a:tr h="185420">
                <a:tc>
                  <a:txBody>
                    <a:bodyPr/>
                    <a:lstStyle/>
                    <a:p>
                      <a:pPr algn="ctr"/>
                      <a:endParaRPr lang="en-US" sz="1000" b="0" dirty="0">
                        <a:latin typeface="Arial" pitchFamily="34" charset="0"/>
                        <a:cs typeface="Arial" pitchFamily="34" charset="0"/>
                      </a:endParaRPr>
                    </a:p>
                  </a:txBody>
                  <a:tcPr marL="88187" marR="88187" anchor="ctr">
                    <a:lnL w="12700" cap="flat" cmpd="sng" algn="ctr">
                      <a:solidFill>
                        <a:schemeClr val="bg1">
                          <a:lumMod val="50000"/>
                        </a:schemeClr>
                      </a:solidFill>
                      <a:prstDash val="solid"/>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000" b="0" dirty="0">
                        <a:latin typeface="Arial" pitchFamily="34" charset="0"/>
                        <a:cs typeface="Arial" pitchFamily="34" charset="0"/>
                      </a:endParaRPr>
                    </a:p>
                  </a:txBody>
                  <a:tcPr marL="88187" marR="88187" anchor="ctr">
                    <a:lnL w="12700" cap="flat" cmpd="sng" algn="ctr">
                      <a:noFill/>
                      <a:prstDash val="sysDot"/>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000" b="0" dirty="0">
                        <a:latin typeface="Arial" pitchFamily="34" charset="0"/>
                        <a:cs typeface="Arial" pitchFamily="34" charset="0"/>
                      </a:endParaRPr>
                    </a:p>
                  </a:txBody>
                  <a:tcPr marL="88187" marR="88187" anchor="ctr">
                    <a:lnL w="12700" cap="flat" cmpd="sng" algn="ctr">
                      <a:solidFill>
                        <a:schemeClr val="bg1">
                          <a:lumMod val="50000"/>
                        </a:schemeClr>
                      </a:solidFill>
                      <a:prstDash val="solid"/>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US" sz="1000" dirty="0" smtClean="0"/>
                        <a:t>Basic</a:t>
                      </a:r>
                      <a:endParaRPr lang="en-US" sz="1000" b="0" dirty="0" smtClean="0">
                        <a:latin typeface="Arial" pitchFamily="34" charset="0"/>
                        <a:cs typeface="Arial" pitchFamily="34" charset="0"/>
                      </a:endParaRPr>
                    </a:p>
                  </a:txBody>
                  <a:tcPr marL="88187" marR="88187"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algn="ctr"/>
                      <a:endParaRPr lang="en-US" sz="1000" b="0" dirty="0">
                        <a:latin typeface="Arial" pitchFamily="34" charset="0"/>
                        <a:cs typeface="Arial" pitchFamily="34" charset="0"/>
                      </a:endParaRPr>
                    </a:p>
                  </a:txBody>
                  <a:tcPr marL="88187" marR="88187" anchor="ctr">
                    <a:lnL w="12700" cap="flat" cmpd="sng" algn="ctr">
                      <a:noFill/>
                      <a:prstDash val="sysDot"/>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8187" marR="88187" anchor="ctr">
                    <a:lnL w="12700" cap="flat" cmpd="sng" algn="ctr">
                      <a:solidFill>
                        <a:schemeClr val="bg1">
                          <a:lumMod val="50000"/>
                        </a:schemeClr>
                      </a:solidFill>
                      <a:prstDash val="solid"/>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US" sz="1000" dirty="0" smtClean="0"/>
                        <a:t>Ada</a:t>
                      </a:r>
                      <a:endParaRPr lang="en-US" sz="1000" b="0" dirty="0" smtClean="0">
                        <a:latin typeface="Arial" pitchFamily="34" charset="0"/>
                        <a:cs typeface="Arial" pitchFamily="34" charset="0"/>
                      </a:endParaRPr>
                    </a:p>
                  </a:txBody>
                  <a:tcPr marL="88187" marR="88187"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algn="ctr"/>
                      <a:endParaRPr lang="en-US" sz="1000" b="0" dirty="0">
                        <a:latin typeface="Arial" pitchFamily="34" charset="0"/>
                        <a:cs typeface="Arial" pitchFamily="34" charset="0"/>
                      </a:endParaRPr>
                    </a:p>
                  </a:txBody>
                  <a:tcPr marL="88187" marR="88187" anchor="ctr">
                    <a:lnL w="12700" cap="flat" cmpd="sng" algn="ctr">
                      <a:no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8187" marR="88187"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000" b="0" dirty="0">
                        <a:latin typeface="Arial" pitchFamily="34" charset="0"/>
                        <a:cs typeface="Arial" pitchFamily="34" charset="0"/>
                      </a:endParaRPr>
                    </a:p>
                  </a:txBody>
                  <a:tcPr marL="88187" marR="88187"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endParaRPr lang="en-US"/>
                    </a:p>
                  </a:txBody>
                  <a:tcPr/>
                </a:tc>
              </a:tr>
              <a:tr h="233680">
                <a:tc>
                  <a:txBody>
                    <a:bodyPr/>
                    <a:lstStyle/>
                    <a:p>
                      <a:pPr algn="ctr"/>
                      <a:endParaRPr lang="en-US" sz="1000" b="0" dirty="0">
                        <a:latin typeface="Arial" pitchFamily="34" charset="0"/>
                        <a:cs typeface="Arial" pitchFamily="34" charset="0"/>
                      </a:endParaRPr>
                    </a:p>
                  </a:txBody>
                  <a:tcPr marL="88187" marR="88187" anchor="ctr">
                    <a:lnL w="12700" cap="flat" cmpd="sng" algn="ctr">
                      <a:solidFill>
                        <a:schemeClr val="bg1">
                          <a:lumMod val="50000"/>
                        </a:schemeClr>
                      </a:solidFill>
                      <a:prstDash val="solid"/>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000" b="0" dirty="0">
                        <a:latin typeface="Arial" pitchFamily="34" charset="0"/>
                        <a:cs typeface="Arial" pitchFamily="34" charset="0"/>
                      </a:endParaRPr>
                    </a:p>
                  </a:txBody>
                  <a:tcPr marL="88187" marR="88187" anchor="ctr">
                    <a:lnL w="12700" cap="flat" cmpd="sng" algn="ctr">
                      <a:noFill/>
                      <a:prstDash val="sysDot"/>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000" b="0" dirty="0">
                        <a:latin typeface="Arial" pitchFamily="34" charset="0"/>
                        <a:cs typeface="Arial" pitchFamily="34" charset="0"/>
                      </a:endParaRPr>
                    </a:p>
                  </a:txBody>
                  <a:tcPr marL="88187" marR="88187" anchor="ctr">
                    <a:lnL w="12700" cap="flat" cmpd="sng" algn="ctr">
                      <a:solidFill>
                        <a:schemeClr val="bg1">
                          <a:lumMod val="50000"/>
                        </a:schemeClr>
                      </a:solidFill>
                      <a:prstDash val="solid"/>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US" sz="1000" dirty="0" smtClean="0"/>
                        <a:t>LISP</a:t>
                      </a:r>
                      <a:endParaRPr lang="en-US" sz="1000" b="0" dirty="0">
                        <a:latin typeface="Arial" pitchFamily="34" charset="0"/>
                        <a:cs typeface="Arial" pitchFamily="34" charset="0"/>
                      </a:endParaRPr>
                    </a:p>
                  </a:txBody>
                  <a:tcPr marL="88187" marR="88187"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a:endParaRPr lang="en-US" sz="1200" b="0" dirty="0">
                        <a:latin typeface="Arial" pitchFamily="34" charset="0"/>
                        <a:cs typeface="Arial" pitchFamily="34" charset="0"/>
                      </a:endParaRPr>
                    </a:p>
                  </a:txBody>
                  <a:tcPr anchor="ctr"/>
                </a:tc>
                <a:tc gridSpan="2">
                  <a:txBody>
                    <a:bodyPr/>
                    <a:lstStyle/>
                    <a:p>
                      <a:pPr algn="ctr"/>
                      <a:r>
                        <a:rPr lang="en-US" sz="1000" dirty="0" smtClean="0"/>
                        <a:t>ML, Scheme</a:t>
                      </a:r>
                      <a:endParaRPr lang="en-US" sz="1000" b="0" dirty="0">
                        <a:latin typeface="Arial" pitchFamily="34" charset="0"/>
                        <a:cs typeface="Arial" pitchFamily="34" charset="0"/>
                      </a:endParaRPr>
                    </a:p>
                  </a:txBody>
                  <a:tcPr marL="88187" marR="88187"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tc gridSpan="2">
                  <a:txBody>
                    <a:bodyPr/>
                    <a:lstStyle/>
                    <a:p>
                      <a:pPr algn="ctr"/>
                      <a:r>
                        <a:rPr lang="ru-RU" sz="1000" dirty="0" smtClean="0"/>
                        <a:t>Рефал</a:t>
                      </a:r>
                      <a:endParaRPr lang="ru-RU" sz="1000" b="0" dirty="0">
                        <a:latin typeface="Arial" pitchFamily="34" charset="0"/>
                        <a:cs typeface="Arial" pitchFamily="34" charset="0"/>
                      </a:endParaRPr>
                    </a:p>
                  </a:txBody>
                  <a:tcPr marL="88187" marR="88187"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tc gridSpan="2">
                  <a:txBody>
                    <a:bodyPr/>
                    <a:lstStyle/>
                    <a:p>
                      <a:pPr algn="ctr"/>
                      <a:r>
                        <a:rPr lang="en-US" sz="1000" dirty="0" smtClean="0"/>
                        <a:t>Haskell</a:t>
                      </a:r>
                      <a:endParaRPr lang="en-US" sz="1000" b="0" dirty="0">
                        <a:latin typeface="Arial" pitchFamily="34" charset="0"/>
                        <a:cs typeface="Arial" pitchFamily="34" charset="0"/>
                      </a:endParaRPr>
                    </a:p>
                  </a:txBody>
                  <a:tcPr marL="88187" marR="88187"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tc>
                  <a:txBody>
                    <a:bodyPr/>
                    <a:lstStyle/>
                    <a:p>
                      <a:pPr algn="ctr"/>
                      <a:endParaRPr lang="en-US" sz="1000" b="0" dirty="0">
                        <a:latin typeface="Arial" pitchFamily="34" charset="0"/>
                        <a:cs typeface="Arial" pitchFamily="34" charset="0"/>
                      </a:endParaRPr>
                    </a:p>
                  </a:txBody>
                  <a:tcPr marL="88187" marR="88187" anchor="ctr">
                    <a:lnL w="12700" cap="flat" cmpd="sng" algn="ctr">
                      <a:no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2">
                  <a:txBody>
                    <a:bodyPr/>
                    <a:lstStyle/>
                    <a:p>
                      <a:pPr algn="l"/>
                      <a:r>
                        <a:rPr lang="ru-RU" sz="1200" dirty="0" smtClean="0"/>
                        <a:t>Декларативная</a:t>
                      </a:r>
                      <a:endParaRPr lang="en-US" sz="1200" b="0" dirty="0">
                        <a:latin typeface="Tahoma" pitchFamily="34" charset="0"/>
                        <a:ea typeface="Tahoma" pitchFamily="34" charset="0"/>
                        <a:cs typeface="Tahoma" pitchFamily="34" charset="0"/>
                      </a:endParaRPr>
                    </a:p>
                  </a:txBody>
                  <a:tcPr marL="88187" marR="88187" anchor="ctr">
                    <a:lnL w="12700" cap="flat" cmpd="sng" algn="ctr">
                      <a:no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60000"/>
                        <a:lumOff val="40000"/>
                      </a:schemeClr>
                    </a:solidFill>
                  </a:tcPr>
                </a:tc>
              </a:tr>
              <a:tr h="233680">
                <a:tc>
                  <a:txBody>
                    <a:bodyPr/>
                    <a:lstStyle/>
                    <a:p>
                      <a:pPr algn="ctr"/>
                      <a:endParaRPr lang="en-US" sz="1000" b="0" dirty="0">
                        <a:latin typeface="Arial" pitchFamily="34" charset="0"/>
                        <a:cs typeface="Arial" pitchFamily="34" charset="0"/>
                      </a:endParaRPr>
                    </a:p>
                  </a:txBody>
                  <a:tcPr marL="88187" marR="88187" anchor="ctr">
                    <a:lnL w="12700" cap="flat" cmpd="sng" algn="ctr">
                      <a:solidFill>
                        <a:schemeClr val="bg1">
                          <a:lumMod val="50000"/>
                        </a:schemeClr>
                      </a:solidFill>
                      <a:prstDash val="solid"/>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000" b="0" dirty="0">
                        <a:latin typeface="Arial" pitchFamily="34" charset="0"/>
                        <a:cs typeface="Arial" pitchFamily="34" charset="0"/>
                      </a:endParaRPr>
                    </a:p>
                  </a:txBody>
                  <a:tcPr marL="88187" marR="88187" anchor="ctr">
                    <a:lnL w="12700" cap="flat" cmpd="sng" algn="ctr">
                      <a:noFill/>
                      <a:prstDash val="sysDot"/>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000" b="0" dirty="0">
                        <a:latin typeface="Arial" pitchFamily="34" charset="0"/>
                        <a:cs typeface="Arial" pitchFamily="34" charset="0"/>
                      </a:endParaRPr>
                    </a:p>
                  </a:txBody>
                  <a:tcPr marL="88187" marR="88187" anchor="ctr">
                    <a:lnL w="12700" cap="flat" cmpd="sng" algn="ctr">
                      <a:solidFill>
                        <a:schemeClr val="bg1">
                          <a:lumMod val="50000"/>
                        </a:schemeClr>
                      </a:solidFill>
                      <a:prstDash val="solid"/>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000" b="0" dirty="0">
                        <a:latin typeface="Arial" pitchFamily="34" charset="0"/>
                        <a:cs typeface="Arial" pitchFamily="34" charset="0"/>
                      </a:endParaRPr>
                    </a:p>
                  </a:txBody>
                  <a:tcPr marL="88187" marR="88187" anchor="ctr">
                    <a:lnL w="12700" cap="flat" cmpd="sng" algn="ctr">
                      <a:noFill/>
                      <a:prstDash val="sysDot"/>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marL="88187" marR="88187" anchor="ctr">
                    <a:lnL w="12700" cap="flat" cmpd="sng" algn="ctr">
                      <a:solidFill>
                        <a:schemeClr val="bg1">
                          <a:lumMod val="50000"/>
                        </a:schemeClr>
                      </a:solidFill>
                      <a:prstDash val="solid"/>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US" sz="1000" dirty="0" smtClean="0"/>
                        <a:t>Prolog</a:t>
                      </a:r>
                      <a:endParaRPr lang="en-US" sz="1000" b="0" dirty="0" smtClean="0">
                        <a:latin typeface="Arial" pitchFamily="34" charset="0"/>
                        <a:cs typeface="Arial" pitchFamily="34" charset="0"/>
                      </a:endParaRPr>
                    </a:p>
                  </a:txBody>
                  <a:tcPr marL="88187" marR="88187"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hMerge="1">
                  <a:txBody>
                    <a:bodyPr/>
                    <a:lstStyle/>
                    <a:p>
                      <a:endParaRPr lang="en-US"/>
                    </a:p>
                  </a:txBody>
                  <a:tcPr/>
                </a:tc>
                <a:tc gridSpan="2">
                  <a:txBody>
                    <a:bodyPr/>
                    <a:lstStyle/>
                    <a:p>
                      <a:pPr algn="ctr"/>
                      <a:r>
                        <a:rPr lang="en-US" sz="1000" dirty="0" err="1" smtClean="0"/>
                        <a:t>CProlog</a:t>
                      </a:r>
                      <a:endParaRPr lang="en-US" sz="1000" b="0" dirty="0" smtClean="0">
                        <a:latin typeface="Arial" pitchFamily="34" charset="0"/>
                        <a:cs typeface="Arial" pitchFamily="34" charset="0"/>
                      </a:endParaRPr>
                    </a:p>
                  </a:txBody>
                  <a:tcPr marL="88187" marR="88187"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hMerge="1">
                  <a:txBody>
                    <a:bodyPr/>
                    <a:lstStyle/>
                    <a:p>
                      <a:endParaRPr lang="en-US"/>
                    </a:p>
                  </a:txBody>
                  <a:tcPr/>
                </a:tc>
                <a:tc>
                  <a:txBody>
                    <a:bodyPr/>
                    <a:lstStyle/>
                    <a:p>
                      <a:pPr algn="ctr"/>
                      <a:endParaRPr lang="en-US" sz="1000" b="0" dirty="0">
                        <a:latin typeface="Arial" pitchFamily="34" charset="0"/>
                        <a:cs typeface="Arial" pitchFamily="34" charset="0"/>
                      </a:endParaRPr>
                    </a:p>
                  </a:txBody>
                  <a:tcPr marL="88187" marR="88187" anchor="ctr">
                    <a:lnL w="12700" cap="flat" cmpd="sng" algn="ctr">
                      <a:no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8187" marR="88187"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000" b="0" dirty="0">
                        <a:latin typeface="Arial" pitchFamily="34" charset="0"/>
                        <a:cs typeface="Arial" pitchFamily="34" charset="0"/>
                      </a:endParaRPr>
                    </a:p>
                  </a:txBody>
                  <a:tcPr marL="88187" marR="88187"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endParaRPr lang="en-US"/>
                    </a:p>
                  </a:txBody>
                  <a:tcPr/>
                </a:tc>
              </a:tr>
              <a:tr h="228600">
                <a:tc>
                  <a:txBody>
                    <a:bodyPr/>
                    <a:lstStyle/>
                    <a:p>
                      <a:pPr algn="ctr"/>
                      <a:endParaRPr lang="en-US" sz="1000" b="0" dirty="0">
                        <a:latin typeface="Arial" pitchFamily="34" charset="0"/>
                        <a:cs typeface="Arial" pitchFamily="34" charset="0"/>
                      </a:endParaRPr>
                    </a:p>
                  </a:txBody>
                  <a:tcPr marL="88187" marR="88187" anchor="ctr">
                    <a:lnL w="12700" cap="flat" cmpd="sng" algn="ctr">
                      <a:solidFill>
                        <a:schemeClr val="bg1">
                          <a:lumMod val="50000"/>
                        </a:schemeClr>
                      </a:solidFill>
                      <a:prstDash val="solid"/>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000" b="0" dirty="0">
                        <a:latin typeface="Arial" pitchFamily="34" charset="0"/>
                        <a:cs typeface="Arial" pitchFamily="34" charset="0"/>
                      </a:endParaRPr>
                    </a:p>
                  </a:txBody>
                  <a:tcPr marL="88187" marR="88187" anchor="ctr">
                    <a:lnL w="12700" cap="flat" cmpd="sng" algn="ctr">
                      <a:noFill/>
                      <a:prstDash val="sysDot"/>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000" b="0" dirty="0">
                        <a:latin typeface="Arial" pitchFamily="34" charset="0"/>
                        <a:cs typeface="Arial" pitchFamily="34" charset="0"/>
                      </a:endParaRPr>
                    </a:p>
                  </a:txBody>
                  <a:tcPr marL="88187" marR="88187" anchor="ctr">
                    <a:lnL w="12700" cap="flat" cmpd="sng" algn="ctr">
                      <a:solidFill>
                        <a:schemeClr val="bg1">
                          <a:lumMod val="50000"/>
                        </a:schemeClr>
                      </a:solidFill>
                      <a:prstDash val="solid"/>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000" b="0" dirty="0">
                        <a:latin typeface="Arial" pitchFamily="34" charset="0"/>
                        <a:cs typeface="Arial" pitchFamily="34" charset="0"/>
                      </a:endParaRPr>
                    </a:p>
                  </a:txBody>
                  <a:tcPr marL="88187" marR="88187" anchor="ctr">
                    <a:lnL w="12700" cap="flat" cmpd="sng" algn="ctr">
                      <a:noFill/>
                      <a:prstDash val="sysDot"/>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000" b="0" dirty="0">
                        <a:latin typeface="Arial" pitchFamily="34" charset="0"/>
                        <a:cs typeface="Arial" pitchFamily="34" charset="0"/>
                      </a:endParaRPr>
                    </a:p>
                  </a:txBody>
                  <a:tcPr marL="88187" marR="88187" anchor="ctr">
                    <a:lnL w="12700" cap="flat" cmpd="sng" algn="ctr">
                      <a:solidFill>
                        <a:schemeClr val="bg1">
                          <a:lumMod val="50000"/>
                        </a:schemeClr>
                      </a:solidFill>
                      <a:prstDash val="solid"/>
                      <a:round/>
                      <a:headEnd type="none" w="med" len="med"/>
                      <a:tailEnd type="none" w="med" len="med"/>
                    </a:lnL>
                    <a:lnR w="12700" cap="flat" cmpd="sng" algn="ctr">
                      <a:noFill/>
                      <a:prstDash val="sysDot"/>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000" b="0" dirty="0">
                        <a:latin typeface="Arial" pitchFamily="34" charset="0"/>
                        <a:cs typeface="Arial" pitchFamily="34" charset="0"/>
                      </a:endParaRPr>
                    </a:p>
                  </a:txBody>
                  <a:tcPr marL="88187" marR="88187" anchor="ctr">
                    <a:lnL w="12700" cap="flat" cmpd="sng" algn="ctr">
                      <a:noFill/>
                      <a:prstDash val="sysDot"/>
                      <a:round/>
                      <a:headEnd type="none" w="med" len="med"/>
                      <a:tailEnd type="none" w="med" len="med"/>
                    </a:lnL>
                    <a:lnR w="12700" cap="flat" cmpd="sng" algn="ctr">
                      <a:solidFill>
                        <a:schemeClr val="bg1">
                          <a:lumMod val="50000"/>
                        </a:schemeClr>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8187" marR="88187" anchor="ctr">
                    <a:lnL w="12700" cap="flat" cmpd="sng" algn="ctr">
                      <a:solidFill>
                        <a:schemeClr val="bg1">
                          <a:lumMod val="50000"/>
                        </a:schemeClr>
                      </a:solidFill>
                      <a:prstDash val="solid"/>
                      <a:round/>
                      <a:headEnd type="none" w="med" len="med"/>
                      <a:tailEnd type="none" w="med" len="med"/>
                    </a:lnL>
                    <a:lnR w="12700" cap="flat" cmpd="sng" algn="ctr">
                      <a:noFill/>
                      <a:prstDash val="sysDot"/>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US" sz="1000" dirty="0" smtClean="0"/>
                        <a:t>VB, C++, Object Pascal</a:t>
                      </a:r>
                    </a:p>
                  </a:txBody>
                  <a:tcPr marL="88187" marR="88187"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hMerge="1">
                  <a:txBody>
                    <a:bodyPr/>
                    <a:lstStyle/>
                    <a:p>
                      <a:endParaRPr lang="en-US"/>
                    </a:p>
                  </a:txBody>
                  <a:tcPr/>
                </a:tc>
                <a:tc gridSpan="2">
                  <a:txBody>
                    <a:bodyPr/>
                    <a:lstStyle/>
                    <a:p>
                      <a:pPr algn="ctr"/>
                      <a:r>
                        <a:rPr lang="en-US" sz="1000" dirty="0" smtClean="0"/>
                        <a:t>Java, C#</a:t>
                      </a:r>
                    </a:p>
                  </a:txBody>
                  <a:tcPr marL="88187" marR="88187"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hMerge="1">
                  <a:txBody>
                    <a:bodyPr/>
                    <a:lstStyle/>
                    <a:p>
                      <a:endParaRPr lang="en-US"/>
                    </a:p>
                  </a:txBody>
                  <a:tcPr/>
                </a:tc>
                <a:tc>
                  <a:txBody>
                    <a:bodyPr/>
                    <a:lstStyle/>
                    <a:p>
                      <a:endParaRPr lang="en-US" dirty="0"/>
                    </a:p>
                  </a:txBody>
                  <a:tcPr marL="88187" marR="88187" anchor="ctr">
                    <a:lnL w="12700" cap="flat" cmpd="sng" algn="ctr">
                      <a:no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2">
                  <a:txBody>
                    <a:bodyPr/>
                    <a:lstStyle/>
                    <a:p>
                      <a:pPr algn="l"/>
                      <a:r>
                        <a:rPr lang="ru-RU" sz="1200" dirty="0" smtClean="0"/>
                        <a:t>Объектно-ориентированная</a:t>
                      </a:r>
                      <a:endParaRPr lang="en-US" sz="1200" b="0" dirty="0">
                        <a:latin typeface="Tahoma" pitchFamily="34" charset="0"/>
                        <a:ea typeface="Tahoma" pitchFamily="34" charset="0"/>
                        <a:cs typeface="Tahoma" pitchFamily="34" charset="0"/>
                      </a:endParaRPr>
                    </a:p>
                  </a:txBody>
                  <a:tcPr marL="88187" marR="88187" anchor="ctr">
                    <a:lnL w="12700" cap="flat" cmpd="sng" algn="ctr">
                      <a:no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lumMod val="60000"/>
                        <a:lumOff val="40000"/>
                      </a:schemeClr>
                    </a:solidFill>
                  </a:tcPr>
                </a:tc>
              </a:tr>
              <a:tr h="228600">
                <a:tc>
                  <a:txBody>
                    <a:bodyPr/>
                    <a:lstStyle/>
                    <a:p>
                      <a:pPr algn="ctr"/>
                      <a:endParaRPr lang="en-US" sz="1000" b="0" dirty="0">
                        <a:latin typeface="Arial" pitchFamily="34" charset="0"/>
                        <a:cs typeface="Arial" pitchFamily="34" charset="0"/>
                      </a:endParaRPr>
                    </a:p>
                  </a:txBody>
                  <a:tcPr marL="88187" marR="88187" anchor="ctr">
                    <a:lnL w="12700" cap="flat" cmpd="sng" algn="ctr">
                      <a:solidFill>
                        <a:schemeClr val="bg1">
                          <a:lumMod val="50000"/>
                        </a:schemeClr>
                      </a:solidFill>
                      <a:prstDash val="solid"/>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000" b="0" dirty="0">
                        <a:latin typeface="Arial" pitchFamily="34" charset="0"/>
                        <a:cs typeface="Arial" pitchFamily="34" charset="0"/>
                      </a:endParaRPr>
                    </a:p>
                  </a:txBody>
                  <a:tcPr marL="88187" marR="88187" anchor="ctr">
                    <a:lnL w="12700" cap="flat" cmpd="sng" algn="ctr">
                      <a:noFill/>
                      <a:prstDash val="sysDot"/>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000" b="0" dirty="0">
                        <a:latin typeface="Arial" pitchFamily="34" charset="0"/>
                        <a:cs typeface="Arial" pitchFamily="34" charset="0"/>
                      </a:endParaRPr>
                    </a:p>
                  </a:txBody>
                  <a:tcPr marL="88187" marR="88187" anchor="ctr">
                    <a:lnL w="12700" cap="flat" cmpd="sng" algn="ctr">
                      <a:solidFill>
                        <a:schemeClr val="bg1">
                          <a:lumMod val="50000"/>
                        </a:schemeClr>
                      </a:solidFill>
                      <a:prstDash val="solid"/>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000" b="0" dirty="0">
                        <a:latin typeface="Arial" pitchFamily="34" charset="0"/>
                        <a:cs typeface="Arial" pitchFamily="34" charset="0"/>
                      </a:endParaRPr>
                    </a:p>
                  </a:txBody>
                  <a:tcPr marL="88187" marR="88187" anchor="ctr">
                    <a:lnL w="12700" cap="flat" cmpd="sng" algn="ctr">
                      <a:noFill/>
                      <a:prstDash val="sysDot"/>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000" b="0" dirty="0">
                        <a:latin typeface="Arial" pitchFamily="34" charset="0"/>
                        <a:cs typeface="Arial" pitchFamily="34" charset="0"/>
                      </a:endParaRPr>
                    </a:p>
                  </a:txBody>
                  <a:tcPr marL="88187" marR="88187" anchor="ctr">
                    <a:lnL w="12700" cap="flat" cmpd="sng" algn="ctr">
                      <a:solidFill>
                        <a:schemeClr val="bg1">
                          <a:lumMod val="50000"/>
                        </a:schemeClr>
                      </a:solidFill>
                      <a:prstDash val="solid"/>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US" sz="1000" dirty="0" smtClean="0"/>
                        <a:t>Smalltalk</a:t>
                      </a:r>
                      <a:endParaRPr lang="en-US" sz="1000" b="0" dirty="0">
                        <a:latin typeface="Arial" pitchFamily="34" charset="0"/>
                        <a:cs typeface="Arial" pitchFamily="34" charset="0"/>
                      </a:endParaRPr>
                    </a:p>
                  </a:txBody>
                  <a:tcPr marL="88187" marR="88187"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a:txBody>
                    <a:bodyPr/>
                    <a:lstStyle/>
                    <a:p>
                      <a:pPr algn="ctr"/>
                      <a:endParaRPr lang="en-US" sz="1000" b="0" dirty="0">
                        <a:latin typeface="Arial" pitchFamily="34" charset="0"/>
                        <a:cs typeface="Arial" pitchFamily="34" charset="0"/>
                      </a:endParaRPr>
                    </a:p>
                  </a:txBody>
                  <a:tcPr marL="88187" marR="88187" anchor="ctr">
                    <a:lnL w="12700" cap="flat" cmpd="sng" algn="ctr">
                      <a:noFill/>
                      <a:prstDash val="sysDot"/>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8187" marR="88187" anchor="ctr">
                    <a:lnL w="12700" cap="flat" cmpd="sng" algn="ctr">
                      <a:solidFill>
                        <a:schemeClr val="bg1">
                          <a:lumMod val="50000"/>
                        </a:schemeClr>
                      </a:solidFill>
                      <a:prstDash val="solid"/>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US" sz="1000" dirty="0" smtClean="0"/>
                        <a:t>Ruby</a:t>
                      </a:r>
                      <a:endParaRPr lang="en-US" sz="1000" b="0" dirty="0" smtClean="0">
                        <a:latin typeface="Arial" pitchFamily="34" charset="0"/>
                        <a:cs typeface="Arial" pitchFamily="34" charset="0"/>
                      </a:endParaRPr>
                    </a:p>
                  </a:txBody>
                  <a:tcPr marL="88187" marR="88187"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a:txBody>
                    <a:bodyPr/>
                    <a:lstStyle/>
                    <a:p>
                      <a:pPr algn="ctr"/>
                      <a:endParaRPr lang="en-US" sz="1000" b="0" dirty="0">
                        <a:latin typeface="Arial" pitchFamily="34" charset="0"/>
                        <a:cs typeface="Arial" pitchFamily="34" charset="0"/>
                      </a:endParaRPr>
                    </a:p>
                  </a:txBody>
                  <a:tcPr marL="88187" marR="88187" anchor="ctr">
                    <a:lnL w="12700" cap="flat" cmpd="sng" algn="ctr">
                      <a:no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endParaRPr lang="en-US"/>
                    </a:p>
                  </a:txBody>
                  <a:tcPr/>
                </a:tc>
              </a:tr>
              <a:tr h="228600">
                <a:tc>
                  <a:txBody>
                    <a:bodyPr/>
                    <a:lstStyle/>
                    <a:p>
                      <a:pPr algn="ctr"/>
                      <a:endParaRPr lang="en-US" sz="1000" b="0" dirty="0">
                        <a:latin typeface="Arial" pitchFamily="34" charset="0"/>
                        <a:cs typeface="Arial" pitchFamily="34" charset="0"/>
                      </a:endParaRPr>
                    </a:p>
                  </a:txBody>
                  <a:tcPr marL="88187" marR="88187" anchor="ctr">
                    <a:lnL w="12700" cap="flat" cmpd="sng" algn="ctr">
                      <a:solidFill>
                        <a:schemeClr val="bg1">
                          <a:lumMod val="50000"/>
                        </a:schemeClr>
                      </a:solidFill>
                      <a:prstDash val="solid"/>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000" b="0" dirty="0">
                        <a:latin typeface="Arial" pitchFamily="34" charset="0"/>
                        <a:cs typeface="Arial" pitchFamily="34" charset="0"/>
                      </a:endParaRPr>
                    </a:p>
                  </a:txBody>
                  <a:tcPr marL="88187" marR="88187" anchor="ctr">
                    <a:lnL w="12700" cap="flat" cmpd="sng" algn="ctr">
                      <a:noFill/>
                      <a:prstDash val="sysDot"/>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000" b="0" dirty="0">
                        <a:latin typeface="Arial" pitchFamily="34" charset="0"/>
                        <a:cs typeface="Arial" pitchFamily="34" charset="0"/>
                      </a:endParaRPr>
                    </a:p>
                  </a:txBody>
                  <a:tcPr marL="88187" marR="88187" anchor="ctr">
                    <a:lnL w="12700" cap="flat" cmpd="sng" algn="ctr">
                      <a:solidFill>
                        <a:schemeClr val="bg1">
                          <a:lumMod val="50000"/>
                        </a:schemeClr>
                      </a:solidFill>
                      <a:prstDash val="solid"/>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000" b="0" dirty="0">
                        <a:latin typeface="Arial" pitchFamily="34" charset="0"/>
                        <a:cs typeface="Arial" pitchFamily="34" charset="0"/>
                      </a:endParaRPr>
                    </a:p>
                  </a:txBody>
                  <a:tcPr marL="88187" marR="88187" anchor="ctr">
                    <a:lnL w="12700" cap="flat" cmpd="sng" algn="ctr">
                      <a:noFill/>
                      <a:prstDash val="sysDot"/>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000" b="0" dirty="0">
                        <a:latin typeface="Arial" pitchFamily="34" charset="0"/>
                        <a:cs typeface="Arial" pitchFamily="34" charset="0"/>
                      </a:endParaRPr>
                    </a:p>
                  </a:txBody>
                  <a:tcPr marL="88187" marR="88187" anchor="ctr">
                    <a:lnL w="12700" cap="flat" cmpd="sng" algn="ctr">
                      <a:solidFill>
                        <a:schemeClr val="bg1">
                          <a:lumMod val="50000"/>
                        </a:schemeClr>
                      </a:solidFill>
                      <a:prstDash val="solid"/>
                      <a:round/>
                      <a:headEnd type="none" w="med" len="med"/>
                      <a:tailEnd type="none" w="med" len="med"/>
                    </a:lnL>
                    <a:lnR w="12700" cap="flat" cmpd="sng" algn="ctr">
                      <a:noFill/>
                      <a:prstDash val="sysDot"/>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000" b="0" dirty="0">
                        <a:latin typeface="Arial" pitchFamily="34" charset="0"/>
                        <a:cs typeface="Arial" pitchFamily="34" charset="0"/>
                      </a:endParaRPr>
                    </a:p>
                  </a:txBody>
                  <a:tcPr marL="88187" marR="88187" anchor="ctr">
                    <a:lnL w="12700" cap="flat" cmpd="sng" algn="ctr">
                      <a:noFill/>
                      <a:prstDash val="sysDot"/>
                      <a:round/>
                      <a:headEnd type="none" w="med" len="med"/>
                      <a:tailEnd type="none" w="med" len="med"/>
                    </a:lnL>
                    <a:lnR w="12700" cap="flat" cmpd="sng" algn="ctr">
                      <a:solidFill>
                        <a:schemeClr val="bg1">
                          <a:lumMod val="50000"/>
                        </a:schemeClr>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8187" marR="88187" anchor="ctr">
                    <a:lnL w="12700" cap="flat" cmpd="sng" algn="ctr">
                      <a:solidFill>
                        <a:schemeClr val="bg1">
                          <a:lumMod val="50000"/>
                        </a:schemeClr>
                      </a:solidFill>
                      <a:prstDash val="solid"/>
                      <a:round/>
                      <a:headEnd type="none" w="med" len="med"/>
                      <a:tailEnd type="none" w="med" len="med"/>
                    </a:lnL>
                    <a:lnR w="12700" cap="flat" cmpd="sng" algn="ctr">
                      <a:noFill/>
                      <a:prstDash val="sysDot"/>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US" sz="1000" dirty="0" smtClean="0"/>
                        <a:t>SETL</a:t>
                      </a:r>
                      <a:endParaRPr lang="en-US" sz="1000" b="0" dirty="0">
                        <a:latin typeface="Arial" pitchFamily="34" charset="0"/>
                        <a:cs typeface="Arial" pitchFamily="34" charset="0"/>
                      </a:endParaRPr>
                    </a:p>
                  </a:txBody>
                  <a:tcPr marL="88187" marR="88187"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en-US"/>
                    </a:p>
                  </a:txBody>
                  <a:tcPr/>
                </a:tc>
                <a:tc>
                  <a:txBody>
                    <a:bodyPr/>
                    <a:lstStyle/>
                    <a:p>
                      <a:pPr algn="ctr"/>
                      <a:endParaRPr lang="en-US" sz="1000" b="0" dirty="0">
                        <a:latin typeface="Arial" pitchFamily="34" charset="0"/>
                        <a:cs typeface="Arial" pitchFamily="34" charset="0"/>
                      </a:endParaRPr>
                    </a:p>
                  </a:txBody>
                  <a:tcPr marL="88187" marR="88187" anchor="ctr">
                    <a:lnL w="12700" cap="flat" cmpd="sng" algn="ctr">
                      <a:noFill/>
                      <a:prstDash val="sysDot"/>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marL="88187" marR="88187"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000" b="0" dirty="0">
                        <a:latin typeface="Arial" pitchFamily="34" charset="0"/>
                        <a:cs typeface="Arial" pitchFamily="34" charset="0"/>
                      </a:endParaRPr>
                    </a:p>
                  </a:txBody>
                  <a:tcPr marL="88187" marR="88187"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2">
                  <a:txBody>
                    <a:bodyPr/>
                    <a:lstStyle/>
                    <a:p>
                      <a:pPr algn="l"/>
                      <a:r>
                        <a:rPr lang="ru-RU" sz="1200" dirty="0" smtClean="0"/>
                        <a:t>Программирование в ограничениях</a:t>
                      </a:r>
                      <a:endParaRPr lang="en-US" sz="1200" b="0" dirty="0">
                        <a:latin typeface="Tahoma" pitchFamily="34" charset="0"/>
                        <a:ea typeface="Tahoma" pitchFamily="34" charset="0"/>
                        <a:cs typeface="Tahoma" pitchFamily="34" charset="0"/>
                      </a:endParaRPr>
                    </a:p>
                  </a:txBody>
                  <a:tcPr marL="88187" marR="88187" anchor="ctr">
                    <a:lnL w="12700" cap="flat" cmpd="sng" algn="ctr">
                      <a:no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60000"/>
                        <a:lumOff val="40000"/>
                      </a:schemeClr>
                    </a:solidFill>
                  </a:tcPr>
                </a:tc>
              </a:tr>
              <a:tr h="228600">
                <a:tc>
                  <a:txBody>
                    <a:bodyPr/>
                    <a:lstStyle/>
                    <a:p>
                      <a:pPr algn="ctr"/>
                      <a:endParaRPr lang="en-US" sz="1000" b="0" dirty="0">
                        <a:latin typeface="Arial" pitchFamily="34" charset="0"/>
                        <a:cs typeface="Arial" pitchFamily="34" charset="0"/>
                      </a:endParaRPr>
                    </a:p>
                  </a:txBody>
                  <a:tcPr marL="88187" marR="88187" anchor="ctr">
                    <a:lnL w="12700" cap="flat" cmpd="sng" algn="ctr">
                      <a:solidFill>
                        <a:schemeClr val="bg1">
                          <a:lumMod val="50000"/>
                        </a:schemeClr>
                      </a:solidFill>
                      <a:prstDash val="solid"/>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000" b="0" dirty="0">
                        <a:latin typeface="Arial" pitchFamily="34" charset="0"/>
                        <a:cs typeface="Arial" pitchFamily="34" charset="0"/>
                      </a:endParaRPr>
                    </a:p>
                  </a:txBody>
                  <a:tcPr marL="88187" marR="88187" anchor="ctr">
                    <a:lnL w="12700" cap="flat" cmpd="sng" algn="ctr">
                      <a:noFill/>
                      <a:prstDash val="sysDot"/>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000" b="0" dirty="0">
                        <a:latin typeface="Arial" pitchFamily="34" charset="0"/>
                        <a:cs typeface="Arial" pitchFamily="34" charset="0"/>
                      </a:endParaRPr>
                    </a:p>
                  </a:txBody>
                  <a:tcPr marL="88187" marR="88187" anchor="ctr">
                    <a:lnL w="12700" cap="flat" cmpd="sng" algn="ctr">
                      <a:solidFill>
                        <a:schemeClr val="bg1">
                          <a:lumMod val="50000"/>
                        </a:schemeClr>
                      </a:solidFill>
                      <a:prstDash val="solid"/>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000" b="0" dirty="0">
                        <a:latin typeface="Arial" pitchFamily="34" charset="0"/>
                        <a:cs typeface="Arial" pitchFamily="34" charset="0"/>
                      </a:endParaRPr>
                    </a:p>
                  </a:txBody>
                  <a:tcPr marL="88187" marR="88187" anchor="ctr">
                    <a:lnL w="12700" cap="flat" cmpd="sng" algn="ctr">
                      <a:noFill/>
                      <a:prstDash val="sysDot"/>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000" b="0" dirty="0">
                        <a:latin typeface="Arial" pitchFamily="34" charset="0"/>
                        <a:cs typeface="Arial" pitchFamily="34" charset="0"/>
                      </a:endParaRPr>
                    </a:p>
                  </a:txBody>
                  <a:tcPr marL="88187" marR="88187" anchor="ctr">
                    <a:lnL w="12700" cap="flat" cmpd="sng" algn="ctr">
                      <a:solidFill>
                        <a:schemeClr val="bg1">
                          <a:lumMod val="50000"/>
                        </a:schemeClr>
                      </a:solidFill>
                      <a:prstDash val="solid"/>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000" b="0" dirty="0">
                        <a:latin typeface="Arial" pitchFamily="34" charset="0"/>
                        <a:cs typeface="Arial" pitchFamily="34" charset="0"/>
                      </a:endParaRPr>
                    </a:p>
                  </a:txBody>
                  <a:tcPr marL="88187" marR="88187" anchor="ctr">
                    <a:lnL w="12700" cap="flat" cmpd="sng" algn="ctr">
                      <a:noFill/>
                      <a:prstDash val="sysDot"/>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8187" marR="88187" anchor="ctr">
                    <a:lnL w="12700" cap="flat" cmpd="sng" algn="ctr">
                      <a:solidFill>
                        <a:schemeClr val="bg1">
                          <a:lumMod val="50000"/>
                        </a:schemeClr>
                      </a:solidFill>
                      <a:prstDash val="solid"/>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US" sz="1000" dirty="0" smtClean="0"/>
                        <a:t>Prolog III</a:t>
                      </a:r>
                      <a:endParaRPr lang="en-US" sz="1000" b="0" dirty="0" smtClean="0">
                        <a:latin typeface="Arial" pitchFamily="34" charset="0"/>
                        <a:cs typeface="Arial" pitchFamily="34" charset="0"/>
                      </a:endParaRPr>
                    </a:p>
                  </a:txBody>
                  <a:tcPr marL="88187" marR="88187"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US"/>
                    </a:p>
                  </a:txBody>
                  <a:tcPr/>
                </a:tc>
                <a:tc gridSpan="2">
                  <a:txBody>
                    <a:bodyPr/>
                    <a:lstStyle/>
                    <a:p>
                      <a:pPr algn="ctr"/>
                      <a:r>
                        <a:rPr lang="ru-RU" sz="1000" dirty="0" smtClean="0"/>
                        <a:t>С</a:t>
                      </a:r>
                      <a:r>
                        <a:rPr lang="en-US" sz="1000" dirty="0" smtClean="0"/>
                        <a:t>PL(</a:t>
                      </a:r>
                      <a:r>
                        <a:rPr lang="ru-RU" sz="1000" dirty="0" smtClean="0"/>
                        <a:t>Х)</a:t>
                      </a:r>
                      <a:endParaRPr lang="ru-RU" sz="1000" b="0" dirty="0">
                        <a:latin typeface="Arial" pitchFamily="34" charset="0"/>
                        <a:cs typeface="Arial" pitchFamily="34" charset="0"/>
                      </a:endParaRPr>
                    </a:p>
                  </a:txBody>
                  <a:tcPr marL="88187" marR="88187"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US"/>
                    </a:p>
                  </a:txBody>
                  <a:tcPr/>
                </a:tc>
                <a:tc>
                  <a:txBody>
                    <a:bodyPr/>
                    <a:lstStyle/>
                    <a:p>
                      <a:pPr algn="ctr"/>
                      <a:endParaRPr lang="en-US" sz="1000" b="0" dirty="0">
                        <a:latin typeface="Arial" pitchFamily="34" charset="0"/>
                        <a:cs typeface="Arial" pitchFamily="34" charset="0"/>
                      </a:endParaRPr>
                    </a:p>
                  </a:txBody>
                  <a:tcPr marL="88187" marR="88187" anchor="ctr">
                    <a:lnL w="12700" cap="flat" cmpd="sng" algn="ctr">
                      <a:no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endParaRPr lang="en-US"/>
                    </a:p>
                  </a:txBody>
                  <a:tcPr/>
                </a:tc>
              </a:tr>
              <a:tr h="228600">
                <a:tc>
                  <a:txBody>
                    <a:bodyPr/>
                    <a:lstStyle/>
                    <a:p>
                      <a:pPr algn="ctr"/>
                      <a:endParaRPr lang="en-US" sz="1000" b="0" dirty="0">
                        <a:latin typeface="Arial" pitchFamily="34" charset="0"/>
                        <a:cs typeface="Arial" pitchFamily="34" charset="0"/>
                      </a:endParaRPr>
                    </a:p>
                  </a:txBody>
                  <a:tcPr marL="88187" marR="88187" anchor="ctr">
                    <a:lnL w="12700" cap="flat" cmpd="sng" algn="ctr">
                      <a:solidFill>
                        <a:schemeClr val="bg1">
                          <a:lumMod val="50000"/>
                        </a:schemeClr>
                      </a:solidFill>
                      <a:prstDash val="solid"/>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000" b="0" dirty="0">
                        <a:latin typeface="Arial" pitchFamily="34" charset="0"/>
                        <a:cs typeface="Arial" pitchFamily="34" charset="0"/>
                      </a:endParaRPr>
                    </a:p>
                  </a:txBody>
                  <a:tcPr marL="88187" marR="88187" anchor="ctr">
                    <a:lnL w="12700" cap="flat" cmpd="sng" algn="ctr">
                      <a:noFill/>
                      <a:prstDash val="sysDot"/>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000" b="0" dirty="0">
                        <a:latin typeface="Arial" pitchFamily="34" charset="0"/>
                        <a:cs typeface="Arial" pitchFamily="34" charset="0"/>
                      </a:endParaRPr>
                    </a:p>
                  </a:txBody>
                  <a:tcPr marL="88187" marR="88187" anchor="ctr">
                    <a:lnL w="12700" cap="flat" cmpd="sng" algn="ctr">
                      <a:solidFill>
                        <a:schemeClr val="bg1">
                          <a:lumMod val="50000"/>
                        </a:schemeClr>
                      </a:solidFill>
                      <a:prstDash val="solid"/>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000" b="0" dirty="0">
                        <a:latin typeface="Arial" pitchFamily="34" charset="0"/>
                        <a:cs typeface="Arial" pitchFamily="34" charset="0"/>
                      </a:endParaRPr>
                    </a:p>
                  </a:txBody>
                  <a:tcPr marL="88187" marR="88187" anchor="ctr">
                    <a:lnL w="12700" cap="flat" cmpd="sng" algn="ctr">
                      <a:noFill/>
                      <a:prstDash val="sysDot"/>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000" b="0" dirty="0">
                        <a:latin typeface="Arial" pitchFamily="34" charset="0"/>
                        <a:cs typeface="Arial" pitchFamily="34" charset="0"/>
                      </a:endParaRPr>
                    </a:p>
                  </a:txBody>
                  <a:tcPr marL="88187" marR="88187" anchor="ctr">
                    <a:lnL w="12700" cap="flat" cmpd="sng" algn="ctr">
                      <a:solidFill>
                        <a:schemeClr val="bg1">
                          <a:lumMod val="50000"/>
                        </a:schemeClr>
                      </a:solidFill>
                      <a:prstDash val="solid"/>
                      <a:round/>
                      <a:headEnd type="none" w="med" len="med"/>
                      <a:tailEnd type="none" w="med" len="med"/>
                    </a:lnL>
                    <a:lnR w="12700" cap="flat" cmpd="sng" algn="ctr">
                      <a:noFill/>
                      <a:prstDash val="sysDot"/>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000" b="0" dirty="0">
                        <a:latin typeface="Arial" pitchFamily="34" charset="0"/>
                        <a:cs typeface="Arial" pitchFamily="34" charset="0"/>
                      </a:endParaRPr>
                    </a:p>
                  </a:txBody>
                  <a:tcPr marL="88187" marR="88187" anchor="ctr">
                    <a:lnL w="12700" cap="flat" cmpd="sng" algn="ctr">
                      <a:noFill/>
                      <a:prstDash val="sysDot"/>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8187" marR="88187" anchor="ctr">
                    <a:lnL w="12700" cap="flat" cmpd="sng" algn="ctr">
                      <a:solidFill>
                        <a:schemeClr val="bg1">
                          <a:lumMod val="50000"/>
                        </a:schemeClr>
                      </a:solidFill>
                      <a:prstDash val="solid"/>
                      <a:round/>
                      <a:headEnd type="none" w="med" len="med"/>
                      <a:tailEnd type="none" w="med" len="med"/>
                    </a:lnL>
                    <a:lnR w="12700" cap="flat" cmpd="sng" algn="ctr">
                      <a:noFill/>
                      <a:prstDash val="sysDot"/>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US" sz="1000" dirty="0" smtClean="0"/>
                        <a:t>Perl</a:t>
                      </a:r>
                      <a:endParaRPr lang="en-US" sz="1000" b="0" dirty="0" smtClean="0">
                        <a:latin typeface="Arial" pitchFamily="34" charset="0"/>
                        <a:cs typeface="Arial" pitchFamily="34" charset="0"/>
                      </a:endParaRPr>
                    </a:p>
                  </a:txBody>
                  <a:tcPr marL="88187" marR="88187"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hMerge="1">
                  <a:txBody>
                    <a:bodyPr/>
                    <a:lstStyle/>
                    <a:p>
                      <a:endParaRPr lang="en-US"/>
                    </a:p>
                  </a:txBody>
                  <a:tcPr/>
                </a:tc>
                <a:tc gridSpan="2">
                  <a:txBody>
                    <a:bodyPr/>
                    <a:lstStyle/>
                    <a:p>
                      <a:pPr algn="ctr"/>
                      <a:r>
                        <a:rPr lang="en-US" sz="1000" dirty="0" err="1" smtClean="0"/>
                        <a:t>Pyton</a:t>
                      </a:r>
                      <a:endParaRPr lang="en-US" sz="1000" b="0" dirty="0" smtClean="0">
                        <a:latin typeface="Arial" pitchFamily="34" charset="0"/>
                        <a:cs typeface="Arial" pitchFamily="34" charset="0"/>
                      </a:endParaRPr>
                    </a:p>
                  </a:txBody>
                  <a:tcPr marL="88187" marR="88187"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hMerge="1">
                  <a:txBody>
                    <a:bodyPr/>
                    <a:lstStyle/>
                    <a:p>
                      <a:endParaRPr lang="en-US"/>
                    </a:p>
                  </a:txBody>
                  <a:tcPr/>
                </a:tc>
                <a:tc>
                  <a:txBody>
                    <a:bodyPr/>
                    <a:lstStyle/>
                    <a:p>
                      <a:pPr algn="ctr"/>
                      <a:endParaRPr lang="en-US" sz="1000" b="0" dirty="0">
                        <a:latin typeface="Arial" pitchFamily="34" charset="0"/>
                        <a:cs typeface="Arial" pitchFamily="34" charset="0"/>
                      </a:endParaRPr>
                    </a:p>
                  </a:txBody>
                  <a:tcPr marL="88187" marR="88187" anchor="ctr">
                    <a:lnL w="12700" cap="flat" cmpd="sng" algn="ctr">
                      <a:no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2">
                  <a:txBody>
                    <a:bodyPr/>
                    <a:lstStyle/>
                    <a:p>
                      <a:pPr algn="l"/>
                      <a:r>
                        <a:rPr lang="ru-RU" sz="1200" dirty="0" smtClean="0"/>
                        <a:t>Сценарная</a:t>
                      </a:r>
                      <a:endParaRPr lang="en-US" sz="1200" b="0" dirty="0">
                        <a:latin typeface="Tahoma" pitchFamily="34" charset="0"/>
                        <a:ea typeface="Tahoma" pitchFamily="34" charset="0"/>
                        <a:cs typeface="Tahoma" pitchFamily="34" charset="0"/>
                      </a:endParaRPr>
                    </a:p>
                  </a:txBody>
                  <a:tcPr marL="88187" marR="88187" anchor="ctr">
                    <a:lnL w="12700" cap="flat" cmpd="sng" algn="ctr">
                      <a:no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75000"/>
                      </a:schemeClr>
                    </a:solidFill>
                  </a:tcPr>
                </a:tc>
              </a:tr>
              <a:tr h="228600">
                <a:tc>
                  <a:txBody>
                    <a:bodyPr/>
                    <a:lstStyle/>
                    <a:p>
                      <a:pPr algn="ctr"/>
                      <a:endParaRPr lang="en-US" sz="1000" b="0" dirty="0">
                        <a:latin typeface="Arial" pitchFamily="34" charset="0"/>
                        <a:cs typeface="Arial" pitchFamily="34" charset="0"/>
                      </a:endParaRPr>
                    </a:p>
                  </a:txBody>
                  <a:tcPr marL="88187" marR="88187" anchor="ctr">
                    <a:lnL w="12700" cap="flat" cmpd="sng" algn="ctr">
                      <a:solidFill>
                        <a:schemeClr val="bg1">
                          <a:lumMod val="50000"/>
                        </a:schemeClr>
                      </a:solidFill>
                      <a:prstDash val="solid"/>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000" b="0" dirty="0">
                        <a:latin typeface="Arial" pitchFamily="34" charset="0"/>
                        <a:cs typeface="Arial" pitchFamily="34" charset="0"/>
                      </a:endParaRPr>
                    </a:p>
                  </a:txBody>
                  <a:tcPr marL="88187" marR="88187" anchor="ctr">
                    <a:lnL w="12700" cap="flat" cmpd="sng" algn="ctr">
                      <a:noFill/>
                      <a:prstDash val="sysDot"/>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000" b="0" dirty="0">
                        <a:latin typeface="Arial" pitchFamily="34" charset="0"/>
                        <a:cs typeface="Arial" pitchFamily="34" charset="0"/>
                      </a:endParaRPr>
                    </a:p>
                  </a:txBody>
                  <a:tcPr marL="88187" marR="88187" anchor="ctr">
                    <a:lnL w="12700" cap="flat" cmpd="sng" algn="ctr">
                      <a:solidFill>
                        <a:schemeClr val="bg1">
                          <a:lumMod val="50000"/>
                        </a:schemeClr>
                      </a:solidFill>
                      <a:prstDash val="solid"/>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000" b="0" dirty="0">
                        <a:latin typeface="Arial" pitchFamily="34" charset="0"/>
                        <a:cs typeface="Arial" pitchFamily="34" charset="0"/>
                      </a:endParaRPr>
                    </a:p>
                  </a:txBody>
                  <a:tcPr marL="88187" marR="88187" anchor="ctr">
                    <a:lnL w="12700" cap="flat" cmpd="sng" algn="ctr">
                      <a:noFill/>
                      <a:prstDash val="sysDot"/>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000" b="0" dirty="0">
                        <a:latin typeface="Arial" pitchFamily="34" charset="0"/>
                        <a:cs typeface="Arial" pitchFamily="34" charset="0"/>
                      </a:endParaRPr>
                    </a:p>
                  </a:txBody>
                  <a:tcPr marL="88187" marR="88187" anchor="ctr">
                    <a:lnL w="12700" cap="flat" cmpd="sng" algn="ctr">
                      <a:solidFill>
                        <a:schemeClr val="bg1">
                          <a:lumMod val="50000"/>
                        </a:schemeClr>
                      </a:solidFill>
                      <a:prstDash val="solid"/>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000" b="0" dirty="0">
                        <a:latin typeface="Arial" pitchFamily="34" charset="0"/>
                        <a:cs typeface="Arial" pitchFamily="34" charset="0"/>
                      </a:endParaRPr>
                    </a:p>
                  </a:txBody>
                  <a:tcPr marL="88187" marR="88187" anchor="ctr">
                    <a:lnL w="12700" cap="flat" cmpd="sng" algn="ctr">
                      <a:noFill/>
                      <a:prstDash val="sysDot"/>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8187" marR="88187" anchor="ctr">
                    <a:lnL w="12700" cap="flat" cmpd="sng" algn="ctr">
                      <a:solidFill>
                        <a:schemeClr val="bg1">
                          <a:lumMod val="50000"/>
                        </a:schemeClr>
                      </a:solidFill>
                      <a:prstDash val="solid"/>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000" b="0" dirty="0">
                        <a:latin typeface="Arial" pitchFamily="34" charset="0"/>
                        <a:cs typeface="Arial" pitchFamily="34" charset="0"/>
                      </a:endParaRPr>
                    </a:p>
                  </a:txBody>
                  <a:tcPr marL="88187" marR="88187" anchor="ctr">
                    <a:lnL w="12700" cap="flat" cmpd="sng" algn="ctr">
                      <a:noFill/>
                      <a:prstDash val="sysDot"/>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88187" marR="88187" anchor="ctr">
                    <a:lnL w="12700" cap="flat" cmpd="sng" algn="ctr">
                      <a:solidFill>
                        <a:schemeClr val="bg1">
                          <a:lumMod val="50000"/>
                        </a:schemeClr>
                      </a:solidFill>
                      <a:prstDash val="solid"/>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US" sz="1000" dirty="0" smtClean="0"/>
                        <a:t>PHP, ASP</a:t>
                      </a:r>
                      <a:endParaRPr lang="en-US" sz="1000" b="0" dirty="0" smtClean="0">
                        <a:latin typeface="Arial" pitchFamily="34" charset="0"/>
                        <a:cs typeface="Arial" pitchFamily="34" charset="0"/>
                      </a:endParaRPr>
                    </a:p>
                  </a:txBody>
                  <a:tcPr marL="88187" marR="88187"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hMerge="1">
                  <a:txBody>
                    <a:bodyPr/>
                    <a:lstStyle/>
                    <a:p>
                      <a:endParaRPr lang="en-US"/>
                    </a:p>
                  </a:txBody>
                  <a:tcPr/>
                </a:tc>
                <a:tc>
                  <a:txBody>
                    <a:bodyPr/>
                    <a:lstStyle/>
                    <a:p>
                      <a:pPr algn="ctr"/>
                      <a:endParaRPr lang="en-US" sz="1000" b="0" dirty="0">
                        <a:latin typeface="Arial" pitchFamily="34" charset="0"/>
                        <a:cs typeface="Arial" pitchFamily="34" charset="0"/>
                      </a:endParaRPr>
                    </a:p>
                  </a:txBody>
                  <a:tcPr marL="88187" marR="88187" anchor="ctr">
                    <a:lnL w="12700" cap="flat" cmpd="sng" algn="ctr">
                      <a:no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endParaRPr lang="en-US"/>
                    </a:p>
                  </a:txBody>
                  <a:tcPr/>
                </a:tc>
              </a:tr>
              <a:tr h="304800">
                <a:tc gridSpan="2">
                  <a:txBody>
                    <a:bodyPr/>
                    <a:lstStyle/>
                    <a:p>
                      <a:pPr algn="ctr"/>
                      <a:r>
                        <a:rPr lang="en-US" sz="1200" dirty="0" smtClean="0"/>
                        <a:t>1950</a:t>
                      </a:r>
                      <a:endParaRPr lang="en-US" sz="1200" b="0" dirty="0">
                        <a:latin typeface="Tahoma" pitchFamily="34" charset="0"/>
                        <a:ea typeface="Tahoma" pitchFamily="34" charset="0"/>
                        <a:cs typeface="Tahoma" pitchFamily="34" charset="0"/>
                      </a:endParaRPr>
                    </a:p>
                  </a:txBody>
                  <a:tcPr marL="88187" marR="88187">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hMerge="1">
                  <a:txBody>
                    <a:bodyPr/>
                    <a:lstStyle/>
                    <a:p>
                      <a:endParaRPr lang="en-US"/>
                    </a:p>
                  </a:txBody>
                  <a:tcPr/>
                </a:tc>
                <a:tc gridSpan="2">
                  <a:txBody>
                    <a:bodyPr/>
                    <a:lstStyle/>
                    <a:p>
                      <a:pPr algn="ctr"/>
                      <a:r>
                        <a:rPr lang="en-US" sz="1200" dirty="0" smtClean="0"/>
                        <a:t>1960</a:t>
                      </a:r>
                      <a:endParaRPr lang="en-US" sz="1200" b="0" dirty="0">
                        <a:latin typeface="Tahoma" pitchFamily="34" charset="0"/>
                        <a:ea typeface="Tahoma" pitchFamily="34" charset="0"/>
                        <a:cs typeface="Tahoma" pitchFamily="34" charset="0"/>
                      </a:endParaRPr>
                    </a:p>
                  </a:txBody>
                  <a:tcPr marL="88187" marR="881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hMerge="1">
                  <a:txBody>
                    <a:bodyPr/>
                    <a:lstStyle/>
                    <a:p>
                      <a:endParaRPr lang="en-US"/>
                    </a:p>
                  </a:txBody>
                  <a:tcPr/>
                </a:tc>
                <a:tc gridSpan="2">
                  <a:txBody>
                    <a:bodyPr/>
                    <a:lstStyle/>
                    <a:p>
                      <a:pPr algn="ctr"/>
                      <a:r>
                        <a:rPr lang="en-US" sz="1200" dirty="0" smtClean="0"/>
                        <a:t>1970</a:t>
                      </a:r>
                      <a:endParaRPr lang="en-US" sz="1200" b="0" dirty="0">
                        <a:latin typeface="Tahoma" pitchFamily="34" charset="0"/>
                        <a:ea typeface="Tahoma" pitchFamily="34" charset="0"/>
                        <a:cs typeface="Tahoma" pitchFamily="34" charset="0"/>
                      </a:endParaRPr>
                    </a:p>
                  </a:txBody>
                  <a:tcPr marL="88187" marR="881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hMerge="1">
                  <a:txBody>
                    <a:bodyPr/>
                    <a:lstStyle/>
                    <a:p>
                      <a:endParaRPr lang="en-US"/>
                    </a:p>
                  </a:txBody>
                  <a:tcPr/>
                </a:tc>
                <a:tc gridSpan="2">
                  <a:txBody>
                    <a:bodyPr/>
                    <a:lstStyle/>
                    <a:p>
                      <a:pPr algn="ctr"/>
                      <a:r>
                        <a:rPr lang="en-US" sz="1200" dirty="0" smtClean="0"/>
                        <a:t>1980</a:t>
                      </a:r>
                      <a:endParaRPr lang="en-US" sz="1200" b="0" dirty="0" smtClean="0">
                        <a:latin typeface="Tahoma" pitchFamily="34" charset="0"/>
                        <a:ea typeface="Tahoma" pitchFamily="34" charset="0"/>
                        <a:cs typeface="Tahoma" pitchFamily="34" charset="0"/>
                      </a:endParaRPr>
                    </a:p>
                  </a:txBody>
                  <a:tcPr marL="88187" marR="881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hMerge="1">
                  <a:txBody>
                    <a:bodyPr/>
                    <a:lstStyle/>
                    <a:p>
                      <a:endParaRPr lang="en-US"/>
                    </a:p>
                  </a:txBody>
                  <a:tcPr/>
                </a:tc>
                <a:tc>
                  <a:txBody>
                    <a:bodyPr/>
                    <a:lstStyle/>
                    <a:p>
                      <a:pPr algn="ctr"/>
                      <a:r>
                        <a:rPr lang="en-US" sz="1200" dirty="0" smtClean="0"/>
                        <a:t>1990</a:t>
                      </a:r>
                      <a:endParaRPr lang="en-US" sz="1200" b="0" dirty="0">
                        <a:latin typeface="Tahoma" pitchFamily="34" charset="0"/>
                        <a:ea typeface="Tahoma" pitchFamily="34" charset="0"/>
                        <a:cs typeface="Tahoma" pitchFamily="34" charset="0"/>
                      </a:endParaRPr>
                    </a:p>
                  </a:txBody>
                  <a:tcPr marL="88187" marR="881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gridSpan="3">
                  <a:txBody>
                    <a:bodyPr/>
                    <a:lstStyle/>
                    <a:p>
                      <a:pPr algn="ctr"/>
                      <a:r>
                        <a:rPr lang="en-US" sz="1200" dirty="0" smtClean="0"/>
                        <a:t>2000</a:t>
                      </a:r>
                      <a:endParaRPr lang="en-US" sz="1200" b="0" dirty="0" smtClean="0">
                        <a:latin typeface="Tahoma" pitchFamily="34" charset="0"/>
                        <a:ea typeface="Tahoma" pitchFamily="34" charset="0"/>
                        <a:cs typeface="Tahoma" pitchFamily="34" charset="0"/>
                      </a:endParaRPr>
                    </a:p>
                  </a:txBody>
                  <a:tcPr marL="88187" marR="88187">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hMerge="1">
                  <a:txBody>
                    <a:bodyPr/>
                    <a:lstStyle/>
                    <a:p>
                      <a:endParaRPr lang="en-US"/>
                    </a:p>
                  </a:txBody>
                  <a:tcPr/>
                </a:tc>
                <a:tc hMerge="1">
                  <a:txBody>
                    <a:bodyPr/>
                    <a:lstStyle/>
                    <a:p>
                      <a:endParaRPr lang="en-US"/>
                    </a:p>
                  </a:txBody>
                  <a:tcPr/>
                </a:tc>
                <a:tc>
                  <a:txBody>
                    <a:bodyPr/>
                    <a:lstStyle/>
                    <a:p>
                      <a:pPr algn="l"/>
                      <a:endParaRPr lang="en-US" sz="1200" b="0" dirty="0">
                        <a:latin typeface="Tahoma" pitchFamily="34" charset="0"/>
                        <a:ea typeface="Tahoma" pitchFamily="34" charset="0"/>
                        <a:cs typeface="Tahoma" pitchFamily="34" charset="0"/>
                      </a:endParaRPr>
                    </a:p>
                  </a:txBody>
                  <a:tcPr marL="88187" marR="88187" anchor="ctr">
                    <a:lnL w="12700" cap="flat" cmpd="sng" algn="ctr">
                      <a:noFill/>
                      <a:prstDash val="solid"/>
                      <a:round/>
                      <a:headEnd type="none" w="med" len="med"/>
                      <a:tailEnd type="none" w="med" len="med"/>
                    </a:lnL>
                    <a:lnT w="38100" cap="flat" cmpd="sng" algn="ctr">
                      <a:solidFill>
                        <a:schemeClr val="bg1"/>
                      </a:solidFill>
                      <a:prstDash val="solid"/>
                      <a:round/>
                      <a:headEnd type="none" w="med" len="med"/>
                      <a:tailEnd type="none" w="med" len="med"/>
                    </a:lnT>
                    <a:solidFill>
                      <a:schemeClr val="bg1"/>
                    </a:solidFill>
                  </a:tcPr>
                </a:tc>
              </a:tr>
            </a:tbl>
          </a:graphicData>
        </a:graphic>
      </p:graphicFrame>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6</a:t>
            </a:fld>
            <a:endParaRPr lang="en-US"/>
          </a:p>
        </p:txBody>
      </p:sp>
      <p:sp>
        <p:nvSpPr>
          <p:cNvPr id="7" name="Content Placeholder 2"/>
          <p:cNvSpPr txBox="1">
            <a:spLocks/>
          </p:cNvSpPr>
          <p:nvPr/>
        </p:nvSpPr>
        <p:spPr>
          <a:xfrm>
            <a:off x="914400" y="1219200"/>
            <a:ext cx="7315200" cy="4800600"/>
          </a:xfrm>
          <a:prstGeom prst="rect">
            <a:avLst/>
          </a:prstGeom>
        </p:spPr>
        <p:txBody>
          <a:bodyPr/>
          <a:lstStyle/>
          <a:p>
            <a:pPr lvl="0">
              <a:spcBef>
                <a:spcPct val="20000"/>
              </a:spcBef>
              <a:buClr>
                <a:schemeClr val="accent1">
                  <a:lumMod val="75000"/>
                </a:schemeClr>
              </a:buClr>
              <a:buSzPct val="140000"/>
            </a:pPr>
            <a:r>
              <a:rPr lang="ru-RU" b="1" dirty="0" smtClean="0">
                <a:latin typeface="Arial" pitchFamily="34" charset="0"/>
                <a:cs typeface="Arial" pitchFamily="34" charset="0"/>
              </a:rPr>
              <a:t>Развитие языков и парадигм программирования</a:t>
            </a:r>
            <a:endParaRPr kumimoji="0" lang="ru-RU" sz="1800" b="1"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Tree>
    <p:extLst>
      <p:ext uri="{BB962C8B-B14F-4D97-AF65-F5344CB8AC3E}">
        <p14:creationId xmlns:p14="http://schemas.microsoft.com/office/powerpoint/2010/main" xmlns="" val="54372208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объекты</a:t>
            </a:r>
            <a:endParaRPr lang="en-US" dirty="0"/>
          </a:p>
        </p:txBody>
      </p:sp>
      <p:sp>
        <p:nvSpPr>
          <p:cNvPr id="3" name="Содержимое 2"/>
          <p:cNvSpPr>
            <a:spLocks noGrp="1"/>
          </p:cNvSpPr>
          <p:nvPr>
            <p:ph idx="1"/>
          </p:nvPr>
        </p:nvSpPr>
        <p:spPr/>
        <p:txBody>
          <a:bodyPr/>
          <a:lstStyle/>
          <a:p>
            <a:pPr marL="0" indent="0" algn="just">
              <a:buFont typeface="Verdana" pitchFamily="34" charset="0"/>
              <a:buNone/>
            </a:pPr>
            <a:r>
              <a:rPr lang="ru-RU" sz="1800" dirty="0" smtClean="0"/>
              <a:t>Метод </a:t>
            </a:r>
            <a:r>
              <a:rPr lang="en-US" sz="1800" b="1" dirty="0" err="1" smtClean="0">
                <a:solidFill>
                  <a:schemeClr val="accent1">
                    <a:lumMod val="75000"/>
                  </a:schemeClr>
                </a:solidFill>
              </a:rPr>
              <a:t>hashCode</a:t>
            </a:r>
            <a:r>
              <a:rPr lang="ru-RU" sz="1800" b="1" dirty="0" smtClean="0">
                <a:solidFill>
                  <a:schemeClr val="accent1">
                    <a:lumMod val="75000"/>
                  </a:schemeClr>
                </a:solidFill>
              </a:rPr>
              <a:t>() </a:t>
            </a:r>
            <a:r>
              <a:rPr lang="ru-RU" sz="1800" dirty="0" smtClean="0"/>
              <a:t>переопределен, как правило, в каждом классе и возвращает число, являющееся уникальным идентификатором объекта, зависящим в большинстве случаев только от значения объекта. </a:t>
            </a:r>
          </a:p>
          <a:p>
            <a:pPr marL="0" indent="0" algn="just">
              <a:buFont typeface="Verdana" pitchFamily="34" charset="0"/>
              <a:buNone/>
            </a:pPr>
            <a:endParaRPr lang="ru-RU" sz="1800" dirty="0" smtClean="0"/>
          </a:p>
          <a:p>
            <a:pPr marL="0" indent="0" algn="just">
              <a:buFont typeface="Verdana" pitchFamily="34" charset="0"/>
              <a:buNone/>
            </a:pPr>
            <a:r>
              <a:rPr lang="ru-RU" sz="1800" i="1" dirty="0" smtClean="0"/>
              <a:t>Следует переопределять всегда, когда переопределен метод</a:t>
            </a:r>
            <a:r>
              <a:rPr lang="ru-RU" sz="1800" dirty="0" smtClean="0"/>
              <a:t> </a:t>
            </a:r>
            <a:r>
              <a:rPr lang="en-US" sz="1800" b="1" dirty="0" smtClean="0">
                <a:solidFill>
                  <a:schemeClr val="accent1">
                    <a:lumMod val="75000"/>
                  </a:schemeClr>
                </a:solidFill>
              </a:rPr>
              <a:t>equals</a:t>
            </a:r>
            <a:r>
              <a:rPr lang="ru-RU" sz="1800" b="1" dirty="0" smtClean="0">
                <a:solidFill>
                  <a:schemeClr val="accent1">
                    <a:lumMod val="75000"/>
                  </a:schemeClr>
                </a:solidFill>
              </a:rPr>
              <a:t>().</a:t>
            </a:r>
          </a:p>
          <a:p>
            <a:endParaRPr lang="en-US"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объекты</a:t>
            </a:r>
            <a:endParaRPr lang="en-US" dirty="0"/>
          </a:p>
        </p:txBody>
      </p:sp>
      <p:sp>
        <p:nvSpPr>
          <p:cNvPr id="3" name="Содержимое 2"/>
          <p:cNvSpPr>
            <a:spLocks noGrp="1"/>
          </p:cNvSpPr>
          <p:nvPr>
            <p:ph idx="1"/>
          </p:nvPr>
        </p:nvSpPr>
        <p:spPr/>
        <p:txBody>
          <a:bodyPr/>
          <a:lstStyle/>
          <a:p>
            <a:pPr marL="0" indent="0" algn="just">
              <a:buNone/>
            </a:pPr>
            <a:r>
              <a:rPr lang="ru-RU" sz="1800" b="1" dirty="0" smtClean="0"/>
              <a:t>Переопределение метода </a:t>
            </a:r>
            <a:r>
              <a:rPr lang="ru-RU" sz="1800" b="1" dirty="0" err="1" smtClean="0"/>
              <a:t>toString</a:t>
            </a:r>
            <a:r>
              <a:rPr lang="ru-RU" sz="1800" b="1" dirty="0" smtClean="0"/>
              <a:t>()</a:t>
            </a:r>
            <a:r>
              <a:rPr lang="ru-RU" sz="1800" dirty="0" smtClean="0"/>
              <a:t> -  метод </a:t>
            </a:r>
            <a:r>
              <a:rPr lang="en-US" sz="1800" b="1" dirty="0" err="1" smtClean="0">
                <a:solidFill>
                  <a:schemeClr val="accent1">
                    <a:lumMod val="75000"/>
                  </a:schemeClr>
                </a:solidFill>
              </a:rPr>
              <a:t>toString</a:t>
            </a:r>
            <a:r>
              <a:rPr lang="ru-RU" sz="1800" b="1" dirty="0" smtClean="0">
                <a:solidFill>
                  <a:schemeClr val="accent1">
                    <a:lumMod val="75000"/>
                  </a:schemeClr>
                </a:solidFill>
              </a:rPr>
              <a:t>() </a:t>
            </a:r>
            <a:r>
              <a:rPr lang="ru-RU" sz="1800" dirty="0" smtClean="0"/>
              <a:t>следует переопределять таким образом, чтобы кроме стандартной информации о пакете (опционально), в котором находится класс, и самого имени класса (опционально), он возвращал значения полей объекта, вызвавшего этот метод (то есть всю полезную информацию объекта), вместо хэш-кода, как это делается в классе </a:t>
            </a:r>
            <a:r>
              <a:rPr lang="en-US" sz="1800" b="1" dirty="0" smtClean="0">
                <a:solidFill>
                  <a:schemeClr val="accent1">
                    <a:lumMod val="75000"/>
                  </a:schemeClr>
                </a:solidFill>
              </a:rPr>
              <a:t>Object</a:t>
            </a:r>
            <a:r>
              <a:rPr lang="ru-RU" sz="1800" dirty="0" smtClean="0">
                <a:solidFill>
                  <a:srgbClr val="A50021"/>
                </a:solidFill>
              </a:rPr>
              <a:t>.</a:t>
            </a:r>
            <a:r>
              <a:rPr lang="ru-RU" sz="1800" dirty="0" smtClean="0"/>
              <a:t> </a:t>
            </a:r>
          </a:p>
          <a:p>
            <a:pPr>
              <a:buFont typeface="Verdana" pitchFamily="34" charset="0"/>
              <a:buNone/>
            </a:pPr>
            <a:endParaRPr lang="ru-RU" sz="1800" dirty="0" smtClean="0"/>
          </a:p>
          <a:p>
            <a:pPr>
              <a:buFont typeface="Verdana" pitchFamily="34" charset="0"/>
              <a:buNone/>
            </a:pPr>
            <a:r>
              <a:rPr lang="ru-RU" sz="1800" dirty="0" smtClean="0"/>
              <a:t>В классе </a:t>
            </a:r>
            <a:r>
              <a:rPr lang="en-US" sz="1800" dirty="0" smtClean="0">
                <a:solidFill>
                  <a:srgbClr val="800000"/>
                </a:solidFill>
              </a:rPr>
              <a:t>Object</a:t>
            </a:r>
            <a:r>
              <a:rPr lang="en-US" sz="1800" dirty="0" smtClean="0"/>
              <a:t> </a:t>
            </a:r>
            <a:r>
              <a:rPr lang="ru-RU" sz="1800" dirty="0" smtClean="0"/>
              <a:t>возвращает строку с описанием объекта в виде:</a:t>
            </a:r>
            <a:endParaRPr lang="en-US" sz="1800" dirty="0" smtClean="0"/>
          </a:p>
          <a:p>
            <a:pPr algn="ctr">
              <a:buFont typeface="Verdana" pitchFamily="34" charset="0"/>
              <a:buNone/>
            </a:pPr>
            <a:r>
              <a:rPr lang="en-US" sz="1800" b="1" dirty="0" err="1" smtClean="0"/>
              <a:t>getClass</a:t>
            </a:r>
            <a:r>
              <a:rPr lang="en-US" sz="1800" b="1" dirty="0" smtClean="0"/>
              <a:t>().</a:t>
            </a:r>
            <a:r>
              <a:rPr lang="en-US" sz="1800" b="1" dirty="0" err="1" smtClean="0"/>
              <a:t>getName</a:t>
            </a:r>
            <a:r>
              <a:rPr lang="en-US" sz="1800" b="1" dirty="0" smtClean="0"/>
              <a:t>() + '@' + </a:t>
            </a:r>
            <a:r>
              <a:rPr lang="en-US" sz="1800" b="1" dirty="0" err="1" smtClean="0"/>
              <a:t>Integer.toHexString</a:t>
            </a:r>
            <a:r>
              <a:rPr lang="en-US" sz="1800" b="1" dirty="0" smtClean="0"/>
              <a:t>(</a:t>
            </a:r>
            <a:r>
              <a:rPr lang="en-US" sz="1800" b="1" dirty="0" err="1" smtClean="0"/>
              <a:t>hashCode</a:t>
            </a:r>
            <a:r>
              <a:rPr lang="en-US" sz="1800" b="1" dirty="0" smtClean="0"/>
              <a:t>())</a:t>
            </a:r>
            <a:r>
              <a:rPr lang="ru-RU" sz="1800" b="1" dirty="0" smtClean="0"/>
              <a:t> </a:t>
            </a:r>
          </a:p>
          <a:p>
            <a:pPr>
              <a:buFont typeface="Verdana" pitchFamily="34" charset="0"/>
              <a:buNone/>
            </a:pPr>
            <a:endParaRPr lang="ru-RU" sz="1800" dirty="0" smtClean="0"/>
          </a:p>
          <a:p>
            <a:pPr marL="0" indent="0" algn="just">
              <a:buFont typeface="Verdana" pitchFamily="34" charset="0"/>
              <a:buNone/>
            </a:pPr>
            <a:r>
              <a:rPr lang="ru-RU" sz="1800" dirty="0" smtClean="0"/>
              <a:t>Метод вызывается автоматически, когда объект выводится методами </a:t>
            </a:r>
            <a:r>
              <a:rPr lang="en-US" sz="1800" b="1" dirty="0" err="1" smtClean="0">
                <a:solidFill>
                  <a:schemeClr val="accent1">
                    <a:lumMod val="75000"/>
                  </a:schemeClr>
                </a:solidFill>
              </a:rPr>
              <a:t>println</a:t>
            </a:r>
            <a:r>
              <a:rPr lang="ru-RU" sz="1800" b="1" dirty="0" smtClean="0">
                <a:solidFill>
                  <a:schemeClr val="accent1">
                    <a:lumMod val="75000"/>
                  </a:schemeClr>
                </a:solidFill>
              </a:rPr>
              <a:t>(), </a:t>
            </a:r>
            <a:r>
              <a:rPr lang="en-US" sz="1800" b="1" dirty="0" smtClean="0">
                <a:solidFill>
                  <a:schemeClr val="accent1">
                    <a:lumMod val="75000"/>
                  </a:schemeClr>
                </a:solidFill>
              </a:rPr>
              <a:t>print</a:t>
            </a:r>
            <a:r>
              <a:rPr lang="ru-RU" sz="1800" b="1" dirty="0" smtClean="0">
                <a:solidFill>
                  <a:schemeClr val="accent1">
                    <a:lumMod val="75000"/>
                  </a:schemeClr>
                </a:solidFill>
              </a:rPr>
              <a:t>() </a:t>
            </a:r>
            <a:r>
              <a:rPr lang="ru-RU" sz="1800" dirty="0" smtClean="0"/>
              <a:t>и некоторыми другими.</a:t>
            </a:r>
            <a:endParaRPr lang="en-US" sz="1800" dirty="0" smtClean="0"/>
          </a:p>
          <a:p>
            <a:pPr>
              <a:buFont typeface="Verdana" pitchFamily="34" charset="0"/>
              <a:buNone/>
            </a:pPr>
            <a:endParaRPr lang="en-US" sz="1800" dirty="0" smtClean="0"/>
          </a:p>
          <a:p>
            <a:pPr marL="0" indent="0" algn="just">
              <a:buFont typeface="Verdana" pitchFamily="34" charset="0"/>
              <a:buNone/>
            </a:pPr>
            <a:r>
              <a:rPr lang="ru-RU" sz="1800" dirty="0" smtClean="0"/>
              <a:t>При реализации всегда следует стремиться к тому, чтобы сообщить максимальную информацию об объекте.</a:t>
            </a:r>
          </a:p>
          <a:p>
            <a:endParaRPr lang="en-US" sz="1800"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a:t>
            </a:r>
            <a:r>
              <a:rPr lang="ru-RU" dirty="0" smtClean="0"/>
              <a:t>объекты</a:t>
            </a:r>
            <a:r>
              <a:rPr lang="en-GB" dirty="0" smtClean="0"/>
              <a:t>. Example </a:t>
            </a:r>
            <a:r>
              <a:rPr lang="en-GB" dirty="0" smtClean="0"/>
              <a:t>14</a:t>
            </a:r>
            <a:endParaRPr lang="en-US"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62</a:t>
            </a:fld>
            <a:endParaRPr lang="en-US"/>
          </a:p>
        </p:txBody>
      </p:sp>
      <p:sp>
        <p:nvSpPr>
          <p:cNvPr id="221185" name="Rectangle 1"/>
          <p:cNvSpPr>
            <a:spLocks noChangeArrowheads="1"/>
          </p:cNvSpPr>
          <p:nvPr/>
        </p:nvSpPr>
        <p:spPr bwMode="auto">
          <a:xfrm>
            <a:off x="928662" y="1214422"/>
            <a:ext cx="7286676" cy="4401205"/>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package</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_java._se._</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02.classandobject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class</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Student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private</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0000C0"/>
                </a:solidFill>
                <a:effectLst/>
                <a:latin typeface="Courier New" pitchFamily="49" charset="0"/>
                <a:ea typeface="Calibri" pitchFamily="34" charset="0"/>
                <a:cs typeface="Courier New" pitchFamily="49" charset="0"/>
              </a:rPr>
              <a:t>id</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private</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String </a:t>
            </a:r>
            <a:r>
              <a:rPr kumimoji="0" lang="en-US" sz="1400" b="0" i="0" u="none" strike="noStrike" cap="none" normalizeH="0" baseline="0" dirty="0" smtClean="0">
                <a:ln>
                  <a:noFill/>
                </a:ln>
                <a:solidFill>
                  <a:srgbClr val="0000C0"/>
                </a:solidFill>
                <a:effectLst/>
                <a:latin typeface="Courier New" pitchFamily="49" charset="0"/>
                <a:ea typeface="Calibri" pitchFamily="34" charset="0"/>
                <a:cs typeface="Courier New" pitchFamily="49" charset="0"/>
              </a:rPr>
              <a:t>name</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private</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0000C0"/>
                </a:solidFill>
                <a:effectLst/>
                <a:latin typeface="Courier New" pitchFamily="49" charset="0"/>
                <a:ea typeface="Calibri" pitchFamily="34" charset="0"/>
                <a:cs typeface="Courier New" pitchFamily="49" charset="0"/>
              </a:rPr>
              <a:t>age</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Student(</a:t>
            </a:r>
            <a:r>
              <a:rPr kumimoji="0" lang="en-US" sz="1400" b="1"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id, String name, </a:t>
            </a:r>
            <a:r>
              <a:rPr kumimoji="0" lang="en-US" sz="1400" b="1"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age)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this</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00C0"/>
                </a:solidFill>
                <a:effectLst/>
                <a:latin typeface="Courier New" pitchFamily="49" charset="0"/>
                <a:ea typeface="Calibri" pitchFamily="34" charset="0"/>
                <a:cs typeface="Courier New" pitchFamily="49" charset="0"/>
              </a:rPr>
              <a:t>id</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id;</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this</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00C0"/>
                </a:solidFill>
                <a:effectLst/>
                <a:latin typeface="Courier New" pitchFamily="49" charset="0"/>
                <a:ea typeface="Calibri" pitchFamily="34" charset="0"/>
                <a:cs typeface="Courier New" pitchFamily="49" charset="0"/>
              </a:rPr>
              <a:t>name</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name;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this</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t>
            </a:r>
            <a:r>
              <a:rPr kumimoji="0" lang="en-US" sz="1400" b="0" i="0"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age</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age;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getId</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return</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0000C0"/>
                </a:solidFill>
                <a:effectLst/>
                <a:latin typeface="Courier New" pitchFamily="49" charset="0"/>
                <a:ea typeface="Calibri" pitchFamily="34" charset="0"/>
                <a:cs typeface="Courier New" pitchFamily="49" charset="0"/>
              </a:rPr>
              <a:t>id</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String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getName</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return</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0000C0"/>
                </a:solidFill>
                <a:effectLst/>
                <a:latin typeface="Courier New" pitchFamily="49" charset="0"/>
                <a:ea typeface="Calibri" pitchFamily="34" charset="0"/>
                <a:cs typeface="Courier New" pitchFamily="49" charset="0"/>
              </a:rPr>
              <a:t>name</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getAge</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return</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0000C0"/>
                </a:solidFill>
                <a:effectLst/>
                <a:latin typeface="Courier New" pitchFamily="49" charset="0"/>
                <a:ea typeface="Calibri" pitchFamily="34" charset="0"/>
                <a:cs typeface="Courier New" pitchFamily="49" charset="0"/>
              </a:rPr>
              <a:t>age</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a:t>
            </a:r>
            <a:r>
              <a:rPr lang="ru-RU" dirty="0" smtClean="0"/>
              <a:t>объекты</a:t>
            </a:r>
            <a:r>
              <a:rPr lang="en-GB" dirty="0" smtClean="0"/>
              <a:t>. Example </a:t>
            </a:r>
            <a:r>
              <a:rPr lang="en-GB" dirty="0" smtClean="0"/>
              <a:t>14</a:t>
            </a:r>
            <a:endParaRPr lang="en-US"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63</a:t>
            </a:fld>
            <a:endParaRPr lang="en-US"/>
          </a:p>
        </p:txBody>
      </p:sp>
      <p:sp>
        <p:nvSpPr>
          <p:cNvPr id="221185" name="Rectangle 1"/>
          <p:cNvSpPr>
            <a:spLocks noChangeArrowheads="1"/>
          </p:cNvSpPr>
          <p:nvPr/>
        </p:nvSpPr>
        <p:spPr bwMode="auto">
          <a:xfrm>
            <a:off x="928662" y="1214422"/>
            <a:ext cx="7508787" cy="4616648"/>
          </a:xfrm>
          <a:prstGeom prst="rect">
            <a:avLst/>
          </a:prstGeom>
          <a:solidFill>
            <a:schemeClr val="bg1">
              <a:lumMod val="95000"/>
            </a:schemeClr>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boolean</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equals(Object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obj</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if</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this</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obj</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return</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true</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if</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obj</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null</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return</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false</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if</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getClass</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obj.getClass</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Student temp = (Student)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obj</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return</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this</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00C0"/>
                </a:solidFill>
                <a:effectLst/>
                <a:latin typeface="Courier New" pitchFamily="49" charset="0"/>
                <a:ea typeface="Calibri" pitchFamily="34" charset="0"/>
                <a:cs typeface="Courier New" pitchFamily="49" charset="0"/>
              </a:rPr>
              <a:t>id</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temp.</a:t>
            </a:r>
            <a:r>
              <a:rPr kumimoji="0" lang="en-US" sz="1400" b="0" i="0" u="none" strike="noStrike" cap="none" normalizeH="0" baseline="0" dirty="0" smtClean="0">
                <a:ln>
                  <a:noFill/>
                </a:ln>
                <a:solidFill>
                  <a:srgbClr val="0000C0"/>
                </a:solidFill>
                <a:effectLst/>
                <a:latin typeface="Courier New" pitchFamily="49" charset="0"/>
                <a:ea typeface="Calibri" pitchFamily="34" charset="0"/>
                <a:cs typeface="Courier New" pitchFamily="49" charset="0"/>
              </a:rPr>
              <a:t>id</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&amp;&amp; </a:t>
            </a:r>
            <a:r>
              <a:rPr kumimoji="0" lang="en-US" sz="1400" b="0" i="0"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name</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.equals</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(temp.</a:t>
            </a:r>
            <a:r>
              <a:rPr kumimoji="0" lang="en-US" sz="1400" b="0" i="0" u="none" strike="noStrike" cap="none" normalizeH="0" baseline="0" dirty="0" smtClean="0">
                <a:ln>
                  <a:noFill/>
                </a:ln>
                <a:solidFill>
                  <a:srgbClr val="0000C0"/>
                </a:solidFill>
                <a:effectLst/>
                <a:latin typeface="Courier New" pitchFamily="49" charset="0"/>
                <a:ea typeface="Calibri" pitchFamily="34" charset="0"/>
                <a:cs typeface="Courier New" pitchFamily="49" charset="0"/>
              </a:rPr>
              <a:t>name</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&amp;&amp; </a:t>
            </a:r>
            <a:r>
              <a:rPr kumimoji="0" lang="en-US" sz="1400" b="1"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this</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t>
            </a:r>
            <a:r>
              <a:rPr kumimoji="0" lang="en-US" sz="1400" b="0" i="0"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age</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temp.</a:t>
            </a:r>
            <a:r>
              <a:rPr kumimoji="0" lang="en-US" sz="1400" b="0" i="0"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age</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else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return</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false</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hashCode</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return</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(31 * </a:t>
            </a:r>
            <a:r>
              <a:rPr kumimoji="0" lang="en-US" sz="1400" b="0" i="0" u="none" strike="noStrike" cap="none" normalizeH="0" baseline="0" dirty="0" smtClean="0">
                <a:ln>
                  <a:noFill/>
                </a:ln>
                <a:solidFill>
                  <a:srgbClr val="0000C0"/>
                </a:solidFill>
                <a:effectLst/>
                <a:latin typeface="Courier New" pitchFamily="49" charset="0"/>
                <a:ea typeface="Calibri" pitchFamily="34" charset="0"/>
                <a:cs typeface="Courier New" pitchFamily="49" charset="0"/>
              </a:rPr>
              <a:t>id</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US" sz="1400" b="0" i="0" u="none" strike="noStrike" cap="none" normalizeH="0" baseline="0" dirty="0" smtClean="0">
                <a:ln>
                  <a:noFill/>
                </a:ln>
                <a:solidFill>
                  <a:srgbClr val="0000C0"/>
                </a:solidFill>
                <a:effectLst/>
                <a:latin typeface="Courier New" pitchFamily="49" charset="0"/>
                <a:ea typeface="Calibri" pitchFamily="34" charset="0"/>
                <a:cs typeface="Courier New" pitchFamily="49" charset="0"/>
              </a:rPr>
              <a:t>age</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ru-RU" sz="1400" dirty="0" smtClean="0">
                <a:solidFill>
                  <a:srgbClr val="000000"/>
                </a:solidFill>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0000C0"/>
                </a:solidFill>
                <a:effectLst/>
                <a:latin typeface="Courier New" pitchFamily="49" charset="0"/>
                <a:ea typeface="Calibri" pitchFamily="34" charset="0"/>
                <a:cs typeface="Courier New" pitchFamily="49" charset="0"/>
              </a:rPr>
              <a:t>name</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null</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0 : </a:t>
            </a:r>
            <a:r>
              <a:rPr kumimoji="0" lang="en-US" sz="1400" b="0" i="0"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name</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.hashCode</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String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toString</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return</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getClass</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getName</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US"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"@name"</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ru-RU" sz="1400" dirty="0" smtClean="0">
                <a:solidFill>
                  <a:srgbClr val="000000"/>
                </a:solidFill>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0000C0"/>
                </a:solidFill>
                <a:effectLst/>
                <a:latin typeface="Courier New" pitchFamily="49" charset="0"/>
                <a:ea typeface="Calibri" pitchFamily="34" charset="0"/>
                <a:cs typeface="Courier New" pitchFamily="49" charset="0"/>
              </a:rPr>
              <a:t>name</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US"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 id:"</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US" sz="1400" b="0" i="0" u="none" strike="noStrike" cap="none" normalizeH="0" baseline="0" dirty="0" smtClean="0">
                <a:ln>
                  <a:noFill/>
                </a:ln>
                <a:solidFill>
                  <a:srgbClr val="0000C0"/>
                </a:solidFill>
                <a:effectLst/>
                <a:latin typeface="Courier New" pitchFamily="49" charset="0"/>
                <a:ea typeface="Calibri" pitchFamily="34" charset="0"/>
                <a:cs typeface="Courier New" pitchFamily="49" charset="0"/>
              </a:rPr>
              <a:t>id</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US"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 age:”</a:t>
            </a:r>
            <a:r>
              <a:rPr kumimoji="0" lang="ru-RU"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0000C0"/>
                </a:solidFill>
                <a:effectLst/>
                <a:latin typeface="Courier New" pitchFamily="49" charset="0"/>
                <a:ea typeface="Calibri" pitchFamily="34" charset="0"/>
                <a:cs typeface="Courier New" pitchFamily="49" charset="0"/>
              </a:rPr>
              <a:t>age</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объекты</a:t>
            </a:r>
            <a:endParaRPr lang="en-US" dirty="0"/>
          </a:p>
        </p:txBody>
      </p:sp>
      <p:sp>
        <p:nvSpPr>
          <p:cNvPr id="3" name="Содержимое 2"/>
          <p:cNvSpPr>
            <a:spLocks noGrp="1"/>
          </p:cNvSpPr>
          <p:nvPr>
            <p:ph idx="1"/>
          </p:nvPr>
        </p:nvSpPr>
        <p:spPr/>
        <p:txBody>
          <a:bodyPr/>
          <a:lstStyle/>
          <a:p>
            <a:pPr>
              <a:buNone/>
            </a:pPr>
            <a:r>
              <a:rPr lang="ru-RU" sz="1800" b="1" dirty="0" smtClean="0">
                <a:effectLst>
                  <a:outerShdw blurRad="38100" dist="38100" dir="2700000" algn="tl">
                    <a:srgbClr val="C0C0C0"/>
                  </a:outerShdw>
                </a:effectLst>
              </a:rPr>
              <a:t>Методы с переменным числом параметров</a:t>
            </a:r>
            <a:endParaRPr lang="en-US" sz="1800" b="1" dirty="0" smtClean="0">
              <a:effectLst>
                <a:outerShdw blurRad="38100" dist="38100" dir="2700000" algn="tl">
                  <a:srgbClr val="C0C0C0"/>
                </a:outerShdw>
              </a:effectLst>
            </a:endParaRPr>
          </a:p>
          <a:p>
            <a:endParaRPr lang="en-US" sz="1800" dirty="0" smtClean="0">
              <a:effectLst>
                <a:outerShdw blurRad="38100" dist="38100" dir="2700000" algn="tl">
                  <a:srgbClr val="C0C0C0"/>
                </a:outerShdw>
              </a:effectLst>
            </a:endParaRPr>
          </a:p>
          <a:p>
            <a:pPr algn="just">
              <a:buFont typeface="Verdana" pitchFamily="34" charset="0"/>
              <a:buNone/>
            </a:pPr>
            <a:r>
              <a:rPr lang="ru-RU" sz="1800" dirty="0" smtClean="0">
                <a:solidFill>
                  <a:schemeClr val="accent1">
                    <a:lumMod val="75000"/>
                  </a:schemeClr>
                </a:solidFill>
              </a:rPr>
              <a:t>!!!</a:t>
            </a:r>
            <a:r>
              <a:rPr lang="ru-RU" sz="1800" dirty="0" smtClean="0"/>
              <a:t> Возможность передачи в метод нефиксированного числа параметров позволяет отказаться от предварительного создания массива объектов для его последующей передачи в метод.</a:t>
            </a:r>
          </a:p>
          <a:p>
            <a:pPr marL="0" indent="0" algn="just">
              <a:buFont typeface="Verdana" pitchFamily="34" charset="0"/>
              <a:buNone/>
            </a:pPr>
            <a:r>
              <a:rPr lang="ru-RU" sz="1800" dirty="0" smtClean="0"/>
              <a:t>Чтобы передать несколько массивов в метод по ссылке, следует использовать следующее объявление:</a:t>
            </a:r>
          </a:p>
          <a:p>
            <a:pPr>
              <a:buFont typeface="Verdana" pitchFamily="34" charset="0"/>
              <a:buNone/>
            </a:pPr>
            <a:endParaRPr lang="ru-RU" sz="1800" dirty="0" smtClean="0"/>
          </a:p>
          <a:p>
            <a:pPr algn="ctr">
              <a:buFont typeface="Verdana" pitchFamily="34" charset="0"/>
              <a:buNone/>
            </a:pPr>
            <a:endParaRPr lang="ru-RU" sz="1800" dirty="0" smtClean="0">
              <a:latin typeface="Courier New" pitchFamily="49" charset="0"/>
            </a:endParaRPr>
          </a:p>
          <a:p>
            <a:pPr marL="0" indent="0" algn="just">
              <a:buFont typeface="Verdana" pitchFamily="34" charset="0"/>
              <a:buNone/>
            </a:pPr>
            <a:r>
              <a:rPr lang="ru-RU" sz="1800" dirty="0" smtClean="0"/>
              <a:t>Методы с переменным числом аргументов могут быть перегружены:</a:t>
            </a:r>
          </a:p>
          <a:p>
            <a:pPr>
              <a:lnSpc>
                <a:spcPct val="80000"/>
              </a:lnSpc>
              <a:buFont typeface="Verdana" pitchFamily="34" charset="0"/>
              <a:buNone/>
            </a:pPr>
            <a:endParaRPr lang="en-US" sz="1800" dirty="0" smtClean="0"/>
          </a:p>
          <a:p>
            <a:endParaRPr lang="en-US"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64</a:t>
            </a:fld>
            <a:endParaRPr lang="en-US"/>
          </a:p>
        </p:txBody>
      </p:sp>
      <p:sp>
        <p:nvSpPr>
          <p:cNvPr id="6" name="Прямоугольник 5"/>
          <p:cNvSpPr/>
          <p:nvPr/>
        </p:nvSpPr>
        <p:spPr>
          <a:xfrm>
            <a:off x="2357422" y="3714752"/>
            <a:ext cx="4596130" cy="369332"/>
          </a:xfrm>
          <a:prstGeom prst="rect">
            <a:avLst/>
          </a:prstGeom>
          <a:solidFill>
            <a:schemeClr val="bg1">
              <a:lumMod val="95000"/>
            </a:schemeClr>
          </a:solidFill>
        </p:spPr>
        <p:txBody>
          <a:bodyPr wrap="none">
            <a:spAutoFit/>
          </a:bodyPr>
          <a:lstStyle/>
          <a:p>
            <a:r>
              <a:rPr lang="en-US" dirty="0" smtClean="0">
                <a:solidFill>
                  <a:srgbClr val="990099"/>
                </a:solidFill>
                <a:latin typeface="Courier New" pitchFamily="49" charset="0"/>
              </a:rPr>
              <a:t>void</a:t>
            </a:r>
            <a:r>
              <a:rPr lang="en-US" dirty="0" smtClean="0">
                <a:latin typeface="Courier New" pitchFamily="49" charset="0"/>
              </a:rPr>
              <a:t> </a:t>
            </a:r>
            <a:r>
              <a:rPr lang="en-US" dirty="0" err="1" smtClean="0">
                <a:latin typeface="Courier New" pitchFamily="49" charset="0"/>
              </a:rPr>
              <a:t>methodName</a:t>
            </a:r>
            <a:r>
              <a:rPr lang="ru-RU" dirty="0" smtClean="0">
                <a:latin typeface="Courier New" pitchFamily="49" charset="0"/>
              </a:rPr>
              <a:t>(</a:t>
            </a:r>
            <a:r>
              <a:rPr lang="ru-RU" dirty="0" smtClean="0">
                <a:solidFill>
                  <a:srgbClr val="990099"/>
                </a:solidFill>
                <a:latin typeface="Courier New" pitchFamily="49" charset="0"/>
              </a:rPr>
              <a:t>Тип</a:t>
            </a:r>
            <a:r>
              <a:rPr lang="ru-RU" dirty="0" smtClean="0">
                <a:latin typeface="Courier New" pitchFamily="49" charset="0"/>
              </a:rPr>
              <a:t>[]... </a:t>
            </a:r>
            <a:r>
              <a:rPr lang="en-US" dirty="0" err="1" smtClean="0">
                <a:latin typeface="Courier New" pitchFamily="49" charset="0"/>
              </a:rPr>
              <a:t>args</a:t>
            </a:r>
            <a:r>
              <a:rPr lang="ru-RU" dirty="0" smtClean="0">
                <a:latin typeface="Courier New" pitchFamily="49" charset="0"/>
              </a:rPr>
              <a:t>){}</a:t>
            </a:r>
            <a:endParaRPr lang="ru-RU" dirty="0"/>
          </a:p>
        </p:txBody>
      </p:sp>
      <p:sp>
        <p:nvSpPr>
          <p:cNvPr id="7" name="Прямоугольник 6"/>
          <p:cNvSpPr/>
          <p:nvPr/>
        </p:nvSpPr>
        <p:spPr>
          <a:xfrm>
            <a:off x="2071670" y="5072074"/>
            <a:ext cx="5357850" cy="757130"/>
          </a:xfrm>
          <a:prstGeom prst="rect">
            <a:avLst/>
          </a:prstGeom>
          <a:solidFill>
            <a:schemeClr val="bg1">
              <a:lumMod val="95000"/>
            </a:schemeClr>
          </a:solidFill>
        </p:spPr>
        <p:txBody>
          <a:bodyPr wrap="square">
            <a:spAutoFit/>
          </a:bodyPr>
          <a:lstStyle/>
          <a:p>
            <a:pPr>
              <a:lnSpc>
                <a:spcPct val="80000"/>
              </a:lnSpc>
              <a:buFont typeface="Verdana" pitchFamily="34" charset="0"/>
              <a:buNone/>
            </a:pPr>
            <a:r>
              <a:rPr lang="en-US" dirty="0" smtClean="0">
                <a:solidFill>
                  <a:srgbClr val="990099"/>
                </a:solidFill>
                <a:latin typeface="Courier New" pitchFamily="49" charset="0"/>
              </a:rPr>
              <a:t>void</a:t>
            </a:r>
            <a:r>
              <a:rPr lang="en-US" dirty="0" smtClean="0">
                <a:latin typeface="Courier New" pitchFamily="49" charset="0"/>
              </a:rPr>
              <a:t> </a:t>
            </a:r>
            <a:r>
              <a:rPr lang="en-US" dirty="0" err="1" smtClean="0">
                <a:latin typeface="Courier New" pitchFamily="49" charset="0"/>
              </a:rPr>
              <a:t>methodName</a:t>
            </a:r>
            <a:r>
              <a:rPr lang="en-US" dirty="0" smtClean="0">
                <a:latin typeface="Courier New" pitchFamily="49" charset="0"/>
              </a:rPr>
              <a:t>(</a:t>
            </a:r>
            <a:r>
              <a:rPr lang="en-US" dirty="0" smtClean="0">
                <a:solidFill>
                  <a:srgbClr val="990099"/>
                </a:solidFill>
                <a:latin typeface="Courier New" pitchFamily="49" charset="0"/>
              </a:rPr>
              <a:t>Integer</a:t>
            </a:r>
            <a:r>
              <a:rPr lang="en-US" dirty="0" smtClean="0">
                <a:latin typeface="Courier New" pitchFamily="49" charset="0"/>
              </a:rPr>
              <a:t>...</a:t>
            </a:r>
            <a:r>
              <a:rPr lang="en-US" dirty="0" err="1" smtClean="0">
                <a:latin typeface="Courier New" pitchFamily="49" charset="0"/>
              </a:rPr>
              <a:t>args</a:t>
            </a:r>
            <a:r>
              <a:rPr lang="en-US" dirty="0" smtClean="0">
                <a:latin typeface="Courier New" pitchFamily="49" charset="0"/>
              </a:rPr>
              <a:t>) {}</a:t>
            </a:r>
          </a:p>
          <a:p>
            <a:pPr>
              <a:lnSpc>
                <a:spcPct val="80000"/>
              </a:lnSpc>
              <a:buFont typeface="Verdana" pitchFamily="34" charset="0"/>
              <a:buNone/>
            </a:pPr>
            <a:r>
              <a:rPr lang="en-US" dirty="0" smtClean="0">
                <a:solidFill>
                  <a:srgbClr val="990099"/>
                </a:solidFill>
                <a:latin typeface="Courier New" pitchFamily="49" charset="0"/>
              </a:rPr>
              <a:t>void</a:t>
            </a:r>
            <a:r>
              <a:rPr lang="en-US" dirty="0" smtClean="0">
                <a:latin typeface="Courier New" pitchFamily="49" charset="0"/>
              </a:rPr>
              <a:t> </a:t>
            </a:r>
            <a:r>
              <a:rPr lang="en-US" dirty="0" err="1" smtClean="0">
                <a:latin typeface="Courier New" pitchFamily="49" charset="0"/>
              </a:rPr>
              <a:t>methodName</a:t>
            </a:r>
            <a:r>
              <a:rPr lang="en-US" dirty="0" smtClean="0">
                <a:latin typeface="Courier New" pitchFamily="49" charset="0"/>
              </a:rPr>
              <a:t>(</a:t>
            </a:r>
            <a:r>
              <a:rPr lang="en-US" dirty="0" err="1" smtClean="0">
                <a:solidFill>
                  <a:srgbClr val="990099"/>
                </a:solidFill>
                <a:latin typeface="Courier New" pitchFamily="49" charset="0"/>
              </a:rPr>
              <a:t>int</a:t>
            </a:r>
            <a:r>
              <a:rPr lang="en-US" dirty="0" smtClean="0">
                <a:latin typeface="Courier New" pitchFamily="49" charset="0"/>
              </a:rPr>
              <a:t> x1, </a:t>
            </a:r>
            <a:r>
              <a:rPr lang="en-US" dirty="0" err="1" smtClean="0">
                <a:solidFill>
                  <a:srgbClr val="990099"/>
                </a:solidFill>
                <a:latin typeface="Courier New" pitchFamily="49" charset="0"/>
              </a:rPr>
              <a:t>int</a:t>
            </a:r>
            <a:r>
              <a:rPr lang="en-US" dirty="0" smtClean="0">
                <a:latin typeface="Courier New" pitchFamily="49" charset="0"/>
              </a:rPr>
              <a:t> x2) {}</a:t>
            </a:r>
          </a:p>
          <a:p>
            <a:pPr>
              <a:lnSpc>
                <a:spcPct val="80000"/>
              </a:lnSpc>
              <a:buFont typeface="Verdana" pitchFamily="34" charset="0"/>
              <a:buNone/>
            </a:pPr>
            <a:r>
              <a:rPr lang="en-US" dirty="0" smtClean="0">
                <a:solidFill>
                  <a:srgbClr val="990099"/>
                </a:solidFill>
                <a:latin typeface="Courier New" pitchFamily="49" charset="0"/>
              </a:rPr>
              <a:t>void </a:t>
            </a:r>
            <a:r>
              <a:rPr lang="en-US" dirty="0" err="1" smtClean="0">
                <a:latin typeface="Courier New" pitchFamily="49" charset="0"/>
              </a:rPr>
              <a:t>methodName</a:t>
            </a:r>
            <a:r>
              <a:rPr lang="ru-RU" dirty="0" smtClean="0">
                <a:latin typeface="Courier New" pitchFamily="49" charset="0"/>
              </a:rPr>
              <a:t>(</a:t>
            </a:r>
            <a:r>
              <a:rPr lang="en-US" dirty="0" smtClean="0">
                <a:solidFill>
                  <a:srgbClr val="990099"/>
                </a:solidFill>
                <a:latin typeface="Courier New" pitchFamily="49" charset="0"/>
              </a:rPr>
              <a:t>String</a:t>
            </a:r>
            <a:r>
              <a:rPr lang="ru-RU" dirty="0" smtClean="0">
                <a:latin typeface="Courier New" pitchFamily="49" charset="0"/>
              </a:rPr>
              <a:t>...</a:t>
            </a:r>
            <a:r>
              <a:rPr lang="en-US" dirty="0" err="1" smtClean="0">
                <a:latin typeface="Courier New" pitchFamily="49" charset="0"/>
              </a:rPr>
              <a:t>args</a:t>
            </a:r>
            <a:r>
              <a:rPr lang="ru-RU" dirty="0" smtClean="0">
                <a:latin typeface="Courier New" pitchFamily="49" charset="0"/>
              </a:rPr>
              <a:t>)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a:t>
            </a:r>
            <a:r>
              <a:rPr lang="ru-RU" dirty="0" smtClean="0"/>
              <a:t>объекты</a:t>
            </a:r>
            <a:r>
              <a:rPr lang="en-GB" dirty="0" smtClean="0"/>
              <a:t>. Example </a:t>
            </a:r>
            <a:r>
              <a:rPr lang="en-GB" dirty="0" smtClean="0"/>
              <a:t>15</a:t>
            </a:r>
            <a:endParaRPr lang="en-US" dirty="0"/>
          </a:p>
        </p:txBody>
      </p:sp>
      <p:sp>
        <p:nvSpPr>
          <p:cNvPr id="3" name="Содержимое 2"/>
          <p:cNvSpPr>
            <a:spLocks noGrp="1"/>
          </p:cNvSpPr>
          <p:nvPr>
            <p:ph idx="1"/>
          </p:nvPr>
        </p:nvSpPr>
        <p:spPr>
          <a:xfrm>
            <a:off x="914400" y="4857760"/>
            <a:ext cx="7315200" cy="428628"/>
          </a:xfrm>
        </p:spPr>
        <p:txBody>
          <a:bodyPr/>
          <a:lstStyle/>
          <a:p>
            <a:pPr>
              <a:buNone/>
            </a:pPr>
            <a:r>
              <a:rPr lang="ru-RU" sz="1800" dirty="0" smtClean="0"/>
              <a:t>Результат:</a:t>
            </a:r>
            <a:endParaRPr lang="en-US" sz="1800"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65</a:t>
            </a:fld>
            <a:endParaRPr lang="en-US"/>
          </a:p>
        </p:txBody>
      </p:sp>
      <p:sp>
        <p:nvSpPr>
          <p:cNvPr id="219137" name="Rectangle 1"/>
          <p:cNvSpPr>
            <a:spLocks noChangeArrowheads="1"/>
          </p:cNvSpPr>
          <p:nvPr/>
        </p:nvSpPr>
        <p:spPr bwMode="auto">
          <a:xfrm>
            <a:off x="928662" y="1214422"/>
            <a:ext cx="7508787" cy="3539430"/>
          </a:xfrm>
          <a:prstGeom prst="rect">
            <a:avLst/>
          </a:prstGeom>
          <a:solidFill>
            <a:schemeClr val="bg1">
              <a:lumMod val="95000"/>
            </a:schemeClr>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package</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_java._se._</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02.classandobject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class</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DemoVarargs</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static</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getArgCount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(Integer...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args</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if</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args.</a:t>
            </a:r>
            <a:r>
              <a:rPr kumimoji="0" lang="en-US" sz="1400" b="0" i="0"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length</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0)</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System.</a:t>
            </a:r>
            <a:r>
              <a:rPr kumimoji="0" lang="en-US" sz="1400" b="0" i="1"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out</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.print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"No </a:t>
            </a:r>
            <a:r>
              <a:rPr kumimoji="0" lang="en-US" sz="1400" b="0" i="0" u="none" strike="noStrike" cap="none" normalizeH="0" baseline="0" dirty="0" err="1" smtClean="0">
                <a:ln>
                  <a:noFill/>
                </a:ln>
                <a:solidFill>
                  <a:srgbClr val="2A00FF"/>
                </a:solidFill>
                <a:effectLst/>
                <a:latin typeface="Courier New" pitchFamily="49" charset="0"/>
                <a:ea typeface="Calibri" pitchFamily="34" charset="0"/>
                <a:cs typeface="Courier New" pitchFamily="49" charset="0"/>
              </a:rPr>
              <a:t>arg</a:t>
            </a:r>
            <a:r>
              <a:rPr kumimoji="0" lang="en-US"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for</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int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i</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args</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System.</a:t>
            </a:r>
            <a:r>
              <a:rPr kumimoji="0" lang="en-US" sz="1400" b="0" i="1"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out</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.print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en-US" sz="1400" b="0" i="0" u="none" strike="noStrike" cap="none" normalizeH="0" baseline="0" dirty="0" err="1" smtClean="0">
                <a:ln>
                  <a:noFill/>
                </a:ln>
                <a:solidFill>
                  <a:srgbClr val="2A00FF"/>
                </a:solidFill>
                <a:effectLst/>
                <a:latin typeface="Courier New" pitchFamily="49" charset="0"/>
                <a:ea typeface="Calibri" pitchFamily="34" charset="0"/>
                <a:cs typeface="Courier New" pitchFamily="49" charset="0"/>
              </a:rPr>
              <a:t>arg</a:t>
            </a:r>
            <a:r>
              <a:rPr kumimoji="0" lang="en-US"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i</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US"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return</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args.</a:t>
            </a:r>
            <a:r>
              <a:rPr kumimoji="0" lang="en-US" sz="1400" b="0" i="0"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length</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static</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void</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main(String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args</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System.</a:t>
            </a:r>
            <a:r>
              <a:rPr kumimoji="0" lang="en-US" sz="1400" b="0" i="1"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out</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.println</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"N="</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US" sz="1400" b="0" i="1"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getArgCount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(7, 71, 555));</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Integer[]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i</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 1, 2, 3, 4, 5, 6, 7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System.</a:t>
            </a:r>
            <a:r>
              <a:rPr kumimoji="0" lang="en-US" sz="1400" b="0" i="1"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out</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.println</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"N="</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US" sz="1400" b="0" i="1"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getArgCount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i</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System.</a:t>
            </a:r>
            <a:r>
              <a:rPr kumimoji="0" lang="en-US" sz="1400" b="0" i="1"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out</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.println</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1400" b="0" i="1"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getArgCount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219138" name="Rectangle 2"/>
          <p:cNvSpPr>
            <a:spLocks noChangeArrowheads="1"/>
          </p:cNvSpPr>
          <p:nvPr/>
        </p:nvSpPr>
        <p:spPr bwMode="auto">
          <a:xfrm>
            <a:off x="2374372" y="4976352"/>
            <a:ext cx="5769528" cy="738664"/>
          </a:xfrm>
          <a:prstGeom prst="rect">
            <a:avLst/>
          </a:prstGeom>
          <a:solidFill>
            <a:schemeClr val="bg1">
              <a:lumMod val="95000"/>
            </a:schemeClr>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arg:7  arg:71  arg:555  N=3</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arg:1  arg:2  arg:3  arg:4  arg:5  arg:6  arg:7  N=7</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No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arg</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=0</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a:t>
            </a:r>
            <a:r>
              <a:rPr lang="ru-RU" dirty="0" smtClean="0"/>
              <a:t>объекты</a:t>
            </a:r>
            <a:r>
              <a:rPr lang="en-GB" dirty="0" smtClean="0"/>
              <a:t>. Example </a:t>
            </a:r>
            <a:r>
              <a:rPr lang="en-GB" dirty="0" smtClean="0"/>
              <a:t>16</a:t>
            </a:r>
            <a:endParaRPr lang="en-US"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66</a:t>
            </a:fld>
            <a:endParaRPr lang="en-US"/>
          </a:p>
        </p:txBody>
      </p:sp>
      <p:sp>
        <p:nvSpPr>
          <p:cNvPr id="218113" name="Rectangle 1"/>
          <p:cNvSpPr>
            <a:spLocks noChangeArrowheads="1"/>
          </p:cNvSpPr>
          <p:nvPr/>
        </p:nvSpPr>
        <p:spPr bwMode="auto">
          <a:xfrm>
            <a:off x="928662" y="1248021"/>
            <a:ext cx="7286676" cy="3323987"/>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package</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_java._se._</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02.classandobject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class</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DemoOverload</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static</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void</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printArgCount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(Object...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args</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US" sz="1400" b="0" i="0" u="none" strike="noStrike" cap="none" normalizeH="0" baseline="0" dirty="0" smtClean="0">
                <a:ln>
                  <a:noFill/>
                </a:ln>
                <a:solidFill>
                  <a:srgbClr val="3F7F5F"/>
                </a:solidFill>
                <a:effectLst/>
                <a:latin typeface="Courier New" pitchFamily="49" charset="0"/>
                <a:ea typeface="Calibri" pitchFamily="34" charset="0"/>
                <a:cs typeface="Courier New" pitchFamily="49" charset="0"/>
              </a:rPr>
              <a:t>// 1</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System.</a:t>
            </a:r>
            <a:r>
              <a:rPr kumimoji="0" lang="en-US" sz="1400" b="0" i="1"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out</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.println</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"Object </a:t>
            </a:r>
            <a:r>
              <a:rPr kumimoji="0" lang="en-US" sz="1400" b="0" i="0" u="none" strike="noStrike" cap="none" normalizeH="0" baseline="0" dirty="0" err="1" smtClean="0">
                <a:ln>
                  <a:noFill/>
                </a:ln>
                <a:solidFill>
                  <a:srgbClr val="2A00FF"/>
                </a:solidFill>
                <a:effectLst/>
                <a:latin typeface="Courier New" pitchFamily="49" charset="0"/>
                <a:ea typeface="Calibri" pitchFamily="34" charset="0"/>
                <a:cs typeface="Courier New" pitchFamily="49" charset="0"/>
              </a:rPr>
              <a:t>args</a:t>
            </a:r>
            <a:r>
              <a:rPr kumimoji="0" lang="en-US"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args.</a:t>
            </a:r>
            <a:r>
              <a:rPr kumimoji="0" lang="en-US" sz="1400" b="0" i="0"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length</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static</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void</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printArgCount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(Integer[]...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args</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US" sz="1400" b="0" i="0" u="none" strike="noStrike" cap="none" normalizeH="0" baseline="0" dirty="0" smtClean="0">
                <a:ln>
                  <a:noFill/>
                </a:ln>
                <a:solidFill>
                  <a:srgbClr val="3F7F5F"/>
                </a:solidFill>
                <a:effectLst/>
                <a:latin typeface="Courier New" pitchFamily="49" charset="0"/>
                <a:ea typeface="Calibri" pitchFamily="34" charset="0"/>
                <a:cs typeface="Courier New" pitchFamily="49" charset="0"/>
              </a:rPr>
              <a:t>// 2</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System.</a:t>
            </a:r>
            <a:r>
              <a:rPr kumimoji="0" lang="en-US" sz="1400" b="0" i="1"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out</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.println</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"Integer[] </a:t>
            </a:r>
            <a:r>
              <a:rPr kumimoji="0" lang="en-US" sz="1400" b="0" i="0" u="none" strike="noStrike" cap="none" normalizeH="0" baseline="0" dirty="0" err="1" smtClean="0">
                <a:ln>
                  <a:noFill/>
                </a:ln>
                <a:solidFill>
                  <a:srgbClr val="2A00FF"/>
                </a:solidFill>
                <a:effectLst/>
                <a:latin typeface="Courier New" pitchFamily="49" charset="0"/>
                <a:ea typeface="Calibri" pitchFamily="34" charset="0"/>
                <a:cs typeface="Courier New" pitchFamily="49" charset="0"/>
              </a:rPr>
              <a:t>args</a:t>
            </a:r>
            <a:r>
              <a:rPr kumimoji="0" lang="en-US"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args.</a:t>
            </a:r>
            <a:r>
              <a:rPr kumimoji="0" lang="en-US" sz="1400" b="0" i="0"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length</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static</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void</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printArgCount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1400" b="1"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int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args</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US" sz="1400" b="0" i="0" u="none" strike="noStrike" cap="none" normalizeH="0" baseline="0" dirty="0" smtClean="0">
                <a:ln>
                  <a:noFill/>
                </a:ln>
                <a:solidFill>
                  <a:srgbClr val="3F7F5F"/>
                </a:solidFill>
                <a:effectLst/>
                <a:latin typeface="Courier New" pitchFamily="49" charset="0"/>
                <a:ea typeface="Calibri" pitchFamily="34" charset="0"/>
                <a:cs typeface="Courier New" pitchFamily="49" charset="0"/>
              </a:rPr>
              <a:t>// 3</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System.</a:t>
            </a:r>
            <a:r>
              <a:rPr kumimoji="0" lang="en-US" sz="1400" b="0" i="1"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out</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.print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a:t>
            </a:r>
            <a:r>
              <a:rPr kumimoji="0" lang="en-US" sz="1400" b="0" i="0" u="none" strike="noStrike" cap="none" normalizeH="0" baseline="0" dirty="0" err="1" smtClean="0">
                <a:ln>
                  <a:noFill/>
                </a:ln>
                <a:solidFill>
                  <a:srgbClr val="2A00FF"/>
                </a:solidFill>
                <a:effectLst/>
                <a:latin typeface="Courier New" pitchFamily="49" charset="0"/>
                <a:ea typeface="Calibri" pitchFamily="34" charset="0"/>
                <a:cs typeface="Courier New" pitchFamily="49" charset="0"/>
              </a:rPr>
              <a:t>int</a:t>
            </a:r>
            <a:r>
              <a:rPr kumimoji="0" lang="en-US"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2A00FF"/>
                </a:solidFill>
                <a:effectLst/>
                <a:latin typeface="Courier New" pitchFamily="49" charset="0"/>
                <a:ea typeface="Calibri" pitchFamily="34" charset="0"/>
                <a:cs typeface="Courier New" pitchFamily="49" charset="0"/>
              </a:rPr>
              <a:t>args</a:t>
            </a:r>
            <a:r>
              <a:rPr kumimoji="0" lang="en-US" sz="1400" b="0" i="0" u="none" strike="noStrike" cap="none" normalizeH="0" baseline="0" dirty="0" smtClean="0">
                <a:ln>
                  <a:noFill/>
                </a:ln>
                <a:solidFill>
                  <a:srgbClr val="2A00FF"/>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args.</a:t>
            </a:r>
            <a:r>
              <a:rPr kumimoji="0" lang="en-US" sz="1400" b="0" i="0" u="none" strike="noStrike" cap="none" normalizeH="0" baseline="0" dirty="0" err="1" smtClean="0">
                <a:ln>
                  <a:noFill/>
                </a:ln>
                <a:solidFill>
                  <a:srgbClr val="0000C0"/>
                </a:solidFill>
                <a:effectLst/>
                <a:latin typeface="Courier New" pitchFamily="49" charset="0"/>
                <a:ea typeface="Calibri" pitchFamily="34" charset="0"/>
                <a:cs typeface="Courier New" pitchFamily="49" charset="0"/>
              </a:rPr>
              <a:t>length</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a:t>
            </a:r>
            <a:r>
              <a:rPr lang="ru-RU" dirty="0" smtClean="0"/>
              <a:t>объекты</a:t>
            </a:r>
            <a:r>
              <a:rPr lang="en-GB" dirty="0" smtClean="0"/>
              <a:t>. Example </a:t>
            </a:r>
            <a:r>
              <a:rPr lang="en-GB" dirty="0" smtClean="0"/>
              <a:t>16</a:t>
            </a:r>
            <a:endParaRPr lang="en-US" dirty="0"/>
          </a:p>
        </p:txBody>
      </p:sp>
      <p:sp>
        <p:nvSpPr>
          <p:cNvPr id="3" name="Содержимое 2"/>
          <p:cNvSpPr>
            <a:spLocks noGrp="1"/>
          </p:cNvSpPr>
          <p:nvPr>
            <p:ph idx="1"/>
          </p:nvPr>
        </p:nvSpPr>
        <p:spPr>
          <a:xfrm>
            <a:off x="928662" y="3571876"/>
            <a:ext cx="7315200" cy="500066"/>
          </a:xfrm>
        </p:spPr>
        <p:txBody>
          <a:bodyPr/>
          <a:lstStyle/>
          <a:p>
            <a:pPr>
              <a:buNone/>
            </a:pPr>
            <a:r>
              <a:rPr lang="ru-RU" sz="1800" dirty="0" smtClean="0"/>
              <a:t>Результат:</a:t>
            </a:r>
            <a:endParaRPr lang="en-US" sz="1800" dirty="0"/>
          </a:p>
        </p:txBody>
      </p:sp>
      <p:sp>
        <p:nvSpPr>
          <p:cNvPr id="4" name="Нижний колонтитул 3"/>
          <p:cNvSpPr>
            <a:spLocks noGrp="1"/>
          </p:cNvSpPr>
          <p:nvPr>
            <p:ph type="ftr" sz="quarter" idx="10"/>
          </p:nvPr>
        </p:nvSpPr>
        <p:spPr/>
        <p:txBody>
          <a:bodyPr/>
          <a:lstStyle/>
          <a:p>
            <a:r>
              <a:rPr lang="en-US" smtClean="0"/>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67</a:t>
            </a:fld>
            <a:endParaRPr lang="en-US"/>
          </a:p>
        </p:txBody>
      </p:sp>
      <p:sp>
        <p:nvSpPr>
          <p:cNvPr id="218113" name="Rectangle 1"/>
          <p:cNvSpPr>
            <a:spLocks noChangeArrowheads="1"/>
          </p:cNvSpPr>
          <p:nvPr/>
        </p:nvSpPr>
        <p:spPr bwMode="auto">
          <a:xfrm>
            <a:off x="928662" y="1214422"/>
            <a:ext cx="7286676" cy="2246769"/>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public</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static</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void</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main(String[] </a:t>
            </a:r>
            <a:r>
              <a:rPr kumimoji="0" lang="en-US"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args</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Integer[] </a:t>
            </a:r>
            <a:r>
              <a:rPr kumimoji="0" lang="en-US"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i</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 1, 2, 3, 4, 5 };</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1"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printArgCount</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(7, </a:t>
            </a:r>
            <a:r>
              <a:rPr kumimoji="0" lang="en-US" sz="1400" b="0" i="0" strike="noStrike" cap="none" normalizeH="0" baseline="0" dirty="0" smtClean="0">
                <a:ln>
                  <a:noFill/>
                </a:ln>
                <a:solidFill>
                  <a:srgbClr val="2A00FF"/>
                </a:solidFill>
                <a:effectLst/>
                <a:latin typeface="Courier New" pitchFamily="49" charset="0"/>
                <a:ea typeface="Calibri" pitchFamily="34" charset="0"/>
                <a:cs typeface="Courier New" pitchFamily="49" charset="0"/>
              </a:rPr>
              <a:t>"No"</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true</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1" i="0" strike="noStrike" cap="none" normalizeH="0" baseline="0" dirty="0" smtClean="0">
                <a:ln>
                  <a:noFill/>
                </a:ln>
                <a:solidFill>
                  <a:srgbClr val="7F0055"/>
                </a:solidFill>
                <a:effectLst/>
                <a:latin typeface="Courier New" pitchFamily="49" charset="0"/>
                <a:ea typeface="Calibri" pitchFamily="34" charset="0"/>
                <a:cs typeface="Courier New" pitchFamily="49" charset="0"/>
              </a:rPr>
              <a:t>null</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1"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printArgCount</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i</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i</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i</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1"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printArgCount</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i</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4, 71);</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1"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printArgCount</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1400" b="0" i="0"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i</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a:t>
            </a:r>
            <a:r>
              <a:rPr kumimoji="0" lang="en-US" sz="1400" b="0" i="0" strike="noStrike" cap="none" normalizeH="0" baseline="0" dirty="0" err="1" smtClean="0">
                <a:ln>
                  <a:noFill/>
                </a:ln>
                <a:solidFill>
                  <a:srgbClr val="3F7F5F"/>
                </a:solidFill>
                <a:effectLst/>
                <a:latin typeface="Courier New" pitchFamily="49" charset="0"/>
                <a:ea typeface="Calibri" pitchFamily="34" charset="0"/>
                <a:cs typeface="Courier New" pitchFamily="49" charset="0"/>
              </a:rPr>
              <a:t>будет</a:t>
            </a:r>
            <a:r>
              <a:rPr kumimoji="0" lang="en-US"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a:t>
            </a:r>
            <a:r>
              <a:rPr kumimoji="0" lang="en-US" sz="1400" b="0" i="0" strike="noStrike" cap="none" normalizeH="0" baseline="0" dirty="0" err="1" smtClean="0">
                <a:ln>
                  <a:noFill/>
                </a:ln>
                <a:solidFill>
                  <a:srgbClr val="3F7F5F"/>
                </a:solidFill>
                <a:effectLst/>
                <a:latin typeface="Courier New" pitchFamily="49" charset="0"/>
                <a:ea typeface="Calibri" pitchFamily="34" charset="0"/>
                <a:cs typeface="Courier New" pitchFamily="49" charset="0"/>
              </a:rPr>
              <a:t>вызван</a:t>
            </a:r>
            <a:r>
              <a:rPr kumimoji="0" lang="en-US"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a:t>
            </a:r>
            <a:r>
              <a:rPr kumimoji="0" lang="en-US" sz="1400" b="0" i="0" strike="noStrike" cap="none" normalizeH="0" baseline="0" dirty="0" err="1" smtClean="0">
                <a:ln>
                  <a:noFill/>
                </a:ln>
                <a:solidFill>
                  <a:srgbClr val="3F7F5F"/>
                </a:solidFill>
                <a:effectLst/>
                <a:latin typeface="Courier New" pitchFamily="49" charset="0"/>
                <a:ea typeface="Calibri" pitchFamily="34" charset="0"/>
                <a:cs typeface="Courier New" pitchFamily="49" charset="0"/>
              </a:rPr>
              <a:t>метод</a:t>
            </a:r>
            <a:r>
              <a:rPr kumimoji="0" lang="en-US"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1</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1"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printArgCount</a:t>
            </a: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(5, 7);</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 </a:t>
            </a:r>
            <a:r>
              <a:rPr kumimoji="0" lang="en-US" sz="1400" b="0" i="0" strike="noStrike" cap="none" normalizeH="0" baseline="0" dirty="0" err="1" smtClean="0">
                <a:ln>
                  <a:noFill/>
                </a:ln>
                <a:solidFill>
                  <a:srgbClr val="3F7F5F"/>
                </a:solidFill>
                <a:effectLst/>
                <a:latin typeface="Courier New" pitchFamily="49" charset="0"/>
                <a:ea typeface="Calibri" pitchFamily="34" charset="0"/>
                <a:cs typeface="Courier New" pitchFamily="49" charset="0"/>
              </a:rPr>
              <a:t>printArgCount</a:t>
            </a:r>
            <a:r>
              <a:rPr kumimoji="0" lang="en-US"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a:t>
            </a:r>
            <a:r>
              <a:rPr kumimoji="0" lang="en-US" sz="1400" b="0" i="0" strike="noStrike" cap="none" normalizeH="0" baseline="0" dirty="0" err="1" smtClean="0">
                <a:ln>
                  <a:noFill/>
                </a:ln>
                <a:solidFill>
                  <a:srgbClr val="3F7F5F"/>
                </a:solidFill>
                <a:effectLst/>
                <a:latin typeface="Courier New" pitchFamily="49" charset="0"/>
                <a:ea typeface="Calibri" pitchFamily="34" charset="0"/>
                <a:cs typeface="Courier New" pitchFamily="49" charset="0"/>
              </a:rPr>
              <a:t>неопределенность</a:t>
            </a:r>
            <a:r>
              <a:rPr kumimoji="0" lang="en-US" sz="1400" b="0" i="0" strike="noStrike" cap="none" normalizeH="0" baseline="0" dirty="0" smtClean="0">
                <a:ln>
                  <a:noFill/>
                </a:ln>
                <a:solidFill>
                  <a:srgbClr val="3F7F5F"/>
                </a:solidFill>
                <a:effectLst/>
                <a:latin typeface="Courier New" pitchFamily="49" charset="0"/>
                <a:ea typeface="Calibri" pitchFamily="34" charset="0"/>
                <a:cs typeface="Courier New" pitchFamily="49" charset="0"/>
              </a:rPr>
              <a:t>!</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400" b="0" i="0"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1400" b="0" i="0" strike="noStrike" cap="none" normalizeH="0" baseline="0" dirty="0" smtClean="0">
              <a:ln>
                <a:noFill/>
              </a:ln>
              <a:solidFill>
                <a:schemeClr val="tx1"/>
              </a:solidFill>
              <a:effectLst/>
              <a:latin typeface="Arial" pitchFamily="34" charset="0"/>
              <a:cs typeface="Arial" pitchFamily="34" charset="0"/>
            </a:endParaRPr>
          </a:p>
        </p:txBody>
      </p:sp>
      <p:sp>
        <p:nvSpPr>
          <p:cNvPr id="218114" name="Rectangle 2"/>
          <p:cNvSpPr>
            <a:spLocks noChangeArrowheads="1"/>
          </p:cNvSpPr>
          <p:nvPr/>
        </p:nvSpPr>
        <p:spPr bwMode="auto">
          <a:xfrm>
            <a:off x="3428992" y="3786190"/>
            <a:ext cx="2010487" cy="1169551"/>
          </a:xfrm>
          <a:prstGeom prst="rect">
            <a:avLst/>
          </a:prstGeom>
          <a:solidFill>
            <a:schemeClr val="bg1">
              <a:lumMod val="95000"/>
            </a:schemeClr>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Object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args</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4</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Integer[]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args</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3</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Object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args</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3</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Object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args</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5</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int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args</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2</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Три кита </a:t>
            </a:r>
            <a:r>
              <a:rPr lang="ru-RU" dirty="0" err="1" smtClean="0"/>
              <a:t>ооп</a:t>
            </a:r>
            <a:endParaRPr lang="en-US" dirty="0"/>
          </a:p>
        </p:txBody>
      </p:sp>
      <p:sp>
        <p:nvSpPr>
          <p:cNvPr id="3" name="Нижний колонтитул 2"/>
          <p:cNvSpPr>
            <a:spLocks noGrp="1"/>
          </p:cNvSpPr>
          <p:nvPr>
            <p:ph type="ftr" sz="quarter" idx="10"/>
          </p:nvPr>
        </p:nvSpPr>
        <p:spPr/>
        <p:txBody>
          <a:bodyPr/>
          <a:lstStyle/>
          <a:p>
            <a:r>
              <a:rPr lang="en-US" smtClean="0"/>
              <a:t>2011 © EPAM Systems, RD Dep.</a:t>
            </a:r>
            <a:endParaRPr lang="en-US" dirty="0"/>
          </a:p>
        </p:txBody>
      </p:sp>
      <p:sp>
        <p:nvSpPr>
          <p:cNvPr id="4" name="Номер слайда 3"/>
          <p:cNvSpPr>
            <a:spLocks noGrp="1"/>
          </p:cNvSpPr>
          <p:nvPr>
            <p:ph type="sldNum" sz="quarter" idx="11"/>
          </p:nvPr>
        </p:nvSpPr>
        <p:spPr/>
        <p:txBody>
          <a:bodyPr/>
          <a:lstStyle/>
          <a:p>
            <a:fld id="{36013D82-3B92-4BC6-A819-A7803D760D40}" type="slidenum">
              <a:rPr lang="en-US" smtClean="0"/>
              <a:pPr/>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Три кита ООП</a:t>
            </a:r>
            <a:endParaRPr lang="en-US" dirty="0"/>
          </a:p>
        </p:txBody>
      </p:sp>
      <p:sp>
        <p:nvSpPr>
          <p:cNvPr id="3" name="Content Placeholder 2"/>
          <p:cNvSpPr>
            <a:spLocks noGrp="1"/>
          </p:cNvSpPr>
          <p:nvPr>
            <p:ph idx="1"/>
          </p:nvPr>
        </p:nvSpPr>
        <p:spPr/>
        <p:txBody>
          <a:bodyPr/>
          <a:lstStyle/>
          <a:p>
            <a:pPr marL="0" indent="0">
              <a:buNone/>
            </a:pPr>
            <a:r>
              <a:rPr lang="ru-RU" sz="1800" dirty="0"/>
              <a:t>Объектно-ориентированное программирование основано на трех принципах</a:t>
            </a:r>
            <a:r>
              <a:rPr lang="ru-RU" sz="1800" dirty="0" smtClean="0"/>
              <a:t>:</a:t>
            </a:r>
            <a:endParaRPr lang="en-US" sz="1800" dirty="0" smtClean="0"/>
          </a:p>
          <a:p>
            <a:endParaRPr lang="en-US" dirty="0" smtClean="0"/>
          </a:p>
          <a:p>
            <a:pPr marL="914400" lvl="1" indent="-457200">
              <a:buFont typeface="Wingdings" pitchFamily="2" charset="2"/>
              <a:buChar char="§"/>
            </a:pPr>
            <a:r>
              <a:rPr lang="ru-RU" sz="1800" b="1" dirty="0" smtClean="0">
                <a:solidFill>
                  <a:schemeClr val="accent1">
                    <a:lumMod val="75000"/>
                  </a:schemeClr>
                </a:solidFill>
              </a:rPr>
              <a:t>Инкапсуляции;</a:t>
            </a:r>
            <a:endParaRPr lang="en-US" sz="1800" b="1" dirty="0" smtClean="0">
              <a:solidFill>
                <a:schemeClr val="accent1">
                  <a:lumMod val="75000"/>
                </a:schemeClr>
              </a:solidFill>
            </a:endParaRPr>
          </a:p>
          <a:p>
            <a:pPr marL="914400" lvl="1" indent="-457200">
              <a:buFont typeface="Wingdings" pitchFamily="2" charset="2"/>
              <a:buChar char="§"/>
            </a:pPr>
            <a:r>
              <a:rPr lang="ru-RU" sz="1800" b="1" dirty="0" smtClean="0">
                <a:solidFill>
                  <a:schemeClr val="accent1">
                    <a:lumMod val="75000"/>
                  </a:schemeClr>
                </a:solidFill>
              </a:rPr>
              <a:t>Наследовании;</a:t>
            </a:r>
            <a:endParaRPr lang="en-US" sz="1800" b="1" dirty="0" smtClean="0">
              <a:solidFill>
                <a:schemeClr val="accent1">
                  <a:lumMod val="75000"/>
                </a:schemeClr>
              </a:solidFill>
            </a:endParaRPr>
          </a:p>
          <a:p>
            <a:pPr marL="914400" lvl="1" indent="-457200">
              <a:buFont typeface="Wingdings" pitchFamily="2" charset="2"/>
              <a:buChar char="§"/>
            </a:pPr>
            <a:r>
              <a:rPr lang="ru-RU" sz="1800" b="1" dirty="0" smtClean="0">
                <a:solidFill>
                  <a:schemeClr val="accent1">
                    <a:lumMod val="75000"/>
                  </a:schemeClr>
                </a:solidFill>
              </a:rPr>
              <a:t>Полиморфизме.</a:t>
            </a:r>
            <a:endParaRPr lang="en-US" sz="1800" dirty="0"/>
          </a:p>
          <a:p>
            <a:pPr marL="0" indent="0">
              <a:buNone/>
            </a:pPr>
            <a:endParaRPr lang="en-US" dirty="0" smtClean="0"/>
          </a:p>
          <a:p>
            <a:pPr marL="0" indent="0">
              <a:buNone/>
            </a:pPr>
            <a:r>
              <a:rPr lang="ru-RU" sz="1800" dirty="0" smtClean="0"/>
              <a:t>и </a:t>
            </a:r>
            <a:r>
              <a:rPr lang="ru-RU" sz="1800" dirty="0"/>
              <a:t>одном механизме:</a:t>
            </a:r>
          </a:p>
          <a:p>
            <a:pPr lvl="1">
              <a:buFont typeface="Wingdings" pitchFamily="2" charset="2"/>
              <a:buChar char="§"/>
            </a:pPr>
            <a:endParaRPr lang="en-US" sz="1700" b="1" dirty="0" smtClean="0">
              <a:solidFill>
                <a:schemeClr val="accent1">
                  <a:lumMod val="75000"/>
                </a:schemeClr>
              </a:solidFill>
            </a:endParaRPr>
          </a:p>
          <a:p>
            <a:pPr marL="914400" lvl="1" indent="-457200">
              <a:buFont typeface="Wingdings" pitchFamily="2" charset="2"/>
              <a:buChar char="§"/>
            </a:pPr>
            <a:r>
              <a:rPr lang="ru-RU" sz="1800" b="1" dirty="0">
                <a:solidFill>
                  <a:schemeClr val="accent1">
                    <a:lumMod val="75000"/>
                  </a:schemeClr>
                </a:solidFill>
              </a:rPr>
              <a:t>Позднее связывание</a:t>
            </a:r>
            <a:endParaRPr lang="en-US" sz="1800" b="1" dirty="0">
              <a:solidFill>
                <a:schemeClr val="accent1">
                  <a:lumMod val="75000"/>
                </a:schemeClr>
              </a:solidFill>
            </a:endParaRPr>
          </a:p>
          <a:p>
            <a:pPr marL="1084263" lvl="1" indent="-169863">
              <a:buNone/>
            </a:pPr>
            <a:r>
              <a:rPr lang="ru-RU" sz="1600" i="1" dirty="0" smtClean="0"/>
              <a:t>Включение сюда механизма вопрос крайне спорный.</a:t>
            </a:r>
            <a:endParaRPr lang="ru-RU" sz="1600" i="1" dirty="0"/>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69</a:t>
            </a:fld>
            <a:endParaRPr lang="en-US"/>
          </a:p>
        </p:txBody>
      </p:sp>
    </p:spTree>
    <p:extLst>
      <p:ext uri="{BB962C8B-B14F-4D97-AF65-F5344CB8AC3E}">
        <p14:creationId xmlns:p14="http://schemas.microsoft.com/office/powerpoint/2010/main" xmlns="" val="27066043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Причины возникновения ООП</a:t>
            </a:r>
            <a:endParaRPr lang="en-US" dirty="0"/>
          </a:p>
        </p:txBody>
      </p:sp>
      <p:sp>
        <p:nvSpPr>
          <p:cNvPr id="3" name="Footer Placeholder 2"/>
          <p:cNvSpPr>
            <a:spLocks noGrp="1"/>
          </p:cNvSpPr>
          <p:nvPr>
            <p:ph type="ftr" sz="quarter" idx="10"/>
          </p:nvPr>
        </p:nvSpPr>
        <p:spPr/>
        <p:txBody>
          <a:bodyPr/>
          <a:lstStyle/>
          <a:p>
            <a:r>
              <a:rPr lang="en-US" smtClean="0"/>
              <a:t>2011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7</a:t>
            </a:fld>
            <a:endParaRPr lang="en-US"/>
          </a:p>
        </p:txBody>
      </p:sp>
      <p:pic>
        <p:nvPicPr>
          <p:cNvPr id="5" name="Picture 9"/>
          <p:cNvPicPr>
            <a:picLocks noChangeAspect="1" noChangeArrowheads="1"/>
          </p:cNvPicPr>
          <p:nvPr/>
        </p:nvPicPr>
        <p:blipFill>
          <a:blip r:embed="rId2" cstate="print"/>
          <a:srcRect/>
          <a:stretch>
            <a:fillRect/>
          </a:stretch>
        </p:blipFill>
        <p:spPr bwMode="auto">
          <a:xfrm>
            <a:off x="1000100" y="1571612"/>
            <a:ext cx="1281113" cy="2160588"/>
          </a:xfrm>
          <a:prstGeom prst="rect">
            <a:avLst/>
          </a:prstGeom>
          <a:noFill/>
        </p:spPr>
      </p:pic>
      <p:pic>
        <p:nvPicPr>
          <p:cNvPr id="6" name="Picture 10"/>
          <p:cNvPicPr>
            <a:picLocks noChangeAspect="1" noChangeArrowheads="1"/>
          </p:cNvPicPr>
          <p:nvPr/>
        </p:nvPicPr>
        <p:blipFill>
          <a:blip r:embed="rId3" cstate="print"/>
          <a:srcRect/>
          <a:stretch>
            <a:fillRect/>
          </a:stretch>
        </p:blipFill>
        <p:spPr bwMode="auto">
          <a:xfrm>
            <a:off x="2395552" y="1571612"/>
            <a:ext cx="4033836" cy="2157107"/>
          </a:xfrm>
          <a:prstGeom prst="rect">
            <a:avLst/>
          </a:prstGeom>
          <a:noFill/>
        </p:spPr>
      </p:pic>
      <p:pic>
        <p:nvPicPr>
          <p:cNvPr id="8" name="Picture 8"/>
          <p:cNvPicPr>
            <a:picLocks noChangeAspect="1" noChangeArrowheads="1"/>
          </p:cNvPicPr>
          <p:nvPr/>
        </p:nvPicPr>
        <p:blipFill>
          <a:blip r:embed="rId4" cstate="print"/>
          <a:srcRect/>
          <a:stretch>
            <a:fillRect/>
          </a:stretch>
        </p:blipFill>
        <p:spPr bwMode="auto">
          <a:xfrm>
            <a:off x="6536735" y="1347790"/>
            <a:ext cx="1678603" cy="2438400"/>
          </a:xfrm>
          <a:prstGeom prst="rect">
            <a:avLst/>
          </a:prstGeom>
          <a:noFill/>
        </p:spPr>
      </p:pic>
      <p:pic>
        <p:nvPicPr>
          <p:cNvPr id="9" name="Picture 20" descr="MCj00788110000[1]"/>
          <p:cNvPicPr>
            <a:picLocks noChangeAspect="1" noChangeArrowheads="1"/>
          </p:cNvPicPr>
          <p:nvPr/>
        </p:nvPicPr>
        <p:blipFill>
          <a:blip r:embed="rId5" cstate="print"/>
          <a:srcRect/>
          <a:stretch>
            <a:fillRect/>
          </a:stretch>
        </p:blipFill>
        <p:spPr bwMode="auto">
          <a:xfrm>
            <a:off x="1571604" y="3857628"/>
            <a:ext cx="1857015" cy="1735226"/>
          </a:xfrm>
          <a:prstGeom prst="rect">
            <a:avLst/>
          </a:prstGeom>
          <a:noFill/>
        </p:spPr>
      </p:pic>
      <p:pic>
        <p:nvPicPr>
          <p:cNvPr id="10" name="Picture 19" descr="MCj00786280000[1]"/>
          <p:cNvPicPr>
            <a:picLocks noChangeAspect="1" noChangeArrowheads="1"/>
          </p:cNvPicPr>
          <p:nvPr/>
        </p:nvPicPr>
        <p:blipFill>
          <a:blip r:embed="rId6" cstate="print"/>
          <a:srcRect/>
          <a:stretch>
            <a:fillRect/>
          </a:stretch>
        </p:blipFill>
        <p:spPr bwMode="auto">
          <a:xfrm>
            <a:off x="4214810" y="3929066"/>
            <a:ext cx="1283821" cy="1571636"/>
          </a:xfrm>
          <a:prstGeom prst="rect">
            <a:avLst/>
          </a:prstGeom>
          <a:noFill/>
        </p:spPr>
      </p:pic>
      <p:pic>
        <p:nvPicPr>
          <p:cNvPr id="11" name="Picture 15" descr="Изображение:LEGO-02.jpg">
            <a:hlinkClick r:id="rId7"/>
          </p:cNvPr>
          <p:cNvPicPr>
            <a:picLocks noChangeAspect="1" noChangeArrowheads="1"/>
          </p:cNvPicPr>
          <p:nvPr/>
        </p:nvPicPr>
        <p:blipFill>
          <a:blip r:embed="rId8" cstate="print"/>
          <a:srcRect/>
          <a:stretch>
            <a:fillRect/>
          </a:stretch>
        </p:blipFill>
        <p:spPr bwMode="auto">
          <a:xfrm>
            <a:off x="6357950" y="3857628"/>
            <a:ext cx="1809736" cy="1776494"/>
          </a:xfrm>
          <a:prstGeom prst="rect">
            <a:avLst/>
          </a:prstGeom>
          <a:noFill/>
        </p:spPr>
      </p:pic>
      <p:sp>
        <p:nvSpPr>
          <p:cNvPr id="12" name="Content Placeholder 2"/>
          <p:cNvSpPr txBox="1">
            <a:spLocks/>
          </p:cNvSpPr>
          <p:nvPr/>
        </p:nvSpPr>
        <p:spPr>
          <a:xfrm>
            <a:off x="914400" y="1000108"/>
            <a:ext cx="7315200" cy="4800600"/>
          </a:xfrm>
          <a:prstGeom prst="rect">
            <a:avLst/>
          </a:prstGeom>
        </p:spPr>
        <p:txBody>
          <a:bodyPr/>
          <a:lstStyle/>
          <a:p>
            <a:pPr lvl="0">
              <a:spcBef>
                <a:spcPct val="20000"/>
              </a:spcBef>
              <a:buClr>
                <a:schemeClr val="accent1">
                  <a:lumMod val="75000"/>
                </a:schemeClr>
              </a:buClr>
              <a:buSzPct val="140000"/>
            </a:pPr>
            <a:r>
              <a:rPr lang="ru-RU" b="1" dirty="0" smtClean="0">
                <a:latin typeface="Arial" pitchFamily="34" charset="0"/>
                <a:cs typeface="Arial" pitchFamily="34" charset="0"/>
              </a:rPr>
              <a:t>Причины возникновения и задачи ООП</a:t>
            </a:r>
            <a:endParaRPr kumimoji="0" lang="ru-RU" sz="1800" b="1"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Tree>
    <p:extLst>
      <p:ext uri="{BB962C8B-B14F-4D97-AF65-F5344CB8AC3E}">
        <p14:creationId xmlns:p14="http://schemas.microsoft.com/office/powerpoint/2010/main" xmlns="" val="300723821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Три кита ООП</a:t>
            </a:r>
            <a:endParaRPr lang="en-US" dirty="0"/>
          </a:p>
        </p:txBody>
      </p:sp>
      <p:sp>
        <p:nvSpPr>
          <p:cNvPr id="3" name="Content Placeholder 2"/>
          <p:cNvSpPr>
            <a:spLocks noGrp="1"/>
          </p:cNvSpPr>
          <p:nvPr>
            <p:ph idx="1"/>
          </p:nvPr>
        </p:nvSpPr>
        <p:spPr>
          <a:xfrm>
            <a:off x="914400" y="1220688"/>
            <a:ext cx="7315200" cy="4800600"/>
          </a:xfrm>
        </p:spPr>
        <p:txBody>
          <a:bodyPr/>
          <a:lstStyle/>
          <a:p>
            <a:pPr marL="0" indent="0" algn="just">
              <a:buNone/>
            </a:pPr>
            <a:r>
              <a:rPr lang="ru-RU" sz="1800" b="1" dirty="0">
                <a:solidFill>
                  <a:schemeClr val="accent1">
                    <a:lumMod val="75000"/>
                  </a:schemeClr>
                </a:solidFill>
              </a:rPr>
              <a:t>Инкапсуляция</a:t>
            </a:r>
            <a:r>
              <a:rPr lang="ru-RU" sz="1800" dirty="0">
                <a:solidFill>
                  <a:schemeClr val="accent1">
                    <a:lumMod val="75000"/>
                  </a:schemeClr>
                </a:solidFill>
              </a:rPr>
              <a:t> (</a:t>
            </a:r>
            <a:r>
              <a:rPr lang="ru-RU" sz="1800" dirty="0" err="1">
                <a:solidFill>
                  <a:schemeClr val="accent1">
                    <a:lumMod val="75000"/>
                  </a:schemeClr>
                </a:solidFill>
              </a:rPr>
              <a:t>encapsulation</a:t>
            </a:r>
            <a:r>
              <a:rPr lang="ru-RU" sz="1800" dirty="0">
                <a:solidFill>
                  <a:schemeClr val="accent1">
                    <a:lumMod val="75000"/>
                  </a:schemeClr>
                </a:solidFill>
              </a:rPr>
              <a:t>) </a:t>
            </a:r>
            <a:r>
              <a:rPr lang="ru-RU" sz="1800" dirty="0"/>
              <a:t>- это механизм, который объединяет данные и код, манипулирующий этими данными, а также защищает и то, и другое от внешнего вмешательства или неправильного использования. В объектно-ориентированном программировании код и данные могут быть объединены вместе; в этом случае говорят, что создаётся так называемый "чёрный ящик". Когда коды и данные объединяются таким способом, создаётся объект (</a:t>
            </a:r>
            <a:r>
              <a:rPr lang="ru-RU" sz="1800" dirty="0" err="1"/>
              <a:t>object</a:t>
            </a:r>
            <a:r>
              <a:rPr lang="ru-RU" sz="1800" dirty="0"/>
              <a:t>). </a:t>
            </a: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70</a:t>
            </a:fld>
            <a:endParaRPr lang="en-US"/>
          </a:p>
        </p:txBody>
      </p:sp>
      <p:pic>
        <p:nvPicPr>
          <p:cNvPr id="6" name="Picture 8" descr="MPj04006790000[1]"/>
          <p:cNvPicPr>
            <a:picLocks noChangeAspect="1" noChangeArrowheads="1"/>
          </p:cNvPicPr>
          <p:nvPr/>
        </p:nvPicPr>
        <p:blipFill>
          <a:blip r:embed="rId2" cstate="print"/>
          <a:srcRect/>
          <a:stretch>
            <a:fillRect/>
          </a:stretch>
        </p:blipFill>
        <p:spPr bwMode="auto">
          <a:xfrm>
            <a:off x="2787230" y="3717032"/>
            <a:ext cx="2936898" cy="2302768"/>
          </a:xfrm>
          <a:prstGeom prst="rect">
            <a:avLst/>
          </a:prstGeom>
          <a:noFill/>
        </p:spPr>
      </p:pic>
    </p:spTree>
    <p:extLst>
      <p:ext uri="{BB962C8B-B14F-4D97-AF65-F5344CB8AC3E}">
        <p14:creationId xmlns:p14="http://schemas.microsoft.com/office/powerpoint/2010/main" xmlns="" val="29300032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Три кита ООП</a:t>
            </a:r>
            <a:endParaRPr lang="en-US" dirty="0"/>
          </a:p>
        </p:txBody>
      </p:sp>
      <p:sp>
        <p:nvSpPr>
          <p:cNvPr id="3" name="Footer Placeholder 2"/>
          <p:cNvSpPr>
            <a:spLocks noGrp="1"/>
          </p:cNvSpPr>
          <p:nvPr>
            <p:ph type="ftr" sz="quarter" idx="10"/>
          </p:nvPr>
        </p:nvSpPr>
        <p:spPr/>
        <p:txBody>
          <a:bodyPr/>
          <a:lstStyle/>
          <a:p>
            <a:r>
              <a:rPr lang="en-US" smtClean="0"/>
              <a:t>2011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71</a:t>
            </a:fld>
            <a:endParaRPr lang="en-US"/>
          </a:p>
        </p:txBody>
      </p:sp>
      <p:pic>
        <p:nvPicPr>
          <p:cNvPr id="5" name="Picture 5" descr="MPj03993790000[1]"/>
          <p:cNvPicPr>
            <a:picLocks noChangeAspect="1" noChangeArrowheads="1"/>
          </p:cNvPicPr>
          <p:nvPr/>
        </p:nvPicPr>
        <p:blipFill>
          <a:blip r:embed="rId2" cstate="print"/>
          <a:srcRect/>
          <a:stretch>
            <a:fillRect/>
          </a:stretch>
        </p:blipFill>
        <p:spPr bwMode="auto">
          <a:xfrm>
            <a:off x="917948" y="1939072"/>
            <a:ext cx="3366020" cy="3633068"/>
          </a:xfrm>
          <a:prstGeom prst="rect">
            <a:avLst/>
          </a:prstGeom>
          <a:noFill/>
        </p:spPr>
      </p:pic>
      <p:pic>
        <p:nvPicPr>
          <p:cNvPr id="6" name="Picture 7"/>
          <p:cNvPicPr>
            <a:picLocks noChangeAspect="1" noChangeArrowheads="1"/>
          </p:cNvPicPr>
          <p:nvPr/>
        </p:nvPicPr>
        <p:blipFill>
          <a:blip r:embed="rId3" cstate="print"/>
          <a:srcRect/>
          <a:stretch>
            <a:fillRect/>
          </a:stretch>
        </p:blipFill>
        <p:spPr bwMode="auto">
          <a:xfrm>
            <a:off x="4718669" y="2154972"/>
            <a:ext cx="3494445" cy="3273152"/>
          </a:xfrm>
          <a:prstGeom prst="rect">
            <a:avLst/>
          </a:prstGeom>
          <a:noFill/>
        </p:spPr>
      </p:pic>
      <p:sp>
        <p:nvSpPr>
          <p:cNvPr id="7" name="Прямоугольник 6"/>
          <p:cNvSpPr/>
          <p:nvPr/>
        </p:nvSpPr>
        <p:spPr>
          <a:xfrm>
            <a:off x="3643306" y="1357298"/>
            <a:ext cx="1709122" cy="369332"/>
          </a:xfrm>
          <a:prstGeom prst="rect">
            <a:avLst/>
          </a:prstGeom>
        </p:spPr>
        <p:txBody>
          <a:bodyPr wrap="none">
            <a:spAutoFit/>
          </a:bodyPr>
          <a:lstStyle/>
          <a:p>
            <a:r>
              <a:rPr lang="ru-RU" dirty="0" smtClean="0">
                <a:latin typeface="Arial" pitchFamily="34" charset="0"/>
                <a:cs typeface="Arial" pitchFamily="34" charset="0"/>
              </a:rPr>
              <a:t>Инкапсуляция</a:t>
            </a:r>
            <a:endParaRPr lang="ru-RU" dirty="0">
              <a:latin typeface="Arial" pitchFamily="34" charset="0"/>
              <a:cs typeface="Arial" pitchFamily="34" charset="0"/>
            </a:endParaRPr>
          </a:p>
        </p:txBody>
      </p:sp>
    </p:spTree>
    <p:extLst>
      <p:ext uri="{BB962C8B-B14F-4D97-AF65-F5344CB8AC3E}">
        <p14:creationId xmlns:p14="http://schemas.microsoft.com/office/powerpoint/2010/main" xmlns="" val="87828598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Три кита ООП</a:t>
            </a:r>
            <a:endParaRPr lang="en-US" dirty="0"/>
          </a:p>
        </p:txBody>
      </p:sp>
      <p:sp>
        <p:nvSpPr>
          <p:cNvPr id="3" name="Content Placeholder 2"/>
          <p:cNvSpPr>
            <a:spLocks noGrp="1"/>
          </p:cNvSpPr>
          <p:nvPr>
            <p:ph idx="1"/>
          </p:nvPr>
        </p:nvSpPr>
        <p:spPr/>
        <p:txBody>
          <a:bodyPr/>
          <a:lstStyle/>
          <a:p>
            <a:pPr marL="0" indent="0" algn="just">
              <a:buNone/>
            </a:pPr>
            <a:r>
              <a:rPr lang="ru-RU" sz="1800" b="1" dirty="0">
                <a:solidFill>
                  <a:schemeClr val="accent1">
                    <a:lumMod val="75000"/>
                  </a:schemeClr>
                </a:solidFill>
              </a:rPr>
              <a:t>Наследование</a:t>
            </a:r>
            <a:r>
              <a:rPr lang="ru-RU" sz="1800" dirty="0">
                <a:solidFill>
                  <a:schemeClr val="accent1">
                    <a:lumMod val="75000"/>
                  </a:schemeClr>
                </a:solidFill>
              </a:rPr>
              <a:t> (</a:t>
            </a:r>
            <a:r>
              <a:rPr lang="ru-RU" sz="1800" dirty="0" err="1">
                <a:solidFill>
                  <a:schemeClr val="accent1">
                    <a:lumMod val="75000"/>
                  </a:schemeClr>
                </a:solidFill>
              </a:rPr>
              <a:t>inheritance</a:t>
            </a:r>
            <a:r>
              <a:rPr lang="ru-RU" sz="1800" dirty="0">
                <a:solidFill>
                  <a:schemeClr val="accent1">
                    <a:lumMod val="75000"/>
                  </a:schemeClr>
                </a:solidFill>
              </a:rPr>
              <a:t>) </a:t>
            </a:r>
            <a:r>
              <a:rPr lang="ru-RU" sz="1800" dirty="0"/>
              <a:t>- это процесс, посредством которого один объект может приобретать свойства другого. Точнее, объект может наследовать основные свойства другого объекта и добавлять к ним черты, характерные только для него</a:t>
            </a:r>
            <a:r>
              <a:rPr lang="ru-RU" sz="1800" dirty="0" smtClean="0"/>
              <a:t>.</a:t>
            </a:r>
            <a:endParaRPr lang="en-US" sz="1800" dirty="0" smtClean="0"/>
          </a:p>
          <a:p>
            <a:pPr marL="0" indent="0">
              <a:buNone/>
            </a:pPr>
            <a:endParaRPr lang="en-US" sz="1800" dirty="0"/>
          </a:p>
          <a:p>
            <a:pPr marL="0" indent="0">
              <a:buNone/>
            </a:pPr>
            <a:r>
              <a:rPr lang="ru-RU" sz="1800" dirty="0"/>
              <a:t>Наследование бывает двух видов: </a:t>
            </a:r>
          </a:p>
          <a:p>
            <a:pPr lvl="1">
              <a:buFont typeface="Wingdings" pitchFamily="2" charset="2"/>
              <a:buChar char="§"/>
            </a:pPr>
            <a:r>
              <a:rPr lang="ru-RU" sz="1800" i="1" dirty="0">
                <a:solidFill>
                  <a:schemeClr val="accent1">
                    <a:lumMod val="75000"/>
                  </a:schemeClr>
                </a:solidFill>
              </a:rPr>
              <a:t>одиночное</a:t>
            </a:r>
            <a:r>
              <a:rPr lang="ru-RU" sz="1800" dirty="0"/>
              <a:t> - когда каждый класс имеет одного и только одного предка; </a:t>
            </a:r>
          </a:p>
          <a:p>
            <a:pPr lvl="1">
              <a:buFont typeface="Wingdings" pitchFamily="2" charset="2"/>
              <a:buChar char="§"/>
            </a:pPr>
            <a:r>
              <a:rPr lang="ru-RU" sz="1800" i="1" dirty="0">
                <a:solidFill>
                  <a:schemeClr val="accent1">
                    <a:lumMod val="75000"/>
                  </a:schemeClr>
                </a:solidFill>
              </a:rPr>
              <a:t>множественное</a:t>
            </a:r>
            <a:r>
              <a:rPr lang="ru-RU" sz="1800" dirty="0"/>
              <a:t> - когда каждый класс может иметь любое количество предков. </a:t>
            </a:r>
          </a:p>
          <a:p>
            <a:pPr marL="0" indent="0">
              <a:buNone/>
            </a:pPr>
            <a:r>
              <a:rPr lang="ru-RU" sz="1800" dirty="0" smtClean="0"/>
              <a:t> </a:t>
            </a:r>
          </a:p>
          <a:p>
            <a:pPr marL="0" indent="0">
              <a:buNone/>
            </a:pPr>
            <a:endParaRPr lang="en-US" sz="1800" dirty="0"/>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72</a:t>
            </a:fld>
            <a:endParaRPr lang="en-US"/>
          </a:p>
        </p:txBody>
      </p:sp>
    </p:spTree>
    <p:extLst>
      <p:ext uri="{BB962C8B-B14F-4D97-AF65-F5344CB8AC3E}">
        <p14:creationId xmlns:p14="http://schemas.microsoft.com/office/powerpoint/2010/main" xmlns="" val="63684789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Три кита ООП</a:t>
            </a:r>
            <a:endParaRPr lang="en-US" dirty="0"/>
          </a:p>
        </p:txBody>
      </p:sp>
      <p:sp>
        <p:nvSpPr>
          <p:cNvPr id="3" name="Footer Placeholder 2"/>
          <p:cNvSpPr>
            <a:spLocks noGrp="1"/>
          </p:cNvSpPr>
          <p:nvPr>
            <p:ph type="ftr" sz="quarter" idx="10"/>
          </p:nvPr>
        </p:nvSpPr>
        <p:spPr/>
        <p:txBody>
          <a:bodyPr/>
          <a:lstStyle/>
          <a:p>
            <a:r>
              <a:rPr lang="en-US" smtClean="0"/>
              <a:t>2011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73</a:t>
            </a:fld>
            <a:endParaRPr lang="en-US"/>
          </a:p>
        </p:txBody>
      </p:sp>
      <p:pic>
        <p:nvPicPr>
          <p:cNvPr id="5" name="Picture 5" descr="MCj03985470000[1]"/>
          <p:cNvPicPr>
            <a:picLocks noChangeAspect="1" noChangeArrowheads="1"/>
          </p:cNvPicPr>
          <p:nvPr/>
        </p:nvPicPr>
        <p:blipFill>
          <a:blip r:embed="rId2" cstate="print"/>
          <a:srcRect/>
          <a:stretch>
            <a:fillRect/>
          </a:stretch>
        </p:blipFill>
        <p:spPr bwMode="auto">
          <a:xfrm>
            <a:off x="457200" y="4804557"/>
            <a:ext cx="1833562" cy="969963"/>
          </a:xfrm>
          <a:prstGeom prst="rect">
            <a:avLst/>
          </a:prstGeom>
          <a:noFill/>
        </p:spPr>
      </p:pic>
      <p:pic>
        <p:nvPicPr>
          <p:cNvPr id="6" name="Picture 6" descr="MCj03887520000[1]"/>
          <p:cNvPicPr>
            <a:picLocks noChangeAspect="1" noChangeArrowheads="1"/>
          </p:cNvPicPr>
          <p:nvPr/>
        </p:nvPicPr>
        <p:blipFill>
          <a:blip r:embed="rId3" cstate="print"/>
          <a:srcRect/>
          <a:stretch>
            <a:fillRect/>
          </a:stretch>
        </p:blipFill>
        <p:spPr bwMode="auto">
          <a:xfrm>
            <a:off x="2543130" y="4695825"/>
            <a:ext cx="1817687" cy="1147762"/>
          </a:xfrm>
          <a:prstGeom prst="rect">
            <a:avLst/>
          </a:prstGeom>
          <a:noFill/>
        </p:spPr>
      </p:pic>
      <p:pic>
        <p:nvPicPr>
          <p:cNvPr id="7" name="Picture 8"/>
          <p:cNvPicPr>
            <a:picLocks noChangeAspect="1" noChangeArrowheads="1"/>
          </p:cNvPicPr>
          <p:nvPr/>
        </p:nvPicPr>
        <p:blipFill>
          <a:blip r:embed="rId4" cstate="print"/>
          <a:srcRect/>
          <a:stretch>
            <a:fillRect/>
          </a:stretch>
        </p:blipFill>
        <p:spPr bwMode="auto">
          <a:xfrm>
            <a:off x="5116116" y="2755695"/>
            <a:ext cx="2705759" cy="1173371"/>
          </a:xfrm>
          <a:prstGeom prst="rect">
            <a:avLst/>
          </a:prstGeom>
          <a:noFill/>
        </p:spPr>
      </p:pic>
      <p:pic>
        <p:nvPicPr>
          <p:cNvPr id="8" name="Picture 9"/>
          <p:cNvPicPr>
            <a:picLocks noChangeAspect="1" noChangeArrowheads="1"/>
          </p:cNvPicPr>
          <p:nvPr/>
        </p:nvPicPr>
        <p:blipFill>
          <a:blip r:embed="rId5" cstate="print"/>
          <a:srcRect/>
          <a:stretch>
            <a:fillRect/>
          </a:stretch>
        </p:blipFill>
        <p:spPr bwMode="auto">
          <a:xfrm>
            <a:off x="1315940" y="2733283"/>
            <a:ext cx="2717130" cy="1118304"/>
          </a:xfrm>
          <a:prstGeom prst="rect">
            <a:avLst/>
          </a:prstGeom>
          <a:noFill/>
        </p:spPr>
      </p:pic>
      <p:pic>
        <p:nvPicPr>
          <p:cNvPr id="9" name="Picture 10" descr="MCj04099750000[1]"/>
          <p:cNvPicPr>
            <a:picLocks noChangeAspect="1" noChangeArrowheads="1"/>
          </p:cNvPicPr>
          <p:nvPr/>
        </p:nvPicPr>
        <p:blipFill>
          <a:blip r:embed="rId6" cstate="print"/>
          <a:srcRect/>
          <a:stretch>
            <a:fillRect/>
          </a:stretch>
        </p:blipFill>
        <p:spPr bwMode="auto">
          <a:xfrm>
            <a:off x="4813300" y="4472770"/>
            <a:ext cx="1841500" cy="1301750"/>
          </a:xfrm>
          <a:prstGeom prst="rect">
            <a:avLst/>
          </a:prstGeom>
          <a:noFill/>
        </p:spPr>
      </p:pic>
      <p:pic>
        <p:nvPicPr>
          <p:cNvPr id="10" name="Picture 11" descr="MCj04099830000[1]"/>
          <p:cNvPicPr>
            <a:picLocks noChangeAspect="1" noChangeArrowheads="1"/>
          </p:cNvPicPr>
          <p:nvPr/>
        </p:nvPicPr>
        <p:blipFill>
          <a:blip r:embed="rId7" cstate="print"/>
          <a:srcRect/>
          <a:stretch>
            <a:fillRect/>
          </a:stretch>
        </p:blipFill>
        <p:spPr bwMode="auto">
          <a:xfrm>
            <a:off x="6850325" y="4463805"/>
            <a:ext cx="1943100" cy="1231900"/>
          </a:xfrm>
          <a:prstGeom prst="rect">
            <a:avLst/>
          </a:prstGeom>
          <a:noFill/>
        </p:spPr>
      </p:pic>
      <p:sp>
        <p:nvSpPr>
          <p:cNvPr id="11" name="AutoShape 12"/>
          <p:cNvSpPr>
            <a:spLocks noChangeArrowheads="1"/>
          </p:cNvSpPr>
          <p:nvPr/>
        </p:nvSpPr>
        <p:spPr bwMode="auto">
          <a:xfrm rot="1663522">
            <a:off x="3791771" y="2098630"/>
            <a:ext cx="287337" cy="647700"/>
          </a:xfrm>
          <a:prstGeom prst="downArrow">
            <a:avLst>
              <a:gd name="adj1" fmla="val 50000"/>
              <a:gd name="adj2" fmla="val 56354"/>
            </a:avLst>
          </a:prstGeom>
          <a:solidFill>
            <a:schemeClr val="accent1">
              <a:lumMod val="75000"/>
            </a:schemeClr>
          </a:solidFill>
          <a:ln w="12700" algn="ctr">
            <a:noFill/>
            <a:miter lim="800000"/>
            <a:headEnd/>
            <a:tailEnd/>
          </a:ln>
          <a:effectLst/>
        </p:spPr>
        <p:txBody>
          <a:bodyPr wrap="none" anchor="ctr"/>
          <a:lstStyle/>
          <a:p>
            <a:endParaRPr lang="ru-RU"/>
          </a:p>
        </p:txBody>
      </p:sp>
      <p:sp>
        <p:nvSpPr>
          <p:cNvPr id="12" name="AutoShape 13"/>
          <p:cNvSpPr>
            <a:spLocks noChangeArrowheads="1"/>
          </p:cNvSpPr>
          <p:nvPr/>
        </p:nvSpPr>
        <p:spPr bwMode="auto">
          <a:xfrm rot="-1413179">
            <a:off x="4711338" y="2083865"/>
            <a:ext cx="287337" cy="647700"/>
          </a:xfrm>
          <a:prstGeom prst="downArrow">
            <a:avLst>
              <a:gd name="adj1" fmla="val 50000"/>
              <a:gd name="adj2" fmla="val 56354"/>
            </a:avLst>
          </a:prstGeom>
          <a:solidFill>
            <a:schemeClr val="accent1">
              <a:lumMod val="75000"/>
            </a:schemeClr>
          </a:solidFill>
          <a:ln w="12700" algn="ctr">
            <a:noFill/>
            <a:miter lim="800000"/>
            <a:headEnd/>
            <a:tailEnd/>
          </a:ln>
          <a:effectLst/>
        </p:spPr>
        <p:txBody>
          <a:bodyPr wrap="none" anchor="ctr"/>
          <a:lstStyle/>
          <a:p>
            <a:endParaRPr lang="ru-RU"/>
          </a:p>
        </p:txBody>
      </p:sp>
      <p:sp>
        <p:nvSpPr>
          <p:cNvPr id="13" name="AutoShape 14"/>
          <p:cNvSpPr>
            <a:spLocks noChangeArrowheads="1"/>
          </p:cNvSpPr>
          <p:nvPr/>
        </p:nvSpPr>
        <p:spPr bwMode="auto">
          <a:xfrm rot="1663522">
            <a:off x="2003378" y="3951280"/>
            <a:ext cx="287338" cy="647700"/>
          </a:xfrm>
          <a:prstGeom prst="downArrow">
            <a:avLst>
              <a:gd name="adj1" fmla="val 50000"/>
              <a:gd name="adj2" fmla="val 56353"/>
            </a:avLst>
          </a:prstGeom>
          <a:solidFill>
            <a:schemeClr val="accent1">
              <a:lumMod val="75000"/>
            </a:schemeClr>
          </a:solidFill>
          <a:ln w="12700" algn="ctr">
            <a:noFill/>
            <a:miter lim="800000"/>
            <a:headEnd/>
            <a:tailEnd/>
          </a:ln>
          <a:effectLst/>
        </p:spPr>
        <p:txBody>
          <a:bodyPr wrap="none" anchor="ctr"/>
          <a:lstStyle/>
          <a:p>
            <a:endParaRPr lang="ru-RU"/>
          </a:p>
        </p:txBody>
      </p:sp>
      <p:sp>
        <p:nvSpPr>
          <p:cNvPr id="14" name="AutoShape 15"/>
          <p:cNvSpPr>
            <a:spLocks noChangeArrowheads="1"/>
          </p:cNvSpPr>
          <p:nvPr/>
        </p:nvSpPr>
        <p:spPr bwMode="auto">
          <a:xfrm rot="-1413179">
            <a:off x="2838498" y="3965315"/>
            <a:ext cx="287338" cy="647700"/>
          </a:xfrm>
          <a:prstGeom prst="downArrow">
            <a:avLst>
              <a:gd name="adj1" fmla="val 50000"/>
              <a:gd name="adj2" fmla="val 56353"/>
            </a:avLst>
          </a:prstGeom>
          <a:solidFill>
            <a:schemeClr val="accent1">
              <a:lumMod val="75000"/>
            </a:schemeClr>
          </a:solidFill>
          <a:ln w="12700" algn="ctr">
            <a:noFill/>
            <a:miter lim="800000"/>
            <a:headEnd/>
            <a:tailEnd/>
          </a:ln>
          <a:effectLst/>
        </p:spPr>
        <p:txBody>
          <a:bodyPr wrap="none" anchor="ctr"/>
          <a:lstStyle/>
          <a:p>
            <a:endParaRPr lang="ru-RU"/>
          </a:p>
        </p:txBody>
      </p:sp>
      <p:sp>
        <p:nvSpPr>
          <p:cNvPr id="15" name="AutoShape 16"/>
          <p:cNvSpPr>
            <a:spLocks noChangeArrowheads="1"/>
          </p:cNvSpPr>
          <p:nvPr/>
        </p:nvSpPr>
        <p:spPr bwMode="auto">
          <a:xfrm rot="1663522">
            <a:off x="5904080" y="3951280"/>
            <a:ext cx="287337" cy="647700"/>
          </a:xfrm>
          <a:prstGeom prst="downArrow">
            <a:avLst>
              <a:gd name="adj1" fmla="val 50000"/>
              <a:gd name="adj2" fmla="val 56354"/>
            </a:avLst>
          </a:prstGeom>
          <a:solidFill>
            <a:schemeClr val="accent1">
              <a:lumMod val="75000"/>
            </a:schemeClr>
          </a:solidFill>
          <a:ln w="12700" algn="ctr">
            <a:noFill/>
            <a:miter lim="800000"/>
            <a:headEnd/>
            <a:tailEnd/>
          </a:ln>
          <a:effectLst/>
        </p:spPr>
        <p:txBody>
          <a:bodyPr wrap="none" anchor="ctr"/>
          <a:lstStyle/>
          <a:p>
            <a:endParaRPr lang="ru-RU"/>
          </a:p>
        </p:txBody>
      </p:sp>
      <p:sp>
        <p:nvSpPr>
          <p:cNvPr id="16" name="AutoShape 17"/>
          <p:cNvSpPr>
            <a:spLocks noChangeArrowheads="1"/>
          </p:cNvSpPr>
          <p:nvPr/>
        </p:nvSpPr>
        <p:spPr bwMode="auto">
          <a:xfrm rot="-1413179">
            <a:off x="6986623" y="3965315"/>
            <a:ext cx="287337" cy="647700"/>
          </a:xfrm>
          <a:prstGeom prst="downArrow">
            <a:avLst>
              <a:gd name="adj1" fmla="val 50000"/>
              <a:gd name="adj2" fmla="val 56354"/>
            </a:avLst>
          </a:prstGeom>
          <a:solidFill>
            <a:schemeClr val="accent1">
              <a:lumMod val="75000"/>
            </a:schemeClr>
          </a:solidFill>
          <a:ln w="12700" algn="ctr">
            <a:noFill/>
            <a:miter lim="800000"/>
            <a:headEnd/>
            <a:tailEnd/>
          </a:ln>
          <a:effectLst/>
        </p:spPr>
        <p:txBody>
          <a:bodyPr wrap="none" anchor="ctr"/>
          <a:lstStyle/>
          <a:p>
            <a:endParaRPr lang="ru-RU"/>
          </a:p>
        </p:txBody>
      </p:sp>
      <p:pic>
        <p:nvPicPr>
          <p:cNvPr id="17" name="Picture 18"/>
          <p:cNvPicPr>
            <a:picLocks noChangeAspect="1" noChangeArrowheads="1"/>
          </p:cNvPicPr>
          <p:nvPr/>
        </p:nvPicPr>
        <p:blipFill>
          <a:blip r:embed="rId8" cstate="print"/>
          <a:srcRect/>
          <a:stretch>
            <a:fillRect/>
          </a:stretch>
        </p:blipFill>
        <p:spPr bwMode="auto">
          <a:xfrm>
            <a:off x="3214678" y="1248194"/>
            <a:ext cx="2514600" cy="1092947"/>
          </a:xfrm>
          <a:prstGeom prst="rect">
            <a:avLst/>
          </a:prstGeom>
          <a:solidFill>
            <a:schemeClr val="tx2">
              <a:lumMod val="60000"/>
              <a:lumOff val="40000"/>
            </a:schemeClr>
          </a:solidFill>
        </p:spPr>
      </p:pic>
      <p:sp>
        <p:nvSpPr>
          <p:cNvPr id="18" name="Прямоугольник 17"/>
          <p:cNvSpPr/>
          <p:nvPr/>
        </p:nvSpPr>
        <p:spPr>
          <a:xfrm>
            <a:off x="928662" y="1357298"/>
            <a:ext cx="1749582" cy="369332"/>
          </a:xfrm>
          <a:prstGeom prst="rect">
            <a:avLst/>
          </a:prstGeom>
        </p:spPr>
        <p:txBody>
          <a:bodyPr wrap="none">
            <a:spAutoFit/>
          </a:bodyPr>
          <a:lstStyle/>
          <a:p>
            <a:r>
              <a:rPr lang="ru-RU" dirty="0" smtClean="0">
                <a:latin typeface="Arial" pitchFamily="34" charset="0"/>
                <a:cs typeface="Arial" pitchFamily="34" charset="0"/>
              </a:rPr>
              <a:t>Наследование</a:t>
            </a:r>
            <a:endParaRPr lang="ru-RU" dirty="0">
              <a:latin typeface="Arial" pitchFamily="34" charset="0"/>
              <a:cs typeface="Arial" pitchFamily="34" charset="0"/>
            </a:endParaRPr>
          </a:p>
        </p:txBody>
      </p:sp>
    </p:spTree>
    <p:extLst>
      <p:ext uri="{BB962C8B-B14F-4D97-AF65-F5344CB8AC3E}">
        <p14:creationId xmlns:p14="http://schemas.microsoft.com/office/powerpoint/2010/main" xmlns="" val="53079745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Три кита ООП</a:t>
            </a:r>
            <a:endParaRPr lang="en-US" dirty="0"/>
          </a:p>
        </p:txBody>
      </p:sp>
      <p:sp>
        <p:nvSpPr>
          <p:cNvPr id="3" name="Content Placeholder 2"/>
          <p:cNvSpPr>
            <a:spLocks noGrp="1"/>
          </p:cNvSpPr>
          <p:nvPr>
            <p:ph idx="1"/>
          </p:nvPr>
        </p:nvSpPr>
        <p:spPr/>
        <p:txBody>
          <a:bodyPr/>
          <a:lstStyle/>
          <a:p>
            <a:pPr marL="0" indent="0" algn="just">
              <a:buNone/>
            </a:pPr>
            <a:r>
              <a:rPr lang="ru-RU" sz="1800" b="1" dirty="0">
                <a:solidFill>
                  <a:schemeClr val="accent1">
                    <a:lumMod val="75000"/>
                  </a:schemeClr>
                </a:solidFill>
              </a:rPr>
              <a:t>Полиморфизм</a:t>
            </a:r>
            <a:r>
              <a:rPr lang="ru-RU" sz="1800" dirty="0">
                <a:solidFill>
                  <a:schemeClr val="accent1">
                    <a:lumMod val="75000"/>
                  </a:schemeClr>
                </a:solidFill>
              </a:rPr>
              <a:t> (</a:t>
            </a:r>
            <a:r>
              <a:rPr lang="ru-RU" sz="1800" dirty="0" err="1">
                <a:solidFill>
                  <a:schemeClr val="accent1">
                    <a:lumMod val="75000"/>
                  </a:schemeClr>
                </a:solidFill>
              </a:rPr>
              <a:t>polymorphism</a:t>
            </a:r>
            <a:r>
              <a:rPr lang="ru-RU" sz="1800" dirty="0">
                <a:solidFill>
                  <a:schemeClr val="accent1">
                    <a:lumMod val="75000"/>
                  </a:schemeClr>
                </a:solidFill>
              </a:rPr>
              <a:t>) </a:t>
            </a:r>
            <a:r>
              <a:rPr lang="ru-RU" sz="1800" dirty="0"/>
              <a:t>- это свойство, которое позволяет одно и то же имя использовать для решения двух или более схожих, но технически разных задач. </a:t>
            </a:r>
            <a:endParaRPr lang="en-US" sz="1800" dirty="0"/>
          </a:p>
          <a:p>
            <a:pPr marL="0" indent="0" algn="just">
              <a:buNone/>
            </a:pPr>
            <a:endParaRPr lang="en-US" sz="1800" dirty="0"/>
          </a:p>
          <a:p>
            <a:pPr marL="0" indent="0" algn="just">
              <a:buNone/>
            </a:pPr>
            <a:r>
              <a:rPr lang="ru-RU" sz="1800" dirty="0"/>
              <a:t>Целью полиморфизма, применительно к объектно-ориентированному программированию, является использование одного имени для задания общих для класса действий. </a:t>
            </a:r>
          </a:p>
          <a:p>
            <a:pPr marL="0" indent="0" algn="just">
              <a:buNone/>
            </a:pPr>
            <a:r>
              <a:rPr lang="ru-RU" sz="1800" dirty="0"/>
              <a:t>В более общем смысле, концепцией полиморфизма является идея "один интерфейс, множество методов". </a:t>
            </a:r>
          </a:p>
          <a:p>
            <a:endParaRPr lang="en-US" dirty="0"/>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74</a:t>
            </a:fld>
            <a:endParaRPr lang="en-US"/>
          </a:p>
        </p:txBody>
      </p:sp>
    </p:spTree>
    <p:extLst>
      <p:ext uri="{BB962C8B-B14F-4D97-AF65-F5344CB8AC3E}">
        <p14:creationId xmlns:p14="http://schemas.microsoft.com/office/powerpoint/2010/main" xmlns="" val="108106933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Три кита ООП</a:t>
            </a:r>
            <a:endParaRPr lang="en-US" dirty="0"/>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75</a:t>
            </a:fld>
            <a:endParaRPr lang="en-US"/>
          </a:p>
        </p:txBody>
      </p:sp>
      <p:pic>
        <p:nvPicPr>
          <p:cNvPr id="6" name="Picture 8"/>
          <p:cNvPicPr>
            <a:picLocks noChangeAspect="1" noChangeArrowheads="1"/>
          </p:cNvPicPr>
          <p:nvPr/>
        </p:nvPicPr>
        <p:blipFill>
          <a:blip r:embed="rId2" cstate="print"/>
          <a:srcRect/>
          <a:stretch>
            <a:fillRect/>
          </a:stretch>
        </p:blipFill>
        <p:spPr bwMode="auto">
          <a:xfrm>
            <a:off x="1345578" y="1928802"/>
            <a:ext cx="1903912" cy="1052684"/>
          </a:xfrm>
          <a:prstGeom prst="rect">
            <a:avLst/>
          </a:prstGeom>
          <a:noFill/>
        </p:spPr>
      </p:pic>
      <p:pic>
        <p:nvPicPr>
          <p:cNvPr id="7" name="Picture 12"/>
          <p:cNvPicPr>
            <a:picLocks noChangeAspect="1" noChangeArrowheads="1"/>
          </p:cNvPicPr>
          <p:nvPr/>
        </p:nvPicPr>
        <p:blipFill>
          <a:blip r:embed="rId3" cstate="print"/>
          <a:srcRect/>
          <a:stretch>
            <a:fillRect/>
          </a:stretch>
        </p:blipFill>
        <p:spPr bwMode="auto">
          <a:xfrm>
            <a:off x="5538234" y="1946731"/>
            <a:ext cx="2394112" cy="822229"/>
          </a:xfrm>
          <a:prstGeom prst="rect">
            <a:avLst/>
          </a:prstGeom>
          <a:noFill/>
        </p:spPr>
      </p:pic>
      <p:pic>
        <p:nvPicPr>
          <p:cNvPr id="8" name="Picture 11"/>
          <p:cNvPicPr>
            <a:picLocks noChangeAspect="1" noChangeArrowheads="1"/>
          </p:cNvPicPr>
          <p:nvPr/>
        </p:nvPicPr>
        <p:blipFill>
          <a:blip r:embed="rId4" cstate="print"/>
          <a:srcRect/>
          <a:stretch>
            <a:fillRect/>
          </a:stretch>
        </p:blipFill>
        <p:spPr bwMode="auto">
          <a:xfrm>
            <a:off x="1356544" y="4123637"/>
            <a:ext cx="1931272" cy="1470432"/>
          </a:xfrm>
          <a:prstGeom prst="rect">
            <a:avLst/>
          </a:prstGeom>
          <a:noFill/>
        </p:spPr>
      </p:pic>
      <p:pic>
        <p:nvPicPr>
          <p:cNvPr id="9" name="Picture 4"/>
          <p:cNvPicPr>
            <a:picLocks noChangeAspect="1" noChangeArrowheads="1"/>
          </p:cNvPicPr>
          <p:nvPr/>
        </p:nvPicPr>
        <p:blipFill>
          <a:blip r:embed="rId5" cstate="print"/>
          <a:srcRect/>
          <a:stretch>
            <a:fillRect/>
          </a:stretch>
        </p:blipFill>
        <p:spPr bwMode="auto">
          <a:xfrm>
            <a:off x="5798847" y="3852197"/>
            <a:ext cx="2416491" cy="1798517"/>
          </a:xfrm>
          <a:prstGeom prst="rect">
            <a:avLst/>
          </a:prstGeom>
          <a:noFill/>
        </p:spPr>
      </p:pic>
      <p:sp>
        <p:nvSpPr>
          <p:cNvPr id="10" name="AutoShape 13"/>
          <p:cNvSpPr>
            <a:spLocks noChangeArrowheads="1"/>
          </p:cNvSpPr>
          <p:nvPr/>
        </p:nvSpPr>
        <p:spPr bwMode="auto">
          <a:xfrm>
            <a:off x="3591783" y="3446048"/>
            <a:ext cx="1095163" cy="359250"/>
          </a:xfrm>
          <a:prstGeom prst="rightArrow">
            <a:avLst>
              <a:gd name="adj1" fmla="val 50000"/>
              <a:gd name="adj2" fmla="val 110962"/>
            </a:avLst>
          </a:prstGeom>
          <a:solidFill>
            <a:schemeClr val="tx2">
              <a:lumMod val="60000"/>
              <a:lumOff val="40000"/>
            </a:schemeClr>
          </a:solidFill>
          <a:ln w="22225" algn="ctr">
            <a:noFill/>
            <a:miter lim="800000"/>
            <a:headEnd/>
            <a:tailEnd/>
          </a:ln>
          <a:effectLst/>
        </p:spPr>
        <p:txBody>
          <a:bodyPr wrap="none" anchor="ctr"/>
          <a:lstStyle/>
          <a:p>
            <a:endParaRPr lang="ru-RU"/>
          </a:p>
        </p:txBody>
      </p:sp>
      <p:sp>
        <p:nvSpPr>
          <p:cNvPr id="11" name="Прямоугольник 10"/>
          <p:cNvSpPr/>
          <p:nvPr/>
        </p:nvSpPr>
        <p:spPr>
          <a:xfrm>
            <a:off x="3571868" y="1285860"/>
            <a:ext cx="1734514" cy="369332"/>
          </a:xfrm>
          <a:prstGeom prst="rect">
            <a:avLst/>
          </a:prstGeom>
        </p:spPr>
        <p:txBody>
          <a:bodyPr wrap="none">
            <a:spAutoFit/>
          </a:bodyPr>
          <a:lstStyle/>
          <a:p>
            <a:r>
              <a:rPr lang="ru-RU" dirty="0" smtClean="0">
                <a:latin typeface="Arial" pitchFamily="34" charset="0"/>
                <a:cs typeface="Arial" pitchFamily="34" charset="0"/>
              </a:rPr>
              <a:t>Полиморфизм</a:t>
            </a:r>
            <a:endParaRPr lang="ru-RU" dirty="0">
              <a:latin typeface="Arial" pitchFamily="34" charset="0"/>
              <a:cs typeface="Arial" pitchFamily="34" charset="0"/>
            </a:endParaRPr>
          </a:p>
        </p:txBody>
      </p:sp>
    </p:spTree>
    <p:extLst>
      <p:ext uri="{BB962C8B-B14F-4D97-AF65-F5344CB8AC3E}">
        <p14:creationId xmlns:p14="http://schemas.microsoft.com/office/powerpoint/2010/main" xmlns="" val="292157404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Три кита ООП</a:t>
            </a:r>
            <a:endParaRPr lang="en-US" dirty="0"/>
          </a:p>
        </p:txBody>
      </p:sp>
      <p:sp>
        <p:nvSpPr>
          <p:cNvPr id="4" name="Content Placeholder 3"/>
          <p:cNvSpPr>
            <a:spLocks noGrp="1"/>
          </p:cNvSpPr>
          <p:nvPr>
            <p:ph idx="1"/>
          </p:nvPr>
        </p:nvSpPr>
        <p:spPr>
          <a:xfrm>
            <a:off x="914400" y="1219200"/>
            <a:ext cx="4229104" cy="4800600"/>
          </a:xfrm>
        </p:spPr>
        <p:txBody>
          <a:bodyPr/>
          <a:lstStyle/>
          <a:p>
            <a:pPr marL="0" indent="0" algn="just">
              <a:buNone/>
            </a:pPr>
            <a:r>
              <a:rPr lang="ru-RU" sz="1800" b="1" dirty="0" smtClean="0"/>
              <a:t>Позднее связывание. </a:t>
            </a:r>
            <a:r>
              <a:rPr lang="ru-RU" sz="1800" dirty="0" smtClean="0"/>
              <a:t>При </a:t>
            </a:r>
            <a:r>
              <a:rPr lang="ru-RU" sz="1800" dirty="0"/>
              <a:t>вызове того или иного метода класса сначала ищется метод у самого класса. Если метод найден, то он выполняется и поиск этого метода на этом завершается. Если же метод не найден, то обращаемся к родительскому классу и ищем вызванный метод у него. Если найден - поступаем как при нахождении метода в самом классе. А если нет - продолжаем дальнейший поиск вверх по иерархическому дереву. Вплоть до корня(верхнего класса) иерархии.</a:t>
            </a:r>
          </a:p>
        </p:txBody>
      </p:sp>
      <p:sp>
        <p:nvSpPr>
          <p:cNvPr id="5" name="Footer Placeholder 4"/>
          <p:cNvSpPr>
            <a:spLocks noGrp="1"/>
          </p:cNvSpPr>
          <p:nvPr>
            <p:ph type="ftr" sz="quarter" idx="10"/>
          </p:nvPr>
        </p:nvSpPr>
        <p:spPr/>
        <p:txBody>
          <a:bodyPr/>
          <a:lstStyle/>
          <a:p>
            <a:r>
              <a:rPr lang="en-US" smtClean="0"/>
              <a:t>2011 © EPAM Systems, RD Dep.</a:t>
            </a:r>
            <a:endParaRPr lang="en-US" dirty="0"/>
          </a:p>
        </p:txBody>
      </p:sp>
      <p:sp>
        <p:nvSpPr>
          <p:cNvPr id="6" name="Slide Number Placeholder 5"/>
          <p:cNvSpPr>
            <a:spLocks noGrp="1"/>
          </p:cNvSpPr>
          <p:nvPr>
            <p:ph type="sldNum" sz="quarter" idx="11"/>
          </p:nvPr>
        </p:nvSpPr>
        <p:spPr/>
        <p:txBody>
          <a:bodyPr/>
          <a:lstStyle/>
          <a:p>
            <a:fld id="{36013D82-3B92-4BC6-A819-A7803D760D40}" type="slidenum">
              <a:rPr lang="en-US" smtClean="0"/>
              <a:pPr/>
              <a:t>76</a:t>
            </a:fld>
            <a:endParaRPr lang="en-US"/>
          </a:p>
        </p:txBody>
      </p:sp>
      <p:pic>
        <p:nvPicPr>
          <p:cNvPr id="8" name="Picture 14"/>
          <p:cNvPicPr>
            <a:picLocks noChangeAspect="1" noChangeArrowheads="1"/>
          </p:cNvPicPr>
          <p:nvPr/>
        </p:nvPicPr>
        <p:blipFill>
          <a:blip r:embed="rId2" cstate="print"/>
          <a:srcRect/>
          <a:stretch>
            <a:fillRect/>
          </a:stretch>
        </p:blipFill>
        <p:spPr bwMode="auto">
          <a:xfrm>
            <a:off x="5645740" y="1422489"/>
            <a:ext cx="1555758" cy="782290"/>
          </a:xfrm>
          <a:prstGeom prst="rect">
            <a:avLst/>
          </a:prstGeom>
          <a:noFill/>
        </p:spPr>
      </p:pic>
      <p:pic>
        <p:nvPicPr>
          <p:cNvPr id="9" name="Picture 10"/>
          <p:cNvPicPr>
            <a:picLocks noChangeAspect="1" noChangeArrowheads="1"/>
          </p:cNvPicPr>
          <p:nvPr/>
        </p:nvPicPr>
        <p:blipFill>
          <a:blip r:embed="rId3" cstate="print"/>
          <a:srcRect/>
          <a:stretch>
            <a:fillRect/>
          </a:stretch>
        </p:blipFill>
        <p:spPr bwMode="auto">
          <a:xfrm>
            <a:off x="5602455" y="3078722"/>
            <a:ext cx="1675243" cy="834362"/>
          </a:xfrm>
          <a:prstGeom prst="rect">
            <a:avLst/>
          </a:prstGeom>
          <a:noFill/>
        </p:spPr>
      </p:pic>
      <p:pic>
        <p:nvPicPr>
          <p:cNvPr id="10" name="Picture 8" descr="MCj03887520000[1]"/>
          <p:cNvPicPr>
            <a:picLocks noChangeAspect="1" noChangeArrowheads="1"/>
          </p:cNvPicPr>
          <p:nvPr/>
        </p:nvPicPr>
        <p:blipFill>
          <a:blip r:embed="rId4" cstate="print"/>
          <a:srcRect/>
          <a:stretch>
            <a:fillRect/>
          </a:stretch>
        </p:blipFill>
        <p:spPr bwMode="auto">
          <a:xfrm>
            <a:off x="5686682" y="4878102"/>
            <a:ext cx="1325404" cy="836914"/>
          </a:xfrm>
          <a:prstGeom prst="rect">
            <a:avLst/>
          </a:prstGeom>
          <a:noFill/>
        </p:spPr>
      </p:pic>
      <p:sp>
        <p:nvSpPr>
          <p:cNvPr id="11" name="AutoShape 11"/>
          <p:cNvSpPr>
            <a:spLocks noChangeArrowheads="1"/>
          </p:cNvSpPr>
          <p:nvPr/>
        </p:nvSpPr>
        <p:spPr bwMode="auto">
          <a:xfrm>
            <a:off x="6063115" y="2444464"/>
            <a:ext cx="209518" cy="330208"/>
          </a:xfrm>
          <a:prstGeom prst="downArrow">
            <a:avLst>
              <a:gd name="adj1" fmla="val 50000"/>
              <a:gd name="adj2" fmla="val 50138"/>
            </a:avLst>
          </a:prstGeom>
          <a:solidFill>
            <a:schemeClr val="tx2">
              <a:lumMod val="60000"/>
              <a:lumOff val="40000"/>
            </a:schemeClr>
          </a:solidFill>
          <a:ln w="12700" algn="ctr">
            <a:noFill/>
            <a:miter lim="800000"/>
            <a:headEnd/>
            <a:tailEnd/>
          </a:ln>
          <a:effectLst/>
        </p:spPr>
        <p:txBody>
          <a:bodyPr wrap="none" anchor="ctr"/>
          <a:lstStyle/>
          <a:p>
            <a:endParaRPr lang="ru-RU"/>
          </a:p>
        </p:txBody>
      </p:sp>
      <p:sp>
        <p:nvSpPr>
          <p:cNvPr id="12" name="AutoShape 11"/>
          <p:cNvSpPr>
            <a:spLocks noChangeArrowheads="1"/>
          </p:cNvSpPr>
          <p:nvPr/>
        </p:nvSpPr>
        <p:spPr bwMode="auto">
          <a:xfrm>
            <a:off x="6071846" y="4120864"/>
            <a:ext cx="209518" cy="330208"/>
          </a:xfrm>
          <a:prstGeom prst="downArrow">
            <a:avLst>
              <a:gd name="adj1" fmla="val 50000"/>
              <a:gd name="adj2" fmla="val 50138"/>
            </a:avLst>
          </a:prstGeom>
          <a:solidFill>
            <a:schemeClr val="tx2">
              <a:lumMod val="60000"/>
              <a:lumOff val="40000"/>
            </a:schemeClr>
          </a:solidFill>
          <a:ln w="12700" algn="ctr">
            <a:noFill/>
            <a:miter lim="800000"/>
            <a:headEnd/>
            <a:tailEnd/>
          </a:ln>
          <a:effectLst/>
        </p:spPr>
        <p:txBody>
          <a:bodyPr wrap="none" anchor="ctr"/>
          <a:lstStyle/>
          <a:p>
            <a:endParaRPr lang="ru-RU"/>
          </a:p>
        </p:txBody>
      </p:sp>
      <p:sp>
        <p:nvSpPr>
          <p:cNvPr id="13" name="AutoShape 13"/>
          <p:cNvSpPr>
            <a:spLocks noChangeArrowheads="1"/>
          </p:cNvSpPr>
          <p:nvPr/>
        </p:nvSpPr>
        <p:spPr bwMode="auto">
          <a:xfrm rot="10800000">
            <a:off x="7556523" y="5054763"/>
            <a:ext cx="944567" cy="330209"/>
          </a:xfrm>
          <a:prstGeom prst="homePlate">
            <a:avLst>
              <a:gd name="adj" fmla="val 68718"/>
            </a:avLst>
          </a:prstGeom>
          <a:ln>
            <a:headEnd/>
            <a:tailEnd/>
          </a:ln>
        </p:spPr>
        <p:style>
          <a:lnRef idx="1">
            <a:schemeClr val="accent1"/>
          </a:lnRef>
          <a:fillRef idx="3">
            <a:schemeClr val="accent1"/>
          </a:fillRef>
          <a:effectRef idx="2">
            <a:schemeClr val="accent1"/>
          </a:effectRef>
          <a:fontRef idx="minor">
            <a:schemeClr val="lt1"/>
          </a:fontRef>
        </p:style>
        <p:txBody>
          <a:bodyPr rot="10800000" wrap="none" anchor="ctr"/>
          <a:lstStyle/>
          <a:p>
            <a:pPr algn="ctr"/>
            <a:r>
              <a:rPr lang="ru-RU" dirty="0"/>
              <a:t>повернуть</a:t>
            </a:r>
          </a:p>
        </p:txBody>
      </p:sp>
    </p:spTree>
    <p:extLst>
      <p:ext uri="{BB962C8B-B14F-4D97-AF65-F5344CB8AC3E}">
        <p14:creationId xmlns:p14="http://schemas.microsoft.com/office/powerpoint/2010/main" xmlns="" val="2820842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grpId="1" nodeType="clickEffect">
                                  <p:stCondLst>
                                    <p:cond delay="0"/>
                                  </p:stCondLst>
                                  <p:childTnLst>
                                    <p:animMotion origin="layout" path="M -1.38889E-6 3.33333E-6 L -1.38889E-6 -0.27292 " pathEditMode="relative" rAng="0" ptsTypes="AA">
                                      <p:cBhvr>
                                        <p:cTn id="10" dur="2000" fill="hold"/>
                                        <p:tgtEl>
                                          <p:spTgt spid="13"/>
                                        </p:tgtEl>
                                        <p:attrNameLst>
                                          <p:attrName>ppt_x</p:attrName>
                                          <p:attrName>ppt_y</p:attrName>
                                        </p:attrNameLst>
                                      </p:cBhvr>
                                      <p:rCtr x="0" y="-137"/>
                                    </p:animMotion>
                                  </p:childTnLst>
                                </p:cTn>
                              </p:par>
                            </p:childTnLst>
                          </p:cTn>
                        </p:par>
                      </p:childTnLst>
                    </p:cTn>
                  </p:par>
                  <p:par>
                    <p:cTn id="11" fill="hold">
                      <p:stCondLst>
                        <p:cond delay="indefinite"/>
                      </p:stCondLst>
                      <p:childTnLst>
                        <p:par>
                          <p:cTn id="12" fill="hold">
                            <p:stCondLst>
                              <p:cond delay="0"/>
                            </p:stCondLst>
                            <p:childTnLst>
                              <p:par>
                                <p:cTn id="13" presetID="64" presetClass="path" presetSubtype="0" accel="50000" decel="50000" fill="hold" grpId="2" nodeType="clickEffect">
                                  <p:stCondLst>
                                    <p:cond delay="0"/>
                                  </p:stCondLst>
                                  <p:childTnLst>
                                    <p:animMotion origin="layout" path="M -1.38889E-6 -0.27292 L -1.38889E-6 -0.54584 " pathEditMode="relative" rAng="0" ptsTypes="AA">
                                      <p:cBhvr>
                                        <p:cTn id="14" dur="2000" fill="hold"/>
                                        <p:tgtEl>
                                          <p:spTgt spid="13"/>
                                        </p:tgtEl>
                                        <p:attrNameLst>
                                          <p:attrName>ppt_x</p:attrName>
                                          <p:attrName>ppt_y</p:attrName>
                                        </p:attrNameLst>
                                      </p:cBhvr>
                                      <p:rCtr x="0" y="-137"/>
                                    </p:animMotion>
                                  </p:childTnLst>
                                </p:cTn>
                              </p:par>
                            </p:childTnLst>
                          </p:cTn>
                        </p:par>
                      </p:childTnLst>
                    </p:cTn>
                  </p:par>
                  <p:par>
                    <p:cTn id="15" fill="hold">
                      <p:stCondLst>
                        <p:cond delay="indefinite"/>
                      </p:stCondLst>
                      <p:childTnLst>
                        <p:par>
                          <p:cTn id="16" fill="hold">
                            <p:stCondLst>
                              <p:cond delay="0"/>
                            </p:stCondLst>
                            <p:childTnLst>
                              <p:par>
                                <p:cTn id="17" presetID="35" presetClass="path" presetSubtype="0" accel="50000" decel="50000" fill="hold" grpId="3" nodeType="clickEffect">
                                  <p:stCondLst>
                                    <p:cond delay="0"/>
                                  </p:stCondLst>
                                  <p:childTnLst>
                                    <p:animMotion origin="layout" path="M 8.33333E-7 -0.54583 L -0.10243 -0.54699 " pathEditMode="relative" rAng="0" ptsTypes="AA">
                                      <p:cBhvr>
                                        <p:cTn id="18" dur="2000" fill="hold"/>
                                        <p:tgtEl>
                                          <p:spTgt spid="13"/>
                                        </p:tgtEl>
                                        <p:attrNameLst>
                                          <p:attrName>ppt_x</p:attrName>
                                          <p:attrName>ppt_y</p:attrName>
                                        </p:attrNameLst>
                                      </p:cBhvr>
                                      <p:rCtr x="-5122"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P spid="13" grpId="3"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Наследование</a:t>
            </a:r>
            <a:endParaRPr lang="en-US" dirty="0"/>
          </a:p>
        </p:txBody>
      </p:sp>
      <p:sp>
        <p:nvSpPr>
          <p:cNvPr id="3" name="Нижний колонтитул 2"/>
          <p:cNvSpPr>
            <a:spLocks noGrp="1"/>
          </p:cNvSpPr>
          <p:nvPr>
            <p:ph type="ftr" sz="quarter" idx="10"/>
          </p:nvPr>
        </p:nvSpPr>
        <p:spPr/>
        <p:txBody>
          <a:bodyPr/>
          <a:lstStyle/>
          <a:p>
            <a:r>
              <a:rPr lang="en-US" smtClean="0"/>
              <a:t>2011 © EPAM Systems, RD Dep.</a:t>
            </a:r>
            <a:endParaRPr lang="en-US" dirty="0"/>
          </a:p>
        </p:txBody>
      </p:sp>
      <p:sp>
        <p:nvSpPr>
          <p:cNvPr id="4" name="Номер слайда 3"/>
          <p:cNvSpPr>
            <a:spLocks noGrp="1"/>
          </p:cNvSpPr>
          <p:nvPr>
            <p:ph type="sldNum" sz="quarter" idx="11"/>
          </p:nvPr>
        </p:nvSpPr>
        <p:spPr/>
        <p:txBody>
          <a:bodyPr/>
          <a:lstStyle/>
          <a:p>
            <a:fld id="{36013D82-3B92-4BC6-A819-A7803D760D40}" type="slidenum">
              <a:rPr lang="en-US" smtClean="0"/>
              <a:pPr/>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Наследование</a:t>
            </a:r>
            <a:endParaRPr lang="en-US" dirty="0"/>
          </a:p>
        </p:txBody>
      </p:sp>
      <p:sp>
        <p:nvSpPr>
          <p:cNvPr id="3" name="Content Placeholder 2"/>
          <p:cNvSpPr>
            <a:spLocks noGrp="1"/>
          </p:cNvSpPr>
          <p:nvPr>
            <p:ph idx="1"/>
          </p:nvPr>
        </p:nvSpPr>
        <p:spPr/>
        <p:txBody>
          <a:bodyPr/>
          <a:lstStyle/>
          <a:p>
            <a:pPr marL="0" indent="0" algn="just">
              <a:buNone/>
            </a:pPr>
            <a:r>
              <a:rPr lang="ru-RU" sz="1800" b="1" dirty="0" smtClean="0"/>
              <a:t>Понятие наследования. </a:t>
            </a:r>
            <a:r>
              <a:rPr lang="ru-RU" sz="1800" dirty="0" smtClean="0"/>
              <a:t>Один </a:t>
            </a:r>
            <a:r>
              <a:rPr lang="ru-RU" sz="1800" dirty="0"/>
              <a:t>класс может наследовать или расширять поля и методы другого класса с помощью ключевого слова </a:t>
            </a:r>
            <a:r>
              <a:rPr lang="ru-RU" sz="1800" dirty="0" err="1"/>
              <a:t>extends</a:t>
            </a:r>
            <a:r>
              <a:rPr lang="ru-RU" sz="1800" dirty="0"/>
              <a:t>. Класс, который выступает базой для расширения, называют суперклассом, класс, который непосредственно проводит расширение,  - подклассом. Подкласс имеет доступ </a:t>
            </a:r>
            <a:r>
              <a:rPr lang="ru-RU" sz="1800" b="1" dirty="0">
                <a:solidFill>
                  <a:schemeClr val="accent1">
                    <a:lumMod val="75000"/>
                  </a:schemeClr>
                </a:solidFill>
              </a:rPr>
              <a:t>ко всем открытым полям </a:t>
            </a:r>
            <a:r>
              <a:rPr lang="ru-RU" sz="1800" dirty="0"/>
              <a:t>и методам суперкласса, так, словно они описаны в подклассе: производный класс не имеет доступа к закрытым полям и методам класса. Также подкласс может добавлять методы и переопределять методы.</a:t>
            </a: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78</a:t>
            </a:fld>
            <a:endParaRPr lang="en-US"/>
          </a:p>
        </p:txBody>
      </p:sp>
    </p:spTree>
    <p:extLst>
      <p:ext uri="{BB962C8B-B14F-4D97-AF65-F5344CB8AC3E}">
        <p14:creationId xmlns:p14="http://schemas.microsoft.com/office/powerpoint/2010/main" xmlns="" val="332199963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Наследование</a:t>
            </a:r>
            <a:endParaRPr lang="en-US" dirty="0"/>
          </a:p>
        </p:txBody>
      </p:sp>
      <p:sp>
        <p:nvSpPr>
          <p:cNvPr id="3" name="Footer Placeholder 2"/>
          <p:cNvSpPr>
            <a:spLocks noGrp="1"/>
          </p:cNvSpPr>
          <p:nvPr>
            <p:ph type="ftr" sz="quarter" idx="10"/>
          </p:nvPr>
        </p:nvSpPr>
        <p:spPr/>
        <p:txBody>
          <a:bodyPr/>
          <a:lstStyle/>
          <a:p>
            <a:r>
              <a:rPr lang="en-US" smtClean="0"/>
              <a:t>2011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79</a:t>
            </a:fld>
            <a:endParaRPr lang="en-US"/>
          </a:p>
        </p:txBody>
      </p:sp>
      <p:pic>
        <p:nvPicPr>
          <p:cNvPr id="5" name="Рисунок 2"/>
          <p:cNvPicPr>
            <a:picLocks noChangeAspect="1" noChangeArrowheads="1"/>
          </p:cNvPicPr>
          <p:nvPr/>
        </p:nvPicPr>
        <p:blipFill>
          <a:blip r:embed="rId2" cstate="print">
            <a:lum bright="-15000" contrast="42000"/>
          </a:blip>
          <a:srcRect/>
          <a:stretch>
            <a:fillRect/>
          </a:stretch>
        </p:blipFill>
        <p:spPr bwMode="auto">
          <a:xfrm>
            <a:off x="857224" y="1219199"/>
            <a:ext cx="7700281" cy="4018665"/>
          </a:xfrm>
          <a:prstGeom prst="rect">
            <a:avLst/>
          </a:prstGeom>
          <a:noFill/>
          <a:ln w="9525">
            <a:noFill/>
            <a:miter lim="800000"/>
            <a:headEnd/>
            <a:tailEnd/>
          </a:ln>
        </p:spPr>
      </p:pic>
      <p:sp>
        <p:nvSpPr>
          <p:cNvPr id="6" name="Прямоугольник 5"/>
          <p:cNvSpPr/>
          <p:nvPr/>
        </p:nvSpPr>
        <p:spPr>
          <a:xfrm>
            <a:off x="1000100" y="1357298"/>
            <a:ext cx="2149306" cy="369332"/>
          </a:xfrm>
          <a:prstGeom prst="rect">
            <a:avLst/>
          </a:prstGeom>
        </p:spPr>
        <p:txBody>
          <a:bodyPr wrap="none">
            <a:spAutoFit/>
          </a:bodyPr>
          <a:lstStyle/>
          <a:p>
            <a:r>
              <a:rPr lang="ru-RU" dirty="0" smtClean="0">
                <a:latin typeface="Arial" pitchFamily="34" charset="0"/>
                <a:cs typeface="Arial" pitchFamily="34" charset="0"/>
              </a:rPr>
              <a:t>Иерархии классов</a:t>
            </a:r>
            <a:endParaRPr lang="ru-RU" dirty="0">
              <a:latin typeface="Arial" pitchFamily="34" charset="0"/>
              <a:cs typeface="Arial" pitchFamily="34" charset="0"/>
            </a:endParaRPr>
          </a:p>
        </p:txBody>
      </p:sp>
    </p:spTree>
    <p:extLst>
      <p:ext uri="{BB962C8B-B14F-4D97-AF65-F5344CB8AC3E}">
        <p14:creationId xmlns:p14="http://schemas.microsoft.com/office/powerpoint/2010/main" xmlns="" val="14691432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Причины возникновения ООП</a:t>
            </a:r>
            <a:endParaRPr lang="en-US" dirty="0"/>
          </a:p>
        </p:txBody>
      </p:sp>
      <p:sp>
        <p:nvSpPr>
          <p:cNvPr id="3" name="Content Placeholder 2"/>
          <p:cNvSpPr>
            <a:spLocks noGrp="1"/>
          </p:cNvSpPr>
          <p:nvPr>
            <p:ph idx="1"/>
          </p:nvPr>
        </p:nvSpPr>
        <p:spPr/>
        <p:txBody>
          <a:bodyPr/>
          <a:lstStyle/>
          <a:p>
            <a:pPr marL="0" indent="0" algn="just">
              <a:buNone/>
            </a:pPr>
            <a:r>
              <a:rPr lang="ru-RU" sz="1800" i="1" dirty="0">
                <a:solidFill>
                  <a:schemeClr val="accent1">
                    <a:lumMod val="75000"/>
                  </a:schemeClr>
                </a:solidFill>
              </a:rPr>
              <a:t>Объектно-ориентированное программирование - это методология программирования, основанная на представлении программы в виде совокупности объектов, каждый из которых является экземпляром определенного класса, а классы образуют иерархию наследования. ... ООП использует в качестве базовых элементов объекты, а не алгоритмы</a:t>
            </a:r>
            <a:r>
              <a:rPr lang="ru-RU" sz="1800" i="1" dirty="0" smtClean="0">
                <a:solidFill>
                  <a:schemeClr val="accent1">
                    <a:lumMod val="75000"/>
                  </a:schemeClr>
                </a:solidFill>
              </a:rPr>
              <a:t>.</a:t>
            </a:r>
            <a:endParaRPr lang="en-US" sz="1800" i="1" dirty="0" smtClean="0">
              <a:solidFill>
                <a:schemeClr val="accent1">
                  <a:lumMod val="75000"/>
                </a:schemeClr>
              </a:solidFill>
            </a:endParaRPr>
          </a:p>
          <a:p>
            <a:pPr marL="0" indent="0">
              <a:buNone/>
            </a:pPr>
            <a:endParaRPr lang="en-US" sz="1800" i="1" dirty="0">
              <a:solidFill>
                <a:schemeClr val="accent1">
                  <a:lumMod val="75000"/>
                </a:schemeClr>
              </a:solidFill>
            </a:endParaRPr>
          </a:p>
          <a:p>
            <a:pPr marL="457200" lvl="1" indent="0" algn="ctr">
              <a:buNone/>
            </a:pPr>
            <a:r>
              <a:rPr lang="ru-RU" sz="1800" b="1" dirty="0"/>
              <a:t>Хорошо и ... не понятно. Вот и давайте разбираться постепенно. </a:t>
            </a:r>
          </a:p>
          <a:p>
            <a:pPr marL="0" indent="0">
              <a:buNone/>
            </a:pPr>
            <a:endParaRPr lang="ru-RU" sz="1800" i="1" dirty="0">
              <a:solidFill>
                <a:schemeClr val="accent1">
                  <a:lumMod val="75000"/>
                </a:schemeClr>
              </a:solidFill>
            </a:endParaRP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8</a:t>
            </a:fld>
            <a:endParaRPr lang="en-US"/>
          </a:p>
        </p:txBody>
      </p:sp>
    </p:spTree>
    <p:extLst>
      <p:ext uri="{BB962C8B-B14F-4D97-AF65-F5344CB8AC3E}">
        <p14:creationId xmlns:p14="http://schemas.microsoft.com/office/powerpoint/2010/main" xmlns="" val="304261253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Наследование</a:t>
            </a:r>
            <a:endParaRPr lang="en-US" dirty="0"/>
          </a:p>
        </p:txBody>
      </p:sp>
      <p:sp>
        <p:nvSpPr>
          <p:cNvPr id="3" name="Content Placeholder 2"/>
          <p:cNvSpPr>
            <a:spLocks noGrp="1"/>
          </p:cNvSpPr>
          <p:nvPr>
            <p:ph idx="1"/>
          </p:nvPr>
        </p:nvSpPr>
        <p:spPr/>
        <p:txBody>
          <a:bodyPr/>
          <a:lstStyle/>
          <a:p>
            <a:pPr marL="0" indent="0" algn="just">
              <a:buNone/>
            </a:pPr>
            <a:r>
              <a:rPr lang="ru-RU" sz="1800" b="1" dirty="0" smtClean="0"/>
              <a:t>Переопределение методов. </a:t>
            </a:r>
            <a:r>
              <a:rPr lang="ru-RU" sz="1800" dirty="0" smtClean="0"/>
              <a:t>Переопределенным </a:t>
            </a:r>
            <a:r>
              <a:rPr lang="ru-RU" sz="1800" dirty="0"/>
              <a:t>методом называют метод, описанный в производном классе, сигнатура этого метода совпадает с сигнатурой метода, описанного в суперклассе</a:t>
            </a:r>
            <a:r>
              <a:rPr lang="ru-RU" sz="1800" dirty="0" smtClean="0"/>
              <a:t>.</a:t>
            </a:r>
            <a:endParaRPr lang="en-US" sz="1800" dirty="0" smtClean="0"/>
          </a:p>
          <a:p>
            <a:pPr marL="0" lvl="0" indent="0" fontAlgn="base">
              <a:spcBef>
                <a:spcPct val="0"/>
              </a:spcBef>
              <a:spcAft>
                <a:spcPct val="0"/>
              </a:spcAft>
              <a:buClrTx/>
              <a:buSzTx/>
              <a:buNone/>
            </a:pPr>
            <a:endParaRPr lang="en-US" sz="1200" b="1" dirty="0" smtClean="0">
              <a:solidFill>
                <a:srgbClr val="7F0055"/>
              </a:solidFill>
              <a:latin typeface="Courier New" pitchFamily="49" charset="0"/>
              <a:ea typeface="Times New Roman" pitchFamily="18" charset="0"/>
              <a:cs typeface="Courier New" pitchFamily="49" charset="0"/>
            </a:endParaRPr>
          </a:p>
          <a:p>
            <a:pPr marL="457200" lvl="1" indent="0" eaLnBrk="0" fontAlgn="base" hangingPunct="0">
              <a:spcBef>
                <a:spcPct val="0"/>
              </a:spcBef>
              <a:spcAft>
                <a:spcPct val="0"/>
              </a:spcAft>
              <a:buClrTx/>
              <a:buSzTx/>
              <a:buNone/>
            </a:pPr>
            <a:endParaRPr lang="en-US" sz="1100" dirty="0"/>
          </a:p>
          <a:p>
            <a:pPr marL="0" indent="0">
              <a:buNone/>
            </a:pPr>
            <a:endParaRPr lang="ru-RU" sz="1800" dirty="0"/>
          </a:p>
          <a:p>
            <a:pPr marL="0" indent="0">
              <a:buNone/>
            </a:pPr>
            <a:endParaRPr lang="en-US" sz="1800" dirty="0"/>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80</a:t>
            </a:fld>
            <a:endParaRPr lang="en-US"/>
          </a:p>
        </p:txBody>
      </p:sp>
    </p:spTree>
    <p:extLst>
      <p:ext uri="{BB962C8B-B14F-4D97-AF65-F5344CB8AC3E}">
        <p14:creationId xmlns:p14="http://schemas.microsoft.com/office/powerpoint/2010/main" xmlns="" val="55264545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Наследование</a:t>
            </a:r>
            <a:r>
              <a:rPr lang="en-GB" dirty="0" smtClean="0"/>
              <a:t>. </a:t>
            </a:r>
            <a:r>
              <a:rPr lang="en-GB" dirty="0" smtClean="0"/>
              <a:t>Example </a:t>
            </a:r>
            <a:r>
              <a:rPr lang="en-GB" dirty="0" smtClean="0"/>
              <a:t>17</a:t>
            </a:r>
            <a:endParaRPr lang="en-US" dirty="0"/>
          </a:p>
        </p:txBody>
      </p:sp>
      <p:sp>
        <p:nvSpPr>
          <p:cNvPr id="3" name="Content Placeholder 2"/>
          <p:cNvSpPr>
            <a:spLocks noGrp="1"/>
          </p:cNvSpPr>
          <p:nvPr>
            <p:ph idx="1"/>
          </p:nvPr>
        </p:nvSpPr>
        <p:spPr>
          <a:solidFill>
            <a:schemeClr val="bg1">
              <a:lumMod val="95000"/>
            </a:schemeClr>
          </a:solidFill>
        </p:spPr>
        <p:txBody>
          <a:bodyPr/>
          <a:lstStyle/>
          <a:p>
            <a:pPr marL="0" lvl="1" indent="0" fontAlgn="base">
              <a:spcBef>
                <a:spcPct val="0"/>
              </a:spcBef>
              <a:spcAft>
                <a:spcPct val="0"/>
              </a:spcAft>
              <a:buClrTx/>
              <a:buSzTx/>
              <a:buNone/>
            </a:pPr>
            <a:r>
              <a:rPr lang="en-US" sz="1200" b="1" dirty="0" smtClean="0">
                <a:solidFill>
                  <a:srgbClr val="7F0055"/>
                </a:solidFill>
                <a:latin typeface="Courier New" pitchFamily="49" charset="0"/>
                <a:ea typeface="Times New Roman" pitchFamily="18" charset="0"/>
                <a:cs typeface="Courier New" pitchFamily="49" charset="0"/>
              </a:rPr>
              <a:t>public</a:t>
            </a:r>
            <a:r>
              <a:rPr lang="en-US" sz="1200" dirty="0" smtClean="0">
                <a:solidFill>
                  <a:srgbClr val="000000"/>
                </a:solidFill>
                <a:latin typeface="Courier New" pitchFamily="49" charset="0"/>
                <a:ea typeface="Times New Roman" pitchFamily="18" charset="0"/>
                <a:cs typeface="Courier New" pitchFamily="49" charset="0"/>
              </a:rPr>
              <a:t> </a:t>
            </a:r>
            <a:r>
              <a:rPr lang="en-US" sz="1200" b="1" dirty="0">
                <a:solidFill>
                  <a:srgbClr val="7F0055"/>
                </a:solidFill>
                <a:latin typeface="Courier New" pitchFamily="49" charset="0"/>
                <a:ea typeface="Times New Roman" pitchFamily="18" charset="0"/>
                <a:cs typeface="Courier New" pitchFamily="49" charset="0"/>
              </a:rPr>
              <a:t>class</a:t>
            </a:r>
            <a:r>
              <a:rPr lang="en-US" sz="1200" dirty="0">
                <a:solidFill>
                  <a:srgbClr val="000000"/>
                </a:solidFill>
                <a:latin typeface="Courier New" pitchFamily="49" charset="0"/>
                <a:ea typeface="Times New Roman" pitchFamily="18" charset="0"/>
                <a:cs typeface="Courier New" pitchFamily="49" charset="0"/>
              </a:rPr>
              <a:t> Book {</a:t>
            </a:r>
            <a:endParaRPr lang="ru-RU" sz="1200" dirty="0"/>
          </a:p>
          <a:p>
            <a:pPr marL="0" lvl="1" indent="0" eaLnBrk="0" fontAlgn="base" hangingPunct="0">
              <a:spcBef>
                <a:spcPct val="0"/>
              </a:spcBef>
              <a:spcAft>
                <a:spcPct val="0"/>
              </a:spcAft>
              <a:buClrTx/>
              <a:buSzTx/>
              <a:buNone/>
            </a:pPr>
            <a:r>
              <a:rPr lang="en-US" sz="1200" dirty="0">
                <a:solidFill>
                  <a:srgbClr val="000000"/>
                </a:solidFill>
                <a:latin typeface="Courier New" pitchFamily="49" charset="0"/>
                <a:ea typeface="Times New Roman" pitchFamily="18" charset="0"/>
                <a:cs typeface="Courier New" pitchFamily="49" charset="0"/>
              </a:rPr>
              <a:t>    </a:t>
            </a:r>
            <a:r>
              <a:rPr lang="en-US" sz="1200" b="1" dirty="0">
                <a:solidFill>
                  <a:srgbClr val="7F0055"/>
                </a:solidFill>
                <a:latin typeface="Courier New" pitchFamily="49" charset="0"/>
                <a:ea typeface="Times New Roman" pitchFamily="18" charset="0"/>
                <a:cs typeface="Courier New" pitchFamily="49" charset="0"/>
              </a:rPr>
              <a:t>private</a:t>
            </a:r>
            <a:r>
              <a:rPr lang="en-US" sz="1200" dirty="0">
                <a:solidFill>
                  <a:srgbClr val="000000"/>
                </a:solidFill>
                <a:latin typeface="Courier New" pitchFamily="49" charset="0"/>
                <a:ea typeface="Times New Roman" pitchFamily="18" charset="0"/>
                <a:cs typeface="Courier New" pitchFamily="49" charset="0"/>
              </a:rPr>
              <a:t> String </a:t>
            </a:r>
            <a:r>
              <a:rPr lang="en-US" sz="1200" dirty="0">
                <a:solidFill>
                  <a:srgbClr val="0000C0"/>
                </a:solidFill>
                <a:latin typeface="Courier New" pitchFamily="49" charset="0"/>
                <a:ea typeface="Times New Roman" pitchFamily="18" charset="0"/>
                <a:cs typeface="Courier New" pitchFamily="49" charset="0"/>
              </a:rPr>
              <a:t>title</a:t>
            </a:r>
            <a:r>
              <a:rPr lang="en-US" sz="1200" dirty="0">
                <a:solidFill>
                  <a:srgbClr val="000000"/>
                </a:solidFill>
                <a:latin typeface="Courier New" pitchFamily="49" charset="0"/>
                <a:ea typeface="Times New Roman" pitchFamily="18" charset="0"/>
                <a:cs typeface="Courier New" pitchFamily="49" charset="0"/>
              </a:rPr>
              <a:t>;</a:t>
            </a:r>
            <a:endParaRPr lang="ru-RU" sz="1200" dirty="0"/>
          </a:p>
          <a:p>
            <a:pPr marL="0" lvl="1" indent="0" eaLnBrk="0" fontAlgn="base" hangingPunct="0">
              <a:spcBef>
                <a:spcPct val="0"/>
              </a:spcBef>
              <a:spcAft>
                <a:spcPct val="0"/>
              </a:spcAft>
              <a:buClrTx/>
              <a:buSzTx/>
              <a:buNone/>
            </a:pPr>
            <a:r>
              <a:rPr lang="en-US" sz="1200" dirty="0">
                <a:solidFill>
                  <a:srgbClr val="000000"/>
                </a:solidFill>
                <a:latin typeface="Courier New" pitchFamily="49" charset="0"/>
                <a:ea typeface="Times New Roman" pitchFamily="18" charset="0"/>
                <a:cs typeface="Courier New" pitchFamily="49" charset="0"/>
              </a:rPr>
              <a:t>    </a:t>
            </a:r>
            <a:r>
              <a:rPr lang="en-US" sz="1200" b="1" dirty="0">
                <a:solidFill>
                  <a:srgbClr val="7F0055"/>
                </a:solidFill>
                <a:latin typeface="Courier New" pitchFamily="49" charset="0"/>
                <a:ea typeface="Times New Roman" pitchFamily="18" charset="0"/>
                <a:cs typeface="Courier New" pitchFamily="49" charset="0"/>
              </a:rPr>
              <a:t>private</a:t>
            </a:r>
            <a:r>
              <a:rPr lang="en-US" sz="1200" dirty="0">
                <a:solidFill>
                  <a:srgbClr val="000000"/>
                </a:solidFill>
                <a:latin typeface="Courier New" pitchFamily="49" charset="0"/>
                <a:ea typeface="Times New Roman" pitchFamily="18" charset="0"/>
                <a:cs typeface="Courier New" pitchFamily="49" charset="0"/>
              </a:rPr>
              <a:t> </a:t>
            </a:r>
            <a:r>
              <a:rPr lang="en-US" sz="1200" b="1" dirty="0" err="1">
                <a:solidFill>
                  <a:srgbClr val="7F0055"/>
                </a:solidFill>
                <a:latin typeface="Courier New" pitchFamily="49" charset="0"/>
                <a:ea typeface="Times New Roman" pitchFamily="18" charset="0"/>
                <a:cs typeface="Courier New" pitchFamily="49" charset="0"/>
              </a:rPr>
              <a:t>int</a:t>
            </a:r>
            <a:r>
              <a:rPr lang="en-US" sz="1200" dirty="0">
                <a:solidFill>
                  <a:srgbClr val="000000"/>
                </a:solidFill>
                <a:latin typeface="Courier New" pitchFamily="49" charset="0"/>
                <a:ea typeface="Times New Roman" pitchFamily="18" charset="0"/>
                <a:cs typeface="Courier New" pitchFamily="49" charset="0"/>
              </a:rPr>
              <a:t> </a:t>
            </a:r>
            <a:r>
              <a:rPr lang="en-US" sz="1200" dirty="0" err="1">
                <a:solidFill>
                  <a:srgbClr val="0000C0"/>
                </a:solidFill>
                <a:latin typeface="Courier New" pitchFamily="49" charset="0"/>
                <a:ea typeface="Times New Roman" pitchFamily="18" charset="0"/>
                <a:cs typeface="Courier New" pitchFamily="49" charset="0"/>
              </a:rPr>
              <a:t>yearPublished</a:t>
            </a:r>
            <a:r>
              <a:rPr lang="en-US" sz="1200" dirty="0">
                <a:solidFill>
                  <a:srgbClr val="000000"/>
                </a:solidFill>
                <a:latin typeface="Courier New" pitchFamily="49" charset="0"/>
                <a:ea typeface="Times New Roman" pitchFamily="18" charset="0"/>
                <a:cs typeface="Courier New" pitchFamily="49" charset="0"/>
              </a:rPr>
              <a:t>;</a:t>
            </a:r>
            <a:endParaRPr lang="ru-RU" sz="1200" dirty="0"/>
          </a:p>
          <a:p>
            <a:pPr marL="0" lvl="1" indent="0" eaLnBrk="0" fontAlgn="base" hangingPunct="0">
              <a:spcBef>
                <a:spcPct val="0"/>
              </a:spcBef>
              <a:spcAft>
                <a:spcPct val="0"/>
              </a:spcAft>
              <a:buClrTx/>
              <a:buSzTx/>
              <a:buNone/>
            </a:pPr>
            <a:r>
              <a:rPr lang="en-US" sz="1200" dirty="0">
                <a:solidFill>
                  <a:srgbClr val="000000"/>
                </a:solidFill>
                <a:latin typeface="Courier New" pitchFamily="49" charset="0"/>
                <a:ea typeface="Times New Roman" pitchFamily="18" charset="0"/>
                <a:cs typeface="Courier New" pitchFamily="49" charset="0"/>
              </a:rPr>
              <a:t>    </a:t>
            </a:r>
            <a:r>
              <a:rPr lang="en-US" sz="1200" b="1" dirty="0">
                <a:solidFill>
                  <a:srgbClr val="7F0055"/>
                </a:solidFill>
                <a:latin typeface="Courier New" pitchFamily="49" charset="0"/>
                <a:ea typeface="Times New Roman" pitchFamily="18" charset="0"/>
                <a:cs typeface="Courier New" pitchFamily="49" charset="0"/>
              </a:rPr>
              <a:t>private</a:t>
            </a:r>
            <a:r>
              <a:rPr lang="en-US" sz="1200" dirty="0">
                <a:solidFill>
                  <a:srgbClr val="000000"/>
                </a:solidFill>
                <a:latin typeface="Courier New" pitchFamily="49" charset="0"/>
                <a:ea typeface="Times New Roman" pitchFamily="18" charset="0"/>
                <a:cs typeface="Courier New" pitchFamily="49" charset="0"/>
              </a:rPr>
              <a:t> </a:t>
            </a:r>
            <a:r>
              <a:rPr lang="en-US" sz="1200" b="1" dirty="0" err="1">
                <a:solidFill>
                  <a:srgbClr val="7F0055"/>
                </a:solidFill>
                <a:latin typeface="Courier New" pitchFamily="49" charset="0"/>
                <a:ea typeface="Times New Roman" pitchFamily="18" charset="0"/>
                <a:cs typeface="Courier New" pitchFamily="49" charset="0"/>
              </a:rPr>
              <a:t>int</a:t>
            </a:r>
            <a:r>
              <a:rPr lang="en-US" sz="1200" dirty="0">
                <a:solidFill>
                  <a:srgbClr val="000000"/>
                </a:solidFill>
                <a:latin typeface="Courier New" pitchFamily="49" charset="0"/>
                <a:ea typeface="Times New Roman" pitchFamily="18" charset="0"/>
                <a:cs typeface="Courier New" pitchFamily="49" charset="0"/>
              </a:rPr>
              <a:t> </a:t>
            </a:r>
            <a:r>
              <a:rPr lang="en-US" sz="1200" dirty="0">
                <a:solidFill>
                  <a:srgbClr val="0000C0"/>
                </a:solidFill>
                <a:latin typeface="Courier New" pitchFamily="49" charset="0"/>
                <a:ea typeface="Times New Roman" pitchFamily="18" charset="0"/>
                <a:cs typeface="Courier New" pitchFamily="49" charset="0"/>
              </a:rPr>
              <a:t>price</a:t>
            </a:r>
            <a:r>
              <a:rPr lang="en-US" sz="1200" dirty="0">
                <a:solidFill>
                  <a:srgbClr val="000000"/>
                </a:solidFill>
                <a:latin typeface="Courier New" pitchFamily="49" charset="0"/>
                <a:ea typeface="Times New Roman" pitchFamily="18" charset="0"/>
                <a:cs typeface="Courier New" pitchFamily="49" charset="0"/>
              </a:rPr>
              <a:t>;</a:t>
            </a:r>
            <a:endParaRPr lang="ru-RU" sz="1200" dirty="0"/>
          </a:p>
          <a:p>
            <a:pPr marL="0" lvl="1" indent="0" eaLnBrk="0" fontAlgn="base" hangingPunct="0">
              <a:spcBef>
                <a:spcPct val="0"/>
              </a:spcBef>
              <a:spcAft>
                <a:spcPct val="0"/>
              </a:spcAft>
              <a:buClrTx/>
              <a:buSzTx/>
              <a:buNone/>
            </a:pPr>
            <a:r>
              <a:rPr lang="en-US" sz="1200" dirty="0">
                <a:solidFill>
                  <a:srgbClr val="000000"/>
                </a:solidFill>
                <a:latin typeface="Courier New" pitchFamily="49" charset="0"/>
                <a:ea typeface="Times New Roman" pitchFamily="18" charset="0"/>
                <a:cs typeface="Courier New" pitchFamily="49" charset="0"/>
              </a:rPr>
              <a:t>    </a:t>
            </a:r>
            <a:r>
              <a:rPr lang="en-US" sz="1200" b="1" dirty="0">
                <a:solidFill>
                  <a:srgbClr val="7F0055"/>
                </a:solidFill>
                <a:latin typeface="Courier New" pitchFamily="49" charset="0"/>
                <a:ea typeface="Times New Roman" pitchFamily="18" charset="0"/>
                <a:cs typeface="Courier New" pitchFamily="49" charset="0"/>
              </a:rPr>
              <a:t>public</a:t>
            </a:r>
            <a:r>
              <a:rPr lang="en-US" sz="1200" dirty="0">
                <a:solidFill>
                  <a:srgbClr val="000000"/>
                </a:solidFill>
                <a:latin typeface="Courier New" pitchFamily="49" charset="0"/>
                <a:ea typeface="Times New Roman" pitchFamily="18" charset="0"/>
                <a:cs typeface="Courier New" pitchFamily="49" charset="0"/>
              </a:rPr>
              <a:t> Book() {}</a:t>
            </a:r>
            <a:endParaRPr lang="ru-RU" sz="1200" dirty="0"/>
          </a:p>
          <a:p>
            <a:pPr marL="0" lvl="1" indent="0" eaLnBrk="0" fontAlgn="base" hangingPunct="0">
              <a:spcBef>
                <a:spcPct val="0"/>
              </a:spcBef>
              <a:spcAft>
                <a:spcPct val="0"/>
              </a:spcAft>
              <a:buClrTx/>
              <a:buSzTx/>
              <a:buNone/>
            </a:pPr>
            <a:r>
              <a:rPr lang="en-US" sz="1200" dirty="0">
                <a:solidFill>
                  <a:srgbClr val="000000"/>
                </a:solidFill>
                <a:latin typeface="Courier New" pitchFamily="49" charset="0"/>
                <a:ea typeface="Times New Roman" pitchFamily="18" charset="0"/>
                <a:cs typeface="Courier New" pitchFamily="49" charset="0"/>
              </a:rPr>
              <a:t>    </a:t>
            </a:r>
            <a:r>
              <a:rPr lang="en-US" sz="1200" b="1" dirty="0">
                <a:solidFill>
                  <a:srgbClr val="7F0055"/>
                </a:solidFill>
                <a:latin typeface="Courier New" pitchFamily="49" charset="0"/>
                <a:ea typeface="Times New Roman" pitchFamily="18" charset="0"/>
                <a:cs typeface="Courier New" pitchFamily="49" charset="0"/>
              </a:rPr>
              <a:t>public</a:t>
            </a:r>
            <a:r>
              <a:rPr lang="en-US" sz="1200" dirty="0">
                <a:solidFill>
                  <a:srgbClr val="000000"/>
                </a:solidFill>
                <a:latin typeface="Courier New" pitchFamily="49" charset="0"/>
                <a:ea typeface="Times New Roman" pitchFamily="18" charset="0"/>
                <a:cs typeface="Courier New" pitchFamily="49" charset="0"/>
              </a:rPr>
              <a:t> Book(String title, </a:t>
            </a:r>
            <a:r>
              <a:rPr lang="en-US" sz="1200" b="1" dirty="0" err="1">
                <a:solidFill>
                  <a:srgbClr val="7F0055"/>
                </a:solidFill>
                <a:latin typeface="Courier New" pitchFamily="49" charset="0"/>
                <a:ea typeface="Times New Roman" pitchFamily="18" charset="0"/>
                <a:cs typeface="Courier New" pitchFamily="49" charset="0"/>
              </a:rPr>
              <a:t>int</a:t>
            </a:r>
            <a:r>
              <a:rPr lang="en-US" sz="1200" dirty="0">
                <a:solidFill>
                  <a:srgbClr val="000000"/>
                </a:solidFill>
                <a:latin typeface="Courier New" pitchFamily="49" charset="0"/>
                <a:ea typeface="Times New Roman" pitchFamily="18" charset="0"/>
                <a:cs typeface="Courier New" pitchFamily="49" charset="0"/>
              </a:rPr>
              <a:t> </a:t>
            </a:r>
            <a:r>
              <a:rPr lang="en-US" sz="1200" dirty="0" err="1">
                <a:solidFill>
                  <a:srgbClr val="000000"/>
                </a:solidFill>
                <a:latin typeface="Courier New" pitchFamily="49" charset="0"/>
                <a:ea typeface="Times New Roman" pitchFamily="18" charset="0"/>
                <a:cs typeface="Courier New" pitchFamily="49" charset="0"/>
              </a:rPr>
              <a:t>yearPublished</a:t>
            </a:r>
            <a:r>
              <a:rPr lang="en-US" sz="1200" dirty="0">
                <a:solidFill>
                  <a:srgbClr val="000000"/>
                </a:solidFill>
                <a:latin typeface="Courier New" pitchFamily="49" charset="0"/>
                <a:ea typeface="Times New Roman" pitchFamily="18" charset="0"/>
                <a:cs typeface="Courier New" pitchFamily="49" charset="0"/>
              </a:rPr>
              <a:t>, </a:t>
            </a:r>
            <a:r>
              <a:rPr lang="en-US" sz="1200" b="1" dirty="0" err="1">
                <a:solidFill>
                  <a:srgbClr val="7F0055"/>
                </a:solidFill>
                <a:latin typeface="Courier New" pitchFamily="49" charset="0"/>
                <a:ea typeface="Times New Roman" pitchFamily="18" charset="0"/>
                <a:cs typeface="Courier New" pitchFamily="49" charset="0"/>
              </a:rPr>
              <a:t>int</a:t>
            </a:r>
            <a:r>
              <a:rPr lang="en-US" sz="1200" dirty="0">
                <a:solidFill>
                  <a:srgbClr val="000000"/>
                </a:solidFill>
                <a:latin typeface="Courier New" pitchFamily="49" charset="0"/>
                <a:ea typeface="Times New Roman" pitchFamily="18" charset="0"/>
                <a:cs typeface="Courier New" pitchFamily="49" charset="0"/>
              </a:rPr>
              <a:t> price)    {</a:t>
            </a:r>
            <a:endParaRPr lang="ru-RU" sz="1200" dirty="0"/>
          </a:p>
          <a:p>
            <a:pPr marL="0" lvl="1" indent="0" eaLnBrk="0" fontAlgn="base" hangingPunct="0">
              <a:spcBef>
                <a:spcPct val="0"/>
              </a:spcBef>
              <a:spcAft>
                <a:spcPct val="0"/>
              </a:spcAft>
              <a:buClrTx/>
              <a:buSzTx/>
              <a:buNone/>
            </a:pPr>
            <a:r>
              <a:rPr lang="en-US" sz="1200" dirty="0">
                <a:solidFill>
                  <a:srgbClr val="000000"/>
                </a:solidFill>
                <a:latin typeface="Courier New" pitchFamily="49" charset="0"/>
                <a:ea typeface="Times New Roman" pitchFamily="18" charset="0"/>
                <a:cs typeface="Courier New" pitchFamily="49" charset="0"/>
              </a:rPr>
              <a:t>        </a:t>
            </a:r>
            <a:r>
              <a:rPr lang="en-US" sz="1200" b="1" dirty="0" err="1">
                <a:solidFill>
                  <a:srgbClr val="7F0055"/>
                </a:solidFill>
                <a:latin typeface="Courier New" pitchFamily="49" charset="0"/>
                <a:ea typeface="Times New Roman" pitchFamily="18" charset="0"/>
                <a:cs typeface="Courier New" pitchFamily="49" charset="0"/>
              </a:rPr>
              <a:t>this</a:t>
            </a:r>
            <a:r>
              <a:rPr lang="en-US" sz="1200" dirty="0" err="1">
                <a:solidFill>
                  <a:srgbClr val="000000"/>
                </a:solidFill>
                <a:latin typeface="Courier New" pitchFamily="49" charset="0"/>
                <a:ea typeface="Times New Roman" pitchFamily="18" charset="0"/>
                <a:cs typeface="Courier New" pitchFamily="49" charset="0"/>
              </a:rPr>
              <a:t>.</a:t>
            </a:r>
            <a:r>
              <a:rPr lang="en-US" sz="1200" dirty="0" err="1">
                <a:solidFill>
                  <a:srgbClr val="0000C0"/>
                </a:solidFill>
                <a:latin typeface="Courier New" pitchFamily="49" charset="0"/>
                <a:ea typeface="Times New Roman" pitchFamily="18" charset="0"/>
                <a:cs typeface="Courier New" pitchFamily="49" charset="0"/>
              </a:rPr>
              <a:t>title</a:t>
            </a:r>
            <a:r>
              <a:rPr lang="en-US" sz="1200" dirty="0">
                <a:solidFill>
                  <a:srgbClr val="000000"/>
                </a:solidFill>
                <a:latin typeface="Courier New" pitchFamily="49" charset="0"/>
                <a:ea typeface="Times New Roman" pitchFamily="18" charset="0"/>
                <a:cs typeface="Courier New" pitchFamily="49" charset="0"/>
              </a:rPr>
              <a:t> = title;</a:t>
            </a:r>
            <a:endParaRPr lang="ru-RU" sz="1200" dirty="0"/>
          </a:p>
          <a:p>
            <a:pPr marL="0" lvl="1" indent="0" eaLnBrk="0" fontAlgn="base" hangingPunct="0">
              <a:spcBef>
                <a:spcPct val="0"/>
              </a:spcBef>
              <a:spcAft>
                <a:spcPct val="0"/>
              </a:spcAft>
              <a:buClrTx/>
              <a:buSzTx/>
              <a:buNone/>
            </a:pPr>
            <a:r>
              <a:rPr lang="en-US" sz="1200" dirty="0">
                <a:solidFill>
                  <a:srgbClr val="000000"/>
                </a:solidFill>
                <a:latin typeface="Courier New" pitchFamily="49" charset="0"/>
                <a:ea typeface="Times New Roman" pitchFamily="18" charset="0"/>
                <a:cs typeface="Courier New" pitchFamily="49" charset="0"/>
              </a:rPr>
              <a:t>        </a:t>
            </a:r>
            <a:r>
              <a:rPr lang="en-US" sz="1200" b="1" dirty="0" err="1">
                <a:solidFill>
                  <a:srgbClr val="7F0055"/>
                </a:solidFill>
                <a:latin typeface="Courier New" pitchFamily="49" charset="0"/>
                <a:ea typeface="Times New Roman" pitchFamily="18" charset="0"/>
                <a:cs typeface="Courier New" pitchFamily="49" charset="0"/>
              </a:rPr>
              <a:t>this</a:t>
            </a:r>
            <a:r>
              <a:rPr lang="en-US" sz="1200" dirty="0" err="1">
                <a:solidFill>
                  <a:srgbClr val="000000"/>
                </a:solidFill>
                <a:latin typeface="Courier New" pitchFamily="49" charset="0"/>
                <a:ea typeface="Times New Roman" pitchFamily="18" charset="0"/>
                <a:cs typeface="Courier New" pitchFamily="49" charset="0"/>
              </a:rPr>
              <a:t>.</a:t>
            </a:r>
            <a:r>
              <a:rPr lang="en-US" sz="1200" dirty="0" err="1">
                <a:solidFill>
                  <a:srgbClr val="0000C0"/>
                </a:solidFill>
                <a:latin typeface="Courier New" pitchFamily="49" charset="0"/>
                <a:ea typeface="Times New Roman" pitchFamily="18" charset="0"/>
                <a:cs typeface="Courier New" pitchFamily="49" charset="0"/>
              </a:rPr>
              <a:t>yearPublished</a:t>
            </a:r>
            <a:r>
              <a:rPr lang="en-US" sz="1200" dirty="0">
                <a:solidFill>
                  <a:srgbClr val="000000"/>
                </a:solidFill>
                <a:latin typeface="Courier New" pitchFamily="49" charset="0"/>
                <a:ea typeface="Times New Roman" pitchFamily="18" charset="0"/>
                <a:cs typeface="Courier New" pitchFamily="49" charset="0"/>
              </a:rPr>
              <a:t> = </a:t>
            </a:r>
            <a:r>
              <a:rPr lang="en-US" sz="1200" dirty="0" err="1">
                <a:solidFill>
                  <a:srgbClr val="000000"/>
                </a:solidFill>
                <a:latin typeface="Courier New" pitchFamily="49" charset="0"/>
                <a:ea typeface="Times New Roman" pitchFamily="18" charset="0"/>
                <a:cs typeface="Courier New" pitchFamily="49" charset="0"/>
              </a:rPr>
              <a:t>yearPublished</a:t>
            </a:r>
            <a:r>
              <a:rPr lang="en-US" sz="1200" dirty="0">
                <a:solidFill>
                  <a:srgbClr val="000000"/>
                </a:solidFill>
                <a:latin typeface="Courier New" pitchFamily="49" charset="0"/>
                <a:ea typeface="Times New Roman" pitchFamily="18" charset="0"/>
                <a:cs typeface="Courier New" pitchFamily="49" charset="0"/>
              </a:rPr>
              <a:t>;</a:t>
            </a:r>
            <a:endParaRPr lang="ru-RU" sz="1200" dirty="0"/>
          </a:p>
          <a:p>
            <a:pPr marL="0" lvl="1" indent="0" eaLnBrk="0" fontAlgn="base" hangingPunct="0">
              <a:spcBef>
                <a:spcPct val="0"/>
              </a:spcBef>
              <a:spcAft>
                <a:spcPct val="0"/>
              </a:spcAft>
              <a:buClrTx/>
              <a:buSzTx/>
              <a:buNone/>
            </a:pPr>
            <a:r>
              <a:rPr lang="en-US" sz="1200" dirty="0">
                <a:solidFill>
                  <a:srgbClr val="000000"/>
                </a:solidFill>
                <a:latin typeface="Courier New" pitchFamily="49" charset="0"/>
                <a:ea typeface="Times New Roman" pitchFamily="18" charset="0"/>
                <a:cs typeface="Courier New" pitchFamily="49" charset="0"/>
              </a:rPr>
              <a:t>        </a:t>
            </a:r>
            <a:r>
              <a:rPr lang="en-US" sz="1200" b="1" dirty="0" err="1">
                <a:solidFill>
                  <a:srgbClr val="7F0055"/>
                </a:solidFill>
                <a:latin typeface="Courier New" pitchFamily="49" charset="0"/>
                <a:ea typeface="Times New Roman" pitchFamily="18" charset="0"/>
                <a:cs typeface="Courier New" pitchFamily="49" charset="0"/>
              </a:rPr>
              <a:t>this</a:t>
            </a:r>
            <a:r>
              <a:rPr lang="en-US" sz="1200" dirty="0" err="1">
                <a:solidFill>
                  <a:srgbClr val="000000"/>
                </a:solidFill>
                <a:latin typeface="Courier New" pitchFamily="49" charset="0"/>
                <a:ea typeface="Times New Roman" pitchFamily="18" charset="0"/>
                <a:cs typeface="Courier New" pitchFamily="49" charset="0"/>
              </a:rPr>
              <a:t>.</a:t>
            </a:r>
            <a:r>
              <a:rPr lang="en-US" sz="1200" dirty="0" err="1">
                <a:solidFill>
                  <a:srgbClr val="0000C0"/>
                </a:solidFill>
                <a:latin typeface="Courier New" pitchFamily="49" charset="0"/>
                <a:ea typeface="Times New Roman" pitchFamily="18" charset="0"/>
                <a:cs typeface="Courier New" pitchFamily="49" charset="0"/>
              </a:rPr>
              <a:t>price</a:t>
            </a:r>
            <a:r>
              <a:rPr lang="en-US" sz="1200" dirty="0">
                <a:solidFill>
                  <a:srgbClr val="000000"/>
                </a:solidFill>
                <a:latin typeface="Courier New" pitchFamily="49" charset="0"/>
                <a:ea typeface="Times New Roman" pitchFamily="18" charset="0"/>
                <a:cs typeface="Courier New" pitchFamily="49" charset="0"/>
              </a:rPr>
              <a:t> = price;</a:t>
            </a:r>
            <a:endParaRPr lang="ru-RU" sz="1200" dirty="0"/>
          </a:p>
          <a:p>
            <a:pPr marL="0" lvl="1" indent="0" eaLnBrk="0" fontAlgn="base" hangingPunct="0">
              <a:spcBef>
                <a:spcPct val="0"/>
              </a:spcBef>
              <a:spcAft>
                <a:spcPct val="0"/>
              </a:spcAft>
              <a:buClrTx/>
              <a:buSzTx/>
              <a:buNone/>
            </a:pPr>
            <a:r>
              <a:rPr lang="en-US" sz="1200" dirty="0">
                <a:solidFill>
                  <a:srgbClr val="000000"/>
                </a:solidFill>
                <a:latin typeface="Courier New" pitchFamily="49" charset="0"/>
                <a:ea typeface="Times New Roman" pitchFamily="18" charset="0"/>
                <a:cs typeface="Courier New" pitchFamily="49" charset="0"/>
              </a:rPr>
              <a:t>    }</a:t>
            </a:r>
            <a:endParaRPr lang="ru-RU" sz="1200" dirty="0"/>
          </a:p>
          <a:p>
            <a:pPr marL="0" lvl="1" indent="0" eaLnBrk="0" fontAlgn="base" hangingPunct="0">
              <a:spcBef>
                <a:spcPct val="0"/>
              </a:spcBef>
              <a:spcAft>
                <a:spcPct val="0"/>
              </a:spcAft>
              <a:buClrTx/>
              <a:buSzTx/>
              <a:buNone/>
            </a:pPr>
            <a:r>
              <a:rPr lang="en-US" sz="1200" dirty="0">
                <a:solidFill>
                  <a:srgbClr val="000000"/>
                </a:solidFill>
                <a:latin typeface="Courier New" pitchFamily="49" charset="0"/>
                <a:ea typeface="Times New Roman" pitchFamily="18" charset="0"/>
                <a:cs typeface="Courier New" pitchFamily="49" charset="0"/>
              </a:rPr>
              <a:t>    </a:t>
            </a:r>
            <a:r>
              <a:rPr lang="en-US" sz="1200" b="1" dirty="0">
                <a:solidFill>
                  <a:srgbClr val="7F0055"/>
                </a:solidFill>
                <a:latin typeface="Courier New" pitchFamily="49" charset="0"/>
                <a:ea typeface="Times New Roman" pitchFamily="18" charset="0"/>
                <a:cs typeface="Courier New" pitchFamily="49" charset="0"/>
              </a:rPr>
              <a:t>public</a:t>
            </a:r>
            <a:r>
              <a:rPr lang="en-US" sz="1200" dirty="0">
                <a:solidFill>
                  <a:srgbClr val="000000"/>
                </a:solidFill>
                <a:latin typeface="Courier New" pitchFamily="49" charset="0"/>
                <a:ea typeface="Times New Roman" pitchFamily="18" charset="0"/>
                <a:cs typeface="Courier New" pitchFamily="49" charset="0"/>
              </a:rPr>
              <a:t> String </a:t>
            </a:r>
            <a:r>
              <a:rPr lang="en-US" sz="1200" dirty="0" err="1">
                <a:solidFill>
                  <a:srgbClr val="000000"/>
                </a:solidFill>
                <a:latin typeface="Courier New" pitchFamily="49" charset="0"/>
                <a:ea typeface="Times New Roman" pitchFamily="18" charset="0"/>
                <a:cs typeface="Courier New" pitchFamily="49" charset="0"/>
              </a:rPr>
              <a:t>getTitle</a:t>
            </a:r>
            <a:r>
              <a:rPr lang="en-US" sz="1200" dirty="0">
                <a:solidFill>
                  <a:srgbClr val="000000"/>
                </a:solidFill>
                <a:latin typeface="Courier New" pitchFamily="49" charset="0"/>
                <a:ea typeface="Times New Roman" pitchFamily="18" charset="0"/>
                <a:cs typeface="Courier New" pitchFamily="49" charset="0"/>
              </a:rPr>
              <a:t>()    {</a:t>
            </a:r>
            <a:endParaRPr lang="ru-RU" sz="1200" dirty="0"/>
          </a:p>
          <a:p>
            <a:pPr marL="0" lvl="1" indent="0" eaLnBrk="0" fontAlgn="base" hangingPunct="0">
              <a:spcBef>
                <a:spcPct val="0"/>
              </a:spcBef>
              <a:spcAft>
                <a:spcPct val="0"/>
              </a:spcAft>
              <a:buClrTx/>
              <a:buSzTx/>
              <a:buNone/>
            </a:pPr>
            <a:r>
              <a:rPr lang="en-US" sz="1200" dirty="0">
                <a:solidFill>
                  <a:srgbClr val="000000"/>
                </a:solidFill>
                <a:latin typeface="Courier New" pitchFamily="49" charset="0"/>
                <a:ea typeface="Times New Roman" pitchFamily="18" charset="0"/>
                <a:cs typeface="Courier New" pitchFamily="49" charset="0"/>
              </a:rPr>
              <a:t>        </a:t>
            </a:r>
            <a:r>
              <a:rPr lang="en-US" sz="1200" b="1" dirty="0">
                <a:solidFill>
                  <a:srgbClr val="7F0055"/>
                </a:solidFill>
                <a:latin typeface="Courier New" pitchFamily="49" charset="0"/>
                <a:ea typeface="Times New Roman" pitchFamily="18" charset="0"/>
                <a:cs typeface="Courier New" pitchFamily="49" charset="0"/>
              </a:rPr>
              <a:t>return</a:t>
            </a:r>
            <a:r>
              <a:rPr lang="en-US" sz="1200" dirty="0">
                <a:solidFill>
                  <a:srgbClr val="000000"/>
                </a:solidFill>
                <a:latin typeface="Courier New" pitchFamily="49" charset="0"/>
                <a:ea typeface="Times New Roman" pitchFamily="18" charset="0"/>
                <a:cs typeface="Courier New" pitchFamily="49" charset="0"/>
              </a:rPr>
              <a:t> </a:t>
            </a:r>
            <a:r>
              <a:rPr lang="en-US" sz="1200" dirty="0">
                <a:solidFill>
                  <a:srgbClr val="0000C0"/>
                </a:solidFill>
                <a:latin typeface="Courier New" pitchFamily="49" charset="0"/>
                <a:ea typeface="Times New Roman" pitchFamily="18" charset="0"/>
                <a:cs typeface="Courier New" pitchFamily="49" charset="0"/>
              </a:rPr>
              <a:t>title</a:t>
            </a:r>
            <a:r>
              <a:rPr lang="en-US" sz="1200" dirty="0">
                <a:solidFill>
                  <a:srgbClr val="000000"/>
                </a:solidFill>
                <a:latin typeface="Courier New" pitchFamily="49" charset="0"/>
                <a:ea typeface="Times New Roman" pitchFamily="18" charset="0"/>
                <a:cs typeface="Courier New" pitchFamily="49" charset="0"/>
              </a:rPr>
              <a:t>;</a:t>
            </a:r>
            <a:endParaRPr lang="ru-RU" sz="1200" dirty="0"/>
          </a:p>
          <a:p>
            <a:pPr marL="0" lvl="1" indent="0" eaLnBrk="0" fontAlgn="base" hangingPunct="0">
              <a:spcBef>
                <a:spcPct val="0"/>
              </a:spcBef>
              <a:spcAft>
                <a:spcPct val="0"/>
              </a:spcAft>
              <a:buClrTx/>
              <a:buSzTx/>
              <a:buNone/>
            </a:pPr>
            <a:r>
              <a:rPr lang="en-US" sz="1200" dirty="0">
                <a:solidFill>
                  <a:srgbClr val="000000"/>
                </a:solidFill>
                <a:latin typeface="Courier New" pitchFamily="49" charset="0"/>
                <a:ea typeface="Times New Roman" pitchFamily="18" charset="0"/>
                <a:cs typeface="Courier New" pitchFamily="49" charset="0"/>
              </a:rPr>
              <a:t>    }</a:t>
            </a:r>
            <a:endParaRPr lang="ru-RU" sz="1200" dirty="0"/>
          </a:p>
          <a:p>
            <a:pPr marL="0" lvl="1" indent="0" eaLnBrk="0" fontAlgn="base" hangingPunct="0">
              <a:spcBef>
                <a:spcPct val="0"/>
              </a:spcBef>
              <a:spcAft>
                <a:spcPct val="0"/>
              </a:spcAft>
              <a:buClrTx/>
              <a:buSzTx/>
              <a:buNone/>
            </a:pPr>
            <a:r>
              <a:rPr lang="en-US" sz="1200" dirty="0">
                <a:solidFill>
                  <a:srgbClr val="000000"/>
                </a:solidFill>
                <a:latin typeface="Courier New" pitchFamily="49" charset="0"/>
                <a:ea typeface="Times New Roman" pitchFamily="18" charset="0"/>
                <a:cs typeface="Courier New" pitchFamily="49" charset="0"/>
              </a:rPr>
              <a:t>    </a:t>
            </a:r>
            <a:r>
              <a:rPr lang="en-US" sz="1200" b="1" dirty="0">
                <a:solidFill>
                  <a:srgbClr val="7F0055"/>
                </a:solidFill>
                <a:latin typeface="Courier New" pitchFamily="49" charset="0"/>
                <a:ea typeface="Times New Roman" pitchFamily="18" charset="0"/>
                <a:cs typeface="Courier New" pitchFamily="49" charset="0"/>
              </a:rPr>
              <a:t>public</a:t>
            </a:r>
            <a:r>
              <a:rPr lang="en-US" sz="1200" dirty="0">
                <a:solidFill>
                  <a:srgbClr val="000000"/>
                </a:solidFill>
                <a:latin typeface="Courier New" pitchFamily="49" charset="0"/>
                <a:ea typeface="Times New Roman" pitchFamily="18" charset="0"/>
                <a:cs typeface="Courier New" pitchFamily="49" charset="0"/>
              </a:rPr>
              <a:t> </a:t>
            </a:r>
            <a:r>
              <a:rPr lang="en-US" sz="1200" b="1" dirty="0" err="1">
                <a:solidFill>
                  <a:srgbClr val="7F0055"/>
                </a:solidFill>
                <a:latin typeface="Courier New" pitchFamily="49" charset="0"/>
                <a:ea typeface="Times New Roman" pitchFamily="18" charset="0"/>
                <a:cs typeface="Courier New" pitchFamily="49" charset="0"/>
              </a:rPr>
              <a:t>int</a:t>
            </a:r>
            <a:r>
              <a:rPr lang="en-US" sz="1200" dirty="0">
                <a:solidFill>
                  <a:srgbClr val="000000"/>
                </a:solidFill>
                <a:latin typeface="Courier New" pitchFamily="49" charset="0"/>
                <a:ea typeface="Times New Roman" pitchFamily="18" charset="0"/>
                <a:cs typeface="Courier New" pitchFamily="49" charset="0"/>
              </a:rPr>
              <a:t> </a:t>
            </a:r>
            <a:r>
              <a:rPr lang="en-US" sz="1200" dirty="0" err="1">
                <a:solidFill>
                  <a:srgbClr val="000000"/>
                </a:solidFill>
                <a:latin typeface="Courier New" pitchFamily="49" charset="0"/>
                <a:ea typeface="Times New Roman" pitchFamily="18" charset="0"/>
                <a:cs typeface="Courier New" pitchFamily="49" charset="0"/>
              </a:rPr>
              <a:t>getYearPublished</a:t>
            </a:r>
            <a:r>
              <a:rPr lang="en-US" sz="1200" dirty="0">
                <a:solidFill>
                  <a:srgbClr val="000000"/>
                </a:solidFill>
                <a:latin typeface="Courier New" pitchFamily="49" charset="0"/>
                <a:ea typeface="Times New Roman" pitchFamily="18" charset="0"/>
                <a:cs typeface="Courier New" pitchFamily="49" charset="0"/>
              </a:rPr>
              <a:t>()    {</a:t>
            </a:r>
            <a:endParaRPr lang="ru-RU" sz="1200" dirty="0"/>
          </a:p>
          <a:p>
            <a:pPr marL="0" lvl="1" indent="0" eaLnBrk="0" fontAlgn="base" hangingPunct="0">
              <a:spcBef>
                <a:spcPct val="0"/>
              </a:spcBef>
              <a:spcAft>
                <a:spcPct val="0"/>
              </a:spcAft>
              <a:buClrTx/>
              <a:buSzTx/>
              <a:buNone/>
            </a:pPr>
            <a:r>
              <a:rPr lang="en-US" sz="1200" dirty="0">
                <a:solidFill>
                  <a:srgbClr val="000000"/>
                </a:solidFill>
                <a:latin typeface="Courier New" pitchFamily="49" charset="0"/>
                <a:ea typeface="Times New Roman" pitchFamily="18" charset="0"/>
                <a:cs typeface="Courier New" pitchFamily="49" charset="0"/>
              </a:rPr>
              <a:t>        </a:t>
            </a:r>
            <a:r>
              <a:rPr lang="en-US" sz="1200" b="1" dirty="0">
                <a:solidFill>
                  <a:srgbClr val="7F0055"/>
                </a:solidFill>
                <a:latin typeface="Courier New" pitchFamily="49" charset="0"/>
                <a:ea typeface="Times New Roman" pitchFamily="18" charset="0"/>
                <a:cs typeface="Courier New" pitchFamily="49" charset="0"/>
              </a:rPr>
              <a:t>return</a:t>
            </a:r>
            <a:r>
              <a:rPr lang="en-US" sz="1200" dirty="0">
                <a:solidFill>
                  <a:srgbClr val="000000"/>
                </a:solidFill>
                <a:latin typeface="Courier New" pitchFamily="49" charset="0"/>
                <a:ea typeface="Times New Roman" pitchFamily="18" charset="0"/>
                <a:cs typeface="Courier New" pitchFamily="49" charset="0"/>
              </a:rPr>
              <a:t> </a:t>
            </a:r>
            <a:r>
              <a:rPr lang="en-US" sz="1200" dirty="0" err="1">
                <a:solidFill>
                  <a:srgbClr val="0000C0"/>
                </a:solidFill>
                <a:latin typeface="Courier New" pitchFamily="49" charset="0"/>
                <a:ea typeface="Times New Roman" pitchFamily="18" charset="0"/>
                <a:cs typeface="Courier New" pitchFamily="49" charset="0"/>
              </a:rPr>
              <a:t>yearPublished</a:t>
            </a:r>
            <a:r>
              <a:rPr lang="en-US" sz="1200" dirty="0">
                <a:solidFill>
                  <a:srgbClr val="000000"/>
                </a:solidFill>
                <a:latin typeface="Courier New" pitchFamily="49" charset="0"/>
                <a:ea typeface="Times New Roman" pitchFamily="18" charset="0"/>
                <a:cs typeface="Courier New" pitchFamily="49" charset="0"/>
              </a:rPr>
              <a:t>;</a:t>
            </a:r>
            <a:endParaRPr lang="ru-RU" sz="1200" dirty="0"/>
          </a:p>
          <a:p>
            <a:pPr marL="0" lvl="1" indent="0" eaLnBrk="0" fontAlgn="base" hangingPunct="0">
              <a:spcBef>
                <a:spcPct val="0"/>
              </a:spcBef>
              <a:spcAft>
                <a:spcPct val="0"/>
              </a:spcAft>
              <a:buClrTx/>
              <a:buSzTx/>
              <a:buNone/>
            </a:pPr>
            <a:r>
              <a:rPr lang="en-US" sz="1200" dirty="0">
                <a:solidFill>
                  <a:srgbClr val="000000"/>
                </a:solidFill>
                <a:latin typeface="Courier New" pitchFamily="49" charset="0"/>
                <a:ea typeface="Times New Roman" pitchFamily="18" charset="0"/>
                <a:cs typeface="Courier New" pitchFamily="49" charset="0"/>
              </a:rPr>
              <a:t>    }</a:t>
            </a:r>
            <a:endParaRPr lang="ru-RU" sz="1200" dirty="0"/>
          </a:p>
          <a:p>
            <a:pPr marL="0" lvl="1" indent="0" eaLnBrk="0" fontAlgn="base" hangingPunct="0">
              <a:spcBef>
                <a:spcPct val="0"/>
              </a:spcBef>
              <a:spcAft>
                <a:spcPct val="0"/>
              </a:spcAft>
              <a:buClrTx/>
              <a:buSzTx/>
              <a:buNone/>
            </a:pPr>
            <a:r>
              <a:rPr lang="en-US" sz="1200" dirty="0" smtClean="0">
                <a:solidFill>
                  <a:srgbClr val="000000"/>
                </a:solidFill>
                <a:latin typeface="Courier New" pitchFamily="49" charset="0"/>
                <a:ea typeface="Times New Roman" pitchFamily="18" charset="0"/>
                <a:cs typeface="Courier New" pitchFamily="49" charset="0"/>
              </a:rPr>
              <a:t>    </a:t>
            </a:r>
            <a:endParaRPr lang="ru-RU" sz="1200" dirty="0" smtClean="0"/>
          </a:p>
          <a:p>
            <a:pPr marL="0" lvl="1" indent="0" eaLnBrk="0" fontAlgn="base" hangingPunct="0">
              <a:spcBef>
                <a:spcPct val="0"/>
              </a:spcBef>
              <a:spcAft>
                <a:spcPct val="0"/>
              </a:spcAft>
              <a:buClrTx/>
              <a:buSzTx/>
              <a:buNone/>
            </a:pPr>
            <a:r>
              <a:rPr lang="en-US" sz="1200" dirty="0" smtClean="0">
                <a:solidFill>
                  <a:srgbClr val="000000"/>
                </a:solidFill>
                <a:latin typeface="Courier New" pitchFamily="49" charset="0"/>
                <a:ea typeface="Times New Roman" pitchFamily="18" charset="0"/>
                <a:cs typeface="Courier New" pitchFamily="49" charset="0"/>
              </a:rPr>
              <a:t>    </a:t>
            </a:r>
            <a:r>
              <a:rPr lang="en-US" sz="1200" b="1" dirty="0">
                <a:solidFill>
                  <a:srgbClr val="7F0055"/>
                </a:solidFill>
                <a:latin typeface="Courier New" pitchFamily="49" charset="0"/>
                <a:ea typeface="Times New Roman" pitchFamily="18" charset="0"/>
                <a:cs typeface="Courier New" pitchFamily="49" charset="0"/>
              </a:rPr>
              <a:t>public</a:t>
            </a:r>
            <a:r>
              <a:rPr lang="en-US" sz="1200" dirty="0">
                <a:solidFill>
                  <a:srgbClr val="000000"/>
                </a:solidFill>
                <a:latin typeface="Courier New" pitchFamily="49" charset="0"/>
                <a:ea typeface="Times New Roman" pitchFamily="18" charset="0"/>
                <a:cs typeface="Courier New" pitchFamily="49" charset="0"/>
              </a:rPr>
              <a:t> </a:t>
            </a:r>
            <a:r>
              <a:rPr lang="en-US" sz="1200" b="1" dirty="0" err="1">
                <a:solidFill>
                  <a:srgbClr val="7F0055"/>
                </a:solidFill>
                <a:latin typeface="Courier New" pitchFamily="49" charset="0"/>
                <a:ea typeface="Times New Roman" pitchFamily="18" charset="0"/>
                <a:cs typeface="Courier New" pitchFamily="49" charset="0"/>
              </a:rPr>
              <a:t>int</a:t>
            </a:r>
            <a:r>
              <a:rPr lang="en-US" sz="1200" dirty="0">
                <a:solidFill>
                  <a:srgbClr val="000000"/>
                </a:solidFill>
                <a:latin typeface="Courier New" pitchFamily="49" charset="0"/>
                <a:ea typeface="Times New Roman" pitchFamily="18" charset="0"/>
                <a:cs typeface="Courier New" pitchFamily="49" charset="0"/>
              </a:rPr>
              <a:t> </a:t>
            </a:r>
            <a:r>
              <a:rPr lang="en-US" sz="1200" dirty="0" err="1">
                <a:solidFill>
                  <a:srgbClr val="000000"/>
                </a:solidFill>
                <a:latin typeface="Courier New" pitchFamily="49" charset="0"/>
                <a:ea typeface="Times New Roman" pitchFamily="18" charset="0"/>
                <a:cs typeface="Courier New" pitchFamily="49" charset="0"/>
              </a:rPr>
              <a:t>getPrice</a:t>
            </a:r>
            <a:r>
              <a:rPr lang="en-US" sz="1200" dirty="0">
                <a:solidFill>
                  <a:srgbClr val="000000"/>
                </a:solidFill>
                <a:latin typeface="Courier New" pitchFamily="49" charset="0"/>
                <a:ea typeface="Times New Roman" pitchFamily="18" charset="0"/>
                <a:cs typeface="Courier New" pitchFamily="49" charset="0"/>
              </a:rPr>
              <a:t>()    {</a:t>
            </a:r>
            <a:endParaRPr lang="ru-RU" sz="1200" dirty="0"/>
          </a:p>
          <a:p>
            <a:pPr marL="0" lvl="1" indent="0" eaLnBrk="0" fontAlgn="base" hangingPunct="0">
              <a:spcBef>
                <a:spcPct val="0"/>
              </a:spcBef>
              <a:spcAft>
                <a:spcPct val="0"/>
              </a:spcAft>
              <a:buClrTx/>
              <a:buSzTx/>
              <a:buNone/>
            </a:pPr>
            <a:r>
              <a:rPr lang="en-US" sz="1200" dirty="0">
                <a:solidFill>
                  <a:srgbClr val="000000"/>
                </a:solidFill>
                <a:latin typeface="Courier New" pitchFamily="49" charset="0"/>
                <a:ea typeface="Times New Roman" pitchFamily="18" charset="0"/>
                <a:cs typeface="Courier New" pitchFamily="49" charset="0"/>
              </a:rPr>
              <a:t>        </a:t>
            </a:r>
            <a:r>
              <a:rPr lang="en-US" sz="1200" b="1" dirty="0">
                <a:solidFill>
                  <a:srgbClr val="7F0055"/>
                </a:solidFill>
                <a:latin typeface="Courier New" pitchFamily="49" charset="0"/>
                <a:ea typeface="Times New Roman" pitchFamily="18" charset="0"/>
                <a:cs typeface="Courier New" pitchFamily="49" charset="0"/>
              </a:rPr>
              <a:t>return</a:t>
            </a:r>
            <a:r>
              <a:rPr lang="en-US" sz="1200" dirty="0">
                <a:solidFill>
                  <a:srgbClr val="000000"/>
                </a:solidFill>
                <a:latin typeface="Courier New" pitchFamily="49" charset="0"/>
                <a:ea typeface="Times New Roman" pitchFamily="18" charset="0"/>
                <a:cs typeface="Courier New" pitchFamily="49" charset="0"/>
              </a:rPr>
              <a:t> </a:t>
            </a:r>
            <a:r>
              <a:rPr lang="en-US" sz="1200" dirty="0">
                <a:solidFill>
                  <a:srgbClr val="0000C0"/>
                </a:solidFill>
                <a:latin typeface="Courier New" pitchFamily="49" charset="0"/>
                <a:ea typeface="Times New Roman" pitchFamily="18" charset="0"/>
                <a:cs typeface="Courier New" pitchFamily="49" charset="0"/>
              </a:rPr>
              <a:t>price</a:t>
            </a:r>
            <a:r>
              <a:rPr lang="en-US" sz="1200" dirty="0">
                <a:solidFill>
                  <a:srgbClr val="000000"/>
                </a:solidFill>
                <a:latin typeface="Courier New" pitchFamily="49" charset="0"/>
                <a:ea typeface="Times New Roman" pitchFamily="18" charset="0"/>
                <a:cs typeface="Courier New" pitchFamily="49" charset="0"/>
              </a:rPr>
              <a:t>;</a:t>
            </a:r>
            <a:endParaRPr lang="ru-RU" sz="1200" dirty="0"/>
          </a:p>
          <a:p>
            <a:pPr marL="0" lvl="1" indent="0" eaLnBrk="0" fontAlgn="base" hangingPunct="0">
              <a:spcBef>
                <a:spcPct val="0"/>
              </a:spcBef>
              <a:spcAft>
                <a:spcPct val="0"/>
              </a:spcAft>
              <a:buClrTx/>
              <a:buSzTx/>
              <a:buNone/>
            </a:pPr>
            <a:r>
              <a:rPr lang="en-US" sz="1200" dirty="0">
                <a:solidFill>
                  <a:srgbClr val="000000"/>
                </a:solidFill>
                <a:latin typeface="Courier New" pitchFamily="49" charset="0"/>
                <a:ea typeface="Times New Roman" pitchFamily="18" charset="0"/>
                <a:cs typeface="Courier New" pitchFamily="49" charset="0"/>
              </a:rPr>
              <a:t>    }</a:t>
            </a:r>
            <a:endParaRPr lang="ru-RU" sz="1200" dirty="0"/>
          </a:p>
          <a:p>
            <a:pPr marL="0" lvl="1" indent="0" eaLnBrk="0" fontAlgn="base" hangingPunct="0">
              <a:spcBef>
                <a:spcPct val="0"/>
              </a:spcBef>
              <a:spcAft>
                <a:spcPct val="0"/>
              </a:spcAft>
              <a:buClrTx/>
              <a:buSzTx/>
              <a:buNone/>
            </a:pPr>
            <a:r>
              <a:rPr lang="en-US" sz="1200" dirty="0">
                <a:solidFill>
                  <a:srgbClr val="000000"/>
                </a:solidFill>
                <a:latin typeface="Courier New" pitchFamily="49" charset="0"/>
                <a:ea typeface="Times New Roman" pitchFamily="18" charset="0"/>
                <a:cs typeface="Courier New" pitchFamily="49" charset="0"/>
              </a:rPr>
              <a:t>    </a:t>
            </a:r>
            <a:r>
              <a:rPr lang="en-US" sz="1200" b="1" dirty="0">
                <a:solidFill>
                  <a:srgbClr val="7F0055"/>
                </a:solidFill>
                <a:latin typeface="Courier New" pitchFamily="49" charset="0"/>
                <a:ea typeface="Times New Roman" pitchFamily="18" charset="0"/>
                <a:cs typeface="Courier New" pitchFamily="49" charset="0"/>
              </a:rPr>
              <a:t>public</a:t>
            </a:r>
            <a:r>
              <a:rPr lang="en-US" sz="1200" dirty="0">
                <a:solidFill>
                  <a:srgbClr val="000000"/>
                </a:solidFill>
                <a:latin typeface="Courier New" pitchFamily="49" charset="0"/>
                <a:ea typeface="Times New Roman" pitchFamily="18" charset="0"/>
                <a:cs typeface="Courier New" pitchFamily="49" charset="0"/>
              </a:rPr>
              <a:t> </a:t>
            </a:r>
            <a:r>
              <a:rPr lang="en-US" sz="1200" b="1" dirty="0">
                <a:solidFill>
                  <a:srgbClr val="7F0055"/>
                </a:solidFill>
                <a:latin typeface="Courier New" pitchFamily="49" charset="0"/>
                <a:ea typeface="Times New Roman" pitchFamily="18" charset="0"/>
                <a:cs typeface="Courier New" pitchFamily="49" charset="0"/>
              </a:rPr>
              <a:t>void</a:t>
            </a:r>
            <a:r>
              <a:rPr lang="en-US" sz="1200" dirty="0">
                <a:solidFill>
                  <a:srgbClr val="000000"/>
                </a:solidFill>
                <a:latin typeface="Courier New" pitchFamily="49" charset="0"/>
                <a:ea typeface="Times New Roman" pitchFamily="18" charset="0"/>
                <a:cs typeface="Courier New" pitchFamily="49" charset="0"/>
              </a:rPr>
              <a:t> </a:t>
            </a:r>
            <a:r>
              <a:rPr lang="en-US" sz="1200" dirty="0" err="1">
                <a:solidFill>
                  <a:srgbClr val="000000"/>
                </a:solidFill>
                <a:latin typeface="Courier New" pitchFamily="49" charset="0"/>
                <a:ea typeface="Times New Roman" pitchFamily="18" charset="0"/>
                <a:cs typeface="Courier New" pitchFamily="49" charset="0"/>
              </a:rPr>
              <a:t>printReport</a:t>
            </a:r>
            <a:r>
              <a:rPr lang="en-US" sz="1200" dirty="0">
                <a:solidFill>
                  <a:srgbClr val="000000"/>
                </a:solidFill>
                <a:latin typeface="Courier New" pitchFamily="49" charset="0"/>
                <a:ea typeface="Times New Roman" pitchFamily="18" charset="0"/>
                <a:cs typeface="Courier New" pitchFamily="49" charset="0"/>
              </a:rPr>
              <a:t>()    {</a:t>
            </a:r>
            <a:endParaRPr lang="ru-RU" sz="1200" dirty="0"/>
          </a:p>
          <a:p>
            <a:pPr marL="0" lvl="1" indent="0" eaLnBrk="0" fontAlgn="base" hangingPunct="0">
              <a:spcBef>
                <a:spcPct val="0"/>
              </a:spcBef>
              <a:spcAft>
                <a:spcPct val="0"/>
              </a:spcAft>
              <a:buClrTx/>
              <a:buSzTx/>
              <a:buNone/>
            </a:pPr>
            <a:r>
              <a:rPr lang="en-US" sz="1200" dirty="0">
                <a:solidFill>
                  <a:srgbClr val="000000"/>
                </a:solidFill>
                <a:latin typeface="Courier New" pitchFamily="49" charset="0"/>
                <a:ea typeface="Times New Roman" pitchFamily="18" charset="0"/>
                <a:cs typeface="Courier New" pitchFamily="49" charset="0"/>
              </a:rPr>
              <a:t>        </a:t>
            </a:r>
            <a:r>
              <a:rPr lang="en-US" sz="1200" dirty="0" err="1">
                <a:solidFill>
                  <a:srgbClr val="000000"/>
                </a:solidFill>
                <a:latin typeface="Courier New" pitchFamily="49" charset="0"/>
                <a:ea typeface="Times New Roman" pitchFamily="18" charset="0"/>
                <a:cs typeface="Courier New" pitchFamily="49" charset="0"/>
              </a:rPr>
              <a:t>System.</a:t>
            </a:r>
            <a:r>
              <a:rPr lang="en-US" sz="1200" i="1" dirty="0" err="1">
                <a:solidFill>
                  <a:srgbClr val="0000C0"/>
                </a:solidFill>
                <a:latin typeface="Courier New" pitchFamily="49" charset="0"/>
                <a:ea typeface="Times New Roman" pitchFamily="18" charset="0"/>
                <a:cs typeface="Courier New" pitchFamily="49" charset="0"/>
              </a:rPr>
              <a:t>out</a:t>
            </a:r>
            <a:r>
              <a:rPr lang="en-US" sz="1200" dirty="0" err="1">
                <a:solidFill>
                  <a:srgbClr val="000000"/>
                </a:solidFill>
                <a:latin typeface="Courier New" pitchFamily="49" charset="0"/>
                <a:ea typeface="Times New Roman" pitchFamily="18" charset="0"/>
                <a:cs typeface="Courier New" pitchFamily="49" charset="0"/>
              </a:rPr>
              <a:t>.println</a:t>
            </a:r>
            <a:r>
              <a:rPr lang="en-US" sz="1200" dirty="0">
                <a:solidFill>
                  <a:srgbClr val="000000"/>
                </a:solidFill>
                <a:latin typeface="Courier New" pitchFamily="49" charset="0"/>
                <a:ea typeface="Times New Roman" pitchFamily="18" charset="0"/>
                <a:cs typeface="Courier New" pitchFamily="49" charset="0"/>
              </a:rPr>
              <a:t>(</a:t>
            </a:r>
            <a:r>
              <a:rPr lang="en-US" sz="1200" dirty="0">
                <a:solidFill>
                  <a:srgbClr val="2A00FF"/>
                </a:solidFill>
                <a:latin typeface="Courier New" pitchFamily="49" charset="0"/>
                <a:ea typeface="Times New Roman" pitchFamily="18" charset="0"/>
                <a:cs typeface="Courier New" pitchFamily="49" charset="0"/>
              </a:rPr>
              <a:t>"</a:t>
            </a:r>
            <a:r>
              <a:rPr lang="ru-RU" sz="1200" dirty="0">
                <a:solidFill>
                  <a:srgbClr val="2A00FF"/>
                </a:solidFill>
                <a:latin typeface="Courier New" pitchFamily="49" charset="0"/>
                <a:ea typeface="Times New Roman" pitchFamily="18" charset="0"/>
                <a:cs typeface="Courier New" pitchFamily="49" charset="0"/>
              </a:rPr>
              <a:t>Название</a:t>
            </a:r>
            <a:r>
              <a:rPr lang="en-US" sz="1200" dirty="0">
                <a:solidFill>
                  <a:srgbClr val="2A00FF"/>
                </a:solidFill>
                <a:latin typeface="Courier New" pitchFamily="49" charset="0"/>
                <a:ea typeface="Times New Roman" pitchFamily="18" charset="0"/>
                <a:cs typeface="Courier New" pitchFamily="49" charset="0"/>
              </a:rPr>
              <a:t>: "</a:t>
            </a:r>
            <a:r>
              <a:rPr lang="en-US" sz="1200" dirty="0">
                <a:solidFill>
                  <a:srgbClr val="000000"/>
                </a:solidFill>
                <a:latin typeface="Courier New" pitchFamily="49" charset="0"/>
                <a:ea typeface="Times New Roman" pitchFamily="18" charset="0"/>
                <a:cs typeface="Courier New" pitchFamily="49" charset="0"/>
              </a:rPr>
              <a:t>+</a:t>
            </a:r>
            <a:r>
              <a:rPr lang="en-US" sz="1200" dirty="0">
                <a:solidFill>
                  <a:srgbClr val="0000C0"/>
                </a:solidFill>
                <a:latin typeface="Courier New" pitchFamily="49" charset="0"/>
                <a:ea typeface="Times New Roman" pitchFamily="18" charset="0"/>
                <a:cs typeface="Courier New" pitchFamily="49" charset="0"/>
              </a:rPr>
              <a:t>title</a:t>
            </a:r>
            <a:r>
              <a:rPr lang="en-US" sz="1200" dirty="0">
                <a:solidFill>
                  <a:srgbClr val="000000"/>
                </a:solidFill>
                <a:latin typeface="Courier New" pitchFamily="49" charset="0"/>
                <a:ea typeface="Times New Roman" pitchFamily="18" charset="0"/>
                <a:cs typeface="Courier New" pitchFamily="49" charset="0"/>
              </a:rPr>
              <a:t>+</a:t>
            </a:r>
            <a:r>
              <a:rPr lang="en-US" sz="1200" dirty="0">
                <a:solidFill>
                  <a:srgbClr val="2A00FF"/>
                </a:solidFill>
                <a:latin typeface="Courier New" pitchFamily="49" charset="0"/>
                <a:ea typeface="Times New Roman" pitchFamily="18" charset="0"/>
                <a:cs typeface="Courier New" pitchFamily="49" charset="0"/>
              </a:rPr>
              <a:t>" </a:t>
            </a:r>
            <a:r>
              <a:rPr lang="ru-RU" sz="1200" dirty="0">
                <a:solidFill>
                  <a:srgbClr val="2A00FF"/>
                </a:solidFill>
                <a:latin typeface="Courier New" pitchFamily="49" charset="0"/>
                <a:ea typeface="Times New Roman" pitchFamily="18" charset="0"/>
                <a:cs typeface="Courier New" pitchFamily="49" charset="0"/>
              </a:rPr>
              <a:t>год</a:t>
            </a:r>
            <a:r>
              <a:rPr lang="en-US" sz="1200" dirty="0">
                <a:solidFill>
                  <a:srgbClr val="2A00FF"/>
                </a:solidFill>
                <a:latin typeface="Courier New" pitchFamily="49" charset="0"/>
                <a:ea typeface="Times New Roman" pitchFamily="18" charset="0"/>
                <a:cs typeface="Courier New" pitchFamily="49" charset="0"/>
              </a:rPr>
              <a:t> </a:t>
            </a:r>
            <a:r>
              <a:rPr lang="ru-RU" sz="1200" dirty="0">
                <a:solidFill>
                  <a:srgbClr val="2A00FF"/>
                </a:solidFill>
                <a:latin typeface="Courier New" pitchFamily="49" charset="0"/>
                <a:ea typeface="Times New Roman" pitchFamily="18" charset="0"/>
                <a:cs typeface="Courier New" pitchFamily="49" charset="0"/>
              </a:rPr>
              <a:t>издания</a:t>
            </a:r>
            <a:r>
              <a:rPr lang="en-US" sz="1200" dirty="0">
                <a:solidFill>
                  <a:srgbClr val="2A00FF"/>
                </a:solidFill>
                <a:latin typeface="Courier New" pitchFamily="49" charset="0"/>
                <a:ea typeface="Times New Roman" pitchFamily="18" charset="0"/>
                <a:cs typeface="Courier New" pitchFamily="49" charset="0"/>
              </a:rPr>
              <a:t>: "</a:t>
            </a:r>
            <a:r>
              <a:rPr lang="en-US" sz="1200" dirty="0">
                <a:solidFill>
                  <a:srgbClr val="000000"/>
                </a:solidFill>
                <a:latin typeface="Courier New" pitchFamily="49" charset="0"/>
                <a:ea typeface="Times New Roman" pitchFamily="18" charset="0"/>
                <a:cs typeface="Courier New" pitchFamily="49" charset="0"/>
              </a:rPr>
              <a:t>+</a:t>
            </a:r>
            <a:r>
              <a:rPr lang="en-US" sz="1200" dirty="0" err="1">
                <a:solidFill>
                  <a:srgbClr val="0000C0"/>
                </a:solidFill>
                <a:latin typeface="Courier New" pitchFamily="49" charset="0"/>
                <a:ea typeface="Times New Roman" pitchFamily="18" charset="0"/>
                <a:cs typeface="Courier New" pitchFamily="49" charset="0"/>
              </a:rPr>
              <a:t>yearPublished</a:t>
            </a:r>
            <a:r>
              <a:rPr lang="en-US" sz="1200" dirty="0">
                <a:solidFill>
                  <a:srgbClr val="000000"/>
                </a:solidFill>
                <a:latin typeface="Courier New" pitchFamily="49" charset="0"/>
                <a:ea typeface="Times New Roman" pitchFamily="18" charset="0"/>
                <a:cs typeface="Courier New" pitchFamily="49" charset="0"/>
              </a:rPr>
              <a:t>+</a:t>
            </a:r>
            <a:r>
              <a:rPr lang="en-US" sz="1200" dirty="0">
                <a:solidFill>
                  <a:srgbClr val="2A00FF"/>
                </a:solidFill>
                <a:latin typeface="Courier New" pitchFamily="49" charset="0"/>
                <a:ea typeface="Times New Roman" pitchFamily="18" charset="0"/>
                <a:cs typeface="Courier New" pitchFamily="49" charset="0"/>
              </a:rPr>
              <a:t>" </a:t>
            </a:r>
            <a:r>
              <a:rPr lang="ru-RU" sz="1200" dirty="0">
                <a:solidFill>
                  <a:srgbClr val="2A00FF"/>
                </a:solidFill>
                <a:latin typeface="Courier New" pitchFamily="49" charset="0"/>
                <a:ea typeface="Times New Roman" pitchFamily="18" charset="0"/>
                <a:cs typeface="Courier New" pitchFamily="49" charset="0"/>
              </a:rPr>
              <a:t>цена</a:t>
            </a:r>
            <a:r>
              <a:rPr lang="en-US" sz="1200" dirty="0">
                <a:solidFill>
                  <a:srgbClr val="2A00FF"/>
                </a:solidFill>
                <a:latin typeface="Courier New" pitchFamily="49" charset="0"/>
                <a:ea typeface="Times New Roman" pitchFamily="18" charset="0"/>
                <a:cs typeface="Courier New" pitchFamily="49" charset="0"/>
              </a:rPr>
              <a:t>: "</a:t>
            </a:r>
            <a:r>
              <a:rPr lang="en-US" sz="1200" dirty="0">
                <a:solidFill>
                  <a:srgbClr val="000000"/>
                </a:solidFill>
                <a:latin typeface="Courier New" pitchFamily="49" charset="0"/>
                <a:ea typeface="Times New Roman" pitchFamily="18" charset="0"/>
                <a:cs typeface="Courier New" pitchFamily="49" charset="0"/>
              </a:rPr>
              <a:t>+</a:t>
            </a:r>
            <a:r>
              <a:rPr lang="en-US" sz="1200" dirty="0">
                <a:solidFill>
                  <a:srgbClr val="0000C0"/>
                </a:solidFill>
                <a:latin typeface="Courier New" pitchFamily="49" charset="0"/>
                <a:ea typeface="Times New Roman" pitchFamily="18" charset="0"/>
                <a:cs typeface="Courier New" pitchFamily="49" charset="0"/>
              </a:rPr>
              <a:t>price</a:t>
            </a:r>
            <a:r>
              <a:rPr lang="en-US" sz="1200" dirty="0">
                <a:solidFill>
                  <a:srgbClr val="000000"/>
                </a:solidFill>
                <a:latin typeface="Courier New" pitchFamily="49" charset="0"/>
                <a:ea typeface="Times New Roman" pitchFamily="18" charset="0"/>
                <a:cs typeface="Courier New" pitchFamily="49" charset="0"/>
              </a:rPr>
              <a:t>);</a:t>
            </a:r>
            <a:endParaRPr lang="ru-RU" sz="1200" dirty="0"/>
          </a:p>
          <a:p>
            <a:pPr marL="0" lvl="1" indent="0" eaLnBrk="0" fontAlgn="base" hangingPunct="0">
              <a:spcBef>
                <a:spcPct val="0"/>
              </a:spcBef>
              <a:spcAft>
                <a:spcPct val="0"/>
              </a:spcAft>
              <a:buClrTx/>
              <a:buSzTx/>
              <a:buNone/>
            </a:pPr>
            <a:r>
              <a:rPr lang="en-US" sz="1200" dirty="0">
                <a:solidFill>
                  <a:srgbClr val="000000"/>
                </a:solidFill>
                <a:latin typeface="Courier New" pitchFamily="49" charset="0"/>
                <a:ea typeface="Times New Roman" pitchFamily="18" charset="0"/>
                <a:cs typeface="Courier New" pitchFamily="49" charset="0"/>
              </a:rPr>
              <a:t>    }</a:t>
            </a:r>
            <a:endParaRPr lang="ru-RU" sz="1200" dirty="0"/>
          </a:p>
          <a:p>
            <a:pPr marL="0" lvl="1" indent="0" eaLnBrk="0" fontAlgn="base" hangingPunct="0">
              <a:spcBef>
                <a:spcPct val="0"/>
              </a:spcBef>
              <a:spcAft>
                <a:spcPct val="0"/>
              </a:spcAft>
              <a:buClrTx/>
              <a:buSzTx/>
              <a:buNone/>
            </a:pPr>
            <a:r>
              <a:rPr lang="en-US" sz="1200" dirty="0" smtClean="0">
                <a:solidFill>
                  <a:srgbClr val="000000"/>
                </a:solidFill>
                <a:latin typeface="Courier New" pitchFamily="49" charset="0"/>
                <a:ea typeface="Times New Roman" pitchFamily="18" charset="0"/>
                <a:cs typeface="Courier New" pitchFamily="49" charset="0"/>
              </a:rPr>
              <a:t>}</a:t>
            </a:r>
            <a:endParaRPr lang="en-US" sz="1200" dirty="0"/>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81</a:t>
            </a:fld>
            <a:endParaRPr lang="en-US"/>
          </a:p>
        </p:txBody>
      </p:sp>
    </p:spTree>
    <p:extLst>
      <p:ext uri="{BB962C8B-B14F-4D97-AF65-F5344CB8AC3E}">
        <p14:creationId xmlns:p14="http://schemas.microsoft.com/office/powerpoint/2010/main" xmlns="" val="55264545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Наследование</a:t>
            </a:r>
            <a:r>
              <a:rPr lang="en-GB" dirty="0" smtClean="0"/>
              <a:t>. </a:t>
            </a:r>
            <a:r>
              <a:rPr lang="en-GB" dirty="0" smtClean="0"/>
              <a:t>Example </a:t>
            </a:r>
            <a:r>
              <a:rPr lang="en-GB" dirty="0" smtClean="0"/>
              <a:t>17</a:t>
            </a:r>
            <a:endParaRPr lang="en-US" dirty="0"/>
          </a:p>
        </p:txBody>
      </p:sp>
      <p:sp>
        <p:nvSpPr>
          <p:cNvPr id="3" name="Content Placeholder 2"/>
          <p:cNvSpPr>
            <a:spLocks noGrp="1"/>
          </p:cNvSpPr>
          <p:nvPr>
            <p:ph idx="1"/>
          </p:nvPr>
        </p:nvSpPr>
        <p:spPr>
          <a:solidFill>
            <a:schemeClr val="bg1">
              <a:lumMod val="95000"/>
            </a:schemeClr>
          </a:solidFill>
        </p:spPr>
        <p:txBody>
          <a:bodyPr/>
          <a:lstStyle/>
          <a:p>
            <a:pPr marL="0" indent="0" fontAlgn="base">
              <a:spcBef>
                <a:spcPct val="0"/>
              </a:spcBef>
              <a:spcAft>
                <a:spcPct val="0"/>
              </a:spcAft>
              <a:buClrTx/>
              <a:buSzTx/>
              <a:buNone/>
            </a:pPr>
            <a:r>
              <a:rPr lang="en-US" sz="1300" b="1" dirty="0">
                <a:solidFill>
                  <a:srgbClr val="7F0055"/>
                </a:solidFill>
                <a:latin typeface="Courier New" pitchFamily="49" charset="0"/>
                <a:ea typeface="Times New Roman" pitchFamily="18" charset="0"/>
                <a:cs typeface="Courier New" pitchFamily="49" charset="0"/>
              </a:rPr>
              <a:t>public</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class</a:t>
            </a: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ProgrammerBook</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extends</a:t>
            </a:r>
            <a:r>
              <a:rPr lang="en-US" sz="1300" dirty="0">
                <a:solidFill>
                  <a:srgbClr val="000000"/>
                </a:solidFill>
                <a:latin typeface="Courier New" pitchFamily="49" charset="0"/>
                <a:ea typeface="Times New Roman" pitchFamily="18" charset="0"/>
                <a:cs typeface="Courier New" pitchFamily="49" charset="0"/>
              </a:rPr>
              <a:t> Book{</a:t>
            </a:r>
            <a:endParaRPr lang="ru-RU" sz="1300" dirty="0"/>
          </a:p>
          <a:p>
            <a:pPr mar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public</a:t>
            </a: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ProgrammerBook</a:t>
            </a:r>
            <a:r>
              <a:rPr lang="en-US" sz="1300" dirty="0">
                <a:solidFill>
                  <a:srgbClr val="000000"/>
                </a:solidFill>
                <a:latin typeface="Courier New" pitchFamily="49" charset="0"/>
                <a:ea typeface="Times New Roman" pitchFamily="18" charset="0"/>
                <a:cs typeface="Courier New" pitchFamily="49" charset="0"/>
              </a:rPr>
              <a:t>(String title, </a:t>
            </a:r>
            <a:r>
              <a:rPr lang="en-US" sz="1300" b="1" dirty="0" err="1">
                <a:solidFill>
                  <a:srgbClr val="7F0055"/>
                </a:solidFill>
                <a:latin typeface="Courier New" pitchFamily="49" charset="0"/>
                <a:ea typeface="Times New Roman" pitchFamily="18" charset="0"/>
                <a:cs typeface="Courier New" pitchFamily="49" charset="0"/>
              </a:rPr>
              <a:t>int</a:t>
            </a: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yearPublished</a:t>
            </a:r>
            <a:r>
              <a:rPr lang="en-US" sz="1300" dirty="0">
                <a:solidFill>
                  <a:srgbClr val="000000"/>
                </a:solidFill>
                <a:latin typeface="Courier New" pitchFamily="49" charset="0"/>
                <a:ea typeface="Times New Roman" pitchFamily="18" charset="0"/>
                <a:cs typeface="Courier New" pitchFamily="49" charset="0"/>
              </a:rPr>
              <a:t>, </a:t>
            </a:r>
            <a:r>
              <a:rPr lang="en-US" sz="1300" b="1" dirty="0" err="1">
                <a:solidFill>
                  <a:srgbClr val="7F0055"/>
                </a:solidFill>
                <a:latin typeface="Courier New" pitchFamily="49" charset="0"/>
                <a:ea typeface="Times New Roman" pitchFamily="18" charset="0"/>
                <a:cs typeface="Courier New" pitchFamily="49" charset="0"/>
              </a:rPr>
              <a:t>int</a:t>
            </a:r>
            <a:r>
              <a:rPr lang="en-US" sz="1300" dirty="0">
                <a:solidFill>
                  <a:srgbClr val="000000"/>
                </a:solidFill>
                <a:latin typeface="Courier New" pitchFamily="49" charset="0"/>
                <a:ea typeface="Times New Roman" pitchFamily="18" charset="0"/>
                <a:cs typeface="Courier New" pitchFamily="49" charset="0"/>
              </a:rPr>
              <a:t> price, </a:t>
            </a:r>
            <a:r>
              <a:rPr lang="en-US" sz="1300" dirty="0" smtClean="0">
                <a:solidFill>
                  <a:srgbClr val="000000"/>
                </a:solidFill>
                <a:latin typeface="Courier New" pitchFamily="49" charset="0"/>
                <a:ea typeface="Times New Roman" pitchFamily="18" charset="0"/>
                <a:cs typeface="Courier New" pitchFamily="49" charset="0"/>
              </a:rPr>
              <a:t>String </a:t>
            </a:r>
            <a:r>
              <a:rPr lang="en-US" sz="1300" dirty="0">
                <a:solidFill>
                  <a:srgbClr val="000000"/>
                </a:solidFill>
                <a:latin typeface="Courier New" pitchFamily="49" charset="0"/>
                <a:ea typeface="Times New Roman" pitchFamily="18" charset="0"/>
                <a:cs typeface="Courier New" pitchFamily="49" charset="0"/>
              </a:rPr>
              <a:t>level)    {</a:t>
            </a:r>
            <a:endParaRPr lang="ru-RU" sz="1300" dirty="0"/>
          </a:p>
          <a:p>
            <a:pPr mar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super</a:t>
            </a:r>
            <a:r>
              <a:rPr lang="en-US" sz="1300" dirty="0">
                <a:solidFill>
                  <a:srgbClr val="000000"/>
                </a:solidFill>
                <a:latin typeface="Courier New" pitchFamily="49" charset="0"/>
                <a:ea typeface="Times New Roman" pitchFamily="18" charset="0"/>
                <a:cs typeface="Courier New" pitchFamily="49" charset="0"/>
              </a:rPr>
              <a:t>(</a:t>
            </a:r>
            <a:r>
              <a:rPr lang="en-US" sz="1300" dirty="0" err="1">
                <a:solidFill>
                  <a:srgbClr val="000000"/>
                </a:solidFill>
                <a:latin typeface="Courier New" pitchFamily="49" charset="0"/>
                <a:ea typeface="Times New Roman" pitchFamily="18" charset="0"/>
                <a:cs typeface="Courier New" pitchFamily="49" charset="0"/>
              </a:rPr>
              <a:t>title,yearPublished,price</a:t>
            </a:r>
            <a:r>
              <a:rPr lang="en-US" sz="1300" dirty="0">
                <a:solidFill>
                  <a:srgbClr val="000000"/>
                </a:solidFill>
                <a:latin typeface="Courier New" pitchFamily="49" charset="0"/>
                <a:ea typeface="Times New Roman" pitchFamily="18" charset="0"/>
                <a:cs typeface="Courier New" pitchFamily="49" charset="0"/>
              </a:rPr>
              <a:t>);</a:t>
            </a:r>
            <a:endParaRPr lang="ru-RU" sz="1300" dirty="0"/>
          </a:p>
          <a:p>
            <a:pPr mar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b="1" dirty="0" err="1">
                <a:solidFill>
                  <a:srgbClr val="7F0055"/>
                </a:solidFill>
                <a:latin typeface="Courier New" pitchFamily="49" charset="0"/>
                <a:ea typeface="Times New Roman" pitchFamily="18" charset="0"/>
                <a:cs typeface="Courier New" pitchFamily="49" charset="0"/>
              </a:rPr>
              <a:t>this</a:t>
            </a:r>
            <a:r>
              <a:rPr lang="en-US" sz="1300" dirty="0" err="1">
                <a:solidFill>
                  <a:srgbClr val="000000"/>
                </a:solidFill>
                <a:latin typeface="Courier New" pitchFamily="49" charset="0"/>
                <a:ea typeface="Times New Roman" pitchFamily="18" charset="0"/>
                <a:cs typeface="Courier New" pitchFamily="49" charset="0"/>
              </a:rPr>
              <a:t>.</a:t>
            </a:r>
            <a:r>
              <a:rPr lang="en-US" sz="1300" dirty="0" err="1">
                <a:solidFill>
                  <a:srgbClr val="0000C0"/>
                </a:solidFill>
                <a:latin typeface="Courier New" pitchFamily="49" charset="0"/>
                <a:ea typeface="Times New Roman" pitchFamily="18" charset="0"/>
                <a:cs typeface="Courier New" pitchFamily="49" charset="0"/>
              </a:rPr>
              <a:t>level</a:t>
            </a:r>
            <a:r>
              <a:rPr lang="en-US" sz="1300" dirty="0">
                <a:solidFill>
                  <a:srgbClr val="000000"/>
                </a:solidFill>
                <a:latin typeface="Courier New" pitchFamily="49" charset="0"/>
                <a:ea typeface="Times New Roman" pitchFamily="18" charset="0"/>
                <a:cs typeface="Courier New" pitchFamily="49" charset="0"/>
              </a:rPr>
              <a:t> = level;</a:t>
            </a:r>
            <a:endParaRPr lang="ru-RU" sz="1300" dirty="0"/>
          </a:p>
          <a:p>
            <a:pPr mar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endParaRPr lang="ru-RU" sz="1300" dirty="0"/>
          </a:p>
          <a:p>
            <a:pPr mar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public</a:t>
            </a:r>
            <a:r>
              <a:rPr lang="en-US" sz="1300" dirty="0">
                <a:solidFill>
                  <a:srgbClr val="000000"/>
                </a:solidFill>
                <a:latin typeface="Courier New" pitchFamily="49" charset="0"/>
                <a:ea typeface="Times New Roman" pitchFamily="18" charset="0"/>
                <a:cs typeface="Courier New" pitchFamily="49" charset="0"/>
              </a:rPr>
              <a:t> String </a:t>
            </a:r>
            <a:r>
              <a:rPr lang="en-US" sz="1300" dirty="0" err="1">
                <a:solidFill>
                  <a:srgbClr val="000000"/>
                </a:solidFill>
                <a:latin typeface="Courier New" pitchFamily="49" charset="0"/>
                <a:ea typeface="Times New Roman" pitchFamily="18" charset="0"/>
                <a:cs typeface="Courier New" pitchFamily="49" charset="0"/>
              </a:rPr>
              <a:t>getLevel</a:t>
            </a:r>
            <a:r>
              <a:rPr lang="en-US" sz="1300" dirty="0">
                <a:solidFill>
                  <a:srgbClr val="000000"/>
                </a:solidFill>
                <a:latin typeface="Courier New" pitchFamily="49" charset="0"/>
                <a:ea typeface="Times New Roman" pitchFamily="18" charset="0"/>
                <a:cs typeface="Courier New" pitchFamily="49" charset="0"/>
              </a:rPr>
              <a:t>()    {</a:t>
            </a:r>
            <a:endParaRPr lang="ru-RU" sz="1300" dirty="0"/>
          </a:p>
          <a:p>
            <a:pPr mar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return</a:t>
            </a:r>
            <a:r>
              <a:rPr lang="en-US" sz="1300" dirty="0">
                <a:solidFill>
                  <a:srgbClr val="000000"/>
                </a:solidFill>
                <a:latin typeface="Courier New" pitchFamily="49" charset="0"/>
                <a:ea typeface="Times New Roman" pitchFamily="18" charset="0"/>
                <a:cs typeface="Courier New" pitchFamily="49" charset="0"/>
              </a:rPr>
              <a:t> </a:t>
            </a:r>
            <a:r>
              <a:rPr lang="en-US" sz="1300" dirty="0">
                <a:solidFill>
                  <a:srgbClr val="0000C0"/>
                </a:solidFill>
                <a:latin typeface="Courier New" pitchFamily="49" charset="0"/>
                <a:ea typeface="Times New Roman" pitchFamily="18" charset="0"/>
                <a:cs typeface="Courier New" pitchFamily="49" charset="0"/>
              </a:rPr>
              <a:t>level</a:t>
            </a:r>
            <a:r>
              <a:rPr lang="en-US" sz="1300" dirty="0">
                <a:solidFill>
                  <a:srgbClr val="000000"/>
                </a:solidFill>
                <a:latin typeface="Courier New" pitchFamily="49" charset="0"/>
                <a:ea typeface="Times New Roman" pitchFamily="18" charset="0"/>
                <a:cs typeface="Courier New" pitchFamily="49" charset="0"/>
              </a:rPr>
              <a:t>;</a:t>
            </a:r>
            <a:endParaRPr lang="ru-RU" sz="1300" dirty="0"/>
          </a:p>
          <a:p>
            <a:pPr mar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endParaRPr lang="ru-RU" sz="1300" dirty="0"/>
          </a:p>
          <a:p>
            <a:pPr marL="0" lvl="0" indent="0" eaLnBrk="0" fontAlgn="base" hangingPunct="0">
              <a:spcBef>
                <a:spcPct val="0"/>
              </a:spcBef>
              <a:spcAft>
                <a:spcPct val="0"/>
              </a:spcAft>
              <a:buNone/>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public</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void</a:t>
            </a: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printReport</a:t>
            </a:r>
            <a:r>
              <a:rPr lang="en-US" sz="1300" dirty="0">
                <a:solidFill>
                  <a:srgbClr val="000000"/>
                </a:solidFill>
                <a:latin typeface="Courier New" pitchFamily="49" charset="0"/>
                <a:ea typeface="Times New Roman" pitchFamily="18" charset="0"/>
                <a:cs typeface="Courier New" pitchFamily="49" charset="0"/>
              </a:rPr>
              <a:t>()    {</a:t>
            </a:r>
            <a:endParaRPr lang="ru-RU" sz="1300" dirty="0"/>
          </a:p>
          <a:p>
            <a:pPr mar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System.</a:t>
            </a:r>
            <a:r>
              <a:rPr lang="en-US" sz="1300" i="1" dirty="0" err="1">
                <a:solidFill>
                  <a:srgbClr val="0000C0"/>
                </a:solidFill>
                <a:latin typeface="Courier New" pitchFamily="49" charset="0"/>
                <a:ea typeface="Times New Roman" pitchFamily="18" charset="0"/>
                <a:cs typeface="Courier New" pitchFamily="49" charset="0"/>
              </a:rPr>
              <a:t>out</a:t>
            </a:r>
            <a:r>
              <a:rPr lang="en-US" sz="1300" dirty="0" err="1">
                <a:solidFill>
                  <a:srgbClr val="000000"/>
                </a:solidFill>
                <a:latin typeface="Courier New" pitchFamily="49" charset="0"/>
                <a:ea typeface="Times New Roman" pitchFamily="18" charset="0"/>
                <a:cs typeface="Courier New" pitchFamily="49" charset="0"/>
              </a:rPr>
              <a:t>.println</a:t>
            </a:r>
            <a:r>
              <a:rPr lang="en-US" sz="1300" dirty="0">
                <a:solidFill>
                  <a:srgbClr val="000000"/>
                </a:solidFill>
                <a:latin typeface="Courier New" pitchFamily="49" charset="0"/>
                <a:ea typeface="Times New Roman" pitchFamily="18" charset="0"/>
                <a:cs typeface="Courier New" pitchFamily="49" charset="0"/>
              </a:rPr>
              <a:t>(</a:t>
            </a:r>
            <a:r>
              <a:rPr lang="en-US" sz="1300" dirty="0">
                <a:solidFill>
                  <a:srgbClr val="2A00FF"/>
                </a:solidFill>
                <a:latin typeface="Courier New" pitchFamily="49" charset="0"/>
                <a:ea typeface="Times New Roman" pitchFamily="18" charset="0"/>
                <a:cs typeface="Courier New" pitchFamily="49" charset="0"/>
              </a:rPr>
              <a:t>"</a:t>
            </a:r>
            <a:r>
              <a:rPr lang="ru-RU" sz="1300" dirty="0">
                <a:solidFill>
                  <a:srgbClr val="2A00FF"/>
                </a:solidFill>
                <a:latin typeface="Courier New" pitchFamily="49" charset="0"/>
                <a:ea typeface="Times New Roman" pitchFamily="18" charset="0"/>
                <a:cs typeface="Courier New" pitchFamily="49" charset="0"/>
              </a:rPr>
              <a:t>Название</a:t>
            </a:r>
            <a:r>
              <a:rPr lang="en-US" sz="1300" dirty="0">
                <a:solidFill>
                  <a:srgbClr val="2A00FF"/>
                </a:solidFill>
                <a:latin typeface="Courier New" pitchFamily="49" charset="0"/>
                <a:ea typeface="Times New Roman" pitchFamily="18" charset="0"/>
                <a:cs typeface="Courier New" pitchFamily="49" charset="0"/>
              </a:rPr>
              <a:t>: "</a:t>
            </a:r>
            <a:r>
              <a:rPr lang="en-US" sz="1300" dirty="0">
                <a:solidFill>
                  <a:srgbClr val="000000"/>
                </a:solidFill>
                <a:latin typeface="Courier New" pitchFamily="49" charset="0"/>
                <a:ea typeface="Times New Roman" pitchFamily="18" charset="0"/>
                <a:cs typeface="Courier New" pitchFamily="49" charset="0"/>
              </a:rPr>
              <a:t>+</a:t>
            </a:r>
            <a:r>
              <a:rPr lang="en-US" sz="1300" dirty="0" err="1">
                <a:solidFill>
                  <a:srgbClr val="000000"/>
                </a:solidFill>
                <a:latin typeface="Courier New" pitchFamily="49" charset="0"/>
                <a:ea typeface="Times New Roman" pitchFamily="18" charset="0"/>
                <a:cs typeface="Courier New" pitchFamily="49" charset="0"/>
              </a:rPr>
              <a:t>getTitle</a:t>
            </a:r>
            <a:r>
              <a:rPr lang="en-US" sz="1300" dirty="0">
                <a:solidFill>
                  <a:srgbClr val="000000"/>
                </a:solidFill>
                <a:latin typeface="Courier New" pitchFamily="49" charset="0"/>
                <a:ea typeface="Times New Roman" pitchFamily="18" charset="0"/>
                <a:cs typeface="Courier New" pitchFamily="49" charset="0"/>
              </a:rPr>
              <a:t>()+</a:t>
            </a:r>
            <a:r>
              <a:rPr lang="en-US" sz="1300" dirty="0">
                <a:solidFill>
                  <a:srgbClr val="2A00FF"/>
                </a:solidFill>
                <a:latin typeface="Courier New" pitchFamily="49" charset="0"/>
                <a:ea typeface="Times New Roman" pitchFamily="18" charset="0"/>
                <a:cs typeface="Courier New" pitchFamily="49" charset="0"/>
              </a:rPr>
              <a:t>" </a:t>
            </a:r>
            <a:r>
              <a:rPr lang="ru-RU" sz="1300" dirty="0">
                <a:solidFill>
                  <a:srgbClr val="2A00FF"/>
                </a:solidFill>
                <a:latin typeface="Courier New" pitchFamily="49" charset="0"/>
                <a:ea typeface="Times New Roman" pitchFamily="18" charset="0"/>
                <a:cs typeface="Courier New" pitchFamily="49" charset="0"/>
              </a:rPr>
              <a:t>год</a:t>
            </a:r>
            <a:r>
              <a:rPr lang="en-US" sz="1300" dirty="0">
                <a:solidFill>
                  <a:srgbClr val="2A00FF"/>
                </a:solidFill>
                <a:latin typeface="Courier New" pitchFamily="49" charset="0"/>
                <a:ea typeface="Times New Roman" pitchFamily="18" charset="0"/>
                <a:cs typeface="Courier New" pitchFamily="49" charset="0"/>
              </a:rPr>
              <a:t> </a:t>
            </a:r>
            <a:r>
              <a:rPr lang="ru-RU" sz="1300" dirty="0">
                <a:solidFill>
                  <a:srgbClr val="2A00FF"/>
                </a:solidFill>
                <a:latin typeface="Courier New" pitchFamily="49" charset="0"/>
                <a:ea typeface="Times New Roman" pitchFamily="18" charset="0"/>
                <a:cs typeface="Courier New" pitchFamily="49" charset="0"/>
              </a:rPr>
              <a:t>издания</a:t>
            </a:r>
            <a:r>
              <a:rPr lang="en-US" sz="1300" dirty="0">
                <a:solidFill>
                  <a:srgbClr val="2A00FF"/>
                </a:solidFill>
                <a:latin typeface="Courier New" pitchFamily="49" charset="0"/>
                <a:ea typeface="Times New Roman" pitchFamily="18" charset="0"/>
                <a:cs typeface="Courier New" pitchFamily="49" charset="0"/>
              </a:rPr>
              <a:t>: "</a:t>
            </a:r>
            <a:r>
              <a:rPr lang="en-US" sz="1300" dirty="0">
                <a:solidFill>
                  <a:srgbClr val="000000"/>
                </a:solidFill>
                <a:latin typeface="Courier New" pitchFamily="49" charset="0"/>
                <a:ea typeface="Times New Roman" pitchFamily="18" charset="0"/>
                <a:cs typeface="Courier New" pitchFamily="49" charset="0"/>
              </a:rPr>
              <a:t>+</a:t>
            </a:r>
            <a:r>
              <a:rPr lang="en-US" sz="1300" dirty="0" err="1">
                <a:solidFill>
                  <a:srgbClr val="000000"/>
                </a:solidFill>
                <a:latin typeface="Courier New" pitchFamily="49" charset="0"/>
                <a:ea typeface="Times New Roman" pitchFamily="18" charset="0"/>
                <a:cs typeface="Courier New" pitchFamily="49" charset="0"/>
              </a:rPr>
              <a:t>getYearPublished</a:t>
            </a:r>
            <a:r>
              <a:rPr lang="en-US" sz="1300" dirty="0">
                <a:solidFill>
                  <a:srgbClr val="000000"/>
                </a:solidFill>
                <a:latin typeface="Courier New" pitchFamily="49" charset="0"/>
                <a:ea typeface="Times New Roman" pitchFamily="18" charset="0"/>
                <a:cs typeface="Courier New" pitchFamily="49" charset="0"/>
              </a:rPr>
              <a:t>()+</a:t>
            </a:r>
            <a:r>
              <a:rPr lang="en-US" sz="1300" dirty="0">
                <a:solidFill>
                  <a:srgbClr val="2A00FF"/>
                </a:solidFill>
                <a:latin typeface="Courier New" pitchFamily="49" charset="0"/>
                <a:ea typeface="Times New Roman" pitchFamily="18" charset="0"/>
                <a:cs typeface="Courier New" pitchFamily="49" charset="0"/>
              </a:rPr>
              <a:t>" </a:t>
            </a:r>
            <a:r>
              <a:rPr lang="ru-RU" sz="1300" dirty="0">
                <a:solidFill>
                  <a:srgbClr val="2A00FF"/>
                </a:solidFill>
                <a:latin typeface="Courier New" pitchFamily="49" charset="0"/>
                <a:ea typeface="Times New Roman" pitchFamily="18" charset="0"/>
                <a:cs typeface="Courier New" pitchFamily="49" charset="0"/>
              </a:rPr>
              <a:t>цена</a:t>
            </a:r>
            <a:r>
              <a:rPr lang="en-US" sz="1300" dirty="0">
                <a:solidFill>
                  <a:srgbClr val="2A00FF"/>
                </a:solidFill>
                <a:latin typeface="Courier New" pitchFamily="49" charset="0"/>
                <a:ea typeface="Times New Roman" pitchFamily="18" charset="0"/>
                <a:cs typeface="Courier New" pitchFamily="49" charset="0"/>
              </a:rPr>
              <a:t>: "</a:t>
            </a:r>
            <a:r>
              <a:rPr lang="en-US" sz="1300" dirty="0">
                <a:solidFill>
                  <a:srgbClr val="000000"/>
                </a:solidFill>
                <a:latin typeface="Courier New" pitchFamily="49" charset="0"/>
                <a:ea typeface="Times New Roman" pitchFamily="18" charset="0"/>
                <a:cs typeface="Courier New" pitchFamily="49" charset="0"/>
              </a:rPr>
              <a:t>+</a:t>
            </a:r>
            <a:r>
              <a:rPr lang="en-US" sz="1300" dirty="0" err="1">
                <a:solidFill>
                  <a:srgbClr val="000000"/>
                </a:solidFill>
                <a:latin typeface="Courier New" pitchFamily="49" charset="0"/>
                <a:ea typeface="Times New Roman" pitchFamily="18" charset="0"/>
                <a:cs typeface="Courier New" pitchFamily="49" charset="0"/>
              </a:rPr>
              <a:t>getPrice</a:t>
            </a:r>
            <a:r>
              <a:rPr lang="en-US" sz="1300" dirty="0">
                <a:solidFill>
                  <a:srgbClr val="000000"/>
                </a:solidFill>
                <a:latin typeface="Courier New" pitchFamily="49" charset="0"/>
                <a:ea typeface="Times New Roman" pitchFamily="18" charset="0"/>
                <a:cs typeface="Courier New" pitchFamily="49" charset="0"/>
              </a:rPr>
              <a:t>()+</a:t>
            </a:r>
            <a:r>
              <a:rPr lang="en-US" sz="1300" dirty="0">
                <a:solidFill>
                  <a:srgbClr val="2A00FF"/>
                </a:solidFill>
                <a:latin typeface="Courier New" pitchFamily="49" charset="0"/>
                <a:ea typeface="Times New Roman" pitchFamily="18" charset="0"/>
                <a:cs typeface="Courier New" pitchFamily="49" charset="0"/>
              </a:rPr>
              <a:t>" </a:t>
            </a:r>
            <a:r>
              <a:rPr lang="ru-RU" sz="1300" dirty="0">
                <a:solidFill>
                  <a:srgbClr val="2A00FF"/>
                </a:solidFill>
                <a:latin typeface="Courier New" pitchFamily="49" charset="0"/>
                <a:ea typeface="Times New Roman" pitchFamily="18" charset="0"/>
                <a:cs typeface="Courier New" pitchFamily="49" charset="0"/>
              </a:rPr>
              <a:t>уровень</a:t>
            </a:r>
            <a:r>
              <a:rPr lang="en-US" sz="1300" dirty="0">
                <a:solidFill>
                  <a:srgbClr val="2A00FF"/>
                </a:solidFill>
                <a:latin typeface="Courier New" pitchFamily="49" charset="0"/>
                <a:ea typeface="Times New Roman" pitchFamily="18" charset="0"/>
                <a:cs typeface="Courier New" pitchFamily="49" charset="0"/>
              </a:rPr>
              <a:t>: "</a:t>
            </a:r>
            <a:r>
              <a:rPr lang="en-US" sz="1300" dirty="0">
                <a:solidFill>
                  <a:srgbClr val="000000"/>
                </a:solidFill>
                <a:latin typeface="Courier New" pitchFamily="49" charset="0"/>
                <a:ea typeface="Times New Roman" pitchFamily="18" charset="0"/>
                <a:cs typeface="Courier New" pitchFamily="49" charset="0"/>
              </a:rPr>
              <a:t>+</a:t>
            </a:r>
            <a:r>
              <a:rPr lang="en-US" sz="1300" dirty="0">
                <a:solidFill>
                  <a:srgbClr val="0000C0"/>
                </a:solidFill>
                <a:latin typeface="Courier New" pitchFamily="49" charset="0"/>
                <a:ea typeface="Times New Roman" pitchFamily="18" charset="0"/>
                <a:cs typeface="Courier New" pitchFamily="49" charset="0"/>
              </a:rPr>
              <a:t>level</a:t>
            </a:r>
            <a:r>
              <a:rPr lang="en-US" sz="1300" dirty="0">
                <a:solidFill>
                  <a:srgbClr val="000000"/>
                </a:solidFill>
                <a:latin typeface="Courier New" pitchFamily="49" charset="0"/>
                <a:ea typeface="Times New Roman" pitchFamily="18" charset="0"/>
                <a:cs typeface="Courier New" pitchFamily="49" charset="0"/>
              </a:rPr>
              <a:t>);</a:t>
            </a:r>
            <a:endParaRPr lang="ru-RU" sz="1300" dirty="0"/>
          </a:p>
          <a:p>
            <a:pPr mar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endParaRPr lang="ru-RU" sz="1300" dirty="0"/>
          </a:p>
          <a:p>
            <a:pPr mar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private</a:t>
            </a:r>
            <a:r>
              <a:rPr lang="en-US" sz="1300" dirty="0">
                <a:solidFill>
                  <a:srgbClr val="000000"/>
                </a:solidFill>
                <a:latin typeface="Courier New" pitchFamily="49" charset="0"/>
                <a:ea typeface="Times New Roman" pitchFamily="18" charset="0"/>
                <a:cs typeface="Courier New" pitchFamily="49" charset="0"/>
              </a:rPr>
              <a:t> String </a:t>
            </a:r>
            <a:r>
              <a:rPr lang="en-US" sz="1300" dirty="0">
                <a:solidFill>
                  <a:srgbClr val="0000C0"/>
                </a:solidFill>
                <a:latin typeface="Courier New" pitchFamily="49" charset="0"/>
                <a:ea typeface="Times New Roman" pitchFamily="18" charset="0"/>
                <a:cs typeface="Courier New" pitchFamily="49" charset="0"/>
              </a:rPr>
              <a:t>level</a:t>
            </a:r>
            <a:r>
              <a:rPr lang="en-US" sz="1300" dirty="0">
                <a:solidFill>
                  <a:srgbClr val="000000"/>
                </a:solidFill>
                <a:latin typeface="Courier New" pitchFamily="49" charset="0"/>
                <a:ea typeface="Times New Roman" pitchFamily="18" charset="0"/>
                <a:cs typeface="Courier New" pitchFamily="49" charset="0"/>
              </a:rPr>
              <a:t>;</a:t>
            </a:r>
            <a:endParaRPr lang="ru-RU" sz="1300" dirty="0"/>
          </a:p>
          <a:p>
            <a:pPr mar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a:t>
            </a:r>
            <a:endParaRPr lang="ru-RU" sz="1300" dirty="0"/>
          </a:p>
          <a:p>
            <a:pPr marL="0" indent="0" eaLnBrk="0" fontAlgn="base" hangingPunct="0">
              <a:spcBef>
                <a:spcPct val="0"/>
              </a:spcBef>
              <a:spcAft>
                <a:spcPct val="0"/>
              </a:spcAft>
              <a:buClrTx/>
              <a:buSzTx/>
              <a:buNone/>
            </a:pPr>
            <a:r>
              <a:rPr lang="en-US" sz="1300" b="1" dirty="0">
                <a:solidFill>
                  <a:srgbClr val="7F0055"/>
                </a:solidFill>
                <a:latin typeface="Courier New" pitchFamily="49" charset="0"/>
                <a:ea typeface="Times New Roman" pitchFamily="18" charset="0"/>
                <a:cs typeface="Courier New" pitchFamily="49" charset="0"/>
              </a:rPr>
              <a:t>public</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class</a:t>
            </a: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BookInspector</a:t>
            </a:r>
            <a:r>
              <a:rPr lang="en-US" sz="1300" dirty="0">
                <a:solidFill>
                  <a:srgbClr val="000000"/>
                </a:solidFill>
                <a:latin typeface="Courier New" pitchFamily="49" charset="0"/>
                <a:ea typeface="Times New Roman" pitchFamily="18" charset="0"/>
                <a:cs typeface="Courier New" pitchFamily="49" charset="0"/>
              </a:rPr>
              <a:t> {</a:t>
            </a:r>
            <a:endParaRPr lang="ru-RU" sz="1300" dirty="0"/>
          </a:p>
          <a:p>
            <a:pPr mar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public</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static</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void</a:t>
            </a:r>
            <a:r>
              <a:rPr lang="en-US" sz="1300" dirty="0">
                <a:solidFill>
                  <a:srgbClr val="000000"/>
                </a:solidFill>
                <a:latin typeface="Courier New" pitchFamily="49" charset="0"/>
                <a:ea typeface="Times New Roman" pitchFamily="18" charset="0"/>
                <a:cs typeface="Courier New" pitchFamily="49" charset="0"/>
              </a:rPr>
              <a:t> main(String[] </a:t>
            </a:r>
            <a:r>
              <a:rPr lang="en-US" sz="1300" dirty="0" err="1">
                <a:solidFill>
                  <a:srgbClr val="000000"/>
                </a:solidFill>
                <a:latin typeface="Courier New" pitchFamily="49" charset="0"/>
                <a:ea typeface="Times New Roman" pitchFamily="18" charset="0"/>
                <a:cs typeface="Courier New" pitchFamily="49" charset="0"/>
              </a:rPr>
              <a:t>args</a:t>
            </a:r>
            <a:r>
              <a:rPr lang="en-US" sz="1300" dirty="0">
                <a:solidFill>
                  <a:srgbClr val="000000"/>
                </a:solidFill>
                <a:latin typeface="Courier New" pitchFamily="49" charset="0"/>
                <a:ea typeface="Times New Roman" pitchFamily="18" charset="0"/>
                <a:cs typeface="Courier New" pitchFamily="49" charset="0"/>
              </a:rPr>
              <a:t>)    {</a:t>
            </a:r>
            <a:endParaRPr lang="ru-RU" sz="1300" dirty="0"/>
          </a:p>
          <a:p>
            <a:pPr mar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Book </a:t>
            </a:r>
            <a:r>
              <a:rPr lang="en-US" sz="1300" dirty="0" err="1">
                <a:solidFill>
                  <a:srgbClr val="000000"/>
                </a:solidFill>
                <a:latin typeface="Courier New" pitchFamily="49" charset="0"/>
                <a:ea typeface="Times New Roman" pitchFamily="18" charset="0"/>
                <a:cs typeface="Courier New" pitchFamily="49" charset="0"/>
              </a:rPr>
              <a:t>mybook</a:t>
            </a:r>
            <a:r>
              <a:rPr lang="en-US" sz="1300" dirty="0">
                <a:solidFill>
                  <a:srgbClr val="000000"/>
                </a:solidFill>
                <a:latin typeface="Courier New" pitchFamily="49" charset="0"/>
                <a:ea typeface="Times New Roman" pitchFamily="18" charset="0"/>
                <a:cs typeface="Courier New" pitchFamily="49" charset="0"/>
              </a:rPr>
              <a:t> = </a:t>
            </a:r>
            <a:r>
              <a:rPr lang="en-US" sz="1300" b="1" dirty="0">
                <a:solidFill>
                  <a:srgbClr val="7F0055"/>
                </a:solidFill>
                <a:latin typeface="Courier New" pitchFamily="49" charset="0"/>
                <a:ea typeface="Times New Roman" pitchFamily="18" charset="0"/>
                <a:cs typeface="Courier New" pitchFamily="49" charset="0"/>
              </a:rPr>
              <a:t>new</a:t>
            </a:r>
            <a:r>
              <a:rPr lang="en-US" sz="1300" dirty="0">
                <a:solidFill>
                  <a:srgbClr val="000000"/>
                </a:solidFill>
                <a:latin typeface="Courier New" pitchFamily="49" charset="0"/>
                <a:ea typeface="Times New Roman" pitchFamily="18" charset="0"/>
                <a:cs typeface="Courier New" pitchFamily="49" charset="0"/>
              </a:rPr>
              <a:t> Book(</a:t>
            </a:r>
            <a:r>
              <a:rPr lang="en-US" sz="1300" dirty="0">
                <a:solidFill>
                  <a:srgbClr val="2A00FF"/>
                </a:solidFill>
                <a:latin typeface="Courier New" pitchFamily="49" charset="0"/>
                <a:ea typeface="Times New Roman" pitchFamily="18" charset="0"/>
                <a:cs typeface="Courier New" pitchFamily="49" charset="0"/>
              </a:rPr>
              <a:t>"</a:t>
            </a:r>
            <a:r>
              <a:rPr lang="ru-RU" sz="1300" dirty="0">
                <a:solidFill>
                  <a:srgbClr val="2A00FF"/>
                </a:solidFill>
                <a:latin typeface="Courier New" pitchFamily="49" charset="0"/>
                <a:ea typeface="Times New Roman" pitchFamily="18" charset="0"/>
                <a:cs typeface="Courier New" pitchFamily="49" charset="0"/>
              </a:rPr>
              <a:t>Золушка</a:t>
            </a:r>
            <a:r>
              <a:rPr lang="en-US" sz="1300" dirty="0">
                <a:solidFill>
                  <a:srgbClr val="2A00FF"/>
                </a:solidFill>
                <a:latin typeface="Courier New" pitchFamily="49" charset="0"/>
                <a:ea typeface="Times New Roman" pitchFamily="18" charset="0"/>
                <a:cs typeface="Courier New" pitchFamily="49" charset="0"/>
              </a:rPr>
              <a:t>"</a:t>
            </a:r>
            <a:r>
              <a:rPr lang="en-US" sz="1300" dirty="0">
                <a:solidFill>
                  <a:srgbClr val="000000"/>
                </a:solidFill>
                <a:latin typeface="Courier New" pitchFamily="49" charset="0"/>
                <a:ea typeface="Times New Roman" pitchFamily="18" charset="0"/>
                <a:cs typeface="Courier New" pitchFamily="49" charset="0"/>
              </a:rPr>
              <a:t>,2000, 19000);</a:t>
            </a:r>
            <a:endParaRPr lang="ru-RU" sz="1300" dirty="0"/>
          </a:p>
          <a:p>
            <a:pPr mar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ProgrammerBook</a:t>
            </a: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myprogrbook</a:t>
            </a:r>
            <a:r>
              <a:rPr lang="en-US" sz="1300" dirty="0">
                <a:solidFill>
                  <a:srgbClr val="000000"/>
                </a:solidFill>
                <a:latin typeface="Courier New" pitchFamily="49" charset="0"/>
                <a:ea typeface="Times New Roman" pitchFamily="18" charset="0"/>
                <a:cs typeface="Courier New" pitchFamily="49" charset="0"/>
              </a:rPr>
              <a:t> = </a:t>
            </a:r>
            <a:r>
              <a:rPr lang="en-US" sz="1300" b="1" dirty="0">
                <a:solidFill>
                  <a:srgbClr val="7F0055"/>
                </a:solidFill>
                <a:latin typeface="Courier New" pitchFamily="49" charset="0"/>
                <a:ea typeface="Times New Roman" pitchFamily="18" charset="0"/>
                <a:cs typeface="Courier New" pitchFamily="49" charset="0"/>
              </a:rPr>
              <a:t>new</a:t>
            </a: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ProgrammerBook</a:t>
            </a:r>
            <a:r>
              <a:rPr lang="en-US" sz="1300" dirty="0">
                <a:solidFill>
                  <a:srgbClr val="000000"/>
                </a:solidFill>
                <a:latin typeface="Courier New" pitchFamily="49" charset="0"/>
                <a:ea typeface="Times New Roman" pitchFamily="18" charset="0"/>
                <a:cs typeface="Courier New" pitchFamily="49" charset="0"/>
              </a:rPr>
              <a:t>(</a:t>
            </a:r>
            <a:r>
              <a:rPr lang="en-US" sz="1300" dirty="0">
                <a:solidFill>
                  <a:srgbClr val="2A00FF"/>
                </a:solidFill>
                <a:latin typeface="Courier New" pitchFamily="49" charset="0"/>
                <a:ea typeface="Times New Roman" pitchFamily="18" charset="0"/>
                <a:cs typeface="Courier New" pitchFamily="49" charset="0"/>
              </a:rPr>
              <a:t>"Java"</a:t>
            </a:r>
            <a:r>
              <a:rPr lang="en-US" sz="1300" dirty="0">
                <a:solidFill>
                  <a:srgbClr val="000000"/>
                </a:solidFill>
                <a:latin typeface="Courier New" pitchFamily="49" charset="0"/>
                <a:ea typeface="Times New Roman" pitchFamily="18" charset="0"/>
                <a:cs typeface="Courier New" pitchFamily="49" charset="0"/>
              </a:rPr>
              <a:t>,2006,46000,</a:t>
            </a:r>
            <a:r>
              <a:rPr lang="en-US" sz="1300" dirty="0">
                <a:solidFill>
                  <a:srgbClr val="2A00FF"/>
                </a:solidFill>
                <a:latin typeface="Courier New" pitchFamily="49" charset="0"/>
                <a:ea typeface="Times New Roman" pitchFamily="18" charset="0"/>
                <a:cs typeface="Courier New" pitchFamily="49" charset="0"/>
              </a:rPr>
              <a:t>"hight"</a:t>
            </a:r>
            <a:r>
              <a:rPr lang="en-US" sz="1300" dirty="0">
                <a:solidFill>
                  <a:srgbClr val="000000"/>
                </a:solidFill>
                <a:latin typeface="Courier New" pitchFamily="49" charset="0"/>
                <a:ea typeface="Times New Roman" pitchFamily="18" charset="0"/>
                <a:cs typeface="Courier New" pitchFamily="49" charset="0"/>
              </a:rPr>
              <a:t>);</a:t>
            </a:r>
            <a:endParaRPr lang="ru-RU" sz="1300" dirty="0"/>
          </a:p>
          <a:p>
            <a:pPr marL="0" lvl="0" indent="0" eaLnBrk="0" fontAlgn="base" hangingPunct="0">
              <a:spcBef>
                <a:spcPct val="0"/>
              </a:spcBef>
              <a:spcAft>
                <a:spcPct val="0"/>
              </a:spcAft>
              <a:buNone/>
            </a:pP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mybook</a:t>
            </a: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printReport</a:t>
            </a:r>
            <a:r>
              <a:rPr lang="en-US" sz="1300" dirty="0">
                <a:solidFill>
                  <a:srgbClr val="000000"/>
                </a:solidFill>
                <a:latin typeface="Courier New" pitchFamily="49" charset="0"/>
                <a:ea typeface="Times New Roman" pitchFamily="18" charset="0"/>
                <a:cs typeface="Courier New" pitchFamily="49" charset="0"/>
              </a:rPr>
              <a:t>();</a:t>
            </a:r>
            <a:endParaRPr lang="ru-RU" sz="1300" dirty="0"/>
          </a:p>
          <a:p>
            <a:pPr marL="0" lvl="0" indent="0" eaLnBrk="0" fontAlgn="base" hangingPunct="0">
              <a:spcBef>
                <a:spcPct val="0"/>
              </a:spcBef>
              <a:spcAft>
                <a:spcPct val="0"/>
              </a:spcAft>
              <a:buNone/>
            </a:pP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myprogrbook</a:t>
            </a: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printReport</a:t>
            </a:r>
            <a:r>
              <a:rPr lang="en-US" sz="1300" dirty="0">
                <a:solidFill>
                  <a:srgbClr val="000000"/>
                </a:solidFill>
                <a:latin typeface="Courier New" pitchFamily="49" charset="0"/>
                <a:ea typeface="Times New Roman" pitchFamily="18" charset="0"/>
                <a:cs typeface="Courier New" pitchFamily="49" charset="0"/>
              </a:rPr>
              <a:t>();</a:t>
            </a:r>
            <a:endParaRPr lang="ru-RU" sz="1300" dirty="0"/>
          </a:p>
          <a:p>
            <a:pPr mar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endParaRPr lang="ru-RU" sz="1300" dirty="0"/>
          </a:p>
          <a:p>
            <a:pPr mar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a:t>
            </a:r>
            <a:endParaRPr lang="en-US" sz="1300" dirty="0"/>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82</a:t>
            </a:fld>
            <a:endParaRPr lang="en-US"/>
          </a:p>
        </p:txBody>
      </p:sp>
    </p:spTree>
    <p:extLst>
      <p:ext uri="{BB962C8B-B14F-4D97-AF65-F5344CB8AC3E}">
        <p14:creationId xmlns:p14="http://schemas.microsoft.com/office/powerpoint/2010/main" xmlns="" val="280257626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Наследование</a:t>
            </a:r>
            <a:r>
              <a:rPr lang="en-GB" dirty="0" smtClean="0"/>
              <a:t>. </a:t>
            </a:r>
            <a:r>
              <a:rPr lang="en-GB" dirty="0" smtClean="0"/>
              <a:t>Example </a:t>
            </a:r>
            <a:r>
              <a:rPr lang="en-GB" dirty="0" smtClean="0"/>
              <a:t>18</a:t>
            </a:r>
            <a:endParaRPr lang="en-US" dirty="0"/>
          </a:p>
        </p:txBody>
      </p:sp>
      <p:sp>
        <p:nvSpPr>
          <p:cNvPr id="3" name="Content Placeholder 2"/>
          <p:cNvSpPr>
            <a:spLocks noGrp="1"/>
          </p:cNvSpPr>
          <p:nvPr>
            <p:ph idx="1"/>
          </p:nvPr>
        </p:nvSpPr>
        <p:spPr>
          <a:xfrm>
            <a:off x="928662" y="2907274"/>
            <a:ext cx="7215238" cy="2736304"/>
          </a:xfrm>
          <a:solidFill>
            <a:schemeClr val="bg1">
              <a:lumMod val="95000"/>
            </a:schemeClr>
          </a:solidFill>
        </p:spPr>
        <p:txBody>
          <a:bodyPr/>
          <a:lstStyle/>
          <a:p>
            <a:pPr marL="457200" lvl="1" indent="0" fontAlgn="base">
              <a:spcBef>
                <a:spcPct val="0"/>
              </a:spcBef>
              <a:spcAft>
                <a:spcPct val="0"/>
              </a:spcAft>
              <a:buClrTx/>
              <a:buSzTx/>
              <a:buNone/>
            </a:pPr>
            <a:r>
              <a:rPr lang="en-US" sz="1400" b="1" dirty="0" smtClean="0">
                <a:latin typeface="Courier New" pitchFamily="49" charset="0"/>
                <a:ea typeface="Times New Roman" pitchFamily="18" charset="0"/>
                <a:cs typeface="Courier New" pitchFamily="49" charset="0"/>
              </a:rPr>
              <a:t>public </a:t>
            </a:r>
            <a:r>
              <a:rPr lang="en-US" sz="1400" b="1" dirty="0">
                <a:latin typeface="Courier New" pitchFamily="49" charset="0"/>
                <a:ea typeface="Times New Roman" pitchFamily="18" charset="0"/>
                <a:cs typeface="Courier New" pitchFamily="49" charset="0"/>
              </a:rPr>
              <a:t>class </a:t>
            </a:r>
            <a:r>
              <a:rPr lang="en-US" sz="1400" dirty="0" err="1">
                <a:latin typeface="Courier New" pitchFamily="49" charset="0"/>
                <a:ea typeface="Times New Roman" pitchFamily="18" charset="0"/>
                <a:cs typeface="Courier New" pitchFamily="49" charset="0"/>
              </a:rPr>
              <a:t>CourseHelper</a:t>
            </a:r>
            <a:r>
              <a:rPr lang="en-US" sz="1400" dirty="0">
                <a:latin typeface="Courier New" pitchFamily="49" charset="0"/>
                <a:ea typeface="Times New Roman" pitchFamily="18" charset="0"/>
                <a:cs typeface="Courier New" pitchFamily="49" charset="0"/>
              </a:rPr>
              <a:t> {</a:t>
            </a:r>
            <a:endParaRPr lang="ru-RU" sz="1400" dirty="0"/>
          </a:p>
          <a:p>
            <a:pPr marL="457200" lvl="1" indent="0" eaLnBrk="0" fontAlgn="base" hangingPunct="0">
              <a:spcBef>
                <a:spcPct val="0"/>
              </a:spcBef>
              <a:spcAft>
                <a:spcPct val="0"/>
              </a:spcAft>
              <a:buClrTx/>
              <a:buSzTx/>
              <a:buNone/>
            </a:pPr>
            <a:r>
              <a:rPr lang="en-US" sz="1400" dirty="0">
                <a:latin typeface="Courier New" pitchFamily="49" charset="0"/>
                <a:ea typeface="Times New Roman" pitchFamily="18" charset="0"/>
                <a:cs typeface="Courier New" pitchFamily="49" charset="0"/>
              </a:rPr>
              <a:t>	</a:t>
            </a:r>
            <a:r>
              <a:rPr lang="en-US" sz="1400" b="1" dirty="0">
                <a:latin typeface="Courier New" pitchFamily="49" charset="0"/>
                <a:ea typeface="Times New Roman" pitchFamily="18" charset="0"/>
                <a:cs typeface="Courier New" pitchFamily="49" charset="0"/>
              </a:rPr>
              <a:t>public</a:t>
            </a:r>
            <a:r>
              <a:rPr lang="en-US" sz="1400" dirty="0">
                <a:latin typeface="Courier New" pitchFamily="49" charset="0"/>
                <a:ea typeface="Times New Roman" pitchFamily="18" charset="0"/>
                <a:cs typeface="Courier New" pitchFamily="49" charset="0"/>
              </a:rPr>
              <a:t> Course </a:t>
            </a:r>
            <a:r>
              <a:rPr lang="en-US" sz="1400" dirty="0" err="1">
                <a:latin typeface="Courier New" pitchFamily="49" charset="0"/>
                <a:ea typeface="Times New Roman" pitchFamily="18" charset="0"/>
                <a:cs typeface="Courier New" pitchFamily="49" charset="0"/>
              </a:rPr>
              <a:t>getCourse</a:t>
            </a:r>
            <a:r>
              <a:rPr lang="en-US" sz="1400" dirty="0">
                <a:latin typeface="Courier New" pitchFamily="49" charset="0"/>
                <a:ea typeface="Times New Roman" pitchFamily="18" charset="0"/>
                <a:cs typeface="Courier New" pitchFamily="49" charset="0"/>
              </a:rPr>
              <a:t>(){</a:t>
            </a:r>
            <a:endParaRPr lang="ru-RU" sz="1400" dirty="0"/>
          </a:p>
          <a:p>
            <a:pPr marL="457200" lvl="1" indent="0" eaLnBrk="0" fontAlgn="base" hangingPunct="0">
              <a:spcBef>
                <a:spcPct val="0"/>
              </a:spcBef>
              <a:spcAft>
                <a:spcPct val="0"/>
              </a:spcAft>
              <a:buClrTx/>
              <a:buSzTx/>
              <a:buNone/>
            </a:pPr>
            <a:r>
              <a:rPr lang="en-US" sz="1400" dirty="0">
                <a:latin typeface="Courier New" pitchFamily="49" charset="0"/>
                <a:ea typeface="Times New Roman" pitchFamily="18" charset="0"/>
                <a:cs typeface="Courier New" pitchFamily="49" charset="0"/>
              </a:rPr>
              <a:t>		 </a:t>
            </a:r>
            <a:r>
              <a:rPr lang="en-US" sz="1400" dirty="0" err="1">
                <a:latin typeface="Courier New" pitchFamily="49" charset="0"/>
                <a:ea typeface="Times New Roman" pitchFamily="18" charset="0"/>
                <a:cs typeface="Courier New" pitchFamily="49" charset="0"/>
              </a:rPr>
              <a:t>System.</a:t>
            </a:r>
            <a:r>
              <a:rPr lang="en-US" sz="1400" i="1" dirty="0" err="1">
                <a:latin typeface="Courier New" pitchFamily="49" charset="0"/>
                <a:ea typeface="Times New Roman" pitchFamily="18" charset="0"/>
                <a:cs typeface="Courier New" pitchFamily="49" charset="0"/>
              </a:rPr>
              <a:t>out</a:t>
            </a:r>
            <a:r>
              <a:rPr lang="en-US" sz="1400" dirty="0" err="1">
                <a:latin typeface="Courier New" pitchFamily="49" charset="0"/>
                <a:ea typeface="Times New Roman" pitchFamily="18" charset="0"/>
                <a:cs typeface="Courier New" pitchFamily="49" charset="0"/>
              </a:rPr>
              <a:t>.println</a:t>
            </a:r>
            <a:r>
              <a:rPr lang="en-US" sz="1400" dirty="0">
                <a:latin typeface="Courier New" pitchFamily="49" charset="0"/>
                <a:ea typeface="Times New Roman" pitchFamily="18" charset="0"/>
                <a:cs typeface="Courier New" pitchFamily="49" charset="0"/>
              </a:rPr>
              <a:t>("Course");</a:t>
            </a:r>
            <a:endParaRPr lang="ru-RU" sz="1400" dirty="0"/>
          </a:p>
          <a:p>
            <a:pPr marL="457200" lvl="1" indent="0" eaLnBrk="0" fontAlgn="base" hangingPunct="0">
              <a:spcBef>
                <a:spcPct val="0"/>
              </a:spcBef>
              <a:spcAft>
                <a:spcPct val="0"/>
              </a:spcAft>
              <a:buClrTx/>
              <a:buSzTx/>
              <a:buNone/>
            </a:pPr>
            <a:r>
              <a:rPr lang="en-US" sz="1400" dirty="0">
                <a:latin typeface="Courier New" pitchFamily="49" charset="0"/>
                <a:ea typeface="Times New Roman" pitchFamily="18" charset="0"/>
                <a:cs typeface="Courier New" pitchFamily="49" charset="0"/>
              </a:rPr>
              <a:t>		</a:t>
            </a:r>
            <a:r>
              <a:rPr lang="ru-RU" sz="1400" b="1" dirty="0" err="1">
                <a:latin typeface="Courier New" pitchFamily="49" charset="0"/>
                <a:ea typeface="Times New Roman" pitchFamily="18" charset="0"/>
                <a:cs typeface="Courier New" pitchFamily="49" charset="0"/>
              </a:rPr>
              <a:t>return</a:t>
            </a:r>
            <a:r>
              <a:rPr lang="ru-RU" sz="1400" dirty="0">
                <a:latin typeface="Courier New" pitchFamily="49" charset="0"/>
                <a:ea typeface="Times New Roman" pitchFamily="18" charset="0"/>
                <a:cs typeface="Courier New" pitchFamily="49" charset="0"/>
              </a:rPr>
              <a:t> </a:t>
            </a:r>
            <a:r>
              <a:rPr lang="ru-RU" sz="1400" b="1" dirty="0" err="1">
                <a:latin typeface="Courier New" pitchFamily="49" charset="0"/>
                <a:ea typeface="Times New Roman" pitchFamily="18" charset="0"/>
                <a:cs typeface="Courier New" pitchFamily="49" charset="0"/>
              </a:rPr>
              <a:t>new</a:t>
            </a:r>
            <a:r>
              <a:rPr lang="ru-RU" sz="1400" dirty="0">
                <a:latin typeface="Courier New" pitchFamily="49" charset="0"/>
                <a:ea typeface="Times New Roman" pitchFamily="18" charset="0"/>
                <a:cs typeface="Courier New" pitchFamily="49" charset="0"/>
              </a:rPr>
              <a:t> </a:t>
            </a:r>
            <a:r>
              <a:rPr lang="ru-RU" sz="1400" dirty="0" err="1">
                <a:latin typeface="Courier New" pitchFamily="49" charset="0"/>
                <a:ea typeface="Times New Roman" pitchFamily="18" charset="0"/>
                <a:cs typeface="Courier New" pitchFamily="49" charset="0"/>
              </a:rPr>
              <a:t>Course</a:t>
            </a:r>
            <a:r>
              <a:rPr lang="ru-RU" sz="1400" dirty="0">
                <a:latin typeface="Courier New" pitchFamily="49" charset="0"/>
                <a:ea typeface="Times New Roman" pitchFamily="18" charset="0"/>
                <a:cs typeface="Courier New" pitchFamily="49" charset="0"/>
              </a:rPr>
              <a:t>();</a:t>
            </a:r>
            <a:endParaRPr lang="ru-RU" sz="1400" dirty="0"/>
          </a:p>
          <a:p>
            <a:pPr marL="457200" lvl="1" indent="0" eaLnBrk="0" fontAlgn="base" hangingPunct="0">
              <a:spcBef>
                <a:spcPct val="0"/>
              </a:spcBef>
              <a:spcAft>
                <a:spcPct val="0"/>
              </a:spcAft>
              <a:buClrTx/>
              <a:buSzTx/>
              <a:buNone/>
            </a:pPr>
            <a:r>
              <a:rPr lang="ru-RU" sz="1400" dirty="0">
                <a:latin typeface="Courier New" pitchFamily="49" charset="0"/>
                <a:ea typeface="Times New Roman" pitchFamily="18" charset="0"/>
                <a:cs typeface="Courier New" pitchFamily="49" charset="0"/>
              </a:rPr>
              <a:t>	}</a:t>
            </a:r>
            <a:endParaRPr lang="ru-RU" sz="1400" dirty="0"/>
          </a:p>
          <a:p>
            <a:pPr marL="457200" lvl="1" indent="0" eaLnBrk="0" fontAlgn="base" hangingPunct="0">
              <a:spcBef>
                <a:spcPct val="0"/>
              </a:spcBef>
              <a:spcAft>
                <a:spcPct val="0"/>
              </a:spcAft>
              <a:buClrTx/>
              <a:buSzTx/>
              <a:buNone/>
            </a:pPr>
            <a:r>
              <a:rPr lang="ru-RU" sz="1400" dirty="0">
                <a:latin typeface="Courier New" pitchFamily="49" charset="0"/>
                <a:ea typeface="Times New Roman" pitchFamily="18" charset="0"/>
                <a:cs typeface="Courier New" pitchFamily="49" charset="0"/>
              </a:rPr>
              <a:t>}</a:t>
            </a:r>
            <a:endParaRPr lang="ru-RU" sz="1400" dirty="0"/>
          </a:p>
          <a:p>
            <a:pPr marL="0" indent="0" fontAlgn="base">
              <a:spcBef>
                <a:spcPct val="0"/>
              </a:spcBef>
              <a:spcAft>
                <a:spcPct val="0"/>
              </a:spcAft>
              <a:buClrTx/>
              <a:buSzTx/>
              <a:buNone/>
            </a:pPr>
            <a:endParaRPr lang="en-US" sz="1400" b="1" dirty="0" smtClean="0">
              <a:latin typeface="Courier New" pitchFamily="49" charset="0"/>
              <a:ea typeface="Times New Roman" pitchFamily="18" charset="0"/>
              <a:cs typeface="Courier New" pitchFamily="49" charset="0"/>
            </a:endParaRPr>
          </a:p>
          <a:p>
            <a:pPr marL="457200" lvl="1" indent="0" fontAlgn="base">
              <a:spcBef>
                <a:spcPct val="0"/>
              </a:spcBef>
              <a:spcAft>
                <a:spcPct val="0"/>
              </a:spcAft>
              <a:buClrTx/>
              <a:buSzTx/>
              <a:buNone/>
            </a:pPr>
            <a:r>
              <a:rPr lang="en-US" sz="1400" b="1" dirty="0" smtClean="0">
                <a:latin typeface="Courier New" pitchFamily="49" charset="0"/>
                <a:ea typeface="Times New Roman" pitchFamily="18" charset="0"/>
                <a:cs typeface="Courier New" pitchFamily="49" charset="0"/>
              </a:rPr>
              <a:t>public</a:t>
            </a:r>
            <a:r>
              <a:rPr lang="en-US" sz="1400" dirty="0" smtClean="0">
                <a:latin typeface="Courier New" pitchFamily="49" charset="0"/>
                <a:ea typeface="Times New Roman" pitchFamily="18" charset="0"/>
                <a:cs typeface="Courier New" pitchFamily="49" charset="0"/>
              </a:rPr>
              <a:t> </a:t>
            </a:r>
            <a:r>
              <a:rPr lang="en-US" sz="1400" b="1" dirty="0">
                <a:latin typeface="Courier New" pitchFamily="49" charset="0"/>
                <a:ea typeface="Times New Roman" pitchFamily="18" charset="0"/>
                <a:cs typeface="Courier New" pitchFamily="49" charset="0"/>
              </a:rPr>
              <a:t>class</a:t>
            </a:r>
            <a:r>
              <a:rPr lang="en-US" sz="1400" dirty="0">
                <a:latin typeface="Courier New" pitchFamily="49" charset="0"/>
                <a:ea typeface="Times New Roman" pitchFamily="18" charset="0"/>
                <a:cs typeface="Courier New" pitchFamily="49" charset="0"/>
              </a:rPr>
              <a:t> </a:t>
            </a:r>
            <a:r>
              <a:rPr lang="en-US" sz="1400" dirty="0" err="1">
                <a:latin typeface="Courier New" pitchFamily="49" charset="0"/>
                <a:ea typeface="Times New Roman" pitchFamily="18" charset="0"/>
                <a:cs typeface="Courier New" pitchFamily="49" charset="0"/>
              </a:rPr>
              <a:t>BaseCourseHelper</a:t>
            </a:r>
            <a:r>
              <a:rPr lang="en-US" sz="1400" dirty="0">
                <a:latin typeface="Courier New" pitchFamily="49" charset="0"/>
                <a:ea typeface="Times New Roman" pitchFamily="18" charset="0"/>
                <a:cs typeface="Courier New" pitchFamily="49" charset="0"/>
              </a:rPr>
              <a:t> </a:t>
            </a:r>
            <a:r>
              <a:rPr lang="en-US" sz="1400" b="1" dirty="0">
                <a:latin typeface="Courier New" pitchFamily="49" charset="0"/>
                <a:ea typeface="Times New Roman" pitchFamily="18" charset="0"/>
                <a:cs typeface="Courier New" pitchFamily="49" charset="0"/>
              </a:rPr>
              <a:t>extends</a:t>
            </a:r>
            <a:r>
              <a:rPr lang="en-US" sz="1400" dirty="0">
                <a:latin typeface="Courier New" pitchFamily="49" charset="0"/>
                <a:ea typeface="Times New Roman" pitchFamily="18" charset="0"/>
                <a:cs typeface="Courier New" pitchFamily="49" charset="0"/>
              </a:rPr>
              <a:t> </a:t>
            </a:r>
            <a:r>
              <a:rPr lang="en-US" sz="1400" dirty="0" err="1">
                <a:latin typeface="Courier New" pitchFamily="49" charset="0"/>
                <a:ea typeface="Times New Roman" pitchFamily="18" charset="0"/>
                <a:cs typeface="Courier New" pitchFamily="49" charset="0"/>
              </a:rPr>
              <a:t>CourseHelper</a:t>
            </a:r>
            <a:r>
              <a:rPr lang="en-US" sz="1400" dirty="0">
                <a:latin typeface="Courier New" pitchFamily="49" charset="0"/>
                <a:ea typeface="Times New Roman" pitchFamily="18" charset="0"/>
                <a:cs typeface="Courier New" pitchFamily="49" charset="0"/>
              </a:rPr>
              <a:t> {</a:t>
            </a:r>
            <a:endParaRPr lang="ru-RU" sz="1400" dirty="0"/>
          </a:p>
          <a:p>
            <a:pPr marL="457200" lvl="1" indent="0" eaLnBrk="0" fontAlgn="base" hangingPunct="0">
              <a:spcBef>
                <a:spcPct val="0"/>
              </a:spcBef>
              <a:spcAft>
                <a:spcPct val="0"/>
              </a:spcAft>
              <a:buClrTx/>
              <a:buSzTx/>
              <a:buNone/>
            </a:pPr>
            <a:r>
              <a:rPr lang="en-US" sz="1400" dirty="0">
                <a:latin typeface="Courier New" pitchFamily="49" charset="0"/>
                <a:ea typeface="Times New Roman" pitchFamily="18" charset="0"/>
                <a:cs typeface="Courier New" pitchFamily="49" charset="0"/>
              </a:rPr>
              <a:t>	 </a:t>
            </a:r>
            <a:r>
              <a:rPr lang="en-US" sz="1400" b="1" dirty="0">
                <a:latin typeface="Courier New" pitchFamily="49" charset="0"/>
                <a:ea typeface="Times New Roman" pitchFamily="18" charset="0"/>
                <a:cs typeface="Courier New" pitchFamily="49" charset="0"/>
              </a:rPr>
              <a:t>public</a:t>
            </a:r>
            <a:r>
              <a:rPr lang="en-US" sz="1400" dirty="0">
                <a:latin typeface="Courier New" pitchFamily="49" charset="0"/>
                <a:ea typeface="Times New Roman" pitchFamily="18" charset="0"/>
                <a:cs typeface="Courier New" pitchFamily="49" charset="0"/>
              </a:rPr>
              <a:t> </a:t>
            </a:r>
            <a:r>
              <a:rPr lang="en-US" sz="1400" dirty="0" err="1">
                <a:latin typeface="Courier New" pitchFamily="49" charset="0"/>
                <a:ea typeface="Times New Roman" pitchFamily="18" charset="0"/>
                <a:cs typeface="Courier New" pitchFamily="49" charset="0"/>
              </a:rPr>
              <a:t>BaseCourse</a:t>
            </a:r>
            <a:r>
              <a:rPr lang="en-US" sz="1400" dirty="0">
                <a:latin typeface="Courier New" pitchFamily="49" charset="0"/>
                <a:ea typeface="Times New Roman" pitchFamily="18" charset="0"/>
                <a:cs typeface="Courier New" pitchFamily="49" charset="0"/>
              </a:rPr>
              <a:t> </a:t>
            </a:r>
            <a:r>
              <a:rPr lang="en-US" sz="1400" dirty="0" err="1">
                <a:latin typeface="Courier New" pitchFamily="49" charset="0"/>
                <a:ea typeface="Times New Roman" pitchFamily="18" charset="0"/>
                <a:cs typeface="Courier New" pitchFamily="49" charset="0"/>
              </a:rPr>
              <a:t>getCourse</a:t>
            </a:r>
            <a:r>
              <a:rPr lang="en-US" sz="1400" dirty="0">
                <a:latin typeface="Courier New" pitchFamily="49" charset="0"/>
                <a:ea typeface="Times New Roman" pitchFamily="18" charset="0"/>
                <a:cs typeface="Courier New" pitchFamily="49" charset="0"/>
              </a:rPr>
              <a:t>(){</a:t>
            </a:r>
            <a:endParaRPr lang="ru-RU" sz="1400" dirty="0"/>
          </a:p>
          <a:p>
            <a:pPr marL="457200" lvl="1" indent="0" eaLnBrk="0" fontAlgn="base" hangingPunct="0">
              <a:spcBef>
                <a:spcPct val="0"/>
              </a:spcBef>
              <a:spcAft>
                <a:spcPct val="0"/>
              </a:spcAft>
              <a:buClrTx/>
              <a:buSzTx/>
              <a:buNone/>
            </a:pPr>
            <a:r>
              <a:rPr lang="en-US" sz="1400" dirty="0">
                <a:latin typeface="Courier New" pitchFamily="49" charset="0"/>
                <a:ea typeface="Times New Roman" pitchFamily="18" charset="0"/>
                <a:cs typeface="Courier New" pitchFamily="49" charset="0"/>
              </a:rPr>
              <a:t>		 </a:t>
            </a:r>
            <a:r>
              <a:rPr lang="en-US" sz="1400" dirty="0" err="1">
                <a:latin typeface="Courier New" pitchFamily="49" charset="0"/>
                <a:ea typeface="Times New Roman" pitchFamily="18" charset="0"/>
                <a:cs typeface="Courier New" pitchFamily="49" charset="0"/>
              </a:rPr>
              <a:t>System.</a:t>
            </a:r>
            <a:r>
              <a:rPr lang="en-US" sz="1400" i="1" dirty="0" err="1">
                <a:latin typeface="Courier New" pitchFamily="49" charset="0"/>
                <a:ea typeface="Times New Roman" pitchFamily="18" charset="0"/>
                <a:cs typeface="Courier New" pitchFamily="49" charset="0"/>
              </a:rPr>
              <a:t>out</a:t>
            </a:r>
            <a:r>
              <a:rPr lang="en-US" sz="1400" dirty="0" err="1">
                <a:latin typeface="Courier New" pitchFamily="49" charset="0"/>
                <a:ea typeface="Times New Roman" pitchFamily="18" charset="0"/>
                <a:cs typeface="Courier New" pitchFamily="49" charset="0"/>
              </a:rPr>
              <a:t>.println</a:t>
            </a:r>
            <a:r>
              <a:rPr lang="en-US" sz="1400" dirty="0">
                <a:latin typeface="Courier New" pitchFamily="49" charset="0"/>
                <a:ea typeface="Times New Roman" pitchFamily="18" charset="0"/>
                <a:cs typeface="Courier New" pitchFamily="49" charset="0"/>
              </a:rPr>
              <a:t>("</a:t>
            </a:r>
            <a:r>
              <a:rPr lang="en-US" sz="1400" dirty="0" err="1">
                <a:latin typeface="Courier New" pitchFamily="49" charset="0"/>
                <a:ea typeface="Times New Roman" pitchFamily="18" charset="0"/>
                <a:cs typeface="Courier New" pitchFamily="49" charset="0"/>
              </a:rPr>
              <a:t>BaseCourse</a:t>
            </a:r>
            <a:r>
              <a:rPr lang="en-US" sz="1400" dirty="0">
                <a:latin typeface="Courier New" pitchFamily="49" charset="0"/>
                <a:ea typeface="Times New Roman" pitchFamily="18" charset="0"/>
                <a:cs typeface="Courier New" pitchFamily="49" charset="0"/>
              </a:rPr>
              <a:t>");</a:t>
            </a:r>
            <a:endParaRPr lang="ru-RU" sz="1400" dirty="0"/>
          </a:p>
          <a:p>
            <a:pPr marL="457200" lvl="1" indent="0" eaLnBrk="0" fontAlgn="base" hangingPunct="0">
              <a:spcBef>
                <a:spcPct val="0"/>
              </a:spcBef>
              <a:spcAft>
                <a:spcPct val="0"/>
              </a:spcAft>
              <a:buClrTx/>
              <a:buSzTx/>
              <a:buNone/>
            </a:pPr>
            <a:r>
              <a:rPr lang="en-US" sz="1400" dirty="0">
                <a:latin typeface="Courier New" pitchFamily="49" charset="0"/>
                <a:ea typeface="Times New Roman" pitchFamily="18" charset="0"/>
                <a:cs typeface="Courier New" pitchFamily="49" charset="0"/>
              </a:rPr>
              <a:t>		</a:t>
            </a:r>
            <a:r>
              <a:rPr lang="en-US" sz="1400" b="1" dirty="0">
                <a:latin typeface="Courier New" pitchFamily="49" charset="0"/>
                <a:ea typeface="Times New Roman" pitchFamily="18" charset="0"/>
                <a:cs typeface="Courier New" pitchFamily="49" charset="0"/>
              </a:rPr>
              <a:t>return</a:t>
            </a:r>
            <a:r>
              <a:rPr lang="en-US" sz="1400" dirty="0">
                <a:latin typeface="Courier New" pitchFamily="49" charset="0"/>
                <a:ea typeface="Times New Roman" pitchFamily="18" charset="0"/>
                <a:cs typeface="Courier New" pitchFamily="49" charset="0"/>
              </a:rPr>
              <a:t> </a:t>
            </a:r>
            <a:r>
              <a:rPr lang="en-US" sz="1400" b="1" dirty="0">
                <a:latin typeface="Courier New" pitchFamily="49" charset="0"/>
                <a:ea typeface="Times New Roman" pitchFamily="18" charset="0"/>
                <a:cs typeface="Courier New" pitchFamily="49" charset="0"/>
              </a:rPr>
              <a:t>new</a:t>
            </a:r>
            <a:r>
              <a:rPr lang="en-US" sz="1400" dirty="0">
                <a:latin typeface="Courier New" pitchFamily="49" charset="0"/>
                <a:ea typeface="Times New Roman" pitchFamily="18" charset="0"/>
                <a:cs typeface="Courier New" pitchFamily="49" charset="0"/>
              </a:rPr>
              <a:t> </a:t>
            </a:r>
            <a:r>
              <a:rPr lang="en-US" sz="1400" dirty="0" err="1">
                <a:latin typeface="Courier New" pitchFamily="49" charset="0"/>
                <a:ea typeface="Times New Roman" pitchFamily="18" charset="0"/>
                <a:cs typeface="Courier New" pitchFamily="49" charset="0"/>
              </a:rPr>
              <a:t>BaseCourse</a:t>
            </a:r>
            <a:r>
              <a:rPr lang="en-US" sz="1400" dirty="0">
                <a:latin typeface="Courier New" pitchFamily="49" charset="0"/>
                <a:ea typeface="Times New Roman" pitchFamily="18" charset="0"/>
                <a:cs typeface="Courier New" pitchFamily="49" charset="0"/>
              </a:rPr>
              <a:t>();</a:t>
            </a:r>
            <a:endParaRPr lang="ru-RU" sz="1400" dirty="0"/>
          </a:p>
          <a:p>
            <a:pPr marL="457200" lvl="1" indent="0" eaLnBrk="0" fontAlgn="base" hangingPunct="0">
              <a:spcBef>
                <a:spcPct val="0"/>
              </a:spcBef>
              <a:spcAft>
                <a:spcPct val="0"/>
              </a:spcAft>
              <a:buClrTx/>
              <a:buSzTx/>
              <a:buNone/>
            </a:pPr>
            <a:r>
              <a:rPr lang="en-US" sz="1400" dirty="0">
                <a:latin typeface="Courier New" pitchFamily="49" charset="0"/>
                <a:ea typeface="Times New Roman" pitchFamily="18" charset="0"/>
                <a:cs typeface="Courier New" pitchFamily="49" charset="0"/>
              </a:rPr>
              <a:t>	</a:t>
            </a:r>
            <a:r>
              <a:rPr lang="ru-RU" sz="1400" dirty="0">
                <a:latin typeface="Courier New" pitchFamily="49" charset="0"/>
                <a:ea typeface="Times New Roman" pitchFamily="18" charset="0"/>
                <a:cs typeface="Courier New" pitchFamily="49" charset="0"/>
              </a:rPr>
              <a:t>}</a:t>
            </a:r>
          </a:p>
          <a:p>
            <a:pPr marL="457200" lvl="1" indent="0" eaLnBrk="0" fontAlgn="base" hangingPunct="0">
              <a:spcBef>
                <a:spcPct val="0"/>
              </a:spcBef>
              <a:spcAft>
                <a:spcPct val="0"/>
              </a:spcAft>
              <a:buClrTx/>
              <a:buSzTx/>
              <a:buNone/>
            </a:pPr>
            <a:r>
              <a:rPr lang="ru-RU" sz="1400" dirty="0">
                <a:latin typeface="Courier New" pitchFamily="49" charset="0"/>
                <a:ea typeface="Times New Roman" pitchFamily="18" charset="0"/>
                <a:cs typeface="Courier New" pitchFamily="49" charset="0"/>
              </a:rPr>
              <a:t>}</a:t>
            </a:r>
            <a:r>
              <a:rPr lang="ru-RU" sz="1400" dirty="0"/>
              <a:t> </a:t>
            </a:r>
          </a:p>
          <a:p>
            <a:pPr marL="0" indent="0">
              <a:buNone/>
            </a:pPr>
            <a:endParaRPr lang="ru-RU" sz="1400" dirty="0"/>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83</a:t>
            </a:fld>
            <a:endParaRPr lang="en-US"/>
          </a:p>
        </p:txBody>
      </p:sp>
      <p:sp>
        <p:nvSpPr>
          <p:cNvPr id="6" name="Rectangle 5"/>
          <p:cNvSpPr/>
          <p:nvPr/>
        </p:nvSpPr>
        <p:spPr>
          <a:xfrm>
            <a:off x="899592" y="1268760"/>
            <a:ext cx="7344816" cy="1477328"/>
          </a:xfrm>
          <a:prstGeom prst="rect">
            <a:avLst/>
          </a:prstGeom>
        </p:spPr>
        <p:txBody>
          <a:bodyPr wrap="square">
            <a:spAutoFit/>
          </a:bodyPr>
          <a:lstStyle/>
          <a:p>
            <a:pPr algn="just"/>
            <a:r>
              <a:rPr lang="ru-RU" b="1" dirty="0" smtClean="0">
                <a:latin typeface="Arial" pitchFamily="34" charset="0"/>
                <a:cs typeface="Arial" pitchFamily="34" charset="0"/>
              </a:rPr>
              <a:t>Методы подставки. </a:t>
            </a:r>
            <a:r>
              <a:rPr lang="ru-RU" dirty="0" smtClean="0">
                <a:latin typeface="Arial" pitchFamily="34" charset="0"/>
                <a:cs typeface="Arial" pitchFamily="34" charset="0"/>
              </a:rPr>
              <a:t>С </a:t>
            </a:r>
            <a:r>
              <a:rPr lang="ru-RU" dirty="0">
                <a:latin typeface="Arial" pitchFamily="34" charset="0"/>
                <a:cs typeface="Arial" pitchFamily="34" charset="0"/>
              </a:rPr>
              <a:t>пятой версии языка появилась возможность при переопределении методов указывать другой тип возвращаемого значения, в качестве которого можно использовать только типы, находящиеся ниже в иерархии наследования, чем исходный тип.</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233435838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Наследование</a:t>
            </a:r>
            <a:r>
              <a:rPr lang="en-GB" dirty="0" smtClean="0"/>
              <a:t>. </a:t>
            </a:r>
            <a:r>
              <a:rPr lang="en-GB" dirty="0" smtClean="0"/>
              <a:t>Example </a:t>
            </a:r>
            <a:r>
              <a:rPr lang="en-GB" dirty="0" smtClean="0"/>
              <a:t>18</a:t>
            </a:r>
            <a:endParaRPr lang="en-US" dirty="0"/>
          </a:p>
        </p:txBody>
      </p:sp>
      <p:sp>
        <p:nvSpPr>
          <p:cNvPr id="3" name="Content Placeholder 2"/>
          <p:cNvSpPr>
            <a:spLocks noGrp="1"/>
          </p:cNvSpPr>
          <p:nvPr>
            <p:ph idx="1"/>
          </p:nvPr>
        </p:nvSpPr>
        <p:spPr>
          <a:xfrm>
            <a:off x="914400" y="3717032"/>
            <a:ext cx="7315200" cy="2302768"/>
          </a:xfrm>
        </p:spPr>
        <p:txBody>
          <a:bodyPr/>
          <a:lstStyle/>
          <a:p>
            <a:pPr marL="0" indent="0" algn="just">
              <a:buNone/>
            </a:pPr>
            <a:r>
              <a:rPr lang="ru-RU" sz="1800" dirty="0" smtClean="0"/>
              <a:t>В </a:t>
            </a:r>
            <a:r>
              <a:rPr lang="ru-RU" sz="1800" dirty="0"/>
              <a:t>данной ситуации при компиляции в подклассе </a:t>
            </a:r>
            <a:r>
              <a:rPr lang="ru-RU" sz="1800" b="1" dirty="0" err="1">
                <a:solidFill>
                  <a:schemeClr val="accent1">
                    <a:lumMod val="75000"/>
                  </a:schemeClr>
                </a:solidFill>
              </a:rPr>
              <a:t>BaseCourseHelper</a:t>
            </a:r>
            <a:r>
              <a:rPr lang="ru-RU" sz="1800" b="1" dirty="0">
                <a:solidFill>
                  <a:schemeClr val="accent1">
                    <a:lumMod val="75000"/>
                  </a:schemeClr>
                </a:solidFill>
              </a:rPr>
              <a:t> </a:t>
            </a:r>
            <a:r>
              <a:rPr lang="ru-RU" sz="1800" dirty="0"/>
              <a:t>создаются два метода. При обращении к методу </a:t>
            </a:r>
            <a:r>
              <a:rPr lang="ru-RU" sz="1800" b="1" dirty="0" err="1">
                <a:solidFill>
                  <a:schemeClr val="accent1">
                    <a:lumMod val="75000"/>
                  </a:schemeClr>
                </a:solidFill>
              </a:rPr>
              <a:t>getCourse</a:t>
            </a:r>
            <a:r>
              <a:rPr lang="ru-RU" sz="1800" b="1" dirty="0">
                <a:solidFill>
                  <a:schemeClr val="accent1">
                    <a:lumMod val="75000"/>
                  </a:schemeClr>
                </a:solidFill>
              </a:rPr>
              <a:t>() </a:t>
            </a:r>
            <a:r>
              <a:rPr lang="ru-RU" sz="1800" dirty="0"/>
              <a:t>версия метода определяется «ранним связыванием» без использования полиморфизма, но при выполнении вызывается метод-подставка. Обращение к полю производится по типу ссылки, возвращаемой методом </a:t>
            </a:r>
            <a:r>
              <a:rPr lang="ru-RU" sz="1800" b="1" dirty="0" err="1">
                <a:solidFill>
                  <a:schemeClr val="accent1">
                    <a:lumMod val="75000"/>
                  </a:schemeClr>
                </a:solidFill>
              </a:rPr>
              <a:t>getCourse</a:t>
            </a:r>
            <a:r>
              <a:rPr lang="ru-RU" sz="1800" b="1" dirty="0">
                <a:solidFill>
                  <a:schemeClr val="accent1">
                    <a:lumMod val="75000"/>
                  </a:schemeClr>
                </a:solidFill>
              </a:rPr>
              <a:t>()</a:t>
            </a:r>
            <a:r>
              <a:rPr lang="ru-RU" sz="1800" dirty="0"/>
              <a:t>, то есть к полю класса </a:t>
            </a:r>
            <a:r>
              <a:rPr lang="ru-RU" sz="1800" b="1" dirty="0" err="1">
                <a:solidFill>
                  <a:schemeClr val="accent1">
                    <a:lumMod val="75000"/>
                  </a:schemeClr>
                </a:solidFill>
              </a:rPr>
              <a:t>Course</a:t>
            </a:r>
            <a:r>
              <a:rPr lang="ru-RU" dirty="0"/>
              <a:t>.</a:t>
            </a:r>
          </a:p>
          <a:p>
            <a:pPr marL="0" indent="0">
              <a:buNone/>
            </a:pPr>
            <a:endParaRPr lang="en-US" dirty="0"/>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84</a:t>
            </a:fld>
            <a:endParaRPr lang="en-US"/>
          </a:p>
        </p:txBody>
      </p:sp>
      <p:sp>
        <p:nvSpPr>
          <p:cNvPr id="6" name="Rectangle 5"/>
          <p:cNvSpPr/>
          <p:nvPr/>
        </p:nvSpPr>
        <p:spPr>
          <a:xfrm>
            <a:off x="928662" y="1280081"/>
            <a:ext cx="7358114" cy="2031325"/>
          </a:xfrm>
          <a:prstGeom prst="rect">
            <a:avLst/>
          </a:prstGeom>
          <a:solidFill>
            <a:schemeClr val="bg1">
              <a:lumMod val="95000"/>
            </a:schemeClr>
          </a:solidFill>
        </p:spPr>
        <p:txBody>
          <a:bodyPr wrap="square">
            <a:spAutoFit/>
          </a:bodyPr>
          <a:lstStyle/>
          <a:p>
            <a:pPr lvl="1"/>
            <a:r>
              <a:rPr lang="en-US" sz="1400" b="1" dirty="0">
                <a:latin typeface="Courier New" pitchFamily="49" charset="0"/>
                <a:cs typeface="Courier New" pitchFamily="49" charset="0"/>
              </a:rPr>
              <a:t>public class </a:t>
            </a:r>
            <a:r>
              <a:rPr lang="en-US" sz="1400" dirty="0" err="1">
                <a:latin typeface="Courier New" pitchFamily="49" charset="0"/>
                <a:cs typeface="Courier New" pitchFamily="49" charset="0"/>
              </a:rPr>
              <a:t>RunnerCourse</a:t>
            </a:r>
            <a:r>
              <a:rPr lang="en-US" sz="1400" dirty="0">
                <a:latin typeface="Courier New" pitchFamily="49" charset="0"/>
                <a:cs typeface="Courier New" pitchFamily="49" charset="0"/>
              </a:rPr>
              <a:t> {</a:t>
            </a:r>
          </a:p>
          <a:p>
            <a:pPr lvl="1"/>
            <a:r>
              <a:rPr lang="en-US" sz="1400" dirty="0">
                <a:latin typeface="Courier New" pitchFamily="49" charset="0"/>
                <a:cs typeface="Courier New" pitchFamily="49" charset="0"/>
              </a:rPr>
              <a:t>	</a:t>
            </a:r>
            <a:r>
              <a:rPr lang="en-US" sz="1400" b="1" dirty="0">
                <a:latin typeface="Courier New" pitchFamily="49" charset="0"/>
                <a:cs typeface="Courier New" pitchFamily="49" charset="0"/>
              </a:rPr>
              <a:t>public static void</a:t>
            </a:r>
            <a:r>
              <a:rPr lang="en-US" sz="1400" dirty="0">
                <a:latin typeface="Courier New" pitchFamily="49" charset="0"/>
                <a:cs typeface="Courier New" pitchFamily="49" charset="0"/>
              </a:rPr>
              <a:t> main(String[] </a:t>
            </a:r>
            <a:r>
              <a:rPr lang="en-US" sz="1400" dirty="0" err="1">
                <a:latin typeface="Courier New" pitchFamily="49" charset="0"/>
                <a:cs typeface="Courier New" pitchFamily="49" charset="0"/>
              </a:rPr>
              <a:t>args</a:t>
            </a:r>
            <a:r>
              <a:rPr lang="en-US" sz="1400" dirty="0">
                <a:latin typeface="Courier New" pitchFamily="49" charset="0"/>
                <a:cs typeface="Courier New" pitchFamily="49" charset="0"/>
              </a:rPr>
              <a:t>) {</a:t>
            </a:r>
          </a:p>
          <a:p>
            <a:pPr lvl="1"/>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CourseHelper</a:t>
            </a:r>
            <a:r>
              <a:rPr lang="en-US" sz="1400" dirty="0">
                <a:latin typeface="Courier New" pitchFamily="49" charset="0"/>
                <a:cs typeface="Courier New" pitchFamily="49" charset="0"/>
              </a:rPr>
              <a:t> bch = </a:t>
            </a:r>
            <a:r>
              <a:rPr lang="en-US" sz="1400" b="1" dirty="0">
                <a:latin typeface="Courier New" pitchFamily="49" charset="0"/>
                <a:cs typeface="Courier New" pitchFamily="49" charset="0"/>
              </a:rPr>
              <a:t>new</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BaseCourseHelper</a:t>
            </a:r>
            <a:r>
              <a:rPr lang="en-US" sz="1400" dirty="0">
                <a:latin typeface="Courier New" pitchFamily="49" charset="0"/>
                <a:cs typeface="Courier New" pitchFamily="49" charset="0"/>
              </a:rPr>
              <a:t>();</a:t>
            </a:r>
          </a:p>
          <a:p>
            <a:pPr lvl="1"/>
            <a:r>
              <a:rPr lang="en-US" sz="1400" dirty="0">
                <a:latin typeface="Courier New" pitchFamily="49" charset="0"/>
                <a:cs typeface="Courier New" pitchFamily="49" charset="0"/>
              </a:rPr>
              <a:t>		Course </a:t>
            </a:r>
            <a:r>
              <a:rPr lang="en-US" sz="1400" dirty="0" err="1">
                <a:latin typeface="Courier New" pitchFamily="49" charset="0"/>
                <a:cs typeface="Courier New" pitchFamily="49" charset="0"/>
              </a:rPr>
              <a:t>course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bch.getCourse</a:t>
            </a:r>
            <a:r>
              <a:rPr lang="en-US" sz="1400" dirty="0">
                <a:latin typeface="Courier New" pitchFamily="49" charset="0"/>
                <a:cs typeface="Courier New" pitchFamily="49" charset="0"/>
              </a:rPr>
              <a:t>();</a:t>
            </a:r>
          </a:p>
          <a:p>
            <a:pPr lvl="1"/>
            <a:r>
              <a:rPr lang="en-US" sz="1400" dirty="0">
                <a:latin typeface="Courier New" pitchFamily="49" charset="0"/>
                <a:cs typeface="Courier New" pitchFamily="49" charset="0"/>
              </a:rPr>
              <a:t>		</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BaseCourse</a:t>
            </a:r>
            <a:r>
              <a:rPr lang="en-US" sz="1400" b="1" dirty="0">
                <a:latin typeface="Courier New" pitchFamily="49" charset="0"/>
                <a:cs typeface="Courier New" pitchFamily="49" charset="0"/>
              </a:rPr>
              <a:t> course = </a:t>
            </a:r>
            <a:r>
              <a:rPr lang="en-US" sz="1400" b="1" dirty="0" err="1">
                <a:latin typeface="Courier New" pitchFamily="49" charset="0"/>
                <a:cs typeface="Courier New" pitchFamily="49" charset="0"/>
              </a:rPr>
              <a:t>bch.getCourse</a:t>
            </a:r>
            <a:r>
              <a:rPr lang="en-US" sz="1400" b="1" dirty="0">
                <a:latin typeface="Courier New" pitchFamily="49" charset="0"/>
                <a:cs typeface="Courier New" pitchFamily="49" charset="0"/>
              </a:rPr>
              <a:t>();//</a:t>
            </a:r>
            <a:r>
              <a:rPr lang="ru-RU" sz="1400" b="1" dirty="0">
                <a:latin typeface="Courier New" pitchFamily="49" charset="0"/>
                <a:cs typeface="Courier New" pitchFamily="49" charset="0"/>
              </a:rPr>
              <a:t>ошибка компиляции</a:t>
            </a:r>
          </a:p>
          <a:p>
            <a:pPr lvl="1"/>
            <a:r>
              <a:rPr lang="ru-RU" sz="1400" dirty="0">
                <a:latin typeface="Courier New" pitchFamily="49" charset="0"/>
                <a:cs typeface="Courier New" pitchFamily="49" charset="0"/>
              </a:rPr>
              <a:t>		</a:t>
            </a:r>
            <a:r>
              <a:rPr lang="en-US" sz="1400" dirty="0" err="1">
                <a:latin typeface="Courier New" pitchFamily="49" charset="0"/>
                <a:cs typeface="Courier New" pitchFamily="49" charset="0"/>
              </a:rPr>
              <a:t>System.out.println</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bch.getCourse</a:t>
            </a:r>
            <a:r>
              <a:rPr lang="en-US" sz="1400" dirty="0">
                <a:latin typeface="Courier New" pitchFamily="49" charset="0"/>
                <a:cs typeface="Courier New" pitchFamily="49" charset="0"/>
              </a:rPr>
              <a:t>().id);</a:t>
            </a:r>
          </a:p>
          <a:p>
            <a:pPr lvl="1"/>
            <a:r>
              <a:rPr lang="en-US" sz="1400" dirty="0">
                <a:latin typeface="Courier New" pitchFamily="49" charset="0"/>
                <a:cs typeface="Courier New" pitchFamily="49" charset="0"/>
              </a:rPr>
              <a:t>	}</a:t>
            </a:r>
          </a:p>
          <a:p>
            <a:pPr lvl="1"/>
            <a:r>
              <a:rPr lang="en-US" sz="1400" dirty="0">
                <a:latin typeface="Courier New" pitchFamily="49" charset="0"/>
                <a:cs typeface="Courier New" pitchFamily="49" charset="0"/>
              </a:rPr>
              <a:t>} </a:t>
            </a:r>
          </a:p>
        </p:txBody>
      </p:sp>
    </p:spTree>
    <p:extLst>
      <p:ext uri="{BB962C8B-B14F-4D97-AF65-F5344CB8AC3E}">
        <p14:creationId xmlns:p14="http://schemas.microsoft.com/office/powerpoint/2010/main" xmlns="" val="216949778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Наследование</a:t>
            </a:r>
            <a:endParaRPr lang="en-US" dirty="0"/>
          </a:p>
        </p:txBody>
      </p:sp>
      <p:sp>
        <p:nvSpPr>
          <p:cNvPr id="3" name="Content Placeholder 2"/>
          <p:cNvSpPr>
            <a:spLocks noGrp="1"/>
          </p:cNvSpPr>
          <p:nvPr>
            <p:ph idx="1"/>
          </p:nvPr>
        </p:nvSpPr>
        <p:spPr/>
        <p:txBody>
          <a:bodyPr/>
          <a:lstStyle/>
          <a:p>
            <a:pPr marL="0" indent="0" algn="just">
              <a:buNone/>
            </a:pPr>
            <a:r>
              <a:rPr lang="ru-RU" sz="1800" b="1" dirty="0" smtClean="0"/>
              <a:t>Вызов конструкторов при наследовании. </a:t>
            </a:r>
            <a:r>
              <a:rPr lang="ru-RU" sz="1800" dirty="0" smtClean="0"/>
              <a:t>При </a:t>
            </a:r>
            <a:r>
              <a:rPr lang="ru-RU" sz="1800" dirty="0"/>
              <a:t>создании объектов производного класса, конструктор производного класса вызывает соответствующий конструктор базового класса с помощью ключевого слова </a:t>
            </a:r>
            <a:r>
              <a:rPr lang="ru-RU" sz="1800" dirty="0" err="1"/>
              <a:t>super</a:t>
            </a:r>
            <a:r>
              <a:rPr lang="ru-RU" sz="1800" dirty="0"/>
              <a:t>(параметры). Вызов конструктора базового класса из конструктора производного должен быть произведен в первой строке  конструктора производного класса. Если конструктор производного класса явно не вызывает конструктор базового, то происходит вызов конструктора по умолчанию базового класса, в этом случае в базовом классе должен быть определен конструктор по умолчанию</a:t>
            </a:r>
            <a:r>
              <a:rPr lang="ru-RU" sz="1800" dirty="0" smtClean="0"/>
              <a:t>.</a:t>
            </a:r>
          </a:p>
          <a:p>
            <a:pPr marL="0" indent="0" algn="just">
              <a:buNone/>
            </a:pPr>
            <a:endParaRPr lang="ru-RU" sz="1800" dirty="0"/>
          </a:p>
          <a:p>
            <a:pPr marL="0" indent="0" algn="just">
              <a:buNone/>
            </a:pPr>
            <a:r>
              <a:rPr lang="ru-RU" sz="1800" dirty="0"/>
              <a:t>Если метод переопределен в производном классе, то одноименный метод базового класса можно вызвать из производного с помощью конструкции. </a:t>
            </a:r>
            <a:endParaRPr lang="en-US" sz="1800" dirty="0" smtClean="0"/>
          </a:p>
          <a:p>
            <a:pPr marL="0" indent="0">
              <a:buNone/>
            </a:pPr>
            <a:endParaRPr lang="en-US" dirty="0"/>
          </a:p>
          <a:p>
            <a:pPr marL="0" indent="0">
              <a:buNone/>
            </a:pPr>
            <a:endParaRPr lang="ru-RU" dirty="0"/>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85</a:t>
            </a:fld>
            <a:endParaRPr lang="en-US"/>
          </a:p>
        </p:txBody>
      </p:sp>
      <p:sp>
        <p:nvSpPr>
          <p:cNvPr id="6" name="Rectangle 5"/>
          <p:cNvSpPr/>
          <p:nvPr/>
        </p:nvSpPr>
        <p:spPr>
          <a:xfrm>
            <a:off x="2667000" y="5391851"/>
            <a:ext cx="4044697" cy="369332"/>
          </a:xfrm>
          <a:prstGeom prst="rect">
            <a:avLst/>
          </a:prstGeom>
          <a:solidFill>
            <a:schemeClr val="bg1">
              <a:lumMod val="95000"/>
            </a:schemeClr>
          </a:solidFill>
        </p:spPr>
        <p:txBody>
          <a:bodyPr wrap="none">
            <a:spAutoFit/>
          </a:bodyPr>
          <a:lstStyle/>
          <a:p>
            <a:r>
              <a:rPr lang="en-US" b="1" dirty="0">
                <a:latin typeface="Courier New" pitchFamily="49" charset="0"/>
                <a:cs typeface="Courier New" pitchFamily="49" charset="0"/>
              </a:rPr>
              <a:t>super.</a:t>
            </a:r>
            <a:r>
              <a:rPr lang="ru-RU" b="1" dirty="0">
                <a:latin typeface="Courier New" pitchFamily="49" charset="0"/>
                <a:cs typeface="Courier New" pitchFamily="49" charset="0"/>
              </a:rPr>
              <a:t>имя</a:t>
            </a:r>
            <a:r>
              <a:rPr lang="en-US" b="1" dirty="0">
                <a:latin typeface="Courier New" pitchFamily="49" charset="0"/>
                <a:cs typeface="Courier New" pitchFamily="49" charset="0"/>
              </a:rPr>
              <a:t>_</a:t>
            </a:r>
            <a:r>
              <a:rPr lang="ru-RU" b="1" dirty="0">
                <a:latin typeface="Courier New" pitchFamily="49" charset="0"/>
                <a:cs typeface="Courier New" pitchFamily="49" charset="0"/>
              </a:rPr>
              <a:t>метода</a:t>
            </a:r>
            <a:r>
              <a:rPr lang="en-US" b="1" dirty="0">
                <a:latin typeface="Courier New" pitchFamily="49" charset="0"/>
                <a:cs typeface="Courier New" pitchFamily="49" charset="0"/>
              </a:rPr>
              <a:t>(</a:t>
            </a:r>
            <a:r>
              <a:rPr lang="ru-RU" b="1" dirty="0">
                <a:latin typeface="Courier New" pitchFamily="49" charset="0"/>
                <a:cs typeface="Courier New" pitchFamily="49" charset="0"/>
              </a:rPr>
              <a:t>параметры</a:t>
            </a:r>
            <a:r>
              <a:rPr lang="en-US" b="1" dirty="0">
                <a:latin typeface="Courier New" pitchFamily="49" charset="0"/>
                <a:cs typeface="Courier New" pitchFamily="49" charset="0"/>
              </a:rPr>
              <a:t>);</a:t>
            </a:r>
            <a:endParaRPr lang="ru-RU" b="1" dirty="0">
              <a:latin typeface="Courier New" pitchFamily="49" charset="0"/>
              <a:cs typeface="Courier New" pitchFamily="49" charset="0"/>
            </a:endParaRPr>
          </a:p>
        </p:txBody>
      </p:sp>
    </p:spTree>
    <p:extLst>
      <p:ext uri="{BB962C8B-B14F-4D97-AF65-F5344CB8AC3E}">
        <p14:creationId xmlns:p14="http://schemas.microsoft.com/office/powerpoint/2010/main" xmlns="" val="309583677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Наследование</a:t>
            </a:r>
            <a:r>
              <a:rPr lang="en-GB" dirty="0" smtClean="0"/>
              <a:t>. </a:t>
            </a:r>
            <a:r>
              <a:rPr lang="en-GB" dirty="0" smtClean="0"/>
              <a:t>Example </a:t>
            </a:r>
            <a:r>
              <a:rPr lang="en-GB" dirty="0" smtClean="0"/>
              <a:t>19</a:t>
            </a:r>
            <a:endParaRPr lang="en-US" dirty="0"/>
          </a:p>
        </p:txBody>
      </p:sp>
      <p:sp>
        <p:nvSpPr>
          <p:cNvPr id="3" name="Content Placeholder 2"/>
          <p:cNvSpPr>
            <a:spLocks noGrp="1"/>
          </p:cNvSpPr>
          <p:nvPr>
            <p:ph idx="1"/>
          </p:nvPr>
        </p:nvSpPr>
        <p:spPr>
          <a:xfrm>
            <a:off x="914400" y="3429000"/>
            <a:ext cx="7315200" cy="2590800"/>
          </a:xfrm>
        </p:spPr>
        <p:txBody>
          <a:bodyPr/>
          <a:lstStyle/>
          <a:p>
            <a:pPr marL="0" indent="0" algn="just" eaLnBrk="0" fontAlgn="base" hangingPunct="0">
              <a:spcBef>
                <a:spcPct val="0"/>
              </a:spcBef>
              <a:spcAft>
                <a:spcPct val="0"/>
              </a:spcAft>
              <a:buClrTx/>
              <a:buSzTx/>
              <a:buNone/>
            </a:pPr>
            <a:r>
              <a:rPr lang="ru-RU" sz="1800" dirty="0" smtClean="0"/>
              <a:t>Следует </a:t>
            </a:r>
            <a:r>
              <a:rPr lang="ru-RU" sz="1800" dirty="0"/>
              <a:t>помнить, что при вызове </a:t>
            </a:r>
            <a:r>
              <a:rPr lang="ru-RU" sz="1800" dirty="0" err="1"/>
              <a:t>show</a:t>
            </a:r>
            <a:r>
              <a:rPr lang="ru-RU" sz="1800" dirty="0"/>
              <a:t>() обращение производится к ближайшему суперклассу.</a:t>
            </a:r>
          </a:p>
          <a:p>
            <a:pPr marL="0" indent="0" eaLnBrk="0" fontAlgn="base" hangingPunct="0">
              <a:spcBef>
                <a:spcPct val="0"/>
              </a:spcBef>
              <a:spcAft>
                <a:spcPct val="0"/>
              </a:spcAft>
              <a:buClrTx/>
              <a:buSzTx/>
              <a:buNone/>
            </a:pPr>
            <a:endParaRPr lang="ru-RU" sz="1300" dirty="0" smtClean="0">
              <a:latin typeface="Courier New" pitchFamily="49" charset="0"/>
              <a:cs typeface="Courier New" pitchFamily="49" charset="0"/>
            </a:endParaRPr>
          </a:p>
          <a:p>
            <a:pPr marL="0" indent="0">
              <a:buNone/>
            </a:pPr>
            <a:endParaRPr lang="en-US" dirty="0">
              <a:latin typeface="Courier New" pitchFamily="49" charset="0"/>
              <a:cs typeface="Courier New" pitchFamily="49" charset="0"/>
            </a:endParaRP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86</a:t>
            </a:fld>
            <a:endParaRPr lang="en-US"/>
          </a:p>
        </p:txBody>
      </p:sp>
      <p:sp>
        <p:nvSpPr>
          <p:cNvPr id="6" name="Rectangle 5"/>
          <p:cNvSpPr/>
          <p:nvPr/>
        </p:nvSpPr>
        <p:spPr>
          <a:xfrm>
            <a:off x="1835696" y="1359253"/>
            <a:ext cx="5472608" cy="1692771"/>
          </a:xfrm>
          <a:prstGeom prst="rect">
            <a:avLst/>
          </a:prstGeom>
          <a:solidFill>
            <a:schemeClr val="bg1">
              <a:lumMod val="95000"/>
            </a:schemeClr>
          </a:solidFill>
        </p:spPr>
        <p:txBody>
          <a:bodyPr wrap="square">
            <a:spAutoFit/>
          </a:bodyPr>
          <a:lstStyle/>
          <a:p>
            <a:pPr lvl="1" fontAlgn="base">
              <a:spcBef>
                <a:spcPct val="0"/>
              </a:spcBef>
              <a:spcAft>
                <a:spcPct val="0"/>
              </a:spcAft>
            </a:pPr>
            <a:r>
              <a:rPr lang="en-US" sz="1300" b="1" dirty="0">
                <a:solidFill>
                  <a:srgbClr val="7F0055"/>
                </a:solidFill>
                <a:latin typeface="Courier New" pitchFamily="49" charset="0"/>
                <a:ea typeface="Times New Roman" pitchFamily="18" charset="0"/>
                <a:cs typeface="Courier New" pitchFamily="49" charset="0"/>
              </a:rPr>
              <a:t>public</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class</a:t>
            </a: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ProgrammerBook</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extends</a:t>
            </a:r>
            <a:r>
              <a:rPr lang="en-US" sz="1300" dirty="0">
                <a:solidFill>
                  <a:srgbClr val="000000"/>
                </a:solidFill>
                <a:latin typeface="Courier New" pitchFamily="49" charset="0"/>
                <a:ea typeface="Times New Roman" pitchFamily="18" charset="0"/>
                <a:cs typeface="Courier New" pitchFamily="49" charset="0"/>
              </a:rPr>
              <a:t> Book{</a:t>
            </a:r>
            <a:endParaRPr lang="ru-RU" sz="1300" dirty="0">
              <a:latin typeface="Courier New" pitchFamily="49" charset="0"/>
              <a:cs typeface="Courier New" pitchFamily="49" charset="0"/>
            </a:endParaRPr>
          </a:p>
          <a:p>
            <a:pPr lvl="1"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lvl="1"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public</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void</a:t>
            </a: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printReport</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lvl="1"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r>
              <a:rPr lang="en-US" sz="1300" b="1" dirty="0" err="1">
                <a:solidFill>
                  <a:srgbClr val="7F0055"/>
                </a:solidFill>
                <a:latin typeface="Courier New" pitchFamily="49" charset="0"/>
                <a:ea typeface="Times New Roman" pitchFamily="18" charset="0"/>
                <a:cs typeface="Courier New" pitchFamily="49" charset="0"/>
              </a:rPr>
              <a:t>super</a:t>
            </a:r>
            <a:r>
              <a:rPr lang="en-US" sz="1300" dirty="0" err="1">
                <a:solidFill>
                  <a:srgbClr val="000000"/>
                </a:solidFill>
                <a:latin typeface="Courier New" pitchFamily="49" charset="0"/>
                <a:ea typeface="Times New Roman" pitchFamily="18" charset="0"/>
                <a:cs typeface="Courier New" pitchFamily="49" charset="0"/>
              </a:rPr>
              <a:t>.printReport</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lvl="1"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System.out.println</a:t>
            </a:r>
            <a:r>
              <a:rPr lang="en-US" sz="1300" dirty="0">
                <a:solidFill>
                  <a:srgbClr val="000000"/>
                </a:solidFill>
                <a:latin typeface="Courier New" pitchFamily="49" charset="0"/>
                <a:ea typeface="Times New Roman" pitchFamily="18" charset="0"/>
                <a:cs typeface="Courier New" pitchFamily="49" charset="0"/>
              </a:rPr>
              <a:t>(</a:t>
            </a:r>
            <a:r>
              <a:rPr lang="en-US" sz="1300" dirty="0">
                <a:solidFill>
                  <a:srgbClr val="2A00FF"/>
                </a:solidFill>
                <a:latin typeface="Courier New" pitchFamily="49" charset="0"/>
                <a:ea typeface="Times New Roman" pitchFamily="18" charset="0"/>
                <a:cs typeface="Courier New" pitchFamily="49" charset="0"/>
              </a:rPr>
              <a:t>" </a:t>
            </a:r>
            <a:r>
              <a:rPr lang="ru-RU" sz="1300" dirty="0">
                <a:solidFill>
                  <a:srgbClr val="2A00FF"/>
                </a:solidFill>
                <a:latin typeface="Courier New" pitchFamily="49" charset="0"/>
                <a:ea typeface="Times New Roman" pitchFamily="18" charset="0"/>
                <a:cs typeface="Courier New" pitchFamily="49" charset="0"/>
              </a:rPr>
              <a:t>уровень</a:t>
            </a:r>
            <a:r>
              <a:rPr lang="en-US" sz="1300" dirty="0">
                <a:solidFill>
                  <a:srgbClr val="2A00FF"/>
                </a:solidFill>
                <a:latin typeface="Courier New" pitchFamily="49" charset="0"/>
                <a:ea typeface="Times New Roman" pitchFamily="18" charset="0"/>
                <a:cs typeface="Courier New" pitchFamily="49" charset="0"/>
              </a:rPr>
              <a:t>: "</a:t>
            </a:r>
            <a:r>
              <a:rPr lang="en-US" sz="1300" dirty="0">
                <a:solidFill>
                  <a:srgbClr val="000000"/>
                </a:solidFill>
                <a:latin typeface="Courier New" pitchFamily="49" charset="0"/>
                <a:ea typeface="Times New Roman" pitchFamily="18" charset="0"/>
                <a:cs typeface="Courier New" pitchFamily="49" charset="0"/>
              </a:rPr>
              <a:t>+level);</a:t>
            </a:r>
            <a:endParaRPr lang="ru-RU" sz="1300" dirty="0">
              <a:latin typeface="Courier New" pitchFamily="49" charset="0"/>
              <a:cs typeface="Courier New" pitchFamily="49" charset="0"/>
            </a:endParaRPr>
          </a:p>
          <a:p>
            <a:pPr lvl="1"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r>
              <a:rPr lang="ru-RU"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lvl="1" eaLnBrk="0" fontAlgn="base" hangingPunct="0">
              <a:spcBef>
                <a:spcPct val="0"/>
              </a:spcBef>
              <a:spcAft>
                <a:spcPct val="0"/>
              </a:spcAft>
            </a:pPr>
            <a:r>
              <a:rPr lang="ru-RU"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lvl="1" eaLnBrk="0" fontAlgn="base" hangingPunct="0">
              <a:spcBef>
                <a:spcPct val="0"/>
              </a:spcBef>
              <a:spcAft>
                <a:spcPct val="0"/>
              </a:spcAft>
            </a:pPr>
            <a:r>
              <a:rPr lang="ru-RU" sz="1300" dirty="0">
                <a:solidFill>
                  <a:srgbClr val="000000"/>
                </a:solidFill>
                <a:latin typeface="Courier New" pitchFamily="49" charset="0"/>
                <a:ea typeface="Times New Roman" pitchFamily="18" charset="0"/>
                <a:cs typeface="Courier New" pitchFamily="49" charset="0"/>
              </a:rPr>
              <a:t>}</a:t>
            </a:r>
            <a:endParaRPr lang="en-US" sz="1300" dirty="0">
              <a:solidFill>
                <a:srgbClr val="000000"/>
              </a:solidFill>
              <a:latin typeface="Courier New" pitchFamily="49" charset="0"/>
              <a:ea typeface="Times New Roman" pitchFamily="18" charset="0"/>
              <a:cs typeface="Courier New" pitchFamily="49" charset="0"/>
            </a:endParaRPr>
          </a:p>
        </p:txBody>
      </p:sp>
    </p:spTree>
    <p:extLst>
      <p:ext uri="{BB962C8B-B14F-4D97-AF65-F5344CB8AC3E}">
        <p14:creationId xmlns:p14="http://schemas.microsoft.com/office/powerpoint/2010/main" xmlns="" val="201543675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Наследование</a:t>
            </a:r>
            <a:r>
              <a:rPr lang="en-GB" dirty="0" smtClean="0"/>
              <a:t>. </a:t>
            </a:r>
            <a:r>
              <a:rPr lang="en-GB" dirty="0" smtClean="0"/>
              <a:t>Example </a:t>
            </a:r>
            <a:r>
              <a:rPr lang="en-GB" dirty="0" smtClean="0"/>
              <a:t>20</a:t>
            </a:r>
            <a:endParaRPr lang="en-US" dirty="0"/>
          </a:p>
        </p:txBody>
      </p:sp>
      <p:sp>
        <p:nvSpPr>
          <p:cNvPr id="3" name="Content Placeholder 2"/>
          <p:cNvSpPr>
            <a:spLocks noGrp="1"/>
          </p:cNvSpPr>
          <p:nvPr>
            <p:ph idx="1"/>
          </p:nvPr>
        </p:nvSpPr>
        <p:spPr>
          <a:xfrm>
            <a:off x="914400" y="1219200"/>
            <a:ext cx="7315200" cy="1633736"/>
          </a:xfrm>
        </p:spPr>
        <p:txBody>
          <a:bodyPr/>
          <a:lstStyle/>
          <a:p>
            <a:pPr marL="0" indent="0" algn="just">
              <a:buNone/>
            </a:pPr>
            <a:r>
              <a:rPr lang="ru-RU" sz="1800" b="1" dirty="0" smtClean="0"/>
              <a:t>Ссылки на суперкласс и их свойства. </a:t>
            </a:r>
            <a:r>
              <a:rPr lang="ru-RU" sz="1800" dirty="0" smtClean="0"/>
              <a:t>Объектная </a:t>
            </a:r>
            <a:r>
              <a:rPr lang="ru-RU" sz="1800" dirty="0"/>
              <a:t>переменная базового класса может ссылаться на объекты как базового, так и производного классов. Такая возможность называется полиморфизмов. Автоматический выбор нужного метода во время выполнения программы называется динамическим связыванием (</a:t>
            </a:r>
            <a:r>
              <a:rPr lang="ru-RU" sz="1800" dirty="0" err="1"/>
              <a:t>dynamic</a:t>
            </a:r>
            <a:r>
              <a:rPr lang="ru-RU" sz="1800" dirty="0"/>
              <a:t> </a:t>
            </a:r>
            <a:r>
              <a:rPr lang="ru-RU" sz="1800" dirty="0" err="1"/>
              <a:t>binding</a:t>
            </a:r>
            <a:r>
              <a:rPr lang="ru-RU" sz="1800" dirty="0" smtClean="0"/>
              <a:t>).</a:t>
            </a:r>
            <a:endParaRPr lang="en-US" sz="1800" dirty="0" smtClean="0"/>
          </a:p>
          <a:p>
            <a:pPr marL="0" indent="0">
              <a:buNone/>
            </a:pPr>
            <a:endParaRPr lang="en-US" sz="1300" dirty="0">
              <a:latin typeface="Courier New" pitchFamily="49" charset="0"/>
              <a:cs typeface="Courier New" pitchFamily="49" charset="0"/>
            </a:endParaRPr>
          </a:p>
          <a:p>
            <a:pPr marL="457200" lvl="1" indent="0" fontAlgn="base">
              <a:spcBef>
                <a:spcPct val="0"/>
              </a:spcBef>
              <a:spcAft>
                <a:spcPct val="0"/>
              </a:spcAft>
              <a:buClrTx/>
              <a:buSzTx/>
              <a:buNone/>
            </a:pPr>
            <a:endParaRPr lang="en-US" sz="1300" b="1" dirty="0" smtClean="0">
              <a:solidFill>
                <a:srgbClr val="7F0055"/>
              </a:solidFill>
              <a:latin typeface="Courier New" pitchFamily="49" charset="0"/>
              <a:ea typeface="Times New Roman" pitchFamily="18" charset="0"/>
              <a:cs typeface="Courier New" pitchFamily="49" charset="0"/>
            </a:endParaRPr>
          </a:p>
          <a:p>
            <a:pPr marL="0" indent="0">
              <a:buNone/>
            </a:pPr>
            <a:endParaRPr lang="ru-RU" sz="1800" dirty="0"/>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87</a:t>
            </a:fld>
            <a:endParaRPr lang="en-US"/>
          </a:p>
        </p:txBody>
      </p:sp>
      <p:sp>
        <p:nvSpPr>
          <p:cNvPr id="6" name="Rectangle 5"/>
          <p:cNvSpPr/>
          <p:nvPr/>
        </p:nvSpPr>
        <p:spPr>
          <a:xfrm>
            <a:off x="1259632" y="3107810"/>
            <a:ext cx="6696744" cy="1892826"/>
          </a:xfrm>
          <a:prstGeom prst="rect">
            <a:avLst/>
          </a:prstGeom>
          <a:solidFill>
            <a:schemeClr val="bg1">
              <a:lumMod val="95000"/>
            </a:schemeClr>
          </a:solidFill>
        </p:spPr>
        <p:txBody>
          <a:bodyPr wrap="square">
            <a:spAutoFit/>
          </a:bodyPr>
          <a:lstStyle/>
          <a:p>
            <a:pPr lvl="1" fontAlgn="base">
              <a:spcBef>
                <a:spcPct val="0"/>
              </a:spcBef>
              <a:spcAft>
                <a:spcPct val="0"/>
              </a:spcAft>
            </a:pPr>
            <a:r>
              <a:rPr lang="en-US" sz="1300" b="1" dirty="0">
                <a:solidFill>
                  <a:srgbClr val="7F0055"/>
                </a:solidFill>
                <a:latin typeface="Courier New" pitchFamily="49" charset="0"/>
                <a:ea typeface="Times New Roman" pitchFamily="18" charset="0"/>
                <a:cs typeface="Courier New" pitchFamily="49" charset="0"/>
              </a:rPr>
              <a:t>public</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class</a:t>
            </a: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BookInspector</a:t>
            </a:r>
            <a:r>
              <a:rPr lang="en-US" sz="1300" dirty="0">
                <a:solidFill>
                  <a:srgbClr val="000000"/>
                </a:solidFill>
                <a:latin typeface="Courier New" pitchFamily="49" charset="0"/>
                <a:ea typeface="Times New Roman" pitchFamily="18" charset="0"/>
                <a:cs typeface="Courier New" pitchFamily="49" charset="0"/>
              </a:rPr>
              <a:t> {</a:t>
            </a:r>
            <a:endParaRPr lang="ru-RU" sz="1300" dirty="0">
              <a:latin typeface="Courier New" pitchFamily="49" charset="0"/>
              <a:cs typeface="Courier New" pitchFamily="49" charset="0"/>
            </a:endParaRPr>
          </a:p>
          <a:p>
            <a:pPr lvl="1"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public</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static</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void</a:t>
            </a:r>
            <a:r>
              <a:rPr lang="en-US" sz="1300" dirty="0">
                <a:solidFill>
                  <a:srgbClr val="000000"/>
                </a:solidFill>
                <a:latin typeface="Courier New" pitchFamily="49" charset="0"/>
                <a:ea typeface="Times New Roman" pitchFamily="18" charset="0"/>
                <a:cs typeface="Courier New" pitchFamily="49" charset="0"/>
              </a:rPr>
              <a:t> main(String[] </a:t>
            </a:r>
            <a:r>
              <a:rPr lang="en-US" sz="1300" dirty="0" err="1">
                <a:solidFill>
                  <a:srgbClr val="000000"/>
                </a:solidFill>
                <a:latin typeface="Courier New" pitchFamily="49" charset="0"/>
                <a:ea typeface="Times New Roman" pitchFamily="18" charset="0"/>
                <a:cs typeface="Courier New" pitchFamily="49" charset="0"/>
              </a:rPr>
              <a:t>args</a:t>
            </a:r>
            <a:r>
              <a:rPr lang="en-US" sz="1300" dirty="0">
                <a:solidFill>
                  <a:srgbClr val="000000"/>
                </a:solidFill>
                <a:latin typeface="Courier New" pitchFamily="49" charset="0"/>
                <a:ea typeface="Times New Roman" pitchFamily="18" charset="0"/>
                <a:cs typeface="Courier New" pitchFamily="49" charset="0"/>
              </a:rPr>
              <a:t>) {</a:t>
            </a:r>
            <a:endParaRPr lang="ru-RU" sz="1300" dirty="0">
              <a:latin typeface="Courier New" pitchFamily="49" charset="0"/>
              <a:cs typeface="Courier New" pitchFamily="49" charset="0"/>
            </a:endParaRPr>
          </a:p>
          <a:p>
            <a:pPr lvl="1"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Book </a:t>
            </a:r>
            <a:r>
              <a:rPr lang="en-US" sz="1300" dirty="0" err="1">
                <a:solidFill>
                  <a:srgbClr val="000000"/>
                </a:solidFill>
                <a:latin typeface="Courier New" pitchFamily="49" charset="0"/>
                <a:ea typeface="Times New Roman" pitchFamily="18" charset="0"/>
                <a:cs typeface="Courier New" pitchFamily="49" charset="0"/>
              </a:rPr>
              <a:t>mybook</a:t>
            </a:r>
            <a:r>
              <a:rPr lang="en-US" sz="1300" dirty="0">
                <a:solidFill>
                  <a:srgbClr val="000000"/>
                </a:solidFill>
                <a:latin typeface="Courier New" pitchFamily="49" charset="0"/>
                <a:ea typeface="Times New Roman" pitchFamily="18" charset="0"/>
                <a:cs typeface="Courier New" pitchFamily="49" charset="0"/>
              </a:rPr>
              <a:t> = </a:t>
            </a:r>
            <a:r>
              <a:rPr lang="en-US" sz="1300" b="1" dirty="0">
                <a:solidFill>
                  <a:srgbClr val="7F0055"/>
                </a:solidFill>
                <a:latin typeface="Courier New" pitchFamily="49" charset="0"/>
                <a:ea typeface="Times New Roman" pitchFamily="18" charset="0"/>
                <a:cs typeface="Courier New" pitchFamily="49" charset="0"/>
              </a:rPr>
              <a:t>new</a:t>
            </a:r>
            <a:r>
              <a:rPr lang="en-US" sz="1300" dirty="0">
                <a:solidFill>
                  <a:srgbClr val="000000"/>
                </a:solidFill>
                <a:latin typeface="Courier New" pitchFamily="49" charset="0"/>
                <a:ea typeface="Times New Roman" pitchFamily="18" charset="0"/>
                <a:cs typeface="Courier New" pitchFamily="49" charset="0"/>
              </a:rPr>
              <a:t> Book(</a:t>
            </a:r>
            <a:r>
              <a:rPr lang="en-US" sz="1300" dirty="0">
                <a:solidFill>
                  <a:srgbClr val="2A00FF"/>
                </a:solidFill>
                <a:latin typeface="Courier New" pitchFamily="49" charset="0"/>
                <a:ea typeface="Times New Roman" pitchFamily="18" charset="0"/>
                <a:cs typeface="Courier New" pitchFamily="49" charset="0"/>
              </a:rPr>
              <a:t>"</a:t>
            </a:r>
            <a:r>
              <a:rPr lang="ru-RU" sz="1300" dirty="0">
                <a:solidFill>
                  <a:srgbClr val="2A00FF"/>
                </a:solidFill>
                <a:latin typeface="Courier New" pitchFamily="49" charset="0"/>
                <a:ea typeface="Times New Roman" pitchFamily="18" charset="0"/>
                <a:cs typeface="Courier New" pitchFamily="49" charset="0"/>
              </a:rPr>
              <a:t>Золушка</a:t>
            </a:r>
            <a:r>
              <a:rPr lang="en-US" sz="1300" dirty="0">
                <a:solidFill>
                  <a:srgbClr val="2A00FF"/>
                </a:solidFill>
                <a:latin typeface="Courier New" pitchFamily="49" charset="0"/>
                <a:ea typeface="Times New Roman" pitchFamily="18" charset="0"/>
                <a:cs typeface="Courier New" pitchFamily="49" charset="0"/>
              </a:rPr>
              <a:t>"</a:t>
            </a:r>
            <a:r>
              <a:rPr lang="en-US" sz="1300" dirty="0">
                <a:solidFill>
                  <a:srgbClr val="000000"/>
                </a:solidFill>
                <a:latin typeface="Courier New" pitchFamily="49" charset="0"/>
                <a:ea typeface="Times New Roman" pitchFamily="18" charset="0"/>
                <a:cs typeface="Courier New" pitchFamily="49" charset="0"/>
              </a:rPr>
              <a:t>,2000, 19000);</a:t>
            </a:r>
            <a:endParaRPr lang="ru-RU" sz="1300" dirty="0">
              <a:latin typeface="Courier New" pitchFamily="49" charset="0"/>
              <a:cs typeface="Courier New" pitchFamily="49" charset="0"/>
            </a:endParaRPr>
          </a:p>
          <a:p>
            <a:pPr lvl="1"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Book </a:t>
            </a:r>
            <a:r>
              <a:rPr lang="en-US" sz="1300" dirty="0" err="1">
                <a:solidFill>
                  <a:srgbClr val="000000"/>
                </a:solidFill>
                <a:latin typeface="Courier New" pitchFamily="49" charset="0"/>
                <a:ea typeface="Times New Roman" pitchFamily="18" charset="0"/>
                <a:cs typeface="Courier New" pitchFamily="49" charset="0"/>
              </a:rPr>
              <a:t>myprogrbook</a:t>
            </a:r>
            <a:r>
              <a:rPr lang="en-US" sz="1300" dirty="0">
                <a:solidFill>
                  <a:srgbClr val="000000"/>
                </a:solidFill>
                <a:latin typeface="Courier New" pitchFamily="49" charset="0"/>
                <a:ea typeface="Times New Roman" pitchFamily="18" charset="0"/>
                <a:cs typeface="Courier New" pitchFamily="49" charset="0"/>
              </a:rPr>
              <a:t> = </a:t>
            </a:r>
          </a:p>
          <a:p>
            <a:pPr lvl="1"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new</a:t>
            </a: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ProgrammerBook</a:t>
            </a:r>
            <a:r>
              <a:rPr lang="en-US" sz="1300" dirty="0">
                <a:solidFill>
                  <a:srgbClr val="000000"/>
                </a:solidFill>
                <a:latin typeface="Courier New" pitchFamily="49" charset="0"/>
                <a:ea typeface="Times New Roman" pitchFamily="18" charset="0"/>
                <a:cs typeface="Courier New" pitchFamily="49" charset="0"/>
              </a:rPr>
              <a:t>(</a:t>
            </a:r>
            <a:r>
              <a:rPr lang="en-US" sz="1300" dirty="0">
                <a:solidFill>
                  <a:srgbClr val="2A00FF"/>
                </a:solidFill>
                <a:latin typeface="Courier New" pitchFamily="49" charset="0"/>
                <a:ea typeface="Times New Roman" pitchFamily="18" charset="0"/>
                <a:cs typeface="Courier New" pitchFamily="49" charset="0"/>
              </a:rPr>
              <a:t>"Java"</a:t>
            </a:r>
            <a:r>
              <a:rPr lang="en-US" sz="1300" dirty="0">
                <a:solidFill>
                  <a:srgbClr val="000000"/>
                </a:solidFill>
                <a:latin typeface="Courier New" pitchFamily="49" charset="0"/>
                <a:ea typeface="Times New Roman" pitchFamily="18" charset="0"/>
                <a:cs typeface="Courier New" pitchFamily="49" charset="0"/>
              </a:rPr>
              <a:t>,2006,46000,</a:t>
            </a:r>
            <a:r>
              <a:rPr lang="en-US" sz="1300" dirty="0">
                <a:solidFill>
                  <a:srgbClr val="2A00FF"/>
                </a:solidFill>
                <a:latin typeface="Courier New" pitchFamily="49" charset="0"/>
                <a:ea typeface="Times New Roman" pitchFamily="18" charset="0"/>
                <a:cs typeface="Courier New" pitchFamily="49" charset="0"/>
              </a:rPr>
              <a:t>"hight"</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lvl="1"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r>
              <a:rPr lang="ru-RU" sz="1300" dirty="0" err="1">
                <a:solidFill>
                  <a:srgbClr val="000000"/>
                </a:solidFill>
                <a:latin typeface="Courier New" pitchFamily="49" charset="0"/>
                <a:ea typeface="Times New Roman" pitchFamily="18" charset="0"/>
                <a:cs typeface="Courier New" pitchFamily="49" charset="0"/>
              </a:rPr>
              <a:t>mybook</a:t>
            </a:r>
            <a:r>
              <a:rPr lang="ru-RU" sz="1300" dirty="0">
                <a:solidFill>
                  <a:srgbClr val="000000"/>
                </a:solidFill>
                <a:latin typeface="Courier New" pitchFamily="49" charset="0"/>
                <a:ea typeface="Times New Roman" pitchFamily="18" charset="0"/>
                <a:cs typeface="Courier New" pitchFamily="49" charset="0"/>
              </a:rPr>
              <a:t>.</a:t>
            </a:r>
            <a:r>
              <a:rPr lang="en-US" sz="1300" dirty="0" err="1">
                <a:solidFill>
                  <a:srgbClr val="000000"/>
                </a:solidFill>
                <a:latin typeface="Courier New" pitchFamily="49" charset="0"/>
                <a:ea typeface="Times New Roman" pitchFamily="18" charset="0"/>
                <a:cs typeface="Courier New" pitchFamily="49" charset="0"/>
              </a:rPr>
              <a:t>printReport</a:t>
            </a:r>
            <a:r>
              <a:rPr lang="ru-RU"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lvl="1" eaLnBrk="0" fontAlgn="base" hangingPunct="0">
              <a:spcBef>
                <a:spcPct val="0"/>
              </a:spcBef>
              <a:spcAft>
                <a:spcPct val="0"/>
              </a:spcAft>
            </a:pPr>
            <a:r>
              <a:rPr lang="ru-RU" sz="1300" dirty="0">
                <a:solidFill>
                  <a:srgbClr val="000000"/>
                </a:solidFill>
                <a:latin typeface="Courier New" pitchFamily="49" charset="0"/>
                <a:ea typeface="Times New Roman" pitchFamily="18" charset="0"/>
                <a:cs typeface="Courier New" pitchFamily="49" charset="0"/>
              </a:rPr>
              <a:t>        </a:t>
            </a:r>
            <a:r>
              <a:rPr lang="ru-RU" sz="1300" dirty="0" err="1">
                <a:solidFill>
                  <a:srgbClr val="000000"/>
                </a:solidFill>
                <a:latin typeface="Courier New" pitchFamily="49" charset="0"/>
                <a:ea typeface="Times New Roman" pitchFamily="18" charset="0"/>
                <a:cs typeface="Courier New" pitchFamily="49" charset="0"/>
              </a:rPr>
              <a:t>myprogrbook</a:t>
            </a:r>
            <a:r>
              <a:rPr lang="ru-RU" sz="1300" dirty="0">
                <a:solidFill>
                  <a:srgbClr val="000000"/>
                </a:solidFill>
                <a:latin typeface="Courier New" pitchFamily="49" charset="0"/>
                <a:ea typeface="Times New Roman" pitchFamily="18" charset="0"/>
                <a:cs typeface="Courier New" pitchFamily="49" charset="0"/>
              </a:rPr>
              <a:t>.</a:t>
            </a:r>
            <a:r>
              <a:rPr lang="en-US" sz="1300" dirty="0" err="1">
                <a:solidFill>
                  <a:srgbClr val="000000"/>
                </a:solidFill>
                <a:latin typeface="Courier New" pitchFamily="49" charset="0"/>
                <a:ea typeface="Times New Roman" pitchFamily="18" charset="0"/>
                <a:cs typeface="Courier New" pitchFamily="49" charset="0"/>
              </a:rPr>
              <a:t>printReport</a:t>
            </a:r>
            <a:r>
              <a:rPr lang="ru-RU"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lvl="1" eaLnBrk="0" fontAlgn="base" hangingPunct="0">
              <a:spcBef>
                <a:spcPct val="0"/>
              </a:spcBef>
              <a:spcAft>
                <a:spcPct val="0"/>
              </a:spcAft>
            </a:pPr>
            <a:r>
              <a:rPr lang="ru-RU" sz="1300" dirty="0">
                <a:solidFill>
                  <a:srgbClr val="000000"/>
                </a:solidFill>
                <a:latin typeface="Courier New" pitchFamily="49" charset="0"/>
                <a:ea typeface="Times New Roman" pitchFamily="18" charset="0"/>
                <a:cs typeface="Courier New" pitchFamily="49" charset="0"/>
              </a:rPr>
              <a:t>    }</a:t>
            </a:r>
            <a:endParaRPr lang="ru-RU" sz="1300" dirty="0">
              <a:latin typeface="Courier New" pitchFamily="49" charset="0"/>
              <a:cs typeface="Courier New" pitchFamily="49" charset="0"/>
            </a:endParaRPr>
          </a:p>
          <a:p>
            <a:pPr lvl="1" eaLnBrk="0" fontAlgn="base" hangingPunct="0">
              <a:spcBef>
                <a:spcPct val="0"/>
              </a:spcBef>
              <a:spcAft>
                <a:spcPct val="0"/>
              </a:spcAft>
            </a:pPr>
            <a:r>
              <a:rPr lang="ru-RU" sz="1300" dirty="0" smtClean="0">
                <a:solidFill>
                  <a:srgbClr val="000000"/>
                </a:solidFill>
                <a:latin typeface="Courier New" pitchFamily="49" charset="0"/>
                <a:ea typeface="Times New Roman" pitchFamily="18" charset="0"/>
                <a:cs typeface="Courier New" pitchFamily="49" charset="0"/>
              </a:rPr>
              <a:t>}</a:t>
            </a:r>
            <a:endParaRPr lang="ru-RU" dirty="0"/>
          </a:p>
        </p:txBody>
      </p:sp>
    </p:spTree>
    <p:extLst>
      <p:ext uri="{BB962C8B-B14F-4D97-AF65-F5344CB8AC3E}">
        <p14:creationId xmlns:p14="http://schemas.microsoft.com/office/powerpoint/2010/main" xmlns="" val="407123113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Наследование</a:t>
            </a:r>
            <a:endParaRPr lang="en-US" dirty="0"/>
          </a:p>
        </p:txBody>
      </p:sp>
      <p:sp>
        <p:nvSpPr>
          <p:cNvPr id="3" name="Content Placeholder 2"/>
          <p:cNvSpPr>
            <a:spLocks noGrp="1"/>
          </p:cNvSpPr>
          <p:nvPr>
            <p:ph idx="1"/>
          </p:nvPr>
        </p:nvSpPr>
        <p:spPr/>
        <p:txBody>
          <a:bodyPr/>
          <a:lstStyle/>
          <a:p>
            <a:pPr marL="0" indent="0">
              <a:buNone/>
            </a:pPr>
            <a:r>
              <a:rPr lang="ru-RU" sz="1800" dirty="0"/>
              <a:t>Когда вызывается метод, принадлежащий объекту, происходит следующее</a:t>
            </a:r>
            <a:r>
              <a:rPr lang="ru-RU" sz="1800" dirty="0" smtClean="0"/>
              <a:t>.</a:t>
            </a:r>
            <a:endParaRPr lang="en-US" sz="1800" dirty="0" smtClean="0"/>
          </a:p>
          <a:p>
            <a:pPr marL="0" indent="0">
              <a:buNone/>
            </a:pPr>
            <a:endParaRPr lang="en-US" sz="1800" dirty="0"/>
          </a:p>
          <a:p>
            <a:pPr marL="342900" indent="-342900" algn="just">
              <a:buSzPct val="100000"/>
              <a:buFont typeface="+mj-lt"/>
              <a:buAutoNum type="arabicPeriod"/>
            </a:pPr>
            <a:r>
              <a:rPr lang="ru-RU" sz="1800" dirty="0" smtClean="0"/>
              <a:t>Компилятор </a:t>
            </a:r>
            <a:r>
              <a:rPr lang="ru-RU" sz="1800" dirty="0"/>
              <a:t>проверяет объявленный тип объекта и имя метода. Допустим, происходит вызов метода </a:t>
            </a:r>
            <a:r>
              <a:rPr lang="ru-RU" sz="1800" dirty="0" err="1"/>
              <a:t>x.f</a:t>
            </a:r>
            <a:r>
              <a:rPr lang="ru-RU" sz="1800" dirty="0"/>
              <a:t>(</a:t>
            </a:r>
            <a:r>
              <a:rPr lang="ru-RU" sz="1800" dirty="0" err="1"/>
              <a:t>args</a:t>
            </a:r>
            <a:r>
              <a:rPr lang="ru-RU" sz="1800" dirty="0"/>
              <a:t>), прочем неявный параметр объявлен как объект класса С. Заметим, что могут существовать несколько методов с именем f, имеющих разные типы параметров (например, метод f(</a:t>
            </a:r>
            <a:r>
              <a:rPr lang="ru-RU" sz="1800" dirty="0" err="1"/>
              <a:t>int</a:t>
            </a:r>
            <a:r>
              <a:rPr lang="ru-RU" sz="1800" dirty="0"/>
              <a:t>) и метод f(</a:t>
            </a:r>
            <a:r>
              <a:rPr lang="ru-RU" sz="1800" dirty="0" err="1"/>
              <a:t>String</a:t>
            </a:r>
            <a:r>
              <a:rPr lang="ru-RU" sz="1800" dirty="0"/>
              <a:t>)). Компилятор пронумерует все методы с именем f в классе С и все открытые методы с именем f в суперклассах класса С.</a:t>
            </a:r>
          </a:p>
          <a:p>
            <a:pPr marL="0" indent="0">
              <a:buNone/>
            </a:pPr>
            <a:endParaRPr lang="ru-RU" sz="1800" dirty="0"/>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88</a:t>
            </a:fld>
            <a:endParaRPr lang="en-US"/>
          </a:p>
        </p:txBody>
      </p:sp>
    </p:spTree>
    <p:extLst>
      <p:ext uri="{BB962C8B-B14F-4D97-AF65-F5344CB8AC3E}">
        <p14:creationId xmlns:p14="http://schemas.microsoft.com/office/powerpoint/2010/main" xmlns="" val="31887788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Наследование</a:t>
            </a:r>
            <a:endParaRPr lang="en-US" dirty="0"/>
          </a:p>
        </p:txBody>
      </p:sp>
      <p:sp>
        <p:nvSpPr>
          <p:cNvPr id="3" name="Content Placeholder 2"/>
          <p:cNvSpPr>
            <a:spLocks noGrp="1"/>
          </p:cNvSpPr>
          <p:nvPr>
            <p:ph idx="1"/>
          </p:nvPr>
        </p:nvSpPr>
        <p:spPr/>
        <p:txBody>
          <a:bodyPr/>
          <a:lstStyle/>
          <a:p>
            <a:pPr marL="342900" indent="-342900" algn="just">
              <a:buSzPct val="100000"/>
              <a:buFont typeface="+mj-lt"/>
              <a:buAutoNum type="arabicPeriod" startAt="2"/>
            </a:pPr>
            <a:r>
              <a:rPr lang="ru-RU" sz="1800" dirty="0" smtClean="0"/>
              <a:t>Затем </a:t>
            </a:r>
            <a:r>
              <a:rPr lang="ru-RU" sz="1800" dirty="0"/>
              <a:t>компилятор определяет типы параметров, указанных при вызове метода. Если среди всех методов с именем f есть только одни метод, типы параметров которого совпадают с указанными, происходит его вызов. Этот процесс называется разрешением перегрузки (</a:t>
            </a:r>
            <a:r>
              <a:rPr lang="ru-RU" sz="1800" dirty="0" err="1"/>
              <a:t>overloading</a:t>
            </a:r>
            <a:r>
              <a:rPr lang="ru-RU" sz="1800" dirty="0"/>
              <a:t> </a:t>
            </a:r>
            <a:r>
              <a:rPr lang="ru-RU" sz="1800" dirty="0" err="1"/>
              <a:t>resolution</a:t>
            </a:r>
            <a:r>
              <a:rPr lang="ru-RU" sz="1800" dirty="0"/>
              <a:t>). Например, при вызове </a:t>
            </a:r>
            <a:r>
              <a:rPr lang="ru-RU" sz="1800" dirty="0" err="1"/>
              <a:t>x.f</a:t>
            </a:r>
            <a:r>
              <a:rPr lang="ru-RU" sz="1800" dirty="0"/>
              <a:t>(“</a:t>
            </a:r>
            <a:r>
              <a:rPr lang="ru-RU" sz="1800" dirty="0" err="1"/>
              <a:t>Hello</a:t>
            </a:r>
            <a:r>
              <a:rPr lang="ru-RU" sz="1800" dirty="0"/>
              <a:t>”) компилятор выберет метод f(</a:t>
            </a:r>
            <a:r>
              <a:rPr lang="ru-RU" sz="1800" dirty="0" err="1"/>
              <a:t>String</a:t>
            </a:r>
            <a:r>
              <a:rPr lang="ru-RU" sz="1800" dirty="0"/>
              <a:t>), а не метод f(</a:t>
            </a:r>
            <a:r>
              <a:rPr lang="ru-RU" sz="1800" dirty="0" err="1"/>
              <a:t>int</a:t>
            </a:r>
            <a:r>
              <a:rPr lang="ru-RU" sz="1800" dirty="0"/>
              <a:t>). Ситуация может осложниться вследствие преобразования типов (</a:t>
            </a:r>
            <a:r>
              <a:rPr lang="ru-RU" sz="1800" dirty="0" err="1"/>
              <a:t>int</a:t>
            </a:r>
            <a:r>
              <a:rPr lang="ru-RU" sz="1800" dirty="0"/>
              <a:t> в </a:t>
            </a:r>
            <a:r>
              <a:rPr lang="ru-RU" sz="1800" dirty="0" err="1"/>
              <a:t>double</a:t>
            </a:r>
            <a:r>
              <a:rPr lang="ru-RU" sz="1800" dirty="0"/>
              <a:t>). Если компилятор не находит ни одного метода с подходящим набором параметров, или в результате преобразования типов возникает несколько методом, соответствующих данному вызову, выдается сообщение об ошибке</a:t>
            </a: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89</a:t>
            </a:fld>
            <a:endParaRPr lang="en-US"/>
          </a:p>
        </p:txBody>
      </p:sp>
    </p:spTree>
    <p:extLst>
      <p:ext uri="{BB962C8B-B14F-4D97-AF65-F5344CB8AC3E}">
        <p14:creationId xmlns:p14="http://schemas.microsoft.com/office/powerpoint/2010/main" xmlns="" val="29415906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и объекты</a:t>
            </a:r>
            <a:endParaRPr lang="ru-RU" dirty="0"/>
          </a:p>
        </p:txBody>
      </p:sp>
      <p:sp>
        <p:nvSpPr>
          <p:cNvPr id="3" name="Нижний колонтитул 2"/>
          <p:cNvSpPr>
            <a:spLocks noGrp="1"/>
          </p:cNvSpPr>
          <p:nvPr>
            <p:ph type="ftr" sz="quarter" idx="10"/>
          </p:nvPr>
        </p:nvSpPr>
        <p:spPr/>
        <p:txBody>
          <a:bodyPr/>
          <a:lstStyle/>
          <a:p>
            <a:r>
              <a:rPr lang="en-US" smtClean="0"/>
              <a:t>2011 © EPAM Systems, RD Dep.</a:t>
            </a:r>
            <a:endParaRPr lang="en-US" dirty="0"/>
          </a:p>
        </p:txBody>
      </p:sp>
      <p:sp>
        <p:nvSpPr>
          <p:cNvPr id="4" name="Номер слайда 3"/>
          <p:cNvSpPr>
            <a:spLocks noGrp="1"/>
          </p:cNvSpPr>
          <p:nvPr>
            <p:ph type="sldNum" sz="quarter" idx="11"/>
          </p:nvPr>
        </p:nvSpPr>
        <p:spPr/>
        <p:txBody>
          <a:bodyPr/>
          <a:lstStyle/>
          <a:p>
            <a:fld id="{36013D82-3B92-4BC6-A819-A7803D760D40}" type="slidenum">
              <a:rPr lang="en-US" smtClean="0"/>
              <a:pPr/>
              <a:t>9</a:t>
            </a:fld>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Наследование</a:t>
            </a:r>
            <a:endParaRPr lang="en-US" dirty="0"/>
          </a:p>
        </p:txBody>
      </p:sp>
      <p:sp>
        <p:nvSpPr>
          <p:cNvPr id="3" name="Content Placeholder 2"/>
          <p:cNvSpPr>
            <a:spLocks noGrp="1"/>
          </p:cNvSpPr>
          <p:nvPr>
            <p:ph idx="1"/>
          </p:nvPr>
        </p:nvSpPr>
        <p:spPr/>
        <p:txBody>
          <a:bodyPr/>
          <a:lstStyle/>
          <a:p>
            <a:pPr marL="342900" indent="-342900" algn="just">
              <a:buSzPct val="100000"/>
              <a:buFont typeface="+mj-lt"/>
              <a:buAutoNum type="arabicPeriod" startAt="3"/>
            </a:pPr>
            <a:r>
              <a:rPr lang="ru-RU" sz="1800" dirty="0" smtClean="0"/>
              <a:t>Если </a:t>
            </a:r>
            <a:r>
              <a:rPr lang="ru-RU" sz="1800" dirty="0"/>
              <a:t>метод является закрытым (</a:t>
            </a:r>
            <a:r>
              <a:rPr lang="ru-RU" sz="1800" dirty="0" err="1"/>
              <a:t>private</a:t>
            </a:r>
            <a:r>
              <a:rPr lang="ru-RU" sz="1800" dirty="0"/>
              <a:t>), статическим (</a:t>
            </a:r>
            <a:r>
              <a:rPr lang="ru-RU" sz="1800" dirty="0" err="1"/>
              <a:t>static</a:t>
            </a:r>
            <a:r>
              <a:rPr lang="ru-RU" sz="1800" dirty="0"/>
              <a:t>), терминальным (</a:t>
            </a:r>
            <a:r>
              <a:rPr lang="ru-RU" sz="1800" dirty="0" err="1"/>
              <a:t>final</a:t>
            </a:r>
            <a:r>
              <a:rPr lang="ru-RU" sz="1800" dirty="0"/>
              <a:t>) или конструктором, компилятор точно знает, какой метод вызвать. Такой процесс называется статическим связыванием (</a:t>
            </a:r>
            <a:r>
              <a:rPr lang="ru-RU" sz="1800" dirty="0" err="1"/>
              <a:t>static</a:t>
            </a:r>
            <a:r>
              <a:rPr lang="ru-RU" sz="1800" dirty="0"/>
              <a:t> </a:t>
            </a:r>
            <a:r>
              <a:rPr lang="ru-RU" sz="1800" dirty="0" err="1"/>
              <a:t>binding</a:t>
            </a:r>
            <a:r>
              <a:rPr lang="ru-RU" sz="1800" dirty="0"/>
              <a:t>). В противном случае метод, подлежащий вызову, определяется по фактическому типу неявного параметра, и во время выполнения программы должно использоваться динамическое связывание. В нашем примере компилятор сгенерировал бы команду метода f(</a:t>
            </a:r>
            <a:r>
              <a:rPr lang="ru-RU" sz="1800" dirty="0" err="1"/>
              <a:t>String</a:t>
            </a:r>
            <a:r>
              <a:rPr lang="ru-RU" sz="1800" dirty="0"/>
              <a:t>) с помощью динамического связывания.</a:t>
            </a: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90</a:t>
            </a:fld>
            <a:endParaRPr lang="en-US"/>
          </a:p>
        </p:txBody>
      </p:sp>
    </p:spTree>
    <p:extLst>
      <p:ext uri="{BB962C8B-B14F-4D97-AF65-F5344CB8AC3E}">
        <p14:creationId xmlns:p14="http://schemas.microsoft.com/office/powerpoint/2010/main" xmlns="" val="149939876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Наследование</a:t>
            </a:r>
            <a:endParaRPr lang="en-US" dirty="0"/>
          </a:p>
        </p:txBody>
      </p:sp>
      <p:sp>
        <p:nvSpPr>
          <p:cNvPr id="3" name="Content Placeholder 2"/>
          <p:cNvSpPr>
            <a:spLocks noGrp="1"/>
          </p:cNvSpPr>
          <p:nvPr>
            <p:ph idx="1"/>
          </p:nvPr>
        </p:nvSpPr>
        <p:spPr/>
        <p:txBody>
          <a:bodyPr/>
          <a:lstStyle/>
          <a:p>
            <a:pPr marL="342900" indent="-342900" algn="just">
              <a:buSzPct val="100000"/>
              <a:buFont typeface="+mj-lt"/>
              <a:buAutoNum type="arabicPeriod" startAt="4"/>
            </a:pPr>
            <a:r>
              <a:rPr lang="ru-RU" sz="1800" dirty="0" smtClean="0"/>
              <a:t>Если </a:t>
            </a:r>
            <a:r>
              <a:rPr lang="ru-RU" sz="1800" dirty="0"/>
              <a:t>при выполнении программы для вызова метода используется динамическое связывание, виртуальная машина должна вызвать версию метода, соответствующую фактическому типу объекта, на который ссылается переменная x. Допустим, что объект имеет фактический тип D, являющийся суперклассом класса С. Если в классе D определен метод f(</a:t>
            </a:r>
            <a:r>
              <a:rPr lang="ru-RU" sz="1800" dirty="0" err="1"/>
              <a:t>string</a:t>
            </a:r>
            <a:r>
              <a:rPr lang="ru-RU" sz="1800" dirty="0"/>
              <a:t>), то вызывается именно он. Если нет, то поиск метода f(</a:t>
            </a:r>
            <a:r>
              <a:rPr lang="ru-RU" sz="1800" dirty="0" err="1"/>
              <a:t>String</a:t>
            </a:r>
            <a:r>
              <a:rPr lang="ru-RU" sz="1800" dirty="0"/>
              <a:t>), подлежащего вызову, выполняется в суперклассе и т.д.</a:t>
            </a:r>
          </a:p>
          <a:p>
            <a:pPr marL="342900" indent="-342900">
              <a:buSzPct val="100000"/>
              <a:buFont typeface="+mj-lt"/>
              <a:buAutoNum type="arabicPeriod" startAt="4"/>
            </a:pPr>
            <a:endParaRPr lang="en-US" sz="1800" dirty="0"/>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91</a:t>
            </a:fld>
            <a:endParaRPr lang="en-US"/>
          </a:p>
        </p:txBody>
      </p:sp>
    </p:spTree>
    <p:extLst>
      <p:ext uri="{BB962C8B-B14F-4D97-AF65-F5344CB8AC3E}">
        <p14:creationId xmlns:p14="http://schemas.microsoft.com/office/powerpoint/2010/main" xmlns="" val="104284817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Наследование</a:t>
            </a:r>
            <a:r>
              <a:rPr lang="en-GB" dirty="0" smtClean="0"/>
              <a:t>. </a:t>
            </a:r>
            <a:r>
              <a:rPr lang="en-GB" dirty="0" smtClean="0"/>
              <a:t>Example </a:t>
            </a:r>
            <a:r>
              <a:rPr lang="en-GB" dirty="0" smtClean="0"/>
              <a:t>21</a:t>
            </a:r>
            <a:endParaRPr lang="en-US" dirty="0"/>
          </a:p>
        </p:txBody>
      </p:sp>
      <p:sp>
        <p:nvSpPr>
          <p:cNvPr id="3" name="Content Placeholder 2"/>
          <p:cNvSpPr>
            <a:spLocks noGrp="1"/>
          </p:cNvSpPr>
          <p:nvPr>
            <p:ph idx="1"/>
          </p:nvPr>
        </p:nvSpPr>
        <p:spPr>
          <a:xfrm>
            <a:off x="914400" y="1124744"/>
            <a:ext cx="7315200" cy="1489720"/>
          </a:xfrm>
        </p:spPr>
        <p:txBody>
          <a:bodyPr/>
          <a:lstStyle/>
          <a:p>
            <a:pPr marL="0" indent="0" algn="just">
              <a:buNone/>
            </a:pPr>
            <a:r>
              <a:rPr lang="ru-RU" sz="1800" b="1" dirty="0" smtClean="0"/>
              <a:t>Предотвращение переопределения методов. </a:t>
            </a:r>
            <a:r>
              <a:rPr lang="ru-RU" sz="1800" dirty="0" smtClean="0"/>
              <a:t>Чтобы </a:t>
            </a:r>
            <a:r>
              <a:rPr lang="ru-RU" sz="1800" dirty="0"/>
              <a:t>предотвратить переопределение некоторых их необходимо объявить терминальными с помощью ключевого слова </a:t>
            </a:r>
            <a:r>
              <a:rPr lang="en-US" sz="1800" dirty="0"/>
              <a:t>final</a:t>
            </a:r>
            <a:r>
              <a:rPr lang="ru-RU" sz="1800" dirty="0"/>
              <a:t>. Если в классе </a:t>
            </a:r>
            <a:r>
              <a:rPr lang="en-US" sz="1800" dirty="0"/>
              <a:t>Book</a:t>
            </a:r>
            <a:r>
              <a:rPr lang="ru-RU" sz="1800" dirty="0"/>
              <a:t> объявить метод </a:t>
            </a:r>
            <a:r>
              <a:rPr lang="en-US" sz="1800" dirty="0" err="1"/>
              <a:t>getPrice</a:t>
            </a:r>
            <a:r>
              <a:rPr lang="ru-RU" sz="1800" dirty="0"/>
              <a:t>() терминальным, то в производном классе </a:t>
            </a:r>
            <a:r>
              <a:rPr lang="ru-RU" sz="1800" dirty="0" err="1"/>
              <a:t>ProgrammerBook</a:t>
            </a:r>
            <a:r>
              <a:rPr lang="ru-RU" sz="1800" dirty="0"/>
              <a:t> переопределить его будет нельзя.</a:t>
            </a:r>
          </a:p>
          <a:p>
            <a:pPr marL="0" indent="0">
              <a:buNone/>
            </a:pPr>
            <a:endParaRPr lang="en-US" sz="1800" dirty="0"/>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92</a:t>
            </a:fld>
            <a:endParaRPr lang="en-US"/>
          </a:p>
        </p:txBody>
      </p:sp>
      <p:sp>
        <p:nvSpPr>
          <p:cNvPr id="6" name="Rectangle 5"/>
          <p:cNvSpPr/>
          <p:nvPr/>
        </p:nvSpPr>
        <p:spPr>
          <a:xfrm>
            <a:off x="1714480" y="2964792"/>
            <a:ext cx="6048672" cy="2893100"/>
          </a:xfrm>
          <a:prstGeom prst="rect">
            <a:avLst/>
          </a:prstGeom>
          <a:solidFill>
            <a:schemeClr val="bg1">
              <a:lumMod val="95000"/>
            </a:schemeClr>
          </a:solidFill>
        </p:spPr>
        <p:txBody>
          <a:bodyPr wrap="square">
            <a:spAutoFit/>
          </a:bodyPr>
          <a:lstStyle/>
          <a:p>
            <a:pPr lvl="1" fontAlgn="base">
              <a:spcBef>
                <a:spcPct val="0"/>
              </a:spcBef>
              <a:spcAft>
                <a:spcPct val="0"/>
              </a:spcAft>
            </a:pPr>
            <a:r>
              <a:rPr lang="en-US" sz="1300" b="1" dirty="0">
                <a:solidFill>
                  <a:srgbClr val="7F0055"/>
                </a:solidFill>
                <a:latin typeface="Courier New" pitchFamily="49" charset="0"/>
                <a:ea typeface="Times New Roman" pitchFamily="18" charset="0"/>
                <a:cs typeface="Courier New" pitchFamily="49" charset="0"/>
              </a:rPr>
              <a:t>public</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class</a:t>
            </a:r>
            <a:r>
              <a:rPr lang="en-US" sz="1300" dirty="0">
                <a:solidFill>
                  <a:srgbClr val="000000"/>
                </a:solidFill>
                <a:latin typeface="Courier New" pitchFamily="49" charset="0"/>
                <a:ea typeface="Times New Roman" pitchFamily="18" charset="0"/>
                <a:cs typeface="Courier New" pitchFamily="49" charset="0"/>
              </a:rPr>
              <a:t> Book {</a:t>
            </a:r>
            <a:endParaRPr lang="ru-RU" sz="1300" dirty="0">
              <a:latin typeface="Courier New" pitchFamily="49" charset="0"/>
              <a:cs typeface="Courier New" pitchFamily="49" charset="0"/>
            </a:endParaRPr>
          </a:p>
          <a:p>
            <a:pPr lvl="1"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lvl="1" eaLnBrk="0" fontAlgn="base" hangingPunct="0">
              <a:spcBef>
                <a:spcPct val="0"/>
              </a:spcBef>
              <a:spcAft>
                <a:spcPct val="0"/>
              </a:spcAft>
            </a:pPr>
            <a:r>
              <a:rPr lang="ru-RU" sz="1300" b="1" dirty="0" smtClean="0">
                <a:solidFill>
                  <a:srgbClr val="7F0055"/>
                </a:solidFill>
                <a:latin typeface="Courier New" pitchFamily="49" charset="0"/>
                <a:ea typeface="Times New Roman" pitchFamily="18" charset="0"/>
                <a:cs typeface="Courier New" pitchFamily="49" charset="0"/>
              </a:rPr>
              <a:t>	</a:t>
            </a:r>
            <a:r>
              <a:rPr lang="en-US" sz="1300" b="1" dirty="0" smtClean="0">
                <a:solidFill>
                  <a:srgbClr val="7F0055"/>
                </a:solidFill>
                <a:latin typeface="Courier New" pitchFamily="49" charset="0"/>
                <a:ea typeface="Times New Roman" pitchFamily="18" charset="0"/>
                <a:cs typeface="Courier New" pitchFamily="49" charset="0"/>
              </a:rPr>
              <a:t>public</a:t>
            </a:r>
            <a:r>
              <a:rPr lang="en-US" sz="1300" dirty="0" smtClean="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final</a:t>
            </a:r>
            <a:r>
              <a:rPr lang="en-US" sz="1300" dirty="0">
                <a:solidFill>
                  <a:srgbClr val="000000"/>
                </a:solidFill>
                <a:latin typeface="Courier New" pitchFamily="49" charset="0"/>
                <a:ea typeface="Times New Roman" pitchFamily="18" charset="0"/>
                <a:cs typeface="Courier New" pitchFamily="49" charset="0"/>
              </a:rPr>
              <a:t> </a:t>
            </a:r>
            <a:r>
              <a:rPr lang="en-US" sz="1300" b="1" dirty="0" err="1">
                <a:solidFill>
                  <a:srgbClr val="7F0055"/>
                </a:solidFill>
                <a:latin typeface="Courier New" pitchFamily="49" charset="0"/>
                <a:ea typeface="Times New Roman" pitchFamily="18" charset="0"/>
                <a:cs typeface="Courier New" pitchFamily="49" charset="0"/>
              </a:rPr>
              <a:t>int</a:t>
            </a: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getPrice</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lvl="1"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endParaRPr lang="ru-RU" sz="1300" dirty="0">
              <a:latin typeface="Courier New" pitchFamily="49" charset="0"/>
              <a:cs typeface="Courier New" pitchFamily="49" charset="0"/>
            </a:endParaRPr>
          </a:p>
          <a:p>
            <a:pPr lvl="1"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return</a:t>
            </a:r>
            <a:r>
              <a:rPr lang="en-US" sz="1300" dirty="0">
                <a:solidFill>
                  <a:srgbClr val="000000"/>
                </a:solidFill>
                <a:latin typeface="Courier New" pitchFamily="49" charset="0"/>
                <a:ea typeface="Times New Roman" pitchFamily="18" charset="0"/>
                <a:cs typeface="Courier New" pitchFamily="49" charset="0"/>
              </a:rPr>
              <a:t> price;</a:t>
            </a:r>
            <a:endParaRPr lang="ru-RU" sz="1300" dirty="0">
              <a:latin typeface="Courier New" pitchFamily="49" charset="0"/>
              <a:cs typeface="Courier New" pitchFamily="49" charset="0"/>
            </a:endParaRPr>
          </a:p>
          <a:p>
            <a:pPr lvl="1"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r>
              <a:rPr lang="en-US" sz="1300" dirty="0" smtClean="0">
                <a:solidFill>
                  <a:srgbClr val="000000"/>
                </a:solidFill>
                <a:latin typeface="Courier New" pitchFamily="49" charset="0"/>
                <a:ea typeface="Times New Roman" pitchFamily="18" charset="0"/>
                <a:cs typeface="Courier New" pitchFamily="49" charset="0"/>
              </a:rPr>
              <a:t>}…</a:t>
            </a:r>
            <a:endParaRPr lang="en-US" sz="1300" dirty="0">
              <a:solidFill>
                <a:srgbClr val="000000"/>
              </a:solidFill>
              <a:latin typeface="Courier New" pitchFamily="49" charset="0"/>
              <a:ea typeface="Times New Roman" pitchFamily="18" charset="0"/>
              <a:cs typeface="Courier New" pitchFamily="49" charset="0"/>
            </a:endParaRPr>
          </a:p>
          <a:p>
            <a:pPr lvl="1"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a:t>
            </a:r>
            <a:r>
              <a:rPr lang="ru-RU" sz="1300" dirty="0">
                <a:latin typeface="Courier New" pitchFamily="49" charset="0"/>
                <a:cs typeface="Courier New" pitchFamily="49" charset="0"/>
              </a:rPr>
              <a:t> </a:t>
            </a:r>
          </a:p>
          <a:p>
            <a:pPr lvl="1" fontAlgn="base">
              <a:spcBef>
                <a:spcPct val="0"/>
              </a:spcBef>
              <a:spcAft>
                <a:spcPct val="0"/>
              </a:spcAft>
            </a:pPr>
            <a:r>
              <a:rPr lang="en-US" sz="1300" b="1" dirty="0">
                <a:solidFill>
                  <a:srgbClr val="7F0055"/>
                </a:solidFill>
                <a:latin typeface="Courier New" pitchFamily="49" charset="0"/>
                <a:ea typeface="Times New Roman" pitchFamily="18" charset="0"/>
                <a:cs typeface="Courier New" pitchFamily="49" charset="0"/>
              </a:rPr>
              <a:t>public</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class</a:t>
            </a: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ProgrammerBook</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extends</a:t>
            </a:r>
            <a:r>
              <a:rPr lang="en-US" sz="1300" dirty="0">
                <a:solidFill>
                  <a:srgbClr val="000000"/>
                </a:solidFill>
                <a:latin typeface="Courier New" pitchFamily="49" charset="0"/>
                <a:ea typeface="Times New Roman" pitchFamily="18" charset="0"/>
                <a:cs typeface="Courier New" pitchFamily="49" charset="0"/>
              </a:rPr>
              <a:t> Book{</a:t>
            </a:r>
            <a:endParaRPr lang="ru-RU" sz="1300" dirty="0">
              <a:latin typeface="Courier New" pitchFamily="49" charset="0"/>
              <a:cs typeface="Courier New" pitchFamily="49" charset="0"/>
            </a:endParaRPr>
          </a:p>
          <a:p>
            <a:pPr lvl="1"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lvl="1"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public</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final</a:t>
            </a:r>
            <a:r>
              <a:rPr lang="en-US" sz="1300" dirty="0">
                <a:solidFill>
                  <a:srgbClr val="000000"/>
                </a:solidFill>
                <a:latin typeface="Courier New" pitchFamily="49" charset="0"/>
                <a:ea typeface="Times New Roman" pitchFamily="18" charset="0"/>
                <a:cs typeface="Courier New" pitchFamily="49" charset="0"/>
              </a:rPr>
              <a:t> </a:t>
            </a:r>
            <a:r>
              <a:rPr lang="en-US" sz="1300" b="1" dirty="0" err="1">
                <a:solidFill>
                  <a:srgbClr val="7F0055"/>
                </a:solidFill>
                <a:latin typeface="Courier New" pitchFamily="49" charset="0"/>
                <a:ea typeface="Times New Roman" pitchFamily="18" charset="0"/>
                <a:cs typeface="Courier New" pitchFamily="49" charset="0"/>
              </a:rPr>
              <a:t>int</a:t>
            </a: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getPrice</a:t>
            </a:r>
            <a:r>
              <a:rPr lang="en-US" sz="1300" dirty="0">
                <a:solidFill>
                  <a:srgbClr val="000000"/>
                </a:solidFill>
                <a:latin typeface="Courier New" pitchFamily="49" charset="0"/>
                <a:ea typeface="Times New Roman" pitchFamily="18" charset="0"/>
                <a:cs typeface="Courier New" pitchFamily="49" charset="0"/>
              </a:rPr>
              <a:t>() </a:t>
            </a:r>
            <a:r>
              <a:rPr lang="en-US" sz="1300" dirty="0">
                <a:solidFill>
                  <a:srgbClr val="3F7F5F"/>
                </a:solidFill>
                <a:latin typeface="Courier New" pitchFamily="49" charset="0"/>
                <a:ea typeface="Times New Roman" pitchFamily="18" charset="0"/>
                <a:cs typeface="Courier New" pitchFamily="49" charset="0"/>
              </a:rPr>
              <a:t>// </a:t>
            </a:r>
            <a:r>
              <a:rPr lang="ru-RU" sz="1300" dirty="0">
                <a:solidFill>
                  <a:srgbClr val="3F7F5F"/>
                </a:solidFill>
                <a:latin typeface="Courier New" pitchFamily="49" charset="0"/>
                <a:ea typeface="Times New Roman" pitchFamily="18" charset="0"/>
                <a:cs typeface="Courier New" pitchFamily="49" charset="0"/>
              </a:rPr>
              <a:t>так</a:t>
            </a:r>
            <a:r>
              <a:rPr lang="en-US" sz="1300" dirty="0">
                <a:solidFill>
                  <a:srgbClr val="3F7F5F"/>
                </a:solidFill>
                <a:latin typeface="Courier New" pitchFamily="49" charset="0"/>
                <a:ea typeface="Times New Roman" pitchFamily="18" charset="0"/>
                <a:cs typeface="Courier New" pitchFamily="49" charset="0"/>
              </a:rPr>
              <a:t> </a:t>
            </a:r>
            <a:r>
              <a:rPr lang="ru-RU" sz="1300" dirty="0">
                <a:solidFill>
                  <a:srgbClr val="3F7F5F"/>
                </a:solidFill>
                <a:latin typeface="Courier New" pitchFamily="49" charset="0"/>
                <a:ea typeface="Times New Roman" pitchFamily="18" charset="0"/>
                <a:cs typeface="Courier New" pitchFamily="49" charset="0"/>
              </a:rPr>
              <a:t>делать</a:t>
            </a:r>
            <a:r>
              <a:rPr lang="en-US" sz="1300" dirty="0">
                <a:solidFill>
                  <a:srgbClr val="3F7F5F"/>
                </a:solidFill>
                <a:latin typeface="Courier New" pitchFamily="49" charset="0"/>
                <a:ea typeface="Times New Roman" pitchFamily="18" charset="0"/>
                <a:cs typeface="Courier New" pitchFamily="49" charset="0"/>
              </a:rPr>
              <a:t> </a:t>
            </a:r>
            <a:r>
              <a:rPr lang="ru-RU" sz="1300" dirty="0">
                <a:solidFill>
                  <a:srgbClr val="3F7F5F"/>
                </a:solidFill>
                <a:latin typeface="Courier New" pitchFamily="49" charset="0"/>
                <a:ea typeface="Times New Roman" pitchFamily="18" charset="0"/>
                <a:cs typeface="Courier New" pitchFamily="49" charset="0"/>
              </a:rPr>
              <a:t>нельзя</a:t>
            </a:r>
            <a:endParaRPr lang="ru-RU" sz="1300" dirty="0">
              <a:latin typeface="Courier New" pitchFamily="49" charset="0"/>
              <a:cs typeface="Courier New" pitchFamily="49" charset="0"/>
            </a:endParaRPr>
          </a:p>
          <a:p>
            <a:pPr lvl="1"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endParaRPr lang="ru-RU" sz="1300" dirty="0">
              <a:latin typeface="Courier New" pitchFamily="49" charset="0"/>
              <a:cs typeface="Courier New" pitchFamily="49" charset="0"/>
            </a:endParaRPr>
          </a:p>
          <a:p>
            <a:pPr lvl="1"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return</a:t>
            </a:r>
            <a:r>
              <a:rPr lang="en-US" sz="1300" dirty="0">
                <a:solidFill>
                  <a:srgbClr val="000000"/>
                </a:solidFill>
                <a:latin typeface="Courier New" pitchFamily="49" charset="0"/>
                <a:ea typeface="Times New Roman" pitchFamily="18" charset="0"/>
                <a:cs typeface="Courier New" pitchFamily="49" charset="0"/>
              </a:rPr>
              <a:t> price;</a:t>
            </a:r>
            <a:endParaRPr lang="ru-RU" sz="1300" dirty="0">
              <a:latin typeface="Courier New" pitchFamily="49" charset="0"/>
              <a:cs typeface="Courier New" pitchFamily="49" charset="0"/>
            </a:endParaRPr>
          </a:p>
          <a:p>
            <a:pPr lvl="1" eaLnBrk="0" fontAlgn="base" hangingPunct="0">
              <a:spcBef>
                <a:spcPct val="0"/>
              </a:spcBef>
              <a:spcAft>
                <a:spcPct val="0"/>
              </a:spcAft>
            </a:pPr>
            <a:r>
              <a:rPr lang="en-US" sz="1300" dirty="0">
                <a:solidFill>
                  <a:srgbClr val="000000"/>
                </a:solidFill>
                <a:latin typeface="Courier New" pitchFamily="49" charset="0"/>
                <a:ea typeface="Times New Roman" pitchFamily="18" charset="0"/>
                <a:cs typeface="Courier New" pitchFamily="49" charset="0"/>
              </a:rPr>
              <a:t>    </a:t>
            </a:r>
            <a:r>
              <a:rPr lang="ru-RU" sz="1300" dirty="0">
                <a:solidFill>
                  <a:srgbClr val="000000"/>
                </a:solidFill>
                <a:latin typeface="Courier New" pitchFamily="49" charset="0"/>
                <a:ea typeface="Times New Roman" pitchFamily="18" charset="0"/>
                <a:cs typeface="Courier New" pitchFamily="49" charset="0"/>
              </a:rPr>
              <a:t>} </a:t>
            </a:r>
            <a:r>
              <a:rPr lang="ru-RU" sz="1300" dirty="0" smtClean="0">
                <a:solidFill>
                  <a:srgbClr val="000000"/>
                </a:solidFill>
                <a:latin typeface="Courier New" pitchFamily="49" charset="0"/>
                <a:ea typeface="Times New Roman" pitchFamily="18" charset="0"/>
                <a:cs typeface="Courier New" pitchFamily="49" charset="0"/>
              </a:rPr>
              <a:t>…</a:t>
            </a:r>
            <a:endParaRPr lang="ru-RU" sz="1300" dirty="0">
              <a:solidFill>
                <a:srgbClr val="000000"/>
              </a:solidFill>
              <a:latin typeface="Courier New" pitchFamily="49" charset="0"/>
              <a:ea typeface="Times New Roman" pitchFamily="18" charset="0"/>
              <a:cs typeface="Courier New" pitchFamily="49" charset="0"/>
            </a:endParaRPr>
          </a:p>
          <a:p>
            <a:pPr lvl="1" eaLnBrk="0" fontAlgn="base" hangingPunct="0">
              <a:spcBef>
                <a:spcPct val="0"/>
              </a:spcBef>
              <a:spcAft>
                <a:spcPct val="0"/>
              </a:spcAft>
            </a:pPr>
            <a:r>
              <a:rPr lang="ru-RU" sz="1300" dirty="0">
                <a:solidFill>
                  <a:srgbClr val="000000"/>
                </a:solidFill>
                <a:latin typeface="Courier New" pitchFamily="49" charset="0"/>
                <a:ea typeface="Times New Roman" pitchFamily="18" charset="0"/>
                <a:cs typeface="Courier New" pitchFamily="49" charset="0"/>
              </a:rPr>
              <a:t>}</a:t>
            </a:r>
            <a:r>
              <a:rPr lang="ru-RU" sz="1300" dirty="0">
                <a:latin typeface="Courier New" pitchFamily="49" charset="0"/>
                <a:cs typeface="Courier New" pitchFamily="49" charset="0"/>
              </a:rPr>
              <a:t> </a:t>
            </a:r>
          </a:p>
        </p:txBody>
      </p:sp>
    </p:spTree>
    <p:extLst>
      <p:ext uri="{BB962C8B-B14F-4D97-AF65-F5344CB8AC3E}">
        <p14:creationId xmlns:p14="http://schemas.microsoft.com/office/powerpoint/2010/main" xmlns="" val="192531339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Наследование</a:t>
            </a:r>
            <a:endParaRPr lang="en-US" dirty="0"/>
          </a:p>
        </p:txBody>
      </p:sp>
      <p:sp>
        <p:nvSpPr>
          <p:cNvPr id="3" name="Content Placeholder 2"/>
          <p:cNvSpPr>
            <a:spLocks noGrp="1"/>
          </p:cNvSpPr>
          <p:nvPr>
            <p:ph idx="1"/>
          </p:nvPr>
        </p:nvSpPr>
        <p:spPr/>
        <p:txBody>
          <a:bodyPr/>
          <a:lstStyle/>
          <a:p>
            <a:pPr marL="0" indent="0" algn="just">
              <a:buNone/>
            </a:pPr>
            <a:r>
              <a:rPr lang="ru-RU" sz="1800" dirty="0"/>
              <a:t>Классы, объявленные как терминальными, нельзя расширить. Объявить терминальный класс можно следующим образом.</a:t>
            </a:r>
          </a:p>
          <a:p>
            <a:pPr marL="0" indent="0">
              <a:buNone/>
            </a:pPr>
            <a:endParaRPr lang="ru-RU" sz="1800" dirty="0"/>
          </a:p>
          <a:p>
            <a:pPr marL="0" indent="0">
              <a:buNone/>
            </a:pPr>
            <a:endParaRPr lang="ru-RU" sz="1800" dirty="0"/>
          </a:p>
          <a:p>
            <a:pPr marL="0" indent="0">
              <a:buNone/>
            </a:pPr>
            <a:endParaRPr lang="en-US" sz="1800" dirty="0"/>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93</a:t>
            </a:fld>
            <a:endParaRPr lang="en-US"/>
          </a:p>
        </p:txBody>
      </p:sp>
      <p:sp>
        <p:nvSpPr>
          <p:cNvPr id="6" name="Rectangle 5"/>
          <p:cNvSpPr/>
          <p:nvPr/>
        </p:nvSpPr>
        <p:spPr>
          <a:xfrm>
            <a:off x="2717693" y="2146012"/>
            <a:ext cx="2977097" cy="307777"/>
          </a:xfrm>
          <a:prstGeom prst="rect">
            <a:avLst/>
          </a:prstGeom>
          <a:solidFill>
            <a:schemeClr val="bg1">
              <a:lumMod val="95000"/>
            </a:schemeClr>
          </a:solidFill>
        </p:spPr>
        <p:txBody>
          <a:bodyPr wrap="none">
            <a:spAutoFit/>
          </a:bodyPr>
          <a:lstStyle/>
          <a:p>
            <a:r>
              <a:rPr lang="ru-RU" sz="1400" dirty="0" err="1" smtClean="0">
                <a:latin typeface="Courier New" pitchFamily="49" charset="0"/>
                <a:cs typeface="Courier New" pitchFamily="49" charset="0"/>
              </a:rPr>
              <a:t>final</a:t>
            </a:r>
            <a:r>
              <a:rPr lang="ru-RU" sz="1400" dirty="0" smtClean="0">
                <a:latin typeface="Courier New" pitchFamily="49" charset="0"/>
                <a:cs typeface="Courier New" pitchFamily="49" charset="0"/>
              </a:rPr>
              <a:t> </a:t>
            </a:r>
            <a:r>
              <a:rPr lang="ru-RU" sz="1400" dirty="0" err="1" smtClean="0">
                <a:latin typeface="Courier New" pitchFamily="49" charset="0"/>
                <a:cs typeface="Courier New" pitchFamily="49" charset="0"/>
              </a:rPr>
              <a:t>public</a:t>
            </a:r>
            <a:r>
              <a:rPr lang="ru-RU" sz="1400" dirty="0" smtClean="0">
                <a:latin typeface="Courier New" pitchFamily="49" charset="0"/>
                <a:cs typeface="Courier New" pitchFamily="49" charset="0"/>
              </a:rPr>
              <a:t> </a:t>
            </a:r>
            <a:r>
              <a:rPr lang="ru-RU" sz="1400" dirty="0" err="1" smtClean="0">
                <a:latin typeface="Courier New" pitchFamily="49" charset="0"/>
                <a:cs typeface="Courier New" pitchFamily="49" charset="0"/>
              </a:rPr>
              <a:t>class</a:t>
            </a:r>
            <a:r>
              <a:rPr lang="ru-RU" sz="1400" dirty="0" smtClean="0">
                <a:latin typeface="Courier New" pitchFamily="49" charset="0"/>
                <a:cs typeface="Courier New" pitchFamily="49" charset="0"/>
              </a:rPr>
              <a:t> </a:t>
            </a:r>
            <a:r>
              <a:rPr lang="ru-RU" sz="1400" dirty="0" err="1" smtClean="0">
                <a:latin typeface="Courier New" pitchFamily="49" charset="0"/>
                <a:cs typeface="Courier New" pitchFamily="49" charset="0"/>
              </a:rPr>
              <a:t>Book</a:t>
            </a:r>
            <a:r>
              <a:rPr lang="ru-RU" sz="1400" dirty="0" smtClean="0">
                <a:latin typeface="Courier New" pitchFamily="49" charset="0"/>
                <a:cs typeface="Courier New" pitchFamily="49" charset="0"/>
              </a:rPr>
              <a:t> {}</a:t>
            </a:r>
            <a:endParaRPr lang="ru-RU" sz="1400" dirty="0">
              <a:latin typeface="Courier New" pitchFamily="49" charset="0"/>
              <a:cs typeface="Courier New" pitchFamily="49" charset="0"/>
            </a:endParaRPr>
          </a:p>
        </p:txBody>
      </p:sp>
      <p:sp>
        <p:nvSpPr>
          <p:cNvPr id="7" name="Rectangle 6"/>
          <p:cNvSpPr/>
          <p:nvPr/>
        </p:nvSpPr>
        <p:spPr>
          <a:xfrm>
            <a:off x="914400" y="2743200"/>
            <a:ext cx="7315200" cy="646331"/>
          </a:xfrm>
          <a:prstGeom prst="rect">
            <a:avLst/>
          </a:prstGeom>
        </p:spPr>
        <p:txBody>
          <a:bodyPr/>
          <a:lstStyle/>
          <a:p>
            <a:pPr algn="just">
              <a:spcBef>
                <a:spcPct val="20000"/>
              </a:spcBef>
              <a:buClr>
                <a:schemeClr val="accent1">
                  <a:lumMod val="75000"/>
                </a:schemeClr>
              </a:buClr>
              <a:buSzPct val="140000"/>
              <a:buFont typeface="Wingdings" pitchFamily="2" charset="2"/>
              <a:buNone/>
            </a:pPr>
            <a:r>
              <a:rPr lang="ru-RU" dirty="0">
                <a:latin typeface="Arial" pitchFamily="34" charset="0"/>
                <a:cs typeface="Arial" pitchFamily="34" charset="0"/>
              </a:rPr>
              <a:t>Если класс объявлен терминальным, то это не значит, что его поля стали константными </a:t>
            </a:r>
          </a:p>
        </p:txBody>
      </p:sp>
    </p:spTree>
    <p:extLst>
      <p:ext uri="{BB962C8B-B14F-4D97-AF65-F5344CB8AC3E}">
        <p14:creationId xmlns:p14="http://schemas.microsoft.com/office/powerpoint/2010/main" xmlns="" val="221679852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Наследование</a:t>
            </a:r>
            <a:endParaRPr lang="en-US" dirty="0"/>
          </a:p>
        </p:txBody>
      </p:sp>
      <p:sp>
        <p:nvSpPr>
          <p:cNvPr id="3" name="Content Placeholder 2"/>
          <p:cNvSpPr>
            <a:spLocks noGrp="1"/>
          </p:cNvSpPr>
          <p:nvPr>
            <p:ph idx="1"/>
          </p:nvPr>
        </p:nvSpPr>
        <p:spPr/>
        <p:txBody>
          <a:bodyPr/>
          <a:lstStyle/>
          <a:p>
            <a:pPr marL="0" indent="0" algn="just">
              <a:buNone/>
            </a:pPr>
            <a:r>
              <a:rPr lang="ru-RU" sz="1800" b="1" dirty="0" smtClean="0"/>
              <a:t>Приведение типов при наследовании. </a:t>
            </a:r>
            <a:r>
              <a:rPr lang="ru-RU" sz="1800" dirty="0" smtClean="0"/>
              <a:t>Как </a:t>
            </a:r>
            <a:r>
              <a:rPr lang="ru-RU" sz="1800" dirty="0"/>
              <a:t>известно, в языке </a:t>
            </a:r>
            <a:r>
              <a:rPr lang="ru-RU" sz="1800" dirty="0" err="1"/>
              <a:t>Java</a:t>
            </a:r>
            <a:r>
              <a:rPr lang="ru-RU" sz="1800" dirty="0"/>
              <a:t> каждая объектная переменная имеет тип, описывающий разновидность объекта, на который ссылается переменная, и все, что он может делать</a:t>
            </a:r>
            <a:r>
              <a:rPr lang="ru-RU" sz="1800" dirty="0" smtClean="0"/>
              <a:t>.</a:t>
            </a:r>
          </a:p>
          <a:p>
            <a:pPr marL="0" indent="0" algn="just">
              <a:buNone/>
            </a:pPr>
            <a:endParaRPr lang="ru-RU" sz="1800" dirty="0"/>
          </a:p>
          <a:p>
            <a:pPr marL="0" indent="0" algn="just">
              <a:buNone/>
            </a:pPr>
            <a:r>
              <a:rPr lang="ru-RU" sz="1800" dirty="0"/>
              <a:t>На основе описания классов компилятор проверяет, сужает или расширяет возможности класса программист, объявляющий переменную. Если переменной суперкласса присваивается объект подкласса, возможности класса сужаются, и компилятор без проблем позволяет программисту сделать это. Если, наоборот, объект суперкласса присваивается переменной подкласса, возможности класса расширяются, поэтому программист должен подтвердить это с помощью обозначения, предназначенного для приведения типов, указав в скобках имя подкласса (</a:t>
            </a:r>
            <a:r>
              <a:rPr lang="ru-RU" sz="1800" dirty="0" err="1"/>
              <a:t>subclass</a:t>
            </a:r>
            <a:r>
              <a:rPr lang="ru-RU" sz="1800" dirty="0"/>
              <a:t>). </a:t>
            </a: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94</a:t>
            </a:fld>
            <a:endParaRPr lang="en-US"/>
          </a:p>
        </p:txBody>
      </p:sp>
    </p:spTree>
    <p:extLst>
      <p:ext uri="{BB962C8B-B14F-4D97-AF65-F5344CB8AC3E}">
        <p14:creationId xmlns:p14="http://schemas.microsoft.com/office/powerpoint/2010/main" xmlns="" val="3087416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Наследование</a:t>
            </a:r>
            <a:r>
              <a:rPr lang="en-GB" dirty="0" smtClean="0"/>
              <a:t>. </a:t>
            </a:r>
            <a:r>
              <a:rPr lang="en-GB" dirty="0" smtClean="0"/>
              <a:t>Example </a:t>
            </a:r>
            <a:r>
              <a:rPr lang="en-GB" dirty="0" smtClean="0"/>
              <a:t>22</a:t>
            </a:r>
            <a:endParaRPr lang="en-US" dirty="0"/>
          </a:p>
        </p:txBody>
      </p:sp>
      <p:sp>
        <p:nvSpPr>
          <p:cNvPr id="3" name="Content Placeholder 2"/>
          <p:cNvSpPr>
            <a:spLocks noGrp="1"/>
          </p:cNvSpPr>
          <p:nvPr>
            <p:ph idx="1"/>
          </p:nvPr>
        </p:nvSpPr>
        <p:spPr>
          <a:solidFill>
            <a:schemeClr val="bg1">
              <a:lumMod val="95000"/>
            </a:schemeClr>
          </a:solidFill>
        </p:spPr>
        <p:txBody>
          <a:bodyPr/>
          <a:lstStyle/>
          <a:p>
            <a:pPr marL="0" lvl="0" indent="0" fontAlgn="base">
              <a:spcBef>
                <a:spcPct val="0"/>
              </a:spcBef>
              <a:spcAft>
                <a:spcPct val="0"/>
              </a:spcAft>
              <a:buClrTx/>
              <a:buSzTx/>
              <a:buNone/>
            </a:pPr>
            <a:r>
              <a:rPr lang="en-US" sz="1400" b="1" dirty="0">
                <a:solidFill>
                  <a:srgbClr val="7F0055"/>
                </a:solidFill>
                <a:latin typeface="Courier New" pitchFamily="49" charset="0"/>
                <a:ea typeface="Times New Roman" pitchFamily="18" charset="0"/>
                <a:cs typeface="Courier New" pitchFamily="49" charset="0"/>
              </a:rPr>
              <a:t>public</a:t>
            </a:r>
            <a:r>
              <a:rPr lang="en-US" sz="1400" dirty="0">
                <a:solidFill>
                  <a:srgbClr val="000000"/>
                </a:solidFill>
                <a:latin typeface="Courier New" pitchFamily="49" charset="0"/>
                <a:ea typeface="Times New Roman" pitchFamily="18" charset="0"/>
                <a:cs typeface="Courier New" pitchFamily="49" charset="0"/>
              </a:rPr>
              <a:t> </a:t>
            </a:r>
            <a:r>
              <a:rPr lang="en-US" sz="1400" b="1" dirty="0">
                <a:solidFill>
                  <a:srgbClr val="7F0055"/>
                </a:solidFill>
                <a:latin typeface="Courier New" pitchFamily="49" charset="0"/>
                <a:ea typeface="Times New Roman" pitchFamily="18" charset="0"/>
                <a:cs typeface="Courier New" pitchFamily="49" charset="0"/>
              </a:rPr>
              <a:t>class</a:t>
            </a:r>
            <a:r>
              <a:rPr lang="en-US" sz="1400" dirty="0">
                <a:solidFill>
                  <a:srgbClr val="000000"/>
                </a:solidFill>
                <a:latin typeface="Courier New" pitchFamily="49" charset="0"/>
                <a:ea typeface="Times New Roman" pitchFamily="18" charset="0"/>
                <a:cs typeface="Courier New" pitchFamily="49" charset="0"/>
              </a:rPr>
              <a:t> </a:t>
            </a:r>
            <a:r>
              <a:rPr lang="en-US" sz="1400" dirty="0" err="1">
                <a:solidFill>
                  <a:srgbClr val="000000"/>
                </a:solidFill>
                <a:latin typeface="Courier New" pitchFamily="49" charset="0"/>
                <a:ea typeface="Times New Roman" pitchFamily="18" charset="0"/>
                <a:cs typeface="Courier New" pitchFamily="49" charset="0"/>
              </a:rPr>
              <a:t>BookInspector</a:t>
            </a:r>
            <a:r>
              <a:rPr lang="en-US" sz="1400" dirty="0">
                <a:solidFill>
                  <a:srgbClr val="000000"/>
                </a:solidFill>
                <a:latin typeface="Courier New" pitchFamily="49" charset="0"/>
                <a:ea typeface="Times New Roman" pitchFamily="18" charset="0"/>
                <a:cs typeface="Courier New" pitchFamily="49" charset="0"/>
              </a:rPr>
              <a:t> {</a:t>
            </a:r>
            <a:endParaRPr lang="ru-RU" sz="14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400" dirty="0">
                <a:solidFill>
                  <a:srgbClr val="000000"/>
                </a:solidFill>
                <a:latin typeface="Courier New" pitchFamily="49" charset="0"/>
                <a:ea typeface="Times New Roman" pitchFamily="18" charset="0"/>
                <a:cs typeface="Courier New" pitchFamily="49" charset="0"/>
              </a:rPr>
              <a:t>    </a:t>
            </a:r>
            <a:r>
              <a:rPr lang="en-US" sz="1400" b="1" dirty="0">
                <a:solidFill>
                  <a:srgbClr val="7F0055"/>
                </a:solidFill>
                <a:latin typeface="Courier New" pitchFamily="49" charset="0"/>
                <a:ea typeface="Times New Roman" pitchFamily="18" charset="0"/>
                <a:cs typeface="Courier New" pitchFamily="49" charset="0"/>
              </a:rPr>
              <a:t>public</a:t>
            </a:r>
            <a:r>
              <a:rPr lang="en-US" sz="1400" dirty="0">
                <a:solidFill>
                  <a:srgbClr val="000000"/>
                </a:solidFill>
                <a:latin typeface="Courier New" pitchFamily="49" charset="0"/>
                <a:ea typeface="Times New Roman" pitchFamily="18" charset="0"/>
                <a:cs typeface="Courier New" pitchFamily="49" charset="0"/>
              </a:rPr>
              <a:t> </a:t>
            </a:r>
            <a:r>
              <a:rPr lang="en-US" sz="1400" b="1" dirty="0">
                <a:solidFill>
                  <a:srgbClr val="7F0055"/>
                </a:solidFill>
                <a:latin typeface="Courier New" pitchFamily="49" charset="0"/>
                <a:ea typeface="Times New Roman" pitchFamily="18" charset="0"/>
                <a:cs typeface="Courier New" pitchFamily="49" charset="0"/>
              </a:rPr>
              <a:t>static</a:t>
            </a:r>
            <a:r>
              <a:rPr lang="en-US" sz="1400" dirty="0">
                <a:solidFill>
                  <a:srgbClr val="000000"/>
                </a:solidFill>
                <a:latin typeface="Courier New" pitchFamily="49" charset="0"/>
                <a:ea typeface="Times New Roman" pitchFamily="18" charset="0"/>
                <a:cs typeface="Courier New" pitchFamily="49" charset="0"/>
              </a:rPr>
              <a:t> </a:t>
            </a:r>
            <a:r>
              <a:rPr lang="en-US" sz="1400" b="1" dirty="0">
                <a:solidFill>
                  <a:srgbClr val="7F0055"/>
                </a:solidFill>
                <a:latin typeface="Courier New" pitchFamily="49" charset="0"/>
                <a:ea typeface="Times New Roman" pitchFamily="18" charset="0"/>
                <a:cs typeface="Courier New" pitchFamily="49" charset="0"/>
              </a:rPr>
              <a:t>void</a:t>
            </a:r>
            <a:r>
              <a:rPr lang="en-US" sz="1400" dirty="0">
                <a:solidFill>
                  <a:srgbClr val="000000"/>
                </a:solidFill>
                <a:latin typeface="Courier New" pitchFamily="49" charset="0"/>
                <a:ea typeface="Times New Roman" pitchFamily="18" charset="0"/>
                <a:cs typeface="Courier New" pitchFamily="49" charset="0"/>
              </a:rPr>
              <a:t> main(String[] </a:t>
            </a:r>
            <a:r>
              <a:rPr lang="en-US" sz="1400" dirty="0" err="1">
                <a:solidFill>
                  <a:srgbClr val="000000"/>
                </a:solidFill>
                <a:latin typeface="Courier New" pitchFamily="49" charset="0"/>
                <a:ea typeface="Times New Roman" pitchFamily="18" charset="0"/>
                <a:cs typeface="Courier New" pitchFamily="49" charset="0"/>
              </a:rPr>
              <a:t>args</a:t>
            </a:r>
            <a:r>
              <a:rPr lang="en-US" sz="1400" dirty="0">
                <a:solidFill>
                  <a:srgbClr val="000000"/>
                </a:solidFill>
                <a:latin typeface="Courier New" pitchFamily="49" charset="0"/>
                <a:ea typeface="Times New Roman" pitchFamily="18" charset="0"/>
                <a:cs typeface="Courier New" pitchFamily="49" charset="0"/>
              </a:rPr>
              <a:t>){</a:t>
            </a:r>
            <a:endParaRPr lang="ru-RU" sz="14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400" dirty="0">
                <a:solidFill>
                  <a:srgbClr val="000000"/>
                </a:solidFill>
                <a:latin typeface="Courier New" pitchFamily="49" charset="0"/>
                <a:ea typeface="Times New Roman" pitchFamily="18" charset="0"/>
                <a:cs typeface="Courier New" pitchFamily="49" charset="0"/>
              </a:rPr>
              <a:t>        Book[] </a:t>
            </a:r>
            <a:r>
              <a:rPr lang="en-US" sz="1400" dirty="0" err="1">
                <a:solidFill>
                  <a:srgbClr val="000000"/>
                </a:solidFill>
                <a:latin typeface="Courier New" pitchFamily="49" charset="0"/>
                <a:ea typeface="Times New Roman" pitchFamily="18" charset="0"/>
                <a:cs typeface="Courier New" pitchFamily="49" charset="0"/>
              </a:rPr>
              <a:t>mybook</a:t>
            </a:r>
            <a:r>
              <a:rPr lang="en-US" sz="1400" dirty="0">
                <a:solidFill>
                  <a:srgbClr val="000000"/>
                </a:solidFill>
                <a:latin typeface="Courier New" pitchFamily="49" charset="0"/>
                <a:ea typeface="Times New Roman" pitchFamily="18" charset="0"/>
                <a:cs typeface="Courier New" pitchFamily="49" charset="0"/>
              </a:rPr>
              <a:t> = </a:t>
            </a:r>
            <a:r>
              <a:rPr lang="en-US" sz="1400" b="1" dirty="0">
                <a:solidFill>
                  <a:srgbClr val="7F0055"/>
                </a:solidFill>
                <a:latin typeface="Courier New" pitchFamily="49" charset="0"/>
                <a:ea typeface="Times New Roman" pitchFamily="18" charset="0"/>
                <a:cs typeface="Courier New" pitchFamily="49" charset="0"/>
              </a:rPr>
              <a:t>new</a:t>
            </a:r>
            <a:r>
              <a:rPr lang="en-US" sz="1400" dirty="0">
                <a:solidFill>
                  <a:srgbClr val="000000"/>
                </a:solidFill>
                <a:latin typeface="Courier New" pitchFamily="49" charset="0"/>
                <a:ea typeface="Times New Roman" pitchFamily="18" charset="0"/>
                <a:cs typeface="Courier New" pitchFamily="49" charset="0"/>
              </a:rPr>
              <a:t> Book[4];</a:t>
            </a:r>
            <a:endParaRPr lang="ru-RU" sz="14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400" dirty="0">
                <a:solidFill>
                  <a:srgbClr val="000000"/>
                </a:solidFill>
                <a:latin typeface="Courier New" pitchFamily="49" charset="0"/>
                <a:ea typeface="Times New Roman" pitchFamily="18" charset="0"/>
                <a:cs typeface="Courier New" pitchFamily="49" charset="0"/>
              </a:rPr>
              <a:t>        </a:t>
            </a:r>
            <a:r>
              <a:rPr lang="en-US" sz="1400" dirty="0" err="1">
                <a:solidFill>
                  <a:srgbClr val="000000"/>
                </a:solidFill>
                <a:latin typeface="Courier New" pitchFamily="49" charset="0"/>
                <a:ea typeface="Times New Roman" pitchFamily="18" charset="0"/>
                <a:cs typeface="Courier New" pitchFamily="49" charset="0"/>
              </a:rPr>
              <a:t>mybook</a:t>
            </a:r>
            <a:r>
              <a:rPr lang="en-US" sz="1400" dirty="0">
                <a:solidFill>
                  <a:srgbClr val="000000"/>
                </a:solidFill>
                <a:latin typeface="Courier New" pitchFamily="49" charset="0"/>
                <a:ea typeface="Times New Roman" pitchFamily="18" charset="0"/>
                <a:cs typeface="Courier New" pitchFamily="49" charset="0"/>
              </a:rPr>
              <a:t>[0] =  </a:t>
            </a:r>
            <a:r>
              <a:rPr lang="en-US" sz="1400" b="1" dirty="0">
                <a:solidFill>
                  <a:srgbClr val="7F0055"/>
                </a:solidFill>
                <a:latin typeface="Courier New" pitchFamily="49" charset="0"/>
                <a:ea typeface="Times New Roman" pitchFamily="18" charset="0"/>
                <a:cs typeface="Courier New" pitchFamily="49" charset="0"/>
              </a:rPr>
              <a:t>new</a:t>
            </a:r>
            <a:r>
              <a:rPr lang="en-US" sz="1400" dirty="0">
                <a:solidFill>
                  <a:srgbClr val="000000"/>
                </a:solidFill>
                <a:latin typeface="Courier New" pitchFamily="49" charset="0"/>
                <a:ea typeface="Times New Roman" pitchFamily="18" charset="0"/>
                <a:cs typeface="Courier New" pitchFamily="49" charset="0"/>
              </a:rPr>
              <a:t> Book(</a:t>
            </a:r>
            <a:r>
              <a:rPr lang="en-US" sz="1400" dirty="0">
                <a:solidFill>
                  <a:srgbClr val="2A00FF"/>
                </a:solidFill>
                <a:latin typeface="Courier New" pitchFamily="49" charset="0"/>
                <a:ea typeface="Times New Roman" pitchFamily="18" charset="0"/>
                <a:cs typeface="Courier New" pitchFamily="49" charset="0"/>
              </a:rPr>
              <a:t>"</a:t>
            </a:r>
            <a:r>
              <a:rPr lang="ru-RU" sz="1400" dirty="0">
                <a:solidFill>
                  <a:srgbClr val="2A00FF"/>
                </a:solidFill>
                <a:latin typeface="Courier New" pitchFamily="49" charset="0"/>
                <a:ea typeface="Times New Roman" pitchFamily="18" charset="0"/>
                <a:cs typeface="Courier New" pitchFamily="49" charset="0"/>
              </a:rPr>
              <a:t>Золушка</a:t>
            </a:r>
            <a:r>
              <a:rPr lang="en-US" sz="1400" dirty="0">
                <a:solidFill>
                  <a:srgbClr val="2A00FF"/>
                </a:solidFill>
                <a:latin typeface="Courier New" pitchFamily="49" charset="0"/>
                <a:ea typeface="Times New Roman" pitchFamily="18" charset="0"/>
                <a:cs typeface="Courier New" pitchFamily="49" charset="0"/>
              </a:rPr>
              <a:t>"</a:t>
            </a:r>
            <a:r>
              <a:rPr lang="en-US" sz="1400" dirty="0">
                <a:solidFill>
                  <a:srgbClr val="000000"/>
                </a:solidFill>
                <a:latin typeface="Courier New" pitchFamily="49" charset="0"/>
                <a:ea typeface="Times New Roman" pitchFamily="18" charset="0"/>
                <a:cs typeface="Courier New" pitchFamily="49" charset="0"/>
              </a:rPr>
              <a:t>, 2000,19000);</a:t>
            </a:r>
            <a:endParaRPr lang="ru-RU" sz="14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400" dirty="0">
                <a:solidFill>
                  <a:srgbClr val="000000"/>
                </a:solidFill>
                <a:latin typeface="Courier New" pitchFamily="49" charset="0"/>
                <a:ea typeface="Times New Roman" pitchFamily="18" charset="0"/>
                <a:cs typeface="Courier New" pitchFamily="49" charset="0"/>
              </a:rPr>
              <a:t>        </a:t>
            </a:r>
            <a:r>
              <a:rPr lang="en-US" sz="1400" dirty="0" err="1">
                <a:solidFill>
                  <a:srgbClr val="000000"/>
                </a:solidFill>
                <a:latin typeface="Courier New" pitchFamily="49" charset="0"/>
                <a:ea typeface="Times New Roman" pitchFamily="18" charset="0"/>
                <a:cs typeface="Courier New" pitchFamily="49" charset="0"/>
              </a:rPr>
              <a:t>mybook</a:t>
            </a:r>
            <a:r>
              <a:rPr lang="en-US" sz="1400" dirty="0">
                <a:solidFill>
                  <a:srgbClr val="000000"/>
                </a:solidFill>
                <a:latin typeface="Courier New" pitchFamily="49" charset="0"/>
                <a:ea typeface="Times New Roman" pitchFamily="18" charset="0"/>
                <a:cs typeface="Courier New" pitchFamily="49" charset="0"/>
              </a:rPr>
              <a:t>[1] =  </a:t>
            </a:r>
            <a:r>
              <a:rPr lang="en-US" sz="1400" b="1" dirty="0">
                <a:solidFill>
                  <a:srgbClr val="7F0055"/>
                </a:solidFill>
                <a:latin typeface="Courier New" pitchFamily="49" charset="0"/>
                <a:ea typeface="Times New Roman" pitchFamily="18" charset="0"/>
                <a:cs typeface="Courier New" pitchFamily="49" charset="0"/>
              </a:rPr>
              <a:t>new</a:t>
            </a:r>
            <a:r>
              <a:rPr lang="en-US" sz="1400" dirty="0">
                <a:solidFill>
                  <a:srgbClr val="000000"/>
                </a:solidFill>
                <a:latin typeface="Courier New" pitchFamily="49" charset="0"/>
                <a:ea typeface="Times New Roman" pitchFamily="18" charset="0"/>
                <a:cs typeface="Courier New" pitchFamily="49" charset="0"/>
              </a:rPr>
              <a:t> </a:t>
            </a:r>
            <a:r>
              <a:rPr lang="en-US" sz="1400" dirty="0" err="1">
                <a:solidFill>
                  <a:srgbClr val="000000"/>
                </a:solidFill>
                <a:latin typeface="Courier New" pitchFamily="49" charset="0"/>
                <a:ea typeface="Times New Roman" pitchFamily="18" charset="0"/>
                <a:cs typeface="Courier New" pitchFamily="49" charset="0"/>
              </a:rPr>
              <a:t>ProgrammerBook</a:t>
            </a:r>
            <a:r>
              <a:rPr lang="en-US" sz="1400" dirty="0">
                <a:solidFill>
                  <a:srgbClr val="000000"/>
                </a:solidFill>
                <a:latin typeface="Courier New" pitchFamily="49" charset="0"/>
                <a:ea typeface="Times New Roman" pitchFamily="18" charset="0"/>
                <a:cs typeface="Courier New" pitchFamily="49" charset="0"/>
              </a:rPr>
              <a:t>(</a:t>
            </a:r>
            <a:r>
              <a:rPr lang="en-US" sz="1400" dirty="0">
                <a:solidFill>
                  <a:srgbClr val="2A00FF"/>
                </a:solidFill>
                <a:latin typeface="Courier New" pitchFamily="49" charset="0"/>
                <a:ea typeface="Times New Roman" pitchFamily="18" charset="0"/>
                <a:cs typeface="Courier New" pitchFamily="49" charset="0"/>
              </a:rPr>
              <a:t>"Java"</a:t>
            </a:r>
            <a:r>
              <a:rPr lang="en-US" sz="1400" dirty="0">
                <a:solidFill>
                  <a:srgbClr val="000000"/>
                </a:solidFill>
                <a:latin typeface="Courier New" pitchFamily="49" charset="0"/>
                <a:ea typeface="Times New Roman" pitchFamily="18" charset="0"/>
                <a:cs typeface="Courier New" pitchFamily="49" charset="0"/>
              </a:rPr>
              <a:t>,2006,46000,</a:t>
            </a:r>
            <a:r>
              <a:rPr lang="en-US" sz="1400" dirty="0">
                <a:solidFill>
                  <a:srgbClr val="2A00FF"/>
                </a:solidFill>
                <a:latin typeface="Courier New" pitchFamily="49" charset="0"/>
                <a:ea typeface="Times New Roman" pitchFamily="18" charset="0"/>
                <a:cs typeface="Courier New" pitchFamily="49" charset="0"/>
              </a:rPr>
              <a:t>"hight"</a:t>
            </a:r>
            <a:r>
              <a:rPr lang="en-US" sz="1400" dirty="0">
                <a:solidFill>
                  <a:srgbClr val="000000"/>
                </a:solidFill>
                <a:latin typeface="Courier New" pitchFamily="49" charset="0"/>
                <a:ea typeface="Times New Roman" pitchFamily="18" charset="0"/>
                <a:cs typeface="Courier New" pitchFamily="49" charset="0"/>
              </a:rPr>
              <a:t>);</a:t>
            </a:r>
            <a:endParaRPr lang="ru-RU" sz="14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400" dirty="0">
                <a:solidFill>
                  <a:srgbClr val="000000"/>
                </a:solidFill>
                <a:latin typeface="Courier New" pitchFamily="49" charset="0"/>
                <a:ea typeface="Times New Roman" pitchFamily="18" charset="0"/>
                <a:cs typeface="Courier New" pitchFamily="49" charset="0"/>
              </a:rPr>
              <a:t>        </a:t>
            </a:r>
            <a:r>
              <a:rPr lang="en-US" sz="1400" dirty="0" err="1">
                <a:solidFill>
                  <a:srgbClr val="000000"/>
                </a:solidFill>
                <a:latin typeface="Courier New" pitchFamily="49" charset="0"/>
                <a:ea typeface="Times New Roman" pitchFamily="18" charset="0"/>
                <a:cs typeface="Courier New" pitchFamily="49" charset="0"/>
              </a:rPr>
              <a:t>mybook</a:t>
            </a:r>
            <a:r>
              <a:rPr lang="en-US" sz="1400" dirty="0">
                <a:solidFill>
                  <a:srgbClr val="000000"/>
                </a:solidFill>
                <a:latin typeface="Courier New" pitchFamily="49" charset="0"/>
                <a:ea typeface="Times New Roman" pitchFamily="18" charset="0"/>
                <a:cs typeface="Courier New" pitchFamily="49" charset="0"/>
              </a:rPr>
              <a:t>[2] =  </a:t>
            </a:r>
            <a:r>
              <a:rPr lang="en-US" sz="1400" b="1" dirty="0">
                <a:solidFill>
                  <a:srgbClr val="7F0055"/>
                </a:solidFill>
                <a:latin typeface="Courier New" pitchFamily="49" charset="0"/>
                <a:ea typeface="Times New Roman" pitchFamily="18" charset="0"/>
                <a:cs typeface="Courier New" pitchFamily="49" charset="0"/>
              </a:rPr>
              <a:t>new</a:t>
            </a:r>
            <a:r>
              <a:rPr lang="en-US" sz="1400" dirty="0">
                <a:solidFill>
                  <a:srgbClr val="000000"/>
                </a:solidFill>
                <a:latin typeface="Courier New" pitchFamily="49" charset="0"/>
                <a:ea typeface="Times New Roman" pitchFamily="18" charset="0"/>
                <a:cs typeface="Courier New" pitchFamily="49" charset="0"/>
              </a:rPr>
              <a:t> Book(</a:t>
            </a:r>
            <a:r>
              <a:rPr lang="en-US" sz="1400" dirty="0">
                <a:solidFill>
                  <a:srgbClr val="2A00FF"/>
                </a:solidFill>
                <a:latin typeface="Courier New" pitchFamily="49" charset="0"/>
                <a:ea typeface="Times New Roman" pitchFamily="18" charset="0"/>
                <a:cs typeface="Courier New" pitchFamily="49" charset="0"/>
              </a:rPr>
              <a:t>"</a:t>
            </a:r>
            <a:r>
              <a:rPr lang="ru-RU" sz="1400" dirty="0">
                <a:solidFill>
                  <a:srgbClr val="2A00FF"/>
                </a:solidFill>
                <a:latin typeface="Courier New" pitchFamily="49" charset="0"/>
                <a:ea typeface="Times New Roman" pitchFamily="18" charset="0"/>
                <a:cs typeface="Courier New" pitchFamily="49" charset="0"/>
              </a:rPr>
              <a:t>Дневной</a:t>
            </a:r>
            <a:r>
              <a:rPr lang="en-US" sz="1400" dirty="0">
                <a:solidFill>
                  <a:srgbClr val="2A00FF"/>
                </a:solidFill>
                <a:latin typeface="Courier New" pitchFamily="49" charset="0"/>
                <a:ea typeface="Times New Roman" pitchFamily="18" charset="0"/>
                <a:cs typeface="Courier New" pitchFamily="49" charset="0"/>
              </a:rPr>
              <a:t> </a:t>
            </a:r>
            <a:r>
              <a:rPr lang="ru-RU" sz="1400" dirty="0">
                <a:solidFill>
                  <a:srgbClr val="2A00FF"/>
                </a:solidFill>
                <a:latin typeface="Courier New" pitchFamily="49" charset="0"/>
                <a:ea typeface="Times New Roman" pitchFamily="18" charset="0"/>
                <a:cs typeface="Courier New" pitchFamily="49" charset="0"/>
              </a:rPr>
              <a:t>дозор</a:t>
            </a:r>
            <a:r>
              <a:rPr lang="en-US" sz="1400" dirty="0">
                <a:solidFill>
                  <a:srgbClr val="2A00FF"/>
                </a:solidFill>
                <a:latin typeface="Courier New" pitchFamily="49" charset="0"/>
                <a:ea typeface="Times New Roman" pitchFamily="18" charset="0"/>
                <a:cs typeface="Courier New" pitchFamily="49" charset="0"/>
              </a:rPr>
              <a:t>"</a:t>
            </a:r>
            <a:r>
              <a:rPr lang="en-US" sz="1400" dirty="0">
                <a:solidFill>
                  <a:srgbClr val="000000"/>
                </a:solidFill>
                <a:latin typeface="Courier New" pitchFamily="49" charset="0"/>
                <a:ea typeface="Times New Roman" pitchFamily="18" charset="0"/>
                <a:cs typeface="Courier New" pitchFamily="49" charset="0"/>
              </a:rPr>
              <a:t>,2002,25000);</a:t>
            </a:r>
            <a:endParaRPr lang="ru-RU" sz="14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400" dirty="0">
                <a:solidFill>
                  <a:srgbClr val="000000"/>
                </a:solidFill>
                <a:latin typeface="Courier New" pitchFamily="49" charset="0"/>
                <a:ea typeface="Times New Roman" pitchFamily="18" charset="0"/>
                <a:cs typeface="Courier New" pitchFamily="49" charset="0"/>
              </a:rPr>
              <a:t>        </a:t>
            </a:r>
            <a:r>
              <a:rPr lang="en-US" sz="1400" dirty="0" err="1">
                <a:solidFill>
                  <a:srgbClr val="000000"/>
                </a:solidFill>
                <a:latin typeface="Courier New" pitchFamily="49" charset="0"/>
                <a:ea typeface="Times New Roman" pitchFamily="18" charset="0"/>
                <a:cs typeface="Courier New" pitchFamily="49" charset="0"/>
              </a:rPr>
              <a:t>mybook</a:t>
            </a:r>
            <a:r>
              <a:rPr lang="en-US" sz="1400" dirty="0">
                <a:solidFill>
                  <a:srgbClr val="000000"/>
                </a:solidFill>
                <a:latin typeface="Courier New" pitchFamily="49" charset="0"/>
                <a:ea typeface="Times New Roman" pitchFamily="18" charset="0"/>
                <a:cs typeface="Courier New" pitchFamily="49" charset="0"/>
              </a:rPr>
              <a:t>[3] =  </a:t>
            </a:r>
            <a:r>
              <a:rPr lang="en-US" sz="1400" b="1" dirty="0">
                <a:solidFill>
                  <a:srgbClr val="7F0055"/>
                </a:solidFill>
                <a:latin typeface="Courier New" pitchFamily="49" charset="0"/>
                <a:ea typeface="Times New Roman" pitchFamily="18" charset="0"/>
                <a:cs typeface="Courier New" pitchFamily="49" charset="0"/>
              </a:rPr>
              <a:t>new</a:t>
            </a:r>
            <a:r>
              <a:rPr lang="en-US" sz="1400" dirty="0">
                <a:solidFill>
                  <a:srgbClr val="000000"/>
                </a:solidFill>
                <a:latin typeface="Courier New" pitchFamily="49" charset="0"/>
                <a:ea typeface="Times New Roman" pitchFamily="18" charset="0"/>
                <a:cs typeface="Courier New" pitchFamily="49" charset="0"/>
              </a:rPr>
              <a:t> </a:t>
            </a:r>
            <a:r>
              <a:rPr lang="en-US" sz="1400" dirty="0" err="1">
                <a:solidFill>
                  <a:srgbClr val="000000"/>
                </a:solidFill>
                <a:latin typeface="Courier New" pitchFamily="49" charset="0"/>
                <a:ea typeface="Times New Roman" pitchFamily="18" charset="0"/>
                <a:cs typeface="Courier New" pitchFamily="49" charset="0"/>
              </a:rPr>
              <a:t>ProgrammerBook</a:t>
            </a:r>
            <a:r>
              <a:rPr lang="en-US" sz="1400" dirty="0">
                <a:solidFill>
                  <a:srgbClr val="000000"/>
                </a:solidFill>
                <a:latin typeface="Courier New" pitchFamily="49" charset="0"/>
                <a:ea typeface="Times New Roman" pitchFamily="18" charset="0"/>
                <a:cs typeface="Courier New" pitchFamily="49" charset="0"/>
              </a:rPr>
              <a:t>(</a:t>
            </a:r>
            <a:r>
              <a:rPr lang="en-US" sz="1400" dirty="0">
                <a:solidFill>
                  <a:srgbClr val="2A00FF"/>
                </a:solidFill>
                <a:latin typeface="Courier New" pitchFamily="49" charset="0"/>
                <a:ea typeface="Times New Roman" pitchFamily="18" charset="0"/>
                <a:cs typeface="Courier New" pitchFamily="49" charset="0"/>
              </a:rPr>
              <a:t>"C++"</a:t>
            </a:r>
            <a:r>
              <a:rPr lang="en-US" sz="1400" dirty="0">
                <a:solidFill>
                  <a:srgbClr val="000000"/>
                </a:solidFill>
                <a:latin typeface="Courier New" pitchFamily="49" charset="0"/>
                <a:ea typeface="Times New Roman" pitchFamily="18" charset="0"/>
                <a:cs typeface="Courier New" pitchFamily="49" charset="0"/>
              </a:rPr>
              <a:t>,2009,32000,</a:t>
            </a:r>
            <a:r>
              <a:rPr lang="en-US" sz="1400" dirty="0">
                <a:solidFill>
                  <a:srgbClr val="2A00FF"/>
                </a:solidFill>
                <a:latin typeface="Courier New" pitchFamily="49" charset="0"/>
                <a:ea typeface="Times New Roman" pitchFamily="18" charset="0"/>
                <a:cs typeface="Courier New" pitchFamily="49" charset="0"/>
              </a:rPr>
              <a:t>"medium"</a:t>
            </a:r>
            <a:r>
              <a:rPr lang="en-US" sz="1400" dirty="0">
                <a:solidFill>
                  <a:srgbClr val="000000"/>
                </a:solidFill>
                <a:latin typeface="Courier New" pitchFamily="49" charset="0"/>
                <a:ea typeface="Times New Roman" pitchFamily="18" charset="0"/>
                <a:cs typeface="Courier New" pitchFamily="49" charset="0"/>
              </a:rPr>
              <a:t>);</a:t>
            </a:r>
            <a:endParaRPr lang="ru-RU" sz="14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400" dirty="0">
                <a:solidFill>
                  <a:srgbClr val="000000"/>
                </a:solidFill>
                <a:latin typeface="Courier New" pitchFamily="49" charset="0"/>
                <a:ea typeface="Times New Roman" pitchFamily="18" charset="0"/>
                <a:cs typeface="Courier New" pitchFamily="49" charset="0"/>
              </a:rPr>
              <a:t>        Book </a:t>
            </a:r>
            <a:r>
              <a:rPr lang="en-US" sz="1400" dirty="0" err="1">
                <a:solidFill>
                  <a:srgbClr val="000000"/>
                </a:solidFill>
                <a:latin typeface="Courier New" pitchFamily="49" charset="0"/>
                <a:ea typeface="Times New Roman" pitchFamily="18" charset="0"/>
                <a:cs typeface="Courier New" pitchFamily="49" charset="0"/>
              </a:rPr>
              <a:t>book</a:t>
            </a:r>
            <a:r>
              <a:rPr lang="en-US" sz="1400" dirty="0">
                <a:solidFill>
                  <a:srgbClr val="000000"/>
                </a:solidFill>
                <a:latin typeface="Courier New" pitchFamily="49" charset="0"/>
                <a:ea typeface="Times New Roman" pitchFamily="18" charset="0"/>
                <a:cs typeface="Courier New" pitchFamily="49" charset="0"/>
              </a:rPr>
              <a:t>;</a:t>
            </a:r>
            <a:endParaRPr lang="ru-RU" sz="14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400" dirty="0">
                <a:solidFill>
                  <a:srgbClr val="000000"/>
                </a:solidFill>
                <a:latin typeface="Courier New" pitchFamily="49" charset="0"/>
                <a:ea typeface="Times New Roman" pitchFamily="18" charset="0"/>
                <a:cs typeface="Courier New" pitchFamily="49" charset="0"/>
              </a:rPr>
              <a:t>        book = </a:t>
            </a:r>
            <a:r>
              <a:rPr lang="en-US" sz="1400" dirty="0" err="1">
                <a:solidFill>
                  <a:srgbClr val="000000"/>
                </a:solidFill>
                <a:latin typeface="Courier New" pitchFamily="49" charset="0"/>
                <a:ea typeface="Times New Roman" pitchFamily="18" charset="0"/>
                <a:cs typeface="Courier New" pitchFamily="49" charset="0"/>
              </a:rPr>
              <a:t>mybook</a:t>
            </a:r>
            <a:r>
              <a:rPr lang="en-US" sz="1400" dirty="0">
                <a:solidFill>
                  <a:srgbClr val="000000"/>
                </a:solidFill>
                <a:latin typeface="Courier New" pitchFamily="49" charset="0"/>
                <a:ea typeface="Times New Roman" pitchFamily="18" charset="0"/>
                <a:cs typeface="Courier New" pitchFamily="49" charset="0"/>
              </a:rPr>
              <a:t>[0];</a:t>
            </a:r>
            <a:endParaRPr lang="ru-RU" sz="1400" dirty="0">
              <a:latin typeface="Courier New" pitchFamily="49" charset="0"/>
              <a:cs typeface="Courier New" pitchFamily="49" charset="0"/>
            </a:endParaRPr>
          </a:p>
          <a:p>
            <a:pPr marL="0" lvl="0" indent="0" eaLnBrk="0" fontAlgn="base" hangingPunct="0">
              <a:spcBef>
                <a:spcPct val="0"/>
              </a:spcBef>
              <a:spcAft>
                <a:spcPct val="0"/>
              </a:spcAft>
              <a:buNone/>
            </a:pPr>
            <a:r>
              <a:rPr lang="en-US" sz="1400" dirty="0">
                <a:solidFill>
                  <a:srgbClr val="000000"/>
                </a:solidFill>
                <a:latin typeface="Courier New" pitchFamily="49" charset="0"/>
                <a:ea typeface="Times New Roman" pitchFamily="18" charset="0"/>
                <a:cs typeface="Courier New" pitchFamily="49" charset="0"/>
              </a:rPr>
              <a:t>        </a:t>
            </a:r>
            <a:r>
              <a:rPr lang="en-US" sz="1400" dirty="0" err="1">
                <a:solidFill>
                  <a:srgbClr val="000000"/>
                </a:solidFill>
                <a:latin typeface="Courier New" pitchFamily="49" charset="0"/>
                <a:ea typeface="Times New Roman" pitchFamily="18" charset="0"/>
                <a:cs typeface="Courier New" pitchFamily="49" charset="0"/>
              </a:rPr>
              <a:t>book.printReport</a:t>
            </a:r>
            <a:r>
              <a:rPr lang="en-US" sz="1400" dirty="0">
                <a:solidFill>
                  <a:srgbClr val="000000"/>
                </a:solidFill>
                <a:latin typeface="Courier New" pitchFamily="49" charset="0"/>
                <a:ea typeface="Times New Roman" pitchFamily="18" charset="0"/>
                <a:cs typeface="Courier New" pitchFamily="49" charset="0"/>
              </a:rPr>
              <a:t>();</a:t>
            </a:r>
            <a:endParaRPr lang="ru-RU" sz="14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400" dirty="0">
                <a:solidFill>
                  <a:srgbClr val="000000"/>
                </a:solidFill>
                <a:latin typeface="Courier New" pitchFamily="49" charset="0"/>
                <a:ea typeface="Times New Roman" pitchFamily="18" charset="0"/>
                <a:cs typeface="Courier New" pitchFamily="49" charset="0"/>
              </a:rPr>
              <a:t>        book = </a:t>
            </a:r>
            <a:r>
              <a:rPr lang="en-US" sz="1400" dirty="0" err="1">
                <a:solidFill>
                  <a:srgbClr val="000000"/>
                </a:solidFill>
                <a:latin typeface="Courier New" pitchFamily="49" charset="0"/>
                <a:ea typeface="Times New Roman" pitchFamily="18" charset="0"/>
                <a:cs typeface="Courier New" pitchFamily="49" charset="0"/>
              </a:rPr>
              <a:t>mybook</a:t>
            </a:r>
            <a:r>
              <a:rPr lang="en-US" sz="1400" dirty="0">
                <a:solidFill>
                  <a:srgbClr val="000000"/>
                </a:solidFill>
                <a:latin typeface="Courier New" pitchFamily="49" charset="0"/>
                <a:ea typeface="Times New Roman" pitchFamily="18" charset="0"/>
                <a:cs typeface="Courier New" pitchFamily="49" charset="0"/>
              </a:rPr>
              <a:t>[1];</a:t>
            </a:r>
            <a:endParaRPr lang="ru-RU" sz="1400" dirty="0">
              <a:latin typeface="Courier New" pitchFamily="49" charset="0"/>
              <a:cs typeface="Courier New" pitchFamily="49" charset="0"/>
            </a:endParaRPr>
          </a:p>
          <a:p>
            <a:pPr marL="0" lvl="0" indent="0" eaLnBrk="0" fontAlgn="base" hangingPunct="0">
              <a:spcBef>
                <a:spcPct val="0"/>
              </a:spcBef>
              <a:spcAft>
                <a:spcPct val="0"/>
              </a:spcAft>
              <a:buNone/>
            </a:pPr>
            <a:r>
              <a:rPr lang="en-US" sz="1400" dirty="0">
                <a:solidFill>
                  <a:srgbClr val="000000"/>
                </a:solidFill>
                <a:latin typeface="Courier New" pitchFamily="49" charset="0"/>
                <a:ea typeface="Times New Roman" pitchFamily="18" charset="0"/>
                <a:cs typeface="Courier New" pitchFamily="49" charset="0"/>
              </a:rPr>
              <a:t>        </a:t>
            </a:r>
            <a:r>
              <a:rPr lang="en-US" sz="1400" dirty="0" err="1">
                <a:solidFill>
                  <a:srgbClr val="000000"/>
                </a:solidFill>
                <a:latin typeface="Courier New" pitchFamily="49" charset="0"/>
                <a:ea typeface="Times New Roman" pitchFamily="18" charset="0"/>
                <a:cs typeface="Courier New" pitchFamily="49" charset="0"/>
              </a:rPr>
              <a:t>book.printReport</a:t>
            </a:r>
            <a:r>
              <a:rPr lang="en-US" sz="1400" dirty="0">
                <a:solidFill>
                  <a:srgbClr val="000000"/>
                </a:solidFill>
                <a:latin typeface="Courier New" pitchFamily="49" charset="0"/>
                <a:ea typeface="Times New Roman" pitchFamily="18" charset="0"/>
                <a:cs typeface="Courier New" pitchFamily="49" charset="0"/>
              </a:rPr>
              <a:t>();</a:t>
            </a:r>
            <a:endParaRPr lang="ru-RU" sz="14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400" dirty="0">
                <a:solidFill>
                  <a:srgbClr val="000000"/>
                </a:solidFill>
                <a:latin typeface="Courier New" pitchFamily="49" charset="0"/>
                <a:ea typeface="Times New Roman" pitchFamily="18" charset="0"/>
                <a:cs typeface="Courier New" pitchFamily="49" charset="0"/>
              </a:rPr>
              <a:t>        </a:t>
            </a:r>
            <a:r>
              <a:rPr lang="en-US" sz="1400" dirty="0" err="1">
                <a:solidFill>
                  <a:srgbClr val="000000"/>
                </a:solidFill>
                <a:latin typeface="Courier New" pitchFamily="49" charset="0"/>
                <a:ea typeface="Times New Roman" pitchFamily="18" charset="0"/>
                <a:cs typeface="Courier New" pitchFamily="49" charset="0"/>
              </a:rPr>
              <a:t>ProgrammerBook</a:t>
            </a:r>
            <a:r>
              <a:rPr lang="en-US" sz="1400" dirty="0">
                <a:solidFill>
                  <a:srgbClr val="000000"/>
                </a:solidFill>
                <a:latin typeface="Courier New" pitchFamily="49" charset="0"/>
                <a:ea typeface="Times New Roman" pitchFamily="18" charset="0"/>
                <a:cs typeface="Courier New" pitchFamily="49" charset="0"/>
              </a:rPr>
              <a:t> </a:t>
            </a:r>
            <a:r>
              <a:rPr lang="en-US" sz="1400" dirty="0" err="1">
                <a:solidFill>
                  <a:srgbClr val="000000"/>
                </a:solidFill>
                <a:latin typeface="Courier New" pitchFamily="49" charset="0"/>
                <a:ea typeface="Times New Roman" pitchFamily="18" charset="0"/>
                <a:cs typeface="Courier New" pitchFamily="49" charset="0"/>
              </a:rPr>
              <a:t>prbook</a:t>
            </a:r>
            <a:r>
              <a:rPr lang="en-US" sz="1400" dirty="0">
                <a:solidFill>
                  <a:srgbClr val="000000"/>
                </a:solidFill>
                <a:latin typeface="Courier New" pitchFamily="49" charset="0"/>
                <a:ea typeface="Times New Roman" pitchFamily="18" charset="0"/>
                <a:cs typeface="Courier New" pitchFamily="49" charset="0"/>
              </a:rPr>
              <a:t>;</a:t>
            </a:r>
            <a:endParaRPr lang="ru-RU" sz="14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400" dirty="0">
                <a:solidFill>
                  <a:srgbClr val="000000"/>
                </a:solidFill>
                <a:latin typeface="Courier New" pitchFamily="49" charset="0"/>
                <a:ea typeface="Times New Roman" pitchFamily="18" charset="0"/>
                <a:cs typeface="Courier New" pitchFamily="49" charset="0"/>
              </a:rPr>
              <a:t>        </a:t>
            </a:r>
            <a:r>
              <a:rPr lang="en-US" sz="1400" dirty="0">
                <a:solidFill>
                  <a:srgbClr val="3F7F5F"/>
                </a:solidFill>
                <a:latin typeface="Courier New" pitchFamily="49" charset="0"/>
                <a:ea typeface="Times New Roman" pitchFamily="18" charset="0"/>
                <a:cs typeface="Courier New" pitchFamily="49" charset="0"/>
              </a:rPr>
              <a:t>// </a:t>
            </a:r>
            <a:r>
              <a:rPr lang="en-US" sz="1400" dirty="0" err="1">
                <a:solidFill>
                  <a:srgbClr val="3F7F5F"/>
                </a:solidFill>
                <a:latin typeface="Courier New" pitchFamily="49" charset="0"/>
                <a:ea typeface="Times New Roman" pitchFamily="18" charset="0"/>
                <a:cs typeface="Courier New" pitchFamily="49" charset="0"/>
              </a:rPr>
              <a:t>prbook</a:t>
            </a:r>
            <a:r>
              <a:rPr lang="en-US" sz="1400" dirty="0">
                <a:solidFill>
                  <a:srgbClr val="3F7F5F"/>
                </a:solidFill>
                <a:latin typeface="Courier New" pitchFamily="49" charset="0"/>
                <a:ea typeface="Times New Roman" pitchFamily="18" charset="0"/>
                <a:cs typeface="Courier New" pitchFamily="49" charset="0"/>
              </a:rPr>
              <a:t> = (</a:t>
            </a:r>
            <a:r>
              <a:rPr lang="en-US" sz="1400" dirty="0" err="1">
                <a:solidFill>
                  <a:srgbClr val="3F7F5F"/>
                </a:solidFill>
                <a:latin typeface="Courier New" pitchFamily="49" charset="0"/>
                <a:ea typeface="Times New Roman" pitchFamily="18" charset="0"/>
                <a:cs typeface="Courier New" pitchFamily="49" charset="0"/>
              </a:rPr>
              <a:t>ProgrammerBook</a:t>
            </a:r>
            <a:r>
              <a:rPr lang="en-US" sz="1400" dirty="0">
                <a:solidFill>
                  <a:srgbClr val="3F7F5F"/>
                </a:solidFill>
                <a:latin typeface="Courier New" pitchFamily="49" charset="0"/>
                <a:ea typeface="Times New Roman" pitchFamily="18" charset="0"/>
                <a:cs typeface="Courier New" pitchFamily="49" charset="0"/>
              </a:rPr>
              <a:t>)</a:t>
            </a:r>
            <a:r>
              <a:rPr lang="en-US" sz="1400" dirty="0" err="1">
                <a:solidFill>
                  <a:srgbClr val="3F7F5F"/>
                </a:solidFill>
                <a:latin typeface="Courier New" pitchFamily="49" charset="0"/>
                <a:ea typeface="Times New Roman" pitchFamily="18" charset="0"/>
                <a:cs typeface="Courier New" pitchFamily="49" charset="0"/>
              </a:rPr>
              <a:t>mybook</a:t>
            </a:r>
            <a:r>
              <a:rPr lang="en-US" sz="1400" dirty="0">
                <a:solidFill>
                  <a:srgbClr val="3F7F5F"/>
                </a:solidFill>
                <a:latin typeface="Courier New" pitchFamily="49" charset="0"/>
                <a:ea typeface="Times New Roman" pitchFamily="18" charset="0"/>
                <a:cs typeface="Courier New" pitchFamily="49" charset="0"/>
              </a:rPr>
              <a:t>[0]; // </a:t>
            </a:r>
            <a:r>
              <a:rPr lang="ru-RU" sz="1400" dirty="0">
                <a:solidFill>
                  <a:srgbClr val="3F7F5F"/>
                </a:solidFill>
                <a:latin typeface="Courier New" pitchFamily="49" charset="0"/>
                <a:ea typeface="Times New Roman" pitchFamily="18" charset="0"/>
                <a:cs typeface="Courier New" pitchFamily="49" charset="0"/>
              </a:rPr>
              <a:t>ОШИБКА</a:t>
            </a:r>
            <a:endParaRPr lang="ru-RU" sz="14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400" dirty="0">
                <a:solidFill>
                  <a:srgbClr val="000000"/>
                </a:solidFill>
                <a:latin typeface="Courier New" pitchFamily="49" charset="0"/>
                <a:ea typeface="Times New Roman" pitchFamily="18" charset="0"/>
                <a:cs typeface="Courier New" pitchFamily="49" charset="0"/>
              </a:rPr>
              <a:t>        </a:t>
            </a:r>
            <a:r>
              <a:rPr lang="en-US" sz="1400" dirty="0" err="1">
                <a:solidFill>
                  <a:srgbClr val="000000"/>
                </a:solidFill>
                <a:latin typeface="Courier New" pitchFamily="49" charset="0"/>
                <a:ea typeface="Times New Roman" pitchFamily="18" charset="0"/>
                <a:cs typeface="Courier New" pitchFamily="49" charset="0"/>
              </a:rPr>
              <a:t>prbook</a:t>
            </a:r>
            <a:r>
              <a:rPr lang="en-US" sz="1400" dirty="0">
                <a:solidFill>
                  <a:srgbClr val="000000"/>
                </a:solidFill>
                <a:latin typeface="Courier New" pitchFamily="49" charset="0"/>
                <a:ea typeface="Times New Roman" pitchFamily="18" charset="0"/>
                <a:cs typeface="Courier New" pitchFamily="49" charset="0"/>
              </a:rPr>
              <a:t> = (</a:t>
            </a:r>
            <a:r>
              <a:rPr lang="en-US" sz="1400" dirty="0" err="1">
                <a:solidFill>
                  <a:srgbClr val="000000"/>
                </a:solidFill>
                <a:latin typeface="Courier New" pitchFamily="49" charset="0"/>
                <a:ea typeface="Times New Roman" pitchFamily="18" charset="0"/>
                <a:cs typeface="Courier New" pitchFamily="49" charset="0"/>
              </a:rPr>
              <a:t>ProgrammerBook</a:t>
            </a:r>
            <a:r>
              <a:rPr lang="en-US" sz="1400" dirty="0">
                <a:solidFill>
                  <a:srgbClr val="000000"/>
                </a:solidFill>
                <a:latin typeface="Courier New" pitchFamily="49" charset="0"/>
                <a:ea typeface="Times New Roman" pitchFamily="18" charset="0"/>
                <a:cs typeface="Courier New" pitchFamily="49" charset="0"/>
              </a:rPr>
              <a:t>)</a:t>
            </a:r>
            <a:r>
              <a:rPr lang="en-US" sz="1400" dirty="0" err="1">
                <a:solidFill>
                  <a:srgbClr val="000000"/>
                </a:solidFill>
                <a:latin typeface="Courier New" pitchFamily="49" charset="0"/>
                <a:ea typeface="Times New Roman" pitchFamily="18" charset="0"/>
                <a:cs typeface="Courier New" pitchFamily="49" charset="0"/>
              </a:rPr>
              <a:t>mybook</a:t>
            </a:r>
            <a:r>
              <a:rPr lang="en-US" sz="1400" dirty="0">
                <a:solidFill>
                  <a:srgbClr val="000000"/>
                </a:solidFill>
                <a:latin typeface="Courier New" pitchFamily="49" charset="0"/>
                <a:ea typeface="Times New Roman" pitchFamily="18" charset="0"/>
                <a:cs typeface="Courier New" pitchFamily="49" charset="0"/>
              </a:rPr>
              <a:t>[1]; </a:t>
            </a:r>
            <a:r>
              <a:rPr lang="en-US" sz="1400" dirty="0">
                <a:solidFill>
                  <a:srgbClr val="3F7F5F"/>
                </a:solidFill>
                <a:latin typeface="Courier New" pitchFamily="49" charset="0"/>
                <a:ea typeface="Times New Roman" pitchFamily="18" charset="0"/>
                <a:cs typeface="Courier New" pitchFamily="49" charset="0"/>
              </a:rPr>
              <a:t>// </a:t>
            </a:r>
            <a:r>
              <a:rPr lang="ru-RU" sz="1400" dirty="0">
                <a:solidFill>
                  <a:srgbClr val="3F7F5F"/>
                </a:solidFill>
                <a:latin typeface="Courier New" pitchFamily="49" charset="0"/>
                <a:ea typeface="Times New Roman" pitchFamily="18" charset="0"/>
                <a:cs typeface="Courier New" pitchFamily="49" charset="0"/>
              </a:rPr>
              <a:t>ВСЕ</a:t>
            </a:r>
            <a:r>
              <a:rPr lang="en-US" sz="1400" dirty="0">
                <a:solidFill>
                  <a:srgbClr val="3F7F5F"/>
                </a:solidFill>
                <a:latin typeface="Courier New" pitchFamily="49" charset="0"/>
                <a:ea typeface="Times New Roman" pitchFamily="18" charset="0"/>
                <a:cs typeface="Courier New" pitchFamily="49" charset="0"/>
              </a:rPr>
              <a:t> </a:t>
            </a:r>
            <a:r>
              <a:rPr lang="ru-RU" sz="1400" dirty="0">
                <a:solidFill>
                  <a:srgbClr val="3F7F5F"/>
                </a:solidFill>
                <a:latin typeface="Courier New" pitchFamily="49" charset="0"/>
                <a:ea typeface="Times New Roman" pitchFamily="18" charset="0"/>
                <a:cs typeface="Courier New" pitchFamily="49" charset="0"/>
              </a:rPr>
              <a:t>ХОРОШО</a:t>
            </a:r>
            <a:endParaRPr lang="ru-RU" sz="14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400" dirty="0">
                <a:solidFill>
                  <a:srgbClr val="000000"/>
                </a:solidFill>
                <a:latin typeface="Courier New" pitchFamily="49" charset="0"/>
                <a:ea typeface="Times New Roman" pitchFamily="18" charset="0"/>
                <a:cs typeface="Courier New" pitchFamily="49" charset="0"/>
              </a:rPr>
              <a:t>        </a:t>
            </a:r>
            <a:r>
              <a:rPr lang="en-US" sz="1400" i="1" dirty="0">
                <a:solidFill>
                  <a:srgbClr val="000000"/>
                </a:solidFill>
                <a:latin typeface="Courier New" pitchFamily="49" charset="0"/>
                <a:ea typeface="Times New Roman" pitchFamily="18" charset="0"/>
                <a:cs typeface="Courier New" pitchFamily="49" charset="0"/>
              </a:rPr>
              <a:t>report</a:t>
            </a:r>
            <a:r>
              <a:rPr lang="en-US" sz="1400" dirty="0">
                <a:solidFill>
                  <a:srgbClr val="000000"/>
                </a:solidFill>
                <a:latin typeface="Courier New" pitchFamily="49" charset="0"/>
                <a:ea typeface="Times New Roman" pitchFamily="18" charset="0"/>
                <a:cs typeface="Courier New" pitchFamily="49" charset="0"/>
              </a:rPr>
              <a:t>(</a:t>
            </a:r>
            <a:r>
              <a:rPr lang="en-US" sz="1400" dirty="0" err="1">
                <a:solidFill>
                  <a:srgbClr val="000000"/>
                </a:solidFill>
                <a:latin typeface="Courier New" pitchFamily="49" charset="0"/>
                <a:ea typeface="Times New Roman" pitchFamily="18" charset="0"/>
                <a:cs typeface="Courier New" pitchFamily="49" charset="0"/>
              </a:rPr>
              <a:t>mybook</a:t>
            </a:r>
            <a:r>
              <a:rPr lang="en-US" sz="1400" dirty="0">
                <a:solidFill>
                  <a:srgbClr val="000000"/>
                </a:solidFill>
                <a:latin typeface="Courier New" pitchFamily="49" charset="0"/>
                <a:ea typeface="Times New Roman" pitchFamily="18" charset="0"/>
                <a:cs typeface="Courier New" pitchFamily="49" charset="0"/>
              </a:rPr>
              <a:t>);</a:t>
            </a:r>
            <a:endParaRPr lang="ru-RU" sz="14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400" dirty="0">
                <a:solidFill>
                  <a:srgbClr val="000000"/>
                </a:solidFill>
                <a:latin typeface="Courier New" pitchFamily="49" charset="0"/>
                <a:ea typeface="Times New Roman" pitchFamily="18" charset="0"/>
                <a:cs typeface="Courier New" pitchFamily="49" charset="0"/>
              </a:rPr>
              <a:t>    }</a:t>
            </a:r>
            <a:endParaRPr lang="ru-RU" sz="14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400" dirty="0">
                <a:solidFill>
                  <a:srgbClr val="000000"/>
                </a:solidFill>
                <a:latin typeface="Courier New" pitchFamily="49" charset="0"/>
                <a:ea typeface="Times New Roman" pitchFamily="18" charset="0"/>
                <a:cs typeface="Courier New" pitchFamily="49" charset="0"/>
              </a:rPr>
              <a:t>    </a:t>
            </a:r>
            <a:r>
              <a:rPr lang="en-US" sz="1400" b="1" dirty="0">
                <a:solidFill>
                  <a:srgbClr val="7F0055"/>
                </a:solidFill>
                <a:latin typeface="Courier New" pitchFamily="49" charset="0"/>
                <a:ea typeface="Times New Roman" pitchFamily="18" charset="0"/>
                <a:cs typeface="Courier New" pitchFamily="49" charset="0"/>
              </a:rPr>
              <a:t>static</a:t>
            </a:r>
            <a:r>
              <a:rPr lang="en-US" sz="1400" dirty="0">
                <a:solidFill>
                  <a:srgbClr val="000000"/>
                </a:solidFill>
                <a:latin typeface="Courier New" pitchFamily="49" charset="0"/>
                <a:ea typeface="Times New Roman" pitchFamily="18" charset="0"/>
                <a:cs typeface="Courier New" pitchFamily="49" charset="0"/>
              </a:rPr>
              <a:t> </a:t>
            </a:r>
            <a:r>
              <a:rPr lang="en-US" sz="1400" b="1" dirty="0">
                <a:solidFill>
                  <a:srgbClr val="7F0055"/>
                </a:solidFill>
                <a:latin typeface="Courier New" pitchFamily="49" charset="0"/>
                <a:ea typeface="Times New Roman" pitchFamily="18" charset="0"/>
                <a:cs typeface="Courier New" pitchFamily="49" charset="0"/>
              </a:rPr>
              <a:t>void</a:t>
            </a:r>
            <a:r>
              <a:rPr lang="en-US" sz="1400" dirty="0">
                <a:solidFill>
                  <a:srgbClr val="000000"/>
                </a:solidFill>
                <a:latin typeface="Courier New" pitchFamily="49" charset="0"/>
                <a:ea typeface="Times New Roman" pitchFamily="18" charset="0"/>
                <a:cs typeface="Courier New" pitchFamily="49" charset="0"/>
              </a:rPr>
              <a:t> report(Book[] book) {</a:t>
            </a:r>
            <a:endParaRPr lang="ru-RU" sz="14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400" dirty="0">
                <a:solidFill>
                  <a:srgbClr val="000000"/>
                </a:solidFill>
                <a:latin typeface="Courier New" pitchFamily="49" charset="0"/>
                <a:ea typeface="Times New Roman" pitchFamily="18" charset="0"/>
                <a:cs typeface="Courier New" pitchFamily="49" charset="0"/>
              </a:rPr>
              <a:t>        </a:t>
            </a:r>
            <a:r>
              <a:rPr lang="en-US" sz="1400" b="1" dirty="0">
                <a:solidFill>
                  <a:srgbClr val="7F0055"/>
                </a:solidFill>
                <a:latin typeface="Courier New" pitchFamily="49" charset="0"/>
                <a:ea typeface="Times New Roman" pitchFamily="18" charset="0"/>
                <a:cs typeface="Courier New" pitchFamily="49" charset="0"/>
              </a:rPr>
              <a:t>for</a:t>
            </a:r>
            <a:r>
              <a:rPr lang="en-US" sz="1400" dirty="0">
                <a:solidFill>
                  <a:srgbClr val="000000"/>
                </a:solidFill>
                <a:latin typeface="Courier New" pitchFamily="49" charset="0"/>
                <a:ea typeface="Times New Roman" pitchFamily="18" charset="0"/>
                <a:cs typeface="Courier New" pitchFamily="49" charset="0"/>
              </a:rPr>
              <a:t>(</a:t>
            </a:r>
            <a:r>
              <a:rPr lang="en-US" sz="1400" b="1" dirty="0" err="1">
                <a:solidFill>
                  <a:srgbClr val="7F0055"/>
                </a:solidFill>
                <a:latin typeface="Courier New" pitchFamily="49" charset="0"/>
                <a:ea typeface="Times New Roman" pitchFamily="18" charset="0"/>
                <a:cs typeface="Courier New" pitchFamily="49" charset="0"/>
              </a:rPr>
              <a:t>int</a:t>
            </a:r>
            <a:r>
              <a:rPr lang="en-US" sz="1400" dirty="0">
                <a:solidFill>
                  <a:srgbClr val="000000"/>
                </a:solidFill>
                <a:latin typeface="Courier New" pitchFamily="49" charset="0"/>
                <a:ea typeface="Times New Roman" pitchFamily="18" charset="0"/>
                <a:cs typeface="Courier New" pitchFamily="49" charset="0"/>
              </a:rPr>
              <a:t> i=0; i&lt;</a:t>
            </a:r>
            <a:r>
              <a:rPr lang="en-US" sz="1400" dirty="0" err="1">
                <a:solidFill>
                  <a:srgbClr val="000000"/>
                </a:solidFill>
                <a:latin typeface="Courier New" pitchFamily="49" charset="0"/>
                <a:ea typeface="Times New Roman" pitchFamily="18" charset="0"/>
                <a:cs typeface="Courier New" pitchFamily="49" charset="0"/>
              </a:rPr>
              <a:t>book.</a:t>
            </a:r>
            <a:r>
              <a:rPr lang="en-US" sz="1400" dirty="0" err="1">
                <a:solidFill>
                  <a:srgbClr val="0000C0"/>
                </a:solidFill>
                <a:latin typeface="Courier New" pitchFamily="49" charset="0"/>
                <a:ea typeface="Times New Roman" pitchFamily="18" charset="0"/>
                <a:cs typeface="Courier New" pitchFamily="49" charset="0"/>
              </a:rPr>
              <a:t>length</a:t>
            </a:r>
            <a:r>
              <a:rPr lang="en-US" sz="1400" dirty="0">
                <a:solidFill>
                  <a:srgbClr val="000000"/>
                </a:solidFill>
                <a:latin typeface="Courier New" pitchFamily="49" charset="0"/>
                <a:ea typeface="Times New Roman" pitchFamily="18" charset="0"/>
                <a:cs typeface="Courier New" pitchFamily="49" charset="0"/>
              </a:rPr>
              <a:t>; i++)</a:t>
            </a:r>
            <a:endParaRPr lang="ru-RU" sz="1400" dirty="0">
              <a:latin typeface="Courier New" pitchFamily="49" charset="0"/>
              <a:cs typeface="Courier New" pitchFamily="49" charset="0"/>
            </a:endParaRPr>
          </a:p>
          <a:p>
            <a:pPr marL="0" lvl="0" indent="0" eaLnBrk="0" fontAlgn="base" hangingPunct="0">
              <a:spcBef>
                <a:spcPct val="0"/>
              </a:spcBef>
              <a:spcAft>
                <a:spcPct val="0"/>
              </a:spcAft>
              <a:buNone/>
            </a:pPr>
            <a:r>
              <a:rPr lang="en-US" sz="1400" dirty="0">
                <a:solidFill>
                  <a:srgbClr val="000000"/>
                </a:solidFill>
                <a:latin typeface="Courier New" pitchFamily="49" charset="0"/>
                <a:ea typeface="Times New Roman" pitchFamily="18" charset="0"/>
                <a:cs typeface="Courier New" pitchFamily="49" charset="0"/>
              </a:rPr>
              <a:t>            </a:t>
            </a:r>
            <a:r>
              <a:rPr lang="ru-RU" sz="1400" dirty="0" err="1">
                <a:solidFill>
                  <a:srgbClr val="000000"/>
                </a:solidFill>
                <a:latin typeface="Courier New" pitchFamily="49" charset="0"/>
                <a:ea typeface="Times New Roman" pitchFamily="18" charset="0"/>
                <a:cs typeface="Courier New" pitchFamily="49" charset="0"/>
              </a:rPr>
              <a:t>book</a:t>
            </a:r>
            <a:r>
              <a:rPr lang="ru-RU" sz="1400" dirty="0">
                <a:solidFill>
                  <a:srgbClr val="000000"/>
                </a:solidFill>
                <a:latin typeface="Courier New" pitchFamily="49" charset="0"/>
                <a:ea typeface="Times New Roman" pitchFamily="18" charset="0"/>
                <a:cs typeface="Courier New" pitchFamily="49" charset="0"/>
              </a:rPr>
              <a:t>[i].</a:t>
            </a:r>
            <a:r>
              <a:rPr lang="en-US" sz="1400" dirty="0" err="1">
                <a:solidFill>
                  <a:srgbClr val="000000"/>
                </a:solidFill>
                <a:latin typeface="Courier New" pitchFamily="49" charset="0"/>
                <a:ea typeface="Times New Roman" pitchFamily="18" charset="0"/>
                <a:cs typeface="Courier New" pitchFamily="49" charset="0"/>
              </a:rPr>
              <a:t>printReport</a:t>
            </a:r>
            <a:r>
              <a:rPr lang="ru-RU" sz="1400" dirty="0">
                <a:solidFill>
                  <a:srgbClr val="000000"/>
                </a:solidFill>
                <a:latin typeface="Courier New" pitchFamily="49" charset="0"/>
                <a:ea typeface="Times New Roman" pitchFamily="18" charset="0"/>
                <a:cs typeface="Courier New" pitchFamily="49" charset="0"/>
              </a:rPr>
              <a:t>();</a:t>
            </a:r>
            <a:endParaRPr lang="ru-RU" sz="14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ru-RU" sz="1400" dirty="0">
                <a:solidFill>
                  <a:srgbClr val="000000"/>
                </a:solidFill>
                <a:latin typeface="Courier New" pitchFamily="49" charset="0"/>
                <a:ea typeface="Times New Roman" pitchFamily="18" charset="0"/>
                <a:cs typeface="Courier New" pitchFamily="49" charset="0"/>
              </a:rPr>
              <a:t>    }</a:t>
            </a:r>
          </a:p>
          <a:p>
            <a:pPr marL="0" lvl="0" indent="0" eaLnBrk="0" fontAlgn="base" hangingPunct="0">
              <a:spcBef>
                <a:spcPct val="0"/>
              </a:spcBef>
              <a:spcAft>
                <a:spcPct val="0"/>
              </a:spcAft>
              <a:buClrTx/>
              <a:buSzTx/>
              <a:buNone/>
            </a:pPr>
            <a:r>
              <a:rPr lang="ru-RU" sz="1400" dirty="0">
                <a:solidFill>
                  <a:srgbClr val="000000"/>
                </a:solidFill>
                <a:latin typeface="Courier New" pitchFamily="49" charset="0"/>
                <a:ea typeface="Times New Roman" pitchFamily="18" charset="0"/>
                <a:cs typeface="Courier New" pitchFamily="49" charset="0"/>
              </a:rPr>
              <a:t>}</a:t>
            </a:r>
            <a:r>
              <a:rPr lang="ru-RU" sz="1400" dirty="0">
                <a:latin typeface="Courier New" pitchFamily="49" charset="0"/>
                <a:cs typeface="Courier New" pitchFamily="49" charset="0"/>
              </a:rPr>
              <a:t> </a:t>
            </a:r>
          </a:p>
          <a:p>
            <a:pPr marL="0" indent="0">
              <a:buNone/>
            </a:pPr>
            <a:endParaRPr lang="en-US" sz="1400" dirty="0">
              <a:latin typeface="Courier New" pitchFamily="49" charset="0"/>
              <a:cs typeface="Courier New" pitchFamily="49" charset="0"/>
            </a:endParaRP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95</a:t>
            </a:fld>
            <a:endParaRPr lang="en-US"/>
          </a:p>
        </p:txBody>
      </p:sp>
    </p:spTree>
    <p:extLst>
      <p:ext uri="{BB962C8B-B14F-4D97-AF65-F5344CB8AC3E}">
        <p14:creationId xmlns:p14="http://schemas.microsoft.com/office/powerpoint/2010/main" xmlns="" val="122229192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Наследование</a:t>
            </a:r>
            <a:endParaRPr lang="en-US" dirty="0"/>
          </a:p>
        </p:txBody>
      </p:sp>
      <p:sp>
        <p:nvSpPr>
          <p:cNvPr id="3" name="Content Placeholder 2"/>
          <p:cNvSpPr>
            <a:spLocks noGrp="1"/>
          </p:cNvSpPr>
          <p:nvPr>
            <p:ph idx="1"/>
          </p:nvPr>
        </p:nvSpPr>
        <p:spPr/>
        <p:txBody>
          <a:bodyPr/>
          <a:lstStyle/>
          <a:p>
            <a:pPr marL="0" indent="0" algn="just">
              <a:buNone/>
            </a:pPr>
            <a:r>
              <a:rPr lang="ru-RU" sz="1800" dirty="0"/>
              <a:t>При недопустимом преобразовании типов при выполнении программы система обнаружит несоответствие и возбудит исключительную ситуацию. Если её не перехватить, то работа программы будет остановлена. Следовательно, перед приведением типов следует проверить его на корректность. Делается это с помощью оператора </a:t>
            </a:r>
            <a:r>
              <a:rPr lang="en-US" sz="1800" b="1" dirty="0" err="1"/>
              <a:t>instanceof</a:t>
            </a:r>
            <a:r>
              <a:rPr lang="ru-RU" sz="1800" dirty="0"/>
              <a:t>.</a:t>
            </a: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96</a:t>
            </a:fld>
            <a:endParaRPr lang="en-US"/>
          </a:p>
        </p:txBody>
      </p:sp>
    </p:spTree>
    <p:extLst>
      <p:ext uri="{BB962C8B-B14F-4D97-AF65-F5344CB8AC3E}">
        <p14:creationId xmlns:p14="http://schemas.microsoft.com/office/powerpoint/2010/main" xmlns="" val="397370928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Наследование</a:t>
            </a:r>
            <a:r>
              <a:rPr lang="en-GB" dirty="0" smtClean="0"/>
              <a:t>. </a:t>
            </a:r>
            <a:r>
              <a:rPr lang="en-GB" dirty="0" smtClean="0"/>
              <a:t>Example </a:t>
            </a:r>
            <a:r>
              <a:rPr lang="en-GB" dirty="0" smtClean="0"/>
              <a:t>23</a:t>
            </a:r>
            <a:endParaRPr lang="en-US" dirty="0"/>
          </a:p>
        </p:txBody>
      </p:sp>
      <p:sp>
        <p:nvSpPr>
          <p:cNvPr id="3" name="Content Placeholder 2"/>
          <p:cNvSpPr>
            <a:spLocks noGrp="1"/>
          </p:cNvSpPr>
          <p:nvPr>
            <p:ph idx="1"/>
          </p:nvPr>
        </p:nvSpPr>
        <p:spPr>
          <a:solidFill>
            <a:schemeClr val="bg1">
              <a:lumMod val="95000"/>
            </a:schemeClr>
          </a:solidFill>
        </p:spPr>
        <p:txBody>
          <a:bodyPr/>
          <a:lstStyle/>
          <a:p>
            <a:pPr marL="0" lvl="0" indent="0" fontAlgn="base">
              <a:spcBef>
                <a:spcPct val="0"/>
              </a:spcBef>
              <a:spcAft>
                <a:spcPct val="0"/>
              </a:spcAft>
              <a:buClrTx/>
              <a:buSzTx/>
              <a:buNone/>
            </a:pPr>
            <a:r>
              <a:rPr lang="en-US" sz="1300" b="1" dirty="0">
                <a:solidFill>
                  <a:srgbClr val="7F0055"/>
                </a:solidFill>
                <a:latin typeface="Courier New" pitchFamily="49" charset="0"/>
                <a:ea typeface="Times New Roman" pitchFamily="18" charset="0"/>
                <a:cs typeface="Courier New" pitchFamily="49" charset="0"/>
              </a:rPr>
              <a:t>public</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class</a:t>
            </a: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BookInspector</a:t>
            </a:r>
            <a:r>
              <a:rPr lang="ru-RU" sz="1300" dirty="0">
                <a:solidFill>
                  <a:srgbClr val="000000"/>
                </a:solidFill>
                <a:latin typeface="Courier New" pitchFamily="49" charset="0"/>
                <a:ea typeface="Times New Roman" pitchFamily="18" charset="0"/>
                <a:cs typeface="Courier New" pitchFamily="49" charset="0"/>
              </a:rPr>
              <a:t> {</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ru-RU"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public</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static</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void</a:t>
            </a:r>
            <a:r>
              <a:rPr lang="en-US" sz="1300" dirty="0">
                <a:solidFill>
                  <a:srgbClr val="000000"/>
                </a:solidFill>
                <a:latin typeface="Courier New" pitchFamily="49" charset="0"/>
                <a:ea typeface="Times New Roman" pitchFamily="18" charset="0"/>
                <a:cs typeface="Courier New" pitchFamily="49" charset="0"/>
              </a:rPr>
              <a:t> main(String[] </a:t>
            </a:r>
            <a:r>
              <a:rPr lang="en-US" sz="1300" dirty="0" err="1">
                <a:solidFill>
                  <a:srgbClr val="000000"/>
                </a:solidFill>
                <a:latin typeface="Courier New" pitchFamily="49" charset="0"/>
                <a:ea typeface="Times New Roman" pitchFamily="18" charset="0"/>
                <a:cs typeface="Courier New" pitchFamily="49" charset="0"/>
              </a:rPr>
              <a:t>args</a:t>
            </a:r>
            <a:r>
              <a:rPr lang="en-US" sz="1300" dirty="0">
                <a:solidFill>
                  <a:srgbClr val="000000"/>
                </a:solidFill>
                <a:latin typeface="Courier New" pitchFamily="49" charset="0"/>
                <a:ea typeface="Times New Roman" pitchFamily="18" charset="0"/>
                <a:cs typeface="Courier New" pitchFamily="49" charset="0"/>
              </a:rPr>
              <a:t>) {</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Book[] </a:t>
            </a:r>
            <a:r>
              <a:rPr lang="en-US" sz="1300" dirty="0" err="1">
                <a:solidFill>
                  <a:srgbClr val="000000"/>
                </a:solidFill>
                <a:latin typeface="Courier New" pitchFamily="49" charset="0"/>
                <a:ea typeface="Times New Roman" pitchFamily="18" charset="0"/>
                <a:cs typeface="Courier New" pitchFamily="49" charset="0"/>
              </a:rPr>
              <a:t>mybook</a:t>
            </a:r>
            <a:r>
              <a:rPr lang="en-US" sz="1300" dirty="0">
                <a:solidFill>
                  <a:srgbClr val="000000"/>
                </a:solidFill>
                <a:latin typeface="Courier New" pitchFamily="49" charset="0"/>
                <a:ea typeface="Times New Roman" pitchFamily="18" charset="0"/>
                <a:cs typeface="Courier New" pitchFamily="49" charset="0"/>
              </a:rPr>
              <a:t> = </a:t>
            </a:r>
            <a:r>
              <a:rPr lang="en-US" sz="1300" b="1" dirty="0">
                <a:solidFill>
                  <a:srgbClr val="7F0055"/>
                </a:solidFill>
                <a:latin typeface="Courier New" pitchFamily="49" charset="0"/>
                <a:ea typeface="Times New Roman" pitchFamily="18" charset="0"/>
                <a:cs typeface="Courier New" pitchFamily="49" charset="0"/>
              </a:rPr>
              <a:t>new</a:t>
            </a:r>
            <a:r>
              <a:rPr lang="en-US" sz="1300" dirty="0">
                <a:solidFill>
                  <a:srgbClr val="000000"/>
                </a:solidFill>
                <a:latin typeface="Courier New" pitchFamily="49" charset="0"/>
                <a:ea typeface="Times New Roman" pitchFamily="18" charset="0"/>
                <a:cs typeface="Courier New" pitchFamily="49" charset="0"/>
              </a:rPr>
              <a:t> Book[4];</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mybook</a:t>
            </a:r>
            <a:r>
              <a:rPr lang="en-US" sz="1300" dirty="0">
                <a:solidFill>
                  <a:srgbClr val="000000"/>
                </a:solidFill>
                <a:latin typeface="Courier New" pitchFamily="49" charset="0"/>
                <a:ea typeface="Times New Roman" pitchFamily="18" charset="0"/>
                <a:cs typeface="Courier New" pitchFamily="49" charset="0"/>
              </a:rPr>
              <a:t>[0] =  </a:t>
            </a:r>
            <a:r>
              <a:rPr lang="en-US" sz="1300" b="1" dirty="0">
                <a:solidFill>
                  <a:srgbClr val="7F0055"/>
                </a:solidFill>
                <a:latin typeface="Courier New" pitchFamily="49" charset="0"/>
                <a:ea typeface="Times New Roman" pitchFamily="18" charset="0"/>
                <a:cs typeface="Courier New" pitchFamily="49" charset="0"/>
              </a:rPr>
              <a:t>new</a:t>
            </a:r>
            <a:r>
              <a:rPr lang="en-US" sz="1300" dirty="0">
                <a:solidFill>
                  <a:srgbClr val="000000"/>
                </a:solidFill>
                <a:latin typeface="Courier New" pitchFamily="49" charset="0"/>
                <a:ea typeface="Times New Roman" pitchFamily="18" charset="0"/>
                <a:cs typeface="Courier New" pitchFamily="49" charset="0"/>
              </a:rPr>
              <a:t> Book(</a:t>
            </a:r>
            <a:r>
              <a:rPr lang="en-US" sz="1300" dirty="0">
                <a:solidFill>
                  <a:srgbClr val="2A00FF"/>
                </a:solidFill>
                <a:latin typeface="Courier New" pitchFamily="49" charset="0"/>
                <a:ea typeface="Times New Roman" pitchFamily="18" charset="0"/>
                <a:cs typeface="Courier New" pitchFamily="49" charset="0"/>
              </a:rPr>
              <a:t>"</a:t>
            </a:r>
            <a:r>
              <a:rPr lang="ru-RU" sz="1300" dirty="0">
                <a:solidFill>
                  <a:srgbClr val="2A00FF"/>
                </a:solidFill>
                <a:latin typeface="Courier New" pitchFamily="49" charset="0"/>
                <a:ea typeface="Times New Roman" pitchFamily="18" charset="0"/>
                <a:cs typeface="Courier New" pitchFamily="49" charset="0"/>
              </a:rPr>
              <a:t>Золушка</a:t>
            </a:r>
            <a:r>
              <a:rPr lang="en-US" sz="1300" dirty="0">
                <a:solidFill>
                  <a:srgbClr val="2A00FF"/>
                </a:solidFill>
                <a:latin typeface="Courier New" pitchFamily="49" charset="0"/>
                <a:ea typeface="Times New Roman" pitchFamily="18" charset="0"/>
                <a:cs typeface="Courier New" pitchFamily="49" charset="0"/>
              </a:rPr>
              <a:t>"</a:t>
            </a:r>
            <a:r>
              <a:rPr lang="en-US" sz="1300" dirty="0">
                <a:solidFill>
                  <a:srgbClr val="000000"/>
                </a:solidFill>
                <a:latin typeface="Courier New" pitchFamily="49" charset="0"/>
                <a:ea typeface="Times New Roman" pitchFamily="18" charset="0"/>
                <a:cs typeface="Courier New" pitchFamily="49" charset="0"/>
              </a:rPr>
              <a:t>, 2000,19000);</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mybook</a:t>
            </a:r>
            <a:r>
              <a:rPr lang="en-US" sz="1300" dirty="0">
                <a:solidFill>
                  <a:srgbClr val="000000"/>
                </a:solidFill>
                <a:latin typeface="Courier New" pitchFamily="49" charset="0"/>
                <a:ea typeface="Times New Roman" pitchFamily="18" charset="0"/>
                <a:cs typeface="Courier New" pitchFamily="49" charset="0"/>
              </a:rPr>
              <a:t>[1] =  </a:t>
            </a:r>
            <a:r>
              <a:rPr lang="en-US" sz="1300" b="1" dirty="0">
                <a:solidFill>
                  <a:srgbClr val="7F0055"/>
                </a:solidFill>
                <a:latin typeface="Courier New" pitchFamily="49" charset="0"/>
                <a:ea typeface="Times New Roman" pitchFamily="18" charset="0"/>
                <a:cs typeface="Courier New" pitchFamily="49" charset="0"/>
              </a:rPr>
              <a:t>new</a:t>
            </a: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ProgrammerBook</a:t>
            </a:r>
            <a:r>
              <a:rPr lang="en-US" sz="1300" dirty="0">
                <a:solidFill>
                  <a:srgbClr val="000000"/>
                </a:solidFill>
                <a:latin typeface="Courier New" pitchFamily="49" charset="0"/>
                <a:ea typeface="Times New Roman" pitchFamily="18" charset="0"/>
                <a:cs typeface="Courier New" pitchFamily="49" charset="0"/>
              </a:rPr>
              <a:t>(</a:t>
            </a:r>
            <a:r>
              <a:rPr lang="en-US" sz="1300" dirty="0">
                <a:solidFill>
                  <a:srgbClr val="2A00FF"/>
                </a:solidFill>
                <a:latin typeface="Courier New" pitchFamily="49" charset="0"/>
                <a:ea typeface="Times New Roman" pitchFamily="18" charset="0"/>
                <a:cs typeface="Courier New" pitchFamily="49" charset="0"/>
              </a:rPr>
              <a:t>"Java"</a:t>
            </a:r>
            <a:r>
              <a:rPr lang="en-US" sz="1300" dirty="0">
                <a:solidFill>
                  <a:srgbClr val="000000"/>
                </a:solidFill>
                <a:latin typeface="Courier New" pitchFamily="49" charset="0"/>
                <a:ea typeface="Times New Roman" pitchFamily="18" charset="0"/>
                <a:cs typeface="Courier New" pitchFamily="49" charset="0"/>
              </a:rPr>
              <a:t>,2006,46000,</a:t>
            </a:r>
            <a:r>
              <a:rPr lang="en-US" sz="1300" dirty="0">
                <a:solidFill>
                  <a:srgbClr val="2A00FF"/>
                </a:solidFill>
                <a:latin typeface="Courier New" pitchFamily="49" charset="0"/>
                <a:ea typeface="Times New Roman" pitchFamily="18" charset="0"/>
                <a:cs typeface="Courier New" pitchFamily="49" charset="0"/>
              </a:rPr>
              <a:t>"hight"</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mybook</a:t>
            </a:r>
            <a:r>
              <a:rPr lang="en-US" sz="1300" dirty="0">
                <a:solidFill>
                  <a:srgbClr val="000000"/>
                </a:solidFill>
                <a:latin typeface="Courier New" pitchFamily="49" charset="0"/>
                <a:ea typeface="Times New Roman" pitchFamily="18" charset="0"/>
                <a:cs typeface="Courier New" pitchFamily="49" charset="0"/>
              </a:rPr>
              <a:t>[2] =  </a:t>
            </a:r>
            <a:r>
              <a:rPr lang="en-US" sz="1300" b="1" dirty="0">
                <a:solidFill>
                  <a:srgbClr val="7F0055"/>
                </a:solidFill>
                <a:latin typeface="Courier New" pitchFamily="49" charset="0"/>
                <a:ea typeface="Times New Roman" pitchFamily="18" charset="0"/>
                <a:cs typeface="Courier New" pitchFamily="49" charset="0"/>
              </a:rPr>
              <a:t>new</a:t>
            </a:r>
            <a:r>
              <a:rPr lang="en-US" sz="1300" dirty="0">
                <a:solidFill>
                  <a:srgbClr val="000000"/>
                </a:solidFill>
                <a:latin typeface="Courier New" pitchFamily="49" charset="0"/>
                <a:ea typeface="Times New Roman" pitchFamily="18" charset="0"/>
                <a:cs typeface="Courier New" pitchFamily="49" charset="0"/>
              </a:rPr>
              <a:t> Book(</a:t>
            </a:r>
            <a:r>
              <a:rPr lang="en-US" sz="1300" dirty="0">
                <a:solidFill>
                  <a:srgbClr val="2A00FF"/>
                </a:solidFill>
                <a:latin typeface="Courier New" pitchFamily="49" charset="0"/>
                <a:ea typeface="Times New Roman" pitchFamily="18" charset="0"/>
                <a:cs typeface="Courier New" pitchFamily="49" charset="0"/>
              </a:rPr>
              <a:t>"</a:t>
            </a:r>
            <a:r>
              <a:rPr lang="ru-RU" sz="1300" dirty="0">
                <a:solidFill>
                  <a:srgbClr val="2A00FF"/>
                </a:solidFill>
                <a:latin typeface="Courier New" pitchFamily="49" charset="0"/>
                <a:ea typeface="Times New Roman" pitchFamily="18" charset="0"/>
                <a:cs typeface="Courier New" pitchFamily="49" charset="0"/>
              </a:rPr>
              <a:t>Дневной</a:t>
            </a:r>
            <a:r>
              <a:rPr lang="en-US" sz="1300" dirty="0">
                <a:solidFill>
                  <a:srgbClr val="2A00FF"/>
                </a:solidFill>
                <a:latin typeface="Courier New" pitchFamily="49" charset="0"/>
                <a:ea typeface="Times New Roman" pitchFamily="18" charset="0"/>
                <a:cs typeface="Courier New" pitchFamily="49" charset="0"/>
              </a:rPr>
              <a:t> </a:t>
            </a:r>
            <a:r>
              <a:rPr lang="ru-RU" sz="1300" dirty="0">
                <a:solidFill>
                  <a:srgbClr val="2A00FF"/>
                </a:solidFill>
                <a:latin typeface="Courier New" pitchFamily="49" charset="0"/>
                <a:ea typeface="Times New Roman" pitchFamily="18" charset="0"/>
                <a:cs typeface="Courier New" pitchFamily="49" charset="0"/>
              </a:rPr>
              <a:t>дозор</a:t>
            </a:r>
            <a:r>
              <a:rPr lang="en-US" sz="1300" dirty="0">
                <a:solidFill>
                  <a:srgbClr val="2A00FF"/>
                </a:solidFill>
                <a:latin typeface="Courier New" pitchFamily="49" charset="0"/>
                <a:ea typeface="Times New Roman" pitchFamily="18" charset="0"/>
                <a:cs typeface="Courier New" pitchFamily="49" charset="0"/>
              </a:rPr>
              <a:t>"</a:t>
            </a:r>
            <a:r>
              <a:rPr lang="en-US" sz="1300" dirty="0">
                <a:solidFill>
                  <a:srgbClr val="000000"/>
                </a:solidFill>
                <a:latin typeface="Courier New" pitchFamily="49" charset="0"/>
                <a:ea typeface="Times New Roman" pitchFamily="18" charset="0"/>
                <a:cs typeface="Courier New" pitchFamily="49" charset="0"/>
              </a:rPr>
              <a:t>,2002,25000);</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mybook</a:t>
            </a:r>
            <a:r>
              <a:rPr lang="en-US" sz="1300" dirty="0">
                <a:solidFill>
                  <a:srgbClr val="000000"/>
                </a:solidFill>
                <a:latin typeface="Courier New" pitchFamily="49" charset="0"/>
                <a:ea typeface="Times New Roman" pitchFamily="18" charset="0"/>
                <a:cs typeface="Courier New" pitchFamily="49" charset="0"/>
              </a:rPr>
              <a:t>[3] =  </a:t>
            </a:r>
            <a:r>
              <a:rPr lang="en-US" sz="1300" b="1" dirty="0">
                <a:solidFill>
                  <a:srgbClr val="7F0055"/>
                </a:solidFill>
                <a:latin typeface="Courier New" pitchFamily="49" charset="0"/>
                <a:ea typeface="Times New Roman" pitchFamily="18" charset="0"/>
                <a:cs typeface="Courier New" pitchFamily="49" charset="0"/>
              </a:rPr>
              <a:t>new</a:t>
            </a: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ProgrammerBook</a:t>
            </a:r>
            <a:r>
              <a:rPr lang="en-US" sz="1300" dirty="0">
                <a:solidFill>
                  <a:srgbClr val="000000"/>
                </a:solidFill>
                <a:latin typeface="Courier New" pitchFamily="49" charset="0"/>
                <a:ea typeface="Times New Roman" pitchFamily="18" charset="0"/>
                <a:cs typeface="Courier New" pitchFamily="49" charset="0"/>
              </a:rPr>
              <a:t>(</a:t>
            </a:r>
            <a:r>
              <a:rPr lang="en-US" sz="1300" dirty="0">
                <a:solidFill>
                  <a:srgbClr val="2A00FF"/>
                </a:solidFill>
                <a:latin typeface="Courier New" pitchFamily="49" charset="0"/>
                <a:ea typeface="Times New Roman" pitchFamily="18" charset="0"/>
                <a:cs typeface="Courier New" pitchFamily="49" charset="0"/>
              </a:rPr>
              <a:t>"C++"</a:t>
            </a:r>
            <a:r>
              <a:rPr lang="en-US" sz="1300" dirty="0">
                <a:solidFill>
                  <a:srgbClr val="000000"/>
                </a:solidFill>
                <a:latin typeface="Courier New" pitchFamily="49" charset="0"/>
                <a:ea typeface="Times New Roman" pitchFamily="18" charset="0"/>
                <a:cs typeface="Courier New" pitchFamily="49" charset="0"/>
              </a:rPr>
              <a:t>,2009,32000,</a:t>
            </a:r>
            <a:r>
              <a:rPr lang="en-US" sz="1300" dirty="0">
                <a:solidFill>
                  <a:srgbClr val="2A00FF"/>
                </a:solidFill>
                <a:latin typeface="Courier New" pitchFamily="49" charset="0"/>
                <a:ea typeface="Times New Roman" pitchFamily="18" charset="0"/>
                <a:cs typeface="Courier New" pitchFamily="49" charset="0"/>
              </a:rPr>
              <a:t>"medium"</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i="1" dirty="0">
                <a:solidFill>
                  <a:srgbClr val="000000"/>
                </a:solidFill>
                <a:latin typeface="Courier New" pitchFamily="49" charset="0"/>
                <a:ea typeface="Times New Roman" pitchFamily="18" charset="0"/>
                <a:cs typeface="Courier New" pitchFamily="49" charset="0"/>
              </a:rPr>
              <a:t>report</a:t>
            </a:r>
            <a:r>
              <a:rPr lang="en-US" sz="1300" dirty="0">
                <a:solidFill>
                  <a:srgbClr val="000000"/>
                </a:solidFill>
                <a:latin typeface="Courier New" pitchFamily="49" charset="0"/>
                <a:ea typeface="Times New Roman" pitchFamily="18" charset="0"/>
                <a:cs typeface="Courier New" pitchFamily="49" charset="0"/>
              </a:rPr>
              <a:t>(</a:t>
            </a:r>
            <a:r>
              <a:rPr lang="en-US" sz="1300" dirty="0" err="1">
                <a:solidFill>
                  <a:srgbClr val="000000"/>
                </a:solidFill>
                <a:latin typeface="Courier New" pitchFamily="49" charset="0"/>
                <a:ea typeface="Times New Roman" pitchFamily="18" charset="0"/>
                <a:cs typeface="Courier New" pitchFamily="49" charset="0"/>
              </a:rPr>
              <a:t>mybook</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static</a:t>
            </a: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void</a:t>
            </a:r>
            <a:r>
              <a:rPr lang="en-US" sz="1300" dirty="0">
                <a:solidFill>
                  <a:srgbClr val="000000"/>
                </a:solidFill>
                <a:latin typeface="Courier New" pitchFamily="49" charset="0"/>
                <a:ea typeface="Times New Roman" pitchFamily="18" charset="0"/>
                <a:cs typeface="Courier New" pitchFamily="49" charset="0"/>
              </a:rPr>
              <a:t> report(Book[] book){</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ProgrammerBook</a:t>
            </a: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prbook</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Book </a:t>
            </a:r>
            <a:r>
              <a:rPr lang="en-US" sz="1300" dirty="0" err="1">
                <a:solidFill>
                  <a:srgbClr val="000000"/>
                </a:solidFill>
                <a:latin typeface="Courier New" pitchFamily="49" charset="0"/>
                <a:ea typeface="Times New Roman" pitchFamily="18" charset="0"/>
                <a:cs typeface="Courier New" pitchFamily="49" charset="0"/>
              </a:rPr>
              <a:t>bk</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for</a:t>
            </a:r>
            <a:r>
              <a:rPr lang="en-US" sz="1300" dirty="0">
                <a:solidFill>
                  <a:srgbClr val="000000"/>
                </a:solidFill>
                <a:latin typeface="Courier New" pitchFamily="49" charset="0"/>
                <a:ea typeface="Times New Roman" pitchFamily="18" charset="0"/>
                <a:cs typeface="Courier New" pitchFamily="49" charset="0"/>
              </a:rPr>
              <a:t>(</a:t>
            </a:r>
            <a:r>
              <a:rPr lang="en-US" sz="1300" b="1" dirty="0" err="1">
                <a:solidFill>
                  <a:srgbClr val="7F0055"/>
                </a:solidFill>
                <a:latin typeface="Courier New" pitchFamily="49" charset="0"/>
                <a:ea typeface="Times New Roman" pitchFamily="18" charset="0"/>
                <a:cs typeface="Courier New" pitchFamily="49" charset="0"/>
              </a:rPr>
              <a:t>int</a:t>
            </a:r>
            <a:r>
              <a:rPr lang="en-US" sz="1300" dirty="0">
                <a:solidFill>
                  <a:srgbClr val="000000"/>
                </a:solidFill>
                <a:latin typeface="Courier New" pitchFamily="49" charset="0"/>
                <a:ea typeface="Times New Roman" pitchFamily="18" charset="0"/>
                <a:cs typeface="Courier New" pitchFamily="49" charset="0"/>
              </a:rPr>
              <a:t> i=0; i&lt;</a:t>
            </a:r>
            <a:r>
              <a:rPr lang="en-US" sz="1300" dirty="0" err="1">
                <a:solidFill>
                  <a:srgbClr val="000000"/>
                </a:solidFill>
                <a:latin typeface="Courier New" pitchFamily="49" charset="0"/>
                <a:ea typeface="Times New Roman" pitchFamily="18" charset="0"/>
                <a:cs typeface="Courier New" pitchFamily="49" charset="0"/>
              </a:rPr>
              <a:t>book.</a:t>
            </a:r>
            <a:r>
              <a:rPr lang="en-US" sz="1300" dirty="0" err="1">
                <a:solidFill>
                  <a:srgbClr val="0000C0"/>
                </a:solidFill>
                <a:latin typeface="Courier New" pitchFamily="49" charset="0"/>
                <a:ea typeface="Times New Roman" pitchFamily="18" charset="0"/>
                <a:cs typeface="Courier New" pitchFamily="49" charset="0"/>
              </a:rPr>
              <a:t>length</a:t>
            </a:r>
            <a:r>
              <a:rPr lang="en-US" sz="1300" dirty="0">
                <a:solidFill>
                  <a:srgbClr val="000000"/>
                </a:solidFill>
                <a:latin typeface="Courier New" pitchFamily="49" charset="0"/>
                <a:ea typeface="Times New Roman" pitchFamily="18" charset="0"/>
                <a:cs typeface="Courier New" pitchFamily="49" charset="0"/>
              </a:rPr>
              <a:t>; i++){</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b="1" dirty="0">
                <a:solidFill>
                  <a:srgbClr val="7F0055"/>
                </a:solidFill>
                <a:latin typeface="Courier New" pitchFamily="49" charset="0"/>
                <a:ea typeface="Times New Roman" pitchFamily="18" charset="0"/>
                <a:cs typeface="Courier New" pitchFamily="49" charset="0"/>
              </a:rPr>
              <a:t>if</a:t>
            </a:r>
            <a:r>
              <a:rPr lang="en-US" sz="1300" dirty="0">
                <a:solidFill>
                  <a:srgbClr val="000000"/>
                </a:solidFill>
                <a:latin typeface="Courier New" pitchFamily="49" charset="0"/>
                <a:ea typeface="Times New Roman" pitchFamily="18" charset="0"/>
                <a:cs typeface="Courier New" pitchFamily="49" charset="0"/>
              </a:rPr>
              <a:t>(book[i] </a:t>
            </a:r>
            <a:r>
              <a:rPr lang="en-US" sz="1300" b="1" dirty="0" err="1">
                <a:solidFill>
                  <a:srgbClr val="7F0055"/>
                </a:solidFill>
                <a:latin typeface="Courier New" pitchFamily="49" charset="0"/>
                <a:ea typeface="Times New Roman" pitchFamily="18" charset="0"/>
                <a:cs typeface="Courier New" pitchFamily="49" charset="0"/>
              </a:rPr>
              <a:t>instanceof</a:t>
            </a: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ProgrammerBook</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prbook</a:t>
            </a:r>
            <a:r>
              <a:rPr lang="en-US" sz="1300" dirty="0">
                <a:solidFill>
                  <a:srgbClr val="000000"/>
                </a:solidFill>
                <a:latin typeface="Courier New" pitchFamily="49" charset="0"/>
                <a:ea typeface="Times New Roman" pitchFamily="18" charset="0"/>
                <a:cs typeface="Courier New" pitchFamily="49" charset="0"/>
              </a:rPr>
              <a:t> = (</a:t>
            </a:r>
            <a:r>
              <a:rPr lang="en-US" sz="1300" dirty="0" err="1">
                <a:solidFill>
                  <a:srgbClr val="000000"/>
                </a:solidFill>
                <a:latin typeface="Courier New" pitchFamily="49" charset="0"/>
                <a:ea typeface="Times New Roman" pitchFamily="18" charset="0"/>
                <a:cs typeface="Courier New" pitchFamily="49" charset="0"/>
              </a:rPr>
              <a:t>ProgrammerBook</a:t>
            </a:r>
            <a:r>
              <a:rPr lang="en-US" sz="1300" dirty="0">
                <a:solidFill>
                  <a:srgbClr val="000000"/>
                </a:solidFill>
                <a:latin typeface="Courier New" pitchFamily="49" charset="0"/>
                <a:ea typeface="Times New Roman" pitchFamily="18" charset="0"/>
                <a:cs typeface="Courier New" pitchFamily="49" charset="0"/>
              </a:rPr>
              <a:t>)book[i];</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System.</a:t>
            </a:r>
            <a:r>
              <a:rPr lang="en-US" sz="1300" i="1" dirty="0" err="1">
                <a:solidFill>
                  <a:srgbClr val="0000C0"/>
                </a:solidFill>
                <a:latin typeface="Courier New" pitchFamily="49" charset="0"/>
                <a:ea typeface="Times New Roman" pitchFamily="18" charset="0"/>
                <a:cs typeface="Courier New" pitchFamily="49" charset="0"/>
              </a:rPr>
              <a:t>out</a:t>
            </a:r>
            <a:r>
              <a:rPr lang="en-US" sz="1300" dirty="0" err="1">
                <a:solidFill>
                  <a:srgbClr val="000000"/>
                </a:solidFill>
                <a:latin typeface="Courier New" pitchFamily="49" charset="0"/>
                <a:ea typeface="Times New Roman" pitchFamily="18" charset="0"/>
                <a:cs typeface="Courier New" pitchFamily="49" charset="0"/>
              </a:rPr>
              <a:t>.println</a:t>
            </a:r>
            <a:r>
              <a:rPr lang="en-US" sz="1300" dirty="0">
                <a:solidFill>
                  <a:srgbClr val="000000"/>
                </a:solidFill>
                <a:latin typeface="Courier New" pitchFamily="49" charset="0"/>
                <a:ea typeface="Times New Roman" pitchFamily="18" charset="0"/>
                <a:cs typeface="Courier New" pitchFamily="49" charset="0"/>
              </a:rPr>
              <a:t>(</a:t>
            </a:r>
            <a:r>
              <a:rPr lang="en-US" sz="1300" dirty="0">
                <a:solidFill>
                  <a:srgbClr val="2A00FF"/>
                </a:solidFill>
                <a:latin typeface="Courier New" pitchFamily="49" charset="0"/>
                <a:ea typeface="Times New Roman" pitchFamily="18" charset="0"/>
                <a:cs typeface="Courier New" pitchFamily="49" charset="0"/>
              </a:rPr>
              <a:t>"Programmer level = "</a:t>
            </a:r>
            <a:r>
              <a:rPr lang="en-US" sz="1300" dirty="0">
                <a:solidFill>
                  <a:srgbClr val="000000"/>
                </a:solidFill>
                <a:latin typeface="Courier New" pitchFamily="49" charset="0"/>
                <a:ea typeface="Times New Roman" pitchFamily="18" charset="0"/>
                <a:cs typeface="Courier New" pitchFamily="49" charset="0"/>
              </a:rPr>
              <a:t> + </a:t>
            </a:r>
            <a:r>
              <a:rPr lang="en-US" sz="1300" dirty="0" err="1">
                <a:solidFill>
                  <a:srgbClr val="000000"/>
                </a:solidFill>
                <a:latin typeface="Courier New" pitchFamily="49" charset="0"/>
                <a:ea typeface="Times New Roman" pitchFamily="18" charset="0"/>
                <a:cs typeface="Courier New" pitchFamily="49" charset="0"/>
              </a:rPr>
              <a:t>prbook.getLevel</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 </a:t>
            </a:r>
            <a:r>
              <a:rPr lang="en-US" sz="1300" b="1" dirty="0">
                <a:solidFill>
                  <a:srgbClr val="7F0055"/>
                </a:solidFill>
                <a:latin typeface="Courier New" pitchFamily="49" charset="0"/>
                <a:ea typeface="Times New Roman" pitchFamily="18" charset="0"/>
                <a:cs typeface="Courier New" pitchFamily="49" charset="0"/>
              </a:rPr>
              <a:t>else </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bk</a:t>
            </a:r>
            <a:r>
              <a:rPr lang="en-US" sz="1300" dirty="0">
                <a:solidFill>
                  <a:srgbClr val="000000"/>
                </a:solidFill>
                <a:latin typeface="Courier New" pitchFamily="49" charset="0"/>
                <a:ea typeface="Times New Roman" pitchFamily="18" charset="0"/>
                <a:cs typeface="Courier New" pitchFamily="49" charset="0"/>
              </a:rPr>
              <a:t> = (Book)book[i];</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en-US" sz="1300" dirty="0" err="1">
                <a:solidFill>
                  <a:srgbClr val="000000"/>
                </a:solidFill>
                <a:latin typeface="Courier New" pitchFamily="49" charset="0"/>
                <a:ea typeface="Times New Roman" pitchFamily="18" charset="0"/>
                <a:cs typeface="Courier New" pitchFamily="49" charset="0"/>
              </a:rPr>
              <a:t>System.</a:t>
            </a:r>
            <a:r>
              <a:rPr lang="en-US" sz="1300" i="1" dirty="0" err="1">
                <a:solidFill>
                  <a:srgbClr val="0000C0"/>
                </a:solidFill>
                <a:latin typeface="Courier New" pitchFamily="49" charset="0"/>
                <a:ea typeface="Times New Roman" pitchFamily="18" charset="0"/>
                <a:cs typeface="Courier New" pitchFamily="49" charset="0"/>
              </a:rPr>
              <a:t>out</a:t>
            </a:r>
            <a:r>
              <a:rPr lang="en-US" sz="1300" dirty="0" err="1">
                <a:solidFill>
                  <a:srgbClr val="000000"/>
                </a:solidFill>
                <a:latin typeface="Courier New" pitchFamily="49" charset="0"/>
                <a:ea typeface="Times New Roman" pitchFamily="18" charset="0"/>
                <a:cs typeface="Courier New" pitchFamily="49" charset="0"/>
              </a:rPr>
              <a:t>.println</a:t>
            </a:r>
            <a:r>
              <a:rPr lang="en-US" sz="1300" dirty="0">
                <a:solidFill>
                  <a:srgbClr val="000000"/>
                </a:solidFill>
                <a:latin typeface="Courier New" pitchFamily="49" charset="0"/>
                <a:ea typeface="Times New Roman" pitchFamily="18" charset="0"/>
                <a:cs typeface="Courier New" pitchFamily="49" charset="0"/>
              </a:rPr>
              <a:t>(</a:t>
            </a:r>
            <a:r>
              <a:rPr lang="en-US" sz="1300" dirty="0">
                <a:solidFill>
                  <a:srgbClr val="2A00FF"/>
                </a:solidFill>
                <a:latin typeface="Courier New" pitchFamily="49" charset="0"/>
                <a:ea typeface="Times New Roman" pitchFamily="18" charset="0"/>
                <a:cs typeface="Courier New" pitchFamily="49" charset="0"/>
              </a:rPr>
              <a:t>"Book price = "</a:t>
            </a:r>
            <a:r>
              <a:rPr lang="en-US" sz="1300" dirty="0">
                <a:solidFill>
                  <a:srgbClr val="000000"/>
                </a:solidFill>
                <a:latin typeface="Courier New" pitchFamily="49" charset="0"/>
                <a:ea typeface="Times New Roman" pitchFamily="18" charset="0"/>
                <a:cs typeface="Courier New" pitchFamily="49" charset="0"/>
              </a:rPr>
              <a:t> + </a:t>
            </a:r>
            <a:r>
              <a:rPr lang="en-US" sz="1300" dirty="0" err="1">
                <a:solidFill>
                  <a:srgbClr val="000000"/>
                </a:solidFill>
                <a:latin typeface="Courier New" pitchFamily="49" charset="0"/>
                <a:ea typeface="Times New Roman" pitchFamily="18" charset="0"/>
                <a:cs typeface="Courier New" pitchFamily="49" charset="0"/>
              </a:rPr>
              <a:t>bk.getPrice</a:t>
            </a:r>
            <a:r>
              <a:rPr lang="en-US"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en-US" sz="1300" dirty="0">
                <a:solidFill>
                  <a:srgbClr val="000000"/>
                </a:solidFill>
                <a:latin typeface="Courier New" pitchFamily="49" charset="0"/>
                <a:ea typeface="Times New Roman" pitchFamily="18" charset="0"/>
                <a:cs typeface="Courier New" pitchFamily="49" charset="0"/>
              </a:rPr>
              <a:t>            </a:t>
            </a:r>
            <a:r>
              <a:rPr lang="ru-RU"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ru-RU" sz="1300" dirty="0">
                <a:solidFill>
                  <a:srgbClr val="000000"/>
                </a:solidFill>
                <a:latin typeface="Courier New" pitchFamily="49" charset="0"/>
                <a:ea typeface="Times New Roman" pitchFamily="18" charset="0"/>
                <a:cs typeface="Courier New" pitchFamily="49" charset="0"/>
              </a:rPr>
              <a:t>        }</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ru-RU" sz="1300" dirty="0">
                <a:solidFill>
                  <a:srgbClr val="000000"/>
                </a:solidFill>
                <a:latin typeface="Courier New" pitchFamily="49" charset="0"/>
                <a:ea typeface="Times New Roman" pitchFamily="18" charset="0"/>
                <a:cs typeface="Courier New" pitchFamily="49" charset="0"/>
              </a:rPr>
              <a:t>    }</a:t>
            </a:r>
            <a:endParaRPr lang="ru-RU" sz="1300" dirty="0">
              <a:latin typeface="Courier New" pitchFamily="49" charset="0"/>
              <a:cs typeface="Courier New" pitchFamily="49" charset="0"/>
            </a:endParaRPr>
          </a:p>
          <a:p>
            <a:pPr marL="0" lvl="0" indent="0" eaLnBrk="0" fontAlgn="base" hangingPunct="0">
              <a:spcBef>
                <a:spcPct val="0"/>
              </a:spcBef>
              <a:spcAft>
                <a:spcPct val="0"/>
              </a:spcAft>
              <a:buClrTx/>
              <a:buSzTx/>
              <a:buNone/>
            </a:pPr>
            <a:r>
              <a:rPr lang="ru-RU" sz="1300" dirty="0">
                <a:solidFill>
                  <a:srgbClr val="000000"/>
                </a:solidFill>
                <a:latin typeface="Courier New" pitchFamily="49" charset="0"/>
                <a:ea typeface="Times New Roman" pitchFamily="18" charset="0"/>
                <a:cs typeface="Courier New" pitchFamily="49" charset="0"/>
              </a:rPr>
              <a:t>}</a:t>
            </a:r>
            <a:endParaRPr lang="ru-RU" sz="1300" dirty="0">
              <a:latin typeface="Courier New" pitchFamily="49" charset="0"/>
              <a:cs typeface="Courier New" pitchFamily="49" charset="0"/>
            </a:endParaRPr>
          </a:p>
          <a:p>
            <a:pPr marL="0" indent="0">
              <a:buNone/>
            </a:pPr>
            <a:endParaRPr lang="en-US" sz="1300" dirty="0">
              <a:latin typeface="Courier New" pitchFamily="49" charset="0"/>
              <a:cs typeface="Courier New" pitchFamily="49" charset="0"/>
            </a:endParaRP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97</a:t>
            </a:fld>
            <a:endParaRPr lang="en-US"/>
          </a:p>
        </p:txBody>
      </p:sp>
    </p:spTree>
    <p:extLst>
      <p:ext uri="{BB962C8B-B14F-4D97-AF65-F5344CB8AC3E}">
        <p14:creationId xmlns:p14="http://schemas.microsoft.com/office/powerpoint/2010/main" xmlns="" val="6434067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Наследование</a:t>
            </a:r>
            <a:endParaRPr lang="en-US" dirty="0"/>
          </a:p>
        </p:txBody>
      </p:sp>
      <p:sp>
        <p:nvSpPr>
          <p:cNvPr id="3" name="Content Placeholder 2"/>
          <p:cNvSpPr>
            <a:spLocks noGrp="1"/>
          </p:cNvSpPr>
          <p:nvPr>
            <p:ph idx="1"/>
          </p:nvPr>
        </p:nvSpPr>
        <p:spPr/>
        <p:txBody>
          <a:bodyPr/>
          <a:lstStyle/>
          <a:p>
            <a:pPr marL="0" indent="0" algn="just">
              <a:buNone/>
            </a:pPr>
            <a:r>
              <a:rPr lang="ru-RU" sz="1800" dirty="0"/>
              <a:t>Компилятор не позволить выполнить некорректное приведение типов. Например, приведение типов</a:t>
            </a:r>
          </a:p>
          <a:p>
            <a:pPr marL="0" indent="0">
              <a:buNone/>
            </a:pPr>
            <a:endParaRPr lang="en-US" sz="1800" dirty="0"/>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98</a:t>
            </a:fld>
            <a:endParaRPr lang="en-US"/>
          </a:p>
        </p:txBody>
      </p:sp>
      <p:sp>
        <p:nvSpPr>
          <p:cNvPr id="6" name="Rectangle 5"/>
          <p:cNvSpPr/>
          <p:nvPr/>
        </p:nvSpPr>
        <p:spPr>
          <a:xfrm>
            <a:off x="2819400" y="2069812"/>
            <a:ext cx="2954655" cy="323165"/>
          </a:xfrm>
          <a:prstGeom prst="rect">
            <a:avLst/>
          </a:prstGeom>
          <a:solidFill>
            <a:schemeClr val="bg1">
              <a:lumMod val="95000"/>
            </a:schemeClr>
          </a:solidFill>
        </p:spPr>
        <p:txBody>
          <a:bodyPr wrap="none">
            <a:spAutoFit/>
          </a:bodyPr>
          <a:lstStyle/>
          <a:p>
            <a:pPr eaLnBrk="0" fontAlgn="base" hangingPunct="0">
              <a:spcBef>
                <a:spcPct val="0"/>
              </a:spcBef>
              <a:spcAft>
                <a:spcPct val="0"/>
              </a:spcAft>
            </a:pPr>
            <a:r>
              <a:rPr lang="ru-RU" sz="1500" dirty="0" err="1">
                <a:latin typeface="Courier New" pitchFamily="49" charset="0"/>
                <a:ea typeface="Times New Roman" pitchFamily="18" charset="0"/>
                <a:cs typeface="Courier New" pitchFamily="49" charset="0"/>
              </a:rPr>
              <a:t>Date</a:t>
            </a:r>
            <a:r>
              <a:rPr lang="ru-RU" sz="1500" dirty="0">
                <a:latin typeface="Courier New" pitchFamily="49" charset="0"/>
                <a:ea typeface="Times New Roman" pitchFamily="18" charset="0"/>
                <a:cs typeface="Courier New" pitchFamily="49" charset="0"/>
              </a:rPr>
              <a:t> </a:t>
            </a:r>
            <a:r>
              <a:rPr lang="ru-RU" sz="1500" dirty="0" err="1">
                <a:latin typeface="Courier New" pitchFamily="49" charset="0"/>
                <a:ea typeface="Times New Roman" pitchFamily="18" charset="0"/>
                <a:cs typeface="Courier New" pitchFamily="49" charset="0"/>
              </a:rPr>
              <a:t>dt</a:t>
            </a:r>
            <a:r>
              <a:rPr lang="ru-RU" sz="1500" dirty="0">
                <a:latin typeface="Courier New" pitchFamily="49" charset="0"/>
                <a:ea typeface="Times New Roman" pitchFamily="18" charset="0"/>
                <a:cs typeface="Courier New" pitchFamily="49" charset="0"/>
              </a:rPr>
              <a:t> = (</a:t>
            </a:r>
            <a:r>
              <a:rPr lang="ru-RU" sz="1500" dirty="0" err="1">
                <a:latin typeface="Courier New" pitchFamily="49" charset="0"/>
                <a:ea typeface="Times New Roman" pitchFamily="18" charset="0"/>
                <a:cs typeface="Courier New" pitchFamily="49" charset="0"/>
              </a:rPr>
              <a:t>Date</a:t>
            </a:r>
            <a:r>
              <a:rPr lang="ru-RU" sz="1500" dirty="0">
                <a:latin typeface="Courier New" pitchFamily="49" charset="0"/>
                <a:ea typeface="Times New Roman" pitchFamily="18" charset="0"/>
                <a:cs typeface="Courier New" pitchFamily="49" charset="0"/>
              </a:rPr>
              <a:t>)</a:t>
            </a:r>
            <a:r>
              <a:rPr lang="ru-RU" sz="1500" dirty="0" err="1">
                <a:latin typeface="Courier New" pitchFamily="49" charset="0"/>
                <a:ea typeface="Times New Roman" pitchFamily="18" charset="0"/>
                <a:cs typeface="Courier New" pitchFamily="49" charset="0"/>
              </a:rPr>
              <a:t>book</a:t>
            </a:r>
            <a:r>
              <a:rPr lang="ru-RU" sz="1500" dirty="0">
                <a:latin typeface="Courier New" pitchFamily="49" charset="0"/>
                <a:ea typeface="Times New Roman" pitchFamily="18" charset="0"/>
                <a:cs typeface="Courier New" pitchFamily="49" charset="0"/>
              </a:rPr>
              <a:t>[1];</a:t>
            </a:r>
          </a:p>
        </p:txBody>
      </p:sp>
      <p:sp>
        <p:nvSpPr>
          <p:cNvPr id="7" name="Content Placeholder 2"/>
          <p:cNvSpPr txBox="1">
            <a:spLocks/>
          </p:cNvSpPr>
          <p:nvPr/>
        </p:nvSpPr>
        <p:spPr>
          <a:xfrm>
            <a:off x="914400" y="2590800"/>
            <a:ext cx="7315200" cy="609600"/>
          </a:xfrm>
          <a:prstGeom prst="rect">
            <a:avLst/>
          </a:prstGeom>
        </p:spPr>
        <p:txBody>
          <a:bodyPr/>
          <a:lstStyle>
            <a:lvl1pPr marL="285750" indent="-285750" algn="l" defTabSz="914400" rtl="0" eaLnBrk="1" latinLnBrk="0" hangingPunct="1">
              <a:spcBef>
                <a:spcPct val="20000"/>
              </a:spcBef>
              <a:buClr>
                <a:schemeClr val="accent1">
                  <a:lumMod val="75000"/>
                </a:schemeClr>
              </a:buClr>
              <a:buSzPct val="140000"/>
              <a:buFont typeface="Wingdings" pitchFamily="2" charset="2"/>
              <a:buChar char="§"/>
              <a:defRPr sz="15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lumMod val="75000"/>
                </a:schemeClr>
              </a:buClr>
              <a:buSzPct val="140000"/>
              <a:buFont typeface="Arial" pitchFamily="34" charset="0"/>
              <a:buChar char="•"/>
              <a:defRPr sz="1500" kern="1200">
                <a:solidFill>
                  <a:schemeClr val="tx1"/>
                </a:solidFill>
                <a:latin typeface="Arial" pitchFamily="34" charset="0"/>
                <a:ea typeface="+mn-ea"/>
                <a:cs typeface="Arial" pitchFamily="34" charset="0"/>
              </a:defRPr>
            </a:lvl2pPr>
            <a:lvl3pPr marL="1166813" indent="-285750" algn="l" defTabSz="914400" rtl="0" eaLnBrk="1" latinLnBrk="0" hangingPunct="1">
              <a:spcBef>
                <a:spcPct val="20000"/>
              </a:spcBef>
              <a:buClr>
                <a:schemeClr val="accent1">
                  <a:lumMod val="75000"/>
                </a:schemeClr>
              </a:buClr>
              <a:buSzPct val="140000"/>
              <a:buFont typeface="Arial" pitchFamily="34" charset="0"/>
              <a:buChar char="›"/>
              <a:defRPr sz="1500" kern="1200">
                <a:solidFill>
                  <a:schemeClr val="tx1"/>
                </a:solidFill>
                <a:latin typeface="Arial" pitchFamily="34" charset="0"/>
                <a:ea typeface="+mn-ea"/>
                <a:cs typeface="Arial" pitchFamily="34" charset="0"/>
              </a:defRPr>
            </a:lvl3pPr>
            <a:lvl4pPr marL="1611313" indent="-280988" algn="l" defTabSz="914400" rtl="0" eaLnBrk="1" latinLnBrk="0" hangingPunct="1">
              <a:spcBef>
                <a:spcPct val="20000"/>
              </a:spcBef>
              <a:buClr>
                <a:schemeClr val="accent1">
                  <a:lumMod val="75000"/>
                </a:schemeClr>
              </a:buClr>
              <a:buSzPct val="100000"/>
              <a:buFont typeface="Arial" pitchFamily="34" charset="0"/>
              <a:buChar char="―"/>
              <a:tabLst>
                <a:tab pos="1611313" algn="l"/>
              </a:tabLst>
              <a:defRPr sz="1500" kern="1200">
                <a:solidFill>
                  <a:schemeClr val="tx1"/>
                </a:solidFill>
                <a:latin typeface="Arial" pitchFamily="34" charset="0"/>
                <a:ea typeface="+mn-ea"/>
                <a:cs typeface="Arial" pitchFamily="34" charset="0"/>
              </a:defRPr>
            </a:lvl4pPr>
            <a:lvl5pPr marL="1879600" indent="0" algn="l" defTabSz="914400" rtl="0" eaLnBrk="1" latinLnBrk="0" hangingPunct="1">
              <a:spcBef>
                <a:spcPct val="20000"/>
              </a:spcBef>
              <a:buClr>
                <a:schemeClr val="accent1">
                  <a:lumMod val="75000"/>
                </a:schemeClr>
              </a:buClr>
              <a:buFontTx/>
              <a:buNone/>
              <a:defRPr sz="15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ru-RU" sz="1800" dirty="0"/>
              <a:t>приведет к ошибке на стадии компиляции, поскольку класс </a:t>
            </a:r>
            <a:r>
              <a:rPr lang="ru-RU" sz="1800" b="1" dirty="0" err="1"/>
              <a:t>Date</a:t>
            </a:r>
            <a:r>
              <a:rPr lang="ru-RU" sz="1800" dirty="0"/>
              <a:t> не является подклассом класса </a:t>
            </a:r>
            <a:r>
              <a:rPr lang="ru-RU" sz="1800" b="1" dirty="0" err="1"/>
              <a:t>Book</a:t>
            </a:r>
            <a:r>
              <a:rPr lang="ru-RU" sz="1800" dirty="0"/>
              <a:t>. </a:t>
            </a:r>
          </a:p>
          <a:p>
            <a:pPr marL="0" indent="0">
              <a:buFont typeface="Wingdings" pitchFamily="2" charset="2"/>
              <a:buNone/>
            </a:pPr>
            <a:endParaRPr lang="en-US" sz="1800" dirty="0"/>
          </a:p>
        </p:txBody>
      </p:sp>
    </p:spTree>
    <p:extLst>
      <p:ext uri="{BB962C8B-B14F-4D97-AF65-F5344CB8AC3E}">
        <p14:creationId xmlns:p14="http://schemas.microsoft.com/office/powerpoint/2010/main" xmlns="" val="327744561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Наследование</a:t>
            </a:r>
            <a:endParaRPr lang="en-US" dirty="0"/>
          </a:p>
        </p:txBody>
      </p:sp>
      <p:sp>
        <p:nvSpPr>
          <p:cNvPr id="3" name="Content Placeholder 2"/>
          <p:cNvSpPr>
            <a:spLocks noGrp="1"/>
          </p:cNvSpPr>
          <p:nvPr>
            <p:ph idx="1"/>
          </p:nvPr>
        </p:nvSpPr>
        <p:spPr/>
        <p:txBody>
          <a:bodyPr/>
          <a:lstStyle/>
          <a:p>
            <a:pPr marL="0" indent="0" algn="just">
              <a:buNone/>
            </a:pPr>
            <a:r>
              <a:rPr lang="ru-RU" sz="1800" b="1" dirty="0" smtClean="0"/>
              <a:t>Абстрактные методы и классы. </a:t>
            </a:r>
            <a:r>
              <a:rPr lang="ru-RU" sz="1800" dirty="0" smtClean="0"/>
              <a:t>Часто </a:t>
            </a:r>
            <a:r>
              <a:rPr lang="ru-RU" sz="1800" dirty="0"/>
              <a:t>при проектировании иерархии классов верхние классы иерархии становятся все более и более абстрактными, так что реализовывать некоторые методы в них не имеет никакого смысла. Однако удалить их из класса нельзя, так как при дальнейшем использовании базовых объектных ссылок на объекты производных классов необходим доступ к переопределенным методам, а он возможен только при наличии в них метода с такой же сигнатурой как в базовом классе. В таком случае метод следует объявлять абстрактным. В классе, где метод объявляется абстрактным, его реализация не требуется. Если в классе есть абстрактные методы, тои класс можно объявить абстрактным.</a:t>
            </a:r>
          </a:p>
        </p:txBody>
      </p:sp>
      <p:sp>
        <p:nvSpPr>
          <p:cNvPr id="4" name="Footer Placeholder 3"/>
          <p:cNvSpPr>
            <a:spLocks noGrp="1"/>
          </p:cNvSpPr>
          <p:nvPr>
            <p:ph type="ftr" sz="quarter" idx="10"/>
          </p:nvPr>
        </p:nvSpPr>
        <p:spPr/>
        <p:txBody>
          <a:bodyPr/>
          <a:lstStyle/>
          <a:p>
            <a:r>
              <a:rPr lang="en-US" smtClean="0"/>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99</a:t>
            </a:fld>
            <a:endParaRPr lang="en-US"/>
          </a:p>
        </p:txBody>
      </p:sp>
    </p:spTree>
    <p:extLst>
      <p:ext uri="{BB962C8B-B14F-4D97-AF65-F5344CB8AC3E}">
        <p14:creationId xmlns:p14="http://schemas.microsoft.com/office/powerpoint/2010/main" xmlns="" val="368288765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2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CA496E2AB4DCC4CBD826C5695775510" ma:contentTypeVersion="0" ma:contentTypeDescription="Create a new document." ma:contentTypeScope="" ma:versionID="eb311b528700db28efca9c0f619a656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FDF4208-111D-4189-B221-FB62D9AE5390}">
  <ds:schemaRefs>
    <ds:schemaRef ds:uri="http://purl.org/dc/elements/1.1/"/>
    <ds:schemaRef ds:uri="http://purl.org/dc/terms/"/>
    <ds:schemaRef ds:uri="http://www.w3.org/XML/1998/namespace"/>
    <ds:schemaRef ds:uri="http://schemas.microsoft.com/office/2006/documentManagement/types"/>
    <ds:schemaRef ds:uri="http://schemas.microsoft.com/office/2006/metadata/propertie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7315A563-1542-4B1B-9579-695AA611E186}">
  <ds:schemaRefs>
    <ds:schemaRef ds:uri="http://schemas.microsoft.com/sharepoint/v3/contenttype/forms"/>
  </ds:schemaRefs>
</ds:datastoreItem>
</file>

<file path=customXml/itemProps3.xml><?xml version="1.0" encoding="utf-8"?>
<ds:datastoreItem xmlns:ds="http://schemas.openxmlformats.org/officeDocument/2006/customXml" ds:itemID="{C31F6982-1EED-4338-85F4-186B4515F3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Flow</Template>
  <TotalTime>14208</TotalTime>
  <Words>9960</Words>
  <Application>Microsoft Office PowerPoint</Application>
  <PresentationFormat>Экран (4:3)</PresentationFormat>
  <Paragraphs>1931</Paragraphs>
  <Slides>150</Slides>
  <Notes>10</Notes>
  <HiddenSlides>0</HiddenSlides>
  <MMClips>0</MMClips>
  <ScaleCrop>false</ScaleCrop>
  <HeadingPairs>
    <vt:vector size="6" baseType="variant">
      <vt:variant>
        <vt:lpstr>Тема</vt:lpstr>
      </vt:variant>
      <vt:variant>
        <vt:i4>1</vt:i4>
      </vt:variant>
      <vt:variant>
        <vt:lpstr>Внедренные серверы OLE</vt:lpstr>
      </vt:variant>
      <vt:variant>
        <vt:i4>1</vt:i4>
      </vt:variant>
      <vt:variant>
        <vt:lpstr>Заголовки слайдов</vt:lpstr>
      </vt:variant>
      <vt:variant>
        <vt:i4>150</vt:i4>
      </vt:variant>
    </vt:vector>
  </HeadingPairs>
  <TitlesOfParts>
    <vt:vector size="152" baseType="lpstr">
      <vt:lpstr>template2 (2)</vt:lpstr>
      <vt:lpstr>Visio</vt:lpstr>
      <vt:lpstr>Object-oriented programming in Java</vt:lpstr>
      <vt:lpstr>Слайд 2</vt:lpstr>
      <vt:lpstr>Причины возникновения ооп</vt:lpstr>
      <vt:lpstr>Причины возникновения ООП</vt:lpstr>
      <vt:lpstr>Причины возникновения ООП</vt:lpstr>
      <vt:lpstr>Причины возникновения ООП</vt:lpstr>
      <vt:lpstr>Причины возникновения ООП</vt:lpstr>
      <vt:lpstr>Причины возникновения ООП</vt:lpstr>
      <vt:lpstr>Классы и объекты</vt:lpstr>
      <vt:lpstr>Классы и объекты</vt:lpstr>
      <vt:lpstr>Классы и объекты</vt:lpstr>
      <vt:lpstr>Классы и объекты</vt:lpstr>
      <vt:lpstr>Классы и объекты</vt:lpstr>
      <vt:lpstr>Классы и объекты</vt:lpstr>
      <vt:lpstr>Классы и объекты</vt:lpstr>
      <vt:lpstr>Классы и объекты</vt:lpstr>
      <vt:lpstr>Классы и объекты</vt:lpstr>
      <vt:lpstr>Классы и объекты. Example 1</vt:lpstr>
      <vt:lpstr>Классы и объекты</vt:lpstr>
      <vt:lpstr>Классы и объекты. Example 2</vt:lpstr>
      <vt:lpstr>Классы и объекты. Example 3</vt:lpstr>
      <vt:lpstr>Классы и объекты</vt:lpstr>
      <vt:lpstr>Классы и объекты</vt:lpstr>
      <vt:lpstr>Классы и объекты. Example 4</vt:lpstr>
      <vt:lpstr>Классы и объекты. Example 4</vt:lpstr>
      <vt:lpstr>Классы и объекты</vt:lpstr>
      <vt:lpstr>Классы и объекты. Example 5</vt:lpstr>
      <vt:lpstr>Классы и объекты</vt:lpstr>
      <vt:lpstr>Классы и объекты. Example 6</vt:lpstr>
      <vt:lpstr>Классы и объекты</vt:lpstr>
      <vt:lpstr>Классы и объекты. Example 7</vt:lpstr>
      <vt:lpstr>Классы и объекты</vt:lpstr>
      <vt:lpstr>Классы и объекты. Example 8</vt:lpstr>
      <vt:lpstr>Классы и объекты. Example 9</vt:lpstr>
      <vt:lpstr>Классы и объекты</vt:lpstr>
      <vt:lpstr>Классы и объекты</vt:lpstr>
      <vt:lpstr>Классы и объекты. Example 10</vt:lpstr>
      <vt:lpstr>Классы и объекты</vt:lpstr>
      <vt:lpstr>Классы и объекты</vt:lpstr>
      <vt:lpstr>Классы и объекты</vt:lpstr>
      <vt:lpstr>Классы и объекты. Example 11</vt:lpstr>
      <vt:lpstr>Классы и объекты. Example 11</vt:lpstr>
      <vt:lpstr>Классы и объекты</vt:lpstr>
      <vt:lpstr>Классы и объекты</vt:lpstr>
      <vt:lpstr>Классы и объекты</vt:lpstr>
      <vt:lpstr>Классы и объекты</vt:lpstr>
      <vt:lpstr>Классы и объекты. Example 12</vt:lpstr>
      <vt:lpstr>Классы и объекты. Example 12</vt:lpstr>
      <vt:lpstr>Классы и объекты</vt:lpstr>
      <vt:lpstr>Классы и объекты</vt:lpstr>
      <vt:lpstr>Классы и объекты</vt:lpstr>
      <vt:lpstr>Классы и объекты</vt:lpstr>
      <vt:lpstr>Классы и объекты. Example 13</vt:lpstr>
      <vt:lpstr>Классы и объекты. Example 13</vt:lpstr>
      <vt:lpstr>Классы и объекты</vt:lpstr>
      <vt:lpstr>Классы и объекты</vt:lpstr>
      <vt:lpstr>Классы и объекты</vt:lpstr>
      <vt:lpstr>Классы и объекты</vt:lpstr>
      <vt:lpstr>Классы и объекты</vt:lpstr>
      <vt:lpstr>Классы и объекты</vt:lpstr>
      <vt:lpstr>Классы и объекты</vt:lpstr>
      <vt:lpstr>Классы и объекты. Example 14</vt:lpstr>
      <vt:lpstr>Классы и объекты. Example 14</vt:lpstr>
      <vt:lpstr>Классы и объекты</vt:lpstr>
      <vt:lpstr>Классы и объекты. Example 15</vt:lpstr>
      <vt:lpstr>Классы и объекты. Example 16</vt:lpstr>
      <vt:lpstr>Классы и объекты. Example 16</vt:lpstr>
      <vt:lpstr>Три кита ооп</vt:lpstr>
      <vt:lpstr>Три кита ООП</vt:lpstr>
      <vt:lpstr>Три кита ООП</vt:lpstr>
      <vt:lpstr>Три кита ООП</vt:lpstr>
      <vt:lpstr>Три кита ООП</vt:lpstr>
      <vt:lpstr>Три кита ООП</vt:lpstr>
      <vt:lpstr>Три кита ООП</vt:lpstr>
      <vt:lpstr>Три кита ООП</vt:lpstr>
      <vt:lpstr>Три кита ООП</vt:lpstr>
      <vt:lpstr>Наследование</vt:lpstr>
      <vt:lpstr>Наследование</vt:lpstr>
      <vt:lpstr>Наследование</vt:lpstr>
      <vt:lpstr>Наследование</vt:lpstr>
      <vt:lpstr>Наследование. Example 17</vt:lpstr>
      <vt:lpstr>Наследование. Example 17</vt:lpstr>
      <vt:lpstr>Наследование. Example 18</vt:lpstr>
      <vt:lpstr>Наследование. Example 18</vt:lpstr>
      <vt:lpstr>Наследование</vt:lpstr>
      <vt:lpstr>Наследование. Example 19</vt:lpstr>
      <vt:lpstr>Наследование. Example 20</vt:lpstr>
      <vt:lpstr>Наследование</vt:lpstr>
      <vt:lpstr>Наследование</vt:lpstr>
      <vt:lpstr>Наследование</vt:lpstr>
      <vt:lpstr>Наследование</vt:lpstr>
      <vt:lpstr>Наследование. Example 21</vt:lpstr>
      <vt:lpstr>Наследование</vt:lpstr>
      <vt:lpstr>Наследование</vt:lpstr>
      <vt:lpstr>Наследование. Example 22</vt:lpstr>
      <vt:lpstr>Наследование</vt:lpstr>
      <vt:lpstr>Наследование. Example 23</vt:lpstr>
      <vt:lpstr>Наследование</vt:lpstr>
      <vt:lpstr>Наследование</vt:lpstr>
      <vt:lpstr>Наследование. Example 24</vt:lpstr>
      <vt:lpstr>Наследование. Example 24</vt:lpstr>
      <vt:lpstr>Наследование. Example 25</vt:lpstr>
      <vt:lpstr>Наследование. Example 25</vt:lpstr>
      <vt:lpstr>Наследование</vt:lpstr>
      <vt:lpstr>Наследование. Example 26</vt:lpstr>
      <vt:lpstr>Наследование. Example 27</vt:lpstr>
      <vt:lpstr>Интерфейсы</vt:lpstr>
      <vt:lpstr>Интерфейсы</vt:lpstr>
      <vt:lpstr>Интерфейсы</vt:lpstr>
      <vt:lpstr>Интерфейсы. Example 28</vt:lpstr>
      <vt:lpstr>Интерфейсы. Example 28</vt:lpstr>
      <vt:lpstr>Интерфейсы</vt:lpstr>
      <vt:lpstr>Интерфейсы. Example 29</vt:lpstr>
      <vt:lpstr>Интерфейсы. Example 30</vt:lpstr>
      <vt:lpstr>Интерфейсы. Example 31</vt:lpstr>
      <vt:lpstr>Интерфейсы. Example 31</vt:lpstr>
      <vt:lpstr>Интерфейсы</vt:lpstr>
      <vt:lpstr>Интерфейсы</vt:lpstr>
      <vt:lpstr>Интерфейсы. Example 32</vt:lpstr>
      <vt:lpstr>Интерфейсы</vt:lpstr>
      <vt:lpstr>Интерфейсы. Example 33</vt:lpstr>
      <vt:lpstr>Интерфейсы</vt:lpstr>
      <vt:lpstr>Интерфейсы</vt:lpstr>
      <vt:lpstr>Интерфейсы</vt:lpstr>
      <vt:lpstr>Интерфейсы. Example 34</vt:lpstr>
      <vt:lpstr>Интерфейсы. Example 35</vt:lpstr>
      <vt:lpstr>Интерфейсы. Example 35</vt:lpstr>
      <vt:lpstr>Интерфейсы. Example 36</vt:lpstr>
      <vt:lpstr>Интерфейсы</vt:lpstr>
      <vt:lpstr>Интерфейсы. Example 37</vt:lpstr>
      <vt:lpstr>Интерфейсы. Example 37</vt:lpstr>
      <vt:lpstr>Введение в Design Patterns </vt:lpstr>
      <vt:lpstr>Введение в Design Patterns </vt:lpstr>
      <vt:lpstr>Введение в Design Patterns </vt:lpstr>
      <vt:lpstr>Введение в Design Patterns </vt:lpstr>
      <vt:lpstr>Введение в Design Patterns. Example 38 </vt:lpstr>
      <vt:lpstr>Введение в Design Patterns. Example 38 </vt:lpstr>
      <vt:lpstr>Введение в Design Patterns. Example 39 </vt:lpstr>
      <vt:lpstr>Введение в Design Patterns </vt:lpstr>
      <vt:lpstr>Введение в Design Patterns. Example 40</vt:lpstr>
      <vt:lpstr>Введение в Design Patterns </vt:lpstr>
      <vt:lpstr>Введение в Design Patterns. Example 41 </vt:lpstr>
      <vt:lpstr>Введение в Design Patterns. Example 41 </vt:lpstr>
      <vt:lpstr>Введение в Design Patterns </vt:lpstr>
      <vt:lpstr>Введение в Design Patterns. Example 42 </vt:lpstr>
      <vt:lpstr>Введение в Design Patterns. Example 42 </vt:lpstr>
      <vt:lpstr>Введение в Design Patterns. Example 42 </vt:lpstr>
      <vt:lpstr>Введение в Design Patterns </vt:lpstr>
      <vt:lpstr>Введение в Design Patterns </vt:lpstr>
      <vt:lpstr>Слайд 150</vt:lpstr>
    </vt:vector>
  </TitlesOfParts>
  <Company>EPAM Systems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EPAM Systems Gartner Briefing Profile</dc:title>
  <dc:creator>Alex Romanovich</dc:creator>
  <cp:keywords>Gartner Profile EPAM</cp:keywords>
  <cp:lastModifiedBy>Twoja nazwa użytkownika</cp:lastModifiedBy>
  <cp:revision>443</cp:revision>
  <dcterms:created xsi:type="dcterms:W3CDTF">2008-08-06T07:47:07Z</dcterms:created>
  <dcterms:modified xsi:type="dcterms:W3CDTF">2011-09-14T11:07:57Z</dcterms:modified>
</cp:coreProperties>
</file>