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5" r:id="rId10"/>
    <p:sldId id="264" r:id="rId11"/>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74" y="-318"/>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83498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97738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187714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77608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58892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13417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317017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92171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196927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296127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85128-97D0-48BD-B15A-6EE6965BDA40}" type="datetimeFigureOut">
              <a:rPr lang="en-US" smtClean="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9A81A-549B-4A66-8022-5CD71240D68C}" type="slidenum">
              <a:rPr lang="en-US" smtClean="0"/>
              <a:t>‹#›</a:t>
            </a:fld>
            <a:endParaRPr lang="en-US" dirty="0"/>
          </a:p>
        </p:txBody>
      </p:sp>
    </p:spTree>
    <p:extLst>
      <p:ext uri="{BB962C8B-B14F-4D97-AF65-F5344CB8AC3E}">
        <p14:creationId xmlns:p14="http://schemas.microsoft.com/office/powerpoint/2010/main" val="77587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85128-97D0-48BD-B15A-6EE6965BDA40}" type="datetimeFigureOut">
              <a:rPr lang="en-US" smtClean="0"/>
              <a:t>10/15/2023</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9A81A-549B-4A66-8022-5CD71240D68C}" type="slidenum">
              <a:rPr lang="en-US" smtClean="0"/>
              <a:t>‹#›</a:t>
            </a:fld>
            <a:endParaRPr lang="en-US" dirty="0"/>
          </a:p>
        </p:txBody>
      </p:sp>
    </p:spTree>
    <p:extLst>
      <p:ext uri="{BB962C8B-B14F-4D97-AF65-F5344CB8AC3E}">
        <p14:creationId xmlns:p14="http://schemas.microsoft.com/office/powerpoint/2010/main" val="402007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utt.ly/FBOPRDN" TargetMode="External"/><Relationship Id="rId7" Type="http://schemas.openxmlformats.org/officeDocument/2006/relationships/hyperlink" Target="https://bn.wikipedia.org/wiki/%E0%A6%86%E0%A6%AE%E0%A6%BE%E0%A6%A6%E0%A7%87%E0%A6%B0_%E0%A6%9B%E0%A7%8B%E0%A6%9F_%E0%A6%B0%E0%A6%BE%E0%A6%B8%E0%A7%87%E0%A6%B2_%E0%A6%B8%E0%A7%8B%E0%A6%A8%E0%A6%BE" TargetMode="External"/><Relationship Id="rId2" Type="http://schemas.openxmlformats.org/officeDocument/2006/relationships/hyperlink" Target="https://sheikhrussel.gov.bd/" TargetMode="External"/><Relationship Id="rId1" Type="http://schemas.openxmlformats.org/officeDocument/2006/relationships/slideLayout" Target="../slideLayouts/slideLayout2.xml"/><Relationship Id="rId6" Type="http://schemas.openxmlformats.org/officeDocument/2006/relationships/hyperlink" Target="https://cutt.ly/sBACq7y" TargetMode="External"/><Relationship Id="rId5" Type="http://schemas.openxmlformats.org/officeDocument/2006/relationships/hyperlink" Target="https://www.bbc.com/bengali/news-40763116.amp" TargetMode="External"/><Relationship Id="rId4" Type="http://schemas.openxmlformats.org/officeDocument/2006/relationships/hyperlink" Target="https://sheikhrusseldigitallab.gov.b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n.wikipedia.org/wiki/%E0%A6%AE%E0%A7%81%E0%A6%95%E0%A7%8D%E0%A6%A4%E0%A6%BF%E0%A6%AF%E0%A7%81%E0%A6%A6%E0%A7%8D%E0%A6%A7" TargetMode="External"/><Relationship Id="rId13" Type="http://schemas.openxmlformats.org/officeDocument/2006/relationships/hyperlink" Target="https://bn.wikipedia.org/wiki/%E0%A6%B6%E0%A7%87%E0%A6%96_%E0%A6%B0%E0%A7%87%E0%A6%B9%E0%A6%BE%E0%A6%A8%E0%A6%BE" TargetMode="External"/><Relationship Id="rId3" Type="http://schemas.openxmlformats.org/officeDocument/2006/relationships/image" Target="../media/image3.jpeg"/><Relationship Id="rId7" Type="http://schemas.openxmlformats.org/officeDocument/2006/relationships/hyperlink" Target="https://bn.wikipedia.org/wiki/%E0%A6%B6%E0%A7%87%E0%A6%96_%E0%A6%B9%E0%A6%BE%E0%A6%B8%E0%A6%BF%E0%A6%A8%E0%A6%BE" TargetMode="External"/><Relationship Id="rId12" Type="http://schemas.openxmlformats.org/officeDocument/2006/relationships/hyperlink" Target="https://bn.wikipedia.org/wiki/%E0%A6%B6%E0%A7%87%E0%A6%96_%E0%A6%9C%E0%A6%BE%E0%A6%AE%E0%A6%BE%E0%A6%B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bn.wikipedia.org/wiki/%E0%A6%AA%E0%A7%8D%E0%A6%B0%E0%A6%A7%E0%A6%BE%E0%A6%A8%E0%A6%AE%E0%A6%A8%E0%A7%8D%E0%A6%A4%E0%A7%8D%E0%A6%B0%E0%A7%80" TargetMode="External"/><Relationship Id="rId11" Type="http://schemas.openxmlformats.org/officeDocument/2006/relationships/hyperlink" Target="https://bn.wikipedia.org/wiki/%E0%A6%AC%E0%A6%BE%E0%A6%82%E0%A6%B2%E0%A6%BE%E0%A6%A6%E0%A7%87%E0%A6%B6_%E0%A6%B8%E0%A7%87%E0%A6%A8%E0%A6%BE%E0%A6%AC%E0%A6%BE%E0%A6%B9%E0%A6%BF%E0%A6%A8%E0%A7%80" TargetMode="External"/><Relationship Id="rId5" Type="http://schemas.openxmlformats.org/officeDocument/2006/relationships/hyperlink" Target="https://bn.wikipedia.org/wiki/%E0%A6%AC%E0%A6%BE%E0%A6%82%E0%A6%B2%E0%A6%BE%E0%A6%A6%E0%A7%87%E0%A6%B6" TargetMode="External"/><Relationship Id="rId10" Type="http://schemas.openxmlformats.org/officeDocument/2006/relationships/hyperlink" Target="https://bn.wikipedia.org/wiki/%E0%A6%B6%E0%A7%87%E0%A6%96_%E0%A6%95%E0%A6%BE%E0%A6%AE%E0%A6%BE%E0%A6%B2" TargetMode="External"/><Relationship Id="rId4" Type="http://schemas.openxmlformats.org/officeDocument/2006/relationships/hyperlink" Target="https://bn.wikipedia.org/wiki/%E0%A6%AA%E0%A7%82%E0%A6%B0%E0%A7%8D%E0%A6%AC_%E0%A6%AA%E0%A6%BE%E0%A6%95%E0%A6%BF%E0%A6%B8%E0%A7%8D%E0%A6%A4%E0%A6%BE%E0%A6%A8" TargetMode="External"/><Relationship Id="rId9" Type="http://schemas.openxmlformats.org/officeDocument/2006/relationships/hyperlink" Target="https://bn.wikipedia.org/wiki/%E0%A6%AE%E0%A7%81%E0%A6%95%E0%A7%8D%E0%A6%A4%E0%A6%BF%E0%A6%AC%E0%A6%BE%E0%A6%B9%E0%A6%BF%E0%A6%A8%E0%A7%8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bn.wikipedia.org/wiki/%E0%A6%8F%E0%A6%8F%E0%A6%AB%E0%A6%8F%E0%A6%AE_%E0%A6%AE%E0%A6%B9%E0%A6%BF%E0%A6%A4%E0%A7%81%E0%A6%B2_%E0%A6%87%E0%A6%B8%E0%A6%B2%E0%A6%BE%E0%A6%A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n.wikipedia.org/wiki/%E0%A6%AC%E0%A6%BE%E0%A6%82%E0%A6%B2%E0%A6%BE%E0%A6%A6%E0%A7%87%E0%A6%B6_%E0%A6%AA%E0%A7%8D%E0%A6%B0%E0%A6%BF%E0%A6%AE%E0%A6%BF%E0%A6%AF%E0%A6%BC%E0%A6%BE%E0%A6%B0_%E0%A6%B2%E0%A7%80%E0%A6%97_(%E0%A6%AB%E0%A7%81%E0%A6%9F%E0%A6%AC%E0%A6%B2)"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75949"/>
            <a:ext cx="8686800" cy="4096251"/>
          </a:xfrm>
          <a:prstGeom prst="rect">
            <a:avLst/>
          </a:prstGeom>
        </p:spPr>
      </p:pic>
      <p:sp>
        <p:nvSpPr>
          <p:cNvPr id="2" name="Title 1"/>
          <p:cNvSpPr>
            <a:spLocks noGrp="1"/>
          </p:cNvSpPr>
          <p:nvPr>
            <p:ph type="ctrTitle"/>
          </p:nvPr>
        </p:nvSpPr>
        <p:spPr>
          <a:xfrm>
            <a:off x="3390900" y="304800"/>
            <a:ext cx="2476500" cy="628650"/>
          </a:xfrm>
        </p:spPr>
        <p:txBody>
          <a:bodyPr>
            <a:normAutofit fontScale="90000"/>
          </a:bodyPr>
          <a:lstStyle/>
          <a:p>
            <a:r>
              <a:rPr lang="en-US" b="1" dirty="0" smtClean="0">
                <a:latin typeface="NikoshBAN" pitchFamily="2" charset="0"/>
                <a:cs typeface="NikoshBAN" pitchFamily="2" charset="0"/>
              </a:rPr>
              <a:t>স্বাগতম</a:t>
            </a:r>
            <a:endParaRPr lang="en-US" b="1" dirty="0">
              <a:latin typeface="NikoshBAN" pitchFamily="2" charset="0"/>
              <a:cs typeface="NikoshBAN" pitchFamily="2" charset="0"/>
            </a:endParaRPr>
          </a:p>
        </p:txBody>
      </p:sp>
      <p:sp>
        <p:nvSpPr>
          <p:cNvPr id="3" name="Subtitle 2"/>
          <p:cNvSpPr>
            <a:spLocks noGrp="1"/>
          </p:cNvSpPr>
          <p:nvPr>
            <p:ph type="subTitle" idx="1"/>
          </p:nvPr>
        </p:nvSpPr>
        <p:spPr>
          <a:xfrm>
            <a:off x="2749550" y="1371600"/>
            <a:ext cx="3879850" cy="685800"/>
          </a:xfrm>
        </p:spPr>
        <p:txBody>
          <a:bodyPr>
            <a:noAutofit/>
          </a:bodyPr>
          <a:lstStyle/>
          <a:p>
            <a:r>
              <a:rPr lang="en-US" sz="4400" b="1" dirty="0" smtClean="0">
                <a:solidFill>
                  <a:schemeClr val="tx1"/>
                </a:solidFill>
                <a:effectLst>
                  <a:outerShdw blurRad="38100" dist="38100" dir="2700000" algn="tl">
                    <a:srgbClr val="000000">
                      <a:alpha val="43137"/>
                    </a:srgbClr>
                  </a:outerShdw>
                </a:effectLst>
                <a:latin typeface="NikoshBAN" pitchFamily="2" charset="0"/>
                <a:cs typeface="NikoshBAN" pitchFamily="2" charset="0"/>
              </a:rPr>
              <a:t>প্রিয় শেখ রাসেল</a:t>
            </a:r>
            <a:endParaRPr lang="en-US" sz="4400" b="1" dirty="0">
              <a:solidFill>
                <a:schemeClr val="tx1"/>
              </a:solidFill>
              <a:effectLst>
                <a:outerShdw blurRad="38100" dist="38100" dir="2700000" algn="tl">
                  <a:srgbClr val="000000">
                    <a:alpha val="43137"/>
                  </a:srgbClr>
                </a:outerShdw>
              </a:effectLst>
              <a:latin typeface="NikoshBAN" pitchFamily="2" charset="0"/>
              <a:cs typeface="NikoshBAN" pitchFamily="2" charset="0"/>
            </a:endParaRPr>
          </a:p>
        </p:txBody>
      </p:sp>
      <p:sp>
        <p:nvSpPr>
          <p:cNvPr id="6" name="Title 1"/>
          <p:cNvSpPr txBox="1">
            <a:spLocks/>
          </p:cNvSpPr>
          <p:nvPr/>
        </p:nvSpPr>
        <p:spPr>
          <a:xfrm>
            <a:off x="3390900" y="838200"/>
            <a:ext cx="2476500" cy="6286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bn-IN" sz="2500" dirty="0" smtClean="0">
                <a:latin typeface="NikoshBAN" pitchFamily="2" charset="0"/>
                <a:cs typeface="NikoshBAN" pitchFamily="2" charset="0"/>
              </a:rPr>
              <a:t>প্রেজেন্টেশন</a:t>
            </a:r>
            <a:endParaRPr lang="en-US" dirty="0">
              <a:latin typeface="NikoshBAN" pitchFamily="2" charset="0"/>
              <a:cs typeface="NikoshBAN" pitchFamily="2" charset="0"/>
            </a:endParaRPr>
          </a:p>
        </p:txBody>
      </p:sp>
    </p:spTree>
    <p:extLst>
      <p:ext uri="{BB962C8B-B14F-4D97-AF65-F5344CB8AC3E}">
        <p14:creationId xmlns:p14="http://schemas.microsoft.com/office/powerpoint/2010/main" val="156255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906000" cy="1446550"/>
          </a:xfrm>
          <a:prstGeom prst="rect">
            <a:avLst/>
          </a:prstGeom>
          <a:noFill/>
        </p:spPr>
        <p:txBody>
          <a:bodyPr wrap="square" rtlCol="0">
            <a:spAutoFit/>
          </a:bodyPr>
          <a:lstStyle/>
          <a:p>
            <a:pPr algn="ctr"/>
            <a:r>
              <a:rPr lang="bn-IN" sz="8800" dirty="0" smtClean="0"/>
              <a:t>ধন্যবাদ </a:t>
            </a:r>
            <a:endParaRPr lang="en-US" sz="8800" dirty="0"/>
          </a:p>
        </p:txBody>
      </p:sp>
      <p:sp>
        <p:nvSpPr>
          <p:cNvPr id="5" name="TextBox 4"/>
          <p:cNvSpPr txBox="1"/>
          <p:nvPr/>
        </p:nvSpPr>
        <p:spPr>
          <a:xfrm>
            <a:off x="577850" y="2438400"/>
            <a:ext cx="9575800" cy="2215991"/>
          </a:xfrm>
          <a:prstGeom prst="rect">
            <a:avLst/>
          </a:prstGeom>
          <a:noFill/>
        </p:spPr>
        <p:txBody>
          <a:bodyPr wrap="square" rtlCol="0">
            <a:spAutoFit/>
          </a:bodyPr>
          <a:lstStyle/>
          <a:p>
            <a:r>
              <a:rPr lang="bn-IN" dirty="0" smtClean="0"/>
              <a:t>তথ্যসুত্র সমূহঃ </a:t>
            </a:r>
          </a:p>
          <a:p>
            <a:r>
              <a:rPr lang="en-US" dirty="0" smtClean="0">
                <a:hlinkClick r:id="rId2"/>
              </a:rPr>
              <a:t>https</a:t>
            </a:r>
            <a:r>
              <a:rPr lang="en-US" dirty="0">
                <a:hlinkClick r:id="rId2"/>
              </a:rPr>
              <a:t>://</a:t>
            </a:r>
            <a:r>
              <a:rPr lang="en-US" dirty="0" smtClean="0">
                <a:hlinkClick r:id="rId2"/>
              </a:rPr>
              <a:t>sheikhrussel.gov.bd</a:t>
            </a:r>
            <a:endParaRPr lang="bn-IN" dirty="0" smtClean="0"/>
          </a:p>
          <a:p>
            <a:r>
              <a:rPr lang="en-US" dirty="0">
                <a:hlinkClick r:id="rId3"/>
              </a:rPr>
              <a:t>https://</a:t>
            </a:r>
            <a:r>
              <a:rPr lang="en-US" dirty="0" smtClean="0">
                <a:hlinkClick r:id="rId3"/>
              </a:rPr>
              <a:t>cutt.ly/FBOPRDN</a:t>
            </a:r>
            <a:r>
              <a:rPr lang="bn-IN" dirty="0" smtClean="0"/>
              <a:t> (</a:t>
            </a:r>
            <a:r>
              <a:rPr lang="en-US" dirty="0" smtClean="0"/>
              <a:t>Wiki Pedia Short Curt)</a:t>
            </a:r>
          </a:p>
          <a:p>
            <a:r>
              <a:rPr lang="en-US" dirty="0">
                <a:hlinkClick r:id="rId4"/>
              </a:rPr>
              <a:t>https://sheikhrusseldigitallab.gov.bd</a:t>
            </a:r>
            <a:r>
              <a:rPr lang="en-US" dirty="0" smtClean="0">
                <a:hlinkClick r:id="rId4"/>
              </a:rPr>
              <a:t>/</a:t>
            </a:r>
            <a:endParaRPr lang="en-US" dirty="0" smtClean="0"/>
          </a:p>
          <a:p>
            <a:r>
              <a:rPr lang="en-US" dirty="0">
                <a:hlinkClick r:id="rId5"/>
              </a:rPr>
              <a:t>https://</a:t>
            </a:r>
            <a:r>
              <a:rPr lang="en-US" dirty="0" smtClean="0">
                <a:hlinkClick r:id="rId5"/>
              </a:rPr>
              <a:t>www.bbc.com/bengali/news-40763116.amp</a:t>
            </a:r>
            <a:endParaRPr lang="bn-IN" dirty="0" smtClean="0"/>
          </a:p>
          <a:p>
            <a:r>
              <a:rPr lang="en-US" dirty="0">
                <a:hlinkClick r:id="rId6"/>
              </a:rPr>
              <a:t>https://</a:t>
            </a:r>
            <a:r>
              <a:rPr lang="en-US" dirty="0" smtClean="0">
                <a:hlinkClick r:id="rId6"/>
              </a:rPr>
              <a:t>cutt.ly/sBACq7y</a:t>
            </a:r>
            <a:r>
              <a:rPr lang="bn-IN" dirty="0" smtClean="0"/>
              <a:t> (</a:t>
            </a:r>
            <a:r>
              <a:rPr lang="en-US" dirty="0" smtClean="0"/>
              <a:t>Web Archive Short </a:t>
            </a:r>
            <a:r>
              <a:rPr lang="en-US" smtClean="0"/>
              <a:t>Curt)</a:t>
            </a:r>
          </a:p>
          <a:p>
            <a:endParaRPr lang="en-US" sz="900" dirty="0" smtClean="0"/>
          </a:p>
          <a:p>
            <a:r>
              <a:rPr lang="bn-IN" dirty="0" smtClean="0">
                <a:hlinkClick r:id="rId7" tooltip="আমাদের ছোট রাসেল সোনা"/>
              </a:rPr>
              <a:t>আমাদের </a:t>
            </a:r>
            <a:r>
              <a:rPr lang="bn-IN" dirty="0">
                <a:hlinkClick r:id="rId7" tooltip="আমাদের ছোট রাসেল সোনা"/>
              </a:rPr>
              <a:t>ছোট রাসেল সোনা</a:t>
            </a:r>
            <a:r>
              <a:rPr lang="bn-IN" dirty="0" smtClean="0"/>
              <a:t>। </a:t>
            </a:r>
            <a:r>
              <a:rPr lang="bn-IN" sz="1000" dirty="0" smtClean="0"/>
              <a:t>-প্রধানমন্ত্রি শেখ হাসিনা</a:t>
            </a:r>
            <a:endParaRPr lang="en-US" dirty="0"/>
          </a:p>
        </p:txBody>
      </p:sp>
    </p:spTree>
    <p:extLst>
      <p:ext uri="{BB962C8B-B14F-4D97-AF65-F5344CB8AC3E}">
        <p14:creationId xmlns:p14="http://schemas.microsoft.com/office/powerpoint/2010/main" val="247466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3661589"/>
            <a:ext cx="6686550" cy="2739211"/>
          </a:xfrm>
          <a:prstGeom prst="rect">
            <a:avLst/>
          </a:prstGeom>
          <a:noFill/>
        </p:spPr>
        <p:txBody>
          <a:bodyPr wrap="square" rtlCol="0">
            <a:spAutoFit/>
          </a:bodyPr>
          <a:lstStyle/>
          <a:p>
            <a:pPr algn="ctr"/>
            <a:r>
              <a:rPr lang="en-US" sz="2400" dirty="0" smtClean="0">
                <a:latin typeface="NikoshBAN" pitchFamily="2" charset="0"/>
                <a:cs typeface="NikoshBAN" pitchFamily="2" charset="0"/>
              </a:rPr>
              <a:t>প্রেজেন্টেশন প্রস্তুতে</a:t>
            </a:r>
          </a:p>
          <a:p>
            <a:pPr algn="ctr"/>
            <a:r>
              <a:rPr lang="en-US" sz="2800" b="1" dirty="0" smtClean="0">
                <a:latin typeface="NikoshBAN" pitchFamily="2" charset="0"/>
                <a:cs typeface="NikoshBAN" pitchFamily="2" charset="0"/>
              </a:rPr>
              <a:t>তাকী আল মুফরাদ</a:t>
            </a:r>
          </a:p>
          <a:p>
            <a:pPr algn="ctr"/>
            <a:r>
              <a:rPr lang="en-US" sz="2800" dirty="0" err="1" smtClean="0">
                <a:latin typeface="NikoshBAN" pitchFamily="2" charset="0"/>
                <a:cs typeface="NikoshBAN" pitchFamily="2" charset="0"/>
              </a:rPr>
              <a:t>রোল</a:t>
            </a:r>
            <a:r>
              <a:rPr lang="en-US" sz="2800" dirty="0" smtClean="0">
                <a:latin typeface="NikoshBAN" pitchFamily="2" charset="0"/>
                <a:cs typeface="NikoshBAN" pitchFamily="2" charset="0"/>
              </a:rPr>
              <a:t> নং-12, </a:t>
            </a:r>
            <a:r>
              <a:rPr lang="as-IN" sz="2800" dirty="0">
                <a:latin typeface="NikoshBAN" pitchFamily="2" charset="0"/>
                <a:cs typeface="NikoshBAN" pitchFamily="2" charset="0"/>
              </a:rPr>
              <a:t>দশম</a:t>
            </a:r>
            <a:r>
              <a:rPr lang="en-US" sz="2800" dirty="0" smtClean="0">
                <a:latin typeface="NikoshBAN" pitchFamily="2" charset="0"/>
                <a:cs typeface="NikoshBAN" pitchFamily="2" charset="0"/>
              </a:rPr>
              <a:t> শ্রেণি, বিজ্ঞান বিভাগ</a:t>
            </a:r>
            <a:endParaRPr lang="en-US" sz="2800" dirty="0">
              <a:latin typeface="NikoshBAN" pitchFamily="2" charset="0"/>
              <a:cs typeface="NikoshBAN" pitchFamily="2" charset="0"/>
            </a:endParaRPr>
          </a:p>
          <a:p>
            <a:pPr algn="ctr"/>
            <a:r>
              <a:rPr lang="en-US" sz="2800" dirty="0" smtClean="0">
                <a:latin typeface="NikoshBAN" pitchFamily="2" charset="0"/>
                <a:cs typeface="NikoshBAN" pitchFamily="2" charset="0"/>
              </a:rPr>
              <a:t>কোটচাঁদপুর সরকারি মডেল পাইলট মাধ্যমিক বিদ্যালয়</a:t>
            </a:r>
          </a:p>
          <a:p>
            <a:pPr algn="ctr"/>
            <a:r>
              <a:rPr lang="en-US" sz="2800" dirty="0" smtClean="0">
                <a:latin typeface="NikoshBAN" pitchFamily="2" charset="0"/>
                <a:cs typeface="NikoshBAN" pitchFamily="2" charset="0"/>
              </a:rPr>
              <a:t>কোটচাঁদপুর, ঝিনাইদহ।</a:t>
            </a:r>
          </a:p>
          <a:p>
            <a:endParaRPr lang="en-US" dirty="0">
              <a:latin typeface="NikoshBAN" pitchFamily="2" charset="0"/>
              <a:cs typeface="NikoshBAN" pitchFamily="2" charset="0"/>
            </a:endParaRPr>
          </a:p>
          <a:p>
            <a:endParaRPr lang="en-US" dirty="0"/>
          </a:p>
        </p:txBody>
      </p:sp>
      <p:sp>
        <p:nvSpPr>
          <p:cNvPr id="5" name="TextBox 4"/>
          <p:cNvSpPr txBox="1"/>
          <p:nvPr/>
        </p:nvSpPr>
        <p:spPr>
          <a:xfrm>
            <a:off x="577850" y="544285"/>
            <a:ext cx="5613400" cy="2492990"/>
          </a:xfrm>
          <a:prstGeom prst="rect">
            <a:avLst/>
          </a:prstGeom>
          <a:noFill/>
        </p:spPr>
        <p:txBody>
          <a:bodyPr wrap="square" rtlCol="0">
            <a:spAutoFit/>
          </a:bodyPr>
          <a:lstStyle/>
          <a:p>
            <a:r>
              <a:rPr lang="en-US" sz="4400" dirty="0" smtClean="0">
                <a:latin typeface="NikoshBAN" pitchFamily="2" charset="0"/>
                <a:cs typeface="NikoshBAN" pitchFamily="2" charset="0"/>
              </a:rPr>
              <a:t>প্রিয় শেখ </a:t>
            </a:r>
            <a:r>
              <a:rPr lang="en-US" sz="4400" dirty="0">
                <a:latin typeface="NikoshBAN" pitchFamily="2" charset="0"/>
                <a:cs typeface="NikoshBAN" pitchFamily="2" charset="0"/>
              </a:rPr>
              <a:t>রাসেল</a:t>
            </a:r>
          </a:p>
          <a:p>
            <a:pPr algn="just"/>
            <a:r>
              <a:rPr lang="en-US" sz="2800" dirty="0">
                <a:latin typeface="NikoshBAN" pitchFamily="2" charset="0"/>
                <a:cs typeface="NikoshBAN" pitchFamily="2" charset="0"/>
              </a:rPr>
              <a:t>জাতির পিতা বঙ্গবন্ধু শেখ মুজিবুর রহমানের কনিষ্ঠ পুত্র শেখ </a:t>
            </a:r>
            <a:r>
              <a:rPr lang="en-US" sz="2800" dirty="0" smtClean="0">
                <a:latin typeface="NikoshBAN" pitchFamily="2" charset="0"/>
                <a:cs typeface="NikoshBAN" pitchFamily="2" charset="0"/>
              </a:rPr>
              <a:t>রাসেল-এর 5</a:t>
            </a:r>
            <a:r>
              <a:rPr lang="bn-IN" sz="2800" dirty="0" smtClean="0">
                <a:latin typeface="NikoshBAN" pitchFamily="2" charset="0"/>
                <a:cs typeface="NikoshBAN" pitchFamily="2" charset="0"/>
              </a:rPr>
              <a:t>৯</a:t>
            </a:r>
            <a:r>
              <a:rPr lang="en-US" sz="2800" dirty="0" smtClean="0">
                <a:latin typeface="NikoshBAN" pitchFamily="2" charset="0"/>
                <a:cs typeface="NikoshBAN" pitchFamily="2" charset="0"/>
              </a:rPr>
              <a:t>তম শুভ জন্মবার্ষিকী ও শেখ </a:t>
            </a:r>
            <a:r>
              <a:rPr lang="en-US" sz="2800" dirty="0" err="1" smtClean="0">
                <a:latin typeface="NikoshBAN" pitchFamily="2" charset="0"/>
                <a:cs typeface="NikoshBAN" pitchFamily="2" charset="0"/>
              </a:rPr>
              <a:t>রাসেল</a:t>
            </a:r>
            <a:r>
              <a:rPr lang="en-US" sz="2800" smtClean="0">
                <a:latin typeface="NikoshBAN" pitchFamily="2" charset="0"/>
                <a:cs typeface="NikoshBAN" pitchFamily="2" charset="0"/>
              </a:rPr>
              <a:t> </a:t>
            </a:r>
            <a:r>
              <a:rPr lang="en-US" sz="2800" smtClean="0">
                <a:latin typeface="NikoshBAN" pitchFamily="2" charset="0"/>
                <a:cs typeface="NikoshBAN" pitchFamily="2" charset="0"/>
              </a:rPr>
              <a:t>দিবস-2023 </a:t>
            </a:r>
            <a:r>
              <a:rPr lang="en-US" sz="2800" dirty="0" smtClean="0">
                <a:latin typeface="NikoshBAN" pitchFamily="2" charset="0"/>
                <a:cs typeface="NikoshBAN" pitchFamily="2" charset="0"/>
              </a:rPr>
              <a:t>উদযাপন উপলক্ষ্যে প্রস্তুতকৃত প্রেজেন্টেশন।</a:t>
            </a:r>
            <a:endParaRPr lang="en-US" sz="3600" dirty="0"/>
          </a:p>
        </p:txBody>
      </p:sp>
      <p:pic>
        <p:nvPicPr>
          <p:cNvPr id="6" name="Picture 2" descr="C:\Users\almar\Desktop\শেখ রাসেল\শেখ_রাসেল.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50" y="310323"/>
            <a:ext cx="29305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80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mar\Desktop\শেখ রাসেল\শেখ_রাসেল.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304800"/>
            <a:ext cx="293052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14750" y="261879"/>
            <a:ext cx="5613400" cy="2723823"/>
          </a:xfrm>
          <a:prstGeom prst="rect">
            <a:avLst/>
          </a:prstGeom>
          <a:noFill/>
        </p:spPr>
        <p:txBody>
          <a:bodyPr wrap="square" rtlCol="0">
            <a:spAutoFit/>
          </a:bodyPr>
          <a:lstStyle/>
          <a:p>
            <a:r>
              <a:rPr lang="en-US" dirty="0"/>
              <a:t>শেখ রাসেল</a:t>
            </a:r>
          </a:p>
          <a:p>
            <a:pPr algn="just"/>
            <a:r>
              <a:rPr lang="en-US" sz="1500" dirty="0">
                <a:latin typeface="NikoshBAN" pitchFamily="2" charset="0"/>
                <a:cs typeface="NikoshBAN" pitchFamily="2" charset="0"/>
              </a:rPr>
              <a:t>জাতির পিতা বঙ্গবন্ধু শেখ মুজিবুর রহমানের কনিষ্ঠ পুত্র শেখ রাসেল ১৯৬৪ সালের ১৮ অক্টোবর ঢাকায় ঐতিহাসিক বঙ্গবন্ধু ভবনে জন্ম গ্রহণ করেন। বঙ্গবন্ধু তাঁর প্রিয় লেখক খ্যাতিমান দার্শনিক ও নোবেল বিজয়ী ব্যক্তিত্ব বার্ট্রান্ড রাসেলের নামানুসারে পরিবারের নতুন সদস্যের নাম রাখেন ‘রাসেল’। এই নামকরণে মা বঙ্গমাতা বেগম ফজিলাতুন নেছা মুজিবও গুরুত্বপূর্ণ ভূমিকা রাখেন। শৈশব থেকেই দুরন্ত প্রাণবন্ত রাসেল ছিলেন পরিবারের সবার অতি আদরের। কিন্তু মাত্র দেড় বছর বয়স থেকেই প্রিয় পিতার সঙ্গে তাঁর সাক্ষাতের একমাত্র স্থান হয়ে ওঠে ঢাকা কেন্দ্রীয় কারাগার ও ঢাকা ক্যান্টনমেন্ট। তবে সাত বছর বয়সে ১৯৭১ সালে তিনি নিজেই বন্দি হয়ে যান।রাসেলের ভুবন ছিল তাঁর পিতা বঙ্গবন্ধু শেখ মুজিবুর রহমান ও মাতা বঙ্গমাতা বেগম ফজিলাতুন নেছা মুজিব, বোন শেখ হাসিনা ও শেখ রেহানা এবং ভাই শেখ কামাল ও শেখ জামালকে ঘিরে। </a:t>
            </a:r>
          </a:p>
          <a:p>
            <a:endParaRPr lang="en-US" dirty="0"/>
          </a:p>
        </p:txBody>
      </p:sp>
      <p:pic>
        <p:nvPicPr>
          <p:cNvPr id="6" name="Picture 5" descr="C:\Users\almar\Desktop\শেখ রাসেল\image616d0d6df40a3.jpg"/>
          <p:cNvPicPr/>
          <p:nvPr/>
        </p:nvPicPr>
        <p:blipFill rotWithShape="1">
          <a:blip r:embed="rId3">
            <a:extLst>
              <a:ext uri="{28A0092B-C50C-407E-A947-70E740481C1C}">
                <a14:useLocalDpi xmlns:a14="http://schemas.microsoft.com/office/drawing/2010/main" val="0"/>
              </a:ext>
            </a:extLst>
          </a:blip>
          <a:srcRect l="9987" r="10672" b="-1057"/>
          <a:stretch/>
        </p:blipFill>
        <p:spPr bwMode="auto">
          <a:xfrm>
            <a:off x="5035550" y="3346966"/>
            <a:ext cx="4117869" cy="2971800"/>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577851" y="3232471"/>
            <a:ext cx="4233635" cy="3416320"/>
          </a:xfrm>
          <a:prstGeom prst="rect">
            <a:avLst/>
          </a:prstGeom>
          <a:noFill/>
        </p:spPr>
        <p:txBody>
          <a:bodyPr wrap="square" rtlCol="0">
            <a:spAutoFit/>
          </a:bodyPr>
          <a:lstStyle/>
          <a:p>
            <a:pPr algn="just"/>
            <a:r>
              <a:rPr lang="en-US" sz="1500" dirty="0">
                <a:latin typeface="NikoshBAN" pitchFamily="2" charset="0"/>
                <a:cs typeface="NikoshBAN" pitchFamily="2" charset="0"/>
              </a:rPr>
              <a:t>শেখ রাসেল তৎকালীন </a:t>
            </a:r>
            <a:r>
              <a:rPr lang="en-US" sz="1500" dirty="0">
                <a:latin typeface="NikoshBAN" pitchFamily="2" charset="0"/>
                <a:cs typeface="NikoshBAN" pitchFamily="2" charset="0"/>
                <a:hlinkClick r:id="rId4" tooltip="পূর্ব পাকিস্তান"/>
              </a:rPr>
              <a:t>পূর্ব পাকিস্তানের</a:t>
            </a:r>
            <a:r>
              <a:rPr lang="en-US" sz="1500" dirty="0">
                <a:latin typeface="NikoshBAN" pitchFamily="2" charset="0"/>
                <a:cs typeface="NikoshBAN" pitchFamily="2" charset="0"/>
              </a:rPr>
              <a:t> ঢাকা অঞ্চলের ধানমন্ডিতে ৩২ নম্বর বঙ্গবন্ধু ভবনে ১৮ অক্টোবর, ১৯৬৪ সালে জন্মগ্রহণ করেন।বঙ্গবন্ধু তাঁর প্রিয় লেখক খ্যাতিমান দার্শনিক ও নোবেল বিজয়ী ব্যক্তিত্ব বার্ট্রান্ড রাসেলের নামানুসারে পরিবারের নতুন সদস্যের নাম রাখেন ‘রাসেল’। এই নামকরণে মা বেগম ফজিলাতুন নেছা মুজিবও গুরুত্বপূর্ণ ভূমিকা রাখেন। শৈশব থেকেই দুরন্ত প্রাণবন্ত রাসেল ছিলেন পরিবারের সবার অতি আদরের।পাঁচ ভাই-বোনের মধ্যে রাসেল সর্বকনিষ্ঠ। ভাই-বোনের মধ্যে অন্যরা হলেন </a:t>
            </a:r>
            <a:r>
              <a:rPr lang="en-US" sz="1500" dirty="0">
                <a:latin typeface="NikoshBAN" pitchFamily="2" charset="0"/>
                <a:cs typeface="NikoshBAN" pitchFamily="2" charset="0"/>
                <a:hlinkClick r:id="rId5" tooltip="বাংলাদেশ"/>
              </a:rPr>
              <a:t>বাংলাদেশের</a:t>
            </a:r>
            <a:r>
              <a:rPr lang="en-US" sz="1500" dirty="0">
                <a:latin typeface="NikoshBAN" pitchFamily="2" charset="0"/>
                <a:cs typeface="NikoshBAN" pitchFamily="2" charset="0"/>
              </a:rPr>
              <a:t> বর্তমান </a:t>
            </a:r>
            <a:r>
              <a:rPr lang="en-US" sz="1500" dirty="0">
                <a:latin typeface="NikoshBAN" pitchFamily="2" charset="0"/>
                <a:cs typeface="NikoshBAN" pitchFamily="2" charset="0"/>
                <a:hlinkClick r:id="rId6" tooltip="প্রধানমন্ত্রী"/>
              </a:rPr>
              <a:t>প্রধানমন্ত্রী</a:t>
            </a:r>
            <a:r>
              <a:rPr lang="en-US" sz="1500" dirty="0">
                <a:latin typeface="NikoshBAN" pitchFamily="2" charset="0"/>
                <a:cs typeface="NikoshBAN" pitchFamily="2" charset="0"/>
              </a:rPr>
              <a:t> </a:t>
            </a:r>
            <a:r>
              <a:rPr lang="en-US" sz="1500" dirty="0">
                <a:latin typeface="NikoshBAN" pitchFamily="2" charset="0"/>
                <a:cs typeface="NikoshBAN" pitchFamily="2" charset="0"/>
                <a:hlinkClick r:id="rId7" tooltip="শেখ হাসিনা"/>
              </a:rPr>
              <a:t>শেখ হাসিনা</a:t>
            </a:r>
            <a:r>
              <a:rPr lang="en-US" sz="1500" dirty="0">
                <a:latin typeface="NikoshBAN" pitchFamily="2" charset="0"/>
                <a:cs typeface="NikoshBAN" pitchFamily="2" charset="0"/>
              </a:rPr>
              <a:t>, </a:t>
            </a:r>
            <a:r>
              <a:rPr lang="en-US" sz="1500" dirty="0">
                <a:latin typeface="NikoshBAN" pitchFamily="2" charset="0"/>
                <a:cs typeface="NikoshBAN" pitchFamily="2" charset="0"/>
                <a:hlinkClick r:id="rId8" tooltip="মুক্তিযুদ্ধ"/>
              </a:rPr>
              <a:t>১৯৭১ সালের স্বাধীনতা যুদ্ধে</a:t>
            </a:r>
            <a:r>
              <a:rPr lang="en-US" sz="1500" dirty="0">
                <a:latin typeface="NikoshBAN" pitchFamily="2" charset="0"/>
                <a:cs typeface="NikoshBAN" pitchFamily="2" charset="0"/>
              </a:rPr>
              <a:t> </a:t>
            </a:r>
            <a:r>
              <a:rPr lang="en-US" sz="1500" dirty="0">
                <a:latin typeface="NikoshBAN" pitchFamily="2" charset="0"/>
                <a:cs typeface="NikoshBAN" pitchFamily="2" charset="0"/>
                <a:hlinkClick r:id="rId9" tooltip="মুক্তিবাহিনী"/>
              </a:rPr>
              <a:t>মুক্তিবাহিনীর</a:t>
            </a:r>
            <a:r>
              <a:rPr lang="en-US" sz="1500" dirty="0">
                <a:latin typeface="NikoshBAN" pitchFamily="2" charset="0"/>
                <a:cs typeface="NikoshBAN" pitchFamily="2" charset="0"/>
              </a:rPr>
              <a:t> অন্যতম সংগঠক </a:t>
            </a:r>
            <a:r>
              <a:rPr lang="en-US" sz="1500" dirty="0">
                <a:latin typeface="NikoshBAN" pitchFamily="2" charset="0"/>
                <a:cs typeface="NikoshBAN" pitchFamily="2" charset="0"/>
                <a:hlinkClick r:id="rId10" tooltip="শেখ কামাল"/>
              </a:rPr>
              <a:t>শেখ কামাল</a:t>
            </a:r>
            <a:r>
              <a:rPr lang="en-US" sz="1500" dirty="0">
                <a:latin typeface="NikoshBAN" pitchFamily="2" charset="0"/>
                <a:cs typeface="NikoshBAN" pitchFamily="2" charset="0"/>
              </a:rPr>
              <a:t>, </a:t>
            </a:r>
            <a:r>
              <a:rPr lang="en-US" sz="1500" dirty="0">
                <a:latin typeface="NikoshBAN" pitchFamily="2" charset="0"/>
                <a:cs typeface="NikoshBAN" pitchFamily="2" charset="0"/>
                <a:hlinkClick r:id="rId11" tooltip="বাংলাদেশ সেনাবাহিনী"/>
              </a:rPr>
              <a:t>বাংলাদেশ সেনাবাহিনীর</a:t>
            </a:r>
            <a:r>
              <a:rPr lang="en-US" sz="1500" dirty="0">
                <a:latin typeface="NikoshBAN" pitchFamily="2" charset="0"/>
                <a:cs typeface="NikoshBAN" pitchFamily="2" charset="0"/>
              </a:rPr>
              <a:t> কর্মকর্তা </a:t>
            </a:r>
            <a:r>
              <a:rPr lang="en-US" sz="1500" dirty="0">
                <a:latin typeface="NikoshBAN" pitchFamily="2" charset="0"/>
                <a:cs typeface="NikoshBAN" pitchFamily="2" charset="0"/>
                <a:hlinkClick r:id="rId12" tooltip="শেখ জামাল"/>
              </a:rPr>
              <a:t>শেখ জামাল</a:t>
            </a:r>
            <a:r>
              <a:rPr lang="en-US" sz="1500" dirty="0">
                <a:latin typeface="NikoshBAN" pitchFamily="2" charset="0"/>
                <a:cs typeface="NikoshBAN" pitchFamily="2" charset="0"/>
              </a:rPr>
              <a:t> এবং বাংলাদেশ আওয়ামী লীগের রাজনীতিবিদ </a:t>
            </a:r>
            <a:r>
              <a:rPr lang="en-US" sz="1500" dirty="0">
                <a:latin typeface="NikoshBAN" pitchFamily="2" charset="0"/>
                <a:cs typeface="NikoshBAN" pitchFamily="2" charset="0"/>
                <a:hlinkClick r:id="rId13" tooltip="শেখ রেহানা"/>
              </a:rPr>
              <a:t>শেখ রেহানা</a:t>
            </a:r>
            <a:r>
              <a:rPr lang="en-US" sz="1500" dirty="0">
                <a:latin typeface="NikoshBAN" pitchFamily="2" charset="0"/>
                <a:cs typeface="NikoshBAN" pitchFamily="2" charset="0"/>
              </a:rPr>
              <a:t>। শেখ রাসেল ইউনিভার্সিটি ল্যাবরেটরি স্কুল ও কলেজের চতুর্থ শ্রেণির ছাত্র ছিলেন।</a:t>
            </a:r>
          </a:p>
          <a:p>
            <a:endParaRPr lang="en-US" dirty="0"/>
          </a:p>
          <a:p>
            <a:endParaRPr lang="en-US" dirty="0"/>
          </a:p>
        </p:txBody>
      </p:sp>
    </p:spTree>
    <p:extLst>
      <p:ext uri="{BB962C8B-B14F-4D97-AF65-F5344CB8AC3E}">
        <p14:creationId xmlns:p14="http://schemas.microsoft.com/office/powerpoint/2010/main" val="342680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650" y="4191001"/>
            <a:ext cx="9493250" cy="2400657"/>
          </a:xfrm>
          <a:prstGeom prst="rect">
            <a:avLst/>
          </a:prstGeom>
          <a:noFill/>
        </p:spPr>
        <p:txBody>
          <a:bodyPr wrap="square" rtlCol="0">
            <a:spAutoFit/>
          </a:bodyPr>
          <a:lstStyle/>
          <a:p>
            <a:r>
              <a:rPr lang="en-US" sz="2400" b="1" dirty="0">
                <a:latin typeface="NikoshBAN" pitchFamily="2" charset="0"/>
                <a:cs typeface="NikoshBAN" pitchFamily="2" charset="0"/>
              </a:rPr>
              <a:t>শেখ </a:t>
            </a:r>
            <a:r>
              <a:rPr lang="en-US" sz="2400" b="1" dirty="0" smtClean="0">
                <a:latin typeface="NikoshBAN" pitchFamily="2" charset="0"/>
                <a:cs typeface="NikoshBAN" pitchFamily="2" charset="0"/>
              </a:rPr>
              <a:t>রাসেলঃ 1966 সাল</a:t>
            </a:r>
            <a:endParaRPr lang="en-US" sz="2400" b="1" dirty="0">
              <a:latin typeface="NikoshBAN" pitchFamily="2" charset="0"/>
              <a:cs typeface="NikoshBAN" pitchFamily="2" charset="0"/>
            </a:endParaRPr>
          </a:p>
          <a:p>
            <a:pPr algn="just"/>
            <a:r>
              <a:rPr lang="en-US" dirty="0">
                <a:latin typeface="NikoshBAN" pitchFamily="2" charset="0"/>
                <a:cs typeface="NikoshBAN" pitchFamily="2" charset="0"/>
              </a:rPr>
              <a:t>কারাগারে দেখা করার সময় রাসেল কিছুতেই তাঁর বাবাকে রেখে আসবে না। এ কারণে তাঁর মন খারাপ থাকতো। কারাগারের রোজনামচায় ১৯৬৬ সালের ১৫ জুনের দিনলিপিতে রাসেলকে নিয়ে বঙ্গবন্ধু লিখেছেন, “১৮ মাসের রাসেল জেল অফিসে এসে একটুও হাসে না- যে পর্যন্ত আমাকে না দেখে। দেখলাম দূর থেকে পূর্বের মতোই ‘আব্বা আব্বা’ বলে চিৎকার করছে। জেল গেট দিয়ে একটা মাল বোঝাই ট্রাক ঢুকেছিল। আমি তাই জানালায় দাঁড়াইয়া ওকে আদর করলাম। একটু পরেই ভিতরে যেতেই রাসেল আমার গলা ধরে হেসে দিল। ওরা বলল আমি না আসা পর্যন্ত শুধু জানালার দিকে চেয়ে থাকে, বলে ‘আব্বার বাড়ি’। এখন ধারণা হয়েছে এটা ওর আব্বার বাড়ি। যাবার সময় হলে ওকে ফাঁকি দিতে হয়।”</a:t>
            </a: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0" y="-2"/>
            <a:ext cx="4911725" cy="35052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275" y="76201"/>
            <a:ext cx="4746625" cy="3389355"/>
          </a:xfrm>
          <a:prstGeom prst="rect">
            <a:avLst/>
          </a:prstGeom>
        </p:spPr>
      </p:pic>
    </p:spTree>
    <p:extLst>
      <p:ext uri="{BB962C8B-B14F-4D97-AF65-F5344CB8AC3E}">
        <p14:creationId xmlns:p14="http://schemas.microsoft.com/office/powerpoint/2010/main" val="33811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800" decel="100000"/>
                                        <p:tgtEl>
                                          <p:spTgt spid="4"/>
                                        </p:tgtEl>
                                      </p:cBhvr>
                                    </p:animEffect>
                                    <p:anim calcmode="lin" valueType="num">
                                      <p:cBhvr>
                                        <p:cTn id="16" dur="800" decel="100000" fill="hold"/>
                                        <p:tgtEl>
                                          <p:spTgt spid="4"/>
                                        </p:tgtEl>
                                        <p:attrNameLst>
                                          <p:attrName>style.rotation</p:attrName>
                                        </p:attrNameLst>
                                      </p:cBhvr>
                                      <p:tavLst>
                                        <p:tav tm="0">
                                          <p:val>
                                            <p:fltVal val="-90"/>
                                          </p:val>
                                        </p:tav>
                                        <p:tav tm="100000">
                                          <p:val>
                                            <p:fltVal val="0"/>
                                          </p:val>
                                        </p:tav>
                                      </p:tavLst>
                                    </p:anim>
                                    <p:anim calcmode="lin" valueType="num">
                                      <p:cBhvr>
                                        <p:cTn id="17" dur="800" decel="100000" fill="hold"/>
                                        <p:tgtEl>
                                          <p:spTgt spid="4"/>
                                        </p:tgtEl>
                                        <p:attrNameLst>
                                          <p:attrName>ppt_x</p:attrName>
                                        </p:attrNameLst>
                                      </p:cBhvr>
                                      <p:tavLst>
                                        <p:tav tm="0">
                                          <p:val>
                                            <p:strVal val="#ppt_x+0.4"/>
                                          </p:val>
                                        </p:tav>
                                        <p:tav tm="100000">
                                          <p:val>
                                            <p:strVal val="#ppt_x-0.05"/>
                                          </p:val>
                                        </p:tav>
                                      </p:tavLst>
                                    </p:anim>
                                    <p:anim calcmode="lin" valueType="num">
                                      <p:cBhvr>
                                        <p:cTn id="18" dur="800" decel="100000" fill="hold"/>
                                        <p:tgtEl>
                                          <p:spTgt spid="4"/>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00" y="152400"/>
            <a:ext cx="5118100" cy="3693319"/>
          </a:xfrm>
          <a:prstGeom prst="rect">
            <a:avLst/>
          </a:prstGeom>
          <a:noFill/>
        </p:spPr>
        <p:txBody>
          <a:bodyPr wrap="square" rtlCol="0">
            <a:spAutoFit/>
          </a:bodyPr>
          <a:lstStyle/>
          <a:p>
            <a:r>
              <a:rPr lang="bn-IN" b="1" dirty="0">
                <a:latin typeface="NikoshBAN" pitchFamily="2" charset="0"/>
                <a:cs typeface="NikoshBAN" pitchFamily="2" charset="0"/>
              </a:rPr>
              <a:t>১৯৬৭</a:t>
            </a:r>
            <a:endParaRPr lang="en-US" dirty="0">
              <a:latin typeface="NikoshBAN" pitchFamily="2" charset="0"/>
              <a:cs typeface="NikoshBAN" pitchFamily="2" charset="0"/>
            </a:endParaRPr>
          </a:p>
          <a:p>
            <a:pPr algn="just"/>
            <a:r>
              <a:rPr lang="bn-IN" dirty="0">
                <a:latin typeface="NikoshBAN" pitchFamily="2" charset="0"/>
                <a:cs typeface="NikoshBAN" pitchFamily="2" charset="0"/>
              </a:rPr>
              <a:t>কারগারের রোজনামচায় ১৯৬৭ সালের ১৪</a:t>
            </a:r>
            <a:r>
              <a:rPr lang="en-US" dirty="0">
                <a:latin typeface="NikoshBAN" pitchFamily="2" charset="0"/>
                <a:cs typeface="NikoshBAN" pitchFamily="2" charset="0"/>
              </a:rPr>
              <a:t>-</a:t>
            </a:r>
            <a:r>
              <a:rPr lang="bn-IN" dirty="0">
                <a:latin typeface="NikoshBAN" pitchFamily="2" charset="0"/>
                <a:cs typeface="NikoshBAN" pitchFamily="2" charset="0"/>
              </a:rPr>
              <a:t>১৫ এপ্রিলের অন্যান্য প্রসঙ্গ ছাড়াও রাসেলকে নিয়ে বঙ্গবন্ধু লিখেছেন</a:t>
            </a:r>
            <a:r>
              <a:rPr lang="en-US" dirty="0">
                <a:latin typeface="NikoshBAN" pitchFamily="2" charset="0"/>
                <a:cs typeface="NikoshBAN" pitchFamily="2" charset="0"/>
              </a:rPr>
              <a:t>, “</a:t>
            </a:r>
            <a:r>
              <a:rPr lang="bn-IN" dirty="0">
                <a:latin typeface="NikoshBAN" pitchFamily="2" charset="0"/>
                <a:cs typeface="NikoshBAN" pitchFamily="2" charset="0"/>
              </a:rPr>
              <a:t>জেল গেটে যখন উপস্থিত হলাম ছোট ছেলেটা আজ আর বাইরে এসে দাঁড়াইয়া নাই দেখে আশ্চর্যই হলাম। আমি যখন রুমের ভিতর যেয়ে ওকে কোলে করলাম আমার গলা ধরে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করে কয়েকবার ডাক দিয়ে ওর মার কোলে যেয়ে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করে ডাকতে শুরু করল। ওর মাকে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বলে। আমি জিজ্ঞাসা করলাম</a:t>
            </a:r>
            <a:r>
              <a:rPr lang="en-US" dirty="0">
                <a:latin typeface="NikoshBAN" pitchFamily="2" charset="0"/>
                <a:cs typeface="NikoshBAN" pitchFamily="2" charset="0"/>
              </a:rPr>
              <a:t>, ‘</a:t>
            </a:r>
            <a:r>
              <a:rPr lang="bn-IN" dirty="0">
                <a:latin typeface="NikoshBAN" pitchFamily="2" charset="0"/>
                <a:cs typeface="NikoshBAN" pitchFamily="2" charset="0"/>
              </a:rPr>
              <a:t>ব্যাপার কি</a:t>
            </a:r>
            <a:r>
              <a:rPr lang="en-US" dirty="0">
                <a:latin typeface="NikoshBAN" pitchFamily="2" charset="0"/>
                <a:cs typeface="NikoshBAN" pitchFamily="2" charset="0"/>
              </a:rPr>
              <a:t>?’ </a:t>
            </a:r>
            <a:r>
              <a:rPr lang="bn-IN" dirty="0">
                <a:latin typeface="NikoshBAN" pitchFamily="2" charset="0"/>
                <a:cs typeface="NikoshBAN" pitchFamily="2" charset="0"/>
              </a:rPr>
              <a:t>ওর মা বলল</a:t>
            </a:r>
            <a:r>
              <a:rPr lang="en-US" dirty="0">
                <a:latin typeface="NikoshBAN" pitchFamily="2" charset="0"/>
                <a:cs typeface="NikoshBAN" pitchFamily="2" charset="0"/>
              </a:rPr>
              <a:t>,“</a:t>
            </a:r>
            <a:r>
              <a:rPr lang="bn-IN" dirty="0">
                <a:latin typeface="NikoshBAN" pitchFamily="2" charset="0"/>
                <a:cs typeface="NikoshBAN" pitchFamily="2" charset="0"/>
              </a:rPr>
              <a:t>বাড়িতে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করে কাঁদে তাই ওকে বলেছি আমাকে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বলে ডাকতে।</a:t>
            </a:r>
            <a:r>
              <a:rPr lang="en-US" dirty="0">
                <a:latin typeface="NikoshBAN" pitchFamily="2" charset="0"/>
                <a:cs typeface="NikoshBAN" pitchFamily="2" charset="0"/>
              </a:rPr>
              <a:t>” </a:t>
            </a:r>
            <a:r>
              <a:rPr lang="bn-IN" dirty="0">
                <a:latin typeface="NikoshBAN" pitchFamily="2" charset="0"/>
                <a:cs typeface="NikoshBAN" pitchFamily="2" charset="0"/>
              </a:rPr>
              <a:t>রাসেল </a:t>
            </a:r>
            <a:r>
              <a:rPr lang="en-US" dirty="0">
                <a:latin typeface="NikoshBAN" pitchFamily="2" charset="0"/>
                <a:cs typeface="NikoshBAN" pitchFamily="2" charset="0"/>
              </a:rPr>
              <a:t>‘</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আব্বা</a:t>
            </a:r>
            <a:r>
              <a:rPr lang="en-US" dirty="0">
                <a:latin typeface="NikoshBAN" pitchFamily="2" charset="0"/>
                <a:cs typeface="NikoshBAN" pitchFamily="2" charset="0"/>
              </a:rPr>
              <a:t>’ </a:t>
            </a:r>
            <a:r>
              <a:rPr lang="bn-IN" dirty="0">
                <a:latin typeface="NikoshBAN" pitchFamily="2" charset="0"/>
                <a:cs typeface="NikoshBAN" pitchFamily="2" charset="0"/>
              </a:rPr>
              <a:t>বলে ডাকতে লাগল। যেই আমি জবাব দেই সেই ওর মার গলা ধরে বলে</a:t>
            </a:r>
            <a:r>
              <a:rPr lang="en-US" dirty="0">
                <a:latin typeface="NikoshBAN" pitchFamily="2" charset="0"/>
                <a:cs typeface="NikoshBAN" pitchFamily="2" charset="0"/>
              </a:rPr>
              <a:t>, ‘</a:t>
            </a:r>
            <a:r>
              <a:rPr lang="bn-IN" dirty="0">
                <a:latin typeface="NikoshBAN" pitchFamily="2" charset="0"/>
                <a:cs typeface="NikoshBAN" pitchFamily="2" charset="0"/>
              </a:rPr>
              <a:t>তুমি আমার আব্বা।</a:t>
            </a:r>
            <a:r>
              <a:rPr lang="en-US" dirty="0">
                <a:latin typeface="NikoshBAN" pitchFamily="2" charset="0"/>
                <a:cs typeface="NikoshBAN" pitchFamily="2" charset="0"/>
              </a:rPr>
              <a:t>’ </a:t>
            </a:r>
            <a:r>
              <a:rPr lang="bn-IN" dirty="0">
                <a:latin typeface="NikoshBAN" pitchFamily="2" charset="0"/>
                <a:cs typeface="NikoshBAN" pitchFamily="2" charset="0"/>
              </a:rPr>
              <a:t>আমার উপর অভিমান করেছে বলে মনে হয়। এখন আর বিদায়ের সময় আমাকে নিয়ে যেতে চায় না।</a:t>
            </a:r>
            <a:r>
              <a:rPr lang="en-US" dirty="0">
                <a:latin typeface="NikoshBAN" pitchFamily="2" charset="0"/>
                <a:cs typeface="NikoshBAN" pitchFamily="2" charset="0"/>
              </a:rPr>
              <a: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304800"/>
            <a:ext cx="4659163" cy="3276600"/>
          </a:xfrm>
          <a:prstGeom prst="rect">
            <a:avLst/>
          </a:prstGeom>
        </p:spPr>
      </p:pic>
      <p:sp>
        <p:nvSpPr>
          <p:cNvPr id="7" name="Rectangle 6"/>
          <p:cNvSpPr/>
          <p:nvPr/>
        </p:nvSpPr>
        <p:spPr>
          <a:xfrm>
            <a:off x="4210050" y="3781409"/>
            <a:ext cx="5283200" cy="2554545"/>
          </a:xfrm>
          <a:prstGeom prst="rect">
            <a:avLst/>
          </a:prstGeom>
        </p:spPr>
        <p:txBody>
          <a:bodyPr wrap="square">
            <a:spAutoFit/>
          </a:bodyPr>
          <a:lstStyle/>
          <a:p>
            <a:r>
              <a:rPr lang="bn-IN" sz="2000" b="1" dirty="0">
                <a:latin typeface="NikoshBAN" pitchFamily="2" charset="0"/>
                <a:cs typeface="NikoshBAN" pitchFamily="2" charset="0"/>
              </a:rPr>
              <a:t>১৯৭১</a:t>
            </a:r>
            <a:endParaRPr lang="en-US" sz="2000" dirty="0">
              <a:latin typeface="NikoshBAN" pitchFamily="2" charset="0"/>
              <a:cs typeface="NikoshBAN" pitchFamily="2" charset="0"/>
            </a:endParaRPr>
          </a:p>
          <a:p>
            <a:pPr algn="just"/>
            <a:r>
              <a:rPr lang="bn-IN" sz="2000" dirty="0">
                <a:latin typeface="NikoshBAN" pitchFamily="2" charset="0"/>
                <a:cs typeface="NikoshBAN" pitchFamily="2" charset="0"/>
              </a:rPr>
              <a:t>১৯৭১ সালে রাসেল তাঁর মা ও দুই আপাসহ পরিবারের সদস্যদের সঙ্গে ধানমণ্ডি ১৮ নম্বর সড়কের একটি বাড়িতে বন্দি জীবন কাটিয়েছেন। পিতা বঙ্গবন্ধু তখন পাকিস্তানের কারাগারে বন্দি এবং বড় দুই ভাই শেখ কামাল ও শেখ জামাল চলে গেছেন মুক্তিযুদ্ধে। মা ও আপাসহ পরিবারের সদস্যরা ১৯৭১ সালের ১৭ই ডিসেম্বর মুক্ত হন। রাসেল </a:t>
            </a:r>
            <a:r>
              <a:rPr lang="en-US" sz="2000" dirty="0">
                <a:latin typeface="NikoshBAN" pitchFamily="2" charset="0"/>
                <a:cs typeface="NikoshBAN" pitchFamily="2" charset="0"/>
              </a:rPr>
              <a:t>‘</a:t>
            </a:r>
            <a:r>
              <a:rPr lang="bn-IN" sz="2000" dirty="0">
                <a:latin typeface="NikoshBAN" pitchFamily="2" charset="0"/>
                <a:cs typeface="NikoshBAN" pitchFamily="2" charset="0"/>
              </a:rPr>
              <a:t>জয় বাংলা</a:t>
            </a:r>
            <a:r>
              <a:rPr lang="en-US" sz="2000" dirty="0">
                <a:latin typeface="NikoshBAN" pitchFamily="2" charset="0"/>
                <a:cs typeface="NikoshBAN" pitchFamily="2" charset="0"/>
              </a:rPr>
              <a:t>’ </a:t>
            </a:r>
            <a:r>
              <a:rPr lang="bn-IN" sz="2000" dirty="0">
                <a:latin typeface="NikoshBAN" pitchFamily="2" charset="0"/>
                <a:cs typeface="NikoshBAN" pitchFamily="2" charset="0"/>
              </a:rPr>
              <a:t>বলে ঘর থেকে বেরিয়ে আসেন। বাইরে তখন চলছে বিজয়</a:t>
            </a:r>
            <a:r>
              <a:rPr lang="en-US" sz="2000" dirty="0">
                <a:latin typeface="NikoshBAN" pitchFamily="2" charset="0"/>
                <a:cs typeface="NikoshBAN" pitchFamily="2" charset="0"/>
              </a:rPr>
              <a:t>-</a:t>
            </a:r>
            <a:r>
              <a:rPr lang="bn-IN" sz="2000" dirty="0">
                <a:latin typeface="NikoshBAN" pitchFamily="2" charset="0"/>
                <a:cs typeface="NikoshBAN" pitchFamily="2" charset="0"/>
              </a:rPr>
              <a:t>উৎসব।</a:t>
            </a:r>
            <a:endParaRPr lang="en-US" sz="2000" dirty="0">
              <a:latin typeface="NikoshBAN" pitchFamily="2" charset="0"/>
              <a:cs typeface="NikoshBAN" pitchFamily="2"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684248"/>
            <a:ext cx="4014107" cy="2868952"/>
          </a:xfrm>
          <a:prstGeom prst="rect">
            <a:avLst/>
          </a:prstGeom>
        </p:spPr>
      </p:pic>
    </p:spTree>
    <p:extLst>
      <p:ext uri="{BB962C8B-B14F-4D97-AF65-F5344CB8AC3E}">
        <p14:creationId xmlns:p14="http://schemas.microsoft.com/office/powerpoint/2010/main" val="29911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0.70"/>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heckerboard(across)">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1000" y="365880"/>
            <a:ext cx="5384800" cy="2585323"/>
          </a:xfrm>
          <a:prstGeom prst="rect">
            <a:avLst/>
          </a:prstGeom>
        </p:spPr>
        <p:txBody>
          <a:bodyPr wrap="square">
            <a:spAutoFit/>
          </a:bodyPr>
          <a:lstStyle/>
          <a:p>
            <a:r>
              <a:rPr lang="bn-IN" b="1" dirty="0">
                <a:latin typeface="NikoshBAN" pitchFamily="2" charset="0"/>
                <a:cs typeface="NikoshBAN" pitchFamily="2" charset="0"/>
              </a:rPr>
              <a:t>১৯৭৫</a:t>
            </a:r>
            <a:endParaRPr lang="en-US" dirty="0">
              <a:latin typeface="NikoshBAN" pitchFamily="2" charset="0"/>
              <a:cs typeface="NikoshBAN" pitchFamily="2" charset="0"/>
            </a:endParaRPr>
          </a:p>
          <a:p>
            <a:pPr algn="just"/>
            <a:r>
              <a:rPr lang="bn-IN" dirty="0">
                <a:latin typeface="NikoshBAN" pitchFamily="2" charset="0"/>
                <a:cs typeface="NikoshBAN" pitchFamily="2" charset="0"/>
              </a:rPr>
              <a:t>১৯৭৫ সালের ১৫ আগস্ট কালরাতে দেশি</a:t>
            </a:r>
            <a:r>
              <a:rPr lang="en-US" dirty="0">
                <a:latin typeface="NikoshBAN" pitchFamily="2" charset="0"/>
                <a:cs typeface="NikoshBAN" pitchFamily="2" charset="0"/>
              </a:rPr>
              <a:t>-</a:t>
            </a:r>
            <a:r>
              <a:rPr lang="bn-IN" dirty="0">
                <a:latin typeface="NikoshBAN" pitchFamily="2" charset="0"/>
                <a:cs typeface="NikoshBAN" pitchFamily="2" charset="0"/>
              </a:rPr>
              <a:t>বিদেশি চক্রান্তে পরিবারের সদস্যদের সাথে শেখ রাসেলকেও হত্যা করা হয়। তখন রাসেল ইউনিভার্সিটি ল্যাবরেটরি স্কুলের চতুর্থ শ্রেণির ছাত্র।</a:t>
            </a:r>
            <a:endParaRPr lang="en-US" dirty="0">
              <a:latin typeface="NikoshBAN" pitchFamily="2" charset="0"/>
              <a:cs typeface="NikoshBAN" pitchFamily="2" charset="0"/>
            </a:endParaRPr>
          </a:p>
          <a:p>
            <a:pPr algn="just"/>
            <a:r>
              <a:rPr lang="bn-IN" dirty="0">
                <a:latin typeface="NikoshBAN" pitchFamily="2" charset="0"/>
                <a:cs typeface="NikoshBAN" pitchFamily="2" charset="0"/>
              </a:rPr>
              <a:t>১৯৭৫ সালের ১৫ আগস্ট প্রত্যূষে একদল তরুণ বিপথগামী সেনা কর্মকর্তা ট্যাঙ্ক দিয়ে শেখ মুজিবুর রহমানের ধানমণ্ডিস্থ ৩২ নম্বর বাসভবন ঘিরে ফেলে শেখ মুজিব</a:t>
            </a:r>
            <a:r>
              <a:rPr lang="en-US" dirty="0">
                <a:latin typeface="NikoshBAN" pitchFamily="2" charset="0"/>
                <a:cs typeface="NikoshBAN" pitchFamily="2" charset="0"/>
              </a:rPr>
              <a:t>, </a:t>
            </a:r>
            <a:r>
              <a:rPr lang="bn-IN" dirty="0">
                <a:latin typeface="NikoshBAN" pitchFamily="2" charset="0"/>
                <a:cs typeface="NikoshBAN" pitchFamily="2" charset="0"/>
              </a:rPr>
              <a:t>তার পরিবার এবং তার ব্যক্তিগত কর্মচারীদের সাথে শেখ রাসেলকেও হত্যা করা হয়</a:t>
            </a:r>
            <a:r>
              <a:rPr lang="hi-IN" dirty="0">
                <a:latin typeface="NikoshBAN" pitchFamily="2" charset="0"/>
                <a:cs typeface="NikoshBAN" pitchFamily="2" charset="0"/>
              </a:rPr>
              <a:t>।</a:t>
            </a:r>
            <a:r>
              <a:rPr lang="en-US" dirty="0">
                <a:latin typeface="NikoshBAN" pitchFamily="2" charset="0"/>
                <a:cs typeface="NikoshBAN" pitchFamily="2" charset="0"/>
              </a:rPr>
              <a:t> শেখ মুজিবের নির</a:t>
            </a:r>
            <a:r>
              <a:rPr lang="bn-IN" dirty="0">
                <a:latin typeface="NikoshBAN" pitchFamily="2" charset="0"/>
                <a:cs typeface="NikoshBAN" pitchFamily="2" charset="0"/>
              </a:rPr>
              <a:t>্দেশে রাসেলকে নিয়ে পালানোর সময় ব্যক্তিগত কর্মচারীসহ রাসেলকে অভ্যুত্থানকারীরা আটক করে। </a:t>
            </a:r>
            <a:endParaRPr lang="en-US" dirty="0">
              <a:latin typeface="NikoshBAN" pitchFamily="2" charset="0"/>
              <a:cs typeface="NikoshBAN" pitchFamily="2" charset="0"/>
            </a:endParaRPr>
          </a:p>
        </p:txBody>
      </p:sp>
      <p:sp>
        <p:nvSpPr>
          <p:cNvPr id="6" name="TextBox 5"/>
          <p:cNvSpPr txBox="1"/>
          <p:nvPr/>
        </p:nvSpPr>
        <p:spPr>
          <a:xfrm>
            <a:off x="304800" y="3429000"/>
            <a:ext cx="9141278" cy="2585323"/>
          </a:xfrm>
          <a:prstGeom prst="rect">
            <a:avLst/>
          </a:prstGeom>
          <a:noFill/>
        </p:spPr>
        <p:txBody>
          <a:bodyPr wrap="square" rtlCol="0">
            <a:spAutoFit/>
          </a:bodyPr>
          <a:lstStyle/>
          <a:p>
            <a:pPr algn="just"/>
            <a:r>
              <a:rPr lang="bn-IN" dirty="0" smtClean="0">
                <a:latin typeface="NikoshBAN" pitchFamily="2" charset="0"/>
                <a:cs typeface="NikoshBAN" pitchFamily="2" charset="0"/>
              </a:rPr>
              <a:t>আতঙ্কিত </a:t>
            </a:r>
            <a:r>
              <a:rPr lang="bn-IN" dirty="0">
                <a:latin typeface="NikoshBAN" pitchFamily="2" charset="0"/>
                <a:cs typeface="NikoshBAN" pitchFamily="2" charset="0"/>
              </a:rPr>
              <a:t>হয়ে শিশু রাসেল কান্নাজড়িত কণ্ঠে বলেছিলেন</a:t>
            </a:r>
            <a:r>
              <a:rPr lang="en-US" dirty="0">
                <a:latin typeface="NikoshBAN" pitchFamily="2" charset="0"/>
                <a:cs typeface="NikoshBAN" pitchFamily="2" charset="0"/>
              </a:rPr>
              <a:t>, "</a:t>
            </a:r>
            <a:r>
              <a:rPr lang="bn-IN" dirty="0">
                <a:latin typeface="NikoshBAN" pitchFamily="2" charset="0"/>
                <a:cs typeface="NikoshBAN" pitchFamily="2" charset="0"/>
              </a:rPr>
              <a:t>আমি মায়ের কাছে যাব</a:t>
            </a:r>
            <a:r>
              <a:rPr lang="en-US" dirty="0">
                <a:latin typeface="NikoshBAN" pitchFamily="2" charset="0"/>
                <a:cs typeface="NikoshBAN" pitchFamily="2" charset="0"/>
              </a:rPr>
              <a:t>"</a:t>
            </a:r>
            <a:r>
              <a:rPr lang="hi-IN" dirty="0">
                <a:latin typeface="NikoshBAN" pitchFamily="2" charset="0"/>
                <a:cs typeface="NikoshBAN" pitchFamily="2" charset="0"/>
              </a:rPr>
              <a:t>।</a:t>
            </a:r>
            <a:r>
              <a:rPr lang="en-US" dirty="0">
                <a:latin typeface="NikoshBAN" pitchFamily="2" charset="0"/>
                <a:cs typeface="NikoshBAN" pitchFamily="2" charset="0"/>
              </a:rPr>
              <a:t> পরবর্তীতে মা</a:t>
            </a:r>
            <a:r>
              <a:rPr lang="bn-IN" dirty="0">
                <a:latin typeface="NikoshBAN" pitchFamily="2" charset="0"/>
                <a:cs typeface="NikoshBAN" pitchFamily="2" charset="0"/>
              </a:rPr>
              <a:t>য়ের লাশ দেখার পর অশ্রুসিক্ত কণ্ঠে মিনতি করেছিলেন </a:t>
            </a:r>
            <a:r>
              <a:rPr lang="en-US" dirty="0">
                <a:latin typeface="NikoshBAN" pitchFamily="2" charset="0"/>
                <a:cs typeface="NikoshBAN" pitchFamily="2" charset="0"/>
              </a:rPr>
              <a:t>"</a:t>
            </a:r>
            <a:r>
              <a:rPr lang="bn-IN" dirty="0">
                <a:latin typeface="NikoshBAN" pitchFamily="2" charset="0"/>
                <a:cs typeface="NikoshBAN" pitchFamily="2" charset="0"/>
              </a:rPr>
              <a:t>আমাকে হাসু আপার </a:t>
            </a:r>
            <a:r>
              <a:rPr lang="en-US" dirty="0">
                <a:latin typeface="NikoshBAN" pitchFamily="2" charset="0"/>
                <a:cs typeface="NikoshBAN" pitchFamily="2" charset="0"/>
              </a:rPr>
              <a:t>(</a:t>
            </a:r>
            <a:r>
              <a:rPr lang="bn-IN" dirty="0">
                <a:latin typeface="NikoshBAN" pitchFamily="2" charset="0"/>
                <a:cs typeface="NikoshBAN" pitchFamily="2" charset="0"/>
              </a:rPr>
              <a:t>শেখ হাসিনা</a:t>
            </a:r>
            <a:r>
              <a:rPr lang="en-US" dirty="0">
                <a:latin typeface="NikoshBAN" pitchFamily="2" charset="0"/>
                <a:cs typeface="NikoshBAN" pitchFamily="2" charset="0"/>
              </a:rPr>
              <a:t>) </a:t>
            </a:r>
            <a:r>
              <a:rPr lang="bn-IN" dirty="0">
                <a:latin typeface="NikoshBAN" pitchFamily="2" charset="0"/>
                <a:cs typeface="NikoshBAN" pitchFamily="2" charset="0"/>
              </a:rPr>
              <a:t>কাছে পাঠিয়ে দাও</a:t>
            </a:r>
            <a:r>
              <a:rPr lang="en-US" dirty="0">
                <a:latin typeface="NikoshBAN" pitchFamily="2" charset="0"/>
                <a:cs typeface="NikoshBAN" pitchFamily="2" charset="0"/>
              </a:rPr>
              <a:t>"</a:t>
            </a:r>
            <a:r>
              <a:rPr lang="hi-IN" dirty="0">
                <a:latin typeface="NikoshBAN" pitchFamily="2" charset="0"/>
                <a:cs typeface="NikoshBAN" pitchFamily="2" charset="0"/>
              </a:rPr>
              <a:t>।</a:t>
            </a:r>
            <a:r>
              <a:rPr lang="en-US" dirty="0">
                <a:latin typeface="NikoshBAN" pitchFamily="2" charset="0"/>
                <a:cs typeface="NikoshBAN" pitchFamily="2" charset="0"/>
              </a:rPr>
              <a:t> ব্যক্তিগ</a:t>
            </a:r>
            <a:r>
              <a:rPr lang="bn-IN" dirty="0">
                <a:latin typeface="NikoshBAN" pitchFamily="2" charset="0"/>
                <a:cs typeface="NikoshBAN" pitchFamily="2" charset="0"/>
              </a:rPr>
              <a:t>ত কর্মচারী</a:t>
            </a:r>
            <a:r>
              <a:rPr lang="en-US" dirty="0">
                <a:latin typeface="NikoshBAN" pitchFamily="2" charset="0"/>
                <a:cs typeface="NikoshBAN" pitchFamily="2" charset="0"/>
              </a:rPr>
              <a:t> </a:t>
            </a:r>
            <a:r>
              <a:rPr lang="bn-IN" dirty="0">
                <a:latin typeface="NikoshBAN" pitchFamily="2" charset="0"/>
                <a:cs typeface="NikoshBAN" pitchFamily="2" charset="0"/>
                <a:hlinkClick r:id="rId2" tooltip="এএফএম মহিতুল ইসলাম"/>
              </a:rPr>
              <a:t>এএফএম মহিতুল ইসলামের</a:t>
            </a:r>
            <a:r>
              <a:rPr lang="en-US" dirty="0">
                <a:latin typeface="NikoshBAN" pitchFamily="2" charset="0"/>
                <a:cs typeface="NikoshBAN" pitchFamily="2" charset="0"/>
              </a:rPr>
              <a:t> </a:t>
            </a:r>
            <a:r>
              <a:rPr lang="bn-IN" dirty="0">
                <a:latin typeface="NikoshBAN" pitchFamily="2" charset="0"/>
                <a:cs typeface="NikoshBAN" pitchFamily="2" charset="0"/>
              </a:rPr>
              <a:t>ভাষ্যমতে</a:t>
            </a:r>
            <a:r>
              <a:rPr lang="en-US" dirty="0">
                <a:latin typeface="NikoshBAN" pitchFamily="2" charset="0"/>
                <a:cs typeface="NikoshBAN" pitchFamily="2" charset="0"/>
              </a:rPr>
              <a:t>, </a:t>
            </a:r>
          </a:p>
          <a:p>
            <a:pPr algn="just"/>
            <a:r>
              <a:rPr lang="en-US" dirty="0">
                <a:latin typeface="NikoshBAN" pitchFamily="2" charset="0"/>
                <a:cs typeface="NikoshBAN" pitchFamily="2" charset="0"/>
              </a:rPr>
              <a:t>"</a:t>
            </a:r>
            <a:r>
              <a:rPr lang="bn-IN" dirty="0">
                <a:latin typeface="NikoshBAN" pitchFamily="2" charset="0"/>
                <a:cs typeface="NikoshBAN" pitchFamily="2" charset="0"/>
              </a:rPr>
              <a:t>রাসেল দৌড়ে এসে আমাকে জাপটে ধরে। আমাকে বললো</a:t>
            </a:r>
            <a:r>
              <a:rPr lang="en-US" dirty="0">
                <a:latin typeface="NikoshBAN" pitchFamily="2" charset="0"/>
                <a:cs typeface="NikoshBAN" pitchFamily="2" charset="0"/>
              </a:rPr>
              <a:t>, </a:t>
            </a:r>
            <a:r>
              <a:rPr lang="bn-IN" dirty="0">
                <a:latin typeface="NikoshBAN" pitchFamily="2" charset="0"/>
                <a:cs typeface="NikoshBAN" pitchFamily="2" charset="0"/>
              </a:rPr>
              <a:t>ভাইয়া আমাকে মারবে না তো</a:t>
            </a:r>
            <a:r>
              <a:rPr lang="en-US" dirty="0">
                <a:latin typeface="NikoshBAN" pitchFamily="2" charset="0"/>
                <a:cs typeface="NikoshBAN" pitchFamily="2" charset="0"/>
              </a:rPr>
              <a:t>? </a:t>
            </a:r>
            <a:r>
              <a:rPr lang="bn-IN" dirty="0">
                <a:latin typeface="NikoshBAN" pitchFamily="2" charset="0"/>
                <a:cs typeface="NikoshBAN" pitchFamily="2" charset="0"/>
              </a:rPr>
              <a:t>ওর সে কণ্ঠ শুনে আমার চোখ ফেটে পানি এসেছিল। এক ঘাতক এসে আমাকে রাইফেলের বাট দিয়ে ভীষণ মারলো। আমাকে মারতে দেখে রাসেল আমাকে ছেড়ে দিল। ও </a:t>
            </a:r>
            <a:r>
              <a:rPr lang="en-US" dirty="0">
                <a:latin typeface="NikoshBAN" pitchFamily="2" charset="0"/>
                <a:cs typeface="NikoshBAN" pitchFamily="2" charset="0"/>
              </a:rPr>
              <a:t>(</a:t>
            </a:r>
            <a:r>
              <a:rPr lang="bn-IN" dirty="0">
                <a:latin typeface="NikoshBAN" pitchFamily="2" charset="0"/>
                <a:cs typeface="NikoshBAN" pitchFamily="2" charset="0"/>
              </a:rPr>
              <a:t>শেখ রাসেল</a:t>
            </a:r>
            <a:r>
              <a:rPr lang="en-US" dirty="0">
                <a:latin typeface="NikoshBAN" pitchFamily="2" charset="0"/>
                <a:cs typeface="NikoshBAN" pitchFamily="2" charset="0"/>
              </a:rPr>
              <a:t>) </a:t>
            </a:r>
            <a:r>
              <a:rPr lang="bn-IN" dirty="0">
                <a:latin typeface="NikoshBAN" pitchFamily="2" charset="0"/>
                <a:cs typeface="NikoshBAN" pitchFamily="2" charset="0"/>
              </a:rPr>
              <a:t>কান্নাকাটি করছিল যে </a:t>
            </a:r>
            <a:r>
              <a:rPr lang="en-US" dirty="0">
                <a:latin typeface="NikoshBAN" pitchFamily="2" charset="0"/>
                <a:cs typeface="NikoshBAN" pitchFamily="2" charset="0"/>
              </a:rPr>
              <a:t>'</a:t>
            </a:r>
            <a:r>
              <a:rPr lang="bn-IN" dirty="0">
                <a:latin typeface="NikoshBAN" pitchFamily="2" charset="0"/>
                <a:cs typeface="NikoshBAN" pitchFamily="2" charset="0"/>
              </a:rPr>
              <a:t>আমি মায়ের কাছে যাব</a:t>
            </a:r>
            <a:r>
              <a:rPr lang="en-US" dirty="0">
                <a:latin typeface="NikoshBAN" pitchFamily="2" charset="0"/>
                <a:cs typeface="NikoshBAN" pitchFamily="2" charset="0"/>
              </a:rPr>
              <a:t>, </a:t>
            </a:r>
            <a:r>
              <a:rPr lang="bn-IN" dirty="0">
                <a:latin typeface="NikoshBAN" pitchFamily="2" charset="0"/>
                <a:cs typeface="NikoshBAN" pitchFamily="2" charset="0"/>
              </a:rPr>
              <a:t>আমি মায়ের কাছে যাব</a:t>
            </a:r>
            <a:r>
              <a:rPr lang="en-US" dirty="0">
                <a:latin typeface="NikoshBAN" pitchFamily="2" charset="0"/>
                <a:cs typeface="NikoshBAN" pitchFamily="2" charset="0"/>
              </a:rPr>
              <a:t>'</a:t>
            </a:r>
            <a:r>
              <a:rPr lang="hi-IN" dirty="0">
                <a:latin typeface="NikoshBAN" pitchFamily="2" charset="0"/>
                <a:cs typeface="NikoshBAN" pitchFamily="2" charset="0"/>
              </a:rPr>
              <a:t>। </a:t>
            </a:r>
            <a:r>
              <a:rPr lang="en-US" dirty="0">
                <a:latin typeface="NikoshBAN" pitchFamily="2" charset="0"/>
                <a:cs typeface="NikoshBAN" pitchFamily="2" charset="0"/>
              </a:rPr>
              <a:t>এক ঘাতক এসে ওকে বললো, </a:t>
            </a:r>
            <a:r>
              <a:rPr lang="en-US" dirty="0" smtClean="0">
                <a:latin typeface="NikoshBAN" pitchFamily="2" charset="0"/>
                <a:cs typeface="NikoshBAN" pitchFamily="2" charset="0"/>
              </a:rPr>
              <a:t>‘</a:t>
            </a:r>
            <a:r>
              <a:rPr lang="bn-IN" dirty="0" smtClean="0">
                <a:latin typeface="NikoshBAN" pitchFamily="2" charset="0"/>
                <a:cs typeface="NikoshBAN" pitchFamily="2" charset="0"/>
              </a:rPr>
              <a:t>মায়ের </a:t>
            </a:r>
            <a:r>
              <a:rPr lang="bn-IN" dirty="0">
                <a:latin typeface="NikoshBAN" pitchFamily="2" charset="0"/>
                <a:cs typeface="NikoshBAN" pitchFamily="2" charset="0"/>
              </a:rPr>
              <a:t>কাছে দিয়ে আসি</a:t>
            </a:r>
            <a:r>
              <a:rPr lang="en-US" dirty="0">
                <a:latin typeface="NikoshBAN" pitchFamily="2" charset="0"/>
                <a:cs typeface="NikoshBAN" pitchFamily="2" charset="0"/>
              </a:rPr>
              <a:t>'</a:t>
            </a:r>
            <a:r>
              <a:rPr lang="hi-IN" dirty="0">
                <a:latin typeface="NikoshBAN" pitchFamily="2" charset="0"/>
                <a:cs typeface="NikoshBAN" pitchFamily="2" charset="0"/>
              </a:rPr>
              <a:t>। </a:t>
            </a:r>
            <a:r>
              <a:rPr lang="en-US" dirty="0">
                <a:latin typeface="NikoshBAN" pitchFamily="2" charset="0"/>
                <a:cs typeface="NikoshBAN" pitchFamily="2" charset="0"/>
              </a:rPr>
              <a:t>বিশ্বাস করতে পারিনি যে ঘাতকরা এতো নির্মমভাবে ছোট্ট সে শিশুটাকেও হত্যা করবে। রাসেলকে ভিতরে নি</a:t>
            </a:r>
            <a:r>
              <a:rPr lang="bn-IN" dirty="0">
                <a:latin typeface="NikoshBAN" pitchFamily="2" charset="0"/>
                <a:cs typeface="NikoshBAN" pitchFamily="2" charset="0"/>
              </a:rPr>
              <a:t>য়ে গেল এবং তারপর ব্রাশ </a:t>
            </a:r>
            <a:r>
              <a:rPr lang="bn-IN" dirty="0" smtClean="0">
                <a:latin typeface="NikoshBAN" pitchFamily="2" charset="0"/>
                <a:cs typeface="NikoshBAN" pitchFamily="2" charset="0"/>
              </a:rPr>
              <a:t>ফায়ার</a:t>
            </a:r>
            <a:r>
              <a:rPr lang="en-US" dirty="0" smtClean="0">
                <a:latin typeface="NikoshBAN" pitchFamily="2" charset="0"/>
                <a:cs typeface="NikoshBAN" pitchFamily="2" charset="0"/>
              </a:rPr>
              <a:t>……</a:t>
            </a:r>
            <a:endParaRPr lang="en-US" dirty="0">
              <a:latin typeface="NikoshBAN" pitchFamily="2" charset="0"/>
              <a:cs typeface="NikoshBAN" pitchFamily="2" charset="0"/>
            </a:endParaRP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5880"/>
            <a:ext cx="3657600" cy="2910720"/>
          </a:xfrm>
          <a:prstGeom prst="rect">
            <a:avLst/>
          </a:prstGeom>
        </p:spPr>
      </p:pic>
    </p:spTree>
    <p:extLst>
      <p:ext uri="{BB962C8B-B14F-4D97-AF65-F5344CB8AC3E}">
        <p14:creationId xmlns:p14="http://schemas.microsoft.com/office/powerpoint/2010/main" val="22922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29000"/>
            <a:ext cx="9906000" cy="3016210"/>
          </a:xfrm>
          <a:prstGeom prst="rect">
            <a:avLst/>
          </a:prstGeom>
          <a:noFill/>
        </p:spPr>
        <p:txBody>
          <a:bodyPr wrap="square" rtlCol="0">
            <a:spAutoFit/>
          </a:bodyPr>
          <a:lstStyle/>
          <a:p>
            <a:r>
              <a:rPr lang="bn-IN" dirty="0">
                <a:latin typeface="NikoshBAN" pitchFamily="2" charset="0"/>
                <a:cs typeface="NikoshBAN" pitchFamily="2" charset="0"/>
              </a:rPr>
              <a:t>প্রধানমন্ত্রী শেখ হাসিনা পৃথক এক বাণীতে</a:t>
            </a:r>
            <a:r>
              <a:rPr lang="en-US" dirty="0">
                <a:latin typeface="NikoshBAN" pitchFamily="2" charset="0"/>
                <a:cs typeface="NikoshBAN" pitchFamily="2" charset="0"/>
              </a:rPr>
              <a:t> </a:t>
            </a:r>
            <a:r>
              <a:rPr lang="bn-IN" dirty="0">
                <a:latin typeface="NikoshBAN" pitchFamily="2" charset="0"/>
                <a:cs typeface="NikoshBAN" pitchFamily="2" charset="0"/>
              </a:rPr>
              <a:t>বলেছেন</a:t>
            </a:r>
            <a:r>
              <a:rPr lang="en-US" dirty="0">
                <a:latin typeface="NikoshBAN" pitchFamily="2" charset="0"/>
                <a:cs typeface="NikoshBAN" pitchFamily="2" charset="0"/>
              </a:rPr>
              <a:t>, </a:t>
            </a:r>
            <a:r>
              <a:rPr lang="bn-IN" dirty="0">
                <a:latin typeface="NikoshBAN" pitchFamily="2" charset="0"/>
                <a:cs typeface="NikoshBAN" pitchFamily="2" charset="0"/>
              </a:rPr>
              <a:t>রাসেল যদি বেঁচে থাকতো</a:t>
            </a:r>
            <a:r>
              <a:rPr lang="en-US" dirty="0">
                <a:latin typeface="NikoshBAN" pitchFamily="2" charset="0"/>
                <a:cs typeface="NikoshBAN" pitchFamily="2" charset="0"/>
              </a:rPr>
              <a:t>, </a:t>
            </a:r>
            <a:r>
              <a:rPr lang="bn-IN" dirty="0">
                <a:latin typeface="NikoshBAN" pitchFamily="2" charset="0"/>
                <a:cs typeface="NikoshBAN" pitchFamily="2" charset="0"/>
              </a:rPr>
              <a:t>তাহলে হয়তো একজন মহানুভব</a:t>
            </a:r>
            <a:r>
              <a:rPr lang="en-US" dirty="0">
                <a:latin typeface="NikoshBAN" pitchFamily="2" charset="0"/>
                <a:cs typeface="NikoshBAN" pitchFamily="2" charset="0"/>
              </a:rPr>
              <a:t>, </a:t>
            </a:r>
            <a:r>
              <a:rPr lang="bn-IN" dirty="0">
                <a:latin typeface="NikoshBAN" pitchFamily="2" charset="0"/>
                <a:cs typeface="NikoshBAN" pitchFamily="2" charset="0"/>
              </a:rPr>
              <a:t>দূরদর্শী ও আদর্শ নেতা আজ আমরা পেতাম</a:t>
            </a:r>
            <a:r>
              <a:rPr lang="en-US" dirty="0">
                <a:latin typeface="NikoshBAN" pitchFamily="2" charset="0"/>
                <a:cs typeface="NikoshBAN" pitchFamily="2" charset="0"/>
              </a:rPr>
              <a:t>, </a:t>
            </a:r>
            <a:r>
              <a:rPr lang="bn-IN" dirty="0">
                <a:latin typeface="NikoshBAN" pitchFamily="2" charset="0"/>
                <a:cs typeface="NikoshBAN" pitchFamily="2" charset="0"/>
              </a:rPr>
              <a:t>যাকে নিয়ে দেশ ও জাতি গর্ব করতে </a:t>
            </a:r>
            <a:r>
              <a:rPr lang="bn-IN" dirty="0" smtClean="0">
                <a:latin typeface="NikoshBAN" pitchFamily="2" charset="0"/>
                <a:cs typeface="NikoshBAN" pitchFamily="2" charset="0"/>
              </a:rPr>
              <a:t>পারত।</a:t>
            </a:r>
          </a:p>
          <a:p>
            <a:endParaRPr lang="en-US" sz="200" dirty="0">
              <a:latin typeface="NikoshBAN" pitchFamily="2" charset="0"/>
              <a:cs typeface="NikoshBAN" pitchFamily="2" charset="0"/>
            </a:endParaRPr>
          </a:p>
          <a:p>
            <a:r>
              <a:rPr lang="bn-IN" dirty="0">
                <a:latin typeface="NikoshBAN" pitchFamily="2" charset="0"/>
                <a:cs typeface="NikoshBAN" pitchFamily="2" charset="0"/>
              </a:rPr>
              <a:t>বাণীতে প্রধানমন্ত্রী আরো বলেন</a:t>
            </a:r>
            <a:r>
              <a:rPr lang="en-US" dirty="0">
                <a:latin typeface="NikoshBAN" pitchFamily="2" charset="0"/>
                <a:cs typeface="NikoshBAN" pitchFamily="2" charset="0"/>
              </a:rPr>
              <a:t>, '</a:t>
            </a:r>
            <a:r>
              <a:rPr lang="bn-IN" dirty="0">
                <a:latin typeface="NikoshBAN" pitchFamily="2" charset="0"/>
                <a:cs typeface="NikoshBAN" pitchFamily="2" charset="0"/>
              </a:rPr>
              <a:t>রাসেল আজ বেঁচে থাকলে কী করতো-এই ভাবনাটা আমাকে প্রায়ই ভাবায়। আজ এত বছর পরেও শেখ রাসেলকে জাতি শ্রদ্ধা ভরে স্মরণ করছে। কারণ রাসেল তার মহানুভবতা ও ব্যবহারে ছিল অমায়িক</a:t>
            </a:r>
            <a:r>
              <a:rPr lang="bn-IN" dirty="0" smtClean="0">
                <a:latin typeface="NikoshBAN" pitchFamily="2" charset="0"/>
                <a:cs typeface="NikoshBAN" pitchFamily="2" charset="0"/>
              </a:rPr>
              <a:t>।</a:t>
            </a:r>
            <a:r>
              <a:rPr lang="en-US" dirty="0" smtClean="0">
                <a:latin typeface="NikoshBAN" pitchFamily="2" charset="0"/>
                <a:cs typeface="NikoshBAN" pitchFamily="2" charset="0"/>
              </a:rPr>
              <a:t>‘</a:t>
            </a:r>
            <a:endParaRPr lang="bn-IN" dirty="0" smtClean="0">
              <a:latin typeface="NikoshBAN" pitchFamily="2" charset="0"/>
              <a:cs typeface="NikoshBAN" pitchFamily="2" charset="0"/>
            </a:endParaRPr>
          </a:p>
          <a:p>
            <a:endParaRPr lang="en-US" sz="500" dirty="0">
              <a:latin typeface="NikoshBAN" pitchFamily="2" charset="0"/>
              <a:cs typeface="NikoshBAN" pitchFamily="2" charset="0"/>
            </a:endParaRPr>
          </a:p>
          <a:p>
            <a:r>
              <a:rPr lang="bn-IN" dirty="0" smtClean="0">
                <a:latin typeface="NikoshBAN" pitchFamily="2" charset="0"/>
                <a:cs typeface="NikoshBAN" pitchFamily="2" charset="0"/>
              </a:rPr>
              <a:t>শেখ </a:t>
            </a:r>
            <a:r>
              <a:rPr lang="bn-IN" dirty="0">
                <a:latin typeface="NikoshBAN" pitchFamily="2" charset="0"/>
                <a:cs typeface="NikoshBAN" pitchFamily="2" charset="0"/>
              </a:rPr>
              <a:t>হাসিনা বলেন</a:t>
            </a:r>
            <a:r>
              <a:rPr lang="en-US" dirty="0">
                <a:latin typeface="NikoshBAN" pitchFamily="2" charset="0"/>
                <a:cs typeface="NikoshBAN" pitchFamily="2" charset="0"/>
              </a:rPr>
              <a:t>, '</a:t>
            </a:r>
            <a:r>
              <a:rPr lang="bn-IN" dirty="0">
                <a:latin typeface="NikoshBAN" pitchFamily="2" charset="0"/>
                <a:cs typeface="NikoshBAN" pitchFamily="2" charset="0"/>
              </a:rPr>
              <a:t>সর্বকালের সর্বশ্রেষ্ঠ বাঙালি</a:t>
            </a:r>
            <a:r>
              <a:rPr lang="en-US" dirty="0">
                <a:latin typeface="NikoshBAN" pitchFamily="2" charset="0"/>
                <a:cs typeface="NikoshBAN" pitchFamily="2" charset="0"/>
              </a:rPr>
              <a:t>, </a:t>
            </a:r>
            <a:r>
              <a:rPr lang="bn-IN" dirty="0">
                <a:latin typeface="NikoshBAN" pitchFamily="2" charset="0"/>
                <a:cs typeface="NikoshBAN" pitchFamily="2" charset="0"/>
              </a:rPr>
              <a:t>জাতির পিতা বঙ্গবন্ধু শেখ মুজিবুর রহমান এবং বঙ্গমাতা ফজিলাতুন নেছা মুজিব-এর কনিষ্ঠ সন্তান শেখ রাসেল </a:t>
            </a:r>
            <a:r>
              <a:rPr lang="bn-IN" dirty="0" smtClean="0">
                <a:latin typeface="NikoshBAN" pitchFamily="2" charset="0"/>
                <a:cs typeface="NikoshBAN" pitchFamily="2" charset="0"/>
              </a:rPr>
              <a:t>এর</a:t>
            </a:r>
            <a:r>
              <a:rPr lang="en-US" smtClean="0">
                <a:latin typeface="NikoshBAN" pitchFamily="2" charset="0"/>
                <a:cs typeface="NikoshBAN" pitchFamily="2" charset="0"/>
              </a:rPr>
              <a:t> 59</a:t>
            </a:r>
            <a:r>
              <a:rPr lang="bn-IN" smtClean="0">
                <a:latin typeface="NikoshBAN" pitchFamily="2" charset="0"/>
                <a:cs typeface="NikoshBAN" pitchFamily="2" charset="0"/>
              </a:rPr>
              <a:t>তম </a:t>
            </a:r>
            <a:r>
              <a:rPr lang="bn-IN" dirty="0">
                <a:latin typeface="NikoshBAN" pitchFamily="2" charset="0"/>
                <a:cs typeface="NikoshBAN" pitchFamily="2" charset="0"/>
              </a:rPr>
              <a:t>জন্মদিন উপলক্ষে</a:t>
            </a:r>
            <a:r>
              <a:rPr lang="en-US" dirty="0">
                <a:latin typeface="NikoshBAN" pitchFamily="2" charset="0"/>
                <a:cs typeface="NikoshBAN" pitchFamily="2" charset="0"/>
              </a:rPr>
              <a:t> </a:t>
            </a:r>
            <a:r>
              <a:rPr lang="bn-IN" dirty="0">
                <a:latin typeface="NikoshBAN" pitchFamily="2" charset="0"/>
                <a:cs typeface="NikoshBAN" pitchFamily="2" charset="0"/>
              </a:rPr>
              <a:t>আমি তাঁকে গভীর ভালোবাসা ও পরম মমতায় স্মরণ করি এবং তার আত্মার মাগফেরাত কামনা করছি</a:t>
            </a:r>
            <a:r>
              <a:rPr lang="bn-IN" dirty="0" smtClean="0">
                <a:latin typeface="NikoshBAN" pitchFamily="2" charset="0"/>
                <a:cs typeface="NikoshBAN" pitchFamily="2" charset="0"/>
              </a:rPr>
              <a:t>।</a:t>
            </a:r>
            <a:r>
              <a:rPr lang="en-US" dirty="0" smtClean="0">
                <a:latin typeface="NikoshBAN" pitchFamily="2" charset="0"/>
                <a:cs typeface="NikoshBAN" pitchFamily="2" charset="0"/>
              </a:rPr>
              <a:t>‘</a:t>
            </a:r>
            <a:endParaRPr lang="bn-IN" dirty="0" smtClean="0">
              <a:latin typeface="NikoshBAN" pitchFamily="2" charset="0"/>
              <a:cs typeface="NikoshBAN" pitchFamily="2" charset="0"/>
            </a:endParaRPr>
          </a:p>
          <a:p>
            <a:endParaRPr lang="en-US" sz="300" dirty="0">
              <a:latin typeface="NikoshBAN" pitchFamily="2" charset="0"/>
              <a:cs typeface="NikoshBAN" pitchFamily="2" charset="0"/>
            </a:endParaRPr>
          </a:p>
          <a:p>
            <a:r>
              <a:rPr lang="bn-IN" dirty="0">
                <a:latin typeface="NikoshBAN" pitchFamily="2" charset="0"/>
                <a:cs typeface="NikoshBAN" pitchFamily="2" charset="0"/>
              </a:rPr>
              <a:t>তিনি বলেন</a:t>
            </a:r>
            <a:r>
              <a:rPr lang="en-US" dirty="0">
                <a:latin typeface="NikoshBAN" pitchFamily="2" charset="0"/>
                <a:cs typeface="NikoshBAN" pitchFamily="2" charset="0"/>
              </a:rPr>
              <a:t>, </a:t>
            </a:r>
            <a:r>
              <a:rPr lang="bn-IN" dirty="0">
                <a:latin typeface="NikoshBAN" pitchFamily="2" charset="0"/>
                <a:cs typeface="NikoshBAN" pitchFamily="2" charset="0"/>
              </a:rPr>
              <a:t>শেখ রাসেল আজ আমাদের মাঝে নেই</a:t>
            </a:r>
            <a:r>
              <a:rPr lang="en-US" dirty="0">
                <a:latin typeface="NikoshBAN" pitchFamily="2" charset="0"/>
                <a:cs typeface="NikoshBAN" pitchFamily="2" charset="0"/>
              </a:rPr>
              <a:t>, </a:t>
            </a:r>
            <a:r>
              <a:rPr lang="bn-IN" dirty="0">
                <a:latin typeface="NikoshBAN" pitchFamily="2" charset="0"/>
                <a:cs typeface="NikoshBAN" pitchFamily="2" charset="0"/>
              </a:rPr>
              <a:t>কিন্তু আছে তার পবিত্র স্মৃতি। বাংলাদেশের সকল শিশুর মধ্যে আজও আমি রাসেলকে খুঁজে ফিরি। এই শিশুদের রাসেলের চেতনায় গড়ে তুলতে হবে। এমন এক উজ্জ্বল শিশুর সত্তা বুকে ধারণ করে বাংলাদেশের শিশুরা বড় হোক। খুনিদের বিরুদ্ধে তারা তীব্র ঘৃণা বর্ষণ করুক। বঙ্গবন্ধুর স্বপ্নের সোনার বাংলাদেশ গড়তে তারা এগিয়ে আসুক- আজ এ প্রত্যাশাই করি।</a:t>
            </a:r>
            <a:r>
              <a:rPr lang="en-US" dirty="0">
                <a:latin typeface="NikoshBAN" pitchFamily="2" charset="0"/>
                <a:cs typeface="NikoshBAN" pitchFamily="2"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665" y="997456"/>
            <a:ext cx="4375150" cy="2431545"/>
          </a:xfrm>
          <a:prstGeom prst="rect">
            <a:avLst/>
          </a:prstGeom>
        </p:spPr>
      </p:pic>
      <p:sp>
        <p:nvSpPr>
          <p:cNvPr id="3" name="TextBox 2"/>
          <p:cNvSpPr txBox="1"/>
          <p:nvPr/>
        </p:nvSpPr>
        <p:spPr>
          <a:xfrm>
            <a:off x="247650" y="152401"/>
            <a:ext cx="9493250" cy="461665"/>
          </a:xfrm>
          <a:prstGeom prst="rect">
            <a:avLst/>
          </a:prstGeom>
          <a:noFill/>
        </p:spPr>
        <p:txBody>
          <a:bodyPr wrap="square" rtlCol="0">
            <a:spAutoFit/>
          </a:bodyPr>
          <a:lstStyle/>
          <a:p>
            <a:r>
              <a:rPr lang="as-IN" sz="2400" b="1" dirty="0"/>
              <a:t>অনাগত নেতার </a:t>
            </a:r>
            <a:r>
              <a:rPr lang="as-IN" sz="2400" b="1" dirty="0" smtClean="0"/>
              <a:t>প্রস্থান</a:t>
            </a:r>
            <a:r>
              <a:rPr lang="bn-IN" sz="2400" b="1" dirty="0" smtClean="0"/>
              <a:t>....</a:t>
            </a:r>
            <a:endParaRPr lang="en-US" sz="2400" b="1" dirty="0"/>
          </a:p>
        </p:txBody>
      </p:sp>
    </p:spTree>
    <p:extLst>
      <p:ext uri="{BB962C8B-B14F-4D97-AF65-F5344CB8AC3E}">
        <p14:creationId xmlns:p14="http://schemas.microsoft.com/office/powerpoint/2010/main" val="28738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400" y="2209801"/>
            <a:ext cx="8089900" cy="4154984"/>
          </a:xfrm>
          <a:prstGeom prst="rect">
            <a:avLst/>
          </a:prstGeom>
          <a:noFill/>
        </p:spPr>
        <p:txBody>
          <a:bodyPr wrap="square" rtlCol="0">
            <a:spAutoFit/>
          </a:bodyPr>
          <a:lstStyle/>
          <a:p>
            <a:pPr algn="just"/>
            <a:r>
              <a:rPr lang="as-IN" sz="2400" b="1" dirty="0">
                <a:latin typeface="NikoshBAN" pitchFamily="2" charset="0"/>
                <a:cs typeface="NikoshBAN" pitchFamily="2" charset="0"/>
              </a:rPr>
              <a:t>শেখ রাসেল </a:t>
            </a:r>
            <a:r>
              <a:rPr lang="as-IN" sz="2400" b="1" dirty="0" smtClean="0">
                <a:latin typeface="NikoshBAN" pitchFamily="2" charset="0"/>
                <a:cs typeface="NikoshBAN" pitchFamily="2" charset="0"/>
              </a:rPr>
              <a:t>ক্রী</a:t>
            </a:r>
            <a:r>
              <a:rPr lang="bn-IN" sz="2400" b="1" dirty="0" smtClean="0">
                <a:latin typeface="NikoshBAN" pitchFamily="2" charset="0"/>
                <a:cs typeface="NikoshBAN" pitchFamily="2" charset="0"/>
              </a:rPr>
              <a:t>ড়া</a:t>
            </a:r>
            <a:r>
              <a:rPr lang="as-IN" sz="2400" b="1" dirty="0" smtClean="0">
                <a:latin typeface="NikoshBAN" pitchFamily="2" charset="0"/>
                <a:cs typeface="NikoshBAN" pitchFamily="2" charset="0"/>
              </a:rPr>
              <a:t> </a:t>
            </a:r>
            <a:r>
              <a:rPr lang="bn-IN" sz="2400" b="1" dirty="0" smtClean="0">
                <a:latin typeface="NikoshBAN" pitchFamily="2" charset="0"/>
                <a:cs typeface="NikoshBAN" pitchFamily="2" charset="0"/>
              </a:rPr>
              <a:t>চক্রঃ</a:t>
            </a:r>
          </a:p>
          <a:p>
            <a:pPr algn="just"/>
            <a:r>
              <a:rPr lang="as-IN" sz="2400" dirty="0" smtClean="0">
                <a:latin typeface="NikoshBAN" pitchFamily="2" charset="0"/>
                <a:cs typeface="NikoshBAN" pitchFamily="2" charset="0"/>
              </a:rPr>
              <a:t>শেখ </a:t>
            </a:r>
            <a:r>
              <a:rPr lang="as-IN" sz="2400" dirty="0">
                <a:latin typeface="NikoshBAN" pitchFamily="2" charset="0"/>
                <a:cs typeface="NikoshBAN" pitchFamily="2" charset="0"/>
              </a:rPr>
              <a:t>রাসেলের নামে স্কেটিং </a:t>
            </a:r>
            <a:r>
              <a:rPr lang="as-IN" sz="2400" dirty="0" smtClean="0">
                <a:latin typeface="NikoshBAN" pitchFamily="2" charset="0"/>
                <a:cs typeface="NikoshBAN" pitchFamily="2" charset="0"/>
              </a:rPr>
              <a:t>স্টেডি</a:t>
            </a:r>
            <a:r>
              <a:rPr lang="bn-IN" sz="2400" dirty="0" smtClean="0">
                <a:latin typeface="NikoshBAN" pitchFamily="2" charset="0"/>
                <a:cs typeface="NikoshBAN" pitchFamily="2" charset="0"/>
              </a:rPr>
              <a:t>য়াম</a:t>
            </a:r>
            <a:endParaRPr lang="as-IN" sz="2400" dirty="0">
              <a:latin typeface="NikoshBAN" pitchFamily="2" charset="0"/>
              <a:cs typeface="NikoshBAN" pitchFamily="2" charset="0"/>
            </a:endParaRPr>
          </a:p>
          <a:p>
            <a:pPr algn="just"/>
            <a:r>
              <a:rPr lang="as-IN" sz="2400" dirty="0">
                <a:latin typeface="NikoshBAN" pitchFamily="2" charset="0"/>
                <a:cs typeface="NikoshBAN" pitchFamily="2" charset="0"/>
              </a:rPr>
              <a:t>শেখ রাসেলের স্মৃতিকে জাগরূক রাখার জন্য শেখ রাসেল ক্রীড়া চক্র প্রতিষ্ঠা করা হয়। এটি বাংলাদেশের </a:t>
            </a:r>
            <a:r>
              <a:rPr lang="as-IN" sz="2400" dirty="0">
                <a:latin typeface="NikoshBAN" pitchFamily="2" charset="0"/>
                <a:cs typeface="NikoshBAN" pitchFamily="2" charset="0"/>
                <a:hlinkClick r:id="rId2" tooltip="বাংলাদেশ প্রিমিয়ার লীগ (ফুটবল)"/>
              </a:rPr>
              <a:t>বাংলাদেশ প্রিমিয়ার লীগ</a:t>
            </a:r>
            <a:r>
              <a:rPr lang="as-IN" sz="2400" dirty="0">
                <a:latin typeface="NikoshBAN" pitchFamily="2" charset="0"/>
                <a:cs typeface="NikoshBAN" pitchFamily="2" charset="0"/>
              </a:rPr>
              <a:t> ফুটবল ক্লাব। ১৯৯৫ সালে পাইওনিয়ার ফুটবল লীগে খেলার মাধ্যমে যাত্রা শুরু করে ক্লাবটি</a:t>
            </a:r>
            <a:r>
              <a:rPr lang="as-IN" sz="2400" dirty="0" smtClean="0">
                <a:latin typeface="NikoshBAN" pitchFamily="2" charset="0"/>
                <a:cs typeface="NikoshBAN" pitchFamily="2" charset="0"/>
              </a:rPr>
              <a:t>।</a:t>
            </a:r>
            <a:endParaRPr lang="as-IN" sz="2400" dirty="0">
              <a:latin typeface="NikoshBAN" pitchFamily="2" charset="0"/>
              <a:cs typeface="NikoshBAN" pitchFamily="2" charset="0"/>
            </a:endParaRPr>
          </a:p>
          <a:p>
            <a:pPr algn="just"/>
            <a:r>
              <a:rPr lang="as-IN" sz="2400" b="1" dirty="0">
                <a:latin typeface="NikoshBAN" pitchFamily="2" charset="0"/>
                <a:cs typeface="NikoshBAN" pitchFamily="2" charset="0"/>
              </a:rPr>
              <a:t>শেখ রাসেল জাতীয় শিশু-কিশোর </a:t>
            </a:r>
            <a:r>
              <a:rPr lang="as-IN" sz="2400" b="1" dirty="0" smtClean="0">
                <a:latin typeface="NikoshBAN" pitchFamily="2" charset="0"/>
                <a:cs typeface="NikoshBAN" pitchFamily="2" charset="0"/>
              </a:rPr>
              <a:t>পরিষদ</a:t>
            </a:r>
            <a:endParaRPr lang="as-IN" sz="2400" b="1" dirty="0">
              <a:latin typeface="NikoshBAN" pitchFamily="2" charset="0"/>
              <a:cs typeface="NikoshBAN" pitchFamily="2" charset="0"/>
            </a:endParaRPr>
          </a:p>
          <a:p>
            <a:pPr algn="just"/>
            <a:r>
              <a:rPr lang="as-IN" sz="2400" dirty="0">
                <a:latin typeface="NikoshBAN" pitchFamily="2" charset="0"/>
                <a:cs typeface="NikoshBAN" pitchFamily="2" charset="0"/>
              </a:rPr>
              <a:t>শেখ হাসিনা ১৯৮৯ সালের ২০শে ফেব্রুয়ারিতে “শেখ রাসেল জাতীয় শিশু-কিশোর পরিষদ” এই সংগঠনটি প্রতিষ্ঠা করেন। এই সামাজিক, সাংস্কৃতিক ও ক্রীড়া সংগঠনের মাধ্যমে শিশু শেখ রাসেলের স্মৃতি, মুক্তিযুদ্ধের চেতনা ও বঙ্গবন্ধুর আদর্শ ধারণ করে এই দেশ কে এগিয়ে নিয়ে যাওয়ার লক্ষ্যে এই সংগঠন প্রতিষ্ঠিত। সংগঠনটির উদ্বোধন করেন সায়মা ওয়াজেদ পুতুল</a:t>
            </a:r>
            <a:r>
              <a:rPr lang="as-IN" sz="2400" dirty="0" smtClean="0">
                <a:latin typeface="NikoshBAN" pitchFamily="2" charset="0"/>
                <a:cs typeface="NikoshBAN" pitchFamily="2" charset="0"/>
              </a:rPr>
              <a:t>।</a:t>
            </a:r>
            <a:endParaRPr lang="as-IN" sz="2400" dirty="0">
              <a:latin typeface="NikoshBAN" pitchFamily="2" charset="0"/>
              <a:cs typeface="NikoshBAN" pitchFamily="2" charset="0"/>
            </a:endParaRPr>
          </a:p>
        </p:txBody>
      </p:sp>
      <p:pic>
        <p:nvPicPr>
          <p:cNvPr id="1026" name="Picture 2" descr="C:\Users\almar\Desktop\শেখ রাসেল\শেখ_রাসেল_ক্রীড়া_চক্রের_লোগো.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52400"/>
            <a:ext cx="2971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শেখ রাসেল জাতীয় শিশু কিশোর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152400"/>
            <a:ext cx="3549650" cy="236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6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156857"/>
            <a:ext cx="8089900" cy="3139321"/>
          </a:xfrm>
          <a:prstGeom prst="rect">
            <a:avLst/>
          </a:prstGeom>
          <a:noFill/>
        </p:spPr>
        <p:txBody>
          <a:bodyPr wrap="square" rtlCol="0">
            <a:spAutoFit/>
          </a:bodyPr>
          <a:lstStyle/>
          <a:p>
            <a:pPr algn="just"/>
            <a:r>
              <a:rPr lang="as-IN" b="1" dirty="0" smtClean="0">
                <a:latin typeface="NikoshBAN" pitchFamily="2" charset="0"/>
                <a:cs typeface="NikoshBAN" pitchFamily="2" charset="0"/>
              </a:rPr>
              <a:t>শেখ </a:t>
            </a:r>
            <a:r>
              <a:rPr lang="as-IN" b="1" dirty="0">
                <a:latin typeface="NikoshBAN" pitchFamily="2" charset="0"/>
                <a:cs typeface="NikoshBAN" pitchFamily="2" charset="0"/>
              </a:rPr>
              <a:t>রাসেল </a:t>
            </a:r>
            <a:r>
              <a:rPr lang="en-US" b="1" dirty="0" smtClean="0">
                <a:latin typeface="NikoshBAN" pitchFamily="2" charset="0"/>
                <a:cs typeface="NikoshBAN" pitchFamily="2" charset="0"/>
              </a:rPr>
              <a:t>ডিজিটাল ল্যাব</a:t>
            </a:r>
            <a:r>
              <a:rPr lang="en-US" b="1" dirty="0">
                <a:latin typeface="NikoshBAN" pitchFamily="2" charset="0"/>
                <a:cs typeface="NikoshBAN" pitchFamily="2" charset="0"/>
              </a:rPr>
              <a:t>ঃ</a:t>
            </a:r>
            <a:endParaRPr lang="bn-IN" b="1" dirty="0" smtClean="0">
              <a:latin typeface="NikoshBAN" pitchFamily="2" charset="0"/>
              <a:cs typeface="NikoshBAN" pitchFamily="2" charset="0"/>
            </a:endParaRPr>
          </a:p>
          <a:p>
            <a:pPr algn="just"/>
            <a:r>
              <a:rPr lang="as-IN" dirty="0" smtClean="0">
                <a:latin typeface="NikoshBAN" pitchFamily="2" charset="0"/>
                <a:cs typeface="NikoshBAN" pitchFamily="2" charset="0"/>
              </a:rPr>
              <a:t>শেখ </a:t>
            </a:r>
            <a:r>
              <a:rPr lang="as-IN" dirty="0">
                <a:latin typeface="NikoshBAN" pitchFamily="2" charset="0"/>
                <a:cs typeface="NikoshBAN" pitchFamily="2" charset="0"/>
              </a:rPr>
              <a:t>রাসেলের স্মৃতিকে জাগরূক রাখার </a:t>
            </a:r>
            <a:r>
              <a:rPr lang="as-IN" dirty="0" smtClean="0">
                <a:latin typeface="NikoshBAN" pitchFamily="2" charset="0"/>
                <a:cs typeface="NikoshBAN" pitchFamily="2" charset="0"/>
              </a:rPr>
              <a:t>জন্য</a:t>
            </a:r>
            <a:r>
              <a:rPr lang="en-US" dirty="0" smtClean="0">
                <a:latin typeface="NikoshBAN" pitchFamily="2" charset="0"/>
                <a:cs typeface="NikoshBAN" pitchFamily="2" charset="0"/>
              </a:rPr>
              <a:t> সারাদেশের স্কুল, কলেজ ও মাদ্রাসায় বর্তমানে প্রায় 5000 </a:t>
            </a:r>
            <a:r>
              <a:rPr lang="as-IN" dirty="0" smtClean="0">
                <a:latin typeface="NikoshBAN" pitchFamily="2" charset="0"/>
                <a:cs typeface="NikoshBAN" pitchFamily="2" charset="0"/>
              </a:rPr>
              <a:t>শেখ রাসেল</a:t>
            </a:r>
            <a:r>
              <a:rPr lang="en-US" dirty="0" smtClean="0">
                <a:latin typeface="NikoshBAN" pitchFamily="2" charset="0"/>
                <a:cs typeface="NikoshBAN" pitchFamily="2" charset="0"/>
              </a:rPr>
              <a:t> ডিজিটাল ল্যাব স্থাপন করা হয়েছে। 2023 সালের মধ্যে সাকুল্যে 9001টি শিক্ষা প্রতিষ্ঠানে শেখ রাসেল ডিজিটাল ল্যাব স্থাপনের লক্ষ্যমাত্রা নিয়ে আইসিটি অধিদপ্তর কার্যক্রম পরিচালনা করছে।</a:t>
            </a:r>
            <a:endParaRPr lang="as-IN" dirty="0">
              <a:latin typeface="NikoshBAN" pitchFamily="2" charset="0"/>
              <a:cs typeface="NikoshBAN" pitchFamily="2" charset="0"/>
            </a:endParaRPr>
          </a:p>
          <a:p>
            <a:pPr algn="just"/>
            <a:r>
              <a:rPr lang="as-IN" b="1" dirty="0">
                <a:latin typeface="NikoshBAN" pitchFamily="2" charset="0"/>
                <a:cs typeface="NikoshBAN" pitchFamily="2" charset="0"/>
              </a:rPr>
              <a:t>শেখ রাসেল </a:t>
            </a:r>
            <a:r>
              <a:rPr lang="en-US" b="1" dirty="0" smtClean="0">
                <a:latin typeface="NikoshBAN" pitchFamily="2" charset="0"/>
                <a:cs typeface="NikoshBAN" pitchFamily="2" charset="0"/>
              </a:rPr>
              <a:t>স্কুল অব ফিউচার </a:t>
            </a:r>
            <a:endParaRPr lang="as-IN" b="1" dirty="0">
              <a:latin typeface="NikoshBAN" pitchFamily="2" charset="0"/>
              <a:cs typeface="NikoshBAN" pitchFamily="2" charset="0"/>
            </a:endParaRPr>
          </a:p>
          <a:p>
            <a:pPr algn="just"/>
            <a:r>
              <a:rPr lang="as-IN" dirty="0">
                <a:latin typeface="NikoshBAN" pitchFamily="2" charset="0"/>
                <a:cs typeface="NikoshBAN" pitchFamily="2" charset="0"/>
              </a:rPr>
              <a:t>'</a:t>
            </a:r>
            <a:r>
              <a:rPr lang="as-IN" b="1" dirty="0">
                <a:latin typeface="NikoshBAN" pitchFamily="2" charset="0"/>
                <a:cs typeface="NikoshBAN" pitchFamily="2" charset="0"/>
              </a:rPr>
              <a:t>শেখ রাসেল স্কুল অফ ফিউচার</a:t>
            </a:r>
            <a:r>
              <a:rPr lang="as-IN" dirty="0">
                <a:latin typeface="NikoshBAN" pitchFamily="2" charset="0"/>
                <a:cs typeface="NikoshBAN" pitchFamily="2" charset="0"/>
              </a:rPr>
              <a:t>' হচ্ছে '</a:t>
            </a:r>
            <a:r>
              <a:rPr lang="as-IN" b="1" dirty="0">
                <a:latin typeface="NikoshBAN" pitchFamily="2" charset="0"/>
                <a:cs typeface="NikoshBAN" pitchFamily="2" charset="0"/>
              </a:rPr>
              <a:t>শেখ রাসেল</a:t>
            </a:r>
            <a:r>
              <a:rPr lang="as-IN" dirty="0">
                <a:latin typeface="NikoshBAN" pitchFamily="2" charset="0"/>
                <a:cs typeface="NikoshBAN" pitchFamily="2" charset="0"/>
              </a:rPr>
              <a:t> ডিজিটাল ল্যাব প্রজেক্ট-2021'-এর একটি সম্প্রসারণ একটি স্কিম যা এই শিক্ষা ক্ষেত্রে আলোকপাত করে এবং 300টি সংসদীয় আসনের মধ্যে দেশব্যাপী 300টি স্বনামধন্য স্কুলের কভারেজ নিশ্চিত করে, যা সামঞ্জস্যপূর্ণ আইটি সিস্টেম প্রদান করে, ডিজিটাল কন্টেন্ট তৈরি, লার্নিং ম্যানেজমেন্ট সিস্টেম, শিক্ষার্থীদের জন্য ব্যাপক ই-লার্নিং, শিক্ষকদের জন্য ব্যাপক ভার্চুয়াল টিউটরিং নির্দেশিকা, জনসাধারণের মনোযোগ এবং একটি লক্ষ্য প্রমাণিত শিক্ষাদান এবং নির্বিঘ্ন শিক্ষার পরিবেশ তৈরি করার জন্য প্রয়োজনীয় সমস্ত ব্যবস্থা।</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57199"/>
            <a:ext cx="4724400" cy="26996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57199"/>
            <a:ext cx="2743200" cy="2743200"/>
          </a:xfrm>
          <a:prstGeom prst="rect">
            <a:avLst/>
          </a:prstGeom>
        </p:spPr>
      </p:pic>
    </p:spTree>
    <p:extLst>
      <p:ext uri="{BB962C8B-B14F-4D97-AF65-F5344CB8AC3E}">
        <p14:creationId xmlns:p14="http://schemas.microsoft.com/office/powerpoint/2010/main" val="15298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753</Words>
  <Application>Microsoft Office PowerPoint</Application>
  <PresentationFormat>A4 Paper (210x297 mm)</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স্বাগতম</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স্বাগতম</dc:title>
  <dc:creator>AL MARUF</dc:creator>
  <cp:lastModifiedBy>Maruf</cp:lastModifiedBy>
  <cp:revision>37</cp:revision>
  <dcterms:created xsi:type="dcterms:W3CDTF">2022-10-14T08:22:31Z</dcterms:created>
  <dcterms:modified xsi:type="dcterms:W3CDTF">2023-10-15T01:24:44Z</dcterms:modified>
</cp:coreProperties>
</file>