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hu-HU"/>
              <a:t>Mintacím szerkesztése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hu-HU"/>
              <a:t>Mintacím szerkesztése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446C117F-5CCF-4837-BE5F-2B92066CAFAF}"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hu-HU"/>
              <a:t>Mintacím szerkesztése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4EB90BD-B6CE-46B7-997F-7313B992CCDC}"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hu-HU"/>
              <a:t>Mintacím szerkesztése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CDB9D11F-B188-461D-B23F-39381795C052}"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hu-HU"/>
              <a:t>Mintacím szerkesztése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52E6D8D9-55A2-4063-B0F3-121F44549695}"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hu-HU"/>
              <a:t>Mintacím szerkesztése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D4B24536-994D-4021-A283-9F449C0DB509}" type="datetimeFigureOut">
              <a:rPr lang="en-US" dirty="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hu-HU"/>
              <a:t>Mintacím szerkesztése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3CBBBB78-C96F-47B7-AB17-D852CA960AC9}" type="datetimeFigureOut">
              <a:rPr lang="en-US" dirty="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hu-HU"/>
              <a:t>Mintacím szerkesztése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30578ACC-22D6-47C1-A373-4FD133E34F3C}" type="datetimeFigureOut">
              <a:rPr lang="en-US" dirty="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hu-HU"/>
              <a:t>Mintacím szerkesztése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80322" y="3030008"/>
            <a:ext cx="4698355" cy="2906179"/>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5594123" y="3030008"/>
            <a:ext cx="4700059" cy="2906179"/>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hu-HU"/>
              <a:t>Mintacím szerkesztése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E331444B-B92B-4E27-8C94-BB93EAF5CB18}"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hu-HU"/>
              <a:t>Mintacím szerkesztése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363EFA5E-FA76-400D-B3DC-F0BA90E6D107}" type="datetimeFigureOut">
              <a:rPr lang="en-US" dirty="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wikipedia.org/wiki/Kaley_Cuoco" TargetMode="External"/><Relationship Id="rId2" Type="http://schemas.openxmlformats.org/officeDocument/2006/relationships/hyperlink" Target="https://hu.wikipedia.org/wiki/Penny_(Agymen%C5%91k)"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s://hu.wikipedia.org/wiki/Simon_Helberg" TargetMode="External"/><Relationship Id="rId2" Type="http://schemas.openxmlformats.org/officeDocument/2006/relationships/hyperlink" Target="https://hu.wikipedia.org/wiki/Howard_Wolowitz"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hu.wikipedia.org/wiki/Kunal_Nayyar" TargetMode="External"/><Relationship Id="rId2" Type="http://schemas.openxmlformats.org/officeDocument/2006/relationships/hyperlink" Target="https://hu.wikipedia.org/wiki/Rajesh_Koothrappali"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hu.wikipedia.org/wiki/Melissa_Rauch" TargetMode="External"/><Relationship Id="rId2" Type="http://schemas.openxmlformats.org/officeDocument/2006/relationships/hyperlink" Target="https://hu.wikipedia.org/wiki/Az_Agymen%C5%91k_mell%C3%A9kszerepl%C5%91inek_list%C3%A1ja"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hyperlink" Target="https://hu.wikipedia.org/wiki/Mayim_Bialik" TargetMode="External"/><Relationship Id="rId2" Type="http://schemas.openxmlformats.org/officeDocument/2006/relationships/hyperlink" Target="https://hu.wikipedia.org/wiki/Amy_Farrah_Fowler" TargetMode="Externa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rCj-Fb1OmX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u.wikipedia.org/wiki/Johnny_Galecki" TargetMode="External"/><Relationship Id="rId2" Type="http://schemas.openxmlformats.org/officeDocument/2006/relationships/hyperlink" Target="https://hu.wikipedia.org/wiki/Leonard_Hofstadter"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hyperlink" Target="https://hu.wikipedia.org/wiki/Sheldon_Cooper"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hu.wikipedia.org/wiki/Jim_Pars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B3471D-148D-411D-8FC9-69E4B104EAB6}"/>
              </a:ext>
            </a:extLst>
          </p:cNvPr>
          <p:cNvSpPr>
            <a:spLocks noGrp="1"/>
          </p:cNvSpPr>
          <p:nvPr>
            <p:ph type="ctrTitle"/>
          </p:nvPr>
        </p:nvSpPr>
        <p:spPr>
          <a:xfrm>
            <a:off x="612475" y="2503899"/>
            <a:ext cx="8211981" cy="1591059"/>
          </a:xfrm>
        </p:spPr>
        <p:txBody>
          <a:bodyPr/>
          <a:lstStyle/>
          <a:p>
            <a:r>
              <a:rPr lang="en-US" dirty="0"/>
              <a:t>The Big Bang Theory (</a:t>
            </a:r>
            <a:r>
              <a:rPr lang="en-US" dirty="0" err="1"/>
              <a:t>Agymenők</a:t>
            </a:r>
            <a:r>
              <a:rPr lang="en-US" dirty="0"/>
              <a:t>)</a:t>
            </a:r>
            <a:endParaRPr lang="hu-HU" dirty="0"/>
          </a:p>
        </p:txBody>
      </p:sp>
      <p:sp>
        <p:nvSpPr>
          <p:cNvPr id="3" name="Alcím 2">
            <a:extLst>
              <a:ext uri="{FF2B5EF4-FFF2-40B4-BE49-F238E27FC236}">
                <a16:creationId xmlns:a16="http://schemas.microsoft.com/office/drawing/2014/main" id="{22CB3A18-385B-4AB5-8202-EC7CEA663841}"/>
              </a:ext>
            </a:extLst>
          </p:cNvPr>
          <p:cNvSpPr>
            <a:spLocks noGrp="1"/>
          </p:cNvSpPr>
          <p:nvPr>
            <p:ph type="subTitle" idx="1"/>
          </p:nvPr>
        </p:nvSpPr>
        <p:spPr/>
        <p:txBody>
          <a:bodyPr>
            <a:normAutofit lnSpcReduction="10000"/>
          </a:bodyPr>
          <a:lstStyle/>
          <a:p>
            <a:r>
              <a:rPr lang="hu-HU" dirty="0"/>
              <a:t>Takács Krisztián</a:t>
            </a:r>
          </a:p>
          <a:p>
            <a:r>
              <a:rPr lang="hu-HU" dirty="0"/>
              <a:t>11/C </a:t>
            </a:r>
          </a:p>
          <a:p>
            <a:r>
              <a:rPr lang="hu-HU" dirty="0"/>
              <a:t>2023.05.18</a:t>
            </a:r>
          </a:p>
        </p:txBody>
      </p:sp>
    </p:spTree>
    <p:extLst>
      <p:ext uri="{BB962C8B-B14F-4D97-AF65-F5344CB8AC3E}">
        <p14:creationId xmlns:p14="http://schemas.microsoft.com/office/powerpoint/2010/main" val="18226957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D732262-44BA-45F9-88C4-70DC67C94330}"/>
              </a:ext>
            </a:extLst>
          </p:cNvPr>
          <p:cNvSpPr>
            <a:spLocks noGrp="1"/>
          </p:cNvSpPr>
          <p:nvPr>
            <p:ph type="title"/>
          </p:nvPr>
        </p:nvSpPr>
        <p:spPr/>
        <p:txBody>
          <a:bodyPr/>
          <a:lstStyle/>
          <a:p>
            <a:r>
              <a:rPr lang="hu-HU" b="1" dirty="0">
                <a:hlinkClick r:id="rId2" tooltip="Penny (Agymenők)"/>
              </a:rPr>
              <a:t>Penny </a:t>
            </a:r>
            <a:r>
              <a:rPr lang="hu-HU" b="1" dirty="0" err="1">
                <a:hlinkClick r:id="rId2" tooltip="Penny (Agymenők)"/>
              </a:rPr>
              <a:t>Hofstadter</a:t>
            </a:r>
            <a:r>
              <a:rPr lang="hu-HU" b="1" dirty="0"/>
              <a:t> (</a:t>
            </a:r>
            <a:r>
              <a:rPr lang="hu-HU" dirty="0" err="1">
                <a:hlinkClick r:id="rId3" tooltip="Kaley Cuoco"/>
              </a:rPr>
              <a:t>Kaley</a:t>
            </a:r>
            <a:r>
              <a:rPr lang="hu-HU" dirty="0">
                <a:hlinkClick r:id="rId3" tooltip="Kaley Cuoco"/>
              </a:rPr>
              <a:t> </a:t>
            </a:r>
            <a:r>
              <a:rPr lang="hu-HU" dirty="0" err="1">
                <a:hlinkClick r:id="rId3" tooltip="Kaley Cuoco"/>
              </a:rPr>
              <a:t>Cuoco</a:t>
            </a:r>
            <a:r>
              <a:rPr lang="hu-HU" b="1" dirty="0"/>
              <a:t>)</a:t>
            </a:r>
            <a:endParaRPr lang="hu-HU" dirty="0"/>
          </a:p>
        </p:txBody>
      </p:sp>
      <p:sp>
        <p:nvSpPr>
          <p:cNvPr id="3" name="Tartalom helye 2">
            <a:extLst>
              <a:ext uri="{FF2B5EF4-FFF2-40B4-BE49-F238E27FC236}">
                <a16:creationId xmlns:a16="http://schemas.microsoft.com/office/drawing/2014/main" id="{3E29BA61-BB32-4058-A746-F6EA435ABC20}"/>
              </a:ext>
            </a:extLst>
          </p:cNvPr>
          <p:cNvSpPr>
            <a:spLocks noGrp="1"/>
          </p:cNvSpPr>
          <p:nvPr>
            <p:ph idx="1"/>
          </p:nvPr>
        </p:nvSpPr>
        <p:spPr>
          <a:xfrm>
            <a:off x="205868" y="2078080"/>
            <a:ext cx="9613861" cy="3599316"/>
          </a:xfrm>
        </p:spPr>
        <p:txBody>
          <a:bodyPr/>
          <a:lstStyle/>
          <a:p>
            <a:r>
              <a:rPr lang="hu-HU" dirty="0" err="1"/>
              <a:t>Omahából</a:t>
            </a:r>
            <a:r>
              <a:rPr lang="hu-HU" dirty="0"/>
              <a:t> költözött Los Angelesbe, hogy színésznő legyen (amely téren sikertelen), egy helyi cukrászda / étterem felszolgálója, aki sokszor mindennapi feladatokkal hozza nehéz helyzetbe az e téren tapasztalatlan fiúkat. Máskor ő érezheti magát kellemetlenül, amiért nem érti barátai tudományos kifejezéseit és a „</a:t>
            </a:r>
            <a:r>
              <a:rPr lang="hu-HU" dirty="0" err="1"/>
              <a:t>geek</a:t>
            </a:r>
            <a:r>
              <a:rPr lang="hu-HU" dirty="0"/>
              <a:t>” fanatizmust. További érdekesség, hogy a sorozatból nem derül ki, mi a vezetékneve. Később a foglalkozása orvoslátogató lesz.</a:t>
            </a:r>
          </a:p>
        </p:txBody>
      </p:sp>
      <p:pic>
        <p:nvPicPr>
          <p:cNvPr id="3074" name="Picture 2" descr="Kaley Cuoco, a Pennyt alakító színésznő">
            <a:extLst>
              <a:ext uri="{FF2B5EF4-FFF2-40B4-BE49-F238E27FC236}">
                <a16:creationId xmlns:a16="http://schemas.microsoft.com/office/drawing/2014/main" id="{ADD45B83-3F95-4524-8EC8-A011FCBBE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8875" y="4105546"/>
            <a:ext cx="23812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263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DC46F00-19E7-41BB-A5D8-7760E81077C5}"/>
              </a:ext>
            </a:extLst>
          </p:cNvPr>
          <p:cNvSpPr>
            <a:spLocks noGrp="1"/>
          </p:cNvSpPr>
          <p:nvPr>
            <p:ph type="title"/>
          </p:nvPr>
        </p:nvSpPr>
        <p:spPr/>
        <p:txBody>
          <a:bodyPr/>
          <a:lstStyle/>
          <a:p>
            <a:r>
              <a:rPr lang="hu-HU" b="1" dirty="0">
                <a:hlinkClick r:id="rId2" tooltip="Howard Wolowitz"/>
              </a:rPr>
              <a:t>Howard Joel </a:t>
            </a:r>
            <a:r>
              <a:rPr lang="hu-HU" b="1" dirty="0" err="1">
                <a:hlinkClick r:id="rId2" tooltip="Howard Wolowitz"/>
              </a:rPr>
              <a:t>Wolowitz</a:t>
            </a:r>
            <a:r>
              <a:rPr lang="hu-HU" b="1" dirty="0"/>
              <a:t> (</a:t>
            </a:r>
            <a:r>
              <a:rPr lang="hu-HU" dirty="0">
                <a:hlinkClick r:id="rId3" tooltip="Simon Helberg"/>
              </a:rPr>
              <a:t>Simon </a:t>
            </a:r>
            <a:r>
              <a:rPr lang="hu-HU" dirty="0" err="1">
                <a:hlinkClick r:id="rId3" tooltip="Simon Helberg"/>
              </a:rPr>
              <a:t>Helberg</a:t>
            </a:r>
            <a:r>
              <a:rPr lang="hu-HU" b="1" dirty="0"/>
              <a:t>)</a:t>
            </a:r>
            <a:endParaRPr lang="hu-HU" dirty="0"/>
          </a:p>
        </p:txBody>
      </p:sp>
      <p:sp>
        <p:nvSpPr>
          <p:cNvPr id="3" name="Tartalom helye 2">
            <a:extLst>
              <a:ext uri="{FF2B5EF4-FFF2-40B4-BE49-F238E27FC236}">
                <a16:creationId xmlns:a16="http://schemas.microsoft.com/office/drawing/2014/main" id="{5DAA087B-56BF-4051-837B-E379F6329A9F}"/>
              </a:ext>
            </a:extLst>
          </p:cNvPr>
          <p:cNvSpPr>
            <a:spLocks noGrp="1"/>
          </p:cNvSpPr>
          <p:nvPr>
            <p:ph idx="1"/>
          </p:nvPr>
        </p:nvSpPr>
        <p:spPr>
          <a:xfrm>
            <a:off x="196889" y="2078081"/>
            <a:ext cx="9613861" cy="3599316"/>
          </a:xfrm>
        </p:spPr>
        <p:txBody>
          <a:bodyPr/>
          <a:lstStyle/>
          <a:p>
            <a:r>
              <a:rPr lang="hu-HU" dirty="0"/>
              <a:t>A NASA-nak dolgozó mérnök, hasonló </a:t>
            </a:r>
            <a:r>
              <a:rPr lang="hu-HU" dirty="0" err="1"/>
              <a:t>szociábilis</a:t>
            </a:r>
            <a:r>
              <a:rPr lang="hu-HU" dirty="0"/>
              <a:t> „kocka”, aki az állandó elutasítások ellenére minden szembejövő nőre ráakaszkodik. Tipikus „</a:t>
            </a:r>
            <a:r>
              <a:rPr lang="hu-HU" dirty="0" err="1"/>
              <a:t>geek</a:t>
            </a:r>
            <a:r>
              <a:rPr lang="hu-HU" dirty="0"/>
              <a:t>” jellegzetességeihez tartozik kinézete, sci-fi-rajongása és a „mama pici fia” jellem, melyet többek között az is illusztrál, hogy sokáig otthon lakik az anyjával. Mogyoróallergiás.</a:t>
            </a:r>
          </a:p>
        </p:txBody>
      </p:sp>
      <p:pic>
        <p:nvPicPr>
          <p:cNvPr id="4098" name="Picture 2" descr="Simon Helberg, Howard Wolowitz-ot alakító színész">
            <a:extLst>
              <a:ext uri="{FF2B5EF4-FFF2-40B4-BE49-F238E27FC236}">
                <a16:creationId xmlns:a16="http://schemas.microsoft.com/office/drawing/2014/main" id="{C8D0CA88-3485-4F26-AE8F-A02F4A4B4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1739" y="3062827"/>
            <a:ext cx="238125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8271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3657453-5E60-4E63-B84E-E4DE2D0D6D7C}"/>
              </a:ext>
            </a:extLst>
          </p:cNvPr>
          <p:cNvSpPr>
            <a:spLocks noGrp="1"/>
          </p:cNvSpPr>
          <p:nvPr>
            <p:ph type="title"/>
          </p:nvPr>
        </p:nvSpPr>
        <p:spPr/>
        <p:txBody>
          <a:bodyPr/>
          <a:lstStyle/>
          <a:p>
            <a:r>
              <a:rPr lang="hu-HU" b="1" dirty="0" err="1">
                <a:hlinkClick r:id="rId2" tooltip="Rajesh Koothrappali"/>
              </a:rPr>
              <a:t>Rajesh</a:t>
            </a:r>
            <a:r>
              <a:rPr lang="hu-HU" b="1" dirty="0">
                <a:hlinkClick r:id="rId2" tooltip="Rajesh Koothrappali"/>
              </a:rPr>
              <a:t> </a:t>
            </a:r>
            <a:r>
              <a:rPr lang="hu-HU" b="1" dirty="0" err="1">
                <a:hlinkClick r:id="rId2" tooltip="Rajesh Koothrappali"/>
              </a:rPr>
              <a:t>Ramajan</a:t>
            </a:r>
            <a:r>
              <a:rPr lang="hu-HU" b="1" dirty="0">
                <a:hlinkClick r:id="rId2" tooltip="Rajesh Koothrappali"/>
              </a:rPr>
              <a:t> </a:t>
            </a:r>
            <a:r>
              <a:rPr lang="hu-HU" b="1" dirty="0" err="1">
                <a:hlinkClick r:id="rId2" tooltip="Rajesh Koothrappali"/>
              </a:rPr>
              <a:t>Koothrappali</a:t>
            </a:r>
            <a:r>
              <a:rPr lang="hu-HU" b="1" dirty="0"/>
              <a:t> (</a:t>
            </a:r>
            <a:r>
              <a:rPr lang="hu-HU" dirty="0" err="1">
                <a:hlinkClick r:id="rId3" tooltip="Kunal Nayyar"/>
              </a:rPr>
              <a:t>Kunal</a:t>
            </a:r>
            <a:r>
              <a:rPr lang="hu-HU" dirty="0">
                <a:hlinkClick r:id="rId3" tooltip="Kunal Nayyar"/>
              </a:rPr>
              <a:t> </a:t>
            </a:r>
            <a:r>
              <a:rPr lang="hu-HU" dirty="0" err="1">
                <a:hlinkClick r:id="rId3" tooltip="Kunal Nayyar"/>
              </a:rPr>
              <a:t>Nayyar</a:t>
            </a:r>
            <a:r>
              <a:rPr lang="hu-HU" b="1" dirty="0"/>
              <a:t>)</a:t>
            </a:r>
            <a:endParaRPr lang="hu-HU" dirty="0"/>
          </a:p>
        </p:txBody>
      </p:sp>
      <p:sp>
        <p:nvSpPr>
          <p:cNvPr id="3" name="Tartalom helye 2">
            <a:extLst>
              <a:ext uri="{FF2B5EF4-FFF2-40B4-BE49-F238E27FC236}">
                <a16:creationId xmlns:a16="http://schemas.microsoft.com/office/drawing/2014/main" id="{AEAABA9D-30B9-4F2B-83A7-761F6537C6A0}"/>
              </a:ext>
            </a:extLst>
          </p:cNvPr>
          <p:cNvSpPr>
            <a:spLocks noGrp="1"/>
          </p:cNvSpPr>
          <p:nvPr>
            <p:ph idx="1"/>
          </p:nvPr>
        </p:nvSpPr>
        <p:spPr>
          <a:xfrm>
            <a:off x="76472" y="2060827"/>
            <a:ext cx="9613861" cy="3599316"/>
          </a:xfrm>
        </p:spPr>
        <p:txBody>
          <a:bodyPr/>
          <a:lstStyle/>
          <a:p>
            <a:r>
              <a:rPr lang="hu-HU" dirty="0" err="1"/>
              <a:t>Rajesh</a:t>
            </a:r>
            <a:r>
              <a:rPr lang="hu-HU" dirty="0"/>
              <a:t> </a:t>
            </a:r>
            <a:r>
              <a:rPr lang="hu-HU" dirty="0" err="1"/>
              <a:t>Koothrappali</a:t>
            </a:r>
            <a:r>
              <a:rPr lang="hu-HU" dirty="0"/>
              <a:t> (becenevén Raj) szociális fóbiában szenved, a 6. évadig nők közelében csak ittasan tud megszólalni (vagy, ha azt hiszi, hogy ivott alkoholt), józanul csak három barátja körében tud felengedni. Ez további komikus helyzeteket szül, ahogy néhány váratlan megszólalása is. Indiából származik.</a:t>
            </a:r>
          </a:p>
        </p:txBody>
      </p:sp>
      <p:pic>
        <p:nvPicPr>
          <p:cNvPr id="5122" name="Picture 2" descr="Kunal Nayyar, Rajesh Koothrappali alakítója">
            <a:extLst>
              <a:ext uri="{FF2B5EF4-FFF2-40B4-BE49-F238E27FC236}">
                <a16:creationId xmlns:a16="http://schemas.microsoft.com/office/drawing/2014/main" id="{15D7B69A-FBAF-4B90-B17D-DC618A9CF9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4535" y="2652174"/>
            <a:ext cx="23812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767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71C3F01-9994-42F3-8177-4EC12D0C7085}"/>
              </a:ext>
            </a:extLst>
          </p:cNvPr>
          <p:cNvSpPr>
            <a:spLocks noGrp="1"/>
          </p:cNvSpPr>
          <p:nvPr>
            <p:ph type="title"/>
          </p:nvPr>
        </p:nvSpPr>
        <p:spPr/>
        <p:txBody>
          <a:bodyPr/>
          <a:lstStyle/>
          <a:p>
            <a:r>
              <a:rPr lang="hu-HU" b="1" dirty="0" err="1">
                <a:hlinkClick r:id="rId2" tooltip="Az Agymenők mellékszereplőinek listája"/>
              </a:rPr>
              <a:t>Bernadette</a:t>
            </a:r>
            <a:r>
              <a:rPr lang="hu-HU" b="1" dirty="0">
                <a:hlinkClick r:id="rId2" tooltip="Az Agymenők mellékszereplőinek listája"/>
              </a:rPr>
              <a:t> Marian </a:t>
            </a:r>
            <a:r>
              <a:rPr lang="hu-HU" b="1" dirty="0" err="1">
                <a:hlinkClick r:id="rId2" tooltip="Az Agymenők mellékszereplőinek listája"/>
              </a:rPr>
              <a:t>Rostenkowski-Wolowitz</a:t>
            </a:r>
            <a:br>
              <a:rPr lang="hu-HU" b="1" dirty="0"/>
            </a:br>
            <a:r>
              <a:rPr lang="hu-HU" b="1" dirty="0"/>
              <a:t>(</a:t>
            </a:r>
            <a:r>
              <a:rPr lang="hu-HU" dirty="0">
                <a:hlinkClick r:id="rId3" tooltip="Melissa Rauch"/>
              </a:rPr>
              <a:t>Melissa </a:t>
            </a:r>
            <a:r>
              <a:rPr lang="hu-HU" dirty="0" err="1">
                <a:hlinkClick r:id="rId3" tooltip="Melissa Rauch"/>
              </a:rPr>
              <a:t>Rauch</a:t>
            </a:r>
            <a:r>
              <a:rPr lang="hu-HU" b="1" dirty="0"/>
              <a:t>)</a:t>
            </a:r>
            <a:endParaRPr lang="hu-HU" dirty="0"/>
          </a:p>
        </p:txBody>
      </p:sp>
      <p:sp>
        <p:nvSpPr>
          <p:cNvPr id="3" name="Tartalom helye 2">
            <a:extLst>
              <a:ext uri="{FF2B5EF4-FFF2-40B4-BE49-F238E27FC236}">
                <a16:creationId xmlns:a16="http://schemas.microsoft.com/office/drawing/2014/main" id="{E9682B69-5F5D-49E6-A676-7CC8D27A4687}"/>
              </a:ext>
            </a:extLst>
          </p:cNvPr>
          <p:cNvSpPr>
            <a:spLocks noGrp="1"/>
          </p:cNvSpPr>
          <p:nvPr>
            <p:ph idx="1"/>
          </p:nvPr>
        </p:nvSpPr>
        <p:spPr>
          <a:xfrm>
            <a:off x="188615" y="2112586"/>
            <a:ext cx="9613861" cy="3599316"/>
          </a:xfrm>
        </p:spPr>
        <p:txBody>
          <a:bodyPr/>
          <a:lstStyle/>
          <a:p>
            <a:r>
              <a:rPr lang="hu-HU" dirty="0"/>
              <a:t>Howard barátnője (a 3. évadban tűnik fel), az 5. évadtól felesége, Penny volt kolléganője az étteremben. Mikrobiológusnak tanul, és doktorál. A 10. évadban közös gyermekük születik Howarddal: Halley, később pedig egy fiuk, Mike.</a:t>
            </a:r>
          </a:p>
        </p:txBody>
      </p:sp>
      <p:pic>
        <p:nvPicPr>
          <p:cNvPr id="6146" name="Picture 2" descr="Melissa Rauch, Bernadette Rostenkowski-t megformáló színésznő">
            <a:extLst>
              <a:ext uri="{FF2B5EF4-FFF2-40B4-BE49-F238E27FC236}">
                <a16:creationId xmlns:a16="http://schemas.microsoft.com/office/drawing/2014/main" id="{6AC472A8-0032-4A0E-BC8D-EF66DD0F7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990" y="2937025"/>
            <a:ext cx="23812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9448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F291AF2-9367-4082-AB99-7AE593EE9496}"/>
              </a:ext>
            </a:extLst>
          </p:cNvPr>
          <p:cNvSpPr>
            <a:spLocks noGrp="1"/>
          </p:cNvSpPr>
          <p:nvPr>
            <p:ph type="title"/>
          </p:nvPr>
        </p:nvSpPr>
        <p:spPr/>
        <p:txBody>
          <a:bodyPr/>
          <a:lstStyle/>
          <a:p>
            <a:r>
              <a:rPr lang="hu-HU" b="1" dirty="0">
                <a:hlinkClick r:id="rId2" tooltip="Amy Farrah Fowler"/>
              </a:rPr>
              <a:t>Amy </a:t>
            </a:r>
            <a:r>
              <a:rPr lang="hu-HU" b="1" dirty="0" err="1">
                <a:hlinkClick r:id="rId2" tooltip="Amy Farrah Fowler"/>
              </a:rPr>
              <a:t>Farrah</a:t>
            </a:r>
            <a:r>
              <a:rPr lang="hu-HU" b="1" dirty="0">
                <a:hlinkClick r:id="rId2" tooltip="Amy Farrah Fowler"/>
              </a:rPr>
              <a:t> </a:t>
            </a:r>
            <a:r>
              <a:rPr lang="hu-HU" b="1" dirty="0" err="1">
                <a:hlinkClick r:id="rId2" tooltip="Amy Farrah Fowler"/>
              </a:rPr>
              <a:t>Fowler</a:t>
            </a:r>
            <a:r>
              <a:rPr lang="hu-HU" b="1" dirty="0"/>
              <a:t> (</a:t>
            </a:r>
            <a:r>
              <a:rPr lang="hu-HU" dirty="0" err="1">
                <a:hlinkClick r:id="rId3" tooltip="Mayim Bialik"/>
              </a:rPr>
              <a:t>Mayim</a:t>
            </a:r>
            <a:r>
              <a:rPr lang="hu-HU" dirty="0">
                <a:hlinkClick r:id="rId3" tooltip="Mayim Bialik"/>
              </a:rPr>
              <a:t> </a:t>
            </a:r>
            <a:r>
              <a:rPr lang="hu-HU" dirty="0" err="1">
                <a:hlinkClick r:id="rId3" tooltip="Mayim Bialik"/>
              </a:rPr>
              <a:t>Bialik</a:t>
            </a:r>
            <a:r>
              <a:rPr lang="hu-HU" b="1" dirty="0"/>
              <a:t>)</a:t>
            </a:r>
            <a:endParaRPr lang="hu-HU" dirty="0"/>
          </a:p>
        </p:txBody>
      </p:sp>
      <p:sp>
        <p:nvSpPr>
          <p:cNvPr id="3" name="Tartalom helye 2">
            <a:extLst>
              <a:ext uri="{FF2B5EF4-FFF2-40B4-BE49-F238E27FC236}">
                <a16:creationId xmlns:a16="http://schemas.microsoft.com/office/drawing/2014/main" id="{DAD9D2EF-C027-470B-89B9-EEFC7C1B95A4}"/>
              </a:ext>
            </a:extLst>
          </p:cNvPr>
          <p:cNvSpPr>
            <a:spLocks noGrp="1"/>
          </p:cNvSpPr>
          <p:nvPr>
            <p:ph idx="1"/>
          </p:nvPr>
        </p:nvSpPr>
        <p:spPr>
          <a:xfrm>
            <a:off x="162737" y="2069454"/>
            <a:ext cx="9613861" cy="3599316"/>
          </a:xfrm>
        </p:spPr>
        <p:txBody>
          <a:bodyPr/>
          <a:lstStyle/>
          <a:p>
            <a:r>
              <a:rPr lang="hu-HU" dirty="0" err="1"/>
              <a:t>Sheldon</a:t>
            </a:r>
            <a:r>
              <a:rPr lang="hu-HU" dirty="0"/>
              <a:t> kvázi-barátnője. Szintén kocka, </a:t>
            </a:r>
            <a:r>
              <a:rPr lang="hu-HU" dirty="0" err="1"/>
              <a:t>neurobiológus</a:t>
            </a:r>
            <a:r>
              <a:rPr lang="hu-HU" dirty="0"/>
              <a:t>, nyitott a társadalmi konvenciók megismerése iránt. A 8. évadban szakít </a:t>
            </a:r>
            <a:r>
              <a:rPr lang="hu-HU" dirty="0" err="1"/>
              <a:t>Sheldonnal</a:t>
            </a:r>
            <a:r>
              <a:rPr lang="hu-HU" dirty="0"/>
              <a:t>, majd a 9.-ben újra összejönnek. Amy és </a:t>
            </a:r>
            <a:r>
              <a:rPr lang="hu-HU" dirty="0" err="1"/>
              <a:t>Sheldon</a:t>
            </a:r>
            <a:r>
              <a:rPr lang="hu-HU" dirty="0"/>
              <a:t> ebben az évadban fekszik le egymással először, Amy ezt kapja </a:t>
            </a:r>
            <a:r>
              <a:rPr lang="hu-HU" dirty="0" err="1"/>
              <a:t>Sheldontól</a:t>
            </a:r>
            <a:r>
              <a:rPr lang="hu-HU" dirty="0"/>
              <a:t> szülinapi </a:t>
            </a:r>
            <a:r>
              <a:rPr lang="hu-HU" dirty="0" err="1"/>
              <a:t>ajándékba.A</a:t>
            </a:r>
            <a:r>
              <a:rPr lang="hu-HU" dirty="0"/>
              <a:t> 11. évad végén teljesül Amy nagy vágya, és összeházasodik </a:t>
            </a:r>
            <a:r>
              <a:rPr lang="hu-HU" dirty="0" err="1"/>
              <a:t>Sheldonnal</a:t>
            </a:r>
            <a:r>
              <a:rPr lang="hu-HU" dirty="0"/>
              <a:t>. Allergiás az avokádóra.</a:t>
            </a:r>
          </a:p>
          <a:p>
            <a:endParaRPr lang="hu-HU" dirty="0"/>
          </a:p>
        </p:txBody>
      </p:sp>
      <p:pic>
        <p:nvPicPr>
          <p:cNvPr id="7172" name="Picture 4" descr="Mayim Bialik, March 2018 (4116) (cropped).jpg">
            <a:extLst>
              <a:ext uri="{FF2B5EF4-FFF2-40B4-BE49-F238E27FC236}">
                <a16:creationId xmlns:a16="http://schemas.microsoft.com/office/drawing/2014/main" id="{7882B5E1-E367-4210-A456-C61B49AA0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6598" y="3001273"/>
            <a:ext cx="238125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5844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3C6C478-2EB5-4561-8643-C32E790456DA}"/>
              </a:ext>
            </a:extLst>
          </p:cNvPr>
          <p:cNvSpPr>
            <a:spLocks noGrp="1"/>
          </p:cNvSpPr>
          <p:nvPr>
            <p:ph type="title"/>
          </p:nvPr>
        </p:nvSpPr>
        <p:spPr/>
        <p:txBody>
          <a:bodyPr/>
          <a:lstStyle/>
          <a:p>
            <a:r>
              <a:rPr lang="hu-HU" dirty="0" err="1"/>
              <a:t>Trailer</a:t>
            </a:r>
            <a:endParaRPr lang="hu-HU" dirty="0"/>
          </a:p>
        </p:txBody>
      </p:sp>
      <p:pic>
        <p:nvPicPr>
          <p:cNvPr id="7" name="Online médiaelem 6" title="The Big Bang Theory Trailer">
            <a:hlinkClick r:id="" action="ppaction://media"/>
            <a:extLst>
              <a:ext uri="{FF2B5EF4-FFF2-40B4-BE49-F238E27FC236}">
                <a16:creationId xmlns:a16="http://schemas.microsoft.com/office/drawing/2014/main" id="{359BE3F6-1AE4-4BEE-A363-E873F231FC18}"/>
              </a:ext>
            </a:extLst>
          </p:cNvPr>
          <p:cNvPicPr>
            <a:picLocks noRot="1" noChangeAspect="1"/>
          </p:cNvPicPr>
          <p:nvPr>
            <a:videoFile r:link="rId1"/>
          </p:nvPr>
        </p:nvPicPr>
        <p:blipFill>
          <a:blip r:embed="rId3"/>
          <a:stretch>
            <a:fillRect/>
          </a:stretch>
        </p:blipFill>
        <p:spPr>
          <a:xfrm>
            <a:off x="2122098" y="2410004"/>
            <a:ext cx="7280695" cy="4095391"/>
          </a:xfrm>
          <a:prstGeom prst="rect">
            <a:avLst/>
          </a:prstGeom>
        </p:spPr>
      </p:pic>
    </p:spTree>
    <p:extLst>
      <p:ext uri="{BB962C8B-B14F-4D97-AF65-F5344CB8AC3E}">
        <p14:creationId xmlns:p14="http://schemas.microsoft.com/office/powerpoint/2010/main" val="41229292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6DC1CE-3B9D-4C33-BD33-B3B0251C486C}"/>
              </a:ext>
            </a:extLst>
          </p:cNvPr>
          <p:cNvSpPr>
            <a:spLocks noGrp="1"/>
          </p:cNvSpPr>
          <p:nvPr>
            <p:ph type="title"/>
          </p:nvPr>
        </p:nvSpPr>
        <p:spPr/>
        <p:txBody>
          <a:bodyPr/>
          <a:lstStyle/>
          <a:p>
            <a:r>
              <a:rPr lang="hu-HU" dirty="0"/>
              <a:t>Agymenők</a:t>
            </a:r>
            <a:br>
              <a:rPr lang="hu-HU" dirty="0"/>
            </a:br>
            <a:endParaRPr lang="hu-HU" dirty="0"/>
          </a:p>
        </p:txBody>
      </p:sp>
      <p:sp>
        <p:nvSpPr>
          <p:cNvPr id="3" name="Tartalom helye 2">
            <a:extLst>
              <a:ext uri="{FF2B5EF4-FFF2-40B4-BE49-F238E27FC236}">
                <a16:creationId xmlns:a16="http://schemas.microsoft.com/office/drawing/2014/main" id="{65B78134-F908-46FF-80C1-2954A8B78515}"/>
              </a:ext>
            </a:extLst>
          </p:cNvPr>
          <p:cNvSpPr>
            <a:spLocks noGrp="1"/>
          </p:cNvSpPr>
          <p:nvPr>
            <p:ph idx="1"/>
          </p:nvPr>
        </p:nvSpPr>
        <p:spPr>
          <a:xfrm>
            <a:off x="680321" y="2336873"/>
            <a:ext cx="9613861" cy="4167444"/>
          </a:xfrm>
        </p:spPr>
        <p:txBody>
          <a:bodyPr>
            <a:normAutofit/>
          </a:bodyPr>
          <a:lstStyle/>
          <a:p>
            <a:r>
              <a:rPr lang="hu-HU" dirty="0"/>
              <a:t>Az </a:t>
            </a:r>
            <a:r>
              <a:rPr lang="hu-HU" b="1" i="1" dirty="0"/>
              <a:t>Agymenők</a:t>
            </a:r>
            <a:r>
              <a:rPr lang="hu-HU" dirty="0"/>
              <a:t> (eredeti cím: </a:t>
            </a:r>
            <a:r>
              <a:rPr lang="hu-HU" i="1" dirty="0"/>
              <a:t>The Big Bang </a:t>
            </a:r>
            <a:r>
              <a:rPr lang="hu-HU" i="1" dirty="0" err="1"/>
              <a:t>Theory</a:t>
            </a:r>
            <a:r>
              <a:rPr lang="hu-HU" dirty="0"/>
              <a:t>, szó szerint: </a:t>
            </a:r>
            <a:r>
              <a:rPr lang="hu-HU" i="1" dirty="0"/>
              <a:t>Az ősrobbanás-elmélet</a:t>
            </a:r>
            <a:r>
              <a:rPr lang="hu-HU" dirty="0"/>
              <a:t>) 2007-ben indult amerikai televíziós filmsorozat, műfaja szitkom. Készítői Chuck </a:t>
            </a:r>
            <a:r>
              <a:rPr lang="hu-HU" dirty="0" err="1"/>
              <a:t>Lorre</a:t>
            </a:r>
            <a:r>
              <a:rPr lang="hu-HU" dirty="0"/>
              <a:t> és Bill </a:t>
            </a:r>
            <a:r>
              <a:rPr lang="hu-HU" dirty="0" err="1"/>
              <a:t>Prady</a:t>
            </a:r>
            <a:r>
              <a:rPr lang="hu-HU" dirty="0"/>
              <a:t>, akik egyben vezető producerei a sorozatnak, Lee </a:t>
            </a:r>
            <a:r>
              <a:rPr lang="hu-HU" dirty="0" err="1"/>
              <a:t>Aronsohn</a:t>
            </a:r>
            <a:r>
              <a:rPr lang="hu-HU" dirty="0"/>
              <a:t> és Steven </a:t>
            </a:r>
            <a:r>
              <a:rPr lang="hu-HU" dirty="0" err="1"/>
              <a:t>Molaro</a:t>
            </a:r>
            <a:r>
              <a:rPr lang="hu-HU" dirty="0"/>
              <a:t> vezető írókkal együtt. A sorozat első adása Amerikában 2007. szeptember 24-én volt az amerikai CBS csatornán, és miután az első két évad sikeresnek bizonyult, a CBS 2011. január 22-én bejelentette, hogy a csatorna megrendelte további három évad elkészítését. Az eredeti amerikai változat és a magyar szinkronos részek is nevetés hangsávval együtt kerültek vetítésre.</a:t>
            </a:r>
          </a:p>
        </p:txBody>
      </p:sp>
    </p:spTree>
    <p:extLst>
      <p:ext uri="{BB962C8B-B14F-4D97-AF65-F5344CB8AC3E}">
        <p14:creationId xmlns:p14="http://schemas.microsoft.com/office/powerpoint/2010/main" val="1281518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850F162-06AC-4FA8-AEAE-54ACE686AF2F}"/>
              </a:ext>
            </a:extLst>
          </p:cNvPr>
          <p:cNvSpPr>
            <a:spLocks noGrp="1"/>
          </p:cNvSpPr>
          <p:nvPr>
            <p:ph type="title"/>
          </p:nvPr>
        </p:nvSpPr>
        <p:spPr/>
        <p:txBody>
          <a:bodyPr/>
          <a:lstStyle/>
          <a:p>
            <a:r>
              <a:rPr lang="hu-HU" dirty="0"/>
              <a:t>Történet </a:t>
            </a:r>
          </a:p>
        </p:txBody>
      </p:sp>
      <p:sp>
        <p:nvSpPr>
          <p:cNvPr id="3" name="Tartalom helye 2">
            <a:extLst>
              <a:ext uri="{FF2B5EF4-FFF2-40B4-BE49-F238E27FC236}">
                <a16:creationId xmlns:a16="http://schemas.microsoft.com/office/drawing/2014/main" id="{B3177894-D36E-4D71-990A-1645FEA00293}"/>
              </a:ext>
            </a:extLst>
          </p:cNvPr>
          <p:cNvSpPr>
            <a:spLocks noGrp="1"/>
          </p:cNvSpPr>
          <p:nvPr>
            <p:ph idx="1"/>
          </p:nvPr>
        </p:nvSpPr>
        <p:spPr/>
        <p:txBody>
          <a:bodyPr/>
          <a:lstStyle/>
          <a:p>
            <a:r>
              <a:rPr lang="hu-HU" dirty="0"/>
              <a:t>A történet a kaliforniai Pasadena városában játszódik. Itt él egy </a:t>
            </a:r>
            <a:r>
              <a:rPr lang="hu-HU" dirty="0" err="1"/>
              <a:t>bérelt</a:t>
            </a:r>
            <a:r>
              <a:rPr lang="hu-HU" dirty="0"/>
              <a:t> lakásban a két főszereplő </a:t>
            </a:r>
            <a:r>
              <a:rPr lang="hu-HU" dirty="0" err="1"/>
              <a:t>Caltech</a:t>
            </a:r>
            <a:r>
              <a:rPr lang="hu-HU" dirty="0"/>
              <a:t>-tudós: a kísérleti fizikus Leonard </a:t>
            </a:r>
            <a:r>
              <a:rPr lang="hu-HU" dirty="0" err="1"/>
              <a:t>Hofstadter</a:t>
            </a:r>
            <a:r>
              <a:rPr lang="hu-HU" dirty="0"/>
              <a:t> és az elméleti fizikus </a:t>
            </a:r>
            <a:r>
              <a:rPr lang="hu-HU" dirty="0" err="1"/>
              <a:t>Sheldon</a:t>
            </a:r>
            <a:r>
              <a:rPr lang="hu-HU" dirty="0"/>
              <a:t> Cooper. Két legjobb barátjuk is állandó szereplője a sorozatnak: Howard és </a:t>
            </a:r>
            <a:r>
              <a:rPr lang="hu-HU" dirty="0" err="1"/>
              <a:t>Rajesh</a:t>
            </a:r>
            <a:r>
              <a:rPr lang="hu-HU" dirty="0"/>
              <a:t>. Howard gépészmérnök és </a:t>
            </a:r>
            <a:r>
              <a:rPr lang="hu-HU" dirty="0" err="1"/>
              <a:t>Rajesh</a:t>
            </a:r>
            <a:r>
              <a:rPr lang="hu-HU" dirty="0"/>
              <a:t> asztrofizikus a </a:t>
            </a:r>
            <a:r>
              <a:rPr lang="hu-HU" dirty="0" err="1"/>
              <a:t>Caltechen</a:t>
            </a:r>
            <a:r>
              <a:rPr lang="hu-HU" dirty="0"/>
              <a:t>. Életüket mindjárt az első epizódban felforgatja egy csinos, szőke pincérlány, Penny érkezése a szemben lévő lakásba. A négy zseni gondolkodásmódja és „</a:t>
            </a:r>
            <a:r>
              <a:rPr lang="hu-HU" dirty="0" err="1"/>
              <a:t>kockasága</a:t>
            </a:r>
            <a:r>
              <a:rPr lang="hu-HU" dirty="0"/>
              <a:t>” merőben eltér az átlagos életet élő emberek életvitelétől, ami a poénok egyik fő forrásává válik</a:t>
            </a:r>
          </a:p>
        </p:txBody>
      </p:sp>
    </p:spTree>
    <p:extLst>
      <p:ext uri="{BB962C8B-B14F-4D97-AF65-F5344CB8AC3E}">
        <p14:creationId xmlns:p14="http://schemas.microsoft.com/office/powerpoint/2010/main" val="39821638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BA6161F-FFD9-4240-960D-705FE55C1566}"/>
              </a:ext>
            </a:extLst>
          </p:cNvPr>
          <p:cNvSpPr>
            <a:spLocks noGrp="1"/>
          </p:cNvSpPr>
          <p:nvPr>
            <p:ph type="title"/>
          </p:nvPr>
        </p:nvSpPr>
        <p:spPr/>
        <p:txBody>
          <a:bodyPr/>
          <a:lstStyle/>
          <a:p>
            <a:r>
              <a:rPr lang="hu-HU" dirty="0"/>
              <a:t>Sorozat Kategóriája </a:t>
            </a:r>
          </a:p>
        </p:txBody>
      </p:sp>
      <p:sp>
        <p:nvSpPr>
          <p:cNvPr id="3" name="Tartalom helye 2">
            <a:extLst>
              <a:ext uri="{FF2B5EF4-FFF2-40B4-BE49-F238E27FC236}">
                <a16:creationId xmlns:a16="http://schemas.microsoft.com/office/drawing/2014/main" id="{DA2A5ED5-9B6F-4572-92D4-5C6493A5CE09}"/>
              </a:ext>
            </a:extLst>
          </p:cNvPr>
          <p:cNvSpPr>
            <a:spLocks noGrp="1"/>
          </p:cNvSpPr>
          <p:nvPr>
            <p:ph idx="1"/>
          </p:nvPr>
        </p:nvSpPr>
        <p:spPr/>
        <p:txBody>
          <a:bodyPr/>
          <a:lstStyle/>
          <a:p>
            <a:r>
              <a:rPr lang="hu-HU" dirty="0"/>
              <a:t>A sorozat fő értékét a humoron túl az adja, hogy két eltérő közösséget egyfajta </a:t>
            </a:r>
            <a:r>
              <a:rPr lang="hu-HU" dirty="0" err="1"/>
              <a:t>kultúr</a:t>
            </a:r>
            <a:r>
              <a:rPr lang="hu-HU" dirty="0"/>
              <a:t>-relativista módon képes bemutatni. Penny az egyik epizódban jut arra a felismerésre, hogy </a:t>
            </a:r>
            <a:r>
              <a:rPr lang="hu-HU" dirty="0" err="1"/>
              <a:t>Sheldonék</a:t>
            </a:r>
            <a:r>
              <a:rPr lang="hu-HU" dirty="0"/>
              <a:t> a maguk világában ugyanolyan menők, mint az ő közönséges világában a sztárok. Leonardot egészen szerethető figuraként sikerül eladni, és </a:t>
            </a:r>
            <a:r>
              <a:rPr lang="hu-HU" dirty="0" err="1"/>
              <a:t>Sheldon</a:t>
            </a:r>
            <a:r>
              <a:rPr lang="hu-HU" dirty="0"/>
              <a:t> minden </a:t>
            </a:r>
            <a:r>
              <a:rPr lang="hu-HU" dirty="0" err="1"/>
              <a:t>egzotikusságával</a:t>
            </a:r>
            <a:r>
              <a:rPr lang="hu-HU" dirty="0"/>
              <a:t> egyetemben részben mindenkinek elfogadható főszereplő.</a:t>
            </a:r>
          </a:p>
        </p:txBody>
      </p:sp>
    </p:spTree>
    <p:extLst>
      <p:ext uri="{BB962C8B-B14F-4D97-AF65-F5344CB8AC3E}">
        <p14:creationId xmlns:p14="http://schemas.microsoft.com/office/powerpoint/2010/main" val="7555658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881AB45-CA59-4672-93D9-5BED94BE4C4F}"/>
              </a:ext>
            </a:extLst>
          </p:cNvPr>
          <p:cNvSpPr>
            <a:spLocks noGrp="1"/>
          </p:cNvSpPr>
          <p:nvPr>
            <p:ph type="title"/>
          </p:nvPr>
        </p:nvSpPr>
        <p:spPr/>
        <p:txBody>
          <a:bodyPr/>
          <a:lstStyle/>
          <a:p>
            <a:r>
              <a:rPr lang="hu-HU" dirty="0"/>
              <a:t>Sorozat számok </a:t>
            </a:r>
          </a:p>
        </p:txBody>
      </p:sp>
      <p:sp>
        <p:nvSpPr>
          <p:cNvPr id="3" name="Tartalom helye 2">
            <a:extLst>
              <a:ext uri="{FF2B5EF4-FFF2-40B4-BE49-F238E27FC236}">
                <a16:creationId xmlns:a16="http://schemas.microsoft.com/office/drawing/2014/main" id="{00413F2A-382F-4964-9496-4FFBEAC8AC39}"/>
              </a:ext>
            </a:extLst>
          </p:cNvPr>
          <p:cNvSpPr>
            <a:spLocks noGrp="1"/>
          </p:cNvSpPr>
          <p:nvPr>
            <p:ph idx="1"/>
          </p:nvPr>
        </p:nvSpPr>
        <p:spPr/>
        <p:txBody>
          <a:bodyPr/>
          <a:lstStyle/>
          <a:p>
            <a:r>
              <a:rPr lang="hu-HU" dirty="0"/>
              <a:t>A sorozatból Magyarországon 5 évad volt látható a </a:t>
            </a:r>
            <a:r>
              <a:rPr lang="hu-HU" dirty="0" err="1"/>
              <a:t>Cool</a:t>
            </a:r>
            <a:r>
              <a:rPr lang="hu-HU" dirty="0"/>
              <a:t> TV műsorán. 2012-től az RTL Klub-</a:t>
            </a:r>
            <a:r>
              <a:rPr lang="hu-HU" dirty="0" err="1"/>
              <a:t>on</a:t>
            </a:r>
            <a:r>
              <a:rPr lang="hu-HU" dirty="0"/>
              <a:t> is látható volt. 2013-tól, a hatodik évadtól a sorozatot a </a:t>
            </a:r>
            <a:r>
              <a:rPr lang="hu-HU" dirty="0" err="1"/>
              <a:t>Comedy</a:t>
            </a:r>
            <a:r>
              <a:rPr lang="hu-HU" dirty="0"/>
              <a:t> </a:t>
            </a:r>
            <a:r>
              <a:rPr lang="hu-HU" dirty="0" err="1"/>
              <a:t>Central</a:t>
            </a:r>
            <a:r>
              <a:rPr lang="hu-HU" dirty="0"/>
              <a:t> sugározta. A sorozatból 12 évad készült.</a:t>
            </a:r>
          </a:p>
        </p:txBody>
      </p:sp>
    </p:spTree>
    <p:extLst>
      <p:ext uri="{BB962C8B-B14F-4D97-AF65-F5344CB8AC3E}">
        <p14:creationId xmlns:p14="http://schemas.microsoft.com/office/powerpoint/2010/main" val="20095734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591D5C-B1A2-48E3-84CE-E20CE1CE3EE4}"/>
              </a:ext>
            </a:extLst>
          </p:cNvPr>
          <p:cNvSpPr>
            <a:spLocks noGrp="1"/>
          </p:cNvSpPr>
          <p:nvPr>
            <p:ph type="title"/>
          </p:nvPr>
        </p:nvSpPr>
        <p:spPr/>
        <p:txBody>
          <a:bodyPr/>
          <a:lstStyle/>
          <a:p>
            <a:r>
              <a:rPr lang="hu-HU" dirty="0"/>
              <a:t>Díjak és jelölések</a:t>
            </a:r>
            <a:br>
              <a:rPr lang="hu-HU" dirty="0"/>
            </a:br>
            <a:endParaRPr lang="hu-HU" dirty="0"/>
          </a:p>
        </p:txBody>
      </p:sp>
      <p:pic>
        <p:nvPicPr>
          <p:cNvPr id="4" name="Tartalom helye 3">
            <a:extLst>
              <a:ext uri="{FF2B5EF4-FFF2-40B4-BE49-F238E27FC236}">
                <a16:creationId xmlns:a16="http://schemas.microsoft.com/office/drawing/2014/main" id="{41749A0B-23B1-4E0E-AC30-045F8791DF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371" y="2179797"/>
            <a:ext cx="7840169" cy="3067478"/>
          </a:xfrm>
          <a:prstGeom prst="rect">
            <a:avLst/>
          </a:prstGeom>
        </p:spPr>
      </p:pic>
    </p:spTree>
    <p:extLst>
      <p:ext uri="{BB962C8B-B14F-4D97-AF65-F5344CB8AC3E}">
        <p14:creationId xmlns:p14="http://schemas.microsoft.com/office/powerpoint/2010/main" val="200525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3DAA2C3-FEEF-4C80-92AB-E5638037C60C}"/>
              </a:ext>
            </a:extLst>
          </p:cNvPr>
          <p:cNvSpPr>
            <a:spLocks noGrp="1"/>
          </p:cNvSpPr>
          <p:nvPr>
            <p:ph type="title"/>
          </p:nvPr>
        </p:nvSpPr>
        <p:spPr/>
        <p:txBody>
          <a:bodyPr/>
          <a:lstStyle/>
          <a:p>
            <a:r>
              <a:rPr lang="hu-HU" dirty="0"/>
              <a:t>Főszereplők</a:t>
            </a:r>
          </a:p>
        </p:txBody>
      </p:sp>
      <p:pic>
        <p:nvPicPr>
          <p:cNvPr id="4" name="Tartalom helye 3">
            <a:extLst>
              <a:ext uri="{FF2B5EF4-FFF2-40B4-BE49-F238E27FC236}">
                <a16:creationId xmlns:a16="http://schemas.microsoft.com/office/drawing/2014/main" id="{2EB0C050-1015-4AC3-9CF8-558060AB26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650" y="2113692"/>
            <a:ext cx="6273675" cy="4554527"/>
          </a:xfrm>
          <a:prstGeom prst="rect">
            <a:avLst/>
          </a:prstGeom>
        </p:spPr>
      </p:pic>
    </p:spTree>
    <p:extLst>
      <p:ext uri="{BB962C8B-B14F-4D97-AF65-F5344CB8AC3E}">
        <p14:creationId xmlns:p14="http://schemas.microsoft.com/office/powerpoint/2010/main" val="41864387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9B9FB6-FAD6-4D5A-BF33-D70D025F0F06}"/>
              </a:ext>
            </a:extLst>
          </p:cNvPr>
          <p:cNvSpPr>
            <a:spLocks noGrp="1"/>
          </p:cNvSpPr>
          <p:nvPr>
            <p:ph type="title"/>
          </p:nvPr>
        </p:nvSpPr>
        <p:spPr/>
        <p:txBody>
          <a:bodyPr/>
          <a:lstStyle/>
          <a:p>
            <a:r>
              <a:rPr lang="hu-HU" b="1" dirty="0">
                <a:hlinkClick r:id="rId2" tooltip="Leonard Hofstadter"/>
              </a:rPr>
              <a:t>Leonard </a:t>
            </a:r>
            <a:r>
              <a:rPr lang="hu-HU" b="1" dirty="0" err="1">
                <a:hlinkClick r:id="rId2" tooltip="Leonard Hofstadter"/>
              </a:rPr>
              <a:t>Leakey</a:t>
            </a:r>
            <a:r>
              <a:rPr lang="hu-HU" b="1" dirty="0">
                <a:hlinkClick r:id="rId2" tooltip="Leonard Hofstadter"/>
              </a:rPr>
              <a:t> </a:t>
            </a:r>
            <a:r>
              <a:rPr lang="hu-HU" b="1" dirty="0" err="1">
                <a:hlinkClick r:id="rId2" tooltip="Leonard Hofstadter"/>
              </a:rPr>
              <a:t>Hofstadter</a:t>
            </a:r>
            <a:r>
              <a:rPr lang="hu-HU" b="1" dirty="0"/>
              <a:t> (</a:t>
            </a:r>
            <a:r>
              <a:rPr lang="hu-HU" dirty="0">
                <a:hlinkClick r:id="rId3" tooltip="Johnny Galecki"/>
              </a:rPr>
              <a:t>Johnny </a:t>
            </a:r>
            <a:r>
              <a:rPr lang="hu-HU" dirty="0" err="1">
                <a:hlinkClick r:id="rId3" tooltip="Johnny Galecki"/>
              </a:rPr>
              <a:t>Galecki</a:t>
            </a:r>
            <a:r>
              <a:rPr lang="hu-HU" b="1" dirty="0"/>
              <a:t>)</a:t>
            </a:r>
            <a:endParaRPr lang="hu-HU" dirty="0"/>
          </a:p>
        </p:txBody>
      </p:sp>
      <p:sp>
        <p:nvSpPr>
          <p:cNvPr id="3" name="Tartalom helye 2">
            <a:extLst>
              <a:ext uri="{FF2B5EF4-FFF2-40B4-BE49-F238E27FC236}">
                <a16:creationId xmlns:a16="http://schemas.microsoft.com/office/drawing/2014/main" id="{EFE7D1B9-DD55-4394-98C8-A47A102A9DE8}"/>
              </a:ext>
            </a:extLst>
          </p:cNvPr>
          <p:cNvSpPr>
            <a:spLocks noGrp="1"/>
          </p:cNvSpPr>
          <p:nvPr>
            <p:ph idx="1"/>
          </p:nvPr>
        </p:nvSpPr>
        <p:spPr/>
        <p:txBody>
          <a:bodyPr/>
          <a:lstStyle/>
          <a:p>
            <a:r>
              <a:rPr lang="hu-HU" dirty="0"/>
              <a:t>Egy </a:t>
            </a:r>
            <a:r>
              <a:rPr lang="hu-HU" dirty="0" err="1"/>
              <a:t>szociábilis</a:t>
            </a:r>
            <a:r>
              <a:rPr lang="hu-HU" dirty="0"/>
              <a:t> „kockafej”, aki laktózérzékeny és némileg jobban érti a társadalmi érintkezés íratlan szabályait. Ezt a Pennyhez fűződő viszonya során egyre magasabb szintre fejleszti. </a:t>
            </a:r>
            <a:r>
              <a:rPr lang="hu-HU" dirty="0" err="1"/>
              <a:t>Sheldon</a:t>
            </a:r>
            <a:r>
              <a:rPr lang="hu-HU" dirty="0"/>
              <a:t> barátja és </a:t>
            </a:r>
            <a:r>
              <a:rPr lang="hu-HU" dirty="0" err="1"/>
              <a:t>lakótársa.Gyerekkorában</a:t>
            </a:r>
            <a:r>
              <a:rPr lang="hu-HU" dirty="0"/>
              <a:t> anyja nem szerette őt annyira, mint testvéreit, ezért kiélhetetlen anya-szeretet vágyai vannak.</a:t>
            </a:r>
          </a:p>
          <a:p>
            <a:endParaRPr lang="hu-HU" dirty="0"/>
          </a:p>
        </p:txBody>
      </p:sp>
      <p:pic>
        <p:nvPicPr>
          <p:cNvPr id="1026" name="Picture 2" descr="Johnny Galecki, Leonard Hofstadter-t alakító színész">
            <a:extLst>
              <a:ext uri="{FF2B5EF4-FFF2-40B4-BE49-F238E27FC236}">
                <a16:creationId xmlns:a16="http://schemas.microsoft.com/office/drawing/2014/main" id="{57FA3747-204B-4C1D-8E54-582F132C9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265" y="4028536"/>
            <a:ext cx="2381250" cy="257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2009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im Parsons, Sheldon alakítója">
            <a:extLst>
              <a:ext uri="{FF2B5EF4-FFF2-40B4-BE49-F238E27FC236}">
                <a16:creationId xmlns:a16="http://schemas.microsoft.com/office/drawing/2014/main" id="{B7C67371-9648-472F-92F2-62C0499CE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4793" y="2060827"/>
            <a:ext cx="2381250" cy="3448050"/>
          </a:xfrm>
          <a:prstGeom prst="rect">
            <a:avLst/>
          </a:prstGeom>
          <a:noFill/>
          <a:extLst>
            <a:ext uri="{909E8E84-426E-40DD-AFC4-6F175D3DCCD1}">
              <a14:hiddenFill xmlns:a14="http://schemas.microsoft.com/office/drawing/2010/main">
                <a:solidFill>
                  <a:srgbClr val="FFFFFF"/>
                </a:solidFill>
              </a14:hiddenFill>
            </a:ext>
          </a:extLst>
        </p:spPr>
      </p:pic>
      <p:sp>
        <p:nvSpPr>
          <p:cNvPr id="2" name="Cím 1">
            <a:extLst>
              <a:ext uri="{FF2B5EF4-FFF2-40B4-BE49-F238E27FC236}">
                <a16:creationId xmlns:a16="http://schemas.microsoft.com/office/drawing/2014/main" id="{5ED695B6-061F-48DF-AC2B-5B9FAA43E6CA}"/>
              </a:ext>
            </a:extLst>
          </p:cNvPr>
          <p:cNvSpPr>
            <a:spLocks noGrp="1"/>
          </p:cNvSpPr>
          <p:nvPr>
            <p:ph type="title"/>
          </p:nvPr>
        </p:nvSpPr>
        <p:spPr/>
        <p:txBody>
          <a:bodyPr/>
          <a:lstStyle/>
          <a:p>
            <a:r>
              <a:rPr lang="hu-HU" b="1" u="sng" dirty="0" err="1">
                <a:hlinkClick r:id="rId3"/>
              </a:rPr>
              <a:t>Sheldon</a:t>
            </a:r>
            <a:r>
              <a:rPr lang="hu-HU" b="1" u="sng" dirty="0">
                <a:hlinkClick r:id="rId3"/>
              </a:rPr>
              <a:t> Lee Cooper</a:t>
            </a:r>
            <a:r>
              <a:rPr lang="hu-HU" b="1" u="sng" dirty="0"/>
              <a:t> (</a:t>
            </a:r>
            <a:r>
              <a:rPr lang="hu-HU" dirty="0">
                <a:hlinkClick r:id="rId4" tooltip="Jim Parsons"/>
              </a:rPr>
              <a:t>Jim </a:t>
            </a:r>
            <a:r>
              <a:rPr lang="hu-HU" dirty="0" err="1">
                <a:hlinkClick r:id="rId4" tooltip="Jim Parsons"/>
              </a:rPr>
              <a:t>Parsons</a:t>
            </a:r>
            <a:r>
              <a:rPr lang="hu-HU" b="1" u="sng" dirty="0"/>
              <a:t>)</a:t>
            </a:r>
            <a:endParaRPr lang="hu-HU" dirty="0"/>
          </a:p>
        </p:txBody>
      </p:sp>
      <p:sp>
        <p:nvSpPr>
          <p:cNvPr id="3" name="Tartalom helye 2">
            <a:extLst>
              <a:ext uri="{FF2B5EF4-FFF2-40B4-BE49-F238E27FC236}">
                <a16:creationId xmlns:a16="http://schemas.microsoft.com/office/drawing/2014/main" id="{AB4351B8-C9C0-45E5-A114-04032712C191}"/>
              </a:ext>
            </a:extLst>
          </p:cNvPr>
          <p:cNvSpPr>
            <a:spLocks noGrp="1"/>
          </p:cNvSpPr>
          <p:nvPr>
            <p:ph idx="1"/>
          </p:nvPr>
        </p:nvSpPr>
        <p:spPr>
          <a:xfrm>
            <a:off x="130932" y="2060827"/>
            <a:ext cx="9613861" cy="3599316"/>
          </a:xfrm>
        </p:spPr>
        <p:txBody>
          <a:bodyPr/>
          <a:lstStyle/>
          <a:p>
            <a:r>
              <a:rPr lang="hu-HU" dirty="0"/>
              <a:t>Életét a logika irányítja, csak a munkájának, a tudománynak él. Meglehetősen mereven (és emiatt komikusan) viselkedik és gondolkodik. A többi ember viselkedését, az érzelmi alapú emberi kapcsolatokat nehezen értelmezi, azokat el kell magyarázni neki. A többi embert (a tudósokat is) szellemileg alacsonyabb rendűnek tartja magánál. Viselkedése </a:t>
            </a:r>
            <a:r>
              <a:rPr lang="hu-HU" dirty="0" err="1"/>
              <a:t>Asperger</a:t>
            </a:r>
            <a:r>
              <a:rPr lang="hu-HU" dirty="0"/>
              <a:t>-szindrómára utal, de erről egyik részben sem esik szó. Ám egy nap megismerkedik Amyvel, és jóval később kiderül, hogy </a:t>
            </a:r>
            <a:r>
              <a:rPr lang="hu-HU" dirty="0" err="1"/>
              <a:t>Sheldonnak</a:t>
            </a:r>
            <a:r>
              <a:rPr lang="hu-HU" dirty="0"/>
              <a:t> is vannak mélyebb érzelmei.</a:t>
            </a:r>
          </a:p>
        </p:txBody>
      </p:sp>
    </p:spTree>
    <p:extLst>
      <p:ext uri="{BB962C8B-B14F-4D97-AF65-F5344CB8AC3E}">
        <p14:creationId xmlns:p14="http://schemas.microsoft.com/office/powerpoint/2010/main" val="6538333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43</TotalTime>
  <Words>855</Words>
  <Application>Microsoft Office PowerPoint</Application>
  <PresentationFormat>Szélesvásznú</PresentationFormat>
  <Paragraphs>29</Paragraphs>
  <Slides>15</Slides>
  <Notes>0</Notes>
  <HiddenSlides>0</HiddenSlides>
  <MMClips>1</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15</vt:i4>
      </vt:variant>
    </vt:vector>
  </HeadingPairs>
  <TitlesOfParts>
    <vt:vector size="18" baseType="lpstr">
      <vt:lpstr>Arial</vt:lpstr>
      <vt:lpstr>Trebuchet MS</vt:lpstr>
      <vt:lpstr>Berlin</vt:lpstr>
      <vt:lpstr>The Big Bang Theory (Agymenők)</vt:lpstr>
      <vt:lpstr>Agymenők </vt:lpstr>
      <vt:lpstr>Történet </vt:lpstr>
      <vt:lpstr>Sorozat Kategóriája </vt:lpstr>
      <vt:lpstr>Sorozat számok </vt:lpstr>
      <vt:lpstr>Díjak és jelölések </vt:lpstr>
      <vt:lpstr>Főszereplők</vt:lpstr>
      <vt:lpstr>Leonard Leakey Hofstadter (Johnny Galecki)</vt:lpstr>
      <vt:lpstr>Sheldon Lee Cooper (Jim Parsons)</vt:lpstr>
      <vt:lpstr>Penny Hofstadter (Kaley Cuoco)</vt:lpstr>
      <vt:lpstr>Howard Joel Wolowitz (Simon Helberg)</vt:lpstr>
      <vt:lpstr>Rajesh Ramajan Koothrappali (Kunal Nayyar)</vt:lpstr>
      <vt:lpstr>Bernadette Marian Rostenkowski-Wolowitz (Melissa Rauch)</vt:lpstr>
      <vt:lpstr>Amy Farrah Fowler (Mayim Bialik)</vt:lpstr>
      <vt:lpstr>Trailer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Big Bang Theory (Agymenők)</dc:title>
  <dc:creator>DIÁK</dc:creator>
  <cp:lastModifiedBy>DIÁK</cp:lastModifiedBy>
  <cp:revision>5</cp:revision>
  <dcterms:created xsi:type="dcterms:W3CDTF">2023-05-18T07:53:32Z</dcterms:created>
  <dcterms:modified xsi:type="dcterms:W3CDTF">2023-05-18T08:37:30Z</dcterms:modified>
</cp:coreProperties>
</file>