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theme/theme3.xml" ContentType="application/vnd.openxmlformats-officedocument.theme+xml"/>
  <Override PartName="/ppt/slideLayouts/slideLayout7.xml" ContentType="application/vnd.openxmlformats-officedocument.presentationml.slideLayout+xml"/>
  <Override PartName="/ppt/theme/theme4.xml" ContentType="application/vnd.openxmlformats-officedocument.theme+xml"/>
  <Override PartName="/ppt/slideLayouts/slideLayout8.xml" ContentType="application/vnd.openxmlformats-officedocument.presentationml.slideLayout+xml"/>
  <Override PartName="/ppt/theme/theme5.xml" ContentType="application/vnd.openxmlformats-officedocument.theme+xml"/>
  <Override PartName="/ppt/slideLayouts/slideLayout9.xml" ContentType="application/vnd.openxmlformats-officedocument.presentationml.slideLayout+xml"/>
  <Override PartName="/ppt/theme/theme6.xml" ContentType="application/vnd.openxmlformats-officedocument.theme+xml"/>
  <Override PartName="/ppt/slideLayouts/slideLayout10.xml" ContentType="application/vnd.openxmlformats-officedocument.presentationml.slideLayout+xml"/>
  <Override PartName="/ppt/theme/theme7.xml" ContentType="application/vnd.openxmlformats-officedocument.theme+xml"/>
  <Override PartName="/ppt/slideLayouts/slideLayout11.xml" ContentType="application/vnd.openxmlformats-officedocument.presentationml.slideLayout+xml"/>
  <Override PartName="/ppt/theme/theme8.xml" ContentType="application/vnd.openxmlformats-officedocument.theme+xml"/>
  <Override PartName="/ppt/slideLayouts/slideLayout12.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 id="2147483648" r:id="rId5"/>
    <p:sldMasterId id="2147483676" r:id="rId6"/>
    <p:sldMasterId id="2147483678" r:id="rId7"/>
    <p:sldMasterId id="2147483668" r:id="rId8"/>
    <p:sldMasterId id="2147483666" r:id="rId9"/>
    <p:sldMasterId id="2147483670" r:id="rId10"/>
    <p:sldMasterId id="2147483674" r:id="rId11"/>
    <p:sldMasterId id="2147483672" r:id="rId12"/>
  </p:sldMasterIdLst>
  <p:notesMasterIdLst>
    <p:notesMasterId r:id="rId83"/>
  </p:notesMasterIdLst>
  <p:sldIdLst>
    <p:sldId id="256" r:id="rId13"/>
    <p:sldId id="301" r:id="rId14"/>
    <p:sldId id="303" r:id="rId15"/>
    <p:sldId id="300" r:id="rId16"/>
    <p:sldId id="332" r:id="rId17"/>
    <p:sldId id="333" r:id="rId18"/>
    <p:sldId id="341" r:id="rId19"/>
    <p:sldId id="342" r:id="rId20"/>
    <p:sldId id="340" r:id="rId21"/>
    <p:sldId id="336" r:id="rId22"/>
    <p:sldId id="337" r:id="rId23"/>
    <p:sldId id="338" r:id="rId24"/>
    <p:sldId id="339" r:id="rId25"/>
    <p:sldId id="361" r:id="rId26"/>
    <p:sldId id="362" r:id="rId27"/>
    <p:sldId id="352" r:id="rId28"/>
    <p:sldId id="353" r:id="rId29"/>
    <p:sldId id="354" r:id="rId30"/>
    <p:sldId id="363" r:id="rId31"/>
    <p:sldId id="364" r:id="rId32"/>
    <p:sldId id="365" r:id="rId33"/>
    <p:sldId id="335" r:id="rId34"/>
    <p:sldId id="334" r:id="rId35"/>
    <p:sldId id="349" r:id="rId36"/>
    <p:sldId id="359" r:id="rId37"/>
    <p:sldId id="348" r:id="rId38"/>
    <p:sldId id="347" r:id="rId39"/>
    <p:sldId id="360" r:id="rId40"/>
    <p:sldId id="343" r:id="rId41"/>
    <p:sldId id="344" r:id="rId42"/>
    <p:sldId id="345" r:id="rId43"/>
    <p:sldId id="346" r:id="rId44"/>
    <p:sldId id="350" r:id="rId45"/>
    <p:sldId id="351" r:id="rId46"/>
    <p:sldId id="355" r:id="rId47"/>
    <p:sldId id="356" r:id="rId48"/>
    <p:sldId id="366" r:id="rId49"/>
    <p:sldId id="367" r:id="rId50"/>
    <p:sldId id="368" r:id="rId51"/>
    <p:sldId id="369" r:id="rId52"/>
    <p:sldId id="357" r:id="rId53"/>
    <p:sldId id="358" r:id="rId54"/>
    <p:sldId id="330" r:id="rId55"/>
    <p:sldId id="331" r:id="rId56"/>
    <p:sldId id="302" r:id="rId57"/>
    <p:sldId id="309" r:id="rId58"/>
    <p:sldId id="310" r:id="rId59"/>
    <p:sldId id="311" r:id="rId60"/>
    <p:sldId id="312" r:id="rId61"/>
    <p:sldId id="314" r:id="rId62"/>
    <p:sldId id="257" r:id="rId63"/>
    <p:sldId id="304" r:id="rId64"/>
    <p:sldId id="305" r:id="rId65"/>
    <p:sldId id="306" r:id="rId66"/>
    <p:sldId id="316" r:id="rId67"/>
    <p:sldId id="317" r:id="rId68"/>
    <p:sldId id="318" r:id="rId69"/>
    <p:sldId id="319" r:id="rId70"/>
    <p:sldId id="320" r:id="rId71"/>
    <p:sldId id="321" r:id="rId72"/>
    <p:sldId id="322" r:id="rId73"/>
    <p:sldId id="325" r:id="rId74"/>
    <p:sldId id="326" r:id="rId75"/>
    <p:sldId id="327" r:id="rId76"/>
    <p:sldId id="308" r:id="rId77"/>
    <p:sldId id="315" r:id="rId78"/>
    <p:sldId id="328" r:id="rId79"/>
    <p:sldId id="329" r:id="rId80"/>
    <p:sldId id="323" r:id="rId81"/>
    <p:sldId id="269" r:id="rId8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2AD7"/>
    <a:srgbClr val="962121"/>
    <a:srgbClr val="961212"/>
    <a:srgbClr val="333333"/>
    <a:srgbClr val="E06919"/>
    <a:srgbClr val="97D2B4"/>
    <a:srgbClr val="FFCE1C"/>
    <a:srgbClr val="4300CE"/>
    <a:srgbClr val="AC93EC"/>
    <a:srgbClr val="7852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8F6482-25A6-05AA-8FD2-A490A20B8B77}" v="17" dt="2020-05-28T14:44:59.986"/>
    <p1510:client id="{1DBFD4A3-5C18-2646-F7EB-7F2060E503F7}" v="177" dt="2022-04-04T07:49:00.629"/>
    <p1510:client id="{2FDAEC1A-4700-441F-B83D-DB5BDC90A3BB}" v="2" dt="2021-06-28T14:28:06.719"/>
    <p1510:client id="{42DEED55-A9EA-839D-0A36-FF759B18939C}" v="1" dt="2022-05-12T11:02:21.665"/>
    <p1510:client id="{6443E4B4-6F23-F479-F5EF-50FBC405A445}" v="346" dt="2022-05-11T23:22:59.040"/>
    <p1510:client id="{75156B6A-D6EC-3C21-7A53-970A4F2D15B6}" v="23" dt="2022-05-12T08:11:33.089"/>
    <p1510:client id="{7DC3CFEE-856D-0CF0-8090-9B6BE339E71A}" v="210" dt="2022-03-28T16:59:10.614"/>
    <p1510:client id="{7EB49D21-0D66-BFD2-EA6D-4B6822ACB750}" v="6" dt="2020-05-27T15:59:52.683"/>
    <p1510:client id="{971AFFED-206A-18E9-AE30-E856899B5CFE}" v="435" dt="2022-03-31T14:44:44.279"/>
    <p1510:client id="{BE4397BE-5E41-EAA3-FC0B-0347E483B2D4}" v="5" dt="2020-06-08T14:27:20.844"/>
    <p1510:client id="{CFBDF985-4C8A-DC2B-1C44-57C206801966}" v="1095" dt="2022-03-28T10:04:07.4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14" y="10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4.xml"/><Relationship Id="rId21" Type="http://schemas.openxmlformats.org/officeDocument/2006/relationships/slide" Target="slides/slide9.xml"/><Relationship Id="rId42" Type="http://schemas.openxmlformats.org/officeDocument/2006/relationships/slide" Target="slides/slide30.xml"/><Relationship Id="rId47" Type="http://schemas.openxmlformats.org/officeDocument/2006/relationships/slide" Target="slides/slide35.xml"/><Relationship Id="rId63" Type="http://schemas.openxmlformats.org/officeDocument/2006/relationships/slide" Target="slides/slide51.xml"/><Relationship Id="rId68" Type="http://schemas.openxmlformats.org/officeDocument/2006/relationships/slide" Target="slides/slide56.xml"/><Relationship Id="rId84" Type="http://schemas.openxmlformats.org/officeDocument/2006/relationships/presProps" Target="presProps.xml"/><Relationship Id="rId16" Type="http://schemas.openxmlformats.org/officeDocument/2006/relationships/slide" Target="slides/slide4.xml"/><Relationship Id="rId11" Type="http://schemas.openxmlformats.org/officeDocument/2006/relationships/slideMaster" Target="slideMasters/slideMaster8.xml"/><Relationship Id="rId32" Type="http://schemas.openxmlformats.org/officeDocument/2006/relationships/slide" Target="slides/slide20.xml"/><Relationship Id="rId37" Type="http://schemas.openxmlformats.org/officeDocument/2006/relationships/slide" Target="slides/slide25.xml"/><Relationship Id="rId53" Type="http://schemas.openxmlformats.org/officeDocument/2006/relationships/slide" Target="slides/slide41.xml"/><Relationship Id="rId58" Type="http://schemas.openxmlformats.org/officeDocument/2006/relationships/slide" Target="slides/slide46.xml"/><Relationship Id="rId74" Type="http://schemas.openxmlformats.org/officeDocument/2006/relationships/slide" Target="slides/slide62.xml"/><Relationship Id="rId79" Type="http://schemas.openxmlformats.org/officeDocument/2006/relationships/slide" Target="slides/slide67.xml"/><Relationship Id="rId5" Type="http://schemas.openxmlformats.org/officeDocument/2006/relationships/slideMaster" Target="slideMasters/slideMaster2.xml"/><Relationship Id="rId19" Type="http://schemas.openxmlformats.org/officeDocument/2006/relationships/slide" Target="slides/slide7.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56" Type="http://schemas.openxmlformats.org/officeDocument/2006/relationships/slide" Target="slides/slide44.xml"/><Relationship Id="rId64" Type="http://schemas.openxmlformats.org/officeDocument/2006/relationships/slide" Target="slides/slide52.xml"/><Relationship Id="rId69" Type="http://schemas.openxmlformats.org/officeDocument/2006/relationships/slide" Target="slides/slide57.xml"/><Relationship Id="rId77" Type="http://schemas.openxmlformats.org/officeDocument/2006/relationships/slide" Target="slides/slide65.xml"/><Relationship Id="rId8" Type="http://schemas.openxmlformats.org/officeDocument/2006/relationships/slideMaster" Target="slideMasters/slideMaster5.xml"/><Relationship Id="rId51" Type="http://schemas.openxmlformats.org/officeDocument/2006/relationships/slide" Target="slides/slide39.xml"/><Relationship Id="rId72" Type="http://schemas.openxmlformats.org/officeDocument/2006/relationships/slide" Target="slides/slide60.xml"/><Relationship Id="rId80" Type="http://schemas.openxmlformats.org/officeDocument/2006/relationships/slide" Target="slides/slide68.xml"/><Relationship Id="rId85"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openxmlformats.org/officeDocument/2006/relationships/slide" Target="slides/slide47.xml"/><Relationship Id="rId67" Type="http://schemas.openxmlformats.org/officeDocument/2006/relationships/slide" Target="slides/slide55.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slide" Target="slides/slide42.xml"/><Relationship Id="rId62" Type="http://schemas.openxmlformats.org/officeDocument/2006/relationships/slide" Target="slides/slide50.xml"/><Relationship Id="rId70" Type="http://schemas.openxmlformats.org/officeDocument/2006/relationships/slide" Target="slides/slide58.xml"/><Relationship Id="rId75" Type="http://schemas.openxmlformats.org/officeDocument/2006/relationships/slide" Target="slides/slide63.xml"/><Relationship Id="rId83" Type="http://schemas.openxmlformats.org/officeDocument/2006/relationships/notesMaster" Target="notesMasters/notesMaster1.xml"/><Relationship Id="rId88"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slide" Target="slides/slide45.xml"/><Relationship Id="rId10" Type="http://schemas.openxmlformats.org/officeDocument/2006/relationships/slideMaster" Target="slideMasters/slideMaster7.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slide" Target="slides/slide48.xml"/><Relationship Id="rId65" Type="http://schemas.openxmlformats.org/officeDocument/2006/relationships/slide" Target="slides/slide53.xml"/><Relationship Id="rId73" Type="http://schemas.openxmlformats.org/officeDocument/2006/relationships/slide" Target="slides/slide61.xml"/><Relationship Id="rId78" Type="http://schemas.openxmlformats.org/officeDocument/2006/relationships/slide" Target="slides/slide66.xml"/><Relationship Id="rId81" Type="http://schemas.openxmlformats.org/officeDocument/2006/relationships/slide" Target="slides/slide69.xml"/><Relationship Id="rId86"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3" Type="http://schemas.openxmlformats.org/officeDocument/2006/relationships/slide" Target="slides/slide1.xml"/><Relationship Id="rId18" Type="http://schemas.openxmlformats.org/officeDocument/2006/relationships/slide" Target="slides/slide6.xml"/><Relationship Id="rId39" Type="http://schemas.openxmlformats.org/officeDocument/2006/relationships/slide" Target="slides/slide27.xml"/><Relationship Id="rId34" Type="http://schemas.openxmlformats.org/officeDocument/2006/relationships/slide" Target="slides/slide22.xml"/><Relationship Id="rId50" Type="http://schemas.openxmlformats.org/officeDocument/2006/relationships/slide" Target="slides/slide38.xml"/><Relationship Id="rId55" Type="http://schemas.openxmlformats.org/officeDocument/2006/relationships/slide" Target="slides/slide43.xml"/><Relationship Id="rId76" Type="http://schemas.openxmlformats.org/officeDocument/2006/relationships/slide" Target="slides/slide64.xml"/><Relationship Id="rId7" Type="http://schemas.openxmlformats.org/officeDocument/2006/relationships/slideMaster" Target="slideMasters/slideMaster4.xml"/><Relationship Id="rId71" Type="http://schemas.openxmlformats.org/officeDocument/2006/relationships/slide" Target="slides/slide59.xml"/><Relationship Id="rId2" Type="http://schemas.openxmlformats.org/officeDocument/2006/relationships/customXml" Target="../customXml/item2.xml"/><Relationship Id="rId29" Type="http://schemas.openxmlformats.org/officeDocument/2006/relationships/slide" Target="slides/slide17.xml"/><Relationship Id="rId24" Type="http://schemas.openxmlformats.org/officeDocument/2006/relationships/slide" Target="slides/slide12.xml"/><Relationship Id="rId40" Type="http://schemas.openxmlformats.org/officeDocument/2006/relationships/slide" Target="slides/slide28.xml"/><Relationship Id="rId45" Type="http://schemas.openxmlformats.org/officeDocument/2006/relationships/slide" Target="slides/slide33.xml"/><Relationship Id="rId66" Type="http://schemas.openxmlformats.org/officeDocument/2006/relationships/slide" Target="slides/slide54.xml"/><Relationship Id="rId87" Type="http://schemas.openxmlformats.org/officeDocument/2006/relationships/tableStyles" Target="tableStyles.xml"/><Relationship Id="rId61" Type="http://schemas.openxmlformats.org/officeDocument/2006/relationships/slide" Target="slides/slide49.xml"/><Relationship Id="rId82"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55E714-09F2-9A40-AD8B-C2589A9C5974}" type="datetimeFigureOut">
              <a:rPr lang="fr-FR" smtClean="0"/>
              <a:t>20/02/2025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A3EB84-70AC-F442-9B25-5114AFCD2EF7}" type="slidenum">
              <a:rPr lang="fr-FR" smtClean="0"/>
              <a:t>‹#›</a:t>
            </a:fld>
            <a:endParaRPr lang="fr-FR"/>
          </a:p>
        </p:txBody>
      </p:sp>
    </p:spTree>
    <p:extLst>
      <p:ext uri="{BB962C8B-B14F-4D97-AF65-F5344CB8AC3E}">
        <p14:creationId xmlns:p14="http://schemas.microsoft.com/office/powerpoint/2010/main" val="3219279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A3EB84-70AC-F442-9B25-5114AFCD2EF7}" type="slidenum">
              <a:rPr lang="fr-FR" smtClean="0"/>
              <a:t>2</a:t>
            </a:fld>
            <a:endParaRPr lang="fr-FR"/>
          </a:p>
        </p:txBody>
      </p:sp>
    </p:spTree>
    <p:extLst>
      <p:ext uri="{BB962C8B-B14F-4D97-AF65-F5344CB8AC3E}">
        <p14:creationId xmlns:p14="http://schemas.microsoft.com/office/powerpoint/2010/main" val="2172442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A3EB84-70AC-F442-9B25-5114AFCD2EF7}" type="slidenum">
              <a:rPr lang="fr-FR" smtClean="0"/>
              <a:t>14</a:t>
            </a:fld>
            <a:endParaRPr lang="fr-FR"/>
          </a:p>
        </p:txBody>
      </p:sp>
    </p:spTree>
    <p:extLst>
      <p:ext uri="{BB962C8B-B14F-4D97-AF65-F5344CB8AC3E}">
        <p14:creationId xmlns:p14="http://schemas.microsoft.com/office/powerpoint/2010/main" val="1583240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DF1A5CD-3560-1441-A36C-48DCB8527265}"/>
              </a:ext>
            </a:extLst>
          </p:cNvPr>
          <p:cNvSpPr>
            <a:spLocks noGrp="1"/>
          </p:cNvSpPr>
          <p:nvPr>
            <p:ph type="title" hasCustomPrompt="1"/>
          </p:nvPr>
        </p:nvSpPr>
        <p:spPr>
          <a:xfrm>
            <a:off x="2073443" y="3012073"/>
            <a:ext cx="5145504" cy="1325563"/>
          </a:xfrm>
        </p:spPr>
        <p:txBody>
          <a:bodyPr/>
          <a:lstStyle/>
          <a:p>
            <a:r>
              <a:rPr lang="fr-FR"/>
              <a:t>Modifiez le</a:t>
            </a:r>
            <a:br>
              <a:rPr lang="fr-FR"/>
            </a:br>
            <a:r>
              <a:rPr lang="fr-FR"/>
              <a:t>style du titre</a:t>
            </a:r>
          </a:p>
        </p:txBody>
      </p:sp>
    </p:spTree>
    <p:extLst>
      <p:ext uri="{BB962C8B-B14F-4D97-AF65-F5344CB8AC3E}">
        <p14:creationId xmlns:p14="http://schemas.microsoft.com/office/powerpoint/2010/main" val="3346647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9377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32CC4D-3AE6-2249-89FE-905339C61BDE}"/>
              </a:ext>
            </a:extLst>
          </p:cNvPr>
          <p:cNvSpPr>
            <a:spLocks noGrp="1"/>
          </p:cNvSpPr>
          <p:nvPr>
            <p:ph type="title"/>
          </p:nvPr>
        </p:nvSpPr>
        <p:spPr/>
        <p:txBody>
          <a:bodyPr/>
          <a:lstStyle/>
          <a:p>
            <a:r>
              <a:rPr lang="fr-FR"/>
              <a:t>Modifiez le style du titre</a:t>
            </a:r>
            <a:endParaRPr lang="x-none"/>
          </a:p>
        </p:txBody>
      </p:sp>
    </p:spTree>
    <p:extLst>
      <p:ext uri="{BB962C8B-B14F-4D97-AF65-F5344CB8AC3E}">
        <p14:creationId xmlns:p14="http://schemas.microsoft.com/office/powerpoint/2010/main" val="21689914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D156D990-6D3B-5B4F-8C0A-093C75A58A50}"/>
              </a:ext>
            </a:extLst>
          </p:cNvPr>
          <p:cNvSpPr>
            <a:spLocks noGrp="1"/>
          </p:cNvSpPr>
          <p:nvPr>
            <p:ph type="sldNum" sz="quarter" idx="10"/>
          </p:nvPr>
        </p:nvSpPr>
        <p:spPr/>
        <p:txBody>
          <a:bodyPr/>
          <a:lstStyle/>
          <a:p>
            <a:fld id="{D0B605CA-26AA-1A40-9C52-88AE7410638A}" type="slidenum">
              <a:rPr lang="fr-FR" smtClean="0"/>
              <a:pPr/>
              <a:t>‹#›</a:t>
            </a:fld>
            <a:endParaRPr lang="fr-FR"/>
          </a:p>
        </p:txBody>
      </p:sp>
    </p:spTree>
    <p:extLst>
      <p:ext uri="{BB962C8B-B14F-4D97-AF65-F5344CB8AC3E}">
        <p14:creationId xmlns:p14="http://schemas.microsoft.com/office/powerpoint/2010/main" val="2396234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AEC58C-43D0-C843-8200-C41EDF0C3583}"/>
              </a:ext>
            </a:extLst>
          </p:cNvPr>
          <p:cNvSpPr>
            <a:spLocks noGrp="1"/>
          </p:cNvSpPr>
          <p:nvPr>
            <p:ph type="title"/>
          </p:nvPr>
        </p:nvSpPr>
        <p:spPr/>
        <p:txBody>
          <a:bodyPr/>
          <a:lstStyle>
            <a:lvl1pPr marL="0" indent="0">
              <a:buFontTx/>
              <a:buNone/>
              <a:defRPr/>
            </a:lvl1pPr>
          </a:lstStyle>
          <a:p>
            <a:r>
              <a:rPr lang="fr-FR"/>
              <a:t>Modifiez le style du titre</a:t>
            </a:r>
          </a:p>
        </p:txBody>
      </p:sp>
      <p:sp>
        <p:nvSpPr>
          <p:cNvPr id="4" name="Espace réservé du texte 3"/>
          <p:cNvSpPr>
            <a:spLocks noGrp="1"/>
          </p:cNvSpPr>
          <p:nvPr>
            <p:ph type="body" sz="quarter" idx="10" hasCustomPrompt="1"/>
          </p:nvPr>
        </p:nvSpPr>
        <p:spPr>
          <a:xfrm>
            <a:off x="838200" y="1594827"/>
            <a:ext cx="9247094" cy="4160838"/>
          </a:xfrm>
          <a:prstGeom prst="rect">
            <a:avLst/>
          </a:prstGeom>
        </p:spPr>
        <p:txBody>
          <a:bodyPr/>
          <a:lstStyle>
            <a:lvl1pPr marL="0" indent="0">
              <a:buNone/>
              <a:defRPr sz="1800">
                <a:latin typeface="Montserrat" charset="0"/>
                <a:ea typeface="Montserrat" charset="0"/>
                <a:cs typeface="Montserrat" charset="0"/>
              </a:defRPr>
            </a:lvl1pPr>
            <a:lvl2pPr>
              <a:defRPr sz="1800"/>
            </a:lvl2pPr>
            <a:lvl3pPr>
              <a:defRPr sz="1600"/>
            </a:lvl3pPr>
            <a:lvl4pPr>
              <a:defRPr sz="1400"/>
            </a:lvl4pPr>
            <a:lvl5pPr>
              <a:defRPr sz="1200"/>
            </a:lvl5pPr>
          </a:lstStyle>
          <a:p>
            <a:pPr lvl="0"/>
            <a:r>
              <a:rPr lang="fr-FR"/>
              <a:t>Simple </a:t>
            </a:r>
            <a:r>
              <a:rPr lang="fr-FR" err="1"/>
              <a:t>Text</a:t>
            </a:r>
            <a:r>
              <a:rPr lang="fr-FR"/>
              <a:t> / paragraphe</a:t>
            </a:r>
          </a:p>
          <a:p>
            <a:pPr lvl="0"/>
            <a:endParaRPr lang="fr-FR"/>
          </a:p>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984552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re et contenu">
    <p:spTree>
      <p:nvGrpSpPr>
        <p:cNvPr id="1" name=""/>
        <p:cNvGrpSpPr/>
        <p:nvPr/>
      </p:nvGrpSpPr>
      <p:grpSpPr>
        <a:xfrm>
          <a:off x="0" y="0"/>
          <a:ext cx="0" cy="0"/>
          <a:chOff x="0" y="0"/>
          <a:chExt cx="0" cy="0"/>
        </a:xfrm>
      </p:grpSpPr>
      <p:sp>
        <p:nvSpPr>
          <p:cNvPr id="7" name="Titre 6"/>
          <p:cNvSpPr>
            <a:spLocks noGrp="1"/>
          </p:cNvSpPr>
          <p:nvPr>
            <p:ph type="title"/>
          </p:nvPr>
        </p:nvSpPr>
        <p:spPr/>
        <p:txBody>
          <a:bodyPr/>
          <a:lstStyle/>
          <a:p>
            <a:r>
              <a:rPr lang="fr-FR"/>
              <a:t>Cliquez et modifiez le titre</a:t>
            </a:r>
          </a:p>
        </p:txBody>
      </p:sp>
      <p:sp>
        <p:nvSpPr>
          <p:cNvPr id="8" name="Espace réservé du texte 3"/>
          <p:cNvSpPr>
            <a:spLocks noGrp="1"/>
          </p:cNvSpPr>
          <p:nvPr>
            <p:ph type="body" sz="quarter" idx="10" hasCustomPrompt="1"/>
          </p:nvPr>
        </p:nvSpPr>
        <p:spPr>
          <a:xfrm>
            <a:off x="838199" y="1594827"/>
            <a:ext cx="4284786" cy="4160838"/>
          </a:xfrm>
          <a:prstGeom prst="rect">
            <a:avLst/>
          </a:prstGeom>
        </p:spPr>
        <p:txBody>
          <a:bodyPr/>
          <a:lstStyle>
            <a:lvl1pPr marL="0" indent="0">
              <a:buNone/>
              <a:defRPr sz="1800">
                <a:latin typeface="Montserrat" charset="0"/>
                <a:ea typeface="Montserrat" charset="0"/>
                <a:cs typeface="Montserrat" charset="0"/>
              </a:defRPr>
            </a:lvl1pPr>
            <a:lvl2pPr>
              <a:defRPr sz="1800"/>
            </a:lvl2pPr>
            <a:lvl3pPr>
              <a:defRPr sz="1600"/>
            </a:lvl3pPr>
            <a:lvl4pPr>
              <a:defRPr sz="1400"/>
            </a:lvl4pPr>
            <a:lvl5pPr>
              <a:defRPr sz="1200"/>
            </a:lvl5pPr>
          </a:lstStyle>
          <a:p>
            <a:pPr lvl="0"/>
            <a:r>
              <a:rPr lang="fr-FR"/>
              <a:t>Simple </a:t>
            </a:r>
            <a:r>
              <a:rPr lang="fr-FR" err="1"/>
              <a:t>Text</a:t>
            </a:r>
            <a:r>
              <a:rPr lang="fr-FR"/>
              <a:t> / paragraphe</a:t>
            </a:r>
          </a:p>
          <a:p>
            <a:pPr lvl="0"/>
            <a:endParaRPr lang="fr-FR"/>
          </a:p>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231250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omparaison">
    <p:spTree>
      <p:nvGrpSpPr>
        <p:cNvPr id="1" name=""/>
        <p:cNvGrpSpPr/>
        <p:nvPr/>
      </p:nvGrpSpPr>
      <p:grpSpPr>
        <a:xfrm>
          <a:off x="0" y="0"/>
          <a:ext cx="0" cy="0"/>
          <a:chOff x="0" y="0"/>
          <a:chExt cx="0" cy="0"/>
        </a:xfrm>
      </p:grpSpPr>
      <p:sp>
        <p:nvSpPr>
          <p:cNvPr id="10" name="Espace réservé du texte 3"/>
          <p:cNvSpPr>
            <a:spLocks noGrp="1"/>
          </p:cNvSpPr>
          <p:nvPr>
            <p:ph type="body" sz="quarter" idx="10" hasCustomPrompt="1"/>
          </p:nvPr>
        </p:nvSpPr>
        <p:spPr>
          <a:xfrm>
            <a:off x="838199" y="1594827"/>
            <a:ext cx="4284786" cy="4160838"/>
          </a:xfrm>
          <a:prstGeom prst="rect">
            <a:avLst/>
          </a:prstGeom>
        </p:spPr>
        <p:txBody>
          <a:bodyPr/>
          <a:lstStyle>
            <a:lvl1pPr marL="0" indent="0">
              <a:buNone/>
              <a:defRPr sz="1800">
                <a:latin typeface="Montserrat" charset="0"/>
                <a:ea typeface="Montserrat" charset="0"/>
                <a:cs typeface="Montserrat" charset="0"/>
              </a:defRPr>
            </a:lvl1pPr>
            <a:lvl2pPr>
              <a:defRPr sz="1800"/>
            </a:lvl2pPr>
            <a:lvl3pPr>
              <a:defRPr sz="1600"/>
            </a:lvl3pPr>
            <a:lvl4pPr>
              <a:defRPr sz="1400"/>
            </a:lvl4pPr>
            <a:lvl5pPr>
              <a:defRPr sz="1200"/>
            </a:lvl5pPr>
          </a:lstStyle>
          <a:p>
            <a:pPr lvl="0"/>
            <a:r>
              <a:rPr lang="fr-FR"/>
              <a:t>Simple </a:t>
            </a:r>
            <a:r>
              <a:rPr lang="fr-FR" err="1"/>
              <a:t>Text</a:t>
            </a:r>
            <a:r>
              <a:rPr lang="fr-FR"/>
              <a:t> / paragraphe</a:t>
            </a:r>
          </a:p>
          <a:p>
            <a:pPr lvl="0"/>
            <a:endParaRPr lang="fr-FR"/>
          </a:p>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1" name="Espace réservé du texte 3"/>
          <p:cNvSpPr>
            <a:spLocks noGrp="1"/>
          </p:cNvSpPr>
          <p:nvPr>
            <p:ph type="body" sz="quarter" idx="11" hasCustomPrompt="1"/>
          </p:nvPr>
        </p:nvSpPr>
        <p:spPr>
          <a:xfrm>
            <a:off x="5685693" y="1594827"/>
            <a:ext cx="4399602" cy="4160838"/>
          </a:xfrm>
          <a:prstGeom prst="rect">
            <a:avLst/>
          </a:prstGeom>
        </p:spPr>
        <p:txBody>
          <a:bodyPr/>
          <a:lstStyle>
            <a:lvl1pPr marL="0" indent="0">
              <a:buNone/>
              <a:defRPr sz="1800">
                <a:latin typeface="Montserrat" charset="0"/>
                <a:ea typeface="Montserrat" charset="0"/>
                <a:cs typeface="Montserrat" charset="0"/>
              </a:defRPr>
            </a:lvl1pPr>
            <a:lvl2pPr>
              <a:defRPr sz="1800"/>
            </a:lvl2pPr>
            <a:lvl3pPr>
              <a:defRPr sz="1600"/>
            </a:lvl3pPr>
            <a:lvl4pPr>
              <a:defRPr sz="1400"/>
            </a:lvl4pPr>
            <a:lvl5pPr>
              <a:defRPr sz="1200"/>
            </a:lvl5pPr>
          </a:lstStyle>
          <a:p>
            <a:pPr lvl="0"/>
            <a:r>
              <a:rPr lang="fr-FR"/>
              <a:t>Simple </a:t>
            </a:r>
            <a:r>
              <a:rPr lang="fr-FR" err="1"/>
              <a:t>Text</a:t>
            </a:r>
            <a:r>
              <a:rPr lang="fr-FR"/>
              <a:t> / paragraphe</a:t>
            </a:r>
          </a:p>
          <a:p>
            <a:pPr lvl="0"/>
            <a:endParaRPr lang="fr-FR"/>
          </a:p>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12" name="Titre 11"/>
          <p:cNvSpPr>
            <a:spLocks noGrp="1"/>
          </p:cNvSpPr>
          <p:nvPr>
            <p:ph type="title"/>
          </p:nvPr>
        </p:nvSpPr>
        <p:spPr/>
        <p:txBody>
          <a:bodyPr/>
          <a:lstStyle/>
          <a:p>
            <a:r>
              <a:rPr lang="fr-FR"/>
              <a:t>Cliquez et modifiez le titre</a:t>
            </a:r>
          </a:p>
        </p:txBody>
      </p:sp>
    </p:spTree>
    <p:extLst>
      <p:ext uri="{BB962C8B-B14F-4D97-AF65-F5344CB8AC3E}">
        <p14:creationId xmlns:p14="http://schemas.microsoft.com/office/powerpoint/2010/main" val="480479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2678"/>
        <p:cNvGrpSpPr/>
        <p:nvPr/>
      </p:nvGrpSpPr>
      <p:grpSpPr>
        <a:xfrm>
          <a:off x="0" y="0"/>
          <a:ext cx="0" cy="0"/>
          <a:chOff x="0" y="0"/>
          <a:chExt cx="0" cy="0"/>
        </a:xfrm>
      </p:grpSpPr>
      <p:sp>
        <p:nvSpPr>
          <p:cNvPr id="3" name="Rectangle 2"/>
          <p:cNvSpPr/>
          <p:nvPr userDrawn="1"/>
        </p:nvSpPr>
        <p:spPr>
          <a:xfrm>
            <a:off x="10269415" y="0"/>
            <a:ext cx="1161213" cy="13481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80" name="Google Shape;2680;p323"/>
          <p:cNvSpPr txBox="1">
            <a:spLocks noGrp="1"/>
          </p:cNvSpPr>
          <p:nvPr>
            <p:ph type="sldNum" idx="12"/>
          </p:nvPr>
        </p:nvSpPr>
        <p:spPr>
          <a:xfrm>
            <a:off x="11430628" y="6366602"/>
            <a:ext cx="503201" cy="331212"/>
          </a:xfrm>
          <a:prstGeom prst="rect">
            <a:avLst/>
          </a:prstGeom>
          <a:noFill/>
          <a:ln>
            <a:noFill/>
          </a:ln>
        </p:spPr>
        <p:txBody>
          <a:bodyPr spcFirstLastPara="1" wrap="square" lIns="82932" tIns="41454" rIns="82932" bIns="41454" anchor="ctr" anchorCtr="0">
            <a:noAutofit/>
          </a:bodyPr>
          <a:lstStyle>
            <a:lvl1pPr marL="0" marR="0" lvl="0" indent="0" algn="r" rtl="0">
              <a:lnSpc>
                <a:spcPct val="100000"/>
              </a:lnSpc>
              <a:spcBef>
                <a:spcPts val="0"/>
              </a:spcBef>
              <a:spcAft>
                <a:spcPts val="0"/>
              </a:spcAft>
              <a:buClr>
                <a:srgbClr val="000000"/>
              </a:buClr>
              <a:buSzPts val="1200"/>
              <a:buFont typeface="Arial"/>
              <a:buNone/>
              <a:defRPr sz="1075"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075"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075"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075"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075"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075"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075"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075"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075" b="0" i="0" u="none" strike="noStrike" cap="none">
                <a:solidFill>
                  <a:schemeClr val="dk2"/>
                </a:solidFill>
                <a:latin typeface="Arial"/>
                <a:ea typeface="Arial"/>
                <a:cs typeface="Arial"/>
                <a:sym typeface="Arial"/>
              </a:defRPr>
            </a:lvl9pPr>
          </a:lstStyle>
          <a:p>
            <a:fld id="{00000000-1234-1234-1234-123412341234}" type="slidenum">
              <a:rPr lang="uk-UA" smtClean="0"/>
              <a:pPr/>
              <a:t>‹#›</a:t>
            </a:fld>
            <a:endParaRPr lang="uk-UA"/>
          </a:p>
        </p:txBody>
      </p:sp>
      <p:sp>
        <p:nvSpPr>
          <p:cNvPr id="2681" name="Google Shape;2681;p323"/>
          <p:cNvSpPr txBox="1">
            <a:spLocks noGrp="1"/>
          </p:cNvSpPr>
          <p:nvPr>
            <p:ph type="sldNum" idx="2"/>
          </p:nvPr>
        </p:nvSpPr>
        <p:spPr>
          <a:xfrm>
            <a:off x="11430628" y="6366602"/>
            <a:ext cx="503201" cy="331212"/>
          </a:xfrm>
          <a:prstGeom prst="rect">
            <a:avLst/>
          </a:prstGeom>
          <a:noFill/>
          <a:ln>
            <a:noFill/>
          </a:ln>
        </p:spPr>
        <p:txBody>
          <a:bodyPr spcFirstLastPara="1" wrap="square" lIns="82932" tIns="41454" rIns="82932" bIns="41454" anchor="ctr" anchorCtr="0">
            <a:noAutofit/>
          </a:bodyPr>
          <a:lstStyle>
            <a:lvl1pPr marL="0" marR="0" lvl="0" indent="0" algn="r" rtl="0">
              <a:lnSpc>
                <a:spcPct val="100000"/>
              </a:lnSpc>
              <a:spcBef>
                <a:spcPts val="0"/>
              </a:spcBef>
              <a:spcAft>
                <a:spcPts val="0"/>
              </a:spcAft>
              <a:buClr>
                <a:srgbClr val="000000"/>
              </a:buClr>
              <a:buSzPts val="1200"/>
              <a:buFont typeface="Arial"/>
              <a:buNone/>
              <a:defRPr sz="1075" b="0" i="0" u="none" strike="noStrike" cap="none">
                <a:solidFill>
                  <a:srgbClr val="B7B7B7"/>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075" b="0" i="0" u="none" strike="noStrike" cap="none">
                <a:solidFill>
                  <a:srgbClr val="B7B7B7"/>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075" b="0" i="0" u="none" strike="noStrike" cap="none">
                <a:solidFill>
                  <a:srgbClr val="B7B7B7"/>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075" b="0" i="0" u="none" strike="noStrike" cap="none">
                <a:solidFill>
                  <a:srgbClr val="B7B7B7"/>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075" b="0" i="0" u="none" strike="noStrike" cap="none">
                <a:solidFill>
                  <a:srgbClr val="B7B7B7"/>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075" b="0" i="0" u="none" strike="noStrike" cap="none">
                <a:solidFill>
                  <a:srgbClr val="B7B7B7"/>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075" b="0" i="0" u="none" strike="noStrike" cap="none">
                <a:solidFill>
                  <a:srgbClr val="B7B7B7"/>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075" b="0" i="0" u="none" strike="noStrike" cap="none">
                <a:solidFill>
                  <a:srgbClr val="B7B7B7"/>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075" b="0" i="0" u="none" strike="noStrike" cap="none">
                <a:solidFill>
                  <a:srgbClr val="B7B7B7"/>
                </a:solidFill>
                <a:latin typeface="Arial"/>
                <a:ea typeface="Arial"/>
                <a:cs typeface="Arial"/>
                <a:sym typeface="Arial"/>
              </a:defRPr>
            </a:lvl9pPr>
          </a:lstStyle>
          <a:p>
            <a:fld id="{00000000-1234-1234-1234-123412341234}" type="slidenum">
              <a:rPr lang="uk-UA" smtClean="0"/>
              <a:pPr/>
              <a:t>‹#›</a:t>
            </a:fld>
            <a:endParaRPr lang="uk-UA"/>
          </a:p>
        </p:txBody>
      </p:sp>
      <p:sp>
        <p:nvSpPr>
          <p:cNvPr id="7" name="Espace réservé du texte 3"/>
          <p:cNvSpPr>
            <a:spLocks noGrp="1"/>
          </p:cNvSpPr>
          <p:nvPr>
            <p:ph type="body" sz="quarter" idx="10" hasCustomPrompt="1"/>
          </p:nvPr>
        </p:nvSpPr>
        <p:spPr>
          <a:xfrm>
            <a:off x="838200" y="1594827"/>
            <a:ext cx="9247094" cy="4160838"/>
          </a:xfrm>
          <a:prstGeom prst="rect">
            <a:avLst/>
          </a:prstGeom>
        </p:spPr>
        <p:txBody>
          <a:bodyPr/>
          <a:lstStyle>
            <a:lvl1pPr marL="0" indent="0">
              <a:buNone/>
              <a:defRPr sz="1800">
                <a:latin typeface="Montserrat" charset="0"/>
                <a:ea typeface="Montserrat" charset="0"/>
                <a:cs typeface="Montserrat" charset="0"/>
              </a:defRPr>
            </a:lvl1pPr>
            <a:lvl2pPr>
              <a:defRPr sz="1800"/>
            </a:lvl2pPr>
            <a:lvl3pPr>
              <a:defRPr sz="1600"/>
            </a:lvl3pPr>
            <a:lvl4pPr>
              <a:defRPr sz="1400"/>
            </a:lvl4pPr>
            <a:lvl5pPr>
              <a:defRPr sz="1200"/>
            </a:lvl5pPr>
          </a:lstStyle>
          <a:p>
            <a:pPr lvl="0"/>
            <a:r>
              <a:rPr lang="fr-FR"/>
              <a:t>Simple </a:t>
            </a:r>
            <a:r>
              <a:rPr lang="fr-FR" err="1"/>
              <a:t>Text</a:t>
            </a:r>
            <a:r>
              <a:rPr lang="fr-FR"/>
              <a:t> / paragraphe</a:t>
            </a:r>
          </a:p>
          <a:p>
            <a:pPr lvl="0"/>
            <a:endParaRPr lang="fr-FR"/>
          </a:p>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2" name="Titre 1"/>
          <p:cNvSpPr>
            <a:spLocks noGrp="1"/>
          </p:cNvSpPr>
          <p:nvPr>
            <p:ph type="title"/>
          </p:nvPr>
        </p:nvSpPr>
        <p:spPr/>
        <p:txBody>
          <a:bodyPr/>
          <a:lstStyle/>
          <a:p>
            <a:r>
              <a:rPr lang="fr-FR"/>
              <a:t>Cliquez et modifiez le titre</a:t>
            </a:r>
          </a:p>
        </p:txBody>
      </p:sp>
    </p:spTree>
    <p:extLst>
      <p:ext uri="{BB962C8B-B14F-4D97-AF65-F5344CB8AC3E}">
        <p14:creationId xmlns:p14="http://schemas.microsoft.com/office/powerpoint/2010/main" val="872073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ED12A6-F51F-074F-B9B6-F96A89E98EFC}"/>
              </a:ext>
            </a:extLst>
          </p:cNvPr>
          <p:cNvSpPr>
            <a:spLocks noGrp="1"/>
          </p:cNvSpPr>
          <p:nvPr>
            <p:ph type="title"/>
          </p:nvPr>
        </p:nvSpPr>
        <p:spPr/>
        <p:txBody>
          <a:bodyPr/>
          <a:lstStyle/>
          <a:p>
            <a:r>
              <a:rPr lang="fr-FR"/>
              <a:t>Modifiez le style du titre</a:t>
            </a:r>
            <a:endParaRPr lang="x-none"/>
          </a:p>
        </p:txBody>
      </p:sp>
    </p:spTree>
    <p:extLst>
      <p:ext uri="{BB962C8B-B14F-4D97-AF65-F5344CB8AC3E}">
        <p14:creationId xmlns:p14="http://schemas.microsoft.com/office/powerpoint/2010/main" val="3719504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45207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CA3A49B-AF94-3F47-BF9B-507A02C3AEBF}"/>
              </a:ext>
            </a:extLst>
          </p:cNvPr>
          <p:cNvSpPr>
            <a:spLocks noGrp="1"/>
          </p:cNvSpPr>
          <p:nvPr>
            <p:ph type="title" hasCustomPrompt="1"/>
          </p:nvPr>
        </p:nvSpPr>
        <p:spPr/>
        <p:txBody>
          <a:bodyPr/>
          <a:lstStyle/>
          <a:p>
            <a:r>
              <a:rPr lang="fr-FR"/>
              <a:t>Modifiez le style du titre</a:t>
            </a:r>
            <a:endParaRPr lang="x-none"/>
          </a:p>
        </p:txBody>
      </p:sp>
    </p:spTree>
    <p:extLst>
      <p:ext uri="{BB962C8B-B14F-4D97-AF65-F5344CB8AC3E}">
        <p14:creationId xmlns:p14="http://schemas.microsoft.com/office/powerpoint/2010/main" val="1041944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sposition personnalisé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B2D42D-DBDA-8040-B8C2-50A574F60E28}"/>
              </a:ext>
            </a:extLst>
          </p:cNvPr>
          <p:cNvSpPr>
            <a:spLocks noGrp="1"/>
          </p:cNvSpPr>
          <p:nvPr>
            <p:ph type="title" hasCustomPrompt="1"/>
          </p:nvPr>
        </p:nvSpPr>
        <p:spPr/>
        <p:txBody>
          <a:bodyPr/>
          <a:lstStyle/>
          <a:p>
            <a:r>
              <a:rPr lang="fr-FR" spc="300">
                <a:solidFill>
                  <a:srgbClr val="FFCE1C"/>
                </a:solidFill>
              </a:rPr>
              <a:t>I. </a:t>
            </a:r>
            <a:r>
              <a:rPr lang="fr-FR"/>
              <a:t>Modifiez le style du titre</a:t>
            </a:r>
          </a:p>
        </p:txBody>
      </p:sp>
    </p:spTree>
    <p:extLst>
      <p:ext uri="{BB962C8B-B14F-4D97-AF65-F5344CB8AC3E}">
        <p14:creationId xmlns:p14="http://schemas.microsoft.com/office/powerpoint/2010/main" val="10854960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image" Target="../media/image3.emf"/><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slideLayout" Target="../slideLayouts/slideLayout4.xml"/><Relationship Id="rId7" Type="http://schemas.openxmlformats.org/officeDocument/2006/relationships/image" Target="../media/image6.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theme" Target="../theme/theme3.xml"/><Relationship Id="rId1" Type="http://schemas.openxmlformats.org/officeDocument/2006/relationships/slideLayout" Target="../slideLayouts/slideLayout6.xml"/><Relationship Id="rId4" Type="http://schemas.openxmlformats.org/officeDocument/2006/relationships/image" Target="../media/image7.emf"/></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4.xml"/><Relationship Id="rId1" Type="http://schemas.openxmlformats.org/officeDocument/2006/relationships/slideLayout" Target="../slideLayouts/slideLayout7.xml"/><Relationship Id="rId4" Type="http://schemas.openxmlformats.org/officeDocument/2006/relationships/image" Target="../media/image8.emf"/></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theme" Target="../theme/theme5.xml"/><Relationship Id="rId1" Type="http://schemas.openxmlformats.org/officeDocument/2006/relationships/slideLayout" Target="../slideLayouts/slideLayout8.xml"/><Relationship Id="rId4" Type="http://schemas.openxmlformats.org/officeDocument/2006/relationships/image" Target="../media/image7.emf"/></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theme" Target="../theme/theme6.xml"/><Relationship Id="rId1" Type="http://schemas.openxmlformats.org/officeDocument/2006/relationships/slideLayout" Target="../slideLayouts/slideLayout9.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7.xml"/><Relationship Id="rId1" Type="http://schemas.openxmlformats.org/officeDocument/2006/relationships/slideLayout" Target="../slideLayouts/slideLayout10.xml"/><Relationship Id="rId4" Type="http://schemas.openxmlformats.org/officeDocument/2006/relationships/image" Target="../media/image9.png"/></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theme" Target="../theme/theme8.xml"/><Relationship Id="rId1" Type="http://schemas.openxmlformats.org/officeDocument/2006/relationships/slideLayout" Target="../slideLayouts/slideLayout11.xml"/><Relationship Id="rId4" Type="http://schemas.openxmlformats.org/officeDocument/2006/relationships/image" Target="../media/image7.emf"/></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9.xml"/><Relationship Id="rId1" Type="http://schemas.openxmlformats.org/officeDocument/2006/relationships/slideLayout" Target="../slideLayouts/slideLayout12.xml"/><Relationship Id="rId4" Type="http://schemas.openxmlformats.org/officeDocument/2006/relationships/image" Target="../media/image8.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6CFB046-3975-2A42-8446-2DC35D4B9891}"/>
              </a:ext>
            </a:extLst>
          </p:cNvPr>
          <p:cNvSpPr/>
          <p:nvPr userDrawn="1"/>
        </p:nvSpPr>
        <p:spPr>
          <a:xfrm>
            <a:off x="0" y="0"/>
            <a:ext cx="12192000" cy="6858000"/>
          </a:xfrm>
          <a:prstGeom prst="rect">
            <a:avLst/>
          </a:prstGeom>
          <a:solidFill>
            <a:srgbClr val="572A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titre 1">
            <a:extLst>
              <a:ext uri="{FF2B5EF4-FFF2-40B4-BE49-F238E27FC236}">
                <a16:creationId xmlns:a16="http://schemas.microsoft.com/office/drawing/2014/main" id="{9FE69CAD-38CF-854C-B5F5-DB4CCD3076EE}"/>
              </a:ext>
            </a:extLst>
          </p:cNvPr>
          <p:cNvSpPr>
            <a:spLocks noGrp="1"/>
          </p:cNvSpPr>
          <p:nvPr>
            <p:ph type="title"/>
          </p:nvPr>
        </p:nvSpPr>
        <p:spPr>
          <a:xfrm>
            <a:off x="2073443" y="3012073"/>
            <a:ext cx="4760494" cy="1325563"/>
          </a:xfrm>
          <a:prstGeom prst="rect">
            <a:avLst/>
          </a:prstGeom>
        </p:spPr>
        <p:txBody>
          <a:bodyPr vert="horz" lIns="91440" tIns="45720" rIns="91440" bIns="45720" rtlCol="0" anchor="ctr">
            <a:normAutofit/>
          </a:bodyPr>
          <a:lstStyle/>
          <a:p>
            <a:r>
              <a:rPr lang="fr-FR" b="1" err="1">
                <a:solidFill>
                  <a:srgbClr val="FFFFFF"/>
                </a:solidFill>
                <a:effectLst/>
                <a:latin typeface="Zilla Slab" pitchFamily="2" charset="77"/>
              </a:rPr>
              <a:t>Your</a:t>
            </a:r>
            <a:r>
              <a:rPr lang="fr-FR" b="1">
                <a:solidFill>
                  <a:srgbClr val="FFFFFF"/>
                </a:solidFill>
                <a:effectLst/>
                <a:latin typeface="Zilla Slab" pitchFamily="2" charset="77"/>
              </a:rPr>
              <a:t> digital</a:t>
            </a:r>
            <a:br>
              <a:rPr lang="fr-FR">
                <a:solidFill>
                  <a:srgbClr val="FFFFFF"/>
                </a:solidFill>
                <a:effectLst/>
                <a:latin typeface="Zilla Slab" pitchFamily="2" charset="77"/>
              </a:rPr>
            </a:br>
            <a:r>
              <a:rPr lang="fr-FR" b="1">
                <a:solidFill>
                  <a:srgbClr val="FFFFFF"/>
                </a:solidFill>
                <a:effectLst/>
                <a:latin typeface="Zilla Slab" pitchFamily="2" charset="77"/>
              </a:rPr>
              <a:t>booster</a:t>
            </a:r>
            <a:endParaRPr lang="fr-FR">
              <a:solidFill>
                <a:srgbClr val="FFFFFF"/>
              </a:solidFill>
              <a:effectLst/>
              <a:latin typeface="Zilla Slab" pitchFamily="2" charset="77"/>
            </a:endParaRPr>
          </a:p>
        </p:txBody>
      </p:sp>
      <p:pic>
        <p:nvPicPr>
          <p:cNvPr id="9" name="Image 8">
            <a:extLst>
              <a:ext uri="{FF2B5EF4-FFF2-40B4-BE49-F238E27FC236}">
                <a16:creationId xmlns:a16="http://schemas.microsoft.com/office/drawing/2014/main" id="{24F50490-5DB6-6043-9F31-384DE6744492}"/>
              </a:ext>
            </a:extLst>
          </p:cNvPr>
          <p:cNvPicPr>
            <a:picLocks noChangeAspect="1"/>
          </p:cNvPicPr>
          <p:nvPr userDrawn="1"/>
        </p:nvPicPr>
        <p:blipFill>
          <a:blip r:embed="rId3"/>
          <a:stretch>
            <a:fillRect/>
          </a:stretch>
        </p:blipFill>
        <p:spPr>
          <a:xfrm>
            <a:off x="7417468" y="1320800"/>
            <a:ext cx="4191000" cy="4216400"/>
          </a:xfrm>
          <a:prstGeom prst="rect">
            <a:avLst/>
          </a:prstGeom>
        </p:spPr>
      </p:pic>
      <p:pic>
        <p:nvPicPr>
          <p:cNvPr id="11" name="Image 10">
            <a:extLst>
              <a:ext uri="{FF2B5EF4-FFF2-40B4-BE49-F238E27FC236}">
                <a16:creationId xmlns:a16="http://schemas.microsoft.com/office/drawing/2014/main" id="{7017B9ED-BFEA-614B-B708-F83F7876E671}"/>
              </a:ext>
            </a:extLst>
          </p:cNvPr>
          <p:cNvPicPr>
            <a:picLocks noChangeAspect="1"/>
          </p:cNvPicPr>
          <p:nvPr userDrawn="1"/>
        </p:nvPicPr>
        <p:blipFill>
          <a:blip r:embed="rId4"/>
          <a:stretch>
            <a:fillRect/>
          </a:stretch>
        </p:blipFill>
        <p:spPr>
          <a:xfrm>
            <a:off x="2073442" y="2085474"/>
            <a:ext cx="2999012" cy="697915"/>
          </a:xfrm>
          <a:prstGeom prst="rect">
            <a:avLst/>
          </a:prstGeom>
        </p:spPr>
      </p:pic>
      <p:pic>
        <p:nvPicPr>
          <p:cNvPr id="12" name="Image 11">
            <a:extLst>
              <a:ext uri="{FF2B5EF4-FFF2-40B4-BE49-F238E27FC236}">
                <a16:creationId xmlns:a16="http://schemas.microsoft.com/office/drawing/2014/main" id="{55CBD93F-3184-4643-B406-8526DCB130D2}"/>
              </a:ext>
            </a:extLst>
          </p:cNvPr>
          <p:cNvPicPr>
            <a:picLocks noChangeAspect="1"/>
          </p:cNvPicPr>
          <p:nvPr userDrawn="1"/>
        </p:nvPicPr>
        <p:blipFill>
          <a:blip r:embed="rId5"/>
          <a:stretch>
            <a:fillRect/>
          </a:stretch>
        </p:blipFill>
        <p:spPr>
          <a:xfrm>
            <a:off x="367631" y="0"/>
            <a:ext cx="965200" cy="1143000"/>
          </a:xfrm>
          <a:prstGeom prst="rect">
            <a:avLst/>
          </a:prstGeom>
        </p:spPr>
      </p:pic>
      <p:pic>
        <p:nvPicPr>
          <p:cNvPr id="13" name="Image 12">
            <a:extLst>
              <a:ext uri="{FF2B5EF4-FFF2-40B4-BE49-F238E27FC236}">
                <a16:creationId xmlns:a16="http://schemas.microsoft.com/office/drawing/2014/main" id="{ECA806F2-79E3-9047-B5BC-D0CD3E8622C6}"/>
              </a:ext>
            </a:extLst>
          </p:cNvPr>
          <p:cNvPicPr>
            <a:picLocks noChangeAspect="1"/>
          </p:cNvPicPr>
          <p:nvPr userDrawn="1"/>
        </p:nvPicPr>
        <p:blipFill rotWithShape="1">
          <a:blip r:embed="rId6"/>
          <a:srcRect l="34373" b="26507"/>
          <a:stretch/>
        </p:blipFill>
        <p:spPr>
          <a:xfrm>
            <a:off x="0" y="4449930"/>
            <a:ext cx="2025316" cy="2408070"/>
          </a:xfrm>
          <a:prstGeom prst="rect">
            <a:avLst/>
          </a:prstGeom>
        </p:spPr>
      </p:pic>
    </p:spTree>
    <p:extLst>
      <p:ext uri="{BB962C8B-B14F-4D97-AF65-F5344CB8AC3E}">
        <p14:creationId xmlns:p14="http://schemas.microsoft.com/office/powerpoint/2010/main" val="4164554919"/>
      </p:ext>
    </p:extLst>
  </p:cSld>
  <p:clrMap bg1="lt1" tx1="dk1" bg2="lt2" tx2="dk2" accent1="accent1" accent2="accent2" accent3="accent3" accent4="accent4" accent5="accent5" accent6="accent6" hlink="hlink" folHlink="folHlink"/>
  <p:sldLayoutIdLst>
    <p:sldLayoutId id="2147483665" r:id="rId1"/>
  </p:sldLayoutIdLst>
  <p:hf hdr="0" ftr="0" dt="0"/>
  <p:txStyles>
    <p:titleStyle>
      <a:lvl1pPr algn="l" defTabSz="914400" rtl="0" eaLnBrk="1" latinLnBrk="0" hangingPunct="1">
        <a:lnSpc>
          <a:spcPct val="90000"/>
        </a:lnSpc>
        <a:spcBef>
          <a:spcPct val="0"/>
        </a:spcBef>
        <a:buNone/>
        <a:defRPr lang="fr-FR" sz="6000" b="1" i="0" kern="1200" spc="300" smtClean="0">
          <a:solidFill>
            <a:schemeClr val="bg1"/>
          </a:solidFill>
          <a:effectLst/>
          <a:latin typeface="Zilla Slab" pitchFamily="2" charset="77"/>
          <a:ea typeface="Zilla Slab" pitchFamily="2" charset="77"/>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C487FC49-9196-4D42-A9F8-A4DDEBA9AA48}"/>
              </a:ext>
            </a:extLst>
          </p:cNvPr>
          <p:cNvPicPr>
            <a:picLocks noChangeAspect="1"/>
          </p:cNvPicPr>
          <p:nvPr userDrawn="1"/>
        </p:nvPicPr>
        <p:blipFill>
          <a:blip r:embed="rId6"/>
          <a:stretch>
            <a:fillRect/>
          </a:stretch>
        </p:blipFill>
        <p:spPr>
          <a:xfrm>
            <a:off x="927100" y="767069"/>
            <a:ext cx="1143000" cy="228600"/>
          </a:xfrm>
          <a:prstGeom prst="rect">
            <a:avLst/>
          </a:prstGeom>
        </p:spPr>
      </p:pic>
      <p:sp>
        <p:nvSpPr>
          <p:cNvPr id="2" name="Espace réservé du titre 1">
            <a:extLst>
              <a:ext uri="{FF2B5EF4-FFF2-40B4-BE49-F238E27FC236}">
                <a16:creationId xmlns:a16="http://schemas.microsoft.com/office/drawing/2014/main" id="{4509EBA1-D5E2-F043-9C3E-E7F186F9BC6A}"/>
              </a:ext>
            </a:extLst>
          </p:cNvPr>
          <p:cNvSpPr>
            <a:spLocks noGrp="1"/>
          </p:cNvSpPr>
          <p:nvPr>
            <p:ph type="title"/>
          </p:nvPr>
        </p:nvSpPr>
        <p:spPr>
          <a:xfrm>
            <a:off x="838200" y="567915"/>
            <a:ext cx="9247094" cy="365125"/>
          </a:xfrm>
          <a:prstGeom prst="rect">
            <a:avLst/>
          </a:prstGeom>
        </p:spPr>
        <p:txBody>
          <a:bodyPr vert="horz" lIns="91440" tIns="45720" rIns="91440" bIns="45720" rtlCol="0" anchor="ctr">
            <a:normAutofit/>
          </a:bodyPr>
          <a:lstStyle/>
          <a:p>
            <a:r>
              <a:rPr lang="fr-FR"/>
              <a:t>Modifiez le style du titre</a:t>
            </a:r>
          </a:p>
        </p:txBody>
      </p:sp>
      <p:pic>
        <p:nvPicPr>
          <p:cNvPr id="9" name="Image 8">
            <a:extLst>
              <a:ext uri="{FF2B5EF4-FFF2-40B4-BE49-F238E27FC236}">
                <a16:creationId xmlns:a16="http://schemas.microsoft.com/office/drawing/2014/main" id="{BC0B48B4-A881-4046-961A-9636C7DC1422}"/>
              </a:ext>
            </a:extLst>
          </p:cNvPr>
          <p:cNvPicPr>
            <a:picLocks noChangeAspect="1"/>
          </p:cNvPicPr>
          <p:nvPr userDrawn="1"/>
        </p:nvPicPr>
        <p:blipFill>
          <a:blip r:embed="rId7"/>
          <a:stretch>
            <a:fillRect/>
          </a:stretch>
        </p:blipFill>
        <p:spPr>
          <a:xfrm>
            <a:off x="339450" y="6293233"/>
            <a:ext cx="1727200" cy="401945"/>
          </a:xfrm>
          <a:prstGeom prst="rect">
            <a:avLst/>
          </a:prstGeom>
        </p:spPr>
      </p:pic>
      <p:pic>
        <p:nvPicPr>
          <p:cNvPr id="10" name="Image 9">
            <a:extLst>
              <a:ext uri="{FF2B5EF4-FFF2-40B4-BE49-F238E27FC236}">
                <a16:creationId xmlns:a16="http://schemas.microsoft.com/office/drawing/2014/main" id="{57A2CE8F-1A71-E049-9CE7-701B522BBB00}"/>
              </a:ext>
            </a:extLst>
          </p:cNvPr>
          <p:cNvPicPr>
            <a:picLocks noChangeAspect="1"/>
          </p:cNvPicPr>
          <p:nvPr userDrawn="1"/>
        </p:nvPicPr>
        <p:blipFill>
          <a:blip r:embed="rId8"/>
          <a:stretch>
            <a:fillRect/>
          </a:stretch>
        </p:blipFill>
        <p:spPr>
          <a:xfrm>
            <a:off x="10388600" y="-3585"/>
            <a:ext cx="965200" cy="1143000"/>
          </a:xfrm>
          <a:prstGeom prst="rect">
            <a:avLst/>
          </a:prstGeom>
        </p:spPr>
      </p:pic>
      <p:sp>
        <p:nvSpPr>
          <p:cNvPr id="8" name="Espace réservé du numéro de diapositive 5">
            <a:extLst>
              <a:ext uri="{FF2B5EF4-FFF2-40B4-BE49-F238E27FC236}">
                <a16:creationId xmlns:a16="http://schemas.microsoft.com/office/drawing/2014/main" id="{4F48CB20-0FE5-9A4A-9AA8-1D1436142C0B}"/>
              </a:ext>
            </a:extLst>
          </p:cNvPr>
          <p:cNvSpPr txBox="1">
            <a:spLocks/>
          </p:cNvSpPr>
          <p:nvPr userDrawn="1"/>
        </p:nvSpPr>
        <p:spPr>
          <a:xfrm>
            <a:off x="9109350"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500" b="1" i="0" kern="1200">
                <a:solidFill>
                  <a:schemeClr val="bg1"/>
                </a:solidFill>
                <a:latin typeface="Zilla Slab" pitchFamily="2" charset="77"/>
                <a:ea typeface="Zilla Slab" pitchFamily="2" charset="77"/>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0B605CA-26AA-1A40-9C52-88AE7410638A}" type="slidenum">
              <a:rPr lang="fr-FR" smtClean="0">
                <a:solidFill>
                  <a:srgbClr val="333333"/>
                </a:solidFill>
              </a:rPr>
              <a:pPr/>
              <a:t>‹#›</a:t>
            </a:fld>
            <a:endParaRPr lang="fr-FR">
              <a:solidFill>
                <a:srgbClr val="333333"/>
              </a:solidFill>
            </a:endParaRPr>
          </a:p>
        </p:txBody>
      </p:sp>
    </p:spTree>
    <p:extLst>
      <p:ext uri="{BB962C8B-B14F-4D97-AF65-F5344CB8AC3E}">
        <p14:creationId xmlns:p14="http://schemas.microsoft.com/office/powerpoint/2010/main" val="3262845604"/>
      </p:ext>
    </p:extLst>
  </p:cSld>
  <p:clrMap bg1="lt1" tx1="dk1" bg2="lt2" tx2="dk2" accent1="accent1" accent2="accent2" accent3="accent3" accent4="accent4" accent5="accent5" accent6="accent6" hlink="hlink" folHlink="folHlink"/>
  <p:sldLayoutIdLst>
    <p:sldLayoutId id="2147483663" r:id="rId1"/>
    <p:sldLayoutId id="2147483699" r:id="rId2"/>
    <p:sldLayoutId id="2147483700" r:id="rId3"/>
    <p:sldLayoutId id="2147483701" r:id="rId4"/>
  </p:sldLayoutIdLst>
  <p:hf hdr="0" ftr="0" dt="0"/>
  <p:txStyles>
    <p:titleStyle>
      <a:lvl1pPr marL="0" indent="0" algn="l" defTabSz="914400" rtl="0" eaLnBrk="1" latinLnBrk="0" hangingPunct="1">
        <a:lnSpc>
          <a:spcPct val="90000"/>
        </a:lnSpc>
        <a:spcBef>
          <a:spcPct val="0"/>
        </a:spcBef>
        <a:buFontTx/>
        <a:buNone/>
        <a:defRPr sz="3000" b="1" i="0" kern="1200">
          <a:solidFill>
            <a:srgbClr val="572AD7"/>
          </a:solidFill>
          <a:latin typeface="Zilla Slab" pitchFamily="2" charset="77"/>
          <a:ea typeface="Zilla Slab" pitchFamily="2" charset="77"/>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73ED0AD-C134-6E4C-A40C-0AE5B29948F2}"/>
              </a:ext>
            </a:extLst>
          </p:cNvPr>
          <p:cNvSpPr/>
          <p:nvPr userDrawn="1"/>
        </p:nvSpPr>
        <p:spPr>
          <a:xfrm>
            <a:off x="0" y="0"/>
            <a:ext cx="12192000" cy="6858000"/>
          </a:xfrm>
          <a:prstGeom prst="rect">
            <a:avLst/>
          </a:prstGeom>
          <a:solidFill>
            <a:srgbClr val="572A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Image 6">
            <a:extLst>
              <a:ext uri="{FF2B5EF4-FFF2-40B4-BE49-F238E27FC236}">
                <a16:creationId xmlns:a16="http://schemas.microsoft.com/office/drawing/2014/main" id="{28D79EA7-71D2-E842-99EC-AC55A0A5598A}"/>
              </a:ext>
            </a:extLst>
          </p:cNvPr>
          <p:cNvPicPr>
            <a:picLocks noChangeAspect="1"/>
          </p:cNvPicPr>
          <p:nvPr userDrawn="1"/>
        </p:nvPicPr>
        <p:blipFill>
          <a:blip r:embed="rId3"/>
          <a:stretch>
            <a:fillRect/>
          </a:stretch>
        </p:blipFill>
        <p:spPr>
          <a:xfrm>
            <a:off x="927100" y="767069"/>
            <a:ext cx="1143000" cy="228600"/>
          </a:xfrm>
          <a:prstGeom prst="rect">
            <a:avLst/>
          </a:prstGeom>
        </p:spPr>
      </p:pic>
      <p:sp>
        <p:nvSpPr>
          <p:cNvPr id="8" name="Espace réservé du titre 1">
            <a:extLst>
              <a:ext uri="{FF2B5EF4-FFF2-40B4-BE49-F238E27FC236}">
                <a16:creationId xmlns:a16="http://schemas.microsoft.com/office/drawing/2014/main" id="{FD70ABEF-B4BC-F549-9551-9F84C986CF5B}"/>
              </a:ext>
            </a:extLst>
          </p:cNvPr>
          <p:cNvSpPr>
            <a:spLocks noGrp="1"/>
          </p:cNvSpPr>
          <p:nvPr>
            <p:ph type="title"/>
          </p:nvPr>
        </p:nvSpPr>
        <p:spPr>
          <a:xfrm>
            <a:off x="838200" y="567915"/>
            <a:ext cx="9247094" cy="365125"/>
          </a:xfrm>
          <a:prstGeom prst="rect">
            <a:avLst/>
          </a:prstGeom>
        </p:spPr>
        <p:txBody>
          <a:bodyPr vert="horz" lIns="91440" tIns="45720" rIns="91440" bIns="45720" rtlCol="0" anchor="ctr">
            <a:noAutofit/>
          </a:bodyPr>
          <a:lstStyle/>
          <a:p>
            <a:r>
              <a:rPr lang="fr-FR"/>
              <a:t>Modifiez le style du titre</a:t>
            </a:r>
          </a:p>
        </p:txBody>
      </p:sp>
      <p:pic>
        <p:nvPicPr>
          <p:cNvPr id="9" name="Image 8">
            <a:extLst>
              <a:ext uri="{FF2B5EF4-FFF2-40B4-BE49-F238E27FC236}">
                <a16:creationId xmlns:a16="http://schemas.microsoft.com/office/drawing/2014/main" id="{EEBCA5B9-9FF9-5440-B33A-2CAAE766C9BA}"/>
              </a:ext>
            </a:extLst>
          </p:cNvPr>
          <p:cNvPicPr>
            <a:picLocks noChangeAspect="1"/>
          </p:cNvPicPr>
          <p:nvPr userDrawn="1"/>
        </p:nvPicPr>
        <p:blipFill>
          <a:blip r:embed="rId4"/>
          <a:stretch>
            <a:fillRect/>
          </a:stretch>
        </p:blipFill>
        <p:spPr>
          <a:xfrm>
            <a:off x="10388600" y="-3585"/>
            <a:ext cx="965200" cy="1143000"/>
          </a:xfrm>
          <a:prstGeom prst="rect">
            <a:avLst/>
          </a:prstGeom>
        </p:spPr>
      </p:pic>
    </p:spTree>
    <p:extLst>
      <p:ext uri="{BB962C8B-B14F-4D97-AF65-F5344CB8AC3E}">
        <p14:creationId xmlns:p14="http://schemas.microsoft.com/office/powerpoint/2010/main" val="800243848"/>
      </p:ext>
    </p:extLst>
  </p:cSld>
  <p:clrMap bg1="lt1" tx1="dk1" bg2="lt2" tx2="dk2" accent1="accent1" accent2="accent2" accent3="accent3" accent4="accent4" accent5="accent5" accent6="accent6" hlink="hlink" folHlink="folHlink"/>
  <p:sldLayoutIdLst>
    <p:sldLayoutId id="2147483677" r:id="rId1"/>
  </p:sldLayoutIdLst>
  <p:hf hdr="0" ftr="0" dt="0"/>
  <p:txStyles>
    <p:titleStyle>
      <a:lvl1pPr algn="l" defTabSz="914400" rtl="0" eaLnBrk="1" latinLnBrk="0" hangingPunct="1">
        <a:lnSpc>
          <a:spcPct val="90000"/>
        </a:lnSpc>
        <a:spcBef>
          <a:spcPct val="0"/>
        </a:spcBef>
        <a:buNone/>
        <a:defRPr sz="3000" b="1" i="0" kern="1200">
          <a:solidFill>
            <a:schemeClr val="bg1"/>
          </a:solidFill>
          <a:latin typeface="Zilla Slab" pitchFamily="2" charset="77"/>
          <a:ea typeface="Zilla Slab" pitchFamily="2" charset="77"/>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FBAD8EC-7EC0-4A4C-926E-6F0E4B98A79D}"/>
              </a:ext>
            </a:extLst>
          </p:cNvPr>
          <p:cNvSpPr/>
          <p:nvPr userDrawn="1"/>
        </p:nvSpPr>
        <p:spPr>
          <a:xfrm>
            <a:off x="0" y="0"/>
            <a:ext cx="12192000" cy="6858000"/>
          </a:xfrm>
          <a:prstGeom prst="rect">
            <a:avLst/>
          </a:prstGeom>
          <a:solidFill>
            <a:srgbClr val="572A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pic>
        <p:nvPicPr>
          <p:cNvPr id="10" name="Image 9">
            <a:extLst>
              <a:ext uri="{FF2B5EF4-FFF2-40B4-BE49-F238E27FC236}">
                <a16:creationId xmlns:a16="http://schemas.microsoft.com/office/drawing/2014/main" id="{5AB6BF8E-53B7-B04E-8BBB-1046B19257C2}"/>
              </a:ext>
            </a:extLst>
          </p:cNvPr>
          <p:cNvPicPr>
            <a:picLocks noChangeAspect="1"/>
          </p:cNvPicPr>
          <p:nvPr userDrawn="1"/>
        </p:nvPicPr>
        <p:blipFill>
          <a:blip r:embed="rId3"/>
          <a:stretch>
            <a:fillRect/>
          </a:stretch>
        </p:blipFill>
        <p:spPr>
          <a:xfrm>
            <a:off x="339450" y="6299940"/>
            <a:ext cx="1727200" cy="401945"/>
          </a:xfrm>
          <a:prstGeom prst="rect">
            <a:avLst/>
          </a:prstGeom>
        </p:spPr>
      </p:pic>
      <p:pic>
        <p:nvPicPr>
          <p:cNvPr id="13" name="Image 12">
            <a:extLst>
              <a:ext uri="{FF2B5EF4-FFF2-40B4-BE49-F238E27FC236}">
                <a16:creationId xmlns:a16="http://schemas.microsoft.com/office/drawing/2014/main" id="{915A547A-66F5-934A-8B1A-7C194567BBCB}"/>
              </a:ext>
            </a:extLst>
          </p:cNvPr>
          <p:cNvPicPr>
            <a:picLocks noChangeAspect="1"/>
          </p:cNvPicPr>
          <p:nvPr userDrawn="1"/>
        </p:nvPicPr>
        <p:blipFill>
          <a:blip r:embed="rId4"/>
          <a:stretch>
            <a:fillRect/>
          </a:stretch>
        </p:blipFill>
        <p:spPr>
          <a:xfrm>
            <a:off x="10401138" y="0"/>
            <a:ext cx="965200" cy="1143000"/>
          </a:xfrm>
          <a:prstGeom prst="rect">
            <a:avLst/>
          </a:prstGeom>
        </p:spPr>
      </p:pic>
      <p:sp>
        <p:nvSpPr>
          <p:cNvPr id="6" name="Espace réservé du numéro de diapositive 5">
            <a:extLst>
              <a:ext uri="{FF2B5EF4-FFF2-40B4-BE49-F238E27FC236}">
                <a16:creationId xmlns:a16="http://schemas.microsoft.com/office/drawing/2014/main" id="{BB436653-1892-DA46-9B00-C2743D4DBAF9}"/>
              </a:ext>
            </a:extLst>
          </p:cNvPr>
          <p:cNvSpPr txBox="1">
            <a:spLocks/>
          </p:cNvSpPr>
          <p:nvPr userDrawn="1"/>
        </p:nvSpPr>
        <p:spPr>
          <a:xfrm>
            <a:off x="9109350"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500" b="1" i="0" kern="1200">
                <a:solidFill>
                  <a:schemeClr val="bg1"/>
                </a:solidFill>
                <a:latin typeface="Zilla Slab" pitchFamily="2" charset="77"/>
                <a:ea typeface="Zilla Slab" pitchFamily="2" charset="77"/>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0B605CA-26AA-1A40-9C52-88AE7410638A}" type="slidenum">
              <a:rPr lang="fr-FR" smtClean="0"/>
              <a:pPr/>
              <a:t>‹#›</a:t>
            </a:fld>
            <a:endParaRPr lang="fr-FR"/>
          </a:p>
        </p:txBody>
      </p:sp>
    </p:spTree>
    <p:extLst>
      <p:ext uri="{BB962C8B-B14F-4D97-AF65-F5344CB8AC3E}">
        <p14:creationId xmlns:p14="http://schemas.microsoft.com/office/powerpoint/2010/main" val="1590002782"/>
      </p:ext>
    </p:extLst>
  </p:cSld>
  <p:clrMap bg1="lt1" tx1="dk1" bg2="lt2" tx2="dk2" accent1="accent1" accent2="accent2" accent3="accent3" accent4="accent4" accent5="accent5" accent6="accent6" hlink="hlink" folHlink="folHlink"/>
  <p:sldLayoutIdLst>
    <p:sldLayoutId id="2147483679"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E7D2066-4C51-7D46-9EE0-6BB7C391927F}"/>
              </a:ext>
            </a:extLst>
          </p:cNvPr>
          <p:cNvSpPr/>
          <p:nvPr userDrawn="1"/>
        </p:nvSpPr>
        <p:spPr>
          <a:xfrm>
            <a:off x="0" y="0"/>
            <a:ext cx="12192000" cy="6858000"/>
          </a:xfrm>
          <a:prstGeom prst="rect">
            <a:avLst/>
          </a:prstGeom>
          <a:solidFill>
            <a:srgbClr val="572A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space réservé du titre 1">
            <a:extLst>
              <a:ext uri="{FF2B5EF4-FFF2-40B4-BE49-F238E27FC236}">
                <a16:creationId xmlns:a16="http://schemas.microsoft.com/office/drawing/2014/main" id="{B40B806D-F6F1-4D48-9DCA-9142C2B543AD}"/>
              </a:ext>
            </a:extLst>
          </p:cNvPr>
          <p:cNvSpPr>
            <a:spLocks noGrp="1"/>
          </p:cNvSpPr>
          <p:nvPr>
            <p:ph type="title"/>
          </p:nvPr>
        </p:nvSpPr>
        <p:spPr>
          <a:xfrm>
            <a:off x="1782679" y="2739189"/>
            <a:ext cx="8626642" cy="1379621"/>
          </a:xfrm>
          <a:prstGeom prst="rect">
            <a:avLst/>
          </a:prstGeom>
        </p:spPr>
        <p:txBody>
          <a:bodyPr vert="horz" lIns="91440" tIns="45720" rIns="91440" bIns="45720" rtlCol="0" anchor="ctr">
            <a:noAutofit/>
          </a:bodyPr>
          <a:lstStyle/>
          <a:p>
            <a:r>
              <a:rPr lang="fr-FR"/>
              <a:t>Modifiez le style du titre</a:t>
            </a:r>
          </a:p>
        </p:txBody>
      </p:sp>
      <p:pic>
        <p:nvPicPr>
          <p:cNvPr id="11" name="Image 10">
            <a:extLst>
              <a:ext uri="{FF2B5EF4-FFF2-40B4-BE49-F238E27FC236}">
                <a16:creationId xmlns:a16="http://schemas.microsoft.com/office/drawing/2014/main" id="{B96A6BE9-D0A8-7446-8FFC-9A8BADD6BAA5}"/>
              </a:ext>
            </a:extLst>
          </p:cNvPr>
          <p:cNvPicPr>
            <a:picLocks noChangeAspect="1"/>
          </p:cNvPicPr>
          <p:nvPr userDrawn="1"/>
        </p:nvPicPr>
        <p:blipFill rotWithShape="1">
          <a:blip r:embed="rId3"/>
          <a:srcRect l="34373" b="28559"/>
          <a:stretch/>
        </p:blipFill>
        <p:spPr>
          <a:xfrm>
            <a:off x="0" y="4517165"/>
            <a:ext cx="2025316" cy="2340835"/>
          </a:xfrm>
          <a:prstGeom prst="rect">
            <a:avLst/>
          </a:prstGeom>
        </p:spPr>
      </p:pic>
      <p:pic>
        <p:nvPicPr>
          <p:cNvPr id="12" name="Image 11">
            <a:extLst>
              <a:ext uri="{FF2B5EF4-FFF2-40B4-BE49-F238E27FC236}">
                <a16:creationId xmlns:a16="http://schemas.microsoft.com/office/drawing/2014/main" id="{6C6C268F-2B9B-2947-80F1-4F313694BCD5}"/>
              </a:ext>
            </a:extLst>
          </p:cNvPr>
          <p:cNvPicPr>
            <a:picLocks noChangeAspect="1"/>
          </p:cNvPicPr>
          <p:nvPr userDrawn="1"/>
        </p:nvPicPr>
        <p:blipFill>
          <a:blip r:embed="rId4"/>
          <a:stretch>
            <a:fillRect/>
          </a:stretch>
        </p:blipFill>
        <p:spPr>
          <a:xfrm>
            <a:off x="10388600" y="-3585"/>
            <a:ext cx="965200" cy="1143000"/>
          </a:xfrm>
          <a:prstGeom prst="rect">
            <a:avLst/>
          </a:prstGeom>
        </p:spPr>
      </p:pic>
    </p:spTree>
    <p:extLst>
      <p:ext uri="{BB962C8B-B14F-4D97-AF65-F5344CB8AC3E}">
        <p14:creationId xmlns:p14="http://schemas.microsoft.com/office/powerpoint/2010/main" val="807335165"/>
      </p:ext>
    </p:extLst>
  </p:cSld>
  <p:clrMap bg1="lt1" tx1="dk1" bg2="lt2" tx2="dk2" accent1="accent1" accent2="accent2" accent3="accent3" accent4="accent4" accent5="accent5" accent6="accent6" hlink="hlink" folHlink="folHlink"/>
  <p:sldLayoutIdLst>
    <p:sldLayoutId id="2147483669" r:id="rId1"/>
  </p:sldLayoutIdLst>
  <p:hf hdr="0" ftr="0" dt="0"/>
  <p:txStyles>
    <p:titleStyle>
      <a:lvl1pPr marL="0" indent="0" algn="l" defTabSz="914400" rtl="0" eaLnBrk="1" latinLnBrk="0" hangingPunct="1">
        <a:lnSpc>
          <a:spcPct val="90000"/>
        </a:lnSpc>
        <a:spcBef>
          <a:spcPct val="0"/>
        </a:spcBef>
        <a:buFont typeface="+mj-lt"/>
        <a:buNone/>
        <a:defRPr sz="5400" b="1" i="0" kern="1200">
          <a:solidFill>
            <a:schemeClr val="bg1"/>
          </a:solidFill>
          <a:latin typeface="Zilla Slab" pitchFamily="2" charset="77"/>
          <a:ea typeface="Zilla Slab" pitchFamily="2" charset="77"/>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238C4C8-52BF-B94D-A7C9-2DC7B8D68F2A}"/>
              </a:ext>
            </a:extLst>
          </p:cNvPr>
          <p:cNvSpPr/>
          <p:nvPr userDrawn="1"/>
        </p:nvSpPr>
        <p:spPr>
          <a:xfrm>
            <a:off x="0" y="0"/>
            <a:ext cx="12192000" cy="6858000"/>
          </a:xfrm>
          <a:prstGeom prst="rect">
            <a:avLst/>
          </a:prstGeom>
          <a:solidFill>
            <a:srgbClr val="572A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space réservé du titre 1">
            <a:extLst>
              <a:ext uri="{FF2B5EF4-FFF2-40B4-BE49-F238E27FC236}">
                <a16:creationId xmlns:a16="http://schemas.microsoft.com/office/drawing/2014/main" id="{7235B16D-7C87-B24E-912C-C2B67D946213}"/>
              </a:ext>
            </a:extLst>
          </p:cNvPr>
          <p:cNvSpPr>
            <a:spLocks noGrp="1"/>
          </p:cNvSpPr>
          <p:nvPr>
            <p:ph type="title"/>
          </p:nvPr>
        </p:nvSpPr>
        <p:spPr>
          <a:xfrm>
            <a:off x="838200" y="2739189"/>
            <a:ext cx="6172200" cy="1379621"/>
          </a:xfrm>
          <a:prstGeom prst="rect">
            <a:avLst/>
          </a:prstGeom>
        </p:spPr>
        <p:txBody>
          <a:bodyPr vert="horz" lIns="91440" tIns="45720" rIns="91440" bIns="45720" rtlCol="0" anchor="ctr">
            <a:normAutofit/>
          </a:bodyPr>
          <a:lstStyle/>
          <a:p>
            <a:r>
              <a:rPr lang="fr-FR" spc="300">
                <a:solidFill>
                  <a:srgbClr val="FFCE1C"/>
                </a:solidFill>
              </a:rPr>
              <a:t>I. </a:t>
            </a:r>
            <a:r>
              <a:rPr lang="fr-FR"/>
              <a:t>Modifiez le style du titre</a:t>
            </a:r>
          </a:p>
        </p:txBody>
      </p:sp>
      <p:pic>
        <p:nvPicPr>
          <p:cNvPr id="13" name="Image 12">
            <a:extLst>
              <a:ext uri="{FF2B5EF4-FFF2-40B4-BE49-F238E27FC236}">
                <a16:creationId xmlns:a16="http://schemas.microsoft.com/office/drawing/2014/main" id="{A72BC287-80C2-7947-A388-82FE2FC4503E}"/>
              </a:ext>
            </a:extLst>
          </p:cNvPr>
          <p:cNvPicPr>
            <a:picLocks noChangeAspect="1"/>
          </p:cNvPicPr>
          <p:nvPr userDrawn="1"/>
        </p:nvPicPr>
        <p:blipFill rotWithShape="1">
          <a:blip r:embed="rId3"/>
          <a:srcRect l="34373" b="28559"/>
          <a:stretch/>
        </p:blipFill>
        <p:spPr>
          <a:xfrm>
            <a:off x="0" y="4517165"/>
            <a:ext cx="2025316" cy="2340835"/>
          </a:xfrm>
          <a:prstGeom prst="rect">
            <a:avLst/>
          </a:prstGeom>
        </p:spPr>
      </p:pic>
    </p:spTree>
    <p:extLst>
      <p:ext uri="{BB962C8B-B14F-4D97-AF65-F5344CB8AC3E}">
        <p14:creationId xmlns:p14="http://schemas.microsoft.com/office/powerpoint/2010/main" val="1060766226"/>
      </p:ext>
    </p:extLst>
  </p:cSld>
  <p:clrMap bg1="lt1" tx1="dk1" bg2="lt2" tx2="dk2" accent1="accent1" accent2="accent2" accent3="accent3" accent4="accent4" accent5="accent5" accent6="accent6" hlink="hlink" folHlink="folHlink"/>
  <p:sldLayoutIdLst>
    <p:sldLayoutId id="2147483667" r:id="rId1"/>
  </p:sldLayoutIdLst>
  <p:hf hdr="0" ftr="0" dt="0"/>
  <p:txStyles>
    <p:titleStyle>
      <a:lvl1pPr marL="0" indent="0" algn="l" defTabSz="914400" rtl="0" eaLnBrk="1" latinLnBrk="0" hangingPunct="1">
        <a:lnSpc>
          <a:spcPct val="90000"/>
        </a:lnSpc>
        <a:spcBef>
          <a:spcPct val="0"/>
        </a:spcBef>
        <a:buFont typeface="+mj-lt"/>
        <a:buNone/>
        <a:defRPr sz="5400" b="1" i="0" kern="1200">
          <a:solidFill>
            <a:schemeClr val="bg1"/>
          </a:solidFill>
          <a:latin typeface="Zilla Slab" pitchFamily="2" charset="77"/>
          <a:ea typeface="Zilla Slab" pitchFamily="2" charset="77"/>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7B71A75-6C0E-D74D-A757-9745F3A2791A}"/>
              </a:ext>
            </a:extLst>
          </p:cNvPr>
          <p:cNvSpPr/>
          <p:nvPr userDrawn="1"/>
        </p:nvSpPr>
        <p:spPr>
          <a:xfrm>
            <a:off x="0" y="0"/>
            <a:ext cx="12192000" cy="6858000"/>
          </a:xfrm>
          <a:prstGeom prst="rect">
            <a:avLst/>
          </a:prstGeom>
          <a:solidFill>
            <a:srgbClr val="572A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4" name="Image 13">
            <a:extLst>
              <a:ext uri="{FF2B5EF4-FFF2-40B4-BE49-F238E27FC236}">
                <a16:creationId xmlns:a16="http://schemas.microsoft.com/office/drawing/2014/main" id="{0E9E38DA-CB0D-A94E-806C-E70162963DAA}"/>
              </a:ext>
            </a:extLst>
          </p:cNvPr>
          <p:cNvPicPr>
            <a:picLocks noChangeAspect="1"/>
          </p:cNvPicPr>
          <p:nvPr userDrawn="1"/>
        </p:nvPicPr>
        <p:blipFill>
          <a:blip r:embed="rId3"/>
          <a:stretch>
            <a:fillRect/>
          </a:stretch>
        </p:blipFill>
        <p:spPr>
          <a:xfrm>
            <a:off x="339450" y="6299940"/>
            <a:ext cx="1727200" cy="401945"/>
          </a:xfrm>
          <a:prstGeom prst="rect">
            <a:avLst/>
          </a:prstGeom>
        </p:spPr>
      </p:pic>
      <p:sp>
        <p:nvSpPr>
          <p:cNvPr id="6" name="Espace réservé du numéro de diapositive 5">
            <a:extLst>
              <a:ext uri="{FF2B5EF4-FFF2-40B4-BE49-F238E27FC236}">
                <a16:creationId xmlns:a16="http://schemas.microsoft.com/office/drawing/2014/main" id="{72E96110-8505-A142-B6A8-59879AD0078D}"/>
              </a:ext>
            </a:extLst>
          </p:cNvPr>
          <p:cNvSpPr txBox="1">
            <a:spLocks/>
          </p:cNvSpPr>
          <p:nvPr userDrawn="1"/>
        </p:nvSpPr>
        <p:spPr>
          <a:xfrm>
            <a:off x="9109350" y="6356350"/>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500" b="1" i="0" kern="1200">
                <a:solidFill>
                  <a:schemeClr val="bg1"/>
                </a:solidFill>
                <a:latin typeface="Zilla Slab" pitchFamily="2" charset="77"/>
                <a:ea typeface="Zilla Slab" pitchFamily="2" charset="77"/>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0B605CA-26AA-1A40-9C52-88AE7410638A}" type="slidenum">
              <a:rPr lang="fr-FR" smtClean="0"/>
              <a:pPr/>
              <a:t>‹#›</a:t>
            </a:fld>
            <a:endParaRPr lang="fr-FR"/>
          </a:p>
        </p:txBody>
      </p:sp>
      <p:pic>
        <p:nvPicPr>
          <p:cNvPr id="4" name="Image 3">
            <a:extLst>
              <a:ext uri="{FF2B5EF4-FFF2-40B4-BE49-F238E27FC236}">
                <a16:creationId xmlns:a16="http://schemas.microsoft.com/office/drawing/2014/main" id="{D79D6C0D-A04D-864B-945C-763D0D832D22}"/>
              </a:ext>
            </a:extLst>
          </p:cNvPr>
          <p:cNvPicPr>
            <a:picLocks noChangeAspect="1"/>
          </p:cNvPicPr>
          <p:nvPr userDrawn="1"/>
        </p:nvPicPr>
        <p:blipFill>
          <a:blip r:embed="rId4"/>
          <a:stretch>
            <a:fillRect/>
          </a:stretch>
        </p:blipFill>
        <p:spPr>
          <a:xfrm>
            <a:off x="0" y="-838506"/>
            <a:ext cx="12192000" cy="6551661"/>
          </a:xfrm>
          <a:prstGeom prst="rect">
            <a:avLst/>
          </a:prstGeom>
        </p:spPr>
      </p:pic>
    </p:spTree>
    <p:extLst>
      <p:ext uri="{BB962C8B-B14F-4D97-AF65-F5344CB8AC3E}">
        <p14:creationId xmlns:p14="http://schemas.microsoft.com/office/powerpoint/2010/main" val="147124589"/>
      </p:ext>
    </p:extLst>
  </p:cSld>
  <p:clrMap bg1="lt1" tx1="dk1" bg2="lt2" tx2="dk2" accent1="accent1" accent2="accent2" accent3="accent3" accent4="accent4" accent5="accent5" accent6="accent6" hlink="hlink" folHlink="folHlink"/>
  <p:sldLayoutIdLst>
    <p:sldLayoutId id="2147483671"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BAB8E04-4EC2-084C-8B9A-32B00A93572E}"/>
              </a:ext>
            </a:extLst>
          </p:cNvPr>
          <p:cNvSpPr/>
          <p:nvPr userDrawn="1"/>
        </p:nvSpPr>
        <p:spPr>
          <a:xfrm>
            <a:off x="0" y="0"/>
            <a:ext cx="12192000" cy="6858000"/>
          </a:xfrm>
          <a:prstGeom prst="rect">
            <a:avLst/>
          </a:prstGeom>
          <a:solidFill>
            <a:srgbClr val="572AD7"/>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space réservé du titre 1">
            <a:extLst>
              <a:ext uri="{FF2B5EF4-FFF2-40B4-BE49-F238E27FC236}">
                <a16:creationId xmlns:a16="http://schemas.microsoft.com/office/drawing/2014/main" id="{91C34328-C384-9940-9BF6-22FAAE74A3BF}"/>
              </a:ext>
            </a:extLst>
          </p:cNvPr>
          <p:cNvSpPr>
            <a:spLocks noGrp="1"/>
          </p:cNvSpPr>
          <p:nvPr>
            <p:ph type="title"/>
          </p:nvPr>
        </p:nvSpPr>
        <p:spPr>
          <a:xfrm>
            <a:off x="795261" y="2739189"/>
            <a:ext cx="10601478" cy="1379621"/>
          </a:xfrm>
          <a:prstGeom prst="rect">
            <a:avLst/>
          </a:prstGeom>
        </p:spPr>
        <p:txBody>
          <a:bodyPr vert="horz" lIns="91440" tIns="45720" rIns="91440" bIns="45720" rtlCol="0" anchor="ctr">
            <a:noAutofit/>
          </a:bodyPr>
          <a:lstStyle/>
          <a:p>
            <a:r>
              <a:rPr lang="fr-FR" b="1">
                <a:solidFill>
                  <a:srgbClr val="FFFFFF"/>
                </a:solidFill>
                <a:effectLst/>
                <a:latin typeface="Zilla Slab" pitchFamily="2" charset="77"/>
              </a:rPr>
              <a:t>Merci pour votre attention</a:t>
            </a:r>
            <a:endParaRPr lang="fr-FR">
              <a:solidFill>
                <a:srgbClr val="FFFFFF"/>
              </a:solidFill>
              <a:effectLst/>
              <a:latin typeface="Zilla Slab" pitchFamily="2" charset="77"/>
            </a:endParaRPr>
          </a:p>
        </p:txBody>
      </p:sp>
      <p:pic>
        <p:nvPicPr>
          <p:cNvPr id="9" name="Image 8">
            <a:extLst>
              <a:ext uri="{FF2B5EF4-FFF2-40B4-BE49-F238E27FC236}">
                <a16:creationId xmlns:a16="http://schemas.microsoft.com/office/drawing/2014/main" id="{2D4177F9-E1D7-1646-BA00-C2F717BC9B53}"/>
              </a:ext>
            </a:extLst>
          </p:cNvPr>
          <p:cNvPicPr>
            <a:picLocks noChangeAspect="1"/>
          </p:cNvPicPr>
          <p:nvPr userDrawn="1"/>
        </p:nvPicPr>
        <p:blipFill rotWithShape="1">
          <a:blip r:embed="rId3"/>
          <a:srcRect l="34373" b="28559"/>
          <a:stretch/>
        </p:blipFill>
        <p:spPr>
          <a:xfrm>
            <a:off x="0" y="4517165"/>
            <a:ext cx="2025316" cy="2340835"/>
          </a:xfrm>
          <a:prstGeom prst="rect">
            <a:avLst/>
          </a:prstGeom>
        </p:spPr>
      </p:pic>
      <p:pic>
        <p:nvPicPr>
          <p:cNvPr id="10" name="Image 9">
            <a:extLst>
              <a:ext uri="{FF2B5EF4-FFF2-40B4-BE49-F238E27FC236}">
                <a16:creationId xmlns:a16="http://schemas.microsoft.com/office/drawing/2014/main" id="{DCEB75E1-A022-454C-BFDA-BF050EECF9B6}"/>
              </a:ext>
            </a:extLst>
          </p:cNvPr>
          <p:cNvPicPr>
            <a:picLocks noChangeAspect="1"/>
          </p:cNvPicPr>
          <p:nvPr userDrawn="1"/>
        </p:nvPicPr>
        <p:blipFill>
          <a:blip r:embed="rId4"/>
          <a:stretch>
            <a:fillRect/>
          </a:stretch>
        </p:blipFill>
        <p:spPr>
          <a:xfrm>
            <a:off x="10388600" y="-3585"/>
            <a:ext cx="965200" cy="1143000"/>
          </a:xfrm>
          <a:prstGeom prst="rect">
            <a:avLst/>
          </a:prstGeom>
        </p:spPr>
      </p:pic>
    </p:spTree>
    <p:extLst>
      <p:ext uri="{BB962C8B-B14F-4D97-AF65-F5344CB8AC3E}">
        <p14:creationId xmlns:p14="http://schemas.microsoft.com/office/powerpoint/2010/main" val="849217469"/>
      </p:ext>
    </p:extLst>
  </p:cSld>
  <p:clrMap bg1="lt1" tx1="dk1" bg2="lt2" tx2="dk2" accent1="accent1" accent2="accent2" accent3="accent3" accent4="accent4" accent5="accent5" accent6="accent6" hlink="hlink" folHlink="folHlink"/>
  <p:sldLayoutIdLst>
    <p:sldLayoutId id="2147483675" r:id="rId1"/>
  </p:sldLayoutIdLst>
  <p:hf hdr="0" ftr="0" dt="0"/>
  <p:txStyles>
    <p:titleStyle>
      <a:lvl1pPr algn="ctr" defTabSz="914400" rtl="0" eaLnBrk="1" latinLnBrk="0" hangingPunct="1">
        <a:lnSpc>
          <a:spcPct val="90000"/>
        </a:lnSpc>
        <a:spcBef>
          <a:spcPct val="0"/>
        </a:spcBef>
        <a:buNone/>
        <a:defRPr lang="fr-FR" sz="5400" b="1" i="0" kern="1200" spc="300" smtClean="0">
          <a:solidFill>
            <a:schemeClr val="bg1"/>
          </a:solidFill>
          <a:effectLst/>
          <a:latin typeface="Zilla Slab" pitchFamily="2" charset="77"/>
          <a:ea typeface="Zilla Slab" pitchFamily="2" charset="77"/>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FBAD8EC-7EC0-4A4C-926E-6F0E4B98A79D}"/>
              </a:ext>
            </a:extLst>
          </p:cNvPr>
          <p:cNvSpPr/>
          <p:nvPr userDrawn="1"/>
        </p:nvSpPr>
        <p:spPr>
          <a:xfrm>
            <a:off x="0" y="0"/>
            <a:ext cx="12192000" cy="6858000"/>
          </a:xfrm>
          <a:prstGeom prst="rect">
            <a:avLst/>
          </a:prstGeom>
          <a:solidFill>
            <a:srgbClr val="F189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9" name="Espace réservé du numéro de diapositive 5">
            <a:extLst>
              <a:ext uri="{FF2B5EF4-FFF2-40B4-BE49-F238E27FC236}">
                <a16:creationId xmlns:a16="http://schemas.microsoft.com/office/drawing/2014/main" id="{D2D4721E-D270-A041-9223-C5B63B33907B}"/>
              </a:ext>
            </a:extLst>
          </p:cNvPr>
          <p:cNvSpPr>
            <a:spLocks noGrp="1"/>
          </p:cNvSpPr>
          <p:nvPr>
            <p:ph type="sldNum" sz="quarter" idx="4"/>
          </p:nvPr>
        </p:nvSpPr>
        <p:spPr>
          <a:xfrm>
            <a:off x="9109350" y="6356350"/>
            <a:ext cx="2743200" cy="365125"/>
          </a:xfrm>
          <a:prstGeom prst="rect">
            <a:avLst/>
          </a:prstGeom>
        </p:spPr>
        <p:txBody>
          <a:bodyPr vert="horz" lIns="91440" tIns="45720" rIns="91440" bIns="45720" rtlCol="0" anchor="ctr"/>
          <a:lstStyle>
            <a:lvl1pPr algn="r">
              <a:defRPr sz="1500" b="1" i="0">
                <a:solidFill>
                  <a:schemeClr val="bg1"/>
                </a:solidFill>
                <a:latin typeface="Zilla Slab" pitchFamily="2" charset="77"/>
                <a:ea typeface="Zilla Slab" pitchFamily="2" charset="77"/>
              </a:defRPr>
            </a:lvl1pPr>
          </a:lstStyle>
          <a:p>
            <a:fld id="{D0B605CA-26AA-1A40-9C52-88AE7410638A}" type="slidenum">
              <a:rPr lang="fr-FR" smtClean="0"/>
              <a:pPr/>
              <a:t>‹#›</a:t>
            </a:fld>
            <a:endParaRPr lang="fr-FR"/>
          </a:p>
        </p:txBody>
      </p:sp>
      <p:pic>
        <p:nvPicPr>
          <p:cNvPr id="10" name="Image 9">
            <a:extLst>
              <a:ext uri="{FF2B5EF4-FFF2-40B4-BE49-F238E27FC236}">
                <a16:creationId xmlns:a16="http://schemas.microsoft.com/office/drawing/2014/main" id="{5AB6BF8E-53B7-B04E-8BBB-1046B19257C2}"/>
              </a:ext>
            </a:extLst>
          </p:cNvPr>
          <p:cNvPicPr>
            <a:picLocks noChangeAspect="1"/>
          </p:cNvPicPr>
          <p:nvPr userDrawn="1"/>
        </p:nvPicPr>
        <p:blipFill>
          <a:blip r:embed="rId3"/>
          <a:stretch>
            <a:fillRect/>
          </a:stretch>
        </p:blipFill>
        <p:spPr>
          <a:xfrm>
            <a:off x="339450" y="6299940"/>
            <a:ext cx="1727200" cy="401945"/>
          </a:xfrm>
          <a:prstGeom prst="rect">
            <a:avLst/>
          </a:prstGeom>
        </p:spPr>
      </p:pic>
      <p:pic>
        <p:nvPicPr>
          <p:cNvPr id="13" name="Image 12">
            <a:extLst>
              <a:ext uri="{FF2B5EF4-FFF2-40B4-BE49-F238E27FC236}">
                <a16:creationId xmlns:a16="http://schemas.microsoft.com/office/drawing/2014/main" id="{915A547A-66F5-934A-8B1A-7C194567BBCB}"/>
              </a:ext>
            </a:extLst>
          </p:cNvPr>
          <p:cNvPicPr>
            <a:picLocks noChangeAspect="1"/>
          </p:cNvPicPr>
          <p:nvPr userDrawn="1"/>
        </p:nvPicPr>
        <p:blipFill>
          <a:blip r:embed="rId4"/>
          <a:stretch>
            <a:fillRect/>
          </a:stretch>
        </p:blipFill>
        <p:spPr>
          <a:xfrm>
            <a:off x="10401138" y="0"/>
            <a:ext cx="965200" cy="1143000"/>
          </a:xfrm>
          <a:prstGeom prst="rect">
            <a:avLst/>
          </a:prstGeom>
        </p:spPr>
      </p:pic>
    </p:spTree>
    <p:extLst>
      <p:ext uri="{BB962C8B-B14F-4D97-AF65-F5344CB8AC3E}">
        <p14:creationId xmlns:p14="http://schemas.microsoft.com/office/powerpoint/2010/main" val="501831848"/>
      </p:ext>
    </p:extLst>
  </p:cSld>
  <p:clrMap bg1="lt1" tx1="dk1" bg2="lt2" tx2="dk2" accent1="accent1" accent2="accent2" accent3="accent3" accent4="accent4" accent5="accent5" accent6="accent6" hlink="hlink" folHlink="folHlink"/>
  <p:sldLayoutIdLst>
    <p:sldLayoutId id="2147483673"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11.emf"/></Relationships>
</file>

<file path=ppt/slides/_rels/slide2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8" Type="http://schemas.openxmlformats.org/officeDocument/2006/relationships/hyperlink" Target="https://vuejs.org/" TargetMode="External"/><Relationship Id="rId3" Type="http://schemas.openxmlformats.org/officeDocument/2006/relationships/hyperlink" Target="https://babeljs.io/" TargetMode="External"/><Relationship Id="rId7" Type="http://schemas.openxmlformats.org/officeDocument/2006/relationships/hyperlink" Target="https://angular.io/" TargetMode="External"/><Relationship Id="rId2" Type="http://schemas.openxmlformats.org/officeDocument/2006/relationships/image" Target="../media/image11.emf"/><Relationship Id="rId1" Type="http://schemas.openxmlformats.org/officeDocument/2006/relationships/slideLayout" Target="../slideLayouts/slideLayout5.xml"/><Relationship Id="rId6" Type="http://schemas.openxmlformats.org/officeDocument/2006/relationships/hyperlink" Target="https://reactjs.org/" TargetMode="External"/><Relationship Id="rId5" Type="http://schemas.openxmlformats.org/officeDocument/2006/relationships/hyperlink" Target="https://nodejs.org/" TargetMode="External"/><Relationship Id="rId4" Type="http://schemas.openxmlformats.org/officeDocument/2006/relationships/hyperlink" Target="https://www.typescriptlang.org/" TargetMode="External"/><Relationship Id="rId9" Type="http://schemas.openxmlformats.org/officeDocument/2006/relationships/image" Target="../media/image13.jpg"/></Relationships>
</file>

<file path=ppt/slides/_rels/slide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emf"/><Relationship Id="rId1" Type="http://schemas.openxmlformats.org/officeDocument/2006/relationships/slideLayout" Target="../slideLayouts/slideLayout5.xml"/><Relationship Id="rId4" Type="http://schemas.openxmlformats.org/officeDocument/2006/relationships/image" Target="../media/image16.svg"/></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1.emf"/><Relationship Id="rId1" Type="http://schemas.openxmlformats.org/officeDocument/2006/relationships/slideLayout" Target="../slideLayouts/slideLayout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1.emf"/><Relationship Id="rId1" Type="http://schemas.openxmlformats.org/officeDocument/2006/relationships/slideLayout" Target="../slideLayouts/slideLayout5.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11.emf"/><Relationship Id="rId1" Type="http://schemas.openxmlformats.org/officeDocument/2006/relationships/slideLayout" Target="../slideLayouts/slideLayout5.xml"/><Relationship Id="rId5" Type="http://schemas.openxmlformats.org/officeDocument/2006/relationships/image" Target="../media/image35.png"/><Relationship Id="rId4" Type="http://schemas.openxmlformats.org/officeDocument/2006/relationships/image" Target="../media/image34.png"/></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1.emf"/><Relationship Id="rId1" Type="http://schemas.openxmlformats.org/officeDocument/2006/relationships/slideLayout" Target="../slideLayouts/slideLayout5.xml"/><Relationship Id="rId4" Type="http://schemas.openxmlformats.org/officeDocument/2006/relationships/image" Target="../media/image38.png"/></Relationships>
</file>

<file path=ppt/slides/_rels/slide5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1.emf"/><Relationship Id="rId1" Type="http://schemas.openxmlformats.org/officeDocument/2006/relationships/slideLayout" Target="../slideLayouts/slideLayout5.xml"/><Relationship Id="rId4" Type="http://schemas.openxmlformats.org/officeDocument/2006/relationships/image" Target="../media/image39.png"/></Relationships>
</file>

<file path=ppt/slides/_rels/slide5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1.emf"/><Relationship Id="rId1" Type="http://schemas.openxmlformats.org/officeDocument/2006/relationships/slideLayout" Target="../slideLayouts/slideLayout5.xml"/><Relationship Id="rId4" Type="http://schemas.openxmlformats.org/officeDocument/2006/relationships/image" Target="../media/image40.png"/></Relationships>
</file>

<file path=ppt/slides/_rels/slide5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1.emf"/><Relationship Id="rId1" Type="http://schemas.openxmlformats.org/officeDocument/2006/relationships/slideLayout" Target="../slideLayouts/slideLayout5.xml"/><Relationship Id="rId4" Type="http://schemas.openxmlformats.org/officeDocument/2006/relationships/image" Target="../media/image41.png"/></Relationships>
</file>

<file path=ppt/slides/_rels/slide5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1.emf"/><Relationship Id="rId1" Type="http://schemas.openxmlformats.org/officeDocument/2006/relationships/slideLayout" Target="../slideLayouts/slideLayout5.xml"/><Relationship Id="rId4" Type="http://schemas.openxmlformats.org/officeDocument/2006/relationships/image" Target="../media/image42.jpeg"/></Relationships>
</file>

<file path=ppt/slides/_rels/slide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1.emf"/><Relationship Id="rId1" Type="http://schemas.openxmlformats.org/officeDocument/2006/relationships/slideLayout" Target="../slideLayouts/slideLayout5.xml"/><Relationship Id="rId4" Type="http://schemas.openxmlformats.org/officeDocument/2006/relationships/image" Target="../media/image43.png"/></Relationships>
</file>

<file path=ppt/slides/_rels/slide6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1.emf"/><Relationship Id="rId1" Type="http://schemas.openxmlformats.org/officeDocument/2006/relationships/slideLayout" Target="../slideLayouts/slideLayout5.xml"/><Relationship Id="rId5" Type="http://schemas.openxmlformats.org/officeDocument/2006/relationships/image" Target="../media/image45.png"/><Relationship Id="rId4" Type="http://schemas.openxmlformats.org/officeDocument/2006/relationships/image" Target="../media/image44.png"/></Relationships>
</file>

<file path=ppt/slides/_rels/slide6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1.emf"/><Relationship Id="rId1" Type="http://schemas.openxmlformats.org/officeDocument/2006/relationships/slideLayout" Target="../slideLayouts/slideLayout5.xml"/><Relationship Id="rId4" Type="http://schemas.openxmlformats.org/officeDocument/2006/relationships/image" Target="../media/image44.png"/></Relationships>
</file>

<file path=ppt/slides/_rels/slide6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1.emf"/><Relationship Id="rId1" Type="http://schemas.openxmlformats.org/officeDocument/2006/relationships/slideLayout" Target="../slideLayouts/slideLayout5.xml"/><Relationship Id="rId4" Type="http://schemas.openxmlformats.org/officeDocument/2006/relationships/image" Target="../media/image44.png"/></Relationships>
</file>

<file path=ppt/slides/_rels/slide6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1.emf"/><Relationship Id="rId1" Type="http://schemas.openxmlformats.org/officeDocument/2006/relationships/slideLayout" Target="../slideLayouts/slideLayout5.xml"/><Relationship Id="rId5" Type="http://schemas.openxmlformats.org/officeDocument/2006/relationships/image" Target="../media/image47.png"/><Relationship Id="rId4" Type="http://schemas.openxmlformats.org/officeDocument/2006/relationships/image" Target="../media/image46.png"/></Relationships>
</file>

<file path=ppt/slides/_rels/slide6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1.emf"/><Relationship Id="rId1" Type="http://schemas.openxmlformats.org/officeDocument/2006/relationships/slideLayout" Target="../slideLayouts/slideLayout5.xml"/><Relationship Id="rId4" Type="http://schemas.openxmlformats.org/officeDocument/2006/relationships/image" Target="../media/image48.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1.emf"/><Relationship Id="rId1" Type="http://schemas.openxmlformats.org/officeDocument/2006/relationships/slideLayout" Target="../slideLayouts/slideLayout5.xml"/><Relationship Id="rId5" Type="http://schemas.openxmlformats.org/officeDocument/2006/relationships/image" Target="../media/image50.png"/><Relationship Id="rId4" Type="http://schemas.openxmlformats.org/officeDocument/2006/relationships/image" Target="../media/image49.png"/></Relationships>
</file>

<file path=ppt/slides/_rels/slide6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1.emf"/><Relationship Id="rId1" Type="http://schemas.openxmlformats.org/officeDocument/2006/relationships/slideLayout" Target="../slideLayouts/slideLayout5.xml"/><Relationship Id="rId4" Type="http://schemas.openxmlformats.org/officeDocument/2006/relationships/image" Target="../media/image51.png"/></Relationships>
</file>

<file path=ppt/slides/_rels/slide6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CF88860-80A7-A345-A4D2-718BA6E17B97}"/>
              </a:ext>
            </a:extLst>
          </p:cNvPr>
          <p:cNvSpPr>
            <a:spLocks noGrp="1"/>
          </p:cNvSpPr>
          <p:nvPr>
            <p:ph type="title"/>
          </p:nvPr>
        </p:nvSpPr>
        <p:spPr>
          <a:xfrm>
            <a:off x="385481" y="2832503"/>
            <a:ext cx="9965154" cy="2707482"/>
          </a:xfrm>
        </p:spPr>
        <p:txBody>
          <a:bodyPr>
            <a:noAutofit/>
          </a:bodyPr>
          <a:lstStyle/>
          <a:p>
            <a:r>
              <a:rPr lang="en-US" sz="4800" dirty="0">
                <a:latin typeface="Zilla Slab"/>
              </a:rPr>
              <a:t>Testing in React</a:t>
            </a:r>
            <a:br>
              <a:rPr lang="en-US" sz="4800" dirty="0">
                <a:latin typeface="Zilla Slab"/>
              </a:rPr>
            </a:br>
            <a:br>
              <a:rPr lang="en-US" sz="1400" b="1" i="0" dirty="0">
                <a:solidFill>
                  <a:srgbClr val="242424"/>
                </a:solidFill>
                <a:effectLst/>
                <a:latin typeface="sohne"/>
              </a:rPr>
            </a:br>
            <a:r>
              <a:rPr lang="fr-FR" sz="2800" dirty="0">
                <a:solidFill>
                  <a:srgbClr val="FFCE1C"/>
                </a:solidFill>
                <a:latin typeface="Zilla Slab"/>
              </a:rPr>
              <a:t>Unit </a:t>
            </a:r>
            <a:r>
              <a:rPr lang="fr-FR" sz="2800" dirty="0">
                <a:solidFill>
                  <a:srgbClr val="FFFFFF"/>
                </a:solidFill>
                <a:latin typeface="Zilla Slab"/>
              </a:rPr>
              <a:t>Test</a:t>
            </a:r>
            <a:r>
              <a:rPr lang="fr-FR" sz="2800" dirty="0"/>
              <a:t>, </a:t>
            </a:r>
            <a:r>
              <a:rPr lang="en-GB" sz="2800" dirty="0">
                <a:solidFill>
                  <a:srgbClr val="FFCE1C"/>
                </a:solidFill>
                <a:latin typeface="Zilla Slab"/>
              </a:rPr>
              <a:t>Integration</a:t>
            </a:r>
            <a:r>
              <a:rPr lang="fr-FR" sz="2800" dirty="0">
                <a:solidFill>
                  <a:srgbClr val="FFCE1C"/>
                </a:solidFill>
                <a:latin typeface="Zilla Slab"/>
              </a:rPr>
              <a:t> </a:t>
            </a:r>
            <a:r>
              <a:rPr lang="fr-FR" sz="2800" dirty="0">
                <a:solidFill>
                  <a:srgbClr val="FFFFFF"/>
                </a:solidFill>
                <a:latin typeface="Zilla Slab"/>
              </a:rPr>
              <a:t>Test,</a:t>
            </a:r>
            <a:r>
              <a:rPr lang="fr-FR" sz="2800" dirty="0">
                <a:solidFill>
                  <a:srgbClr val="FFCE1C"/>
                </a:solidFill>
                <a:latin typeface="Zilla Slab"/>
              </a:rPr>
              <a:t> </a:t>
            </a:r>
            <a:r>
              <a:rPr lang="en-US" sz="2800" dirty="0">
                <a:solidFill>
                  <a:srgbClr val="FFCE1C"/>
                </a:solidFill>
                <a:latin typeface="Zilla Slab"/>
              </a:rPr>
              <a:t>E2E</a:t>
            </a:r>
            <a:r>
              <a:rPr lang="en-US" sz="900" b="0" dirty="0">
                <a:solidFill>
                  <a:srgbClr val="6B6B6B"/>
                </a:solidFill>
                <a:latin typeface="sohne"/>
              </a:rPr>
              <a:t> </a:t>
            </a:r>
            <a:r>
              <a:rPr lang="fr-FR" sz="2800" dirty="0">
                <a:solidFill>
                  <a:srgbClr val="FFFFFF"/>
                </a:solidFill>
                <a:latin typeface="Zilla Slab"/>
              </a:rPr>
              <a:t>Test</a:t>
            </a:r>
            <a:br>
              <a:rPr lang="fr-FR" sz="4800" dirty="0"/>
            </a:br>
            <a:endParaRPr lang="x-none" sz="4800" dirty="0">
              <a:solidFill>
                <a:schemeClr val="bg1">
                  <a:lumMod val="85000"/>
                </a:schemeClr>
              </a:solidFill>
            </a:endParaRPr>
          </a:p>
        </p:txBody>
      </p:sp>
      <p:sp>
        <p:nvSpPr>
          <p:cNvPr id="4" name="Titre 1">
            <a:extLst>
              <a:ext uri="{FF2B5EF4-FFF2-40B4-BE49-F238E27FC236}">
                <a16:creationId xmlns:a16="http://schemas.microsoft.com/office/drawing/2014/main" id="{AAA78316-E133-8B44-935B-2588EC699C3B}"/>
              </a:ext>
            </a:extLst>
          </p:cNvPr>
          <p:cNvSpPr txBox="1">
            <a:spLocks/>
          </p:cNvSpPr>
          <p:nvPr/>
        </p:nvSpPr>
        <p:spPr>
          <a:xfrm>
            <a:off x="5448741" y="6138238"/>
            <a:ext cx="6602829" cy="27860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lang="fr-FR" sz="6000" b="1" i="0" kern="1200" spc="300" smtClean="0">
                <a:solidFill>
                  <a:schemeClr val="bg1"/>
                </a:solidFill>
                <a:effectLst/>
                <a:latin typeface="Zilla Slab" pitchFamily="2" charset="77"/>
                <a:ea typeface="Zilla Slab" pitchFamily="2" charset="77"/>
                <a:cs typeface="+mj-cs"/>
              </a:defRPr>
            </a:lvl1pPr>
          </a:lstStyle>
          <a:p>
            <a:r>
              <a:rPr lang="en-US" sz="2000" b="0" dirty="0">
                <a:latin typeface="Zilla Slab"/>
              </a:rPr>
              <a:t>Animated by :</a:t>
            </a:r>
            <a:r>
              <a:rPr lang="en-US" sz="2000" dirty="0">
                <a:solidFill>
                  <a:srgbClr val="FFCE1C"/>
                </a:solidFill>
                <a:latin typeface="Zilla Slab"/>
              </a:rPr>
              <a:t>Taki Eddine RAHAL</a:t>
            </a:r>
            <a:endParaRPr lang="en-US" sz="2000" dirty="0"/>
          </a:p>
        </p:txBody>
      </p:sp>
    </p:spTree>
    <p:extLst>
      <p:ext uri="{BB962C8B-B14F-4D97-AF65-F5344CB8AC3E}">
        <p14:creationId xmlns:p14="http://schemas.microsoft.com/office/powerpoint/2010/main" val="223459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Testing Best Practices</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416423" y="2482991"/>
            <a:ext cx="8848165" cy="3416320"/>
          </a:xfrm>
          <a:prstGeom prst="rect">
            <a:avLst/>
          </a:prstGeom>
          <a:noFill/>
        </p:spPr>
        <p:txBody>
          <a:bodyPr wrap="square" rtlCol="0">
            <a:spAutoFit/>
          </a:bodyPr>
          <a:lstStyle/>
          <a:p>
            <a:pPr marL="342900" indent="-342900">
              <a:buAutoNum type="arabicPeriod"/>
            </a:pPr>
            <a:r>
              <a:rPr lang="en-US" b="1" i="0" dirty="0">
                <a:solidFill>
                  <a:srgbClr val="242424"/>
                </a:solidFill>
                <a:effectLst/>
                <a:latin typeface="sohne"/>
              </a:rPr>
              <a:t>Utilize the Arrange-Act-Assert (AAA) pattern: </a:t>
            </a:r>
            <a:r>
              <a:rPr lang="en-US" b="1" i="0" dirty="0">
                <a:solidFill>
                  <a:srgbClr val="333333"/>
                </a:solidFill>
                <a:effectLst/>
                <a:latin typeface="Lucida Grande"/>
              </a:rPr>
              <a:t>Given-When-Then</a:t>
            </a:r>
          </a:p>
          <a:p>
            <a:pPr marL="342900" indent="-342900">
              <a:buAutoNum type="arabicPeriod"/>
            </a:pPr>
            <a:endParaRPr lang="en-US" b="1" i="0" dirty="0">
              <a:solidFill>
                <a:srgbClr val="242424"/>
              </a:solidFill>
              <a:effectLst/>
              <a:latin typeface="sohne"/>
            </a:endParaRPr>
          </a:p>
          <a:p>
            <a:r>
              <a:rPr lang="en-US" dirty="0"/>
              <a:t>	</a:t>
            </a:r>
            <a:r>
              <a:rPr lang="en-US" b="0" i="0" dirty="0">
                <a:solidFill>
                  <a:srgbClr val="242424"/>
                </a:solidFill>
                <a:effectLst/>
                <a:latin typeface="source-serif-pro"/>
              </a:rPr>
              <a:t>test(‘Example Component renders correctly’, () =&gt; {</a:t>
            </a:r>
            <a:br>
              <a:rPr lang="en-US" dirty="0"/>
            </a:br>
            <a:r>
              <a:rPr lang="en-US" dirty="0"/>
              <a:t>		</a:t>
            </a:r>
            <a:r>
              <a:rPr lang="en-US" b="0" i="0" dirty="0">
                <a:solidFill>
                  <a:srgbClr val="242424"/>
                </a:solidFill>
                <a:effectLst/>
                <a:latin typeface="source-serif-pro"/>
              </a:rPr>
              <a:t>// Arrange (</a:t>
            </a:r>
            <a:r>
              <a:rPr lang="en-US" b="1" i="0" dirty="0">
                <a:solidFill>
                  <a:srgbClr val="333333"/>
                </a:solidFill>
                <a:effectLst/>
                <a:latin typeface="Lucida Grande"/>
              </a:rPr>
              <a:t>Given</a:t>
            </a:r>
            <a:r>
              <a:rPr lang="en-US" b="0" i="0" dirty="0">
                <a:solidFill>
                  <a:srgbClr val="242424"/>
                </a:solidFill>
                <a:effectLst/>
                <a:latin typeface="source-serif-pro"/>
              </a:rPr>
              <a:t>)</a:t>
            </a:r>
            <a:br>
              <a:rPr lang="en-US" dirty="0"/>
            </a:br>
            <a:r>
              <a:rPr lang="en-US" dirty="0"/>
              <a:t>		</a:t>
            </a:r>
            <a:r>
              <a:rPr lang="en-US" b="0" i="0" dirty="0">
                <a:solidFill>
                  <a:srgbClr val="242424"/>
                </a:solidFill>
                <a:effectLst/>
                <a:latin typeface="source-serif-pro"/>
              </a:rPr>
              <a:t>const { </a:t>
            </a:r>
            <a:r>
              <a:rPr lang="en-US" b="0" i="0" dirty="0" err="1">
                <a:solidFill>
                  <a:srgbClr val="242424"/>
                </a:solidFill>
                <a:effectLst/>
                <a:latin typeface="source-serif-pro"/>
              </a:rPr>
              <a:t>getByText</a:t>
            </a:r>
            <a:r>
              <a:rPr lang="en-US" b="0" i="0" dirty="0">
                <a:solidFill>
                  <a:srgbClr val="242424"/>
                </a:solidFill>
                <a:effectLst/>
                <a:latin typeface="source-serif-pro"/>
              </a:rPr>
              <a:t> } = render(&lt;</a:t>
            </a:r>
            <a:r>
              <a:rPr lang="en-US" b="0" i="0" dirty="0" err="1">
                <a:solidFill>
                  <a:srgbClr val="242424"/>
                </a:solidFill>
                <a:effectLst/>
                <a:latin typeface="source-serif-pro"/>
              </a:rPr>
              <a:t>ExampleComponent</a:t>
            </a:r>
            <a:r>
              <a:rPr lang="en-US" b="0" i="0" dirty="0">
                <a:solidFill>
                  <a:srgbClr val="242424"/>
                </a:solidFill>
                <a:effectLst/>
                <a:latin typeface="source-serif-pro"/>
              </a:rPr>
              <a:t> /&gt;);</a:t>
            </a:r>
            <a:br>
              <a:rPr lang="en-US" dirty="0"/>
            </a:br>
            <a:br>
              <a:rPr lang="en-US" dirty="0"/>
            </a:br>
            <a:r>
              <a:rPr lang="en-US" dirty="0"/>
              <a:t>		</a:t>
            </a:r>
            <a:r>
              <a:rPr lang="en-US" b="0" i="0" dirty="0">
                <a:solidFill>
                  <a:srgbClr val="242424"/>
                </a:solidFill>
                <a:effectLst/>
                <a:latin typeface="source-serif-pro"/>
              </a:rPr>
              <a:t>// Act </a:t>
            </a:r>
            <a:r>
              <a:rPr lang="en-US" i="0" dirty="0">
                <a:solidFill>
                  <a:srgbClr val="242424"/>
                </a:solidFill>
                <a:effectLst/>
                <a:latin typeface="source-serif-pro"/>
              </a:rPr>
              <a:t>(</a:t>
            </a:r>
            <a:r>
              <a:rPr lang="en-US" b="1" i="0" dirty="0">
                <a:solidFill>
                  <a:srgbClr val="242424"/>
                </a:solidFill>
                <a:effectLst/>
                <a:latin typeface="source-serif-pro"/>
              </a:rPr>
              <a:t>When</a:t>
            </a:r>
            <a:r>
              <a:rPr lang="en-US" i="0" dirty="0">
                <a:solidFill>
                  <a:srgbClr val="242424"/>
                </a:solidFill>
                <a:effectLst/>
                <a:latin typeface="source-serif-pro"/>
              </a:rPr>
              <a:t>)</a:t>
            </a:r>
            <a:br>
              <a:rPr lang="en-US" dirty="0"/>
            </a:br>
            <a:r>
              <a:rPr lang="en-US" dirty="0"/>
              <a:t>		</a:t>
            </a:r>
            <a:r>
              <a:rPr lang="en-US" b="0" i="0" dirty="0">
                <a:solidFill>
                  <a:srgbClr val="242424"/>
                </a:solidFill>
                <a:effectLst/>
                <a:latin typeface="source-serif-pro"/>
              </a:rPr>
              <a:t>const element = </a:t>
            </a:r>
            <a:r>
              <a:rPr lang="en-US" b="0" i="0" dirty="0" err="1">
                <a:solidFill>
                  <a:srgbClr val="242424"/>
                </a:solidFill>
                <a:effectLst/>
                <a:latin typeface="source-serif-pro"/>
              </a:rPr>
              <a:t>getByText</a:t>
            </a:r>
            <a:r>
              <a:rPr lang="en-US" b="0" i="0" dirty="0">
                <a:solidFill>
                  <a:srgbClr val="242424"/>
                </a:solidFill>
                <a:effectLst/>
                <a:latin typeface="source-serif-pro"/>
              </a:rPr>
              <a:t>(‘Hello, World!’);</a:t>
            </a:r>
            <a:br>
              <a:rPr lang="en-US" dirty="0"/>
            </a:br>
            <a:br>
              <a:rPr lang="en-US" dirty="0"/>
            </a:br>
            <a:r>
              <a:rPr lang="en-US" dirty="0"/>
              <a:t>		</a:t>
            </a:r>
            <a:r>
              <a:rPr lang="en-US" b="0" i="0" dirty="0">
                <a:solidFill>
                  <a:srgbClr val="242424"/>
                </a:solidFill>
                <a:effectLst/>
                <a:latin typeface="source-serif-pro"/>
              </a:rPr>
              <a:t>// Assert </a:t>
            </a:r>
            <a:r>
              <a:rPr lang="en-US" b="1" i="0" dirty="0">
                <a:solidFill>
                  <a:srgbClr val="242424"/>
                </a:solidFill>
                <a:effectLst/>
                <a:latin typeface="source-serif-pro"/>
              </a:rPr>
              <a:t>(Then)</a:t>
            </a:r>
            <a:br>
              <a:rPr lang="en-US" dirty="0"/>
            </a:br>
            <a:r>
              <a:rPr lang="en-US" dirty="0"/>
              <a:t>		</a:t>
            </a:r>
            <a:r>
              <a:rPr lang="en-US" b="0" i="0" dirty="0">
                <a:solidFill>
                  <a:srgbClr val="242424"/>
                </a:solidFill>
                <a:effectLst/>
                <a:latin typeface="source-serif-pro"/>
              </a:rPr>
              <a:t>expect(element).</a:t>
            </a:r>
            <a:r>
              <a:rPr lang="en-US" b="0" i="0" dirty="0" err="1">
                <a:solidFill>
                  <a:srgbClr val="242424"/>
                </a:solidFill>
                <a:effectLst/>
                <a:latin typeface="source-serif-pro"/>
              </a:rPr>
              <a:t>toBeInTheDocument</a:t>
            </a:r>
            <a:r>
              <a:rPr lang="en-US" b="0" i="0" dirty="0">
                <a:solidFill>
                  <a:srgbClr val="242424"/>
                </a:solidFill>
                <a:effectLst/>
                <a:latin typeface="source-serif-pro"/>
              </a:rPr>
              <a:t>();</a:t>
            </a:r>
            <a:br>
              <a:rPr lang="en-US" dirty="0"/>
            </a:br>
            <a:r>
              <a:rPr lang="en-US" dirty="0"/>
              <a:t>	</a:t>
            </a:r>
            <a:r>
              <a:rPr lang="en-US" b="0" i="0" dirty="0">
                <a:solidFill>
                  <a:srgbClr val="242424"/>
                </a:solidFill>
                <a:effectLst/>
                <a:latin typeface="source-serif-pro"/>
              </a:rPr>
              <a:t>});</a:t>
            </a:r>
            <a:endParaRPr lang="en-US" dirty="0"/>
          </a:p>
        </p:txBody>
      </p:sp>
    </p:spTree>
    <p:extLst>
      <p:ext uri="{BB962C8B-B14F-4D97-AF65-F5344CB8AC3E}">
        <p14:creationId xmlns:p14="http://schemas.microsoft.com/office/powerpoint/2010/main" val="352873885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Testing Best Practices</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389529" y="2340385"/>
            <a:ext cx="8848165" cy="1200329"/>
          </a:xfrm>
          <a:prstGeom prst="rect">
            <a:avLst/>
          </a:prstGeom>
          <a:noFill/>
        </p:spPr>
        <p:txBody>
          <a:bodyPr wrap="square" rtlCol="0">
            <a:spAutoFit/>
          </a:bodyPr>
          <a:lstStyle/>
          <a:p>
            <a:r>
              <a:rPr lang="en-US" b="1" i="0" dirty="0">
                <a:solidFill>
                  <a:srgbClr val="242424"/>
                </a:solidFill>
                <a:effectLst/>
                <a:latin typeface="sohne"/>
              </a:rPr>
              <a:t>2. Utilize the  Test components in isolation</a:t>
            </a:r>
            <a:endParaRPr lang="en-US" b="1" i="0" dirty="0">
              <a:solidFill>
                <a:srgbClr val="333333"/>
              </a:solidFill>
              <a:effectLst/>
              <a:latin typeface="Lucida Grande"/>
            </a:endParaRPr>
          </a:p>
          <a:p>
            <a:pPr marL="342900" indent="-342900">
              <a:buAutoNum type="arabicPeriod"/>
            </a:pPr>
            <a:endParaRPr lang="en-US" b="1" i="0" dirty="0">
              <a:solidFill>
                <a:srgbClr val="242424"/>
              </a:solidFill>
              <a:effectLst/>
              <a:latin typeface="sohne"/>
            </a:endParaRPr>
          </a:p>
          <a:p>
            <a:r>
              <a:rPr lang="en-US" dirty="0"/>
              <a:t>	</a:t>
            </a:r>
            <a:r>
              <a:rPr lang="en-US" b="0" i="0" dirty="0">
                <a:solidFill>
                  <a:srgbClr val="242424"/>
                </a:solidFill>
                <a:effectLst/>
                <a:latin typeface="source-serif-pro"/>
              </a:rPr>
              <a:t>Testing individual components ensures thorough examination without interference 	from other parts, making debugging more accessible and faster.</a:t>
            </a:r>
            <a:endParaRPr lang="en-US" dirty="0"/>
          </a:p>
        </p:txBody>
      </p:sp>
      <p:sp>
        <p:nvSpPr>
          <p:cNvPr id="2" name="TextBox 1">
            <a:extLst>
              <a:ext uri="{FF2B5EF4-FFF2-40B4-BE49-F238E27FC236}">
                <a16:creationId xmlns:a16="http://schemas.microsoft.com/office/drawing/2014/main" id="{6D1A1F42-A8C5-4246-82E0-CA9E9FB07864}"/>
              </a:ext>
            </a:extLst>
          </p:cNvPr>
          <p:cNvSpPr txBox="1"/>
          <p:nvPr/>
        </p:nvSpPr>
        <p:spPr>
          <a:xfrm>
            <a:off x="2895600" y="3871299"/>
            <a:ext cx="6544235" cy="1754326"/>
          </a:xfrm>
          <a:prstGeom prst="rect">
            <a:avLst/>
          </a:prstGeom>
          <a:noFill/>
        </p:spPr>
        <p:txBody>
          <a:bodyPr wrap="square" rtlCol="0">
            <a:spAutoFit/>
          </a:bodyPr>
          <a:lstStyle/>
          <a:p>
            <a:pPr algn="l"/>
            <a:r>
              <a:rPr lang="en-US" b="0" i="0" dirty="0">
                <a:solidFill>
                  <a:srgbClr val="242424"/>
                </a:solidFill>
                <a:effectLst/>
                <a:latin typeface="source-serif-pro"/>
              </a:rPr>
              <a:t>test(‘Incorrect way of testing multiple components’, () =&gt; {</a:t>
            </a:r>
          </a:p>
          <a:p>
            <a:pPr algn="l"/>
            <a:r>
              <a:rPr lang="en-US" b="0" i="0" dirty="0">
                <a:solidFill>
                  <a:srgbClr val="242424"/>
                </a:solidFill>
                <a:effectLst/>
                <a:latin typeface="source-serif-pro"/>
              </a:rPr>
              <a:t>	const { </a:t>
            </a:r>
            <a:r>
              <a:rPr lang="en-US" b="0" i="0" dirty="0" err="1">
                <a:solidFill>
                  <a:srgbClr val="242424"/>
                </a:solidFill>
                <a:effectLst/>
                <a:latin typeface="source-serif-pro"/>
              </a:rPr>
              <a:t>getByText</a:t>
            </a:r>
            <a:r>
              <a:rPr lang="en-US" b="0" i="0" dirty="0">
                <a:solidFill>
                  <a:srgbClr val="242424"/>
                </a:solidFill>
                <a:effectLst/>
                <a:latin typeface="source-serif-pro"/>
              </a:rPr>
              <a:t> } = render(</a:t>
            </a:r>
            <a:r>
              <a:rPr lang="en-US" b="0" i="0" dirty="0">
                <a:solidFill>
                  <a:srgbClr val="FF0000"/>
                </a:solidFill>
                <a:effectLst/>
                <a:latin typeface="source-serif-pro"/>
              </a:rPr>
              <a:t>&lt;</a:t>
            </a:r>
            <a:r>
              <a:rPr lang="en-US" b="0" i="0" dirty="0" err="1">
                <a:solidFill>
                  <a:srgbClr val="FF0000"/>
                </a:solidFill>
                <a:effectLst/>
                <a:latin typeface="source-serif-pro"/>
              </a:rPr>
              <a:t>ParentComponent</a:t>
            </a:r>
            <a:r>
              <a:rPr lang="en-US" b="0" i="0" dirty="0">
                <a:solidFill>
                  <a:srgbClr val="FF0000"/>
                </a:solidFill>
                <a:effectLst/>
                <a:latin typeface="source-serif-pro"/>
              </a:rPr>
              <a:t> /&gt;</a:t>
            </a:r>
            <a:r>
              <a:rPr lang="en-US" b="0" i="0" dirty="0">
                <a:solidFill>
                  <a:srgbClr val="242424"/>
                </a:solidFill>
                <a:effectLst/>
                <a:latin typeface="source-serif-pro"/>
              </a:rPr>
              <a:t>);</a:t>
            </a:r>
          </a:p>
          <a:p>
            <a:pPr algn="l"/>
            <a:r>
              <a:rPr lang="en-US" b="0" i="0" dirty="0">
                <a:solidFill>
                  <a:srgbClr val="242424"/>
                </a:solidFill>
                <a:effectLst/>
                <a:latin typeface="source-serif-pro"/>
              </a:rPr>
              <a:t>	const </a:t>
            </a:r>
            <a:r>
              <a:rPr lang="en-US" b="0" i="0" dirty="0" err="1">
                <a:solidFill>
                  <a:srgbClr val="242424"/>
                </a:solidFill>
                <a:effectLst/>
                <a:latin typeface="source-serif-pro"/>
              </a:rPr>
              <a:t>childElement</a:t>
            </a:r>
            <a:r>
              <a:rPr lang="en-US" b="0" i="0" dirty="0">
                <a:solidFill>
                  <a:srgbClr val="242424"/>
                </a:solidFill>
                <a:effectLst/>
                <a:latin typeface="source-serif-pro"/>
              </a:rPr>
              <a:t> = </a:t>
            </a:r>
            <a:r>
              <a:rPr lang="en-US" b="0" i="0" dirty="0" err="1">
                <a:solidFill>
                  <a:srgbClr val="242424"/>
                </a:solidFill>
                <a:effectLst/>
                <a:latin typeface="source-serif-pro"/>
              </a:rPr>
              <a:t>getByText</a:t>
            </a:r>
            <a:r>
              <a:rPr lang="en-US" b="0" i="0" dirty="0">
                <a:solidFill>
                  <a:srgbClr val="242424"/>
                </a:solidFill>
                <a:effectLst/>
                <a:latin typeface="source-serif-pro"/>
              </a:rPr>
              <a:t>(</a:t>
            </a:r>
            <a:r>
              <a:rPr lang="en-US" b="0" i="0" dirty="0">
                <a:solidFill>
                  <a:srgbClr val="FF0000"/>
                </a:solidFill>
                <a:effectLst/>
                <a:latin typeface="source-serif-pro"/>
              </a:rPr>
              <a:t>‘Child Component’</a:t>
            </a:r>
            <a:r>
              <a:rPr lang="en-US" b="0" i="0" dirty="0">
                <a:solidFill>
                  <a:srgbClr val="242424"/>
                </a:solidFill>
                <a:effectLst/>
                <a:latin typeface="source-serif-pro"/>
              </a:rPr>
              <a:t>);</a:t>
            </a:r>
          </a:p>
          <a:p>
            <a:pPr algn="l"/>
            <a:r>
              <a:rPr lang="en-US" b="0" i="0" dirty="0">
                <a:solidFill>
                  <a:srgbClr val="242424"/>
                </a:solidFill>
                <a:effectLst/>
                <a:latin typeface="source-serif-pro"/>
              </a:rPr>
              <a:t>	expect(</a:t>
            </a:r>
            <a:r>
              <a:rPr lang="en-US" b="0" i="0" dirty="0" err="1">
                <a:solidFill>
                  <a:srgbClr val="242424"/>
                </a:solidFill>
                <a:effectLst/>
                <a:latin typeface="source-serif-pro"/>
              </a:rPr>
              <a:t>childElement</a:t>
            </a:r>
            <a:r>
              <a:rPr lang="en-US" b="0" i="0" dirty="0">
                <a:solidFill>
                  <a:srgbClr val="242424"/>
                </a:solidFill>
                <a:effectLst/>
                <a:latin typeface="source-serif-pro"/>
              </a:rPr>
              <a:t>).</a:t>
            </a:r>
            <a:r>
              <a:rPr lang="en-US" b="0" i="0" dirty="0" err="1">
                <a:solidFill>
                  <a:srgbClr val="242424"/>
                </a:solidFill>
                <a:effectLst/>
                <a:latin typeface="source-serif-pro"/>
              </a:rPr>
              <a:t>toBeInTheDocument</a:t>
            </a:r>
            <a:r>
              <a:rPr lang="en-US" b="0" i="0" dirty="0">
                <a:solidFill>
                  <a:srgbClr val="242424"/>
                </a:solidFill>
                <a:effectLst/>
                <a:latin typeface="source-serif-pro"/>
              </a:rPr>
              <a:t>();</a:t>
            </a:r>
          </a:p>
          <a:p>
            <a:pPr algn="l"/>
            <a:r>
              <a:rPr lang="en-US" b="0" i="0" dirty="0">
                <a:solidFill>
                  <a:srgbClr val="242424"/>
                </a:solidFill>
                <a:effectLst/>
                <a:latin typeface="source-serif-pro"/>
              </a:rPr>
              <a:t>});</a:t>
            </a:r>
          </a:p>
          <a:p>
            <a:endParaRPr lang="en-US" dirty="0"/>
          </a:p>
        </p:txBody>
      </p:sp>
      <p:sp>
        <p:nvSpPr>
          <p:cNvPr id="4" name="TextBox 3">
            <a:extLst>
              <a:ext uri="{FF2B5EF4-FFF2-40B4-BE49-F238E27FC236}">
                <a16:creationId xmlns:a16="http://schemas.microsoft.com/office/drawing/2014/main" id="{19E6FE9B-1B6C-436F-94A5-758383B15B9E}"/>
              </a:ext>
            </a:extLst>
          </p:cNvPr>
          <p:cNvSpPr txBox="1"/>
          <p:nvPr/>
        </p:nvSpPr>
        <p:spPr>
          <a:xfrm>
            <a:off x="3675529" y="5572594"/>
            <a:ext cx="5764306" cy="369332"/>
          </a:xfrm>
          <a:prstGeom prst="rect">
            <a:avLst/>
          </a:prstGeom>
          <a:noFill/>
        </p:spPr>
        <p:txBody>
          <a:bodyPr wrap="square" rtlCol="0">
            <a:spAutoFit/>
          </a:bodyPr>
          <a:lstStyle/>
          <a:p>
            <a:r>
              <a:rPr lang="en-US" dirty="0">
                <a:solidFill>
                  <a:srgbClr val="242424"/>
                </a:solidFill>
                <a:latin typeface="source-serif-pro"/>
              </a:rPr>
              <a:t>=&gt;</a:t>
            </a:r>
            <a:r>
              <a:rPr lang="en-US" b="0" i="0" dirty="0">
                <a:solidFill>
                  <a:srgbClr val="242424"/>
                </a:solidFill>
                <a:effectLst/>
                <a:latin typeface="source-serif-pro"/>
              </a:rPr>
              <a:t> Bad practice: testing multiple components together</a:t>
            </a:r>
            <a:endParaRPr lang="en-US" dirty="0"/>
          </a:p>
        </p:txBody>
      </p:sp>
    </p:spTree>
    <p:extLst>
      <p:ext uri="{BB962C8B-B14F-4D97-AF65-F5344CB8AC3E}">
        <p14:creationId xmlns:p14="http://schemas.microsoft.com/office/powerpoint/2010/main" val="14561824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Testing Best Practices</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389529" y="2340385"/>
            <a:ext cx="8848165" cy="923330"/>
          </a:xfrm>
          <a:prstGeom prst="rect">
            <a:avLst/>
          </a:prstGeom>
          <a:noFill/>
        </p:spPr>
        <p:txBody>
          <a:bodyPr wrap="square" rtlCol="0">
            <a:spAutoFit/>
          </a:bodyPr>
          <a:lstStyle/>
          <a:p>
            <a:r>
              <a:rPr lang="en-US" b="1" dirty="0">
                <a:solidFill>
                  <a:srgbClr val="242424"/>
                </a:solidFill>
                <a:latin typeface="sohne"/>
              </a:rPr>
              <a:t>3. </a:t>
            </a:r>
            <a:r>
              <a:rPr lang="en-US" b="1" i="0" dirty="0">
                <a:solidFill>
                  <a:srgbClr val="242424"/>
                </a:solidFill>
                <a:effectLst/>
                <a:latin typeface="sohne"/>
              </a:rPr>
              <a:t>Mock external dependencies</a:t>
            </a:r>
          </a:p>
          <a:p>
            <a:endParaRPr lang="en-US" b="1" i="0" dirty="0">
              <a:solidFill>
                <a:srgbClr val="333333"/>
              </a:solidFill>
              <a:effectLst/>
              <a:latin typeface="Lucida Grande"/>
            </a:endParaRPr>
          </a:p>
          <a:p>
            <a:pPr marL="342900" indent="-342900">
              <a:buAutoNum type="arabicPeriod"/>
            </a:pPr>
            <a:endParaRPr lang="en-US" b="1" i="0" dirty="0">
              <a:solidFill>
                <a:srgbClr val="242424"/>
              </a:solidFill>
              <a:effectLst/>
              <a:latin typeface="sohne"/>
            </a:endParaRPr>
          </a:p>
        </p:txBody>
      </p:sp>
      <p:sp>
        <p:nvSpPr>
          <p:cNvPr id="2" name="TextBox 1">
            <a:extLst>
              <a:ext uri="{FF2B5EF4-FFF2-40B4-BE49-F238E27FC236}">
                <a16:creationId xmlns:a16="http://schemas.microsoft.com/office/drawing/2014/main" id="{6D1A1F42-A8C5-4246-82E0-CA9E9FB07864}"/>
              </a:ext>
            </a:extLst>
          </p:cNvPr>
          <p:cNvSpPr txBox="1"/>
          <p:nvPr/>
        </p:nvSpPr>
        <p:spPr>
          <a:xfrm>
            <a:off x="1954306" y="3594286"/>
            <a:ext cx="6544235" cy="923330"/>
          </a:xfrm>
          <a:prstGeom prst="rect">
            <a:avLst/>
          </a:prstGeom>
          <a:noFill/>
        </p:spPr>
        <p:txBody>
          <a:bodyPr wrap="square" rtlCol="0">
            <a:spAutoFit/>
          </a:bodyPr>
          <a:lstStyle/>
          <a:p>
            <a:pPr algn="l"/>
            <a:r>
              <a:rPr lang="en-US" b="0" i="0" dirty="0">
                <a:solidFill>
                  <a:srgbClr val="242424"/>
                </a:solidFill>
                <a:effectLst/>
                <a:latin typeface="source-serif-pro"/>
              </a:rPr>
              <a:t>If your component relies on external dependencies, such as API calls or modules, it’s best to mock them during testing to isolate the component’s </a:t>
            </a:r>
            <a:r>
              <a:rPr lang="en-US" b="0" i="0" dirty="0" err="1">
                <a:solidFill>
                  <a:srgbClr val="242424"/>
                </a:solidFill>
                <a:effectLst/>
                <a:latin typeface="source-serif-pro"/>
              </a:rPr>
              <a:t>behaviour</a:t>
            </a:r>
            <a:r>
              <a:rPr lang="en-US" b="0" i="0" dirty="0">
                <a:solidFill>
                  <a:srgbClr val="242424"/>
                </a:solidFill>
                <a:effectLst/>
                <a:latin typeface="source-serif-pro"/>
              </a:rPr>
              <a:t>.</a:t>
            </a:r>
            <a:endParaRPr lang="en-US" dirty="0"/>
          </a:p>
        </p:txBody>
      </p:sp>
    </p:spTree>
    <p:extLst>
      <p:ext uri="{BB962C8B-B14F-4D97-AF65-F5344CB8AC3E}">
        <p14:creationId xmlns:p14="http://schemas.microsoft.com/office/powerpoint/2010/main" val="81274360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Testing Best Practices</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389529" y="2142509"/>
            <a:ext cx="8848165" cy="923330"/>
          </a:xfrm>
          <a:prstGeom prst="rect">
            <a:avLst/>
          </a:prstGeom>
          <a:noFill/>
        </p:spPr>
        <p:txBody>
          <a:bodyPr wrap="square" rtlCol="0">
            <a:spAutoFit/>
          </a:bodyPr>
          <a:lstStyle/>
          <a:p>
            <a:r>
              <a:rPr lang="en-US" b="1" dirty="0">
                <a:solidFill>
                  <a:srgbClr val="242424"/>
                </a:solidFill>
                <a:latin typeface="sohne"/>
              </a:rPr>
              <a:t>3. </a:t>
            </a:r>
            <a:r>
              <a:rPr lang="en-US" b="1" i="0" dirty="0">
                <a:solidFill>
                  <a:srgbClr val="242424"/>
                </a:solidFill>
                <a:effectLst/>
                <a:latin typeface="sohne"/>
              </a:rPr>
              <a:t>Mock external dependencies</a:t>
            </a:r>
          </a:p>
          <a:p>
            <a:endParaRPr lang="en-US" b="1" i="0" dirty="0">
              <a:solidFill>
                <a:srgbClr val="333333"/>
              </a:solidFill>
              <a:effectLst/>
              <a:latin typeface="Lucida Grande"/>
            </a:endParaRPr>
          </a:p>
          <a:p>
            <a:pPr marL="342900" indent="-342900">
              <a:buAutoNum type="arabicPeriod"/>
            </a:pPr>
            <a:endParaRPr lang="en-US" b="1" i="0" dirty="0">
              <a:solidFill>
                <a:srgbClr val="242424"/>
              </a:solidFill>
              <a:effectLst/>
              <a:latin typeface="sohne"/>
            </a:endParaRPr>
          </a:p>
        </p:txBody>
      </p:sp>
      <p:sp>
        <p:nvSpPr>
          <p:cNvPr id="2" name="TextBox 1">
            <a:extLst>
              <a:ext uri="{FF2B5EF4-FFF2-40B4-BE49-F238E27FC236}">
                <a16:creationId xmlns:a16="http://schemas.microsoft.com/office/drawing/2014/main" id="{6D1A1F42-A8C5-4246-82E0-CA9E9FB07864}"/>
              </a:ext>
            </a:extLst>
          </p:cNvPr>
          <p:cNvSpPr txBox="1"/>
          <p:nvPr/>
        </p:nvSpPr>
        <p:spPr>
          <a:xfrm>
            <a:off x="1954306" y="2782668"/>
            <a:ext cx="6544235" cy="646331"/>
          </a:xfrm>
          <a:prstGeom prst="rect">
            <a:avLst/>
          </a:prstGeom>
          <a:noFill/>
        </p:spPr>
        <p:txBody>
          <a:bodyPr wrap="square" rtlCol="0">
            <a:spAutoFit/>
          </a:bodyPr>
          <a:lstStyle/>
          <a:p>
            <a:pPr algn="l"/>
            <a:r>
              <a:rPr lang="en-US" b="0" i="0" dirty="0">
                <a:solidFill>
                  <a:srgbClr val="242424"/>
                </a:solidFill>
                <a:effectLst/>
                <a:latin typeface="source-serif-pro"/>
              </a:rPr>
              <a:t>Tools like Jest provide mocking capabilities to help you easily mock dependencies.</a:t>
            </a:r>
            <a:endParaRPr lang="en-US" dirty="0"/>
          </a:p>
        </p:txBody>
      </p:sp>
      <p:sp>
        <p:nvSpPr>
          <p:cNvPr id="4" name="TextBox 3">
            <a:extLst>
              <a:ext uri="{FF2B5EF4-FFF2-40B4-BE49-F238E27FC236}">
                <a16:creationId xmlns:a16="http://schemas.microsoft.com/office/drawing/2014/main" id="{E2341E85-43DE-4462-9F2D-B5EF08EF5A58}"/>
              </a:ext>
            </a:extLst>
          </p:cNvPr>
          <p:cNvSpPr txBox="1"/>
          <p:nvPr/>
        </p:nvSpPr>
        <p:spPr>
          <a:xfrm>
            <a:off x="2554942" y="3568044"/>
            <a:ext cx="8641976" cy="2862322"/>
          </a:xfrm>
          <a:prstGeom prst="rect">
            <a:avLst/>
          </a:prstGeom>
          <a:noFill/>
        </p:spPr>
        <p:txBody>
          <a:bodyPr wrap="square" rtlCol="0">
            <a:spAutoFit/>
          </a:bodyPr>
          <a:lstStyle/>
          <a:p>
            <a:pPr algn="l"/>
            <a:r>
              <a:rPr lang="en-US" b="0" i="0" dirty="0">
                <a:solidFill>
                  <a:srgbClr val="242424"/>
                </a:solidFill>
                <a:effectLst/>
                <a:latin typeface="source-serif-pro"/>
              </a:rPr>
              <a:t>import </a:t>
            </a:r>
            <a:r>
              <a:rPr lang="en-US" b="0" i="0" dirty="0" err="1">
                <a:solidFill>
                  <a:srgbClr val="242424"/>
                </a:solidFill>
                <a:effectLst/>
                <a:latin typeface="source-serif-pro"/>
              </a:rPr>
              <a:t>axios</a:t>
            </a:r>
            <a:r>
              <a:rPr lang="en-US" b="0" i="0" dirty="0">
                <a:solidFill>
                  <a:srgbClr val="242424"/>
                </a:solidFill>
                <a:effectLst/>
                <a:latin typeface="source-serif-pro"/>
              </a:rPr>
              <a:t> from ‘</a:t>
            </a:r>
            <a:r>
              <a:rPr lang="en-US" b="0" i="0" dirty="0" err="1">
                <a:solidFill>
                  <a:srgbClr val="242424"/>
                </a:solidFill>
                <a:effectLst/>
                <a:latin typeface="source-serif-pro"/>
              </a:rPr>
              <a:t>axios</a:t>
            </a:r>
            <a:r>
              <a:rPr lang="en-US" b="0" i="0" dirty="0">
                <a:solidFill>
                  <a:srgbClr val="242424"/>
                </a:solidFill>
                <a:effectLst/>
                <a:latin typeface="source-serif-pro"/>
              </a:rPr>
              <a:t>’;</a:t>
            </a:r>
          </a:p>
          <a:p>
            <a:pPr algn="l"/>
            <a:r>
              <a:rPr lang="en-US" b="0" i="0" dirty="0" err="1">
                <a:solidFill>
                  <a:srgbClr val="242424"/>
                </a:solidFill>
                <a:effectLst/>
                <a:latin typeface="source-serif-pro"/>
              </a:rPr>
              <a:t>jest.mock</a:t>
            </a:r>
            <a:r>
              <a:rPr lang="en-US" b="0" i="0" dirty="0">
                <a:solidFill>
                  <a:srgbClr val="242424"/>
                </a:solidFill>
                <a:effectLst/>
                <a:latin typeface="source-serif-pro"/>
              </a:rPr>
              <a:t>(‘</a:t>
            </a:r>
            <a:r>
              <a:rPr lang="en-US" b="0" i="0" dirty="0" err="1">
                <a:solidFill>
                  <a:srgbClr val="242424"/>
                </a:solidFill>
                <a:effectLst/>
                <a:latin typeface="source-serif-pro"/>
              </a:rPr>
              <a:t>axios</a:t>
            </a:r>
            <a:r>
              <a:rPr lang="en-US" b="0" i="0" dirty="0">
                <a:solidFill>
                  <a:srgbClr val="242424"/>
                </a:solidFill>
                <a:effectLst/>
                <a:latin typeface="source-serif-pro"/>
              </a:rPr>
              <a:t>’);</a:t>
            </a:r>
          </a:p>
          <a:p>
            <a:pPr algn="l"/>
            <a:r>
              <a:rPr lang="en-US" b="0" i="0" dirty="0">
                <a:solidFill>
                  <a:srgbClr val="242424"/>
                </a:solidFill>
                <a:effectLst/>
                <a:latin typeface="source-serif-pro"/>
              </a:rPr>
              <a:t>test(‘Component fetches data from API correctly’, async () =&gt; {</a:t>
            </a:r>
          </a:p>
          <a:p>
            <a:pPr algn="l"/>
            <a:r>
              <a:rPr lang="en-US" b="0" i="0" dirty="0">
                <a:solidFill>
                  <a:srgbClr val="242424"/>
                </a:solidFill>
                <a:effectLst/>
                <a:latin typeface="source-serif-pro"/>
              </a:rPr>
              <a:t>	</a:t>
            </a:r>
            <a:r>
              <a:rPr lang="en-US" b="0" i="0" dirty="0" err="1">
                <a:solidFill>
                  <a:srgbClr val="242424"/>
                </a:solidFill>
                <a:effectLst/>
                <a:latin typeface="source-serif-pro"/>
              </a:rPr>
              <a:t>axios.get.mockResolvedValue</a:t>
            </a:r>
            <a:r>
              <a:rPr lang="en-US" b="0" i="0" dirty="0">
                <a:solidFill>
                  <a:srgbClr val="242424"/>
                </a:solidFill>
                <a:effectLst/>
                <a:latin typeface="source-serif-pro"/>
              </a:rPr>
              <a:t>({ data: ‘mocked data’ });</a:t>
            </a:r>
          </a:p>
          <a:p>
            <a:pPr algn="l"/>
            <a:r>
              <a:rPr lang="en-US" b="0" i="0" dirty="0">
                <a:solidFill>
                  <a:srgbClr val="242424"/>
                </a:solidFill>
                <a:effectLst/>
                <a:latin typeface="source-serif-pro"/>
              </a:rPr>
              <a:t>	const { </a:t>
            </a:r>
            <a:r>
              <a:rPr lang="en-US" b="0" i="0" dirty="0" err="1">
                <a:solidFill>
                  <a:srgbClr val="242424"/>
                </a:solidFill>
                <a:effectLst/>
                <a:latin typeface="source-serif-pro"/>
              </a:rPr>
              <a:t>getByText</a:t>
            </a:r>
            <a:r>
              <a:rPr lang="en-US" b="0" i="0" dirty="0">
                <a:solidFill>
                  <a:srgbClr val="242424"/>
                </a:solidFill>
                <a:effectLst/>
                <a:latin typeface="source-serif-pro"/>
              </a:rPr>
              <a:t> } = render(&lt;</a:t>
            </a:r>
            <a:r>
              <a:rPr lang="en-US" b="0" i="0" dirty="0" err="1">
                <a:solidFill>
                  <a:srgbClr val="242424"/>
                </a:solidFill>
                <a:effectLst/>
                <a:latin typeface="source-serif-pro"/>
              </a:rPr>
              <a:t>DataFetchingComponent</a:t>
            </a:r>
            <a:r>
              <a:rPr lang="en-US" b="0" i="0" dirty="0">
                <a:solidFill>
                  <a:srgbClr val="242424"/>
                </a:solidFill>
                <a:effectLst/>
                <a:latin typeface="source-serif-pro"/>
              </a:rPr>
              <a:t> /&gt;);</a:t>
            </a:r>
          </a:p>
          <a:p>
            <a:pPr algn="l"/>
            <a:r>
              <a:rPr lang="en-US" b="0" i="0" dirty="0">
                <a:solidFill>
                  <a:srgbClr val="242424"/>
                </a:solidFill>
                <a:effectLst/>
                <a:latin typeface="source-serif-pro"/>
              </a:rPr>
              <a:t>	await </a:t>
            </a:r>
            <a:r>
              <a:rPr lang="en-US" b="0" i="0" dirty="0" err="1">
                <a:solidFill>
                  <a:srgbClr val="242424"/>
                </a:solidFill>
                <a:effectLst/>
                <a:latin typeface="source-serif-pro"/>
              </a:rPr>
              <a:t>waitFor</a:t>
            </a:r>
            <a:r>
              <a:rPr lang="en-US" b="0" i="0" dirty="0">
                <a:solidFill>
                  <a:srgbClr val="242424"/>
                </a:solidFill>
                <a:effectLst/>
                <a:latin typeface="source-serif-pro"/>
              </a:rPr>
              <a:t>(() =&gt; {</a:t>
            </a:r>
          </a:p>
          <a:p>
            <a:pPr algn="l"/>
            <a:r>
              <a:rPr lang="en-US" b="0" i="0" dirty="0">
                <a:solidFill>
                  <a:srgbClr val="242424"/>
                </a:solidFill>
                <a:effectLst/>
                <a:latin typeface="source-serif-pro"/>
              </a:rPr>
              <a:t>		expect(</a:t>
            </a:r>
            <a:r>
              <a:rPr lang="en-US" b="0" i="0" dirty="0" err="1">
                <a:solidFill>
                  <a:srgbClr val="242424"/>
                </a:solidFill>
                <a:effectLst/>
                <a:latin typeface="source-serif-pro"/>
              </a:rPr>
              <a:t>getByText</a:t>
            </a:r>
            <a:r>
              <a:rPr lang="en-US" b="0" i="0" dirty="0">
                <a:solidFill>
                  <a:srgbClr val="242424"/>
                </a:solidFill>
                <a:effectLst/>
                <a:latin typeface="source-serif-pro"/>
              </a:rPr>
              <a:t>(‘Data: mocked data’)).</a:t>
            </a:r>
            <a:r>
              <a:rPr lang="en-US" b="0" i="0" dirty="0" err="1">
                <a:solidFill>
                  <a:srgbClr val="242424"/>
                </a:solidFill>
                <a:effectLst/>
                <a:latin typeface="source-serif-pro"/>
              </a:rPr>
              <a:t>toBeInTheDocument</a:t>
            </a:r>
            <a:r>
              <a:rPr lang="en-US" b="0" i="0" dirty="0">
                <a:solidFill>
                  <a:srgbClr val="242424"/>
                </a:solidFill>
                <a:effectLst/>
                <a:latin typeface="source-serif-pro"/>
              </a:rPr>
              <a:t>();</a:t>
            </a:r>
          </a:p>
          <a:p>
            <a:pPr algn="l"/>
            <a:r>
              <a:rPr lang="en-US" b="0" i="0" dirty="0">
                <a:solidFill>
                  <a:srgbClr val="242424"/>
                </a:solidFill>
                <a:effectLst/>
                <a:latin typeface="source-serif-pro"/>
              </a:rPr>
              <a:t>	});</a:t>
            </a:r>
          </a:p>
          <a:p>
            <a:pPr algn="l"/>
            <a:r>
              <a:rPr lang="en-US" b="0" i="0" dirty="0">
                <a:solidFill>
                  <a:srgbClr val="242424"/>
                </a:solidFill>
                <a:effectLst/>
                <a:latin typeface="source-serif-pro"/>
              </a:rPr>
              <a:t>});</a:t>
            </a:r>
          </a:p>
          <a:p>
            <a:endParaRPr lang="en-US" dirty="0"/>
          </a:p>
        </p:txBody>
      </p:sp>
    </p:spTree>
    <p:extLst>
      <p:ext uri="{BB962C8B-B14F-4D97-AF65-F5344CB8AC3E}">
        <p14:creationId xmlns:p14="http://schemas.microsoft.com/office/powerpoint/2010/main" val="393660700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3"/>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Testing Best Practices</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389529" y="2142509"/>
            <a:ext cx="8848165" cy="923330"/>
          </a:xfrm>
          <a:prstGeom prst="rect">
            <a:avLst/>
          </a:prstGeom>
          <a:noFill/>
        </p:spPr>
        <p:txBody>
          <a:bodyPr wrap="square" rtlCol="0">
            <a:spAutoFit/>
          </a:bodyPr>
          <a:lstStyle/>
          <a:p>
            <a:r>
              <a:rPr lang="en-US" b="1" dirty="0">
                <a:solidFill>
                  <a:srgbClr val="242424"/>
                </a:solidFill>
                <a:latin typeface="sohne"/>
              </a:rPr>
              <a:t>3. </a:t>
            </a:r>
            <a:r>
              <a:rPr lang="en-US" b="1" i="0" dirty="0">
                <a:solidFill>
                  <a:srgbClr val="242424"/>
                </a:solidFill>
                <a:effectLst/>
                <a:latin typeface="sohne"/>
              </a:rPr>
              <a:t>Mock external dependencies</a:t>
            </a:r>
          </a:p>
          <a:p>
            <a:endParaRPr lang="en-US" b="1" i="0" dirty="0">
              <a:solidFill>
                <a:srgbClr val="333333"/>
              </a:solidFill>
              <a:effectLst/>
              <a:latin typeface="Lucida Grande"/>
            </a:endParaRPr>
          </a:p>
          <a:p>
            <a:pPr marL="342900" indent="-342900">
              <a:buAutoNum type="arabicPeriod"/>
            </a:pPr>
            <a:endParaRPr lang="en-US" b="1" i="0" dirty="0">
              <a:solidFill>
                <a:srgbClr val="242424"/>
              </a:solidFill>
              <a:effectLst/>
              <a:latin typeface="sohne"/>
            </a:endParaRPr>
          </a:p>
        </p:txBody>
      </p:sp>
      <p:sp>
        <p:nvSpPr>
          <p:cNvPr id="4" name="TextBox 3">
            <a:extLst>
              <a:ext uri="{FF2B5EF4-FFF2-40B4-BE49-F238E27FC236}">
                <a16:creationId xmlns:a16="http://schemas.microsoft.com/office/drawing/2014/main" id="{E2341E85-43DE-4462-9F2D-B5EF08EF5A58}"/>
              </a:ext>
            </a:extLst>
          </p:cNvPr>
          <p:cNvSpPr txBox="1"/>
          <p:nvPr/>
        </p:nvSpPr>
        <p:spPr>
          <a:xfrm>
            <a:off x="2160495" y="2787933"/>
            <a:ext cx="8641976" cy="3416320"/>
          </a:xfrm>
          <a:prstGeom prst="rect">
            <a:avLst/>
          </a:prstGeom>
          <a:noFill/>
        </p:spPr>
        <p:txBody>
          <a:bodyPr wrap="square" rtlCol="0">
            <a:spAutoFit/>
          </a:bodyPr>
          <a:lstStyle/>
          <a:p>
            <a:pPr algn="l"/>
            <a:r>
              <a:rPr lang="en-US" sz="1200" dirty="0"/>
              <a:t>// Assuming App.js exports a class as default</a:t>
            </a:r>
          </a:p>
          <a:p>
            <a:pPr algn="l"/>
            <a:r>
              <a:rPr lang="en-US" sz="1200" dirty="0"/>
              <a:t>import App from './App';</a:t>
            </a:r>
          </a:p>
          <a:p>
            <a:pPr algn="l"/>
            <a:endParaRPr lang="en-US" sz="1200" dirty="0"/>
          </a:p>
          <a:p>
            <a:pPr algn="l"/>
            <a:r>
              <a:rPr lang="en-US" sz="1200" dirty="0"/>
              <a:t>test('</a:t>
            </a:r>
            <a:r>
              <a:rPr lang="en-US" sz="1200" dirty="0" err="1"/>
              <a:t>someMethod</a:t>
            </a:r>
            <a:r>
              <a:rPr lang="en-US" sz="1200" dirty="0"/>
              <a:t> on App is called', () =&gt; {</a:t>
            </a:r>
          </a:p>
          <a:p>
            <a:pPr algn="l"/>
            <a:r>
              <a:rPr lang="en-US" sz="1200" dirty="0"/>
              <a:t>  // Create an instance of the App class</a:t>
            </a:r>
          </a:p>
          <a:p>
            <a:pPr algn="l"/>
            <a:r>
              <a:rPr lang="en-US" sz="1200" dirty="0"/>
              <a:t>  const </a:t>
            </a:r>
            <a:r>
              <a:rPr lang="en-US" sz="1200" dirty="0" err="1"/>
              <a:t>appInstance</a:t>
            </a:r>
            <a:r>
              <a:rPr lang="en-US" sz="1200" dirty="0"/>
              <a:t> = new App();</a:t>
            </a:r>
          </a:p>
          <a:p>
            <a:pPr algn="l"/>
            <a:r>
              <a:rPr lang="en-US" sz="1200" dirty="0"/>
              <a:t>  // Spy on the </a:t>
            </a:r>
            <a:r>
              <a:rPr lang="en-US" sz="1200" dirty="0" err="1"/>
              <a:t>someMethod</a:t>
            </a:r>
            <a:r>
              <a:rPr lang="en-US" sz="1200" dirty="0"/>
              <a:t> of the instance</a:t>
            </a:r>
          </a:p>
          <a:p>
            <a:pPr algn="l"/>
            <a:r>
              <a:rPr lang="en-US" sz="1200" dirty="0"/>
              <a:t>  const spy = </a:t>
            </a:r>
            <a:r>
              <a:rPr lang="en-US" sz="1200" dirty="0" err="1"/>
              <a:t>jest.spyOn</a:t>
            </a:r>
            <a:r>
              <a:rPr lang="en-US" sz="1200" dirty="0"/>
              <a:t>(</a:t>
            </a:r>
            <a:r>
              <a:rPr lang="en-US" sz="1200" dirty="0" err="1"/>
              <a:t>appInstance</a:t>
            </a:r>
            <a:r>
              <a:rPr lang="en-US" sz="1200" dirty="0"/>
              <a:t>, '</a:t>
            </a:r>
            <a:r>
              <a:rPr lang="en-US" sz="1200" dirty="0" err="1"/>
              <a:t>someMethod</a:t>
            </a:r>
            <a:r>
              <a:rPr lang="en-US" sz="1200" dirty="0"/>
              <a:t>');</a:t>
            </a:r>
          </a:p>
          <a:p>
            <a:pPr algn="l"/>
            <a:endParaRPr lang="en-US" sz="1200" dirty="0"/>
          </a:p>
          <a:p>
            <a:pPr algn="l"/>
            <a:r>
              <a:rPr lang="en-US" sz="1200" dirty="0"/>
              <a:t>  // Call the method on the instance</a:t>
            </a:r>
          </a:p>
          <a:p>
            <a:pPr algn="l"/>
            <a:r>
              <a:rPr lang="en-US" sz="1200" dirty="0"/>
              <a:t>  </a:t>
            </a:r>
            <a:r>
              <a:rPr lang="en-US" sz="1200" dirty="0" err="1"/>
              <a:t>appInstance.someMethod</a:t>
            </a:r>
            <a:r>
              <a:rPr lang="en-US" sz="1200" dirty="0"/>
              <a:t>();</a:t>
            </a:r>
          </a:p>
          <a:p>
            <a:pPr algn="l"/>
            <a:endParaRPr lang="en-US" sz="1200" dirty="0"/>
          </a:p>
          <a:p>
            <a:pPr algn="l"/>
            <a:r>
              <a:rPr lang="en-US" sz="1200" dirty="0"/>
              <a:t>  // Assert that the spy was called</a:t>
            </a:r>
          </a:p>
          <a:p>
            <a:pPr algn="l"/>
            <a:r>
              <a:rPr lang="en-US" sz="1200" dirty="0"/>
              <a:t>  expect(spy).</a:t>
            </a:r>
            <a:r>
              <a:rPr lang="en-US" sz="1200" dirty="0" err="1"/>
              <a:t>toHaveBeenCalled</a:t>
            </a:r>
            <a:r>
              <a:rPr lang="en-US" sz="1200" dirty="0"/>
              <a:t>();</a:t>
            </a:r>
          </a:p>
          <a:p>
            <a:pPr algn="l"/>
            <a:endParaRPr lang="en-US" sz="1200" dirty="0"/>
          </a:p>
          <a:p>
            <a:pPr algn="l"/>
            <a:r>
              <a:rPr lang="en-US" sz="1200" dirty="0"/>
              <a:t>  // Clean up the spy to avoid interference with other tests</a:t>
            </a:r>
          </a:p>
          <a:p>
            <a:pPr algn="l"/>
            <a:r>
              <a:rPr lang="en-US" sz="1200" dirty="0"/>
              <a:t>  </a:t>
            </a:r>
            <a:r>
              <a:rPr lang="en-US" sz="1200" dirty="0" err="1"/>
              <a:t>spy.mockRestore</a:t>
            </a:r>
            <a:r>
              <a:rPr lang="en-US" sz="1200" dirty="0"/>
              <a:t>();</a:t>
            </a:r>
          </a:p>
          <a:p>
            <a:pPr algn="l"/>
            <a:r>
              <a:rPr lang="en-US" sz="1200" dirty="0"/>
              <a:t>});</a:t>
            </a:r>
          </a:p>
        </p:txBody>
      </p:sp>
    </p:spTree>
    <p:extLst>
      <p:ext uri="{BB962C8B-B14F-4D97-AF65-F5344CB8AC3E}">
        <p14:creationId xmlns:p14="http://schemas.microsoft.com/office/powerpoint/2010/main" val="324623742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1183740"/>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Unit Tests vs Integration Tests vs E2E Tests </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541929" y="3086637"/>
            <a:ext cx="8848165" cy="2507738"/>
          </a:xfrm>
          <a:prstGeom prst="rect">
            <a:avLst/>
          </a:prstGeom>
          <a:noFill/>
        </p:spPr>
        <p:txBody>
          <a:bodyPr wrap="square" rtlCol="0">
            <a:spAutoFit/>
          </a:bodyPr>
          <a:lstStyle/>
          <a:p>
            <a:r>
              <a:rPr lang="en-US" b="1" i="0" dirty="0">
                <a:solidFill>
                  <a:srgbClr val="FF0000"/>
                </a:solidFill>
                <a:effectLst/>
                <a:latin typeface="sohne"/>
              </a:rPr>
              <a:t>				</a:t>
            </a:r>
            <a:r>
              <a:rPr lang="en-US" b="1" i="0" dirty="0" err="1">
                <a:solidFill>
                  <a:srgbClr val="FF0000"/>
                </a:solidFill>
                <a:effectLst/>
                <a:latin typeface="sohne"/>
              </a:rPr>
              <a:t>BeforeAll</a:t>
            </a:r>
            <a:endParaRPr lang="en-US" b="1" i="0" dirty="0">
              <a:solidFill>
                <a:srgbClr val="FF0000"/>
              </a:solidFill>
              <a:effectLst/>
              <a:latin typeface="sohne"/>
            </a:endParaRPr>
          </a:p>
          <a:p>
            <a:pPr>
              <a:lnSpc>
                <a:spcPct val="200000"/>
              </a:lnSpc>
            </a:pPr>
            <a:r>
              <a:rPr lang="en-US" dirty="0"/>
              <a:t>	</a:t>
            </a:r>
            <a:r>
              <a:rPr lang="en-US" b="1" i="1" dirty="0"/>
              <a:t>Kent C </a:t>
            </a:r>
            <a:r>
              <a:rPr lang="en-US" b="1" i="1" dirty="0" err="1"/>
              <a:t>Dodds</a:t>
            </a:r>
            <a:r>
              <a:rPr lang="en-US" dirty="0"/>
              <a:t>, a well-known software engineer, once said that what is important is 	the value that testing provides to the business. He doesn't care about the 	distinctions between types of testing. The value of testing is that it catches bugs 	and ensures that tests fail when breaking changes are made.</a:t>
            </a:r>
          </a:p>
        </p:txBody>
      </p:sp>
    </p:spTree>
    <p:extLst>
      <p:ext uri="{BB962C8B-B14F-4D97-AF65-F5344CB8AC3E}">
        <p14:creationId xmlns:p14="http://schemas.microsoft.com/office/powerpoint/2010/main" val="156577733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1183740"/>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Unit Tests vs Integration Tests vs E2E Tests </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559859" y="2800362"/>
            <a:ext cx="8848165" cy="3050002"/>
          </a:xfrm>
          <a:prstGeom prst="rect">
            <a:avLst/>
          </a:prstGeom>
          <a:noFill/>
        </p:spPr>
        <p:txBody>
          <a:bodyPr wrap="square" rtlCol="0">
            <a:spAutoFit/>
          </a:bodyPr>
          <a:lstStyle/>
          <a:p>
            <a:pPr marL="342900" indent="-342900">
              <a:buAutoNum type="arabicPeriod"/>
            </a:pPr>
            <a:r>
              <a:rPr lang="en-US" b="1" i="0" dirty="0">
                <a:solidFill>
                  <a:srgbClr val="242424"/>
                </a:solidFill>
                <a:effectLst/>
                <a:latin typeface="sohne"/>
              </a:rPr>
              <a:t>Unit Tests</a:t>
            </a:r>
          </a:p>
          <a:p>
            <a:pPr>
              <a:lnSpc>
                <a:spcPct val="200000"/>
              </a:lnSpc>
            </a:pPr>
            <a:r>
              <a:rPr lang="en-US" dirty="0"/>
              <a:t>	=&gt; </a:t>
            </a:r>
            <a:r>
              <a:rPr lang="en-US" b="0" i="0" dirty="0">
                <a:solidFill>
                  <a:srgbClr val="0A0A23"/>
                </a:solidFill>
                <a:effectLst/>
                <a:latin typeface="Lato" panose="020F0502020204030203" pitchFamily="34" charset="0"/>
              </a:rPr>
              <a:t>Write unit tests for individual components or functions to ensure they 	work as expected in isolation.</a:t>
            </a:r>
          </a:p>
          <a:p>
            <a:pPr>
              <a:lnSpc>
                <a:spcPct val="200000"/>
              </a:lnSpc>
            </a:pPr>
            <a:r>
              <a:rPr lang="en-US" dirty="0">
                <a:solidFill>
                  <a:srgbClr val="0A0A23"/>
                </a:solidFill>
                <a:latin typeface="Lato" panose="020F0502020204030203" pitchFamily="34" charset="0"/>
              </a:rPr>
              <a:t>	=&gt; Unit tests focus on one small part of your app at a time : like a button or a 		message</a:t>
            </a:r>
          </a:p>
          <a:p>
            <a:pPr>
              <a:lnSpc>
                <a:spcPct val="200000"/>
              </a:lnSpc>
            </a:pPr>
            <a:r>
              <a:rPr lang="en-US" dirty="0">
                <a:solidFill>
                  <a:srgbClr val="0A0A23"/>
                </a:solidFill>
                <a:latin typeface="Lato" panose="020F0502020204030203" pitchFamily="34" charset="0"/>
              </a:rPr>
              <a:t>	=&gt; </a:t>
            </a:r>
            <a:r>
              <a:rPr lang="en-US" b="0" i="0" dirty="0">
                <a:solidFill>
                  <a:srgbClr val="212121"/>
                </a:solidFill>
                <a:effectLst/>
                <a:latin typeface="__Poppins_9e6217"/>
              </a:rPr>
              <a:t> A single piece of code in isolation at a time</a:t>
            </a:r>
            <a:endParaRPr lang="en-US" dirty="0">
              <a:solidFill>
                <a:srgbClr val="0A0A23"/>
              </a:solidFill>
              <a:latin typeface="Lato" panose="020F0502020204030203" pitchFamily="34" charset="0"/>
            </a:endParaRPr>
          </a:p>
        </p:txBody>
      </p:sp>
    </p:spTree>
    <p:extLst>
      <p:ext uri="{BB962C8B-B14F-4D97-AF65-F5344CB8AC3E}">
        <p14:creationId xmlns:p14="http://schemas.microsoft.com/office/powerpoint/2010/main" val="205460412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1183740"/>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Unit Tests vs Integration Tests vs E2E Tests </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497106" y="2918012"/>
            <a:ext cx="8848165" cy="2505238"/>
          </a:xfrm>
          <a:prstGeom prst="rect">
            <a:avLst/>
          </a:prstGeom>
          <a:noFill/>
        </p:spPr>
        <p:txBody>
          <a:bodyPr wrap="square" rtlCol="0">
            <a:spAutoFit/>
          </a:bodyPr>
          <a:lstStyle/>
          <a:p>
            <a:r>
              <a:rPr lang="en-US" b="1" i="0" dirty="0">
                <a:solidFill>
                  <a:srgbClr val="242424"/>
                </a:solidFill>
                <a:effectLst/>
                <a:latin typeface="sohne"/>
              </a:rPr>
              <a:t>2.    Integration Tests</a:t>
            </a:r>
          </a:p>
          <a:p>
            <a:pPr>
              <a:lnSpc>
                <a:spcPct val="200000"/>
              </a:lnSpc>
            </a:pPr>
            <a:r>
              <a:rPr lang="en-US" dirty="0"/>
              <a:t>	=&gt; </a:t>
            </a:r>
            <a:r>
              <a:rPr lang="en-US" b="0" i="0" dirty="0">
                <a:solidFill>
                  <a:srgbClr val="0A0A23"/>
                </a:solidFill>
                <a:effectLst/>
                <a:latin typeface="Lato" panose="020F0502020204030203" pitchFamily="34" charset="0"/>
              </a:rPr>
              <a:t>Write integration tests to ensure that different parts of your application 	work together correctly</a:t>
            </a:r>
          </a:p>
          <a:p>
            <a:pPr>
              <a:lnSpc>
                <a:spcPct val="200000"/>
              </a:lnSpc>
            </a:pPr>
            <a:r>
              <a:rPr lang="en-US" dirty="0">
                <a:solidFill>
                  <a:srgbClr val="0A0A23"/>
                </a:solidFill>
                <a:latin typeface="Lato" panose="020F0502020204030203" pitchFamily="34" charset="0"/>
              </a:rPr>
              <a:t>	=&gt; T</a:t>
            </a:r>
            <a:r>
              <a:rPr lang="en-US" b="0" i="0" dirty="0">
                <a:effectLst/>
                <a:latin typeface="Figtree"/>
              </a:rPr>
              <a:t>esting the interactions between the different components, i.e., how these 	components work together to create a specific functionality or workflow</a:t>
            </a:r>
            <a:endParaRPr lang="en-US" dirty="0">
              <a:solidFill>
                <a:srgbClr val="0A0A23"/>
              </a:solidFill>
              <a:latin typeface="Lato" panose="020F0502020204030203" pitchFamily="34" charset="0"/>
            </a:endParaRPr>
          </a:p>
        </p:txBody>
      </p:sp>
    </p:spTree>
    <p:extLst>
      <p:ext uri="{BB962C8B-B14F-4D97-AF65-F5344CB8AC3E}">
        <p14:creationId xmlns:p14="http://schemas.microsoft.com/office/powerpoint/2010/main" val="428176400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1183740"/>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Unit Tests vs Integration Tests vs E2E Tests </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452283" y="3429000"/>
            <a:ext cx="8848165" cy="1397242"/>
          </a:xfrm>
          <a:prstGeom prst="rect">
            <a:avLst/>
          </a:prstGeom>
          <a:noFill/>
        </p:spPr>
        <p:txBody>
          <a:bodyPr wrap="square" rtlCol="0">
            <a:spAutoFit/>
          </a:bodyPr>
          <a:lstStyle/>
          <a:p>
            <a:r>
              <a:rPr lang="en-US" b="1" dirty="0">
                <a:solidFill>
                  <a:srgbClr val="242424"/>
                </a:solidFill>
                <a:latin typeface="sohne"/>
              </a:rPr>
              <a:t>3.    </a:t>
            </a:r>
            <a:r>
              <a:rPr lang="en-US" b="1" i="0" dirty="0">
                <a:solidFill>
                  <a:srgbClr val="242424"/>
                </a:solidFill>
                <a:effectLst/>
                <a:latin typeface="sohne"/>
              </a:rPr>
              <a:t>E2E Tests</a:t>
            </a:r>
          </a:p>
          <a:p>
            <a:pPr>
              <a:lnSpc>
                <a:spcPct val="200000"/>
              </a:lnSpc>
            </a:pPr>
            <a:r>
              <a:rPr lang="en-US" dirty="0"/>
              <a:t>	=&gt; </a:t>
            </a:r>
            <a:r>
              <a:rPr lang="en-US" b="0" i="0" dirty="0">
                <a:solidFill>
                  <a:srgbClr val="0A0A23"/>
                </a:solidFill>
                <a:effectLst/>
                <a:latin typeface="Lato" panose="020F0502020204030203" pitchFamily="34" charset="0"/>
              </a:rPr>
              <a:t>Write E2E tests to verify that the entire application works as expected 	from the user’s perspective</a:t>
            </a:r>
            <a:endParaRPr lang="en-US" dirty="0"/>
          </a:p>
        </p:txBody>
      </p:sp>
    </p:spTree>
    <p:extLst>
      <p:ext uri="{BB962C8B-B14F-4D97-AF65-F5344CB8AC3E}">
        <p14:creationId xmlns:p14="http://schemas.microsoft.com/office/powerpoint/2010/main" val="350529903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1183740"/>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Unit Tests vs Integration Tests vs E2E Tests </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pic>
        <p:nvPicPr>
          <p:cNvPr id="4" name="Picture 3">
            <a:extLst>
              <a:ext uri="{FF2B5EF4-FFF2-40B4-BE49-F238E27FC236}">
                <a16:creationId xmlns:a16="http://schemas.microsoft.com/office/drawing/2014/main" id="{B41EB0E7-27D8-4C64-9563-95F077F62A3B}"/>
              </a:ext>
            </a:extLst>
          </p:cNvPr>
          <p:cNvPicPr>
            <a:picLocks noChangeAspect="1"/>
          </p:cNvPicPr>
          <p:nvPr/>
        </p:nvPicPr>
        <p:blipFill>
          <a:blip r:embed="rId3"/>
          <a:stretch>
            <a:fillRect/>
          </a:stretch>
        </p:blipFill>
        <p:spPr>
          <a:xfrm>
            <a:off x="3144772" y="2877160"/>
            <a:ext cx="5040626" cy="3259806"/>
          </a:xfrm>
          <a:prstGeom prst="rect">
            <a:avLst/>
          </a:prstGeom>
        </p:spPr>
      </p:pic>
    </p:spTree>
    <p:extLst>
      <p:ext uri="{BB962C8B-B14F-4D97-AF65-F5344CB8AC3E}">
        <p14:creationId xmlns:p14="http://schemas.microsoft.com/office/powerpoint/2010/main" val="150638704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83C22D-6E48-5548-82C6-E95F5994892B}"/>
              </a:ext>
            </a:extLst>
          </p:cNvPr>
          <p:cNvSpPr>
            <a:spLocks noGrp="1"/>
          </p:cNvSpPr>
          <p:nvPr>
            <p:ph type="title"/>
          </p:nvPr>
        </p:nvSpPr>
        <p:spPr>
          <a:xfrm>
            <a:off x="1870457" y="1687766"/>
            <a:ext cx="7111711" cy="3661762"/>
          </a:xfrm>
        </p:spPr>
        <p:txBody>
          <a:bodyPr vert="horz" lIns="91440" tIns="45720" rIns="91440" bIns="45720" rtlCol="0" anchor="t">
            <a:noAutofit/>
          </a:bodyPr>
          <a:lstStyle/>
          <a:p>
            <a:pPr>
              <a:lnSpc>
                <a:spcPct val="150000"/>
              </a:lnSpc>
            </a:pPr>
            <a:r>
              <a:rPr lang="fr-FR" sz="2400" spc="300" dirty="0">
                <a:solidFill>
                  <a:srgbClr val="FFCE1C"/>
                </a:solidFill>
                <a:latin typeface="Zilla Slab"/>
              </a:rPr>
              <a:t>I. </a:t>
            </a:r>
            <a:r>
              <a:rPr lang="en-GB" sz="2400" spc="300" dirty="0">
                <a:latin typeface="Zilla Slab"/>
              </a:rPr>
              <a:t>Introduction</a:t>
            </a:r>
            <a:br>
              <a:rPr lang="en-GB" sz="2400" spc="300" dirty="0">
                <a:latin typeface="Zilla Slab"/>
              </a:rPr>
            </a:br>
            <a:r>
              <a:rPr lang="fr-FR" sz="2400" spc="300" dirty="0">
                <a:solidFill>
                  <a:srgbClr val="FFCE1C"/>
                </a:solidFill>
                <a:latin typeface="Zilla Slab"/>
              </a:rPr>
              <a:t>II.</a:t>
            </a:r>
            <a:r>
              <a:rPr lang="en-GB" sz="2400" spc="300" dirty="0">
                <a:solidFill>
                  <a:srgbClr val="FFFFFF"/>
                </a:solidFill>
                <a:latin typeface="Zilla Slab"/>
              </a:rPr>
              <a:t> Tools and </a:t>
            </a:r>
            <a:r>
              <a:rPr lang="en-US" sz="2400" spc="300" dirty="0">
                <a:solidFill>
                  <a:srgbClr val="FFFFFF"/>
                </a:solidFill>
                <a:latin typeface="Zilla Slab"/>
              </a:rPr>
              <a:t>Dependencies</a:t>
            </a:r>
            <a:br>
              <a:rPr lang="en-GB" sz="2400" spc="300" dirty="0">
                <a:latin typeface="Zilla Slab"/>
              </a:rPr>
            </a:br>
            <a:r>
              <a:rPr lang="fr-FR" sz="2400" spc="300" dirty="0">
                <a:solidFill>
                  <a:srgbClr val="FFCE1C"/>
                </a:solidFill>
                <a:latin typeface="Zilla Slab"/>
              </a:rPr>
              <a:t>III. </a:t>
            </a:r>
            <a:r>
              <a:rPr lang="en-US" sz="2400" spc="300" dirty="0">
                <a:latin typeface="Zilla Slab"/>
              </a:rPr>
              <a:t>Unit Testing</a:t>
            </a:r>
            <a:br>
              <a:rPr lang="en-US" sz="900" b="1" i="0" dirty="0">
                <a:solidFill>
                  <a:srgbClr val="242424"/>
                </a:solidFill>
                <a:effectLst/>
                <a:latin typeface="sohne"/>
              </a:rPr>
            </a:br>
            <a:r>
              <a:rPr lang="fr-FR" sz="2400" spc="300" dirty="0">
                <a:solidFill>
                  <a:srgbClr val="FFCE1C"/>
                </a:solidFill>
                <a:latin typeface="Zilla Slab"/>
              </a:rPr>
              <a:t>IV. </a:t>
            </a:r>
            <a:r>
              <a:rPr lang="en-US" sz="2400" spc="300" dirty="0">
                <a:latin typeface="Zilla Slab"/>
              </a:rPr>
              <a:t>Integration Testing</a:t>
            </a:r>
            <a:br>
              <a:rPr lang="en-US" sz="900" b="1" i="0" dirty="0">
                <a:solidFill>
                  <a:srgbClr val="242424"/>
                </a:solidFill>
                <a:effectLst/>
                <a:latin typeface="sohne"/>
              </a:rPr>
            </a:br>
            <a:r>
              <a:rPr lang="fr-FR" sz="2400" spc="300" dirty="0">
                <a:solidFill>
                  <a:srgbClr val="FFCE1C"/>
                </a:solidFill>
                <a:latin typeface="Zilla Slab"/>
              </a:rPr>
              <a:t>V.</a:t>
            </a:r>
            <a:r>
              <a:rPr lang="en-GB" sz="2400" spc="300" dirty="0">
                <a:solidFill>
                  <a:srgbClr val="FFFFFF"/>
                </a:solidFill>
                <a:latin typeface="Zilla Slab"/>
              </a:rPr>
              <a:t> </a:t>
            </a:r>
            <a:r>
              <a:rPr lang="en-US" sz="2400" spc="300" dirty="0">
                <a:solidFill>
                  <a:srgbClr val="FFFFFF"/>
                </a:solidFill>
                <a:latin typeface="Zilla Slab"/>
              </a:rPr>
              <a:t>End-to-End </a:t>
            </a:r>
            <a:r>
              <a:rPr lang="en-US" sz="2400" spc="300" dirty="0">
                <a:latin typeface="Zilla Slab"/>
              </a:rPr>
              <a:t>Testing</a:t>
            </a:r>
            <a:br>
              <a:rPr lang="en-GB" sz="2400" spc="300" dirty="0"/>
            </a:br>
            <a:br>
              <a:rPr lang="en-GB" sz="2400" spc="300" dirty="0"/>
            </a:br>
            <a:br>
              <a:rPr lang="en-GB" sz="2400" spc="300" dirty="0"/>
            </a:br>
            <a:endParaRPr lang="en-GB" sz="2400" spc="300" dirty="0"/>
          </a:p>
        </p:txBody>
      </p:sp>
      <p:pic>
        <p:nvPicPr>
          <p:cNvPr id="3" name="Espace réservé pour une image  12">
            <a:extLst>
              <a:ext uri="{FF2B5EF4-FFF2-40B4-BE49-F238E27FC236}">
                <a16:creationId xmlns:a16="http://schemas.microsoft.com/office/drawing/2014/main" id="{5EC1BF03-0FC3-D645-A08D-8EC389E601A7}"/>
              </a:ext>
            </a:extLst>
          </p:cNvPr>
          <p:cNvPicPr preferRelativeResize="0">
            <a:picLocks/>
          </p:cNvPicPr>
          <p:nvPr/>
        </p:nvPicPr>
        <p:blipFill rotWithShape="1">
          <a:blip r:embed="rId3"/>
          <a:srcRect l="41487" t="5545" r="18504"/>
          <a:stretch/>
        </p:blipFill>
        <p:spPr>
          <a:xfrm>
            <a:off x="7826188" y="1"/>
            <a:ext cx="4365812" cy="6871446"/>
          </a:xfrm>
          <a:custGeom>
            <a:avLst/>
            <a:gdLst>
              <a:gd name="connsiteX0" fmla="*/ 1606318 w 9637712"/>
              <a:gd name="connsiteY0" fmla="*/ 0 h 10458450"/>
              <a:gd name="connsiteX1" fmla="*/ 9637712 w 9637712"/>
              <a:gd name="connsiteY1" fmla="*/ 0 h 10458450"/>
              <a:gd name="connsiteX2" fmla="*/ 9637712 w 9637712"/>
              <a:gd name="connsiteY2" fmla="*/ 10458450 h 10458450"/>
              <a:gd name="connsiteX3" fmla="*/ 0 w 9637712"/>
              <a:gd name="connsiteY3" fmla="*/ 10458450 h 10458450"/>
              <a:gd name="connsiteX4" fmla="*/ 0 w 9637712"/>
              <a:gd name="connsiteY4" fmla="*/ 1606318 h 10458450"/>
              <a:gd name="connsiteX5" fmla="*/ 1606318 w 9637712"/>
              <a:gd name="connsiteY5" fmla="*/ 0 h 1045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7712" h="10458450">
                <a:moveTo>
                  <a:pt x="1606318" y="0"/>
                </a:moveTo>
                <a:lnTo>
                  <a:pt x="9637712" y="0"/>
                </a:lnTo>
                <a:lnTo>
                  <a:pt x="9637712" y="10458450"/>
                </a:lnTo>
                <a:lnTo>
                  <a:pt x="0" y="10458450"/>
                </a:lnTo>
                <a:lnTo>
                  <a:pt x="0" y="1606318"/>
                </a:lnTo>
                <a:cubicBezTo>
                  <a:pt x="0" y="719173"/>
                  <a:pt x="719173" y="0"/>
                  <a:pt x="1606318" y="0"/>
                </a:cubicBezTo>
                <a:close/>
              </a:path>
            </a:pathLst>
          </a:custGeom>
        </p:spPr>
      </p:pic>
      <p:pic>
        <p:nvPicPr>
          <p:cNvPr id="4" name="Image 3">
            <a:extLst>
              <a:ext uri="{FF2B5EF4-FFF2-40B4-BE49-F238E27FC236}">
                <a16:creationId xmlns:a16="http://schemas.microsoft.com/office/drawing/2014/main" id="{39B6448E-880E-5742-8E9D-1661E6BF9EA5}"/>
              </a:ext>
            </a:extLst>
          </p:cNvPr>
          <p:cNvPicPr>
            <a:picLocks noChangeAspect="1"/>
          </p:cNvPicPr>
          <p:nvPr/>
        </p:nvPicPr>
        <p:blipFill>
          <a:blip r:embed="rId4"/>
          <a:stretch>
            <a:fillRect/>
          </a:stretch>
        </p:blipFill>
        <p:spPr>
          <a:xfrm>
            <a:off x="10138148" y="0"/>
            <a:ext cx="1651000" cy="2679700"/>
          </a:xfrm>
          <a:prstGeom prst="rect">
            <a:avLst/>
          </a:prstGeom>
        </p:spPr>
      </p:pic>
      <p:sp>
        <p:nvSpPr>
          <p:cNvPr id="6" name="Titre 1">
            <a:extLst>
              <a:ext uri="{FF2B5EF4-FFF2-40B4-BE49-F238E27FC236}">
                <a16:creationId xmlns:a16="http://schemas.microsoft.com/office/drawing/2014/main" id="{A5EF13AA-F918-5B12-6A2F-BED08D848DA1}"/>
              </a:ext>
            </a:extLst>
          </p:cNvPr>
          <p:cNvSpPr txBox="1">
            <a:spLocks/>
          </p:cNvSpPr>
          <p:nvPr/>
        </p:nvSpPr>
        <p:spPr>
          <a:xfrm>
            <a:off x="523047" y="294926"/>
            <a:ext cx="2247900" cy="934148"/>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ct val="0"/>
              </a:spcBef>
              <a:buFont typeface="+mj-lt"/>
              <a:buNone/>
              <a:defRPr sz="5400" b="1" i="0" kern="1200">
                <a:solidFill>
                  <a:schemeClr val="bg1"/>
                </a:solidFill>
                <a:latin typeface="Zilla Slab" pitchFamily="2" charset="77"/>
                <a:ea typeface="Zilla Slab" pitchFamily="2" charset="77"/>
                <a:cs typeface="+mj-cs"/>
              </a:defRPr>
            </a:lvl1pPr>
          </a:lstStyle>
          <a:p>
            <a:r>
              <a:rPr lang="fr-FR" sz="4400" spc="300">
                <a:solidFill>
                  <a:srgbClr val="FFCE1C"/>
                </a:solidFill>
                <a:latin typeface="Zilla Slab"/>
              </a:rPr>
              <a:t>Plan</a:t>
            </a:r>
            <a:endParaRPr lang="en-US" sz="4400"/>
          </a:p>
        </p:txBody>
      </p:sp>
    </p:spTree>
    <p:extLst>
      <p:ext uri="{BB962C8B-B14F-4D97-AF65-F5344CB8AC3E}">
        <p14:creationId xmlns:p14="http://schemas.microsoft.com/office/powerpoint/2010/main" val="33116075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1183740"/>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Unit Tests vs Integration Tests vs E2E Tests </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2" name="TextBox 1">
            <a:extLst>
              <a:ext uri="{FF2B5EF4-FFF2-40B4-BE49-F238E27FC236}">
                <a16:creationId xmlns:a16="http://schemas.microsoft.com/office/drawing/2014/main" id="{F1EDC3B0-EF66-49CB-A3D3-6FCB8247FA6F}"/>
              </a:ext>
            </a:extLst>
          </p:cNvPr>
          <p:cNvSpPr txBox="1"/>
          <p:nvPr/>
        </p:nvSpPr>
        <p:spPr>
          <a:xfrm>
            <a:off x="1541929" y="2809895"/>
            <a:ext cx="8866094" cy="2230482"/>
          </a:xfrm>
          <a:prstGeom prst="rect">
            <a:avLst/>
          </a:prstGeom>
          <a:noFill/>
        </p:spPr>
        <p:txBody>
          <a:bodyPr wrap="square" rtlCol="0">
            <a:spAutoFit/>
          </a:bodyPr>
          <a:lstStyle/>
          <a:p>
            <a:pPr>
              <a:lnSpc>
                <a:spcPct val="200000"/>
              </a:lnSpc>
            </a:pPr>
            <a:r>
              <a:rPr lang="en-US" b="0" i="0" dirty="0">
                <a:solidFill>
                  <a:srgbClr val="000000"/>
                </a:solidFill>
                <a:effectLst/>
                <a:latin typeface="Noto Sans" panose="020B0502040204020203" pitchFamily="34" charset="0"/>
              </a:rPr>
              <a:t>The testing pyramid constitutes three distinct levels. Unit tests are at the bottom level, while integration tests and end-to-end tests make up the middle and the top levels, respectively. You should have a lot of unit tests, some integration tests, and very few end-to-end tests in comparison to the other types</a:t>
            </a:r>
            <a:endParaRPr lang="en-US" dirty="0"/>
          </a:p>
        </p:txBody>
      </p:sp>
    </p:spTree>
    <p:extLst>
      <p:ext uri="{BB962C8B-B14F-4D97-AF65-F5344CB8AC3E}">
        <p14:creationId xmlns:p14="http://schemas.microsoft.com/office/powerpoint/2010/main" val="276367900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1183740"/>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Unit Test vs. Integration Test in React.js </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graphicFrame>
        <p:nvGraphicFramePr>
          <p:cNvPr id="3" name="Table 3">
            <a:extLst>
              <a:ext uri="{FF2B5EF4-FFF2-40B4-BE49-F238E27FC236}">
                <a16:creationId xmlns:a16="http://schemas.microsoft.com/office/drawing/2014/main" id="{8767E884-2A50-442C-A0AB-474A461739A0}"/>
              </a:ext>
            </a:extLst>
          </p:cNvPr>
          <p:cNvGraphicFramePr>
            <a:graphicFrameLocks noGrp="1"/>
          </p:cNvGraphicFramePr>
          <p:nvPr>
            <p:extLst>
              <p:ext uri="{D42A27DB-BD31-4B8C-83A1-F6EECF244321}">
                <p14:modId xmlns:p14="http://schemas.microsoft.com/office/powerpoint/2010/main" val="985651872"/>
              </p:ext>
            </p:extLst>
          </p:nvPr>
        </p:nvGraphicFramePr>
        <p:xfrm>
          <a:off x="2032000" y="2805356"/>
          <a:ext cx="8127999" cy="37541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733545000"/>
                    </a:ext>
                  </a:extLst>
                </a:gridCol>
                <a:gridCol w="2709333">
                  <a:extLst>
                    <a:ext uri="{9D8B030D-6E8A-4147-A177-3AD203B41FA5}">
                      <a16:colId xmlns:a16="http://schemas.microsoft.com/office/drawing/2014/main" val="2330062985"/>
                    </a:ext>
                  </a:extLst>
                </a:gridCol>
                <a:gridCol w="2709333">
                  <a:extLst>
                    <a:ext uri="{9D8B030D-6E8A-4147-A177-3AD203B41FA5}">
                      <a16:colId xmlns:a16="http://schemas.microsoft.com/office/drawing/2014/main" val="3812753363"/>
                    </a:ext>
                  </a:extLst>
                </a:gridCol>
              </a:tblGrid>
              <a:tr h="370840">
                <a:tc>
                  <a:txBody>
                    <a:bodyPr/>
                    <a:lstStyle/>
                    <a:p>
                      <a:pPr algn="ctr"/>
                      <a:r>
                        <a:rPr lang="en-US" dirty="0"/>
                        <a:t>Feature</a:t>
                      </a:r>
                    </a:p>
                  </a:txBody>
                  <a:tcPr/>
                </a:tc>
                <a:tc>
                  <a:txBody>
                    <a:bodyPr/>
                    <a:lstStyle/>
                    <a:p>
                      <a:pPr algn="ctr"/>
                      <a:r>
                        <a:rPr lang="en-US" dirty="0"/>
                        <a:t>Unit Test</a:t>
                      </a:r>
                    </a:p>
                  </a:txBody>
                  <a:tcPr anchor="ctr"/>
                </a:tc>
                <a:tc>
                  <a:txBody>
                    <a:bodyPr/>
                    <a:lstStyle/>
                    <a:p>
                      <a:pPr algn="ctr"/>
                      <a:r>
                        <a:rPr lang="en-US" dirty="0"/>
                        <a:t>Integration Test</a:t>
                      </a:r>
                    </a:p>
                  </a:txBody>
                  <a:tcPr/>
                </a:tc>
                <a:extLst>
                  <a:ext uri="{0D108BD9-81ED-4DB2-BD59-A6C34878D82A}">
                    <a16:rowId xmlns:a16="http://schemas.microsoft.com/office/drawing/2014/main" val="2062067186"/>
                  </a:ext>
                </a:extLst>
              </a:tr>
              <a:tr h="370840">
                <a:tc>
                  <a:txBody>
                    <a:bodyPr/>
                    <a:lstStyle/>
                    <a:p>
                      <a:r>
                        <a:rPr lang="en-US" dirty="0"/>
                        <a:t>Definition</a:t>
                      </a:r>
                    </a:p>
                  </a:txBody>
                  <a:tcPr/>
                </a:tc>
                <a:tc>
                  <a:txBody>
                    <a:bodyPr/>
                    <a:lstStyle/>
                    <a:p>
                      <a:r>
                        <a:rPr lang="en-US" dirty="0"/>
                        <a:t>Tests a small, isolated unit (e.g., a single function or component).</a:t>
                      </a:r>
                    </a:p>
                  </a:txBody>
                  <a:tcPr/>
                </a:tc>
                <a:tc>
                  <a:txBody>
                    <a:bodyPr/>
                    <a:lstStyle/>
                    <a:p>
                      <a:r>
                        <a:rPr lang="en-US" dirty="0"/>
                        <a:t>Tests multiple units working together (e.g., components interacting with APIs or Redux state).</a:t>
                      </a:r>
                    </a:p>
                  </a:txBody>
                  <a:tcPr/>
                </a:tc>
                <a:extLst>
                  <a:ext uri="{0D108BD9-81ED-4DB2-BD59-A6C34878D82A}">
                    <a16:rowId xmlns:a16="http://schemas.microsoft.com/office/drawing/2014/main" val="3227031631"/>
                  </a:ext>
                </a:extLst>
              </a:tr>
              <a:tr h="370840">
                <a:tc>
                  <a:txBody>
                    <a:bodyPr/>
                    <a:lstStyle/>
                    <a:p>
                      <a:r>
                        <a:rPr lang="en-US" dirty="0"/>
                        <a:t>Scope</a:t>
                      </a:r>
                    </a:p>
                  </a:txBody>
                  <a:tcPr/>
                </a:tc>
                <a:tc>
                  <a:txBody>
                    <a:bodyPr/>
                    <a:lstStyle/>
                    <a:p>
                      <a:r>
                        <a:rPr lang="en-US" dirty="0"/>
                        <a:t>Very narrow (single component or function).</a:t>
                      </a:r>
                    </a:p>
                  </a:txBody>
                  <a:tcPr/>
                </a:tc>
                <a:tc>
                  <a:txBody>
                    <a:bodyPr/>
                    <a:lstStyle/>
                    <a:p>
                      <a:r>
                        <a:rPr lang="en-US" dirty="0"/>
                        <a:t>Broader, covering multiple components or modules.</a:t>
                      </a:r>
                    </a:p>
                  </a:txBody>
                  <a:tcPr/>
                </a:tc>
                <a:extLst>
                  <a:ext uri="{0D108BD9-81ED-4DB2-BD59-A6C34878D82A}">
                    <a16:rowId xmlns:a16="http://schemas.microsoft.com/office/drawing/2014/main" val="847406574"/>
                  </a:ext>
                </a:extLst>
              </a:tr>
              <a:tr h="370840">
                <a:tc>
                  <a:txBody>
                    <a:bodyPr/>
                    <a:lstStyle/>
                    <a:p>
                      <a:r>
                        <a:rPr lang="en-US" dirty="0"/>
                        <a:t>Dependencies</a:t>
                      </a:r>
                    </a:p>
                  </a:txBody>
                  <a:tcPr/>
                </a:tc>
                <a:tc>
                  <a:txBody>
                    <a:bodyPr/>
                    <a:lstStyle/>
                    <a:p>
                      <a:r>
                        <a:rPr lang="en-US" dirty="0"/>
                        <a:t>Mocked dependencies (e.g., API calls, database).</a:t>
                      </a:r>
                    </a:p>
                  </a:txBody>
                  <a:tcPr/>
                </a:tc>
                <a:tc>
                  <a:txBody>
                    <a:bodyPr/>
                    <a:lstStyle/>
                    <a:p>
                      <a:r>
                        <a:rPr lang="en-US" dirty="0"/>
                        <a:t>Uses real or mock APIs, databases, and stores.</a:t>
                      </a:r>
                    </a:p>
                  </a:txBody>
                  <a:tcPr/>
                </a:tc>
                <a:extLst>
                  <a:ext uri="{0D108BD9-81ED-4DB2-BD59-A6C34878D82A}">
                    <a16:rowId xmlns:a16="http://schemas.microsoft.com/office/drawing/2014/main" val="323019561"/>
                  </a:ext>
                </a:extLst>
              </a:tr>
              <a:tr h="370840">
                <a:tc>
                  <a:txBody>
                    <a:bodyPr/>
                    <a:lstStyle/>
                    <a:p>
                      <a:r>
                        <a:rPr lang="en-US" dirty="0"/>
                        <a:t>Example</a:t>
                      </a:r>
                    </a:p>
                  </a:txBody>
                  <a:tcPr/>
                </a:tc>
                <a:tc>
                  <a:txBody>
                    <a:bodyPr/>
                    <a:lstStyle/>
                    <a:p>
                      <a:r>
                        <a:rPr lang="en-US" dirty="0"/>
                        <a:t>Testing a function or component or a hook alone</a:t>
                      </a:r>
                    </a:p>
                  </a:txBody>
                  <a:tcPr/>
                </a:tc>
                <a:tc>
                  <a:txBody>
                    <a:bodyPr/>
                    <a:lstStyle/>
                    <a:p>
                      <a:r>
                        <a:rPr lang="en-US" dirty="0"/>
                        <a:t>Testing form submission and API response handling.</a:t>
                      </a:r>
                    </a:p>
                  </a:txBody>
                  <a:tcPr/>
                </a:tc>
                <a:extLst>
                  <a:ext uri="{0D108BD9-81ED-4DB2-BD59-A6C34878D82A}">
                    <a16:rowId xmlns:a16="http://schemas.microsoft.com/office/drawing/2014/main" val="2898269137"/>
                  </a:ext>
                </a:extLst>
              </a:tr>
            </a:tbl>
          </a:graphicData>
        </a:graphic>
      </p:graphicFrame>
    </p:spTree>
    <p:extLst>
      <p:ext uri="{BB962C8B-B14F-4D97-AF65-F5344CB8AC3E}">
        <p14:creationId xmlns:p14="http://schemas.microsoft.com/office/powerpoint/2010/main" val="385446508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83C22D-6E48-5548-82C6-E95F5994892B}"/>
              </a:ext>
            </a:extLst>
          </p:cNvPr>
          <p:cNvSpPr>
            <a:spLocks noGrp="1"/>
          </p:cNvSpPr>
          <p:nvPr>
            <p:ph type="title"/>
          </p:nvPr>
        </p:nvSpPr>
        <p:spPr>
          <a:xfrm>
            <a:off x="818322" y="2323751"/>
            <a:ext cx="6371372" cy="2210498"/>
          </a:xfrm>
        </p:spPr>
        <p:txBody>
          <a:bodyPr>
            <a:normAutofit fontScale="90000"/>
          </a:bodyPr>
          <a:lstStyle/>
          <a:p>
            <a:pPr>
              <a:buClr>
                <a:srgbClr val="FFCE1C"/>
              </a:buClr>
            </a:pPr>
            <a:r>
              <a:rPr lang="fr-FR" spc="300" dirty="0">
                <a:solidFill>
                  <a:srgbClr val="FFCE1C"/>
                </a:solidFill>
                <a:latin typeface="Zilla Slab"/>
              </a:rPr>
              <a:t>II. </a:t>
            </a:r>
            <a:r>
              <a:rPr lang="en-GB" sz="5400" spc="300" dirty="0">
                <a:solidFill>
                  <a:srgbClr val="FFFFFF"/>
                </a:solidFill>
                <a:latin typeface="Zilla Slab"/>
              </a:rPr>
              <a:t>Tools and </a:t>
            </a:r>
            <a:r>
              <a:rPr lang="en-US" sz="5400" spc="300" dirty="0">
                <a:solidFill>
                  <a:srgbClr val="FFFFFF"/>
                </a:solidFill>
                <a:latin typeface="Zilla Slab"/>
              </a:rPr>
              <a:t>Dependencies</a:t>
            </a:r>
            <a:r>
              <a:rPr lang="en-GB" spc="300" dirty="0">
                <a:latin typeface="Zilla Slab"/>
              </a:rPr>
              <a:t> </a:t>
            </a:r>
            <a:br>
              <a:rPr lang="en-GB" spc="300" dirty="0">
                <a:latin typeface="Zilla Slab"/>
              </a:rPr>
            </a:br>
            <a:endParaRPr lang="fr-FR" b="0" spc="300" dirty="0"/>
          </a:p>
        </p:txBody>
      </p:sp>
      <p:pic>
        <p:nvPicPr>
          <p:cNvPr id="3" name="Espace réservé pour une image  12">
            <a:extLst>
              <a:ext uri="{FF2B5EF4-FFF2-40B4-BE49-F238E27FC236}">
                <a16:creationId xmlns:a16="http://schemas.microsoft.com/office/drawing/2014/main" id="{5EC1BF03-0FC3-D645-A08D-8EC389E601A7}"/>
              </a:ext>
            </a:extLst>
          </p:cNvPr>
          <p:cNvPicPr preferRelativeResize="0">
            <a:picLocks/>
          </p:cNvPicPr>
          <p:nvPr/>
        </p:nvPicPr>
        <p:blipFill rotWithShape="1">
          <a:blip r:embed="rId2"/>
          <a:srcRect l="41487" t="5545" r="18504"/>
          <a:stretch/>
        </p:blipFill>
        <p:spPr>
          <a:xfrm>
            <a:off x="7826188" y="1"/>
            <a:ext cx="4365812" cy="6871446"/>
          </a:xfrm>
          <a:custGeom>
            <a:avLst/>
            <a:gdLst>
              <a:gd name="connsiteX0" fmla="*/ 1606318 w 9637712"/>
              <a:gd name="connsiteY0" fmla="*/ 0 h 10458450"/>
              <a:gd name="connsiteX1" fmla="*/ 9637712 w 9637712"/>
              <a:gd name="connsiteY1" fmla="*/ 0 h 10458450"/>
              <a:gd name="connsiteX2" fmla="*/ 9637712 w 9637712"/>
              <a:gd name="connsiteY2" fmla="*/ 10458450 h 10458450"/>
              <a:gd name="connsiteX3" fmla="*/ 0 w 9637712"/>
              <a:gd name="connsiteY3" fmla="*/ 10458450 h 10458450"/>
              <a:gd name="connsiteX4" fmla="*/ 0 w 9637712"/>
              <a:gd name="connsiteY4" fmla="*/ 1606318 h 10458450"/>
              <a:gd name="connsiteX5" fmla="*/ 1606318 w 9637712"/>
              <a:gd name="connsiteY5" fmla="*/ 0 h 1045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7712" h="10458450">
                <a:moveTo>
                  <a:pt x="1606318" y="0"/>
                </a:moveTo>
                <a:lnTo>
                  <a:pt x="9637712" y="0"/>
                </a:lnTo>
                <a:lnTo>
                  <a:pt x="9637712" y="10458450"/>
                </a:lnTo>
                <a:lnTo>
                  <a:pt x="0" y="10458450"/>
                </a:lnTo>
                <a:lnTo>
                  <a:pt x="0" y="1606318"/>
                </a:lnTo>
                <a:cubicBezTo>
                  <a:pt x="0" y="719173"/>
                  <a:pt x="719173" y="0"/>
                  <a:pt x="1606318" y="0"/>
                </a:cubicBezTo>
                <a:close/>
              </a:path>
            </a:pathLst>
          </a:custGeom>
        </p:spPr>
      </p:pic>
      <p:pic>
        <p:nvPicPr>
          <p:cNvPr id="4" name="Image 3">
            <a:extLst>
              <a:ext uri="{FF2B5EF4-FFF2-40B4-BE49-F238E27FC236}">
                <a16:creationId xmlns:a16="http://schemas.microsoft.com/office/drawing/2014/main" id="{39B6448E-880E-5742-8E9D-1661E6BF9EA5}"/>
              </a:ext>
            </a:extLst>
          </p:cNvPr>
          <p:cNvPicPr>
            <a:picLocks noChangeAspect="1"/>
          </p:cNvPicPr>
          <p:nvPr/>
        </p:nvPicPr>
        <p:blipFill>
          <a:blip r:embed="rId3"/>
          <a:stretch>
            <a:fillRect/>
          </a:stretch>
        </p:blipFill>
        <p:spPr>
          <a:xfrm>
            <a:off x="10138148" y="0"/>
            <a:ext cx="1651000" cy="2679700"/>
          </a:xfrm>
          <a:prstGeom prst="rect">
            <a:avLst/>
          </a:prstGeom>
        </p:spPr>
      </p:pic>
    </p:spTree>
    <p:extLst>
      <p:ext uri="{BB962C8B-B14F-4D97-AF65-F5344CB8AC3E}">
        <p14:creationId xmlns:p14="http://schemas.microsoft.com/office/powerpoint/2010/main" val="390005017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Tools and </a:t>
            </a:r>
            <a:r>
              <a:rPr lang="en-US" sz="2800" spc="300" dirty="0">
                <a:latin typeface="Zilla Slab"/>
              </a:rPr>
              <a:t>Dependencies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Jest</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2" name="TextBox 1">
            <a:extLst>
              <a:ext uri="{FF2B5EF4-FFF2-40B4-BE49-F238E27FC236}">
                <a16:creationId xmlns:a16="http://schemas.microsoft.com/office/drawing/2014/main" id="{7D83EFE5-79B4-4877-8AE7-94F5DCD94987}"/>
              </a:ext>
            </a:extLst>
          </p:cNvPr>
          <p:cNvSpPr txBox="1"/>
          <p:nvPr/>
        </p:nvSpPr>
        <p:spPr>
          <a:xfrm>
            <a:off x="1748118" y="3164542"/>
            <a:ext cx="7978588" cy="1953740"/>
          </a:xfrm>
          <a:prstGeom prst="rect">
            <a:avLst/>
          </a:prstGeom>
          <a:noFill/>
        </p:spPr>
        <p:txBody>
          <a:bodyPr wrap="square" rtlCol="0">
            <a:spAutoFit/>
          </a:bodyPr>
          <a:lstStyle/>
          <a:p>
            <a:endParaRPr lang="en-US" b="1" i="0" dirty="0">
              <a:solidFill>
                <a:srgbClr val="242424"/>
              </a:solidFill>
              <a:effectLst/>
              <a:latin typeface="sohne"/>
            </a:endParaRPr>
          </a:p>
          <a:p>
            <a:pPr algn="l">
              <a:lnSpc>
                <a:spcPct val="200000"/>
              </a:lnSpc>
            </a:pPr>
            <a:r>
              <a:rPr lang="en-US" b="0" i="0" dirty="0">
                <a:effectLst/>
                <a:latin typeface="Monaco"/>
              </a:rPr>
              <a:t>Jest is a delightful JavaScript Testing Framework with a focus on simplicity.</a:t>
            </a:r>
          </a:p>
          <a:p>
            <a:pPr>
              <a:lnSpc>
                <a:spcPct val="200000"/>
              </a:lnSpc>
            </a:pPr>
            <a:r>
              <a:rPr lang="en-US" dirty="0">
                <a:effectLst/>
                <a:latin typeface="Monaco"/>
              </a:rPr>
              <a:t>It works with projects using: </a:t>
            </a:r>
            <a:r>
              <a:rPr lang="en-US" u="sng" dirty="0">
                <a:effectLst/>
                <a:latin typeface="Monaco"/>
                <a:hlinkClick r:id="rId3"/>
              </a:rPr>
              <a:t>Babel</a:t>
            </a:r>
            <a:r>
              <a:rPr lang="en-US" dirty="0">
                <a:effectLst/>
                <a:latin typeface="Monaco"/>
              </a:rPr>
              <a:t>, </a:t>
            </a:r>
            <a:r>
              <a:rPr lang="en-US" u="sng" dirty="0">
                <a:effectLst/>
                <a:latin typeface="Monaco"/>
                <a:hlinkClick r:id="rId4"/>
              </a:rPr>
              <a:t>TypeScript</a:t>
            </a:r>
            <a:r>
              <a:rPr lang="en-US" dirty="0">
                <a:effectLst/>
                <a:latin typeface="Monaco"/>
              </a:rPr>
              <a:t>, </a:t>
            </a:r>
            <a:r>
              <a:rPr lang="en-US" u="sng" dirty="0">
                <a:effectLst/>
                <a:latin typeface="Monaco"/>
                <a:hlinkClick r:id="rId5"/>
              </a:rPr>
              <a:t>Node</a:t>
            </a:r>
            <a:r>
              <a:rPr lang="en-US" dirty="0">
                <a:effectLst/>
                <a:latin typeface="Monaco"/>
              </a:rPr>
              <a:t>, </a:t>
            </a:r>
            <a:r>
              <a:rPr lang="en-US" u="sng" dirty="0">
                <a:effectLst/>
                <a:latin typeface="Monaco"/>
                <a:hlinkClick r:id="rId6"/>
              </a:rPr>
              <a:t>React</a:t>
            </a:r>
            <a:r>
              <a:rPr lang="en-US" dirty="0">
                <a:effectLst/>
                <a:latin typeface="Monaco"/>
              </a:rPr>
              <a:t>, </a:t>
            </a:r>
            <a:r>
              <a:rPr lang="en-US" u="sng" dirty="0">
                <a:effectLst/>
                <a:latin typeface="Monaco"/>
                <a:hlinkClick r:id="rId7"/>
              </a:rPr>
              <a:t>Angular</a:t>
            </a:r>
            <a:r>
              <a:rPr lang="en-US" dirty="0">
                <a:effectLst/>
                <a:latin typeface="Monaco"/>
              </a:rPr>
              <a:t>, </a:t>
            </a:r>
            <a:r>
              <a:rPr lang="en-US" u="sng" dirty="0">
                <a:effectLst/>
                <a:latin typeface="Monaco"/>
                <a:hlinkClick r:id="rId8"/>
              </a:rPr>
              <a:t>Vue</a:t>
            </a:r>
            <a:r>
              <a:rPr lang="en-US" dirty="0">
                <a:effectLst/>
                <a:latin typeface="Monaco"/>
              </a:rPr>
              <a:t> and more!</a:t>
            </a:r>
          </a:p>
        </p:txBody>
      </p:sp>
      <p:pic>
        <p:nvPicPr>
          <p:cNvPr id="8" name="Picture 7">
            <a:extLst>
              <a:ext uri="{FF2B5EF4-FFF2-40B4-BE49-F238E27FC236}">
                <a16:creationId xmlns:a16="http://schemas.microsoft.com/office/drawing/2014/main" id="{1009F16B-8AF6-497A-A5DF-663D83E1E492}"/>
              </a:ext>
            </a:extLst>
          </p:cNvPr>
          <p:cNvPicPr>
            <a:picLocks noChangeAspect="1"/>
          </p:cNvPicPr>
          <p:nvPr/>
        </p:nvPicPr>
        <p:blipFill>
          <a:blip r:embed="rId9"/>
          <a:stretch>
            <a:fillRect/>
          </a:stretch>
        </p:blipFill>
        <p:spPr>
          <a:xfrm>
            <a:off x="8357814" y="1037431"/>
            <a:ext cx="1198562" cy="1198562"/>
          </a:xfrm>
          <a:prstGeom prst="rect">
            <a:avLst/>
          </a:prstGeom>
        </p:spPr>
      </p:pic>
    </p:spTree>
    <p:extLst>
      <p:ext uri="{BB962C8B-B14F-4D97-AF65-F5344CB8AC3E}">
        <p14:creationId xmlns:p14="http://schemas.microsoft.com/office/powerpoint/2010/main" val="13791143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Tools and </a:t>
            </a:r>
            <a:r>
              <a:rPr lang="en-US" sz="2800" spc="300" dirty="0">
                <a:latin typeface="Zilla Slab"/>
              </a:rPr>
              <a:t>Dependencies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Jest</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2" name="TextBox 1">
            <a:extLst>
              <a:ext uri="{FF2B5EF4-FFF2-40B4-BE49-F238E27FC236}">
                <a16:creationId xmlns:a16="http://schemas.microsoft.com/office/drawing/2014/main" id="{7D83EFE5-79B4-4877-8AE7-94F5DCD94987}"/>
              </a:ext>
            </a:extLst>
          </p:cNvPr>
          <p:cNvSpPr txBox="1"/>
          <p:nvPr/>
        </p:nvSpPr>
        <p:spPr>
          <a:xfrm>
            <a:off x="1649506" y="2205318"/>
            <a:ext cx="7978588" cy="1122743"/>
          </a:xfrm>
          <a:prstGeom prst="rect">
            <a:avLst/>
          </a:prstGeom>
          <a:noFill/>
        </p:spPr>
        <p:txBody>
          <a:bodyPr wrap="square" rtlCol="0">
            <a:spAutoFit/>
          </a:bodyPr>
          <a:lstStyle/>
          <a:p>
            <a:pPr algn="l">
              <a:lnSpc>
                <a:spcPct val="200000"/>
              </a:lnSpc>
            </a:pPr>
            <a:r>
              <a:rPr lang="en-US" b="1" i="0" dirty="0">
                <a:solidFill>
                  <a:srgbClr val="C2A813"/>
                </a:solidFill>
                <a:effectLst/>
                <a:latin typeface="Monaco"/>
              </a:rPr>
              <a:t>Zero config</a:t>
            </a:r>
          </a:p>
          <a:p>
            <a:pPr algn="l">
              <a:lnSpc>
                <a:spcPct val="200000"/>
              </a:lnSpc>
            </a:pPr>
            <a:r>
              <a:rPr lang="en-US" b="0" i="0" dirty="0">
                <a:solidFill>
                  <a:srgbClr val="1C1E21"/>
                </a:solidFill>
                <a:effectLst/>
                <a:latin typeface="system-ui"/>
              </a:rPr>
              <a:t>Jest aims to work out of the box, config free, on most JavaScript projects.</a:t>
            </a:r>
            <a:endParaRPr lang="en-US" dirty="0">
              <a:effectLst/>
              <a:latin typeface="Monaco"/>
            </a:endParaRPr>
          </a:p>
        </p:txBody>
      </p:sp>
      <p:sp>
        <p:nvSpPr>
          <p:cNvPr id="8" name="TextBox 7">
            <a:extLst>
              <a:ext uri="{FF2B5EF4-FFF2-40B4-BE49-F238E27FC236}">
                <a16:creationId xmlns:a16="http://schemas.microsoft.com/office/drawing/2014/main" id="{F8F5F54F-DCC5-4472-AAFF-7853A3345D68}"/>
              </a:ext>
            </a:extLst>
          </p:cNvPr>
          <p:cNvSpPr txBox="1"/>
          <p:nvPr/>
        </p:nvSpPr>
        <p:spPr>
          <a:xfrm>
            <a:off x="1649506" y="3944471"/>
            <a:ext cx="7978588" cy="2230739"/>
          </a:xfrm>
          <a:prstGeom prst="rect">
            <a:avLst/>
          </a:prstGeom>
          <a:noFill/>
        </p:spPr>
        <p:txBody>
          <a:bodyPr wrap="square" rtlCol="0">
            <a:spAutoFit/>
          </a:bodyPr>
          <a:lstStyle/>
          <a:p>
            <a:pPr algn="l">
              <a:lnSpc>
                <a:spcPct val="200000"/>
              </a:lnSpc>
            </a:pPr>
            <a:r>
              <a:rPr lang="en-US" b="1" dirty="0">
                <a:solidFill>
                  <a:srgbClr val="C2A813"/>
                </a:solidFill>
                <a:latin typeface="Monaco"/>
              </a:rPr>
              <a:t>Fast and safe</a:t>
            </a:r>
          </a:p>
          <a:p>
            <a:pPr algn="l">
              <a:lnSpc>
                <a:spcPct val="200000"/>
              </a:lnSpc>
            </a:pPr>
            <a:r>
              <a:rPr lang="en-US" b="0" i="0" dirty="0">
                <a:solidFill>
                  <a:srgbClr val="1C1E21"/>
                </a:solidFill>
                <a:effectLst/>
                <a:latin typeface="system-ui"/>
              </a:rPr>
              <a:t>By ensuring your tests have unique global state, Jest can reliably run tests in parallel. To make things quick, Jest runs previously failed tests first and re-organizes runs based on how long test files take.</a:t>
            </a:r>
            <a:endParaRPr lang="en-US" dirty="0">
              <a:effectLst/>
              <a:latin typeface="Monaco"/>
            </a:endParaRPr>
          </a:p>
        </p:txBody>
      </p:sp>
    </p:spTree>
    <p:extLst>
      <p:ext uri="{BB962C8B-B14F-4D97-AF65-F5344CB8AC3E}">
        <p14:creationId xmlns:p14="http://schemas.microsoft.com/office/powerpoint/2010/main" val="23591590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Tools and </a:t>
            </a:r>
            <a:r>
              <a:rPr lang="en-US" sz="2800" spc="300" dirty="0">
                <a:latin typeface="Zilla Slab"/>
              </a:rPr>
              <a:t>Dependencies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Testing Library</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2" name="TextBox 1">
            <a:extLst>
              <a:ext uri="{FF2B5EF4-FFF2-40B4-BE49-F238E27FC236}">
                <a16:creationId xmlns:a16="http://schemas.microsoft.com/office/drawing/2014/main" id="{7D83EFE5-79B4-4877-8AE7-94F5DCD94987}"/>
              </a:ext>
            </a:extLst>
          </p:cNvPr>
          <p:cNvSpPr txBox="1"/>
          <p:nvPr/>
        </p:nvSpPr>
        <p:spPr>
          <a:xfrm>
            <a:off x="1649506" y="2590629"/>
            <a:ext cx="7978588" cy="3338735"/>
          </a:xfrm>
          <a:prstGeom prst="rect">
            <a:avLst/>
          </a:prstGeom>
          <a:noFill/>
        </p:spPr>
        <p:txBody>
          <a:bodyPr wrap="square" rtlCol="0">
            <a:spAutoFit/>
          </a:bodyPr>
          <a:lstStyle/>
          <a:p>
            <a:pPr algn="l">
              <a:lnSpc>
                <a:spcPct val="200000"/>
              </a:lnSpc>
            </a:pPr>
            <a:r>
              <a:rPr lang="en-US" b="1" i="0" dirty="0">
                <a:solidFill>
                  <a:srgbClr val="C2A813"/>
                </a:solidFill>
                <a:effectLst/>
                <a:latin typeface="Monaco"/>
              </a:rPr>
              <a:t>Introduction</a:t>
            </a:r>
          </a:p>
          <a:p>
            <a:pPr algn="l">
              <a:lnSpc>
                <a:spcPct val="200000"/>
              </a:lnSpc>
            </a:pPr>
            <a:r>
              <a:rPr lang="en-US" dirty="0">
                <a:solidFill>
                  <a:srgbClr val="1C1E21"/>
                </a:solidFill>
                <a:latin typeface="system-ui"/>
              </a:rPr>
              <a:t>I</a:t>
            </a:r>
            <a:r>
              <a:rPr lang="en-US" b="0" i="0" dirty="0">
                <a:solidFill>
                  <a:srgbClr val="1C1E21"/>
                </a:solidFill>
                <a:effectLst/>
                <a:latin typeface="system-ui"/>
              </a:rPr>
              <a:t>s a light-weight solution for testing web pages by querying and interacting with DOM nodes (whether simulated with JSDOM/Jest or in the browser)</a:t>
            </a:r>
          </a:p>
          <a:p>
            <a:pPr algn="l">
              <a:lnSpc>
                <a:spcPct val="200000"/>
              </a:lnSpc>
            </a:pPr>
            <a:endParaRPr lang="en-US" dirty="0">
              <a:solidFill>
                <a:srgbClr val="1C1E21"/>
              </a:solidFill>
              <a:latin typeface="system-ui"/>
            </a:endParaRPr>
          </a:p>
          <a:p>
            <a:pPr algn="l">
              <a:lnSpc>
                <a:spcPct val="200000"/>
              </a:lnSpc>
            </a:pPr>
            <a:r>
              <a:rPr lang="en-US" dirty="0">
                <a:effectLst/>
                <a:latin typeface="Monaco"/>
              </a:rPr>
              <a:t>Helps you test React components in a way that's closer to how users interact with them.</a:t>
            </a:r>
          </a:p>
        </p:txBody>
      </p:sp>
      <p:pic>
        <p:nvPicPr>
          <p:cNvPr id="4" name="Picture 3">
            <a:extLst>
              <a:ext uri="{FF2B5EF4-FFF2-40B4-BE49-F238E27FC236}">
                <a16:creationId xmlns:a16="http://schemas.microsoft.com/office/drawing/2014/main" id="{ECDD8072-B256-425A-BA7E-5A6D575E4B84}"/>
              </a:ext>
            </a:extLst>
          </p:cNvPr>
          <p:cNvPicPr>
            <a:picLocks noChangeAspect="1"/>
          </p:cNvPicPr>
          <p:nvPr/>
        </p:nvPicPr>
        <p:blipFill>
          <a:blip r:embed="rId3"/>
          <a:stretch>
            <a:fillRect/>
          </a:stretch>
        </p:blipFill>
        <p:spPr>
          <a:xfrm>
            <a:off x="8652782" y="1027112"/>
            <a:ext cx="1219200" cy="1219200"/>
          </a:xfrm>
          <a:prstGeom prst="rect">
            <a:avLst/>
          </a:prstGeom>
        </p:spPr>
      </p:pic>
    </p:spTree>
    <p:extLst>
      <p:ext uri="{BB962C8B-B14F-4D97-AF65-F5344CB8AC3E}">
        <p14:creationId xmlns:p14="http://schemas.microsoft.com/office/powerpoint/2010/main" val="152147145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Tools and </a:t>
            </a:r>
            <a:r>
              <a:rPr lang="en-US" sz="2800" spc="300" dirty="0">
                <a:latin typeface="Zilla Slab"/>
              </a:rPr>
              <a:t>Dependencies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Installing Dependencies</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2" name="TextBox 1">
            <a:extLst>
              <a:ext uri="{FF2B5EF4-FFF2-40B4-BE49-F238E27FC236}">
                <a16:creationId xmlns:a16="http://schemas.microsoft.com/office/drawing/2014/main" id="{7D83EFE5-79B4-4877-8AE7-94F5DCD94987}"/>
              </a:ext>
            </a:extLst>
          </p:cNvPr>
          <p:cNvSpPr txBox="1"/>
          <p:nvPr/>
        </p:nvSpPr>
        <p:spPr>
          <a:xfrm>
            <a:off x="1748118" y="3164542"/>
            <a:ext cx="7978588" cy="1754326"/>
          </a:xfrm>
          <a:prstGeom prst="rect">
            <a:avLst/>
          </a:prstGeom>
          <a:noFill/>
        </p:spPr>
        <p:txBody>
          <a:bodyPr wrap="square" rtlCol="0">
            <a:spAutoFit/>
          </a:bodyPr>
          <a:lstStyle/>
          <a:p>
            <a:endParaRPr lang="en-US" b="1" i="0" dirty="0">
              <a:solidFill>
                <a:srgbClr val="242424"/>
              </a:solidFill>
              <a:effectLst/>
              <a:latin typeface="sohne"/>
            </a:endParaRPr>
          </a:p>
          <a:p>
            <a:r>
              <a:rPr lang="nb-NO" b="0" i="0" dirty="0">
                <a:solidFill>
                  <a:srgbClr val="242424"/>
                </a:solidFill>
                <a:effectLst/>
                <a:latin typeface="source-code-pro"/>
              </a:rPr>
              <a:t>npm install --save-dev jest </a:t>
            </a:r>
            <a:r>
              <a:rPr lang="nb-NO" b="0" i="0" dirty="0">
                <a:solidFill>
                  <a:srgbClr val="643820"/>
                </a:solidFill>
                <a:effectLst/>
                <a:latin typeface="source-code-pro"/>
              </a:rPr>
              <a:t>@testing</a:t>
            </a:r>
            <a:r>
              <a:rPr lang="nb-NO" b="0" i="0" dirty="0">
                <a:solidFill>
                  <a:srgbClr val="242424"/>
                </a:solidFill>
                <a:effectLst/>
                <a:latin typeface="source-code-pro"/>
              </a:rPr>
              <a:t>-</a:t>
            </a:r>
            <a:r>
              <a:rPr lang="nb-NO" b="0" i="0" dirty="0">
                <a:solidFill>
                  <a:srgbClr val="AA0D91"/>
                </a:solidFill>
                <a:effectLst/>
                <a:latin typeface="source-code-pro"/>
              </a:rPr>
              <a:t>library</a:t>
            </a:r>
            <a:r>
              <a:rPr lang="nb-NO" b="0" i="0" dirty="0">
                <a:solidFill>
                  <a:srgbClr val="242424"/>
                </a:solidFill>
                <a:effectLst/>
                <a:latin typeface="source-code-pro"/>
              </a:rPr>
              <a:t>/react </a:t>
            </a:r>
            <a:r>
              <a:rPr lang="nb-NO" b="0" i="0" dirty="0">
                <a:solidFill>
                  <a:srgbClr val="643820"/>
                </a:solidFill>
                <a:effectLst/>
                <a:latin typeface="source-code-pro"/>
              </a:rPr>
              <a:t>@testing</a:t>
            </a:r>
            <a:r>
              <a:rPr lang="nb-NO" b="0" i="0" dirty="0">
                <a:solidFill>
                  <a:srgbClr val="242424"/>
                </a:solidFill>
                <a:effectLst/>
                <a:latin typeface="source-code-pro"/>
              </a:rPr>
              <a:t>-</a:t>
            </a:r>
            <a:r>
              <a:rPr lang="nb-NO" b="0" i="0" dirty="0">
                <a:solidFill>
                  <a:srgbClr val="AA0D91"/>
                </a:solidFill>
                <a:effectLst/>
                <a:latin typeface="source-code-pro"/>
              </a:rPr>
              <a:t>library</a:t>
            </a:r>
            <a:r>
              <a:rPr lang="nb-NO" b="0" i="0" dirty="0">
                <a:solidFill>
                  <a:srgbClr val="242424"/>
                </a:solidFill>
                <a:effectLst/>
                <a:latin typeface="source-code-pro"/>
              </a:rPr>
              <a:t>/jest-dom</a:t>
            </a:r>
            <a:br>
              <a:rPr lang="en-US" dirty="0"/>
            </a:br>
            <a:br>
              <a:rPr lang="en-US" dirty="0"/>
            </a:br>
            <a:r>
              <a:rPr lang="en-US" dirty="0"/>
              <a:t>	</a:t>
            </a:r>
            <a:r>
              <a:rPr lang="en-US" b="0" i="0" dirty="0">
                <a:solidFill>
                  <a:srgbClr val="AA0D91"/>
                </a:solidFill>
                <a:effectLst/>
                <a:latin typeface="source-code-pro"/>
              </a:rPr>
              <a:t>or</a:t>
            </a:r>
            <a:r>
              <a:rPr lang="en-US" b="0" i="0" dirty="0">
                <a:solidFill>
                  <a:srgbClr val="242424"/>
                </a:solidFill>
                <a:effectLst/>
                <a:latin typeface="source-code-pro"/>
              </a:rPr>
              <a:t> </a:t>
            </a:r>
            <a:br>
              <a:rPr lang="en-US" dirty="0"/>
            </a:br>
            <a:br>
              <a:rPr lang="en-US" dirty="0"/>
            </a:br>
            <a:r>
              <a:rPr lang="en-US" b="0" i="0" dirty="0">
                <a:solidFill>
                  <a:srgbClr val="242424"/>
                </a:solidFill>
                <a:effectLst/>
                <a:latin typeface="source-code-pro"/>
              </a:rPr>
              <a:t>yarn add --dev jest </a:t>
            </a:r>
            <a:r>
              <a:rPr lang="en-US" b="0" i="0" dirty="0">
                <a:solidFill>
                  <a:srgbClr val="643820"/>
                </a:solidFill>
                <a:effectLst/>
                <a:latin typeface="source-code-pro"/>
              </a:rPr>
              <a:t>@testing</a:t>
            </a:r>
            <a:r>
              <a:rPr lang="en-US" b="0" i="0" dirty="0">
                <a:solidFill>
                  <a:srgbClr val="242424"/>
                </a:solidFill>
                <a:effectLst/>
                <a:latin typeface="source-code-pro"/>
              </a:rPr>
              <a:t>-</a:t>
            </a:r>
            <a:r>
              <a:rPr lang="en-US" b="0" i="0" dirty="0">
                <a:solidFill>
                  <a:srgbClr val="AA0D91"/>
                </a:solidFill>
                <a:effectLst/>
                <a:latin typeface="source-code-pro"/>
              </a:rPr>
              <a:t>library</a:t>
            </a:r>
            <a:r>
              <a:rPr lang="en-US" b="0" i="0" dirty="0">
                <a:solidFill>
                  <a:srgbClr val="242424"/>
                </a:solidFill>
                <a:effectLst/>
                <a:latin typeface="source-code-pro"/>
              </a:rPr>
              <a:t>/react </a:t>
            </a:r>
            <a:r>
              <a:rPr lang="en-US" b="0" i="0" dirty="0">
                <a:solidFill>
                  <a:srgbClr val="643820"/>
                </a:solidFill>
                <a:effectLst/>
                <a:latin typeface="source-code-pro"/>
              </a:rPr>
              <a:t>@testing</a:t>
            </a:r>
            <a:r>
              <a:rPr lang="en-US" b="0" i="0" dirty="0">
                <a:solidFill>
                  <a:srgbClr val="242424"/>
                </a:solidFill>
                <a:effectLst/>
                <a:latin typeface="source-code-pro"/>
              </a:rPr>
              <a:t>-</a:t>
            </a:r>
            <a:r>
              <a:rPr lang="en-US" b="0" i="0" dirty="0">
                <a:solidFill>
                  <a:srgbClr val="AA0D91"/>
                </a:solidFill>
                <a:effectLst/>
                <a:latin typeface="source-code-pro"/>
              </a:rPr>
              <a:t>library</a:t>
            </a:r>
            <a:r>
              <a:rPr lang="en-US" b="0" i="0" dirty="0">
                <a:solidFill>
                  <a:srgbClr val="242424"/>
                </a:solidFill>
                <a:effectLst/>
                <a:latin typeface="source-code-pro"/>
              </a:rPr>
              <a:t>/jest-dom</a:t>
            </a:r>
            <a:endParaRPr lang="en-US" dirty="0"/>
          </a:p>
        </p:txBody>
      </p:sp>
    </p:spTree>
    <p:extLst>
      <p:ext uri="{BB962C8B-B14F-4D97-AF65-F5344CB8AC3E}">
        <p14:creationId xmlns:p14="http://schemas.microsoft.com/office/powerpoint/2010/main" val="237142521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Tools and </a:t>
            </a:r>
            <a:r>
              <a:rPr lang="en-US" sz="2800" spc="300" dirty="0">
                <a:latin typeface="Zilla Slab"/>
              </a:rPr>
              <a:t>Dependencies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Cypress</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2" name="TextBox 1">
            <a:extLst>
              <a:ext uri="{FF2B5EF4-FFF2-40B4-BE49-F238E27FC236}">
                <a16:creationId xmlns:a16="http://schemas.microsoft.com/office/drawing/2014/main" id="{7D83EFE5-79B4-4877-8AE7-94F5DCD94987}"/>
              </a:ext>
            </a:extLst>
          </p:cNvPr>
          <p:cNvSpPr txBox="1"/>
          <p:nvPr/>
        </p:nvSpPr>
        <p:spPr>
          <a:xfrm>
            <a:off x="1766047" y="2635624"/>
            <a:ext cx="7978588" cy="1200329"/>
          </a:xfrm>
          <a:prstGeom prst="rect">
            <a:avLst/>
          </a:prstGeom>
          <a:noFill/>
        </p:spPr>
        <p:txBody>
          <a:bodyPr wrap="square" rtlCol="0">
            <a:spAutoFit/>
          </a:bodyPr>
          <a:lstStyle/>
          <a:p>
            <a:r>
              <a:rPr lang="en-US" b="1" i="0" dirty="0">
                <a:solidFill>
                  <a:srgbClr val="C2A813"/>
                </a:solidFill>
                <a:effectLst/>
                <a:latin typeface="Monaco"/>
              </a:rPr>
              <a:t>Introduction</a:t>
            </a:r>
          </a:p>
          <a:p>
            <a:endParaRPr lang="en-US" b="1" i="0" dirty="0">
              <a:solidFill>
                <a:srgbClr val="242424"/>
              </a:solidFill>
              <a:effectLst/>
              <a:latin typeface="sohne"/>
            </a:endParaRPr>
          </a:p>
          <a:p>
            <a:r>
              <a:rPr lang="en-US" dirty="0">
                <a:solidFill>
                  <a:srgbClr val="1C1E21"/>
                </a:solidFill>
                <a:latin typeface="system-ui"/>
              </a:rPr>
              <a:t>Watch your end-to-end and component tests run in real time as you develop your applications.</a:t>
            </a:r>
          </a:p>
        </p:txBody>
      </p:sp>
      <p:pic>
        <p:nvPicPr>
          <p:cNvPr id="4" name="Graphic 3">
            <a:extLst>
              <a:ext uri="{FF2B5EF4-FFF2-40B4-BE49-F238E27FC236}">
                <a16:creationId xmlns:a16="http://schemas.microsoft.com/office/drawing/2014/main" id="{4B09B88A-DADF-4C62-A58F-2E63A484F14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88306" y="1479532"/>
            <a:ext cx="762000" cy="304800"/>
          </a:xfrm>
          <a:prstGeom prst="rect">
            <a:avLst/>
          </a:prstGeom>
        </p:spPr>
      </p:pic>
    </p:spTree>
    <p:extLst>
      <p:ext uri="{BB962C8B-B14F-4D97-AF65-F5344CB8AC3E}">
        <p14:creationId xmlns:p14="http://schemas.microsoft.com/office/powerpoint/2010/main" val="248217110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Tools and </a:t>
            </a:r>
            <a:r>
              <a:rPr lang="en-US" sz="2800" spc="300" dirty="0">
                <a:latin typeface="Zilla Slab"/>
              </a:rPr>
              <a:t>Dependencies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Cypress</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2" name="TextBox 1">
            <a:extLst>
              <a:ext uri="{FF2B5EF4-FFF2-40B4-BE49-F238E27FC236}">
                <a16:creationId xmlns:a16="http://schemas.microsoft.com/office/drawing/2014/main" id="{7D83EFE5-79B4-4877-8AE7-94F5DCD94987}"/>
              </a:ext>
            </a:extLst>
          </p:cNvPr>
          <p:cNvSpPr txBox="1"/>
          <p:nvPr/>
        </p:nvSpPr>
        <p:spPr>
          <a:xfrm>
            <a:off x="1766047" y="2635624"/>
            <a:ext cx="7978588" cy="2031325"/>
          </a:xfrm>
          <a:prstGeom prst="rect">
            <a:avLst/>
          </a:prstGeom>
          <a:noFill/>
        </p:spPr>
        <p:txBody>
          <a:bodyPr wrap="square" rtlCol="0">
            <a:spAutoFit/>
          </a:bodyPr>
          <a:lstStyle/>
          <a:p>
            <a:r>
              <a:rPr lang="en-US" b="1" i="0" dirty="0">
                <a:solidFill>
                  <a:srgbClr val="242424"/>
                </a:solidFill>
                <a:effectLst/>
                <a:latin typeface="sohne"/>
              </a:rPr>
              <a:t>Installing Cypress</a:t>
            </a:r>
          </a:p>
          <a:p>
            <a:endParaRPr lang="en-US" b="1" i="0" dirty="0">
              <a:solidFill>
                <a:srgbClr val="242424"/>
              </a:solidFill>
              <a:effectLst/>
              <a:latin typeface="sohne"/>
            </a:endParaRPr>
          </a:p>
          <a:p>
            <a:r>
              <a:rPr lang="en-US" dirty="0"/>
              <a:t> 	</a:t>
            </a:r>
            <a:r>
              <a:rPr lang="en-US" b="0" i="0" dirty="0">
                <a:solidFill>
                  <a:srgbClr val="242424"/>
                </a:solidFill>
                <a:effectLst/>
                <a:latin typeface="source-code-pro"/>
              </a:rPr>
              <a:t> </a:t>
            </a:r>
            <a:r>
              <a:rPr lang="en-US" b="0" i="0" dirty="0" err="1">
                <a:solidFill>
                  <a:srgbClr val="242424"/>
                </a:solidFill>
                <a:effectLst/>
                <a:latin typeface="source-code-pro"/>
              </a:rPr>
              <a:t>npm</a:t>
            </a:r>
            <a:r>
              <a:rPr lang="en-US" b="0" i="0" dirty="0">
                <a:solidFill>
                  <a:srgbClr val="242424"/>
                </a:solidFill>
                <a:effectLst/>
                <a:latin typeface="source-code-pro"/>
              </a:rPr>
              <a:t> install </a:t>
            </a:r>
            <a:r>
              <a:rPr lang="en-US" b="0" i="0" dirty="0">
                <a:solidFill>
                  <a:srgbClr val="007400"/>
                </a:solidFill>
                <a:effectLst/>
                <a:latin typeface="source-code-pro"/>
              </a:rPr>
              <a:t>--save-dev cypress</a:t>
            </a:r>
            <a:br>
              <a:rPr lang="en-US" dirty="0"/>
            </a:br>
            <a:br>
              <a:rPr lang="en-US" dirty="0"/>
            </a:br>
            <a:r>
              <a:rPr lang="en-US" dirty="0"/>
              <a:t>	</a:t>
            </a:r>
            <a:r>
              <a:rPr lang="en-US" b="0" i="0" dirty="0">
                <a:solidFill>
                  <a:srgbClr val="AA0D91"/>
                </a:solidFill>
                <a:effectLst/>
                <a:latin typeface="source-code-pro"/>
              </a:rPr>
              <a:t>or</a:t>
            </a:r>
            <a:r>
              <a:rPr lang="en-US" b="0" i="0" dirty="0">
                <a:solidFill>
                  <a:srgbClr val="242424"/>
                </a:solidFill>
                <a:effectLst/>
                <a:latin typeface="source-code-pro"/>
              </a:rPr>
              <a:t> </a:t>
            </a:r>
            <a:br>
              <a:rPr lang="en-US" dirty="0"/>
            </a:br>
            <a:br>
              <a:rPr lang="en-US" dirty="0"/>
            </a:br>
            <a:r>
              <a:rPr lang="en-US" dirty="0"/>
              <a:t>	</a:t>
            </a:r>
            <a:r>
              <a:rPr lang="en-US" b="0" i="0" dirty="0">
                <a:solidFill>
                  <a:srgbClr val="242424"/>
                </a:solidFill>
                <a:effectLst/>
                <a:latin typeface="source-code-pro"/>
              </a:rPr>
              <a:t>yarn </a:t>
            </a:r>
            <a:r>
              <a:rPr lang="en-US" b="0" i="0" dirty="0">
                <a:solidFill>
                  <a:srgbClr val="AA0D91"/>
                </a:solidFill>
                <a:effectLst/>
                <a:latin typeface="source-code-pro"/>
              </a:rPr>
              <a:t>add</a:t>
            </a:r>
            <a:r>
              <a:rPr lang="en-US" b="0" i="0" dirty="0">
                <a:solidFill>
                  <a:srgbClr val="242424"/>
                </a:solidFill>
                <a:effectLst/>
                <a:latin typeface="source-code-pro"/>
              </a:rPr>
              <a:t> </a:t>
            </a:r>
            <a:r>
              <a:rPr lang="en-US" b="0" i="0" dirty="0">
                <a:solidFill>
                  <a:srgbClr val="007400"/>
                </a:solidFill>
                <a:effectLst/>
                <a:latin typeface="source-code-pro"/>
              </a:rPr>
              <a:t>--dev cypress</a:t>
            </a:r>
            <a:endParaRPr lang="en-US" dirty="0"/>
          </a:p>
        </p:txBody>
      </p:sp>
      <p:pic>
        <p:nvPicPr>
          <p:cNvPr id="4" name="Picture 3">
            <a:extLst>
              <a:ext uri="{FF2B5EF4-FFF2-40B4-BE49-F238E27FC236}">
                <a16:creationId xmlns:a16="http://schemas.microsoft.com/office/drawing/2014/main" id="{8C1AC6D3-F117-4F9D-B4C6-80D0052711CA}"/>
              </a:ext>
            </a:extLst>
          </p:cNvPr>
          <p:cNvPicPr>
            <a:picLocks noChangeAspect="1"/>
          </p:cNvPicPr>
          <p:nvPr/>
        </p:nvPicPr>
        <p:blipFill>
          <a:blip r:embed="rId3"/>
          <a:stretch>
            <a:fillRect/>
          </a:stretch>
        </p:blipFill>
        <p:spPr>
          <a:xfrm>
            <a:off x="7288306" y="3852448"/>
            <a:ext cx="3943900" cy="1629002"/>
          </a:xfrm>
          <a:prstGeom prst="rect">
            <a:avLst/>
          </a:prstGeom>
        </p:spPr>
      </p:pic>
    </p:spTree>
    <p:extLst>
      <p:ext uri="{BB962C8B-B14F-4D97-AF65-F5344CB8AC3E}">
        <p14:creationId xmlns:p14="http://schemas.microsoft.com/office/powerpoint/2010/main" val="195744638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Tools and </a:t>
            </a:r>
            <a:r>
              <a:rPr lang="en-US" sz="2800" spc="300" dirty="0">
                <a:latin typeface="Zilla Slab"/>
              </a:rPr>
              <a:t>Dependencies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Cypress</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2" name="TextBox 1">
            <a:extLst>
              <a:ext uri="{FF2B5EF4-FFF2-40B4-BE49-F238E27FC236}">
                <a16:creationId xmlns:a16="http://schemas.microsoft.com/office/drawing/2014/main" id="{7D83EFE5-79B4-4877-8AE7-94F5DCD94987}"/>
              </a:ext>
            </a:extLst>
          </p:cNvPr>
          <p:cNvSpPr txBox="1"/>
          <p:nvPr/>
        </p:nvSpPr>
        <p:spPr>
          <a:xfrm>
            <a:off x="1766047" y="2635624"/>
            <a:ext cx="7978588" cy="2031325"/>
          </a:xfrm>
          <a:prstGeom prst="rect">
            <a:avLst/>
          </a:prstGeom>
          <a:noFill/>
        </p:spPr>
        <p:txBody>
          <a:bodyPr wrap="square" rtlCol="0">
            <a:spAutoFit/>
          </a:bodyPr>
          <a:lstStyle/>
          <a:p>
            <a:pPr algn="l"/>
            <a:r>
              <a:rPr lang="en-US" b="1" i="0" dirty="0">
                <a:solidFill>
                  <a:srgbClr val="242424"/>
                </a:solidFill>
                <a:effectLst/>
                <a:latin typeface="sohne"/>
              </a:rPr>
              <a:t>Running Cypress</a:t>
            </a:r>
          </a:p>
          <a:p>
            <a:endParaRPr lang="en-US" b="1" i="0" dirty="0">
              <a:solidFill>
                <a:srgbClr val="242424"/>
              </a:solidFill>
              <a:effectLst/>
              <a:latin typeface="sohne"/>
            </a:endParaRPr>
          </a:p>
          <a:p>
            <a:r>
              <a:rPr lang="en-US" dirty="0"/>
              <a:t> 	</a:t>
            </a:r>
            <a:r>
              <a:rPr lang="en-US" b="0" i="0" dirty="0">
                <a:solidFill>
                  <a:srgbClr val="242424"/>
                </a:solidFill>
                <a:effectLst/>
                <a:latin typeface="source-code-pro"/>
              </a:rPr>
              <a:t> {</a:t>
            </a:r>
            <a:br>
              <a:rPr lang="en-US" dirty="0"/>
            </a:br>
            <a:r>
              <a:rPr lang="en-US" dirty="0"/>
              <a:t>		</a:t>
            </a:r>
            <a:r>
              <a:rPr lang="en-US" b="0" i="0" dirty="0">
                <a:solidFill>
                  <a:srgbClr val="836C28"/>
                </a:solidFill>
                <a:effectLst/>
                <a:latin typeface="source-code-pro"/>
              </a:rPr>
              <a:t>"scripts"</a:t>
            </a:r>
            <a:r>
              <a:rPr lang="en-US" b="0" i="0" dirty="0">
                <a:solidFill>
                  <a:srgbClr val="242424"/>
                </a:solidFill>
                <a:effectLst/>
                <a:latin typeface="source-code-pro"/>
              </a:rPr>
              <a:t>: {</a:t>
            </a:r>
            <a:br>
              <a:rPr lang="en-US" dirty="0"/>
            </a:br>
            <a:r>
              <a:rPr lang="en-US" dirty="0"/>
              <a:t>			</a:t>
            </a:r>
            <a:r>
              <a:rPr lang="en-US" b="0" i="0" dirty="0">
                <a:solidFill>
                  <a:srgbClr val="836C28"/>
                </a:solidFill>
                <a:effectLst/>
                <a:latin typeface="source-code-pro"/>
              </a:rPr>
              <a:t>"</a:t>
            </a:r>
            <a:r>
              <a:rPr lang="en-US" b="0" i="0" dirty="0" err="1">
                <a:solidFill>
                  <a:srgbClr val="836C28"/>
                </a:solidFill>
                <a:effectLst/>
                <a:latin typeface="source-code-pro"/>
              </a:rPr>
              <a:t>cypress:open</a:t>
            </a:r>
            <a:r>
              <a:rPr lang="en-US" b="0" i="0" dirty="0">
                <a:solidFill>
                  <a:srgbClr val="836C28"/>
                </a:solidFill>
                <a:effectLst/>
                <a:latin typeface="source-code-pro"/>
              </a:rPr>
              <a:t>"</a:t>
            </a:r>
            <a:r>
              <a:rPr lang="en-US" b="0" i="0" dirty="0">
                <a:solidFill>
                  <a:srgbClr val="242424"/>
                </a:solidFill>
                <a:effectLst/>
                <a:latin typeface="source-code-pro"/>
              </a:rPr>
              <a:t>: </a:t>
            </a:r>
            <a:r>
              <a:rPr lang="en-US" b="0" i="0" dirty="0">
                <a:solidFill>
                  <a:srgbClr val="C41A16"/>
                </a:solidFill>
                <a:effectLst/>
                <a:latin typeface="source-code-pro"/>
              </a:rPr>
              <a:t>"cypress open"</a:t>
            </a:r>
            <a:br>
              <a:rPr lang="en-US" dirty="0"/>
            </a:br>
            <a:r>
              <a:rPr lang="en-US" dirty="0"/>
              <a:t>		</a:t>
            </a:r>
            <a:r>
              <a:rPr lang="en-US" b="0" i="0" dirty="0">
                <a:solidFill>
                  <a:srgbClr val="242424"/>
                </a:solidFill>
                <a:effectLst/>
                <a:latin typeface="source-code-pro"/>
              </a:rPr>
              <a:t>}</a:t>
            </a:r>
            <a:br>
              <a:rPr lang="en-US" dirty="0"/>
            </a:br>
            <a:r>
              <a:rPr lang="en-US" dirty="0"/>
              <a:t>	</a:t>
            </a:r>
            <a:r>
              <a:rPr lang="en-US" b="0" i="0" dirty="0">
                <a:solidFill>
                  <a:srgbClr val="242424"/>
                </a:solidFill>
                <a:effectLst/>
                <a:latin typeface="source-code-pro"/>
              </a:rPr>
              <a:t>}</a:t>
            </a:r>
            <a:endParaRPr lang="en-US" dirty="0"/>
          </a:p>
        </p:txBody>
      </p:sp>
    </p:spTree>
    <p:extLst>
      <p:ext uri="{BB962C8B-B14F-4D97-AF65-F5344CB8AC3E}">
        <p14:creationId xmlns:p14="http://schemas.microsoft.com/office/powerpoint/2010/main" val="150984361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83C22D-6E48-5548-82C6-E95F5994892B}"/>
              </a:ext>
            </a:extLst>
          </p:cNvPr>
          <p:cNvSpPr>
            <a:spLocks noGrp="1"/>
          </p:cNvSpPr>
          <p:nvPr>
            <p:ph type="title"/>
          </p:nvPr>
        </p:nvSpPr>
        <p:spPr>
          <a:xfrm>
            <a:off x="818322" y="2323751"/>
            <a:ext cx="6172200" cy="2210498"/>
          </a:xfrm>
        </p:spPr>
        <p:txBody>
          <a:bodyPr>
            <a:normAutofit/>
          </a:bodyPr>
          <a:lstStyle/>
          <a:p>
            <a:pPr>
              <a:buClr>
                <a:srgbClr val="FFCE1C"/>
              </a:buClr>
            </a:pPr>
            <a:r>
              <a:rPr lang="fr-FR" spc="300" dirty="0">
                <a:solidFill>
                  <a:srgbClr val="FFCE1C"/>
                </a:solidFill>
                <a:latin typeface="Zilla Slab"/>
              </a:rPr>
              <a:t>I. </a:t>
            </a:r>
            <a:r>
              <a:rPr lang="en-GB" sz="5400" spc="300" dirty="0">
                <a:latin typeface="Zilla Slab"/>
              </a:rPr>
              <a:t>Introduction</a:t>
            </a:r>
            <a:r>
              <a:rPr lang="en-GB" spc="300" dirty="0">
                <a:latin typeface="Zilla Slab"/>
              </a:rPr>
              <a:t> </a:t>
            </a:r>
            <a:br>
              <a:rPr lang="en-GB" spc="300" dirty="0">
                <a:latin typeface="Zilla Slab"/>
              </a:rPr>
            </a:br>
            <a:endParaRPr lang="fr-FR" b="0" spc="300" dirty="0"/>
          </a:p>
        </p:txBody>
      </p:sp>
      <p:pic>
        <p:nvPicPr>
          <p:cNvPr id="3" name="Espace réservé pour une image  12">
            <a:extLst>
              <a:ext uri="{FF2B5EF4-FFF2-40B4-BE49-F238E27FC236}">
                <a16:creationId xmlns:a16="http://schemas.microsoft.com/office/drawing/2014/main" id="{5EC1BF03-0FC3-D645-A08D-8EC389E601A7}"/>
              </a:ext>
            </a:extLst>
          </p:cNvPr>
          <p:cNvPicPr preferRelativeResize="0">
            <a:picLocks/>
          </p:cNvPicPr>
          <p:nvPr/>
        </p:nvPicPr>
        <p:blipFill rotWithShape="1">
          <a:blip r:embed="rId2"/>
          <a:srcRect l="41487" t="5545" r="18504"/>
          <a:stretch/>
        </p:blipFill>
        <p:spPr>
          <a:xfrm>
            <a:off x="7826188" y="1"/>
            <a:ext cx="4365812" cy="6871446"/>
          </a:xfrm>
          <a:custGeom>
            <a:avLst/>
            <a:gdLst>
              <a:gd name="connsiteX0" fmla="*/ 1606318 w 9637712"/>
              <a:gd name="connsiteY0" fmla="*/ 0 h 10458450"/>
              <a:gd name="connsiteX1" fmla="*/ 9637712 w 9637712"/>
              <a:gd name="connsiteY1" fmla="*/ 0 h 10458450"/>
              <a:gd name="connsiteX2" fmla="*/ 9637712 w 9637712"/>
              <a:gd name="connsiteY2" fmla="*/ 10458450 h 10458450"/>
              <a:gd name="connsiteX3" fmla="*/ 0 w 9637712"/>
              <a:gd name="connsiteY3" fmla="*/ 10458450 h 10458450"/>
              <a:gd name="connsiteX4" fmla="*/ 0 w 9637712"/>
              <a:gd name="connsiteY4" fmla="*/ 1606318 h 10458450"/>
              <a:gd name="connsiteX5" fmla="*/ 1606318 w 9637712"/>
              <a:gd name="connsiteY5" fmla="*/ 0 h 1045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7712" h="10458450">
                <a:moveTo>
                  <a:pt x="1606318" y="0"/>
                </a:moveTo>
                <a:lnTo>
                  <a:pt x="9637712" y="0"/>
                </a:lnTo>
                <a:lnTo>
                  <a:pt x="9637712" y="10458450"/>
                </a:lnTo>
                <a:lnTo>
                  <a:pt x="0" y="10458450"/>
                </a:lnTo>
                <a:lnTo>
                  <a:pt x="0" y="1606318"/>
                </a:lnTo>
                <a:cubicBezTo>
                  <a:pt x="0" y="719173"/>
                  <a:pt x="719173" y="0"/>
                  <a:pt x="1606318" y="0"/>
                </a:cubicBezTo>
                <a:close/>
              </a:path>
            </a:pathLst>
          </a:custGeom>
        </p:spPr>
      </p:pic>
      <p:pic>
        <p:nvPicPr>
          <p:cNvPr id="4" name="Image 3">
            <a:extLst>
              <a:ext uri="{FF2B5EF4-FFF2-40B4-BE49-F238E27FC236}">
                <a16:creationId xmlns:a16="http://schemas.microsoft.com/office/drawing/2014/main" id="{39B6448E-880E-5742-8E9D-1661E6BF9EA5}"/>
              </a:ext>
            </a:extLst>
          </p:cNvPr>
          <p:cNvPicPr>
            <a:picLocks noChangeAspect="1"/>
          </p:cNvPicPr>
          <p:nvPr/>
        </p:nvPicPr>
        <p:blipFill>
          <a:blip r:embed="rId3"/>
          <a:stretch>
            <a:fillRect/>
          </a:stretch>
        </p:blipFill>
        <p:spPr>
          <a:xfrm>
            <a:off x="10138148" y="0"/>
            <a:ext cx="1651000" cy="2679700"/>
          </a:xfrm>
          <a:prstGeom prst="rect">
            <a:avLst/>
          </a:prstGeom>
        </p:spPr>
      </p:pic>
    </p:spTree>
    <p:extLst>
      <p:ext uri="{BB962C8B-B14F-4D97-AF65-F5344CB8AC3E}">
        <p14:creationId xmlns:p14="http://schemas.microsoft.com/office/powerpoint/2010/main" val="70028292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Tools and </a:t>
            </a:r>
            <a:r>
              <a:rPr lang="en-US" sz="2800" spc="300" dirty="0">
                <a:latin typeface="Zilla Slab"/>
              </a:rPr>
              <a:t>Dependencies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Cypress</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2" name="TextBox 1">
            <a:extLst>
              <a:ext uri="{FF2B5EF4-FFF2-40B4-BE49-F238E27FC236}">
                <a16:creationId xmlns:a16="http://schemas.microsoft.com/office/drawing/2014/main" id="{7D83EFE5-79B4-4877-8AE7-94F5DCD94987}"/>
              </a:ext>
            </a:extLst>
          </p:cNvPr>
          <p:cNvSpPr txBox="1"/>
          <p:nvPr/>
        </p:nvSpPr>
        <p:spPr>
          <a:xfrm>
            <a:off x="1721224" y="2214283"/>
            <a:ext cx="7978588" cy="923330"/>
          </a:xfrm>
          <a:prstGeom prst="rect">
            <a:avLst/>
          </a:prstGeom>
          <a:noFill/>
        </p:spPr>
        <p:txBody>
          <a:bodyPr wrap="square" rtlCol="0">
            <a:spAutoFit/>
          </a:bodyPr>
          <a:lstStyle/>
          <a:p>
            <a:pPr algn="l"/>
            <a:r>
              <a:rPr lang="en-US" b="1" i="0" dirty="0">
                <a:solidFill>
                  <a:srgbClr val="FF0000"/>
                </a:solidFill>
                <a:effectLst/>
                <a:latin typeface="sohne"/>
              </a:rPr>
              <a:t>Before Running Cypress</a:t>
            </a:r>
          </a:p>
          <a:p>
            <a:endParaRPr lang="en-US" b="1" i="0" dirty="0">
              <a:solidFill>
                <a:srgbClr val="242424"/>
              </a:solidFill>
              <a:effectLst/>
              <a:latin typeface="sohne"/>
            </a:endParaRPr>
          </a:p>
          <a:p>
            <a:r>
              <a:rPr lang="en-US" dirty="0"/>
              <a:t> 	</a:t>
            </a:r>
          </a:p>
        </p:txBody>
      </p:sp>
      <p:pic>
        <p:nvPicPr>
          <p:cNvPr id="4" name="Picture 3">
            <a:extLst>
              <a:ext uri="{FF2B5EF4-FFF2-40B4-BE49-F238E27FC236}">
                <a16:creationId xmlns:a16="http://schemas.microsoft.com/office/drawing/2014/main" id="{DB10AD28-6E93-4728-ABA6-30FBA0F7F49E}"/>
              </a:ext>
            </a:extLst>
          </p:cNvPr>
          <p:cNvPicPr>
            <a:picLocks noChangeAspect="1"/>
          </p:cNvPicPr>
          <p:nvPr/>
        </p:nvPicPr>
        <p:blipFill>
          <a:blip r:embed="rId3"/>
          <a:stretch>
            <a:fillRect/>
          </a:stretch>
        </p:blipFill>
        <p:spPr>
          <a:xfrm>
            <a:off x="4602310" y="1935797"/>
            <a:ext cx="7059010" cy="4277322"/>
          </a:xfrm>
          <a:prstGeom prst="rect">
            <a:avLst/>
          </a:prstGeom>
        </p:spPr>
      </p:pic>
    </p:spTree>
    <p:extLst>
      <p:ext uri="{BB962C8B-B14F-4D97-AF65-F5344CB8AC3E}">
        <p14:creationId xmlns:p14="http://schemas.microsoft.com/office/powerpoint/2010/main" val="372941898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Tools and </a:t>
            </a:r>
            <a:r>
              <a:rPr lang="en-US" sz="2800" spc="300" dirty="0">
                <a:latin typeface="Zilla Slab"/>
              </a:rPr>
              <a:t>Dependencies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Cypress</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2" name="TextBox 1">
            <a:extLst>
              <a:ext uri="{FF2B5EF4-FFF2-40B4-BE49-F238E27FC236}">
                <a16:creationId xmlns:a16="http://schemas.microsoft.com/office/drawing/2014/main" id="{7D83EFE5-79B4-4877-8AE7-94F5DCD94987}"/>
              </a:ext>
            </a:extLst>
          </p:cNvPr>
          <p:cNvSpPr txBox="1"/>
          <p:nvPr/>
        </p:nvSpPr>
        <p:spPr>
          <a:xfrm>
            <a:off x="1721224" y="2214283"/>
            <a:ext cx="7978588" cy="923330"/>
          </a:xfrm>
          <a:prstGeom prst="rect">
            <a:avLst/>
          </a:prstGeom>
          <a:noFill/>
        </p:spPr>
        <p:txBody>
          <a:bodyPr wrap="square" rtlCol="0">
            <a:spAutoFit/>
          </a:bodyPr>
          <a:lstStyle/>
          <a:p>
            <a:pPr algn="l"/>
            <a:r>
              <a:rPr lang="en-US" b="1" i="0" dirty="0">
                <a:solidFill>
                  <a:srgbClr val="FF0000"/>
                </a:solidFill>
                <a:effectLst/>
                <a:latin typeface="sohne"/>
              </a:rPr>
              <a:t>After Running Cypress</a:t>
            </a:r>
          </a:p>
          <a:p>
            <a:endParaRPr lang="en-US" b="1" i="0" dirty="0">
              <a:solidFill>
                <a:srgbClr val="242424"/>
              </a:solidFill>
              <a:effectLst/>
              <a:latin typeface="sohne"/>
            </a:endParaRPr>
          </a:p>
          <a:p>
            <a:r>
              <a:rPr lang="en-US" dirty="0"/>
              <a:t> 	</a:t>
            </a:r>
          </a:p>
        </p:txBody>
      </p:sp>
      <p:pic>
        <p:nvPicPr>
          <p:cNvPr id="10" name="Picture 9">
            <a:extLst>
              <a:ext uri="{FF2B5EF4-FFF2-40B4-BE49-F238E27FC236}">
                <a16:creationId xmlns:a16="http://schemas.microsoft.com/office/drawing/2014/main" id="{120FD223-CEBF-425D-9F34-B46E62FB50A9}"/>
              </a:ext>
            </a:extLst>
          </p:cNvPr>
          <p:cNvPicPr>
            <a:picLocks noChangeAspect="1"/>
          </p:cNvPicPr>
          <p:nvPr/>
        </p:nvPicPr>
        <p:blipFill>
          <a:blip r:embed="rId3"/>
          <a:stretch>
            <a:fillRect/>
          </a:stretch>
        </p:blipFill>
        <p:spPr>
          <a:xfrm>
            <a:off x="5121088" y="2675948"/>
            <a:ext cx="5715000" cy="3810000"/>
          </a:xfrm>
          <a:prstGeom prst="rect">
            <a:avLst/>
          </a:prstGeom>
        </p:spPr>
      </p:pic>
    </p:spTree>
    <p:extLst>
      <p:ext uri="{BB962C8B-B14F-4D97-AF65-F5344CB8AC3E}">
        <p14:creationId xmlns:p14="http://schemas.microsoft.com/office/powerpoint/2010/main" val="6851051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Tools and </a:t>
            </a:r>
            <a:r>
              <a:rPr lang="en-US" sz="2800" spc="300" dirty="0">
                <a:latin typeface="Zilla Slab"/>
              </a:rPr>
              <a:t>Dependencies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Cypress</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2" name="TextBox 1">
            <a:extLst>
              <a:ext uri="{FF2B5EF4-FFF2-40B4-BE49-F238E27FC236}">
                <a16:creationId xmlns:a16="http://schemas.microsoft.com/office/drawing/2014/main" id="{7D83EFE5-79B4-4877-8AE7-94F5DCD94987}"/>
              </a:ext>
            </a:extLst>
          </p:cNvPr>
          <p:cNvSpPr txBox="1"/>
          <p:nvPr/>
        </p:nvSpPr>
        <p:spPr>
          <a:xfrm>
            <a:off x="1721224" y="2214283"/>
            <a:ext cx="7978588" cy="923330"/>
          </a:xfrm>
          <a:prstGeom prst="rect">
            <a:avLst/>
          </a:prstGeom>
          <a:noFill/>
        </p:spPr>
        <p:txBody>
          <a:bodyPr wrap="square" rtlCol="0">
            <a:spAutoFit/>
          </a:bodyPr>
          <a:lstStyle/>
          <a:p>
            <a:pPr algn="l"/>
            <a:r>
              <a:rPr lang="en-US" b="1" i="0" dirty="0">
                <a:solidFill>
                  <a:srgbClr val="FF0000"/>
                </a:solidFill>
                <a:effectLst/>
                <a:latin typeface="sohne"/>
              </a:rPr>
              <a:t>After Running Cypress</a:t>
            </a:r>
          </a:p>
          <a:p>
            <a:endParaRPr lang="en-US" b="1" i="0" dirty="0">
              <a:solidFill>
                <a:srgbClr val="242424"/>
              </a:solidFill>
              <a:effectLst/>
              <a:latin typeface="sohne"/>
            </a:endParaRPr>
          </a:p>
          <a:p>
            <a:r>
              <a:rPr lang="en-US" dirty="0"/>
              <a:t> 	</a:t>
            </a:r>
          </a:p>
        </p:txBody>
      </p:sp>
      <p:pic>
        <p:nvPicPr>
          <p:cNvPr id="4" name="Picture 3">
            <a:extLst>
              <a:ext uri="{FF2B5EF4-FFF2-40B4-BE49-F238E27FC236}">
                <a16:creationId xmlns:a16="http://schemas.microsoft.com/office/drawing/2014/main" id="{6C72D83F-311C-485D-ACA1-6058F651B4B5}"/>
              </a:ext>
            </a:extLst>
          </p:cNvPr>
          <p:cNvPicPr>
            <a:picLocks noChangeAspect="1"/>
          </p:cNvPicPr>
          <p:nvPr/>
        </p:nvPicPr>
        <p:blipFill>
          <a:blip r:embed="rId3"/>
          <a:stretch>
            <a:fillRect/>
          </a:stretch>
        </p:blipFill>
        <p:spPr>
          <a:xfrm>
            <a:off x="6868429" y="2079812"/>
            <a:ext cx="2411757" cy="4276165"/>
          </a:xfrm>
          <a:prstGeom prst="rect">
            <a:avLst/>
          </a:prstGeom>
        </p:spPr>
      </p:pic>
      <p:cxnSp>
        <p:nvCxnSpPr>
          <p:cNvPr id="8" name="Straight Arrow Connector 7">
            <a:extLst>
              <a:ext uri="{FF2B5EF4-FFF2-40B4-BE49-F238E27FC236}">
                <a16:creationId xmlns:a16="http://schemas.microsoft.com/office/drawing/2014/main" id="{CDE01722-A143-4793-93D3-B190151C78EB}"/>
              </a:ext>
            </a:extLst>
          </p:cNvPr>
          <p:cNvCxnSpPr/>
          <p:nvPr/>
        </p:nvCxnSpPr>
        <p:spPr>
          <a:xfrm flipV="1">
            <a:off x="4572000" y="4217894"/>
            <a:ext cx="2196353" cy="183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2010956-9EB3-4856-8DB9-B792E935ECB6}"/>
              </a:ext>
            </a:extLst>
          </p:cNvPr>
          <p:cNvCxnSpPr/>
          <p:nvPr/>
        </p:nvCxnSpPr>
        <p:spPr>
          <a:xfrm flipV="1">
            <a:off x="4428565" y="2868706"/>
            <a:ext cx="2339788" cy="9502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732873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83C22D-6E48-5548-82C6-E95F5994892B}"/>
              </a:ext>
            </a:extLst>
          </p:cNvPr>
          <p:cNvSpPr>
            <a:spLocks noGrp="1"/>
          </p:cNvSpPr>
          <p:nvPr>
            <p:ph type="title"/>
          </p:nvPr>
        </p:nvSpPr>
        <p:spPr>
          <a:xfrm>
            <a:off x="818322" y="2323751"/>
            <a:ext cx="6389302" cy="2210498"/>
          </a:xfrm>
        </p:spPr>
        <p:txBody>
          <a:bodyPr>
            <a:normAutofit/>
          </a:bodyPr>
          <a:lstStyle/>
          <a:p>
            <a:pPr>
              <a:buClr>
                <a:srgbClr val="FFCE1C"/>
              </a:buClr>
            </a:pPr>
            <a:r>
              <a:rPr lang="fr-FR" spc="300" dirty="0">
                <a:solidFill>
                  <a:srgbClr val="FFCE1C"/>
                </a:solidFill>
                <a:latin typeface="Zilla Slab"/>
              </a:rPr>
              <a:t>III. </a:t>
            </a:r>
            <a:r>
              <a:rPr lang="en-US" sz="5400" spc="300" dirty="0">
                <a:latin typeface="Zilla Slab"/>
              </a:rPr>
              <a:t>Unit Testing</a:t>
            </a:r>
            <a:br>
              <a:rPr lang="en-GB" spc="300" dirty="0">
                <a:latin typeface="Zilla Slab"/>
              </a:rPr>
            </a:br>
            <a:endParaRPr lang="fr-FR" b="0" spc="300" dirty="0"/>
          </a:p>
        </p:txBody>
      </p:sp>
      <p:pic>
        <p:nvPicPr>
          <p:cNvPr id="3" name="Espace réservé pour une image  12">
            <a:extLst>
              <a:ext uri="{FF2B5EF4-FFF2-40B4-BE49-F238E27FC236}">
                <a16:creationId xmlns:a16="http://schemas.microsoft.com/office/drawing/2014/main" id="{5EC1BF03-0FC3-D645-A08D-8EC389E601A7}"/>
              </a:ext>
            </a:extLst>
          </p:cNvPr>
          <p:cNvPicPr preferRelativeResize="0">
            <a:picLocks/>
          </p:cNvPicPr>
          <p:nvPr/>
        </p:nvPicPr>
        <p:blipFill rotWithShape="1">
          <a:blip r:embed="rId2"/>
          <a:srcRect l="41487" t="5545" r="18504"/>
          <a:stretch/>
        </p:blipFill>
        <p:spPr>
          <a:xfrm>
            <a:off x="7826188" y="1"/>
            <a:ext cx="4365812" cy="6871446"/>
          </a:xfrm>
          <a:custGeom>
            <a:avLst/>
            <a:gdLst>
              <a:gd name="connsiteX0" fmla="*/ 1606318 w 9637712"/>
              <a:gd name="connsiteY0" fmla="*/ 0 h 10458450"/>
              <a:gd name="connsiteX1" fmla="*/ 9637712 w 9637712"/>
              <a:gd name="connsiteY1" fmla="*/ 0 h 10458450"/>
              <a:gd name="connsiteX2" fmla="*/ 9637712 w 9637712"/>
              <a:gd name="connsiteY2" fmla="*/ 10458450 h 10458450"/>
              <a:gd name="connsiteX3" fmla="*/ 0 w 9637712"/>
              <a:gd name="connsiteY3" fmla="*/ 10458450 h 10458450"/>
              <a:gd name="connsiteX4" fmla="*/ 0 w 9637712"/>
              <a:gd name="connsiteY4" fmla="*/ 1606318 h 10458450"/>
              <a:gd name="connsiteX5" fmla="*/ 1606318 w 9637712"/>
              <a:gd name="connsiteY5" fmla="*/ 0 h 1045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7712" h="10458450">
                <a:moveTo>
                  <a:pt x="1606318" y="0"/>
                </a:moveTo>
                <a:lnTo>
                  <a:pt x="9637712" y="0"/>
                </a:lnTo>
                <a:lnTo>
                  <a:pt x="9637712" y="10458450"/>
                </a:lnTo>
                <a:lnTo>
                  <a:pt x="0" y="10458450"/>
                </a:lnTo>
                <a:lnTo>
                  <a:pt x="0" y="1606318"/>
                </a:lnTo>
                <a:cubicBezTo>
                  <a:pt x="0" y="719173"/>
                  <a:pt x="719173" y="0"/>
                  <a:pt x="1606318" y="0"/>
                </a:cubicBezTo>
                <a:close/>
              </a:path>
            </a:pathLst>
          </a:custGeom>
        </p:spPr>
      </p:pic>
      <p:pic>
        <p:nvPicPr>
          <p:cNvPr id="4" name="Image 3">
            <a:extLst>
              <a:ext uri="{FF2B5EF4-FFF2-40B4-BE49-F238E27FC236}">
                <a16:creationId xmlns:a16="http://schemas.microsoft.com/office/drawing/2014/main" id="{39B6448E-880E-5742-8E9D-1661E6BF9EA5}"/>
              </a:ext>
            </a:extLst>
          </p:cNvPr>
          <p:cNvPicPr>
            <a:picLocks noChangeAspect="1"/>
          </p:cNvPicPr>
          <p:nvPr/>
        </p:nvPicPr>
        <p:blipFill>
          <a:blip r:embed="rId3"/>
          <a:stretch>
            <a:fillRect/>
          </a:stretch>
        </p:blipFill>
        <p:spPr>
          <a:xfrm>
            <a:off x="10138148" y="0"/>
            <a:ext cx="1651000" cy="2679700"/>
          </a:xfrm>
          <a:prstGeom prst="rect">
            <a:avLst/>
          </a:prstGeom>
        </p:spPr>
      </p:pic>
    </p:spTree>
    <p:extLst>
      <p:ext uri="{BB962C8B-B14F-4D97-AF65-F5344CB8AC3E}">
        <p14:creationId xmlns:p14="http://schemas.microsoft.com/office/powerpoint/2010/main" val="133141890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US" sz="2800" spc="300" dirty="0">
                <a:latin typeface="Zilla Slab"/>
              </a:rPr>
              <a:t>Unit Testing</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fr-FR" sz="3200" b="1" i="1" dirty="0" err="1">
                <a:solidFill>
                  <a:srgbClr val="572AD7"/>
                </a:solidFill>
                <a:latin typeface="Montserrat"/>
                <a:ea typeface="Montserrat" charset="0"/>
                <a:cs typeface="Montserrat" charset="0"/>
                <a:sym typeface="Lato"/>
              </a:rPr>
              <a:t>Definition</a:t>
            </a:r>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14" name="TextBox 13">
            <a:extLst>
              <a:ext uri="{FF2B5EF4-FFF2-40B4-BE49-F238E27FC236}">
                <a16:creationId xmlns:a16="http://schemas.microsoft.com/office/drawing/2014/main" id="{15140576-3857-4C6E-9A6D-623E2AFB7383}"/>
              </a:ext>
            </a:extLst>
          </p:cNvPr>
          <p:cNvSpPr txBox="1"/>
          <p:nvPr/>
        </p:nvSpPr>
        <p:spPr>
          <a:xfrm>
            <a:off x="1237129" y="3039036"/>
            <a:ext cx="8731624" cy="1122936"/>
          </a:xfrm>
          <a:prstGeom prst="rect">
            <a:avLst/>
          </a:prstGeom>
          <a:noFill/>
        </p:spPr>
        <p:txBody>
          <a:bodyPr wrap="square" rtlCol="0">
            <a:spAutoFit/>
          </a:bodyPr>
          <a:lstStyle/>
          <a:p>
            <a:pPr marL="285750" indent="-285750">
              <a:lnSpc>
                <a:spcPct val="200000"/>
              </a:lnSpc>
              <a:buFontTx/>
              <a:buChar char="-"/>
            </a:pPr>
            <a:r>
              <a:rPr lang="en-US" dirty="0">
                <a:solidFill>
                  <a:srgbClr val="2D3846"/>
                </a:solidFill>
                <a:latin typeface="Fira Sans" panose="020B0604020202020204" pitchFamily="34" charset="0"/>
              </a:rPr>
              <a:t>Unit tests focus on one small part of your app at a time. They make sure that each little bit (like a button or a message) works right on its own.</a:t>
            </a:r>
            <a:endParaRPr lang="en-US" dirty="0"/>
          </a:p>
        </p:txBody>
      </p:sp>
    </p:spTree>
    <p:extLst>
      <p:ext uri="{BB962C8B-B14F-4D97-AF65-F5344CB8AC3E}">
        <p14:creationId xmlns:p14="http://schemas.microsoft.com/office/powerpoint/2010/main" val="91931197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83C22D-6E48-5548-82C6-E95F5994892B}"/>
              </a:ext>
            </a:extLst>
          </p:cNvPr>
          <p:cNvSpPr>
            <a:spLocks noGrp="1"/>
          </p:cNvSpPr>
          <p:nvPr>
            <p:ph type="title"/>
          </p:nvPr>
        </p:nvSpPr>
        <p:spPr>
          <a:xfrm>
            <a:off x="818322" y="2323751"/>
            <a:ext cx="6389302" cy="2210498"/>
          </a:xfrm>
        </p:spPr>
        <p:txBody>
          <a:bodyPr>
            <a:normAutofit fontScale="90000"/>
          </a:bodyPr>
          <a:lstStyle/>
          <a:p>
            <a:pPr>
              <a:buClr>
                <a:srgbClr val="FFCE1C"/>
              </a:buClr>
            </a:pPr>
            <a:r>
              <a:rPr lang="fr-FR" spc="300" dirty="0">
                <a:solidFill>
                  <a:srgbClr val="FFCE1C"/>
                </a:solidFill>
                <a:latin typeface="Zilla Slab"/>
              </a:rPr>
              <a:t>IV. </a:t>
            </a:r>
            <a:r>
              <a:rPr lang="en-US" sz="5400" spc="300" dirty="0">
                <a:latin typeface="Zilla Slab"/>
              </a:rPr>
              <a:t>Integration 	Testing</a:t>
            </a:r>
            <a:br>
              <a:rPr lang="en-GB" spc="300" dirty="0">
                <a:latin typeface="Zilla Slab"/>
              </a:rPr>
            </a:br>
            <a:endParaRPr lang="fr-FR" b="0" spc="300" dirty="0"/>
          </a:p>
        </p:txBody>
      </p:sp>
      <p:pic>
        <p:nvPicPr>
          <p:cNvPr id="3" name="Espace réservé pour une image  12">
            <a:extLst>
              <a:ext uri="{FF2B5EF4-FFF2-40B4-BE49-F238E27FC236}">
                <a16:creationId xmlns:a16="http://schemas.microsoft.com/office/drawing/2014/main" id="{5EC1BF03-0FC3-D645-A08D-8EC389E601A7}"/>
              </a:ext>
            </a:extLst>
          </p:cNvPr>
          <p:cNvPicPr preferRelativeResize="0">
            <a:picLocks/>
          </p:cNvPicPr>
          <p:nvPr/>
        </p:nvPicPr>
        <p:blipFill rotWithShape="1">
          <a:blip r:embed="rId2"/>
          <a:srcRect l="41487" t="5545" r="18504"/>
          <a:stretch/>
        </p:blipFill>
        <p:spPr>
          <a:xfrm>
            <a:off x="7826188" y="1"/>
            <a:ext cx="4365812" cy="6871446"/>
          </a:xfrm>
          <a:custGeom>
            <a:avLst/>
            <a:gdLst>
              <a:gd name="connsiteX0" fmla="*/ 1606318 w 9637712"/>
              <a:gd name="connsiteY0" fmla="*/ 0 h 10458450"/>
              <a:gd name="connsiteX1" fmla="*/ 9637712 w 9637712"/>
              <a:gd name="connsiteY1" fmla="*/ 0 h 10458450"/>
              <a:gd name="connsiteX2" fmla="*/ 9637712 w 9637712"/>
              <a:gd name="connsiteY2" fmla="*/ 10458450 h 10458450"/>
              <a:gd name="connsiteX3" fmla="*/ 0 w 9637712"/>
              <a:gd name="connsiteY3" fmla="*/ 10458450 h 10458450"/>
              <a:gd name="connsiteX4" fmla="*/ 0 w 9637712"/>
              <a:gd name="connsiteY4" fmla="*/ 1606318 h 10458450"/>
              <a:gd name="connsiteX5" fmla="*/ 1606318 w 9637712"/>
              <a:gd name="connsiteY5" fmla="*/ 0 h 1045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7712" h="10458450">
                <a:moveTo>
                  <a:pt x="1606318" y="0"/>
                </a:moveTo>
                <a:lnTo>
                  <a:pt x="9637712" y="0"/>
                </a:lnTo>
                <a:lnTo>
                  <a:pt x="9637712" y="10458450"/>
                </a:lnTo>
                <a:lnTo>
                  <a:pt x="0" y="10458450"/>
                </a:lnTo>
                <a:lnTo>
                  <a:pt x="0" y="1606318"/>
                </a:lnTo>
                <a:cubicBezTo>
                  <a:pt x="0" y="719173"/>
                  <a:pt x="719173" y="0"/>
                  <a:pt x="1606318" y="0"/>
                </a:cubicBezTo>
                <a:close/>
              </a:path>
            </a:pathLst>
          </a:custGeom>
        </p:spPr>
      </p:pic>
      <p:pic>
        <p:nvPicPr>
          <p:cNvPr id="4" name="Image 3">
            <a:extLst>
              <a:ext uri="{FF2B5EF4-FFF2-40B4-BE49-F238E27FC236}">
                <a16:creationId xmlns:a16="http://schemas.microsoft.com/office/drawing/2014/main" id="{39B6448E-880E-5742-8E9D-1661E6BF9EA5}"/>
              </a:ext>
            </a:extLst>
          </p:cNvPr>
          <p:cNvPicPr>
            <a:picLocks noChangeAspect="1"/>
          </p:cNvPicPr>
          <p:nvPr/>
        </p:nvPicPr>
        <p:blipFill>
          <a:blip r:embed="rId3"/>
          <a:stretch>
            <a:fillRect/>
          </a:stretch>
        </p:blipFill>
        <p:spPr>
          <a:xfrm>
            <a:off x="10138148" y="0"/>
            <a:ext cx="1651000" cy="2679700"/>
          </a:xfrm>
          <a:prstGeom prst="rect">
            <a:avLst/>
          </a:prstGeom>
        </p:spPr>
      </p:pic>
    </p:spTree>
    <p:extLst>
      <p:ext uri="{BB962C8B-B14F-4D97-AF65-F5344CB8AC3E}">
        <p14:creationId xmlns:p14="http://schemas.microsoft.com/office/powerpoint/2010/main" val="73751392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US" sz="2800" spc="300" dirty="0">
                <a:latin typeface="Zilla Slab"/>
              </a:rPr>
              <a:t>Integration Tests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fr-FR" sz="3200" b="1" i="1" dirty="0" err="1">
                <a:solidFill>
                  <a:srgbClr val="572AD7"/>
                </a:solidFill>
                <a:latin typeface="Montserrat"/>
                <a:ea typeface="Montserrat" charset="0"/>
                <a:cs typeface="Montserrat" charset="0"/>
                <a:sym typeface="Lato"/>
              </a:rPr>
              <a:t>Definition</a:t>
            </a:r>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14" name="TextBox 13">
            <a:extLst>
              <a:ext uri="{FF2B5EF4-FFF2-40B4-BE49-F238E27FC236}">
                <a16:creationId xmlns:a16="http://schemas.microsoft.com/office/drawing/2014/main" id="{15140576-3857-4C6E-9A6D-623E2AFB7383}"/>
              </a:ext>
            </a:extLst>
          </p:cNvPr>
          <p:cNvSpPr txBox="1"/>
          <p:nvPr/>
        </p:nvSpPr>
        <p:spPr>
          <a:xfrm>
            <a:off x="1237129" y="3039036"/>
            <a:ext cx="8731624" cy="1676934"/>
          </a:xfrm>
          <a:prstGeom prst="rect">
            <a:avLst/>
          </a:prstGeom>
          <a:noFill/>
        </p:spPr>
        <p:txBody>
          <a:bodyPr wrap="square" rtlCol="0">
            <a:spAutoFit/>
          </a:bodyPr>
          <a:lstStyle/>
          <a:p>
            <a:pPr marL="285750" indent="-285750">
              <a:lnSpc>
                <a:spcPct val="200000"/>
              </a:lnSpc>
              <a:buFontTx/>
              <a:buChar char="-"/>
            </a:pPr>
            <a:r>
              <a:rPr lang="en-US" dirty="0">
                <a:solidFill>
                  <a:srgbClr val="2D3846"/>
                </a:solidFill>
                <a:latin typeface="Fira Sans" panose="020B0604020202020204" pitchFamily="34" charset="0"/>
              </a:rPr>
              <a:t>Integration tests look at how different parts of your app work together. They're about making sure that when you put several parts together, they still work right.</a:t>
            </a:r>
            <a:endParaRPr lang="en-US" dirty="0"/>
          </a:p>
        </p:txBody>
      </p:sp>
    </p:spTree>
    <p:extLst>
      <p:ext uri="{BB962C8B-B14F-4D97-AF65-F5344CB8AC3E}">
        <p14:creationId xmlns:p14="http://schemas.microsoft.com/office/powerpoint/2010/main" val="306809766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US" sz="2800" spc="300" dirty="0">
                <a:latin typeface="Zilla Slab"/>
              </a:rPr>
              <a:t>Integration Tests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Code Coverage</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14" name="TextBox 13">
            <a:extLst>
              <a:ext uri="{FF2B5EF4-FFF2-40B4-BE49-F238E27FC236}">
                <a16:creationId xmlns:a16="http://schemas.microsoft.com/office/drawing/2014/main" id="{15140576-3857-4C6E-9A6D-623E2AFB7383}"/>
              </a:ext>
            </a:extLst>
          </p:cNvPr>
          <p:cNvSpPr txBox="1"/>
          <p:nvPr/>
        </p:nvSpPr>
        <p:spPr>
          <a:xfrm>
            <a:off x="1237129" y="3039036"/>
            <a:ext cx="8731624" cy="1676934"/>
          </a:xfrm>
          <a:prstGeom prst="rect">
            <a:avLst/>
          </a:prstGeom>
          <a:noFill/>
        </p:spPr>
        <p:txBody>
          <a:bodyPr wrap="square" rtlCol="0">
            <a:spAutoFit/>
          </a:bodyPr>
          <a:lstStyle/>
          <a:p>
            <a:pPr marL="285750" indent="-285750">
              <a:lnSpc>
                <a:spcPct val="200000"/>
              </a:lnSpc>
              <a:buFontTx/>
              <a:buChar char="-"/>
            </a:pPr>
            <a:r>
              <a:rPr lang="en-US" b="0" i="0" dirty="0">
                <a:solidFill>
                  <a:srgbClr val="242424"/>
                </a:solidFill>
                <a:effectLst/>
                <a:latin typeface="source-serif-pro"/>
              </a:rPr>
              <a:t>Jest comes with built-in code coverage tools that help you understand how much of your codebase is covered by tests. This feature aids in identifying untested areas and improving overall code quality.</a:t>
            </a:r>
            <a:endParaRPr lang="en-US" dirty="0"/>
          </a:p>
        </p:txBody>
      </p:sp>
    </p:spTree>
    <p:extLst>
      <p:ext uri="{BB962C8B-B14F-4D97-AF65-F5344CB8AC3E}">
        <p14:creationId xmlns:p14="http://schemas.microsoft.com/office/powerpoint/2010/main" val="377417288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US" sz="2800" spc="300" dirty="0">
                <a:latin typeface="Zilla Slab"/>
              </a:rPr>
              <a:t>Integration Tests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Debugging</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14" name="TextBox 13">
            <a:extLst>
              <a:ext uri="{FF2B5EF4-FFF2-40B4-BE49-F238E27FC236}">
                <a16:creationId xmlns:a16="http://schemas.microsoft.com/office/drawing/2014/main" id="{15140576-3857-4C6E-9A6D-623E2AFB7383}"/>
              </a:ext>
            </a:extLst>
          </p:cNvPr>
          <p:cNvSpPr txBox="1"/>
          <p:nvPr/>
        </p:nvSpPr>
        <p:spPr>
          <a:xfrm>
            <a:off x="1111623" y="2590533"/>
            <a:ext cx="8731624" cy="2230739"/>
          </a:xfrm>
          <a:prstGeom prst="rect">
            <a:avLst/>
          </a:prstGeom>
          <a:noFill/>
        </p:spPr>
        <p:txBody>
          <a:bodyPr wrap="square" rtlCol="0">
            <a:spAutoFit/>
          </a:bodyPr>
          <a:lstStyle/>
          <a:p>
            <a:pPr>
              <a:lnSpc>
                <a:spcPct val="200000"/>
              </a:lnSpc>
            </a:pPr>
            <a:r>
              <a:rPr lang="en-US" dirty="0"/>
              <a:t>import {</a:t>
            </a:r>
            <a:r>
              <a:rPr lang="en-US" dirty="0" err="1"/>
              <a:t>prettyDOM</a:t>
            </a:r>
            <a:r>
              <a:rPr lang="en-US" dirty="0"/>
              <a:t>} from '@testing-library/</a:t>
            </a:r>
            <a:r>
              <a:rPr lang="en-US" dirty="0" err="1"/>
              <a:t>dom</a:t>
            </a:r>
            <a:r>
              <a:rPr lang="en-US" dirty="0"/>
              <a:t>’</a:t>
            </a:r>
          </a:p>
          <a:p>
            <a:pPr>
              <a:lnSpc>
                <a:spcPct val="200000"/>
              </a:lnSpc>
            </a:pPr>
            <a:r>
              <a:rPr lang="en-US" dirty="0"/>
              <a:t>const div = </a:t>
            </a:r>
            <a:r>
              <a:rPr lang="en-US" dirty="0" err="1"/>
              <a:t>document.createElement</a:t>
            </a:r>
            <a:r>
              <a:rPr lang="en-US" dirty="0"/>
              <a:t>('div’)</a:t>
            </a:r>
          </a:p>
          <a:p>
            <a:pPr>
              <a:lnSpc>
                <a:spcPct val="200000"/>
              </a:lnSpc>
            </a:pPr>
            <a:r>
              <a:rPr lang="en-US" dirty="0" err="1"/>
              <a:t>div.innerHTML</a:t>
            </a:r>
            <a:r>
              <a:rPr lang="en-US" dirty="0"/>
              <a:t> = '&lt;div&gt;&lt;h1&gt;Hello World&lt;/h1&gt;&lt;/div&gt;’</a:t>
            </a:r>
          </a:p>
          <a:p>
            <a:pPr>
              <a:lnSpc>
                <a:spcPct val="200000"/>
              </a:lnSpc>
            </a:pPr>
            <a:r>
              <a:rPr lang="en-US" b="1" dirty="0"/>
              <a:t>console.log(div)</a:t>
            </a:r>
          </a:p>
        </p:txBody>
      </p:sp>
    </p:spTree>
    <p:extLst>
      <p:ext uri="{BB962C8B-B14F-4D97-AF65-F5344CB8AC3E}">
        <p14:creationId xmlns:p14="http://schemas.microsoft.com/office/powerpoint/2010/main" val="176036104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US" sz="2800" spc="300" dirty="0">
                <a:latin typeface="Zilla Slab"/>
              </a:rPr>
              <a:t>Integration Tests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Debugging</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14" name="TextBox 13">
            <a:extLst>
              <a:ext uri="{FF2B5EF4-FFF2-40B4-BE49-F238E27FC236}">
                <a16:creationId xmlns:a16="http://schemas.microsoft.com/office/drawing/2014/main" id="{15140576-3857-4C6E-9A6D-623E2AFB7383}"/>
              </a:ext>
            </a:extLst>
          </p:cNvPr>
          <p:cNvSpPr txBox="1"/>
          <p:nvPr/>
        </p:nvSpPr>
        <p:spPr>
          <a:xfrm>
            <a:off x="1102659" y="2397353"/>
            <a:ext cx="8731624" cy="3139321"/>
          </a:xfrm>
          <a:prstGeom prst="rect">
            <a:avLst/>
          </a:prstGeom>
          <a:noFill/>
        </p:spPr>
        <p:txBody>
          <a:bodyPr wrap="square" rtlCol="0">
            <a:spAutoFit/>
          </a:bodyPr>
          <a:lstStyle/>
          <a:p>
            <a:pPr>
              <a:lnSpc>
                <a:spcPct val="200000"/>
              </a:lnSpc>
            </a:pPr>
            <a:r>
              <a:rPr lang="en-US" dirty="0"/>
              <a:t>import {</a:t>
            </a:r>
            <a:r>
              <a:rPr lang="en-US" dirty="0" err="1"/>
              <a:t>prettyDOM</a:t>
            </a:r>
            <a:r>
              <a:rPr lang="en-US" dirty="0"/>
              <a:t>} from '@testing-library/</a:t>
            </a:r>
            <a:r>
              <a:rPr lang="en-US" dirty="0" err="1"/>
              <a:t>dom</a:t>
            </a:r>
            <a:r>
              <a:rPr lang="en-US" dirty="0"/>
              <a:t>’</a:t>
            </a:r>
          </a:p>
          <a:p>
            <a:pPr>
              <a:lnSpc>
                <a:spcPct val="200000"/>
              </a:lnSpc>
            </a:pPr>
            <a:r>
              <a:rPr lang="en-US" dirty="0"/>
              <a:t>const div = </a:t>
            </a:r>
            <a:r>
              <a:rPr lang="en-US" dirty="0" err="1"/>
              <a:t>document.createElement</a:t>
            </a:r>
            <a:r>
              <a:rPr lang="en-US" dirty="0"/>
              <a:t>('div’)</a:t>
            </a:r>
          </a:p>
          <a:p>
            <a:pPr>
              <a:lnSpc>
                <a:spcPct val="200000"/>
              </a:lnSpc>
            </a:pPr>
            <a:r>
              <a:rPr lang="en-US" dirty="0" err="1"/>
              <a:t>div.innerHTML</a:t>
            </a:r>
            <a:r>
              <a:rPr lang="en-US" dirty="0"/>
              <a:t> = '&lt;div&gt;&lt;h1&gt;Hello World&lt;/h1&gt;&lt;/div&gt;’</a:t>
            </a:r>
          </a:p>
          <a:p>
            <a:pPr>
              <a:lnSpc>
                <a:spcPct val="200000"/>
              </a:lnSpc>
            </a:pPr>
            <a:r>
              <a:rPr lang="en-US" b="1" dirty="0"/>
              <a:t>console.log(</a:t>
            </a:r>
            <a:r>
              <a:rPr lang="en-US" b="1" dirty="0" err="1"/>
              <a:t>prettyDOM</a:t>
            </a:r>
            <a:r>
              <a:rPr lang="en-US" b="1" dirty="0"/>
              <a:t>(div))</a:t>
            </a:r>
          </a:p>
          <a:p>
            <a:r>
              <a:rPr lang="en-US" dirty="0"/>
              <a:t>// &lt;div&gt;</a:t>
            </a:r>
          </a:p>
          <a:p>
            <a:r>
              <a:rPr lang="en-US" dirty="0"/>
              <a:t>//   &lt;h1&gt;Hello World&lt;/h1&gt;</a:t>
            </a:r>
          </a:p>
          <a:p>
            <a:r>
              <a:rPr lang="en-US" dirty="0"/>
              <a:t>// &lt;/div&gt;</a:t>
            </a:r>
          </a:p>
        </p:txBody>
      </p:sp>
    </p:spTree>
    <p:extLst>
      <p:ext uri="{BB962C8B-B14F-4D97-AF65-F5344CB8AC3E}">
        <p14:creationId xmlns:p14="http://schemas.microsoft.com/office/powerpoint/2010/main" val="291716031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ea typeface="Montserrat" charset="0"/>
                <a:cs typeface="Montserrat" charset="0"/>
                <a:sym typeface="Lato"/>
              </a:rPr>
              <a:t>Importance of Testing</a:t>
            </a:r>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14" name="TextBox 13">
            <a:extLst>
              <a:ext uri="{FF2B5EF4-FFF2-40B4-BE49-F238E27FC236}">
                <a16:creationId xmlns:a16="http://schemas.microsoft.com/office/drawing/2014/main" id="{15140576-3857-4C6E-9A6D-623E2AFB7383}"/>
              </a:ext>
            </a:extLst>
          </p:cNvPr>
          <p:cNvSpPr txBox="1"/>
          <p:nvPr/>
        </p:nvSpPr>
        <p:spPr>
          <a:xfrm>
            <a:off x="1515035" y="2626659"/>
            <a:ext cx="8731624" cy="2862322"/>
          </a:xfrm>
          <a:prstGeom prst="rect">
            <a:avLst/>
          </a:prstGeom>
          <a:noFill/>
        </p:spPr>
        <p:txBody>
          <a:bodyPr wrap="square" rtlCol="0">
            <a:spAutoFit/>
          </a:bodyPr>
          <a:lstStyle/>
          <a:p>
            <a:pPr marL="285750" indent="-285750">
              <a:lnSpc>
                <a:spcPct val="200000"/>
              </a:lnSpc>
              <a:buFontTx/>
              <a:buChar char="-"/>
            </a:pPr>
            <a:r>
              <a:rPr lang="en-US" dirty="0">
                <a:solidFill>
                  <a:srgbClr val="2D3846"/>
                </a:solidFill>
                <a:latin typeface="Fira Sans" panose="020B0604020202020204" pitchFamily="34" charset="0"/>
              </a:rPr>
              <a:t>Test if everything works as expected.</a:t>
            </a:r>
          </a:p>
          <a:p>
            <a:pPr marL="285750" indent="-285750">
              <a:lnSpc>
                <a:spcPct val="200000"/>
              </a:lnSpc>
              <a:buFontTx/>
              <a:buChar char="-"/>
            </a:pPr>
            <a:r>
              <a:rPr lang="en-US" dirty="0">
                <a:solidFill>
                  <a:srgbClr val="2D3846"/>
                </a:solidFill>
                <a:latin typeface="Fira Sans" panose="020B0604020202020204" pitchFamily="34" charset="0"/>
              </a:rPr>
              <a:t>Helps identify bugs in the early stages of the development cycle</a:t>
            </a:r>
          </a:p>
          <a:p>
            <a:pPr marL="285750" indent="-285750">
              <a:buFontTx/>
              <a:buChar char="-"/>
            </a:pPr>
            <a:endParaRPr lang="en-US" dirty="0">
              <a:solidFill>
                <a:srgbClr val="2D3846"/>
              </a:solidFill>
              <a:latin typeface="Fira Sans" panose="020B0604020202020204" pitchFamily="34" charset="0"/>
            </a:endParaRPr>
          </a:p>
          <a:p>
            <a:pPr marL="285750" indent="-285750">
              <a:buFontTx/>
              <a:buChar char="-"/>
            </a:pPr>
            <a:r>
              <a:rPr lang="en-US" dirty="0">
                <a:solidFill>
                  <a:srgbClr val="2D3846"/>
                </a:solidFill>
                <a:latin typeface="Fira Sans" panose="020B0604020202020204" pitchFamily="34" charset="0"/>
              </a:rPr>
              <a:t>It saves time and money during the later testing phases</a:t>
            </a:r>
          </a:p>
          <a:p>
            <a:pPr marL="285750" indent="-285750">
              <a:buFontTx/>
              <a:buChar char="-"/>
            </a:pPr>
            <a:endParaRPr lang="en-US" dirty="0">
              <a:solidFill>
                <a:srgbClr val="2D3846"/>
              </a:solidFill>
              <a:latin typeface="Fira Sans" panose="020B0503050000020004" pitchFamily="34" charset="0"/>
            </a:endParaRPr>
          </a:p>
          <a:p>
            <a:pPr marL="285750" indent="-285750">
              <a:buFontTx/>
              <a:buChar char="-"/>
            </a:pPr>
            <a:r>
              <a:rPr lang="en-US" b="0" i="0" dirty="0">
                <a:solidFill>
                  <a:srgbClr val="2D3846"/>
                </a:solidFill>
                <a:effectLst/>
                <a:latin typeface="Fira Sans" panose="020B0503050000020004" pitchFamily="34" charset="0"/>
              </a:rPr>
              <a:t>Making corrections and changes in the code is quick : </a:t>
            </a:r>
            <a:r>
              <a:rPr lang="en-US" dirty="0">
                <a:solidFill>
                  <a:srgbClr val="2D3846"/>
                </a:solidFill>
                <a:latin typeface="Fira Sans" panose="020B0503050000020004" pitchFamily="34" charset="0"/>
              </a:rPr>
              <a:t>When you have tests, you can change stuff without worrying about breaking things. This means you can add new features or tidy up the code with less stress.</a:t>
            </a:r>
          </a:p>
        </p:txBody>
      </p:sp>
    </p:spTree>
    <p:extLst>
      <p:ext uri="{BB962C8B-B14F-4D97-AF65-F5344CB8AC3E}">
        <p14:creationId xmlns:p14="http://schemas.microsoft.com/office/powerpoint/2010/main" val="151078488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US" sz="2800" spc="300" dirty="0">
                <a:latin typeface="Zilla Slab"/>
              </a:rPr>
              <a:t>Integration Tests</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Debugging</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14" name="TextBox 13">
            <a:extLst>
              <a:ext uri="{FF2B5EF4-FFF2-40B4-BE49-F238E27FC236}">
                <a16:creationId xmlns:a16="http://schemas.microsoft.com/office/drawing/2014/main" id="{15140576-3857-4C6E-9A6D-623E2AFB7383}"/>
              </a:ext>
            </a:extLst>
          </p:cNvPr>
          <p:cNvSpPr txBox="1"/>
          <p:nvPr/>
        </p:nvSpPr>
        <p:spPr>
          <a:xfrm>
            <a:off x="1111623" y="2590533"/>
            <a:ext cx="8731624" cy="2308324"/>
          </a:xfrm>
          <a:prstGeom prst="rect">
            <a:avLst/>
          </a:prstGeom>
          <a:noFill/>
        </p:spPr>
        <p:txBody>
          <a:bodyPr wrap="square" rtlCol="0">
            <a:spAutoFit/>
          </a:bodyPr>
          <a:lstStyle/>
          <a:p>
            <a:pPr>
              <a:lnSpc>
                <a:spcPct val="200000"/>
              </a:lnSpc>
            </a:pPr>
            <a:r>
              <a:rPr lang="en-US" dirty="0"/>
              <a:t>const div = </a:t>
            </a:r>
            <a:r>
              <a:rPr lang="en-US" dirty="0" err="1"/>
              <a:t>document.createElement</a:t>
            </a:r>
            <a:r>
              <a:rPr lang="en-US" dirty="0"/>
              <a:t>('div’)</a:t>
            </a:r>
          </a:p>
          <a:p>
            <a:pPr>
              <a:lnSpc>
                <a:spcPct val="200000"/>
              </a:lnSpc>
            </a:pPr>
            <a:r>
              <a:rPr lang="en-US" dirty="0" err="1"/>
              <a:t>div.innerHTML</a:t>
            </a:r>
            <a:r>
              <a:rPr lang="en-US" dirty="0"/>
              <a:t> = '&lt;div&gt;&lt;h1&gt;Hello World&lt;/h1&gt;&lt;/div&gt;’</a:t>
            </a:r>
          </a:p>
          <a:p>
            <a:r>
              <a:rPr lang="en-US" b="1" dirty="0"/>
              <a:t>// debug document</a:t>
            </a:r>
          </a:p>
          <a:p>
            <a:r>
              <a:rPr lang="en-US" b="1" dirty="0" err="1"/>
              <a:t>screen.debug</a:t>
            </a:r>
            <a:r>
              <a:rPr lang="en-US" b="1" dirty="0"/>
              <a:t>()</a:t>
            </a:r>
          </a:p>
          <a:p>
            <a:r>
              <a:rPr lang="en-US" b="1" dirty="0"/>
              <a:t>// debug single element</a:t>
            </a:r>
          </a:p>
          <a:p>
            <a:r>
              <a:rPr lang="en-US" b="1" dirty="0" err="1"/>
              <a:t>screen.debug</a:t>
            </a:r>
            <a:r>
              <a:rPr lang="en-US" b="1" dirty="0"/>
              <a:t>(div)</a:t>
            </a:r>
          </a:p>
        </p:txBody>
      </p:sp>
    </p:spTree>
    <p:extLst>
      <p:ext uri="{BB962C8B-B14F-4D97-AF65-F5344CB8AC3E}">
        <p14:creationId xmlns:p14="http://schemas.microsoft.com/office/powerpoint/2010/main" val="326895431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83C22D-6E48-5548-82C6-E95F5994892B}"/>
              </a:ext>
            </a:extLst>
          </p:cNvPr>
          <p:cNvSpPr>
            <a:spLocks noGrp="1"/>
          </p:cNvSpPr>
          <p:nvPr>
            <p:ph type="title"/>
          </p:nvPr>
        </p:nvSpPr>
        <p:spPr>
          <a:xfrm>
            <a:off x="818322" y="2323751"/>
            <a:ext cx="6389302" cy="2210498"/>
          </a:xfrm>
        </p:spPr>
        <p:txBody>
          <a:bodyPr>
            <a:normAutofit fontScale="90000"/>
          </a:bodyPr>
          <a:lstStyle/>
          <a:p>
            <a:pPr>
              <a:buClr>
                <a:srgbClr val="FFCE1C"/>
              </a:buClr>
            </a:pPr>
            <a:r>
              <a:rPr lang="fr-FR" spc="300" dirty="0">
                <a:solidFill>
                  <a:srgbClr val="FFCE1C"/>
                </a:solidFill>
                <a:latin typeface="Zilla Slab"/>
              </a:rPr>
              <a:t>V. </a:t>
            </a:r>
            <a:r>
              <a:rPr lang="en-US" sz="5400" spc="300" dirty="0">
                <a:solidFill>
                  <a:srgbClr val="FFFFFF"/>
                </a:solidFill>
                <a:latin typeface="Zilla Slab"/>
              </a:rPr>
              <a:t>End-to-End 	</a:t>
            </a:r>
            <a:r>
              <a:rPr lang="en-US" sz="5400" spc="300" dirty="0">
                <a:latin typeface="Zilla Slab"/>
              </a:rPr>
              <a:t>Testing</a:t>
            </a:r>
            <a:br>
              <a:rPr lang="en-GB" spc="300" dirty="0">
                <a:latin typeface="Zilla Slab"/>
              </a:rPr>
            </a:br>
            <a:endParaRPr lang="fr-FR" b="0" spc="300" dirty="0"/>
          </a:p>
        </p:txBody>
      </p:sp>
      <p:pic>
        <p:nvPicPr>
          <p:cNvPr id="3" name="Espace réservé pour une image  12">
            <a:extLst>
              <a:ext uri="{FF2B5EF4-FFF2-40B4-BE49-F238E27FC236}">
                <a16:creationId xmlns:a16="http://schemas.microsoft.com/office/drawing/2014/main" id="{5EC1BF03-0FC3-D645-A08D-8EC389E601A7}"/>
              </a:ext>
            </a:extLst>
          </p:cNvPr>
          <p:cNvPicPr preferRelativeResize="0">
            <a:picLocks/>
          </p:cNvPicPr>
          <p:nvPr/>
        </p:nvPicPr>
        <p:blipFill rotWithShape="1">
          <a:blip r:embed="rId2"/>
          <a:srcRect l="41487" t="5545" r="18504"/>
          <a:stretch/>
        </p:blipFill>
        <p:spPr>
          <a:xfrm>
            <a:off x="7826188" y="1"/>
            <a:ext cx="4365812" cy="6871446"/>
          </a:xfrm>
          <a:custGeom>
            <a:avLst/>
            <a:gdLst>
              <a:gd name="connsiteX0" fmla="*/ 1606318 w 9637712"/>
              <a:gd name="connsiteY0" fmla="*/ 0 h 10458450"/>
              <a:gd name="connsiteX1" fmla="*/ 9637712 w 9637712"/>
              <a:gd name="connsiteY1" fmla="*/ 0 h 10458450"/>
              <a:gd name="connsiteX2" fmla="*/ 9637712 w 9637712"/>
              <a:gd name="connsiteY2" fmla="*/ 10458450 h 10458450"/>
              <a:gd name="connsiteX3" fmla="*/ 0 w 9637712"/>
              <a:gd name="connsiteY3" fmla="*/ 10458450 h 10458450"/>
              <a:gd name="connsiteX4" fmla="*/ 0 w 9637712"/>
              <a:gd name="connsiteY4" fmla="*/ 1606318 h 10458450"/>
              <a:gd name="connsiteX5" fmla="*/ 1606318 w 9637712"/>
              <a:gd name="connsiteY5" fmla="*/ 0 h 1045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7712" h="10458450">
                <a:moveTo>
                  <a:pt x="1606318" y="0"/>
                </a:moveTo>
                <a:lnTo>
                  <a:pt x="9637712" y="0"/>
                </a:lnTo>
                <a:lnTo>
                  <a:pt x="9637712" y="10458450"/>
                </a:lnTo>
                <a:lnTo>
                  <a:pt x="0" y="10458450"/>
                </a:lnTo>
                <a:lnTo>
                  <a:pt x="0" y="1606318"/>
                </a:lnTo>
                <a:cubicBezTo>
                  <a:pt x="0" y="719173"/>
                  <a:pt x="719173" y="0"/>
                  <a:pt x="1606318" y="0"/>
                </a:cubicBezTo>
                <a:close/>
              </a:path>
            </a:pathLst>
          </a:custGeom>
        </p:spPr>
      </p:pic>
      <p:pic>
        <p:nvPicPr>
          <p:cNvPr id="4" name="Image 3">
            <a:extLst>
              <a:ext uri="{FF2B5EF4-FFF2-40B4-BE49-F238E27FC236}">
                <a16:creationId xmlns:a16="http://schemas.microsoft.com/office/drawing/2014/main" id="{39B6448E-880E-5742-8E9D-1661E6BF9EA5}"/>
              </a:ext>
            </a:extLst>
          </p:cNvPr>
          <p:cNvPicPr>
            <a:picLocks noChangeAspect="1"/>
          </p:cNvPicPr>
          <p:nvPr/>
        </p:nvPicPr>
        <p:blipFill>
          <a:blip r:embed="rId3"/>
          <a:stretch>
            <a:fillRect/>
          </a:stretch>
        </p:blipFill>
        <p:spPr>
          <a:xfrm>
            <a:off x="10138148" y="0"/>
            <a:ext cx="1651000" cy="2679700"/>
          </a:xfrm>
          <a:prstGeom prst="rect">
            <a:avLst/>
          </a:prstGeom>
        </p:spPr>
      </p:pic>
    </p:spTree>
    <p:extLst>
      <p:ext uri="{BB962C8B-B14F-4D97-AF65-F5344CB8AC3E}">
        <p14:creationId xmlns:p14="http://schemas.microsoft.com/office/powerpoint/2010/main" val="190059033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US" sz="2800" spc="300" dirty="0">
                <a:latin typeface="Zilla Slab"/>
              </a:rPr>
              <a:t>End-to-End Testing  </a:t>
            </a: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fr-FR" sz="3200" b="1" i="1" dirty="0" err="1">
                <a:solidFill>
                  <a:srgbClr val="572AD7"/>
                </a:solidFill>
                <a:latin typeface="Montserrat"/>
                <a:ea typeface="Montserrat" charset="0"/>
                <a:cs typeface="Montserrat" charset="0"/>
                <a:sym typeface="Lato"/>
              </a:rPr>
              <a:t>Definition</a:t>
            </a:r>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14" name="TextBox 13">
            <a:extLst>
              <a:ext uri="{FF2B5EF4-FFF2-40B4-BE49-F238E27FC236}">
                <a16:creationId xmlns:a16="http://schemas.microsoft.com/office/drawing/2014/main" id="{15140576-3857-4C6E-9A6D-623E2AFB7383}"/>
              </a:ext>
            </a:extLst>
          </p:cNvPr>
          <p:cNvSpPr txBox="1"/>
          <p:nvPr/>
        </p:nvSpPr>
        <p:spPr>
          <a:xfrm>
            <a:off x="1237129" y="3039036"/>
            <a:ext cx="8731624" cy="1676934"/>
          </a:xfrm>
          <a:prstGeom prst="rect">
            <a:avLst/>
          </a:prstGeom>
          <a:noFill/>
        </p:spPr>
        <p:txBody>
          <a:bodyPr wrap="square" rtlCol="0">
            <a:spAutoFit/>
          </a:bodyPr>
          <a:lstStyle/>
          <a:p>
            <a:pPr marL="285750" indent="-285750">
              <a:lnSpc>
                <a:spcPct val="200000"/>
              </a:lnSpc>
              <a:buFontTx/>
              <a:buChar char="-"/>
            </a:pPr>
            <a:r>
              <a:rPr lang="en-US" dirty="0">
                <a:solidFill>
                  <a:srgbClr val="2D3846"/>
                </a:solidFill>
                <a:latin typeface="Fira Sans" panose="020B0604020202020204" pitchFamily="34" charset="0"/>
              </a:rPr>
              <a:t>End-to-end tests are like pretending you're a user and walking through everything they would do. It's about making sure the whole app works from start to finish, just like it should for a real user.</a:t>
            </a:r>
            <a:endParaRPr lang="en-US" dirty="0"/>
          </a:p>
        </p:txBody>
      </p:sp>
    </p:spTree>
    <p:extLst>
      <p:ext uri="{BB962C8B-B14F-4D97-AF65-F5344CB8AC3E}">
        <p14:creationId xmlns:p14="http://schemas.microsoft.com/office/powerpoint/2010/main" val="803695897"/>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83C22D-6E48-5548-82C6-E95F5994892B}"/>
              </a:ext>
            </a:extLst>
          </p:cNvPr>
          <p:cNvSpPr>
            <a:spLocks noGrp="1"/>
          </p:cNvSpPr>
          <p:nvPr>
            <p:ph type="title"/>
          </p:nvPr>
        </p:nvSpPr>
        <p:spPr>
          <a:xfrm>
            <a:off x="818322" y="2323751"/>
            <a:ext cx="6172200" cy="2210498"/>
          </a:xfrm>
        </p:spPr>
        <p:txBody>
          <a:bodyPr>
            <a:normAutofit/>
          </a:bodyPr>
          <a:lstStyle/>
          <a:p>
            <a:pPr>
              <a:buClr>
                <a:srgbClr val="FFCE1C"/>
              </a:buClr>
            </a:pPr>
            <a:r>
              <a:rPr lang="fr-FR" spc="300">
                <a:solidFill>
                  <a:srgbClr val="FFCE1C"/>
                </a:solidFill>
                <a:latin typeface="Zilla Slab"/>
              </a:rPr>
              <a:t>I. </a:t>
            </a:r>
            <a:r>
              <a:rPr lang="en-GB" spc="300">
                <a:latin typeface="Zilla Slab"/>
              </a:rPr>
              <a:t>Type of tests</a:t>
            </a:r>
            <a:br>
              <a:rPr lang="en-GB" spc="300">
                <a:latin typeface="Zilla Slab"/>
              </a:rPr>
            </a:br>
            <a:endParaRPr lang="fr-FR" b="0" spc="300"/>
          </a:p>
        </p:txBody>
      </p:sp>
      <p:pic>
        <p:nvPicPr>
          <p:cNvPr id="3" name="Espace réservé pour une image  12">
            <a:extLst>
              <a:ext uri="{FF2B5EF4-FFF2-40B4-BE49-F238E27FC236}">
                <a16:creationId xmlns:a16="http://schemas.microsoft.com/office/drawing/2014/main" id="{5EC1BF03-0FC3-D645-A08D-8EC389E601A7}"/>
              </a:ext>
            </a:extLst>
          </p:cNvPr>
          <p:cNvPicPr preferRelativeResize="0">
            <a:picLocks/>
          </p:cNvPicPr>
          <p:nvPr/>
        </p:nvPicPr>
        <p:blipFill rotWithShape="1">
          <a:blip r:embed="rId2"/>
          <a:srcRect l="41487" t="5545" r="18504"/>
          <a:stretch/>
        </p:blipFill>
        <p:spPr>
          <a:xfrm>
            <a:off x="7826188" y="1"/>
            <a:ext cx="4365812" cy="6871446"/>
          </a:xfrm>
          <a:custGeom>
            <a:avLst/>
            <a:gdLst>
              <a:gd name="connsiteX0" fmla="*/ 1606318 w 9637712"/>
              <a:gd name="connsiteY0" fmla="*/ 0 h 10458450"/>
              <a:gd name="connsiteX1" fmla="*/ 9637712 w 9637712"/>
              <a:gd name="connsiteY1" fmla="*/ 0 h 10458450"/>
              <a:gd name="connsiteX2" fmla="*/ 9637712 w 9637712"/>
              <a:gd name="connsiteY2" fmla="*/ 10458450 h 10458450"/>
              <a:gd name="connsiteX3" fmla="*/ 0 w 9637712"/>
              <a:gd name="connsiteY3" fmla="*/ 10458450 h 10458450"/>
              <a:gd name="connsiteX4" fmla="*/ 0 w 9637712"/>
              <a:gd name="connsiteY4" fmla="*/ 1606318 h 10458450"/>
              <a:gd name="connsiteX5" fmla="*/ 1606318 w 9637712"/>
              <a:gd name="connsiteY5" fmla="*/ 0 h 104584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37712" h="10458450">
                <a:moveTo>
                  <a:pt x="1606318" y="0"/>
                </a:moveTo>
                <a:lnTo>
                  <a:pt x="9637712" y="0"/>
                </a:lnTo>
                <a:lnTo>
                  <a:pt x="9637712" y="10458450"/>
                </a:lnTo>
                <a:lnTo>
                  <a:pt x="0" y="10458450"/>
                </a:lnTo>
                <a:lnTo>
                  <a:pt x="0" y="1606318"/>
                </a:lnTo>
                <a:cubicBezTo>
                  <a:pt x="0" y="719173"/>
                  <a:pt x="719173" y="0"/>
                  <a:pt x="1606318" y="0"/>
                </a:cubicBezTo>
                <a:close/>
              </a:path>
            </a:pathLst>
          </a:custGeom>
        </p:spPr>
      </p:pic>
      <p:pic>
        <p:nvPicPr>
          <p:cNvPr id="4" name="Image 3">
            <a:extLst>
              <a:ext uri="{FF2B5EF4-FFF2-40B4-BE49-F238E27FC236}">
                <a16:creationId xmlns:a16="http://schemas.microsoft.com/office/drawing/2014/main" id="{39B6448E-880E-5742-8E9D-1661E6BF9EA5}"/>
              </a:ext>
            </a:extLst>
          </p:cNvPr>
          <p:cNvPicPr>
            <a:picLocks noChangeAspect="1"/>
          </p:cNvPicPr>
          <p:nvPr/>
        </p:nvPicPr>
        <p:blipFill>
          <a:blip r:embed="rId3"/>
          <a:stretch>
            <a:fillRect/>
          </a:stretch>
        </p:blipFill>
        <p:spPr>
          <a:xfrm>
            <a:off x="10138148" y="0"/>
            <a:ext cx="1651000" cy="2679700"/>
          </a:xfrm>
          <a:prstGeom prst="rect">
            <a:avLst/>
          </a:prstGeom>
        </p:spPr>
      </p:pic>
    </p:spTree>
    <p:extLst>
      <p:ext uri="{BB962C8B-B14F-4D97-AF65-F5344CB8AC3E}">
        <p14:creationId xmlns:p14="http://schemas.microsoft.com/office/powerpoint/2010/main" val="34209911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fr-FR" sz="2800">
                <a:latin typeface="Zilla Slab"/>
                <a:sym typeface="Lato Light"/>
              </a:rPr>
              <a:t>Type of tests</a:t>
            </a:r>
            <a:endParaRPr lang="en-US">
              <a:latin typeface="Zilla Slab"/>
            </a:endParaRPr>
          </a:p>
        </p:txBody>
      </p:sp>
      <p:sp>
        <p:nvSpPr>
          <p:cNvPr id="9" name="Google Shape;121;g6d93b6fd7c_0_0"/>
          <p:cNvSpPr txBox="1"/>
          <p:nvPr/>
        </p:nvSpPr>
        <p:spPr>
          <a:xfrm>
            <a:off x="3713884" y="1263625"/>
            <a:ext cx="4765913" cy="746175"/>
          </a:xfrm>
          <a:prstGeom prst="rect">
            <a:avLst/>
          </a:prstGeom>
          <a:noFill/>
          <a:ln>
            <a:noFill/>
          </a:ln>
        </p:spPr>
        <p:txBody>
          <a:bodyPr spcFirstLastPara="1" wrap="square" lIns="91425" tIns="91425" rIns="91425" bIns="91425" anchor="t" anchorCtr="0">
            <a:noAutofit/>
          </a:bodyPr>
          <a:lstStyle/>
          <a:p>
            <a:r>
              <a:rPr lang="en-GB" sz="3200" b="1" i="1">
                <a:solidFill>
                  <a:srgbClr val="572AD7"/>
                </a:solidFill>
                <a:latin typeface="Montserrat"/>
                <a:ea typeface="Montserrat" charset="0"/>
                <a:cs typeface="Montserrat" charset="0"/>
                <a:sym typeface="Lato"/>
              </a:rPr>
              <a:t>Functional testing</a:t>
            </a:r>
            <a:endParaRPr lang="en-GB" sz="3200" b="1" i="1">
              <a:solidFill>
                <a:srgbClr val="572AD7"/>
              </a:solidFill>
              <a:latin typeface="Montserrat"/>
              <a:ea typeface="Montserrat" charset="0"/>
              <a:cs typeface="Montserrat" charset="0"/>
            </a:endParaRPr>
          </a:p>
          <a:p>
            <a:pPr marL="0" lvl="0" indent="0" algn="l" rtl="0">
              <a:spcBef>
                <a:spcPts val="0"/>
              </a:spcBef>
              <a:spcAft>
                <a:spcPts val="0"/>
              </a:spcAft>
              <a:buNone/>
            </a:pPr>
            <a:endParaRPr lang="en-GB" sz="240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a:latin typeface="Montserrat" charset="0"/>
              <a:ea typeface="Montserrat" charset="0"/>
              <a:cs typeface="Montserrat" charset="0"/>
            </a:endParaRPr>
          </a:p>
        </p:txBody>
      </p:sp>
      <p:grpSp>
        <p:nvGrpSpPr>
          <p:cNvPr id="2" name="Group 1">
            <a:extLst>
              <a:ext uri="{FF2B5EF4-FFF2-40B4-BE49-F238E27FC236}">
                <a16:creationId xmlns:a16="http://schemas.microsoft.com/office/drawing/2014/main" id="{D9F6A13E-ED98-5E2D-6C6D-5631448BB5BB}"/>
              </a:ext>
            </a:extLst>
          </p:cNvPr>
          <p:cNvGrpSpPr/>
          <p:nvPr/>
        </p:nvGrpSpPr>
        <p:grpSpPr>
          <a:xfrm>
            <a:off x="938212" y="2862263"/>
            <a:ext cx="10315575" cy="1781175"/>
            <a:chOff x="790575" y="2862263"/>
            <a:chExt cx="10315575" cy="1781175"/>
          </a:xfrm>
        </p:grpSpPr>
        <p:pic>
          <p:nvPicPr>
            <p:cNvPr id="3" name="Picture 3" descr="Icon&#10;&#10;Description automatically generated">
              <a:extLst>
                <a:ext uri="{FF2B5EF4-FFF2-40B4-BE49-F238E27FC236}">
                  <a16:creationId xmlns:a16="http://schemas.microsoft.com/office/drawing/2014/main" id="{659AB475-CBAF-58EE-25A0-57A7D6217D31}"/>
                </a:ext>
              </a:extLst>
            </p:cNvPr>
            <p:cNvPicPr>
              <a:picLocks noChangeAspect="1"/>
            </p:cNvPicPr>
            <p:nvPr/>
          </p:nvPicPr>
          <p:blipFill>
            <a:blip r:embed="rId3"/>
            <a:stretch>
              <a:fillRect/>
            </a:stretch>
          </p:blipFill>
          <p:spPr>
            <a:xfrm>
              <a:off x="790575" y="2981325"/>
              <a:ext cx="1543050" cy="1543050"/>
            </a:xfrm>
            <a:prstGeom prst="rect">
              <a:avLst/>
            </a:prstGeom>
          </p:spPr>
        </p:pic>
        <p:pic>
          <p:nvPicPr>
            <p:cNvPr id="4" name="Picture 4" descr="Shape&#10;&#10;Description automatically generated">
              <a:extLst>
                <a:ext uri="{FF2B5EF4-FFF2-40B4-BE49-F238E27FC236}">
                  <a16:creationId xmlns:a16="http://schemas.microsoft.com/office/drawing/2014/main" id="{57C848BF-E464-A910-C93B-DB190242BF6C}"/>
                </a:ext>
              </a:extLst>
            </p:cNvPr>
            <p:cNvPicPr>
              <a:picLocks noChangeAspect="1"/>
            </p:cNvPicPr>
            <p:nvPr/>
          </p:nvPicPr>
          <p:blipFill>
            <a:blip r:embed="rId4"/>
            <a:stretch>
              <a:fillRect/>
            </a:stretch>
          </p:blipFill>
          <p:spPr>
            <a:xfrm>
              <a:off x="3076575" y="2981325"/>
              <a:ext cx="2981325" cy="1539629"/>
            </a:xfrm>
            <a:prstGeom prst="rect">
              <a:avLst/>
            </a:prstGeom>
          </p:spPr>
        </p:pic>
        <p:pic>
          <p:nvPicPr>
            <p:cNvPr id="5" name="Picture 7" descr="Icon&#10;&#10;Description automatically generated">
              <a:extLst>
                <a:ext uri="{FF2B5EF4-FFF2-40B4-BE49-F238E27FC236}">
                  <a16:creationId xmlns:a16="http://schemas.microsoft.com/office/drawing/2014/main" id="{BD431744-92E3-6BCD-575E-89769F77ACD0}"/>
                </a:ext>
              </a:extLst>
            </p:cNvPr>
            <p:cNvPicPr>
              <a:picLocks noChangeAspect="1"/>
            </p:cNvPicPr>
            <p:nvPr/>
          </p:nvPicPr>
          <p:blipFill>
            <a:blip r:embed="rId5"/>
            <a:stretch>
              <a:fillRect/>
            </a:stretch>
          </p:blipFill>
          <p:spPr>
            <a:xfrm>
              <a:off x="6800850" y="2862263"/>
              <a:ext cx="1781175" cy="1781175"/>
            </a:xfrm>
            <a:prstGeom prst="rect">
              <a:avLst/>
            </a:prstGeom>
          </p:spPr>
        </p:pic>
        <p:pic>
          <p:nvPicPr>
            <p:cNvPr id="8" name="Picture 9" descr="Graphical user interface&#10;&#10;Description automatically generated">
              <a:extLst>
                <a:ext uri="{FF2B5EF4-FFF2-40B4-BE49-F238E27FC236}">
                  <a16:creationId xmlns:a16="http://schemas.microsoft.com/office/drawing/2014/main" id="{EC6AD929-ECF4-9013-4D0E-30EA4E7ADC42}"/>
                </a:ext>
              </a:extLst>
            </p:cNvPr>
            <p:cNvPicPr>
              <a:picLocks noChangeAspect="1"/>
            </p:cNvPicPr>
            <p:nvPr/>
          </p:nvPicPr>
          <p:blipFill>
            <a:blip r:embed="rId6"/>
            <a:stretch>
              <a:fillRect/>
            </a:stretch>
          </p:blipFill>
          <p:spPr>
            <a:xfrm>
              <a:off x="9324975" y="2862263"/>
              <a:ext cx="1781175" cy="1781175"/>
            </a:xfrm>
            <a:prstGeom prst="rect">
              <a:avLst/>
            </a:prstGeom>
          </p:spPr>
        </p:pic>
      </p:grpSp>
      <p:sp>
        <p:nvSpPr>
          <p:cNvPr id="10" name="TextBox 9">
            <a:extLst>
              <a:ext uri="{FF2B5EF4-FFF2-40B4-BE49-F238E27FC236}">
                <a16:creationId xmlns:a16="http://schemas.microsoft.com/office/drawing/2014/main" id="{01F3D5D0-4769-1095-757D-6A271F081B4D}"/>
              </a:ext>
            </a:extLst>
          </p:cNvPr>
          <p:cNvSpPr txBox="1"/>
          <p:nvPr/>
        </p:nvSpPr>
        <p:spPr>
          <a:xfrm>
            <a:off x="836468" y="4750377"/>
            <a:ext cx="133176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Unit test</a:t>
            </a:r>
          </a:p>
        </p:txBody>
      </p:sp>
      <p:sp>
        <p:nvSpPr>
          <p:cNvPr id="11" name="TextBox 10">
            <a:extLst>
              <a:ext uri="{FF2B5EF4-FFF2-40B4-BE49-F238E27FC236}">
                <a16:creationId xmlns:a16="http://schemas.microsoft.com/office/drawing/2014/main" id="{360046C1-D643-33A9-D3C8-B41E6EAF46A9}"/>
              </a:ext>
            </a:extLst>
          </p:cNvPr>
          <p:cNvSpPr txBox="1"/>
          <p:nvPr/>
        </p:nvSpPr>
        <p:spPr>
          <a:xfrm>
            <a:off x="4204854" y="4750377"/>
            <a:ext cx="133176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Integration test</a:t>
            </a:r>
          </a:p>
        </p:txBody>
      </p:sp>
      <p:sp>
        <p:nvSpPr>
          <p:cNvPr id="12" name="TextBox 11">
            <a:extLst>
              <a:ext uri="{FF2B5EF4-FFF2-40B4-BE49-F238E27FC236}">
                <a16:creationId xmlns:a16="http://schemas.microsoft.com/office/drawing/2014/main" id="{5F25F088-1BE6-A478-64C2-D80DB616DBAE}"/>
              </a:ext>
            </a:extLst>
          </p:cNvPr>
          <p:cNvSpPr txBox="1"/>
          <p:nvPr/>
        </p:nvSpPr>
        <p:spPr>
          <a:xfrm>
            <a:off x="7148944" y="4750376"/>
            <a:ext cx="133176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System</a:t>
            </a:r>
          </a:p>
          <a:p>
            <a:pPr algn="ctr"/>
            <a:r>
              <a:rPr lang="en-US"/>
              <a:t>test</a:t>
            </a:r>
            <a:endParaRPr lang="en-US">
              <a:cs typeface="Calibri"/>
            </a:endParaRPr>
          </a:p>
        </p:txBody>
      </p:sp>
      <p:sp>
        <p:nvSpPr>
          <p:cNvPr id="13" name="TextBox 12">
            <a:extLst>
              <a:ext uri="{FF2B5EF4-FFF2-40B4-BE49-F238E27FC236}">
                <a16:creationId xmlns:a16="http://schemas.microsoft.com/office/drawing/2014/main" id="{C4D21728-1893-DE4C-58AC-F31CA45CEA0D}"/>
              </a:ext>
            </a:extLst>
          </p:cNvPr>
          <p:cNvSpPr txBox="1"/>
          <p:nvPr/>
        </p:nvSpPr>
        <p:spPr>
          <a:xfrm>
            <a:off x="9937171" y="4750375"/>
            <a:ext cx="133176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Acceptance</a:t>
            </a:r>
            <a:endParaRPr lang="en-US">
              <a:cs typeface="Calibri"/>
            </a:endParaRPr>
          </a:p>
          <a:p>
            <a:pPr algn="ctr"/>
            <a:r>
              <a:rPr lang="en-US"/>
              <a:t>test</a:t>
            </a:r>
            <a:endParaRPr lang="en-US">
              <a:cs typeface="Calibri"/>
            </a:endParaRPr>
          </a:p>
        </p:txBody>
      </p:sp>
    </p:spTree>
    <p:extLst>
      <p:ext uri="{BB962C8B-B14F-4D97-AF65-F5344CB8AC3E}">
        <p14:creationId xmlns:p14="http://schemas.microsoft.com/office/powerpoint/2010/main" val="342233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fr-FR" sz="2800">
                <a:latin typeface="Zilla Slab"/>
                <a:cs typeface="Aharoni"/>
                <a:sym typeface="Lato Light"/>
              </a:rPr>
              <a:t>Type of tests</a:t>
            </a:r>
            <a:endParaRPr lang="en-US" sz="2800">
              <a:latin typeface="Zilla Slab"/>
              <a:cs typeface="Aharoni"/>
            </a:endParaRPr>
          </a:p>
        </p:txBody>
      </p:sp>
      <p:sp>
        <p:nvSpPr>
          <p:cNvPr id="9" name="Google Shape;121;g6d93b6fd7c_0_0"/>
          <p:cNvSpPr txBox="1"/>
          <p:nvPr/>
        </p:nvSpPr>
        <p:spPr>
          <a:xfrm>
            <a:off x="3713884" y="1263625"/>
            <a:ext cx="4765913" cy="746175"/>
          </a:xfrm>
          <a:prstGeom prst="rect">
            <a:avLst/>
          </a:prstGeom>
          <a:noFill/>
          <a:ln>
            <a:noFill/>
          </a:ln>
        </p:spPr>
        <p:txBody>
          <a:bodyPr spcFirstLastPara="1" wrap="square" lIns="91425" tIns="91425" rIns="91425" bIns="91425" anchor="t" anchorCtr="0">
            <a:noAutofit/>
          </a:bodyPr>
          <a:lstStyle/>
          <a:p>
            <a:r>
              <a:rPr lang="en-GB" sz="3200" b="1" i="1">
                <a:solidFill>
                  <a:srgbClr val="572AD7"/>
                </a:solidFill>
                <a:ea typeface="+mn-lt"/>
                <a:cs typeface="+mn-lt"/>
                <a:sym typeface="Lato"/>
              </a:rPr>
              <a:t>Non-Functional testing</a:t>
            </a:r>
            <a:endParaRPr lang="en-GB" sz="3200">
              <a:ea typeface="+mn-lt"/>
              <a:cs typeface="+mn-lt"/>
              <a:sym typeface="Lato"/>
            </a:endParaRPr>
          </a:p>
          <a:p>
            <a:endParaRPr lang="en-GB" sz="3200">
              <a:ea typeface="+mn-lt"/>
              <a:cs typeface="+mn-lt"/>
              <a:sym typeface="Lato"/>
            </a:endParaRPr>
          </a:p>
          <a:p>
            <a:endParaRPr lang="en-GB" sz="3200">
              <a:ea typeface="+mn-lt"/>
              <a:cs typeface="+mn-lt"/>
              <a:sym typeface="Lato"/>
            </a:endParaRPr>
          </a:p>
          <a:p>
            <a:endParaRPr lang="en-GB" sz="3200" b="1" i="1">
              <a:solidFill>
                <a:srgbClr val="572AD7"/>
              </a:solidFill>
              <a:latin typeface="Montserrat"/>
              <a:ea typeface="Montserrat" charset="0"/>
              <a:cs typeface="Montserrat" charset="0"/>
            </a:endParaRPr>
          </a:p>
          <a:p>
            <a:pPr marL="0" lvl="0" indent="0" algn="l" rtl="0">
              <a:spcBef>
                <a:spcPts val="0"/>
              </a:spcBef>
              <a:spcAft>
                <a:spcPts val="0"/>
              </a:spcAft>
              <a:buNone/>
            </a:pPr>
            <a:endParaRPr lang="en-GB" sz="240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a:latin typeface="Montserrat" charset="0"/>
              <a:ea typeface="Montserrat" charset="0"/>
              <a:cs typeface="Montserrat" charset="0"/>
            </a:endParaRPr>
          </a:p>
        </p:txBody>
      </p:sp>
      <p:grpSp>
        <p:nvGrpSpPr>
          <p:cNvPr id="3" name="Group 2">
            <a:extLst>
              <a:ext uri="{FF2B5EF4-FFF2-40B4-BE49-F238E27FC236}">
                <a16:creationId xmlns:a16="http://schemas.microsoft.com/office/drawing/2014/main" id="{C41B76DB-781E-8CBB-36A8-9E19BAA7180D}"/>
              </a:ext>
            </a:extLst>
          </p:cNvPr>
          <p:cNvGrpSpPr/>
          <p:nvPr/>
        </p:nvGrpSpPr>
        <p:grpSpPr>
          <a:xfrm>
            <a:off x="822960" y="2757488"/>
            <a:ext cx="10584180" cy="2428875"/>
            <a:chOff x="822960" y="2757488"/>
            <a:chExt cx="10584180" cy="2428875"/>
          </a:xfrm>
        </p:grpSpPr>
        <p:pic>
          <p:nvPicPr>
            <p:cNvPr id="11" name="Picture 11" descr="Icon&#10;&#10;Description automatically generated">
              <a:extLst>
                <a:ext uri="{FF2B5EF4-FFF2-40B4-BE49-F238E27FC236}">
                  <a16:creationId xmlns:a16="http://schemas.microsoft.com/office/drawing/2014/main" id="{45406031-E967-BE1F-63A9-C5B7CB67BEBE}"/>
                </a:ext>
              </a:extLst>
            </p:cNvPr>
            <p:cNvPicPr>
              <a:picLocks noChangeAspect="1"/>
            </p:cNvPicPr>
            <p:nvPr/>
          </p:nvPicPr>
          <p:blipFill>
            <a:blip r:embed="rId3"/>
            <a:stretch>
              <a:fillRect/>
            </a:stretch>
          </p:blipFill>
          <p:spPr>
            <a:xfrm>
              <a:off x="3265170" y="2971800"/>
              <a:ext cx="2000250" cy="2000250"/>
            </a:xfrm>
            <a:prstGeom prst="rect">
              <a:avLst/>
            </a:prstGeom>
          </p:spPr>
        </p:pic>
        <p:pic>
          <p:nvPicPr>
            <p:cNvPr id="12" name="Picture 12" descr="Icon&#10;&#10;Description automatically generated">
              <a:extLst>
                <a:ext uri="{FF2B5EF4-FFF2-40B4-BE49-F238E27FC236}">
                  <a16:creationId xmlns:a16="http://schemas.microsoft.com/office/drawing/2014/main" id="{4A05B1C1-23D1-08CC-EB13-63EE42C38EC3}"/>
                </a:ext>
              </a:extLst>
            </p:cNvPr>
            <p:cNvPicPr>
              <a:picLocks noChangeAspect="1"/>
            </p:cNvPicPr>
            <p:nvPr/>
          </p:nvPicPr>
          <p:blipFill>
            <a:blip r:embed="rId4"/>
            <a:stretch>
              <a:fillRect/>
            </a:stretch>
          </p:blipFill>
          <p:spPr>
            <a:xfrm>
              <a:off x="6069330" y="2757488"/>
              <a:ext cx="2438400" cy="2428875"/>
            </a:xfrm>
            <a:prstGeom prst="rect">
              <a:avLst/>
            </a:prstGeom>
          </p:spPr>
        </p:pic>
        <p:pic>
          <p:nvPicPr>
            <p:cNvPr id="13" name="Picture 13" descr="Icon&#10;&#10;Description automatically generated">
              <a:extLst>
                <a:ext uri="{FF2B5EF4-FFF2-40B4-BE49-F238E27FC236}">
                  <a16:creationId xmlns:a16="http://schemas.microsoft.com/office/drawing/2014/main" id="{87261D4E-F9DE-73C6-35FF-1767EF1CFDE1}"/>
                </a:ext>
              </a:extLst>
            </p:cNvPr>
            <p:cNvPicPr>
              <a:picLocks noChangeAspect="1"/>
            </p:cNvPicPr>
            <p:nvPr/>
          </p:nvPicPr>
          <p:blipFill>
            <a:blip r:embed="rId5"/>
            <a:stretch>
              <a:fillRect/>
            </a:stretch>
          </p:blipFill>
          <p:spPr>
            <a:xfrm>
              <a:off x="9311640" y="2924175"/>
              <a:ext cx="2095500" cy="2095500"/>
            </a:xfrm>
            <a:prstGeom prst="rect">
              <a:avLst/>
            </a:prstGeom>
          </p:spPr>
        </p:pic>
        <p:pic>
          <p:nvPicPr>
            <p:cNvPr id="2" name="Picture 2" descr="Icon&#10;&#10;Description automatically generated">
              <a:extLst>
                <a:ext uri="{FF2B5EF4-FFF2-40B4-BE49-F238E27FC236}">
                  <a16:creationId xmlns:a16="http://schemas.microsoft.com/office/drawing/2014/main" id="{6C92FA07-ED7F-6FBE-6D4D-300C9BF1488F}"/>
                </a:ext>
              </a:extLst>
            </p:cNvPr>
            <p:cNvPicPr>
              <a:picLocks noChangeAspect="1"/>
            </p:cNvPicPr>
            <p:nvPr/>
          </p:nvPicPr>
          <p:blipFill>
            <a:blip r:embed="rId6"/>
            <a:stretch>
              <a:fillRect/>
            </a:stretch>
          </p:blipFill>
          <p:spPr>
            <a:xfrm>
              <a:off x="822960" y="3152775"/>
              <a:ext cx="1638300" cy="1638300"/>
            </a:xfrm>
            <a:prstGeom prst="rect">
              <a:avLst/>
            </a:prstGeom>
          </p:spPr>
        </p:pic>
      </p:grpSp>
      <p:sp>
        <p:nvSpPr>
          <p:cNvPr id="4" name="TextBox 3">
            <a:extLst>
              <a:ext uri="{FF2B5EF4-FFF2-40B4-BE49-F238E27FC236}">
                <a16:creationId xmlns:a16="http://schemas.microsoft.com/office/drawing/2014/main" id="{28AE86B0-E3FD-4647-6DBF-A31E000A8A4B}"/>
              </a:ext>
            </a:extLst>
          </p:cNvPr>
          <p:cNvSpPr txBox="1"/>
          <p:nvPr/>
        </p:nvSpPr>
        <p:spPr>
          <a:xfrm>
            <a:off x="784513" y="5226627"/>
            <a:ext cx="133176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Security test</a:t>
            </a:r>
          </a:p>
        </p:txBody>
      </p:sp>
      <p:sp>
        <p:nvSpPr>
          <p:cNvPr id="5" name="TextBox 4">
            <a:extLst>
              <a:ext uri="{FF2B5EF4-FFF2-40B4-BE49-F238E27FC236}">
                <a16:creationId xmlns:a16="http://schemas.microsoft.com/office/drawing/2014/main" id="{4B40A052-3E25-732C-39F0-B8DEBC56CCB9}"/>
              </a:ext>
            </a:extLst>
          </p:cNvPr>
          <p:cNvSpPr txBox="1"/>
          <p:nvPr/>
        </p:nvSpPr>
        <p:spPr>
          <a:xfrm>
            <a:off x="3546763" y="5226627"/>
            <a:ext cx="149629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Performance test</a:t>
            </a:r>
            <a:endParaRPr lang="en-US">
              <a:cs typeface="Calibri"/>
            </a:endParaRPr>
          </a:p>
        </p:txBody>
      </p:sp>
      <p:sp>
        <p:nvSpPr>
          <p:cNvPr id="8" name="TextBox 7">
            <a:extLst>
              <a:ext uri="{FF2B5EF4-FFF2-40B4-BE49-F238E27FC236}">
                <a16:creationId xmlns:a16="http://schemas.microsoft.com/office/drawing/2014/main" id="{3AE5E1A6-10E6-7B4C-8F5F-7392D312A03B}"/>
              </a:ext>
            </a:extLst>
          </p:cNvPr>
          <p:cNvSpPr txBox="1"/>
          <p:nvPr/>
        </p:nvSpPr>
        <p:spPr>
          <a:xfrm>
            <a:off x="6629399" y="5217967"/>
            <a:ext cx="133176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Usability</a:t>
            </a:r>
          </a:p>
          <a:p>
            <a:pPr algn="ctr"/>
            <a:r>
              <a:rPr lang="en-US"/>
              <a:t>test</a:t>
            </a:r>
            <a:endParaRPr lang="en-US">
              <a:cs typeface="Calibri"/>
            </a:endParaRPr>
          </a:p>
        </p:txBody>
      </p:sp>
      <p:sp>
        <p:nvSpPr>
          <p:cNvPr id="17" name="TextBox 16">
            <a:extLst>
              <a:ext uri="{FF2B5EF4-FFF2-40B4-BE49-F238E27FC236}">
                <a16:creationId xmlns:a16="http://schemas.microsoft.com/office/drawing/2014/main" id="{2BA62493-657F-11DD-EDE2-91F2BA9D7732}"/>
              </a:ext>
            </a:extLst>
          </p:cNvPr>
          <p:cNvSpPr txBox="1"/>
          <p:nvPr/>
        </p:nvSpPr>
        <p:spPr>
          <a:xfrm>
            <a:off x="9642762" y="5269921"/>
            <a:ext cx="170410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t>Compatibility</a:t>
            </a:r>
            <a:endParaRPr lang="en-US">
              <a:cs typeface="Calibri"/>
            </a:endParaRPr>
          </a:p>
          <a:p>
            <a:pPr algn="ctr"/>
            <a:r>
              <a:rPr lang="en-US"/>
              <a:t>test</a:t>
            </a:r>
            <a:endParaRPr lang="en-US">
              <a:cs typeface="Calibri"/>
            </a:endParaRPr>
          </a:p>
        </p:txBody>
      </p:sp>
    </p:spTree>
    <p:extLst>
      <p:ext uri="{BB962C8B-B14F-4D97-AF65-F5344CB8AC3E}">
        <p14:creationId xmlns:p14="http://schemas.microsoft.com/office/powerpoint/2010/main" val="17971827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83C22D-6E48-5548-82C6-E95F5994892B}"/>
              </a:ext>
            </a:extLst>
          </p:cNvPr>
          <p:cNvSpPr>
            <a:spLocks noGrp="1"/>
          </p:cNvSpPr>
          <p:nvPr>
            <p:ph type="title"/>
          </p:nvPr>
        </p:nvSpPr>
        <p:spPr>
          <a:xfrm>
            <a:off x="1037397" y="2295176"/>
            <a:ext cx="5800725" cy="2210498"/>
          </a:xfrm>
        </p:spPr>
        <p:txBody>
          <a:bodyPr>
            <a:normAutofit fontScale="90000"/>
          </a:bodyPr>
          <a:lstStyle/>
          <a:p>
            <a:pPr>
              <a:buClr>
                <a:srgbClr val="FFCE1C"/>
              </a:buClr>
            </a:pPr>
            <a:r>
              <a:rPr lang="fr-FR" spc="300">
                <a:solidFill>
                  <a:srgbClr val="FFCE1C"/>
                </a:solidFill>
                <a:latin typeface="Zilla Slab"/>
              </a:rPr>
              <a:t>II. </a:t>
            </a:r>
            <a:r>
              <a:rPr lang="en-GB" spc="300">
                <a:latin typeface="Zilla Slab"/>
              </a:rPr>
              <a:t>Unit &amp; Integration</a:t>
            </a:r>
            <a:br>
              <a:rPr lang="en-GB" spc="300">
                <a:latin typeface="Zilla Slab"/>
              </a:rPr>
            </a:br>
            <a:r>
              <a:rPr lang="en-GB" spc="300">
                <a:latin typeface="Zilla Slab"/>
              </a:rPr>
              <a:t>Testing</a:t>
            </a:r>
            <a:endParaRPr lang="fr-FR" b="0" spc="300"/>
          </a:p>
        </p:txBody>
      </p:sp>
      <p:sp>
        <p:nvSpPr>
          <p:cNvPr id="4" name="Rectangle: Rounded Corners 3">
            <a:extLst>
              <a:ext uri="{FF2B5EF4-FFF2-40B4-BE49-F238E27FC236}">
                <a16:creationId xmlns:a16="http://schemas.microsoft.com/office/drawing/2014/main" id="{89CF2123-8AD6-F678-1A89-5ACC3E3AC1FC}"/>
              </a:ext>
            </a:extLst>
          </p:cNvPr>
          <p:cNvSpPr/>
          <p:nvPr/>
        </p:nvSpPr>
        <p:spPr>
          <a:xfrm>
            <a:off x="8172450" y="-25977"/>
            <a:ext cx="4791075" cy="7562850"/>
          </a:xfrm>
          <a:prstGeom prst="roundRect">
            <a:avLst/>
          </a:prstGeom>
          <a:solidFill>
            <a:srgbClr val="97D2B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a:solidFill>
                <a:schemeClr val="tx1"/>
              </a:solidFill>
              <a:latin typeface="Abadi"/>
              <a:cs typeface="Calibri"/>
            </a:endParaRPr>
          </a:p>
          <a:p>
            <a:r>
              <a:rPr lang="en-US" sz="6000">
                <a:solidFill>
                  <a:schemeClr val="tx1"/>
                </a:solidFill>
                <a:latin typeface="Abadi"/>
                <a:cs typeface="Calibri"/>
              </a:rPr>
              <a:t>    </a:t>
            </a:r>
            <a:endParaRPr lang="en-US">
              <a:solidFill>
                <a:schemeClr val="tx1"/>
              </a:solidFill>
              <a:latin typeface="Calibri" panose="020F0502020204030204"/>
              <a:cs typeface="Calibri"/>
            </a:endParaRPr>
          </a:p>
          <a:p>
            <a:r>
              <a:rPr lang="en-US" sz="6000">
                <a:solidFill>
                  <a:schemeClr val="tx1"/>
                </a:solidFill>
                <a:latin typeface="Abadi"/>
                <a:cs typeface="Calibri"/>
              </a:rPr>
              <a:t>    </a:t>
            </a:r>
            <a:endParaRPr lang="en-US">
              <a:solidFill>
                <a:schemeClr val="tx1"/>
              </a:solidFill>
              <a:cs typeface="Calibri"/>
            </a:endParaRPr>
          </a:p>
        </p:txBody>
      </p:sp>
      <p:pic>
        <p:nvPicPr>
          <p:cNvPr id="7" name="Picture 7" descr="Icon&#10;&#10;Description automatically generated">
            <a:extLst>
              <a:ext uri="{FF2B5EF4-FFF2-40B4-BE49-F238E27FC236}">
                <a16:creationId xmlns:a16="http://schemas.microsoft.com/office/drawing/2014/main" id="{7AE196EA-2F94-7AC3-D8AF-9CBD3759B364}"/>
              </a:ext>
            </a:extLst>
          </p:cNvPr>
          <p:cNvPicPr>
            <a:picLocks noChangeAspect="1"/>
          </p:cNvPicPr>
          <p:nvPr/>
        </p:nvPicPr>
        <p:blipFill>
          <a:blip r:embed="rId2"/>
          <a:stretch>
            <a:fillRect/>
          </a:stretch>
        </p:blipFill>
        <p:spPr>
          <a:xfrm>
            <a:off x="9673071" y="1104901"/>
            <a:ext cx="1331769" cy="1331769"/>
          </a:xfrm>
          <a:prstGeom prst="rect">
            <a:avLst/>
          </a:prstGeom>
        </p:spPr>
      </p:pic>
      <p:pic>
        <p:nvPicPr>
          <p:cNvPr id="8" name="Picture 8" descr="Icon&#10;&#10;Description automatically generated">
            <a:extLst>
              <a:ext uri="{FF2B5EF4-FFF2-40B4-BE49-F238E27FC236}">
                <a16:creationId xmlns:a16="http://schemas.microsoft.com/office/drawing/2014/main" id="{83899702-180F-B831-2A94-2A27564EAFE4}"/>
              </a:ext>
            </a:extLst>
          </p:cNvPr>
          <p:cNvPicPr>
            <a:picLocks noChangeAspect="1"/>
          </p:cNvPicPr>
          <p:nvPr/>
        </p:nvPicPr>
        <p:blipFill>
          <a:blip r:embed="rId3"/>
          <a:stretch>
            <a:fillRect/>
          </a:stretch>
        </p:blipFill>
        <p:spPr>
          <a:xfrm>
            <a:off x="8976014" y="3929879"/>
            <a:ext cx="2725882" cy="2084936"/>
          </a:xfrm>
          <a:prstGeom prst="rect">
            <a:avLst/>
          </a:prstGeom>
        </p:spPr>
      </p:pic>
      <p:sp>
        <p:nvSpPr>
          <p:cNvPr id="9" name="Arrow: Down 8">
            <a:extLst>
              <a:ext uri="{FF2B5EF4-FFF2-40B4-BE49-F238E27FC236}">
                <a16:creationId xmlns:a16="http://schemas.microsoft.com/office/drawing/2014/main" id="{FCE16293-B548-19DA-806C-856A0080C2BD}"/>
              </a:ext>
            </a:extLst>
          </p:cNvPr>
          <p:cNvSpPr/>
          <p:nvPr/>
        </p:nvSpPr>
        <p:spPr>
          <a:xfrm>
            <a:off x="10101696" y="2690572"/>
            <a:ext cx="467591" cy="9784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45715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05954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a:latin typeface="Zilla Slab"/>
                <a:ea typeface="+mn-lt"/>
                <a:cs typeface="+mn-lt"/>
                <a:sym typeface="Lato Light"/>
              </a:rPr>
              <a:t>Unit</a:t>
            </a:r>
            <a:r>
              <a:rPr lang="en-GB" sz="2800">
                <a:latin typeface="Zilla Slab"/>
                <a:sym typeface="Lato Light"/>
              </a:rPr>
              <a:t> Testing</a:t>
            </a:r>
            <a:endParaRPr lang="en-GB"/>
          </a:p>
        </p:txBody>
      </p:sp>
      <p:pic>
        <p:nvPicPr>
          <p:cNvPr id="2" name="Picture 2" descr="A picture containing icon&#10;&#10;Description automatically generated">
            <a:extLst>
              <a:ext uri="{FF2B5EF4-FFF2-40B4-BE49-F238E27FC236}">
                <a16:creationId xmlns:a16="http://schemas.microsoft.com/office/drawing/2014/main" id="{35647FE7-7743-789C-8CC9-221989E6C71D}"/>
              </a:ext>
            </a:extLst>
          </p:cNvPr>
          <p:cNvPicPr>
            <a:picLocks noChangeAspect="1"/>
          </p:cNvPicPr>
          <p:nvPr/>
        </p:nvPicPr>
        <p:blipFill>
          <a:blip r:embed="rId3"/>
          <a:stretch>
            <a:fillRect/>
          </a:stretch>
        </p:blipFill>
        <p:spPr>
          <a:xfrm>
            <a:off x="6040581" y="4386202"/>
            <a:ext cx="4561608" cy="2112072"/>
          </a:xfrm>
          <a:prstGeom prst="rect">
            <a:avLst/>
          </a:prstGeom>
        </p:spPr>
      </p:pic>
      <p:sp>
        <p:nvSpPr>
          <p:cNvPr id="3" name="TextBox 2">
            <a:extLst>
              <a:ext uri="{FF2B5EF4-FFF2-40B4-BE49-F238E27FC236}">
                <a16:creationId xmlns:a16="http://schemas.microsoft.com/office/drawing/2014/main" id="{DDD430EA-E36A-6636-2C78-50A1700445B4}"/>
              </a:ext>
            </a:extLst>
          </p:cNvPr>
          <p:cNvSpPr txBox="1"/>
          <p:nvPr/>
        </p:nvSpPr>
        <p:spPr>
          <a:xfrm>
            <a:off x="1771956" y="1722751"/>
            <a:ext cx="736715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A unit test is a way of </a:t>
            </a:r>
            <a:r>
              <a:rPr lang="en-US" sz="1600" b="1">
                <a:solidFill>
                  <a:srgbClr val="572AD7"/>
                </a:solidFill>
                <a:latin typeface="Zilla Slab"/>
                <a:cs typeface="+mj-cs"/>
              </a:rPr>
              <a:t>testing</a:t>
            </a:r>
            <a:r>
              <a:rPr lang="en-US">
                <a:ea typeface="+mn-lt"/>
                <a:cs typeface="+mn-lt"/>
              </a:rPr>
              <a:t> a </a:t>
            </a:r>
            <a:r>
              <a:rPr lang="en-US" sz="1600" b="1">
                <a:solidFill>
                  <a:srgbClr val="572AD7"/>
                </a:solidFill>
                <a:latin typeface="Zilla Slab"/>
                <a:cs typeface="+mj-cs"/>
              </a:rPr>
              <a:t>unit</a:t>
            </a:r>
            <a:r>
              <a:rPr lang="en-US">
                <a:ea typeface="+mn-lt"/>
                <a:cs typeface="+mn-lt"/>
              </a:rPr>
              <a:t> - the smallest piece of code that can be logically isolated in a system. In most programming languages, that is a </a:t>
            </a:r>
            <a:r>
              <a:rPr lang="en-US" sz="1600" b="1">
                <a:solidFill>
                  <a:srgbClr val="572AD7"/>
                </a:solidFill>
                <a:latin typeface="Zilla Slab"/>
                <a:cs typeface="+mj-cs"/>
              </a:rPr>
              <a:t>function</a:t>
            </a:r>
            <a:r>
              <a:rPr lang="en-US">
                <a:ea typeface="+mn-lt"/>
                <a:cs typeface="+mn-lt"/>
              </a:rPr>
              <a:t>, a </a:t>
            </a:r>
            <a:r>
              <a:rPr lang="en-US" sz="1600" b="1">
                <a:solidFill>
                  <a:srgbClr val="572AD7"/>
                </a:solidFill>
                <a:latin typeface="Zilla Slab"/>
                <a:cs typeface="+mj-cs"/>
              </a:rPr>
              <a:t>subroutine</a:t>
            </a:r>
            <a:r>
              <a:rPr lang="en-US">
                <a:ea typeface="+mn-lt"/>
                <a:cs typeface="+mn-lt"/>
              </a:rPr>
              <a:t>, a </a:t>
            </a:r>
            <a:r>
              <a:rPr lang="en-US" sz="1600" b="1">
                <a:solidFill>
                  <a:srgbClr val="572AD7"/>
                </a:solidFill>
                <a:latin typeface="Zilla Slab"/>
                <a:cs typeface="+mj-cs"/>
              </a:rPr>
              <a:t>method</a:t>
            </a:r>
            <a:r>
              <a:rPr lang="en-US">
                <a:ea typeface="+mn-lt"/>
                <a:cs typeface="+mn-lt"/>
              </a:rPr>
              <a:t> or </a:t>
            </a:r>
            <a:r>
              <a:rPr lang="en-US" sz="1600" b="1">
                <a:solidFill>
                  <a:srgbClr val="572AD7"/>
                </a:solidFill>
                <a:latin typeface="Zilla Slab"/>
                <a:cs typeface="+mj-cs"/>
              </a:rPr>
              <a:t>property.</a:t>
            </a:r>
            <a:r>
              <a:rPr lang="en-US">
                <a:ea typeface="+mn-lt"/>
                <a:cs typeface="+mn-lt"/>
              </a:rPr>
              <a:t> The </a:t>
            </a:r>
            <a:r>
              <a:rPr lang="en-US" sz="1600" b="1">
                <a:solidFill>
                  <a:srgbClr val="572AD7"/>
                </a:solidFill>
                <a:latin typeface="Zilla Slab"/>
                <a:cs typeface="+mj-cs"/>
              </a:rPr>
              <a:t>isolated</a:t>
            </a:r>
            <a:r>
              <a:rPr lang="en-US">
                <a:ea typeface="+mn-lt"/>
                <a:cs typeface="+mn-lt"/>
              </a:rPr>
              <a:t> part of the definition is important</a:t>
            </a:r>
            <a:endParaRPr lang="en-US" sz="1600" b="1">
              <a:solidFill>
                <a:srgbClr val="572AD7"/>
              </a:solidFill>
              <a:latin typeface="Zilla Slab"/>
              <a:cs typeface="+mj-cs"/>
            </a:endParaRPr>
          </a:p>
        </p:txBody>
      </p:sp>
    </p:spTree>
    <p:extLst>
      <p:ext uri="{BB962C8B-B14F-4D97-AF65-F5344CB8AC3E}">
        <p14:creationId xmlns:p14="http://schemas.microsoft.com/office/powerpoint/2010/main" val="3848157516"/>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05954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a:latin typeface="Zilla Slab"/>
                <a:ea typeface="+mn-lt"/>
                <a:cs typeface="+mn-lt"/>
                <a:sym typeface="Lato Light"/>
              </a:rPr>
              <a:t>Integration</a:t>
            </a:r>
            <a:r>
              <a:rPr lang="en-GB" sz="2800">
                <a:latin typeface="Zilla Slab"/>
                <a:sym typeface="Lato Light"/>
              </a:rPr>
              <a:t> Testing</a:t>
            </a:r>
            <a:endParaRPr lang="en-GB"/>
          </a:p>
        </p:txBody>
      </p:sp>
      <p:sp>
        <p:nvSpPr>
          <p:cNvPr id="3" name="TextBox 2">
            <a:extLst>
              <a:ext uri="{FF2B5EF4-FFF2-40B4-BE49-F238E27FC236}">
                <a16:creationId xmlns:a16="http://schemas.microsoft.com/office/drawing/2014/main" id="{DDD430EA-E36A-6636-2C78-50A1700445B4}"/>
              </a:ext>
            </a:extLst>
          </p:cNvPr>
          <p:cNvSpPr txBox="1"/>
          <p:nvPr/>
        </p:nvSpPr>
        <p:spPr>
          <a:xfrm>
            <a:off x="1771956" y="1722751"/>
            <a:ext cx="7453743" cy="13388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90000"/>
              </a:lnSpc>
              <a:spcBef>
                <a:spcPct val="0"/>
              </a:spcBef>
            </a:pPr>
            <a:r>
              <a:rPr lang="en-GB">
                <a:ea typeface="+mn-lt"/>
                <a:cs typeface="+mn-lt"/>
              </a:rPr>
              <a:t>Integration Testing </a:t>
            </a:r>
            <a:r>
              <a:rPr lang="en-US">
                <a:ea typeface="+mn-lt"/>
                <a:cs typeface="+mn-lt"/>
              </a:rPr>
              <a:t>is defined as a type of testing where software modules are </a:t>
            </a:r>
            <a:r>
              <a:rPr lang="en-US" sz="1600" b="1">
                <a:solidFill>
                  <a:srgbClr val="572AD7"/>
                </a:solidFill>
                <a:latin typeface="Zilla Slab"/>
                <a:ea typeface="+mn-lt"/>
                <a:cs typeface="+mn-lt"/>
              </a:rPr>
              <a:t>integrated</a:t>
            </a:r>
            <a:r>
              <a:rPr lang="en-US" sz="1100">
                <a:ea typeface="+mn-lt"/>
                <a:cs typeface="+mn-lt"/>
              </a:rPr>
              <a:t> </a:t>
            </a:r>
            <a:r>
              <a:rPr lang="en-US">
                <a:ea typeface="+mn-lt"/>
                <a:cs typeface="+mn-lt"/>
              </a:rPr>
              <a:t>logically and tested as a </a:t>
            </a:r>
            <a:r>
              <a:rPr lang="en-US" sz="1600" b="1">
                <a:solidFill>
                  <a:srgbClr val="572AD7"/>
                </a:solidFill>
                <a:latin typeface="Zilla Slab"/>
                <a:ea typeface="+mn-lt"/>
                <a:cs typeface="+mn-lt"/>
              </a:rPr>
              <a:t>group</a:t>
            </a:r>
            <a:r>
              <a:rPr lang="en-US">
                <a:ea typeface="+mn-lt"/>
                <a:cs typeface="+mn-lt"/>
              </a:rPr>
              <a:t>. A typical software project consists of multiple software </a:t>
            </a:r>
            <a:r>
              <a:rPr lang="en-US" sz="1600" b="1">
                <a:solidFill>
                  <a:srgbClr val="572AD7"/>
                </a:solidFill>
                <a:latin typeface="Zilla Slab"/>
                <a:ea typeface="+mn-lt"/>
                <a:cs typeface="+mn-lt"/>
              </a:rPr>
              <a:t>modules</a:t>
            </a:r>
            <a:r>
              <a:rPr lang="en-US">
                <a:ea typeface="+mn-lt"/>
                <a:cs typeface="+mn-lt"/>
              </a:rPr>
              <a:t>, coded by different programmers. The purpose of this level of testing is to expose defects in the </a:t>
            </a:r>
            <a:r>
              <a:rPr lang="en-US" sz="1600" b="1">
                <a:solidFill>
                  <a:srgbClr val="572AD7"/>
                </a:solidFill>
                <a:latin typeface="Zilla Slab"/>
                <a:ea typeface="+mn-lt"/>
                <a:cs typeface="+mn-lt"/>
              </a:rPr>
              <a:t>interaction</a:t>
            </a:r>
            <a:r>
              <a:rPr lang="en-US">
                <a:ea typeface="+mn-lt"/>
                <a:cs typeface="+mn-lt"/>
              </a:rPr>
              <a:t> between these software modules when they are integrated</a:t>
            </a:r>
            <a:endParaRPr lang="en-US">
              <a:cs typeface="Calibri"/>
            </a:endParaRPr>
          </a:p>
        </p:txBody>
      </p:sp>
      <p:pic>
        <p:nvPicPr>
          <p:cNvPr id="4" name="Picture 4">
            <a:extLst>
              <a:ext uri="{FF2B5EF4-FFF2-40B4-BE49-F238E27FC236}">
                <a16:creationId xmlns:a16="http://schemas.microsoft.com/office/drawing/2014/main" id="{19CDC1F1-CEB3-836A-9354-2FAF63BF008B}"/>
              </a:ext>
            </a:extLst>
          </p:cNvPr>
          <p:cNvPicPr>
            <a:picLocks noChangeAspect="1"/>
          </p:cNvPicPr>
          <p:nvPr/>
        </p:nvPicPr>
        <p:blipFill>
          <a:blip r:embed="rId3"/>
          <a:stretch>
            <a:fillRect/>
          </a:stretch>
        </p:blipFill>
        <p:spPr>
          <a:xfrm>
            <a:off x="5452653" y="4273071"/>
            <a:ext cx="5756561" cy="1835885"/>
          </a:xfrm>
          <a:prstGeom prst="rect">
            <a:avLst/>
          </a:prstGeom>
        </p:spPr>
      </p:pic>
    </p:spTree>
    <p:extLst>
      <p:ext uri="{BB962C8B-B14F-4D97-AF65-F5344CB8AC3E}">
        <p14:creationId xmlns:p14="http://schemas.microsoft.com/office/powerpoint/2010/main" val="4095689286"/>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05954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a:latin typeface="Zilla Slab"/>
                <a:ea typeface="+mn-lt"/>
                <a:cs typeface="+mn-lt"/>
                <a:sym typeface="Lato Light"/>
              </a:rPr>
              <a:t>Unit vs Integration</a:t>
            </a:r>
            <a:endParaRPr lang="en-GB" sz="2800"/>
          </a:p>
        </p:txBody>
      </p:sp>
      <p:graphicFrame>
        <p:nvGraphicFramePr>
          <p:cNvPr id="2" name="Table 4">
            <a:extLst>
              <a:ext uri="{FF2B5EF4-FFF2-40B4-BE49-F238E27FC236}">
                <a16:creationId xmlns:a16="http://schemas.microsoft.com/office/drawing/2014/main" id="{964F96E8-7C5C-B369-0C6A-945F813E45C4}"/>
              </a:ext>
            </a:extLst>
          </p:cNvPr>
          <p:cNvGraphicFramePr>
            <a:graphicFrameLocks noGrp="1"/>
          </p:cNvGraphicFramePr>
          <p:nvPr>
            <p:extLst>
              <p:ext uri="{D42A27DB-BD31-4B8C-83A1-F6EECF244321}">
                <p14:modId xmlns:p14="http://schemas.microsoft.com/office/powerpoint/2010/main" val="3109177418"/>
              </p:ext>
            </p:extLst>
          </p:nvPr>
        </p:nvGraphicFramePr>
        <p:xfrm>
          <a:off x="2009670" y="1785827"/>
          <a:ext cx="8168640" cy="3926840"/>
        </p:xfrm>
        <a:graphic>
          <a:graphicData uri="http://schemas.openxmlformats.org/drawingml/2006/table">
            <a:tbl>
              <a:tblPr firstRow="1" bandRow="1">
                <a:tableStyleId>{5C22544A-7EE6-4342-B048-85BDC9FD1C3A}</a:tableStyleId>
              </a:tblPr>
              <a:tblGrid>
                <a:gridCol w="4084320">
                  <a:extLst>
                    <a:ext uri="{9D8B030D-6E8A-4147-A177-3AD203B41FA5}">
                      <a16:colId xmlns:a16="http://schemas.microsoft.com/office/drawing/2014/main" val="2027880655"/>
                    </a:ext>
                  </a:extLst>
                </a:gridCol>
                <a:gridCol w="4084320">
                  <a:extLst>
                    <a:ext uri="{9D8B030D-6E8A-4147-A177-3AD203B41FA5}">
                      <a16:colId xmlns:a16="http://schemas.microsoft.com/office/drawing/2014/main" val="910159787"/>
                    </a:ext>
                  </a:extLst>
                </a:gridCol>
              </a:tblGrid>
              <a:tr h="370840">
                <a:tc>
                  <a:txBody>
                    <a:bodyPr/>
                    <a:lstStyle/>
                    <a:p>
                      <a:pPr lvl="0" algn="ctr">
                        <a:buNone/>
                      </a:pPr>
                      <a:r>
                        <a:rPr lang="en-US" sz="1800" b="0" i="0" u="none" strike="noStrike" noProof="0">
                          <a:latin typeface="Calibri"/>
                        </a:rPr>
                        <a:t>Unit Testing</a:t>
                      </a:r>
                      <a:endParaRPr lang="en-US"/>
                    </a:p>
                  </a:txBody>
                  <a:tcPr/>
                </a:tc>
                <a:tc>
                  <a:txBody>
                    <a:bodyPr/>
                    <a:lstStyle/>
                    <a:p>
                      <a:pPr lvl="0" algn="ctr">
                        <a:buNone/>
                      </a:pPr>
                      <a:r>
                        <a:rPr lang="en-US" sz="1800" b="0" i="0" u="none" strike="noStrike" noProof="0">
                          <a:latin typeface="Calibri"/>
                        </a:rPr>
                        <a:t>Integration Testing</a:t>
                      </a:r>
                      <a:endParaRPr lang="en-US"/>
                    </a:p>
                  </a:txBody>
                  <a:tcPr/>
                </a:tc>
                <a:extLst>
                  <a:ext uri="{0D108BD9-81ED-4DB2-BD59-A6C34878D82A}">
                    <a16:rowId xmlns:a16="http://schemas.microsoft.com/office/drawing/2014/main" val="2068216242"/>
                  </a:ext>
                </a:extLst>
              </a:tr>
              <a:tr h="370839">
                <a:tc>
                  <a:txBody>
                    <a:bodyPr/>
                    <a:lstStyle/>
                    <a:p>
                      <a:pPr lvl="0" algn="l">
                        <a:buNone/>
                      </a:pPr>
                      <a:r>
                        <a:rPr lang="en-US" sz="1400" b="0" i="0" u="none" strike="noStrike" noProof="0">
                          <a:latin typeface="Calibri"/>
                        </a:rPr>
                        <a:t>In unit testing each module of the software is tested separately.</a:t>
                      </a:r>
                      <a:endParaRPr lang="en-US" sz="1400"/>
                    </a:p>
                  </a:txBody>
                  <a:tcPr/>
                </a:tc>
                <a:tc>
                  <a:txBody>
                    <a:bodyPr/>
                    <a:lstStyle/>
                    <a:p>
                      <a:pPr lvl="0" algn="l">
                        <a:buNone/>
                      </a:pPr>
                      <a:r>
                        <a:rPr lang="en-US" sz="1400" b="0" i="0" u="none" strike="noStrike" noProof="0">
                          <a:latin typeface="Calibri"/>
                        </a:rPr>
                        <a:t>In integration testing all modules of the software are tested combined.</a:t>
                      </a:r>
                      <a:endParaRPr lang="en-US"/>
                    </a:p>
                  </a:txBody>
                  <a:tcPr/>
                </a:tc>
                <a:extLst>
                  <a:ext uri="{0D108BD9-81ED-4DB2-BD59-A6C34878D82A}">
                    <a16:rowId xmlns:a16="http://schemas.microsoft.com/office/drawing/2014/main" val="2788213219"/>
                  </a:ext>
                </a:extLst>
              </a:tr>
              <a:tr h="370840">
                <a:tc>
                  <a:txBody>
                    <a:bodyPr/>
                    <a:lstStyle/>
                    <a:p>
                      <a:pPr lvl="0" algn="l">
                        <a:buNone/>
                      </a:pPr>
                      <a:r>
                        <a:rPr lang="en-US" sz="1400" b="0" i="0" u="none" strike="noStrike" noProof="0">
                          <a:latin typeface="Calibri"/>
                        </a:rPr>
                        <a:t>In unit testing tester knows the internal design of the software.</a:t>
                      </a:r>
                      <a:endParaRPr lang="en-US" sz="1400"/>
                    </a:p>
                  </a:txBody>
                  <a:tcPr/>
                </a:tc>
                <a:tc>
                  <a:txBody>
                    <a:bodyPr/>
                    <a:lstStyle/>
                    <a:p>
                      <a:pPr lvl="0" algn="l">
                        <a:buNone/>
                      </a:pPr>
                      <a:r>
                        <a:rPr lang="en-US" sz="1400" b="0" i="0" u="none" strike="noStrike" noProof="0">
                          <a:latin typeface="Calibri"/>
                        </a:rPr>
                        <a:t>In integration testing doesn’t know the internal design of the software.</a:t>
                      </a:r>
                      <a:endParaRPr lang="en-US"/>
                    </a:p>
                  </a:txBody>
                  <a:tcPr/>
                </a:tc>
                <a:extLst>
                  <a:ext uri="{0D108BD9-81ED-4DB2-BD59-A6C34878D82A}">
                    <a16:rowId xmlns:a16="http://schemas.microsoft.com/office/drawing/2014/main" val="645483389"/>
                  </a:ext>
                </a:extLst>
              </a:tr>
              <a:tr h="370840">
                <a:tc>
                  <a:txBody>
                    <a:bodyPr/>
                    <a:lstStyle/>
                    <a:p>
                      <a:pPr lvl="0" algn="l">
                        <a:buNone/>
                      </a:pPr>
                      <a:r>
                        <a:rPr lang="en-US" sz="1400" b="0" i="0" u="none" strike="noStrike" noProof="0">
                          <a:latin typeface="Calibri"/>
                        </a:rPr>
                        <a:t>Unit testing is performed first of all testing processes.</a:t>
                      </a:r>
                      <a:endParaRPr lang="en-US" sz="1400"/>
                    </a:p>
                  </a:txBody>
                  <a:tcPr/>
                </a:tc>
                <a:tc>
                  <a:txBody>
                    <a:bodyPr/>
                    <a:lstStyle/>
                    <a:p>
                      <a:pPr lvl="0" algn="l">
                        <a:buNone/>
                      </a:pPr>
                      <a:r>
                        <a:rPr lang="en-US" sz="1400" b="0" i="0" u="none" strike="noStrike" noProof="0">
                          <a:latin typeface="Calibri"/>
                        </a:rPr>
                        <a:t>Integration testing is performed after unit testing and before system testing.</a:t>
                      </a:r>
                      <a:endParaRPr lang="en-US"/>
                    </a:p>
                  </a:txBody>
                  <a:tcPr/>
                </a:tc>
                <a:extLst>
                  <a:ext uri="{0D108BD9-81ED-4DB2-BD59-A6C34878D82A}">
                    <a16:rowId xmlns:a16="http://schemas.microsoft.com/office/drawing/2014/main" val="82741137"/>
                  </a:ext>
                </a:extLst>
              </a:tr>
              <a:tr h="370840">
                <a:tc>
                  <a:txBody>
                    <a:bodyPr/>
                    <a:lstStyle/>
                    <a:p>
                      <a:pPr lvl="0" algn="l">
                        <a:buNone/>
                      </a:pPr>
                      <a:r>
                        <a:rPr lang="en-US" sz="1400" b="0" i="0" u="none" strike="noStrike" noProof="0">
                          <a:latin typeface="Calibri"/>
                        </a:rPr>
                        <a:t>Unit testing is a white box testing.</a:t>
                      </a:r>
                      <a:endParaRPr lang="en-US"/>
                    </a:p>
                  </a:txBody>
                  <a:tcPr/>
                </a:tc>
                <a:tc>
                  <a:txBody>
                    <a:bodyPr/>
                    <a:lstStyle/>
                    <a:p>
                      <a:pPr lvl="0" algn="l">
                        <a:buNone/>
                      </a:pPr>
                      <a:r>
                        <a:rPr lang="en-US" sz="1400" b="0" i="0" u="none" strike="noStrike" noProof="0">
                          <a:latin typeface="Calibri"/>
                        </a:rPr>
                        <a:t>Integration testing is a black box testing.</a:t>
                      </a:r>
                      <a:endParaRPr lang="en-US"/>
                    </a:p>
                  </a:txBody>
                  <a:tcPr/>
                </a:tc>
                <a:extLst>
                  <a:ext uri="{0D108BD9-81ED-4DB2-BD59-A6C34878D82A}">
                    <a16:rowId xmlns:a16="http://schemas.microsoft.com/office/drawing/2014/main" val="221571133"/>
                  </a:ext>
                </a:extLst>
              </a:tr>
              <a:tr h="370840">
                <a:tc>
                  <a:txBody>
                    <a:bodyPr/>
                    <a:lstStyle/>
                    <a:p>
                      <a:pPr lvl="0" algn="l">
                        <a:buNone/>
                      </a:pPr>
                      <a:r>
                        <a:rPr lang="en-US" sz="1400" b="0" i="0" u="none" strike="noStrike" noProof="0">
                          <a:latin typeface="Calibri"/>
                        </a:rPr>
                        <a:t>Unit testing is basically performed by the developer.</a:t>
                      </a:r>
                      <a:endParaRPr lang="en-US"/>
                    </a:p>
                  </a:txBody>
                  <a:tcPr/>
                </a:tc>
                <a:tc>
                  <a:txBody>
                    <a:bodyPr/>
                    <a:lstStyle/>
                    <a:p>
                      <a:pPr lvl="0" algn="l">
                        <a:buNone/>
                      </a:pPr>
                      <a:r>
                        <a:rPr lang="en-US" sz="1400" b="0" i="0" u="none" strike="noStrike" noProof="0">
                          <a:latin typeface="Calibri"/>
                        </a:rPr>
                        <a:t>Integration testing is performed by the tester.</a:t>
                      </a:r>
                      <a:endParaRPr lang="en-US"/>
                    </a:p>
                  </a:txBody>
                  <a:tcPr/>
                </a:tc>
                <a:extLst>
                  <a:ext uri="{0D108BD9-81ED-4DB2-BD59-A6C34878D82A}">
                    <a16:rowId xmlns:a16="http://schemas.microsoft.com/office/drawing/2014/main" val="926311589"/>
                  </a:ext>
                </a:extLst>
              </a:tr>
              <a:tr h="370840">
                <a:tc>
                  <a:txBody>
                    <a:bodyPr/>
                    <a:lstStyle/>
                    <a:p>
                      <a:pPr lvl="0" algn="l">
                        <a:buNone/>
                      </a:pPr>
                      <a:r>
                        <a:rPr lang="en-US" sz="1400" b="0" i="0" u="none" strike="noStrike" noProof="0">
                          <a:latin typeface="Calibri"/>
                        </a:rPr>
                        <a:t>Detection of defects in unit testing is easy.</a:t>
                      </a:r>
                      <a:endParaRPr lang="en-US"/>
                    </a:p>
                  </a:txBody>
                  <a:tcPr/>
                </a:tc>
                <a:tc>
                  <a:txBody>
                    <a:bodyPr/>
                    <a:lstStyle/>
                    <a:p>
                      <a:pPr lvl="0" algn="l">
                        <a:buNone/>
                      </a:pPr>
                      <a:r>
                        <a:rPr lang="en-US" sz="1400" b="0" i="0" u="none" strike="noStrike" noProof="0">
                          <a:latin typeface="Calibri"/>
                        </a:rPr>
                        <a:t>Detection of defects in integration testing is difficult.</a:t>
                      </a:r>
                      <a:endParaRPr lang="en-US"/>
                    </a:p>
                  </a:txBody>
                  <a:tcPr/>
                </a:tc>
                <a:extLst>
                  <a:ext uri="{0D108BD9-81ED-4DB2-BD59-A6C34878D82A}">
                    <a16:rowId xmlns:a16="http://schemas.microsoft.com/office/drawing/2014/main" val="2554476919"/>
                  </a:ext>
                </a:extLst>
              </a:tr>
              <a:tr h="370840">
                <a:tc>
                  <a:txBody>
                    <a:bodyPr/>
                    <a:lstStyle/>
                    <a:p>
                      <a:pPr lvl="0" algn="l">
                        <a:buNone/>
                      </a:pPr>
                      <a:r>
                        <a:rPr lang="en-US" sz="1400" b="0" i="0" u="none" strike="noStrike" noProof="0">
                          <a:latin typeface="Calibri"/>
                        </a:rPr>
                        <a:t>It tests parts of the project without waiting for others to be completed.</a:t>
                      </a:r>
                      <a:endParaRPr lang="en-US"/>
                    </a:p>
                  </a:txBody>
                  <a:tcPr/>
                </a:tc>
                <a:tc>
                  <a:txBody>
                    <a:bodyPr/>
                    <a:lstStyle/>
                    <a:p>
                      <a:pPr lvl="0" algn="l">
                        <a:buNone/>
                      </a:pPr>
                      <a:r>
                        <a:rPr lang="en-US" sz="1400" b="0" i="0" u="none" strike="noStrike" noProof="0">
                          <a:latin typeface="Calibri"/>
                        </a:rPr>
                        <a:t>It tests only after the completion of all parts.</a:t>
                      </a:r>
                      <a:endParaRPr lang="en-US"/>
                    </a:p>
                  </a:txBody>
                  <a:tcPr/>
                </a:tc>
                <a:extLst>
                  <a:ext uri="{0D108BD9-81ED-4DB2-BD59-A6C34878D82A}">
                    <a16:rowId xmlns:a16="http://schemas.microsoft.com/office/drawing/2014/main" val="1150909724"/>
                  </a:ext>
                </a:extLst>
              </a:tr>
              <a:tr h="370840">
                <a:tc>
                  <a:txBody>
                    <a:bodyPr/>
                    <a:lstStyle/>
                    <a:p>
                      <a:pPr lvl="0" algn="l">
                        <a:buNone/>
                      </a:pPr>
                      <a:r>
                        <a:rPr lang="en-US" sz="1400" b="0" i="0" u="none" strike="noStrike" noProof="0">
                          <a:latin typeface="Calibri"/>
                        </a:rPr>
                        <a:t>Unit testing is less costly.</a:t>
                      </a:r>
                      <a:endParaRPr lang="en-US"/>
                    </a:p>
                  </a:txBody>
                  <a:tcPr/>
                </a:tc>
                <a:tc>
                  <a:txBody>
                    <a:bodyPr/>
                    <a:lstStyle/>
                    <a:p>
                      <a:pPr lvl="0" algn="l">
                        <a:buNone/>
                      </a:pPr>
                      <a:r>
                        <a:rPr lang="en-US" sz="1400" b="0" i="0" u="none" strike="noStrike" noProof="0">
                          <a:latin typeface="Calibri"/>
                        </a:rPr>
                        <a:t>Integration testing is more costly.</a:t>
                      </a:r>
                      <a:endParaRPr lang="en-US"/>
                    </a:p>
                  </a:txBody>
                  <a:tcPr/>
                </a:tc>
                <a:extLst>
                  <a:ext uri="{0D108BD9-81ED-4DB2-BD59-A6C34878D82A}">
                    <a16:rowId xmlns:a16="http://schemas.microsoft.com/office/drawing/2014/main" val="3960178663"/>
                  </a:ext>
                </a:extLst>
              </a:tr>
            </a:tbl>
          </a:graphicData>
        </a:graphic>
      </p:graphicFrame>
    </p:spTree>
    <p:extLst>
      <p:ext uri="{BB962C8B-B14F-4D97-AF65-F5344CB8AC3E}">
        <p14:creationId xmlns:p14="http://schemas.microsoft.com/office/powerpoint/2010/main" val="3543459034"/>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ea typeface="Montserrat" charset="0"/>
                <a:cs typeface="Montserrat" charset="0"/>
                <a:sym typeface="Lato"/>
              </a:rPr>
              <a:t>Importance of Testing</a:t>
            </a:r>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5" name="TextBox 4">
            <a:extLst>
              <a:ext uri="{FF2B5EF4-FFF2-40B4-BE49-F238E27FC236}">
                <a16:creationId xmlns:a16="http://schemas.microsoft.com/office/drawing/2014/main" id="{FEC06C8C-535C-4357-B9E9-6ECF52C2B1B8}"/>
              </a:ext>
            </a:extLst>
          </p:cNvPr>
          <p:cNvSpPr txBox="1"/>
          <p:nvPr/>
        </p:nvSpPr>
        <p:spPr>
          <a:xfrm>
            <a:off x="1192305" y="2551837"/>
            <a:ext cx="8731624" cy="2308324"/>
          </a:xfrm>
          <a:prstGeom prst="rect">
            <a:avLst/>
          </a:prstGeom>
          <a:noFill/>
        </p:spPr>
        <p:txBody>
          <a:bodyPr wrap="square" rtlCol="0">
            <a:spAutoFit/>
          </a:bodyPr>
          <a:lstStyle/>
          <a:p>
            <a:pPr marL="285750" indent="-285750">
              <a:buFontTx/>
              <a:buChar char="-"/>
            </a:pPr>
            <a:r>
              <a:rPr lang="en-US" dirty="0">
                <a:solidFill>
                  <a:srgbClr val="2D3846"/>
                </a:solidFill>
                <a:latin typeface="Fira Sans" panose="020B0604020202020204" pitchFamily="34" charset="0"/>
              </a:rPr>
              <a:t>It is easy to onboard new team members in the development as they can also understand the code base with less effort. Moreover, any damage to the code becomes less worrisome as it can be quickly identified.</a:t>
            </a:r>
          </a:p>
          <a:p>
            <a:pPr marL="285750" indent="-285750">
              <a:buFontTx/>
              <a:buChar char="-"/>
            </a:pPr>
            <a:endParaRPr lang="en-US" dirty="0">
              <a:solidFill>
                <a:srgbClr val="2D3846"/>
              </a:solidFill>
              <a:latin typeface="Fira Sans" panose="020B0604020202020204" pitchFamily="34" charset="0"/>
            </a:endParaRPr>
          </a:p>
          <a:p>
            <a:pPr marL="285750" indent="-285750">
              <a:buFontTx/>
              <a:buChar char="-"/>
            </a:pPr>
            <a:r>
              <a:rPr lang="en-US" dirty="0"/>
              <a:t>Unit testing facilitates changes to the code by providing a way to quickly and easily verify that changes to the code do not break existing functionality</a:t>
            </a:r>
          </a:p>
          <a:p>
            <a:pPr marL="285750" indent="-285750">
              <a:buFontTx/>
              <a:buChar char="-"/>
            </a:pPr>
            <a:endParaRPr lang="en-US" dirty="0"/>
          </a:p>
          <a:p>
            <a:pPr marL="285750" indent="-285750">
              <a:buFontTx/>
              <a:buChar char="-"/>
            </a:pPr>
            <a:r>
              <a:rPr lang="en-US" dirty="0"/>
              <a:t>Tests can serve as a code documentation</a:t>
            </a:r>
          </a:p>
        </p:txBody>
      </p:sp>
    </p:spTree>
    <p:extLst>
      <p:ext uri="{BB962C8B-B14F-4D97-AF65-F5344CB8AC3E}">
        <p14:creationId xmlns:p14="http://schemas.microsoft.com/office/powerpoint/2010/main" val="3008934499"/>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05954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a:latin typeface="Zilla Slab"/>
                <a:ea typeface="+mn-lt"/>
                <a:cs typeface="+mn-lt"/>
                <a:sym typeface="Lato Light"/>
              </a:rPr>
              <a:t>Question...</a:t>
            </a:r>
            <a:endParaRPr lang="en-US"/>
          </a:p>
        </p:txBody>
      </p:sp>
      <p:pic>
        <p:nvPicPr>
          <p:cNvPr id="3" name="Picture 3" descr="Shape&#10;&#10;Description automatically generated">
            <a:extLst>
              <a:ext uri="{FF2B5EF4-FFF2-40B4-BE49-F238E27FC236}">
                <a16:creationId xmlns:a16="http://schemas.microsoft.com/office/drawing/2014/main" id="{EFE929BB-3111-6EB9-C01F-DC18C790B987}"/>
              </a:ext>
            </a:extLst>
          </p:cNvPr>
          <p:cNvPicPr>
            <a:picLocks noChangeAspect="1"/>
          </p:cNvPicPr>
          <p:nvPr/>
        </p:nvPicPr>
        <p:blipFill>
          <a:blip r:embed="rId3"/>
          <a:stretch>
            <a:fillRect/>
          </a:stretch>
        </p:blipFill>
        <p:spPr>
          <a:xfrm>
            <a:off x="2098713" y="2235047"/>
            <a:ext cx="3404212" cy="2553159"/>
          </a:xfrm>
          <a:prstGeom prst="rect">
            <a:avLst/>
          </a:prstGeom>
        </p:spPr>
      </p:pic>
      <p:pic>
        <p:nvPicPr>
          <p:cNvPr id="4" name="Picture 4">
            <a:extLst>
              <a:ext uri="{FF2B5EF4-FFF2-40B4-BE49-F238E27FC236}">
                <a16:creationId xmlns:a16="http://schemas.microsoft.com/office/drawing/2014/main" id="{DC7DE27A-071F-BD6F-9749-92BDFDEEA3BD}"/>
              </a:ext>
            </a:extLst>
          </p:cNvPr>
          <p:cNvPicPr>
            <a:picLocks noChangeAspect="1"/>
          </p:cNvPicPr>
          <p:nvPr/>
        </p:nvPicPr>
        <p:blipFill>
          <a:blip r:embed="rId4"/>
          <a:stretch>
            <a:fillRect/>
          </a:stretch>
        </p:blipFill>
        <p:spPr>
          <a:xfrm>
            <a:off x="6775634" y="3582477"/>
            <a:ext cx="2157413" cy="1819275"/>
          </a:xfrm>
          <a:prstGeom prst="rect">
            <a:avLst/>
          </a:prstGeom>
        </p:spPr>
      </p:pic>
      <p:pic>
        <p:nvPicPr>
          <p:cNvPr id="5" name="Picture 7">
            <a:extLst>
              <a:ext uri="{FF2B5EF4-FFF2-40B4-BE49-F238E27FC236}">
                <a16:creationId xmlns:a16="http://schemas.microsoft.com/office/drawing/2014/main" id="{8180A985-057A-F67B-4122-C5A7C78FE0C0}"/>
              </a:ext>
            </a:extLst>
          </p:cNvPr>
          <p:cNvPicPr>
            <a:picLocks noChangeAspect="1"/>
          </p:cNvPicPr>
          <p:nvPr/>
        </p:nvPicPr>
        <p:blipFill>
          <a:blip r:embed="rId5"/>
          <a:stretch>
            <a:fillRect/>
          </a:stretch>
        </p:blipFill>
        <p:spPr>
          <a:xfrm rot="1440000">
            <a:off x="4820161" y="1664438"/>
            <a:ext cx="554658" cy="554659"/>
          </a:xfrm>
          <a:prstGeom prst="rect">
            <a:avLst/>
          </a:prstGeom>
        </p:spPr>
      </p:pic>
    </p:spTree>
    <p:extLst>
      <p:ext uri="{BB962C8B-B14F-4D97-AF65-F5344CB8AC3E}">
        <p14:creationId xmlns:p14="http://schemas.microsoft.com/office/powerpoint/2010/main" val="730992189"/>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83C22D-6E48-5548-82C6-E95F5994892B}"/>
              </a:ext>
            </a:extLst>
          </p:cNvPr>
          <p:cNvSpPr>
            <a:spLocks noGrp="1"/>
          </p:cNvSpPr>
          <p:nvPr>
            <p:ph type="title"/>
          </p:nvPr>
        </p:nvSpPr>
        <p:spPr>
          <a:xfrm>
            <a:off x="1037397" y="2295176"/>
            <a:ext cx="6336637" cy="2210498"/>
          </a:xfrm>
        </p:spPr>
        <p:txBody>
          <a:bodyPr>
            <a:normAutofit/>
          </a:bodyPr>
          <a:lstStyle/>
          <a:p>
            <a:pPr>
              <a:buClr>
                <a:srgbClr val="FFCE1C"/>
              </a:buClr>
            </a:pPr>
            <a:r>
              <a:rPr lang="fr-FR" spc="300">
                <a:solidFill>
                  <a:srgbClr val="FFCE1C"/>
                </a:solidFill>
                <a:latin typeface="Zilla Slab"/>
              </a:rPr>
              <a:t>III. </a:t>
            </a:r>
            <a:r>
              <a:rPr lang="en-GB" spc="300">
                <a:latin typeface="Zilla Slab"/>
              </a:rPr>
              <a:t>Tools</a:t>
            </a:r>
            <a:endParaRPr lang="fr-FR" b="0" spc="300"/>
          </a:p>
        </p:txBody>
      </p:sp>
      <p:sp>
        <p:nvSpPr>
          <p:cNvPr id="5" name="Rectangle: Rounded Corners 4">
            <a:extLst>
              <a:ext uri="{FF2B5EF4-FFF2-40B4-BE49-F238E27FC236}">
                <a16:creationId xmlns:a16="http://schemas.microsoft.com/office/drawing/2014/main" id="{98384537-9EC7-2558-66BD-0B5234279AE9}"/>
              </a:ext>
            </a:extLst>
          </p:cNvPr>
          <p:cNvSpPr/>
          <p:nvPr/>
        </p:nvSpPr>
        <p:spPr>
          <a:xfrm>
            <a:off x="8172450" y="0"/>
            <a:ext cx="4791075" cy="7562850"/>
          </a:xfrm>
          <a:prstGeom prst="roundRect">
            <a:avLst/>
          </a:prstGeom>
          <a:solidFill>
            <a:srgbClr val="97D2B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a:solidFill>
                <a:schemeClr val="tx1"/>
              </a:solidFill>
              <a:latin typeface="Abadi"/>
              <a:cs typeface="Calibri"/>
            </a:endParaRPr>
          </a:p>
          <a:p>
            <a:r>
              <a:rPr lang="en-US" sz="6000">
                <a:solidFill>
                  <a:schemeClr val="tx1"/>
                </a:solidFill>
                <a:latin typeface="Abadi"/>
                <a:cs typeface="Calibri"/>
              </a:rPr>
              <a:t>    </a:t>
            </a:r>
            <a:endParaRPr lang="en-US">
              <a:solidFill>
                <a:schemeClr val="tx1"/>
              </a:solidFill>
              <a:latin typeface="Calibri" panose="020F0502020204030204"/>
              <a:cs typeface="Calibri"/>
            </a:endParaRPr>
          </a:p>
          <a:p>
            <a:r>
              <a:rPr lang="en-US" sz="6000">
                <a:solidFill>
                  <a:schemeClr val="tx1"/>
                </a:solidFill>
                <a:latin typeface="Abadi"/>
                <a:cs typeface="Calibri"/>
              </a:rPr>
              <a:t>    </a:t>
            </a:r>
            <a:endParaRPr lang="en-US">
              <a:solidFill>
                <a:schemeClr val="tx1"/>
              </a:solidFill>
              <a:cs typeface="Calibri"/>
            </a:endParaRPr>
          </a:p>
        </p:txBody>
      </p:sp>
      <p:pic>
        <p:nvPicPr>
          <p:cNvPr id="7" name="Picture 7" descr="A picture containing icon&#10;&#10;Description automatically generated">
            <a:extLst>
              <a:ext uri="{FF2B5EF4-FFF2-40B4-BE49-F238E27FC236}">
                <a16:creationId xmlns:a16="http://schemas.microsoft.com/office/drawing/2014/main" id="{7AECDA53-8B4F-1E50-472B-78FA5CA524AC}"/>
              </a:ext>
            </a:extLst>
          </p:cNvPr>
          <p:cNvPicPr>
            <a:picLocks noChangeAspect="1"/>
          </p:cNvPicPr>
          <p:nvPr/>
        </p:nvPicPr>
        <p:blipFill>
          <a:blip r:embed="rId2"/>
          <a:stretch>
            <a:fillRect/>
          </a:stretch>
        </p:blipFill>
        <p:spPr>
          <a:xfrm>
            <a:off x="8372475" y="2077293"/>
            <a:ext cx="3543300" cy="2703414"/>
          </a:xfrm>
          <a:prstGeom prst="rect">
            <a:avLst/>
          </a:prstGeom>
        </p:spPr>
      </p:pic>
    </p:spTree>
    <p:extLst>
      <p:ext uri="{BB962C8B-B14F-4D97-AF65-F5344CB8AC3E}">
        <p14:creationId xmlns:p14="http://schemas.microsoft.com/office/powerpoint/2010/main" val="42131865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05954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fr-FR" sz="2800">
                <a:latin typeface="Zilla Slab"/>
                <a:sym typeface="Lato Light"/>
              </a:rPr>
              <a:t>JUnit</a:t>
            </a:r>
            <a:endParaRPr lang="en-US"/>
          </a:p>
        </p:txBody>
      </p:sp>
      <p:sp>
        <p:nvSpPr>
          <p:cNvPr id="3" name="TextBox 2">
            <a:extLst>
              <a:ext uri="{FF2B5EF4-FFF2-40B4-BE49-F238E27FC236}">
                <a16:creationId xmlns:a16="http://schemas.microsoft.com/office/drawing/2014/main" id="{3B850F02-2597-135B-9100-C5D917715A84}"/>
              </a:ext>
            </a:extLst>
          </p:cNvPr>
          <p:cNvSpPr txBox="1"/>
          <p:nvPr/>
        </p:nvSpPr>
        <p:spPr>
          <a:xfrm>
            <a:off x="1219200" y="1638300"/>
            <a:ext cx="928687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i="1">
                <a:solidFill>
                  <a:srgbClr val="572AD7"/>
                </a:solidFill>
                <a:ea typeface="+mn-lt"/>
                <a:cs typeface="+mn-lt"/>
              </a:rPr>
              <a:t>JUnit</a:t>
            </a:r>
            <a:r>
              <a:rPr lang="en-US"/>
              <a:t>  </a:t>
            </a:r>
            <a:r>
              <a:rPr lang="en-US" sz="3200"/>
              <a:t>is one of the most popular unit-testing frameworks in the Java ecosystem</a:t>
            </a:r>
          </a:p>
        </p:txBody>
      </p:sp>
      <p:sp>
        <p:nvSpPr>
          <p:cNvPr id="4" name="TextBox 3">
            <a:extLst>
              <a:ext uri="{FF2B5EF4-FFF2-40B4-BE49-F238E27FC236}">
                <a16:creationId xmlns:a16="http://schemas.microsoft.com/office/drawing/2014/main" id="{8E5CBC7A-BC4C-5431-94FE-78D3F239A8FD}"/>
              </a:ext>
            </a:extLst>
          </p:cNvPr>
          <p:cNvSpPr txBox="1"/>
          <p:nvPr/>
        </p:nvSpPr>
        <p:spPr>
          <a:xfrm>
            <a:off x="1276350" y="3519488"/>
            <a:ext cx="232410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i="1">
                <a:solidFill>
                  <a:srgbClr val="572AD7"/>
                </a:solidFill>
                <a:ea typeface="+mn-lt"/>
                <a:cs typeface="+mn-lt"/>
              </a:rPr>
              <a:t>JUnit</a:t>
            </a:r>
            <a:r>
              <a:rPr lang="en-US" sz="4000" b="1" i="1">
                <a:ea typeface="+mn-lt"/>
                <a:cs typeface="+mn-lt"/>
              </a:rPr>
              <a:t> </a:t>
            </a:r>
            <a:r>
              <a:rPr lang="en-US" sz="4000" i="1">
                <a:solidFill>
                  <a:srgbClr val="572AD7"/>
                </a:solidFill>
                <a:ea typeface="+mn-lt"/>
                <a:cs typeface="+mn-lt"/>
              </a:rPr>
              <a:t>Platform</a:t>
            </a:r>
            <a:endParaRPr lang="en-US"/>
          </a:p>
        </p:txBody>
      </p:sp>
      <p:sp>
        <p:nvSpPr>
          <p:cNvPr id="8" name="TextBox 7">
            <a:extLst>
              <a:ext uri="{FF2B5EF4-FFF2-40B4-BE49-F238E27FC236}">
                <a16:creationId xmlns:a16="http://schemas.microsoft.com/office/drawing/2014/main" id="{06611240-49B0-B44B-4533-E84D8CC0E1C5}"/>
              </a:ext>
            </a:extLst>
          </p:cNvPr>
          <p:cNvSpPr txBox="1"/>
          <p:nvPr/>
        </p:nvSpPr>
        <p:spPr>
          <a:xfrm>
            <a:off x="4905375" y="3519488"/>
            <a:ext cx="232410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i="1">
                <a:solidFill>
                  <a:srgbClr val="572AD7"/>
                </a:solidFill>
                <a:ea typeface="+mn-lt"/>
                <a:cs typeface="+mn-lt"/>
              </a:rPr>
              <a:t>JUnit</a:t>
            </a:r>
            <a:r>
              <a:rPr lang="en-US" sz="4000" b="1" i="1">
                <a:ea typeface="+mn-lt"/>
                <a:cs typeface="+mn-lt"/>
              </a:rPr>
              <a:t> </a:t>
            </a:r>
            <a:r>
              <a:rPr lang="en-US" sz="4000" i="1">
                <a:solidFill>
                  <a:srgbClr val="572AD7"/>
                </a:solidFill>
                <a:ea typeface="+mn-lt"/>
                <a:cs typeface="+mn-lt"/>
              </a:rPr>
              <a:t>Jupiter</a:t>
            </a:r>
            <a:endParaRPr lang="en-US"/>
          </a:p>
        </p:txBody>
      </p:sp>
      <p:sp>
        <p:nvSpPr>
          <p:cNvPr id="9" name="TextBox 8">
            <a:extLst>
              <a:ext uri="{FF2B5EF4-FFF2-40B4-BE49-F238E27FC236}">
                <a16:creationId xmlns:a16="http://schemas.microsoft.com/office/drawing/2014/main" id="{2808ED07-B722-E5C0-1A77-4DA4E72863F1}"/>
              </a:ext>
            </a:extLst>
          </p:cNvPr>
          <p:cNvSpPr txBox="1"/>
          <p:nvPr/>
        </p:nvSpPr>
        <p:spPr>
          <a:xfrm>
            <a:off x="8534400" y="3519488"/>
            <a:ext cx="2324100"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i="1">
                <a:solidFill>
                  <a:srgbClr val="572AD7"/>
                </a:solidFill>
                <a:ea typeface="+mn-lt"/>
                <a:cs typeface="+mn-lt"/>
              </a:rPr>
              <a:t>JUnit vintage </a:t>
            </a:r>
            <a:endParaRPr lang="en-US" sz="4000" i="1">
              <a:solidFill>
                <a:srgbClr val="572AD7"/>
              </a:solidFill>
              <a:cs typeface="Calibri"/>
            </a:endParaRPr>
          </a:p>
        </p:txBody>
      </p:sp>
      <p:pic>
        <p:nvPicPr>
          <p:cNvPr id="5" name="Picture 2" descr="A picture containing text, sign, vector graphics&#10;&#10;Description automatically generated">
            <a:extLst>
              <a:ext uri="{FF2B5EF4-FFF2-40B4-BE49-F238E27FC236}">
                <a16:creationId xmlns:a16="http://schemas.microsoft.com/office/drawing/2014/main" id="{D9CF88F1-9B7D-A0E0-0037-D1566A11EA93}"/>
              </a:ext>
            </a:extLst>
          </p:cNvPr>
          <p:cNvPicPr>
            <a:picLocks noChangeAspect="1"/>
          </p:cNvPicPr>
          <p:nvPr/>
        </p:nvPicPr>
        <p:blipFill>
          <a:blip r:embed="rId3"/>
          <a:stretch>
            <a:fillRect/>
          </a:stretch>
        </p:blipFill>
        <p:spPr>
          <a:xfrm>
            <a:off x="9267825" y="5619828"/>
            <a:ext cx="2305050" cy="704695"/>
          </a:xfrm>
          <a:prstGeom prst="rect">
            <a:avLst/>
          </a:prstGeom>
        </p:spPr>
      </p:pic>
    </p:spTree>
    <p:extLst>
      <p:ext uri="{BB962C8B-B14F-4D97-AF65-F5344CB8AC3E}">
        <p14:creationId xmlns:p14="http://schemas.microsoft.com/office/powerpoint/2010/main" val="1500330480"/>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05954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fr-FR" sz="2800">
                <a:latin typeface="Zilla Slab"/>
                <a:sym typeface="Lato Light"/>
              </a:rPr>
              <a:t>JUnit</a:t>
            </a:r>
            <a:endParaRPr lang="en-US"/>
          </a:p>
        </p:txBody>
      </p:sp>
      <p:pic>
        <p:nvPicPr>
          <p:cNvPr id="2" name="Picture 2" descr="A picture containing text, sign, vector graphics&#10;&#10;Description automatically generated">
            <a:extLst>
              <a:ext uri="{FF2B5EF4-FFF2-40B4-BE49-F238E27FC236}">
                <a16:creationId xmlns:a16="http://schemas.microsoft.com/office/drawing/2014/main" id="{52365D72-64A7-0D09-93B2-629B872770E6}"/>
              </a:ext>
            </a:extLst>
          </p:cNvPr>
          <p:cNvPicPr>
            <a:picLocks noChangeAspect="1"/>
          </p:cNvPicPr>
          <p:nvPr/>
        </p:nvPicPr>
        <p:blipFill>
          <a:blip r:embed="rId3"/>
          <a:stretch>
            <a:fillRect/>
          </a:stretch>
        </p:blipFill>
        <p:spPr>
          <a:xfrm>
            <a:off x="9267825" y="5619828"/>
            <a:ext cx="2305050" cy="704695"/>
          </a:xfrm>
          <a:prstGeom prst="rect">
            <a:avLst/>
          </a:prstGeom>
        </p:spPr>
      </p:pic>
      <p:sp>
        <p:nvSpPr>
          <p:cNvPr id="4" name="TextBox 3">
            <a:extLst>
              <a:ext uri="{FF2B5EF4-FFF2-40B4-BE49-F238E27FC236}">
                <a16:creationId xmlns:a16="http://schemas.microsoft.com/office/drawing/2014/main" id="{8E5CBC7A-BC4C-5431-94FE-78D3F239A8FD}"/>
              </a:ext>
            </a:extLst>
          </p:cNvPr>
          <p:cNvSpPr txBox="1"/>
          <p:nvPr/>
        </p:nvSpPr>
        <p:spPr>
          <a:xfrm>
            <a:off x="4529138" y="2643188"/>
            <a:ext cx="350520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i="1">
                <a:solidFill>
                  <a:srgbClr val="572AD7"/>
                </a:solidFill>
                <a:ea typeface="+mn-lt"/>
                <a:cs typeface="+mn-lt"/>
              </a:rPr>
              <a:t>JUnit</a:t>
            </a:r>
            <a:r>
              <a:rPr lang="en-US" sz="4800" b="1" i="1">
                <a:ea typeface="+mn-lt"/>
                <a:cs typeface="+mn-lt"/>
              </a:rPr>
              <a:t> </a:t>
            </a:r>
            <a:r>
              <a:rPr lang="en-US" sz="4800" i="1">
                <a:solidFill>
                  <a:srgbClr val="572AD7"/>
                </a:solidFill>
                <a:ea typeface="+mn-lt"/>
                <a:cs typeface="+mn-lt"/>
              </a:rPr>
              <a:t>Platform</a:t>
            </a:r>
            <a:endParaRPr lang="en-US" sz="4800">
              <a:ea typeface="+mn-lt"/>
              <a:cs typeface="+mn-lt"/>
            </a:endParaRPr>
          </a:p>
        </p:txBody>
      </p:sp>
      <p:sp>
        <p:nvSpPr>
          <p:cNvPr id="5" name="Rectangle: Rounded Corners 4">
            <a:extLst>
              <a:ext uri="{FF2B5EF4-FFF2-40B4-BE49-F238E27FC236}">
                <a16:creationId xmlns:a16="http://schemas.microsoft.com/office/drawing/2014/main" id="{EB046B90-066B-4506-A1DE-9F18F2AE2B82}"/>
              </a:ext>
            </a:extLst>
          </p:cNvPr>
          <p:cNvSpPr/>
          <p:nvPr/>
        </p:nvSpPr>
        <p:spPr>
          <a:xfrm>
            <a:off x="9374981" y="2690813"/>
            <a:ext cx="1476375" cy="1476375"/>
          </a:xfrm>
          <a:prstGeom prst="roundRect">
            <a:avLst/>
          </a:prstGeom>
          <a:solidFill>
            <a:srgbClr val="E06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latin typeface="Zilla Slab"/>
                <a:cs typeface="Calibri"/>
              </a:rPr>
              <a:t>JVM</a:t>
            </a:r>
          </a:p>
        </p:txBody>
      </p:sp>
      <p:grpSp>
        <p:nvGrpSpPr>
          <p:cNvPr id="16" name="Group 15">
            <a:extLst>
              <a:ext uri="{FF2B5EF4-FFF2-40B4-BE49-F238E27FC236}">
                <a16:creationId xmlns:a16="http://schemas.microsoft.com/office/drawing/2014/main" id="{84506CDD-1140-63F9-2BA2-57B9F7EF26D2}"/>
              </a:ext>
            </a:extLst>
          </p:cNvPr>
          <p:cNvGrpSpPr/>
          <p:nvPr/>
        </p:nvGrpSpPr>
        <p:grpSpPr>
          <a:xfrm>
            <a:off x="1340644" y="2909888"/>
            <a:ext cx="1847850" cy="1038224"/>
            <a:chOff x="1114425" y="2838450"/>
            <a:chExt cx="1847850" cy="1038224"/>
          </a:xfrm>
        </p:grpSpPr>
        <p:sp>
          <p:nvSpPr>
            <p:cNvPr id="11" name="Rectangle: Rounded Corners 10">
              <a:extLst>
                <a:ext uri="{FF2B5EF4-FFF2-40B4-BE49-F238E27FC236}">
                  <a16:creationId xmlns:a16="http://schemas.microsoft.com/office/drawing/2014/main" id="{DCE1BDD0-D07C-AC19-B6F6-8C58AF54A846}"/>
                </a:ext>
              </a:extLst>
            </p:cNvPr>
            <p:cNvSpPr/>
            <p:nvPr/>
          </p:nvSpPr>
          <p:spPr>
            <a:xfrm>
              <a:off x="1114425" y="2838450"/>
              <a:ext cx="1419225" cy="609600"/>
            </a:xfrm>
            <a:prstGeom prst="roundRect">
              <a:avLst/>
            </a:prstGeom>
            <a:solidFill>
              <a:srgbClr val="E06919"/>
            </a:solidFill>
            <a:ln>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latin typeface="Zilla Slab"/>
                  <a:cs typeface="Calibri"/>
                </a:rPr>
                <a:t>TESTS</a:t>
              </a:r>
              <a:endParaRPr lang="en-US" sz="2000">
                <a:cs typeface="Calibri"/>
              </a:endParaRPr>
            </a:p>
          </p:txBody>
        </p:sp>
        <p:sp>
          <p:nvSpPr>
            <p:cNvPr id="12" name="Rectangle: Rounded Corners 11">
              <a:extLst>
                <a:ext uri="{FF2B5EF4-FFF2-40B4-BE49-F238E27FC236}">
                  <a16:creationId xmlns:a16="http://schemas.microsoft.com/office/drawing/2014/main" id="{99D8F85C-E9E0-C1B2-1F11-4F6F854F3072}"/>
                </a:ext>
              </a:extLst>
            </p:cNvPr>
            <p:cNvSpPr/>
            <p:nvPr/>
          </p:nvSpPr>
          <p:spPr>
            <a:xfrm>
              <a:off x="1257300" y="2981324"/>
              <a:ext cx="1419225" cy="609600"/>
            </a:xfrm>
            <a:prstGeom prst="roundRect">
              <a:avLst/>
            </a:prstGeom>
            <a:solidFill>
              <a:srgbClr val="E06919"/>
            </a:solidFill>
            <a:ln>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latin typeface="Zilla Slab"/>
                  <a:cs typeface="Calibri"/>
                </a:rPr>
                <a:t>TESTS</a:t>
              </a:r>
              <a:endParaRPr lang="en-US" sz="2000">
                <a:cs typeface="Calibri"/>
              </a:endParaRPr>
            </a:p>
          </p:txBody>
        </p:sp>
        <p:sp>
          <p:nvSpPr>
            <p:cNvPr id="14" name="Rectangle: Rounded Corners 13">
              <a:extLst>
                <a:ext uri="{FF2B5EF4-FFF2-40B4-BE49-F238E27FC236}">
                  <a16:creationId xmlns:a16="http://schemas.microsoft.com/office/drawing/2014/main" id="{8FD19DA0-0416-DE4F-BAB9-10D25B3C3587}"/>
                </a:ext>
              </a:extLst>
            </p:cNvPr>
            <p:cNvSpPr/>
            <p:nvPr/>
          </p:nvSpPr>
          <p:spPr>
            <a:xfrm>
              <a:off x="1400175" y="3124199"/>
              <a:ext cx="1419225" cy="609600"/>
            </a:xfrm>
            <a:prstGeom prst="roundRect">
              <a:avLst/>
            </a:prstGeom>
            <a:solidFill>
              <a:srgbClr val="E06919"/>
            </a:solidFill>
            <a:ln>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latin typeface="Zilla Slab"/>
                  <a:cs typeface="Calibri"/>
                </a:rPr>
                <a:t>TESTS</a:t>
              </a:r>
              <a:endParaRPr lang="en-US" sz="2000">
                <a:cs typeface="Calibri"/>
              </a:endParaRPr>
            </a:p>
          </p:txBody>
        </p:sp>
        <p:sp>
          <p:nvSpPr>
            <p:cNvPr id="15" name="Rectangle: Rounded Corners 14">
              <a:extLst>
                <a:ext uri="{FF2B5EF4-FFF2-40B4-BE49-F238E27FC236}">
                  <a16:creationId xmlns:a16="http://schemas.microsoft.com/office/drawing/2014/main" id="{AA24B9B1-C854-55F5-FEE8-1677D8C426D5}"/>
                </a:ext>
              </a:extLst>
            </p:cNvPr>
            <p:cNvSpPr/>
            <p:nvPr/>
          </p:nvSpPr>
          <p:spPr>
            <a:xfrm>
              <a:off x="1543050" y="3267074"/>
              <a:ext cx="1419225" cy="609600"/>
            </a:xfrm>
            <a:prstGeom prst="roundRect">
              <a:avLst/>
            </a:prstGeom>
            <a:solidFill>
              <a:srgbClr val="E06919"/>
            </a:solidFill>
            <a:ln>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latin typeface="Zilla Slab"/>
                  <a:cs typeface="Calibri"/>
                </a:rPr>
                <a:t>TESTS</a:t>
              </a:r>
              <a:endParaRPr lang="en-US" sz="2000">
                <a:cs typeface="Calibri"/>
              </a:endParaRPr>
            </a:p>
          </p:txBody>
        </p:sp>
      </p:grpSp>
    </p:spTree>
    <p:extLst>
      <p:ext uri="{BB962C8B-B14F-4D97-AF65-F5344CB8AC3E}">
        <p14:creationId xmlns:p14="http://schemas.microsoft.com/office/powerpoint/2010/main" val="2315683207"/>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05954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fr-FR" sz="2800">
                <a:latin typeface="Zilla Slab"/>
                <a:sym typeface="Lato Light"/>
              </a:rPr>
              <a:t>JUnit</a:t>
            </a:r>
            <a:endParaRPr lang="en-US"/>
          </a:p>
        </p:txBody>
      </p:sp>
      <p:pic>
        <p:nvPicPr>
          <p:cNvPr id="2" name="Picture 2" descr="A picture containing text, sign, vector graphics&#10;&#10;Description automatically generated">
            <a:extLst>
              <a:ext uri="{FF2B5EF4-FFF2-40B4-BE49-F238E27FC236}">
                <a16:creationId xmlns:a16="http://schemas.microsoft.com/office/drawing/2014/main" id="{52365D72-64A7-0D09-93B2-629B872770E6}"/>
              </a:ext>
            </a:extLst>
          </p:cNvPr>
          <p:cNvPicPr>
            <a:picLocks noChangeAspect="1"/>
          </p:cNvPicPr>
          <p:nvPr/>
        </p:nvPicPr>
        <p:blipFill>
          <a:blip r:embed="rId3"/>
          <a:stretch>
            <a:fillRect/>
          </a:stretch>
        </p:blipFill>
        <p:spPr>
          <a:xfrm>
            <a:off x="9267825" y="5619828"/>
            <a:ext cx="2305050" cy="704695"/>
          </a:xfrm>
          <a:prstGeom prst="rect">
            <a:avLst/>
          </a:prstGeom>
        </p:spPr>
      </p:pic>
      <p:sp>
        <p:nvSpPr>
          <p:cNvPr id="4" name="TextBox 3">
            <a:extLst>
              <a:ext uri="{FF2B5EF4-FFF2-40B4-BE49-F238E27FC236}">
                <a16:creationId xmlns:a16="http://schemas.microsoft.com/office/drawing/2014/main" id="{8E5CBC7A-BC4C-5431-94FE-78D3F239A8FD}"/>
              </a:ext>
            </a:extLst>
          </p:cNvPr>
          <p:cNvSpPr txBox="1"/>
          <p:nvPr/>
        </p:nvSpPr>
        <p:spPr>
          <a:xfrm>
            <a:off x="928688" y="2276475"/>
            <a:ext cx="350520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5400" i="1">
                <a:solidFill>
                  <a:srgbClr val="572AD7"/>
                </a:solidFill>
                <a:ea typeface="+mn-lt"/>
                <a:cs typeface="+mn-lt"/>
              </a:rPr>
              <a:t>JUnit</a:t>
            </a:r>
            <a:r>
              <a:rPr lang="en-US" sz="5400" b="1" i="1">
                <a:ea typeface="+mn-lt"/>
                <a:cs typeface="+mn-lt"/>
              </a:rPr>
              <a:t> </a:t>
            </a:r>
            <a:r>
              <a:rPr lang="en-US" sz="5400" i="1">
                <a:solidFill>
                  <a:srgbClr val="572AD7"/>
                </a:solidFill>
                <a:ea typeface="+mn-lt"/>
                <a:cs typeface="+mn-lt"/>
              </a:rPr>
              <a:t>Jupiter</a:t>
            </a:r>
            <a:endParaRPr lang="en-US" sz="5400">
              <a:ea typeface="+mn-lt"/>
              <a:cs typeface="+mn-lt"/>
            </a:endParaRPr>
          </a:p>
          <a:p>
            <a:pPr algn="ctr"/>
            <a:endParaRPr lang="en-US" sz="5400" i="1">
              <a:solidFill>
                <a:srgbClr val="572AD7"/>
              </a:solidFill>
              <a:cs typeface="Calibri"/>
            </a:endParaRPr>
          </a:p>
        </p:txBody>
      </p:sp>
      <p:grpSp>
        <p:nvGrpSpPr>
          <p:cNvPr id="8" name="Group 7">
            <a:extLst>
              <a:ext uri="{FF2B5EF4-FFF2-40B4-BE49-F238E27FC236}">
                <a16:creationId xmlns:a16="http://schemas.microsoft.com/office/drawing/2014/main" id="{EF3ECD5B-2154-0E1F-2B60-940A8A8D5B3C}"/>
              </a:ext>
            </a:extLst>
          </p:cNvPr>
          <p:cNvGrpSpPr/>
          <p:nvPr/>
        </p:nvGrpSpPr>
        <p:grpSpPr>
          <a:xfrm>
            <a:off x="7105650" y="1457325"/>
            <a:ext cx="3048000" cy="3941624"/>
            <a:chOff x="7105650" y="1304925"/>
            <a:chExt cx="3048000" cy="3941624"/>
          </a:xfrm>
        </p:grpSpPr>
        <p:sp>
          <p:nvSpPr>
            <p:cNvPr id="3" name="TextBox 2">
              <a:extLst>
                <a:ext uri="{FF2B5EF4-FFF2-40B4-BE49-F238E27FC236}">
                  <a16:creationId xmlns:a16="http://schemas.microsoft.com/office/drawing/2014/main" id="{514A7EC7-34C0-FE67-005D-61A4475E57E4}"/>
                </a:ext>
              </a:extLst>
            </p:cNvPr>
            <p:cNvSpPr txBox="1"/>
            <p:nvPr/>
          </p:nvSpPr>
          <p:spPr>
            <a:xfrm>
              <a:off x="7105650" y="130492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latin typeface="Zilla Slab"/>
                </a:rPr>
                <a:t>Annotations</a:t>
              </a:r>
            </a:p>
          </p:txBody>
        </p:sp>
        <p:sp>
          <p:nvSpPr>
            <p:cNvPr id="13" name="TextBox 12">
              <a:extLst>
                <a:ext uri="{FF2B5EF4-FFF2-40B4-BE49-F238E27FC236}">
                  <a16:creationId xmlns:a16="http://schemas.microsoft.com/office/drawing/2014/main" id="{3AAE83B0-0E0C-0245-093D-33B6EA5DE0A8}"/>
                </a:ext>
              </a:extLst>
            </p:cNvPr>
            <p:cNvSpPr txBox="1"/>
            <p:nvPr/>
          </p:nvSpPr>
          <p:spPr>
            <a:xfrm>
              <a:off x="7105650" y="2076450"/>
              <a:ext cx="3048000"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000">
                  <a:ea typeface="+mn-lt"/>
                  <a:cs typeface="+mn-lt"/>
                </a:rPr>
                <a:t>@TestFactory </a:t>
              </a:r>
              <a:endParaRPr lang="en-US" sz="2000">
                <a:cs typeface="Calibri"/>
              </a:endParaRPr>
            </a:p>
            <a:p>
              <a:pPr marL="285750" indent="-285750">
                <a:buFont typeface="Arial"/>
                <a:buChar char="•"/>
              </a:pPr>
              <a:r>
                <a:rPr lang="en-US" sz="2000">
                  <a:ea typeface="+mn-lt"/>
                  <a:cs typeface="+mn-lt"/>
                </a:rPr>
                <a:t>@DisplayName </a:t>
              </a:r>
            </a:p>
            <a:p>
              <a:pPr marL="285750" indent="-285750">
                <a:buFont typeface="Arial"/>
                <a:buChar char="•"/>
              </a:pPr>
              <a:r>
                <a:rPr lang="en-US" sz="2000">
                  <a:ea typeface="+mn-lt"/>
                  <a:cs typeface="+mn-lt"/>
                </a:rPr>
                <a:t>@Tag </a:t>
              </a:r>
            </a:p>
            <a:p>
              <a:pPr marL="285750" indent="-285750">
                <a:buFont typeface="Arial"/>
                <a:buChar char="•"/>
              </a:pPr>
              <a:r>
                <a:rPr lang="en-US" sz="2000">
                  <a:ea typeface="+mn-lt"/>
                  <a:cs typeface="+mn-lt"/>
                </a:rPr>
                <a:t>@ExtendWith </a:t>
              </a:r>
            </a:p>
            <a:p>
              <a:pPr marL="285750" indent="-285750">
                <a:buFont typeface="Arial"/>
                <a:buChar char="•"/>
              </a:pPr>
              <a:r>
                <a:rPr lang="en-US" sz="2000">
                  <a:ea typeface="+mn-lt"/>
                  <a:cs typeface="+mn-lt"/>
                </a:rPr>
                <a:t>@BeforeEach </a:t>
              </a:r>
            </a:p>
            <a:p>
              <a:pPr marL="285750" indent="-285750">
                <a:buFont typeface="Arial"/>
                <a:buChar char="•"/>
              </a:pPr>
              <a:r>
                <a:rPr lang="en-US" sz="2000">
                  <a:ea typeface="+mn-lt"/>
                  <a:cs typeface="+mn-lt"/>
                </a:rPr>
                <a:t>@AfterEach </a:t>
              </a:r>
            </a:p>
            <a:p>
              <a:pPr marL="285750" indent="-285750">
                <a:buFont typeface="Arial"/>
                <a:buChar char="•"/>
              </a:pPr>
              <a:r>
                <a:rPr lang="en-US" sz="2000">
                  <a:ea typeface="+mn-lt"/>
                  <a:cs typeface="+mn-lt"/>
                </a:rPr>
                <a:t>@BeforeAll </a:t>
              </a:r>
            </a:p>
            <a:p>
              <a:pPr marL="285750" indent="-285750">
                <a:buFont typeface="Arial"/>
                <a:buChar char="•"/>
              </a:pPr>
              <a:r>
                <a:rPr lang="en-US" sz="2000">
                  <a:ea typeface="+mn-lt"/>
                  <a:cs typeface="+mn-lt"/>
                </a:rPr>
                <a:t>@AfterAll </a:t>
              </a:r>
              <a:endParaRPr lang="en-US" sz="2000">
                <a:cs typeface="Calibri"/>
              </a:endParaRPr>
            </a:p>
            <a:p>
              <a:pPr marL="285750" indent="-285750">
                <a:buFont typeface="Arial"/>
                <a:buChar char="•"/>
              </a:pPr>
              <a:r>
                <a:rPr lang="en-US" sz="2000">
                  <a:ea typeface="+mn-lt"/>
                  <a:cs typeface="+mn-lt"/>
                </a:rPr>
                <a:t>@Disable </a:t>
              </a:r>
            </a:p>
            <a:p>
              <a:pPr marL="285750" indent="-285750">
                <a:buFont typeface="Arial"/>
                <a:buChar char="•"/>
              </a:pPr>
              <a:r>
                <a:rPr lang="en-US" sz="2000">
                  <a:latin typeface="Calibri"/>
                  <a:ea typeface="Calibri"/>
                  <a:cs typeface="Calibri"/>
                </a:rPr>
                <a:t>@Sql</a:t>
              </a:r>
            </a:p>
          </p:txBody>
        </p:sp>
      </p:grpSp>
    </p:spTree>
    <p:extLst>
      <p:ext uri="{BB962C8B-B14F-4D97-AF65-F5344CB8AC3E}">
        <p14:creationId xmlns:p14="http://schemas.microsoft.com/office/powerpoint/2010/main" val="303578335"/>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05954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fr-FR" sz="2800">
                <a:latin typeface="Zilla Slab"/>
                <a:sym typeface="Lato Light"/>
              </a:rPr>
              <a:t>JUnit Jupiter</a:t>
            </a:r>
            <a:endParaRPr lang="en-US"/>
          </a:p>
        </p:txBody>
      </p:sp>
      <p:pic>
        <p:nvPicPr>
          <p:cNvPr id="2" name="Picture 2" descr="A picture containing text, sign, vector graphics&#10;&#10;Description automatically generated">
            <a:extLst>
              <a:ext uri="{FF2B5EF4-FFF2-40B4-BE49-F238E27FC236}">
                <a16:creationId xmlns:a16="http://schemas.microsoft.com/office/drawing/2014/main" id="{52365D72-64A7-0D09-93B2-629B872770E6}"/>
              </a:ext>
            </a:extLst>
          </p:cNvPr>
          <p:cNvPicPr>
            <a:picLocks noChangeAspect="1"/>
          </p:cNvPicPr>
          <p:nvPr/>
        </p:nvPicPr>
        <p:blipFill>
          <a:blip r:embed="rId3"/>
          <a:stretch>
            <a:fillRect/>
          </a:stretch>
        </p:blipFill>
        <p:spPr>
          <a:xfrm>
            <a:off x="9267825" y="5619828"/>
            <a:ext cx="2305050" cy="704695"/>
          </a:xfrm>
          <a:prstGeom prst="rect">
            <a:avLst/>
          </a:prstGeom>
        </p:spPr>
      </p:pic>
      <p:sp>
        <p:nvSpPr>
          <p:cNvPr id="13" name="TextBox 12">
            <a:extLst>
              <a:ext uri="{FF2B5EF4-FFF2-40B4-BE49-F238E27FC236}">
                <a16:creationId xmlns:a16="http://schemas.microsoft.com/office/drawing/2014/main" id="{3AAE83B0-0E0C-0245-093D-33B6EA5DE0A8}"/>
              </a:ext>
            </a:extLst>
          </p:cNvPr>
          <p:cNvSpPr txBox="1"/>
          <p:nvPr/>
        </p:nvSpPr>
        <p:spPr>
          <a:xfrm>
            <a:off x="1164655" y="1224573"/>
            <a:ext cx="30480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@TestFactory </a:t>
            </a:r>
            <a:endParaRPr lang="en-US" sz="2400" b="1">
              <a:latin typeface="Calibri"/>
              <a:ea typeface="Calibri"/>
              <a:cs typeface="Calibri"/>
            </a:endParaRPr>
          </a:p>
        </p:txBody>
      </p:sp>
      <p:pic>
        <p:nvPicPr>
          <p:cNvPr id="4" name="Picture 4" descr="Graphical user interface, text, application&#10;&#10;Description automatically generated">
            <a:extLst>
              <a:ext uri="{FF2B5EF4-FFF2-40B4-BE49-F238E27FC236}">
                <a16:creationId xmlns:a16="http://schemas.microsoft.com/office/drawing/2014/main" id="{17549FC0-78D8-292D-9AF2-843FACFB60D8}"/>
              </a:ext>
            </a:extLst>
          </p:cNvPr>
          <p:cNvPicPr>
            <a:picLocks noChangeAspect="1"/>
          </p:cNvPicPr>
          <p:nvPr/>
        </p:nvPicPr>
        <p:blipFill>
          <a:blip r:embed="rId4"/>
          <a:stretch>
            <a:fillRect/>
          </a:stretch>
        </p:blipFill>
        <p:spPr>
          <a:xfrm>
            <a:off x="3405554" y="673705"/>
            <a:ext cx="5654430" cy="5569206"/>
          </a:xfrm>
          <a:prstGeom prst="rect">
            <a:avLst/>
          </a:prstGeom>
        </p:spPr>
      </p:pic>
    </p:spTree>
    <p:extLst>
      <p:ext uri="{BB962C8B-B14F-4D97-AF65-F5344CB8AC3E}">
        <p14:creationId xmlns:p14="http://schemas.microsoft.com/office/powerpoint/2010/main" val="2000967785"/>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05954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fr-FR" sz="2800">
                <a:latin typeface="Zilla Slab"/>
                <a:sym typeface="Lato Light"/>
              </a:rPr>
              <a:t>JUnit Jupiter</a:t>
            </a:r>
            <a:endParaRPr lang="en-US"/>
          </a:p>
        </p:txBody>
      </p:sp>
      <p:pic>
        <p:nvPicPr>
          <p:cNvPr id="2" name="Picture 2" descr="A picture containing text, sign, vector graphics&#10;&#10;Description automatically generated">
            <a:extLst>
              <a:ext uri="{FF2B5EF4-FFF2-40B4-BE49-F238E27FC236}">
                <a16:creationId xmlns:a16="http://schemas.microsoft.com/office/drawing/2014/main" id="{52365D72-64A7-0D09-93B2-629B872770E6}"/>
              </a:ext>
            </a:extLst>
          </p:cNvPr>
          <p:cNvPicPr>
            <a:picLocks noChangeAspect="1"/>
          </p:cNvPicPr>
          <p:nvPr/>
        </p:nvPicPr>
        <p:blipFill>
          <a:blip r:embed="rId3"/>
          <a:stretch>
            <a:fillRect/>
          </a:stretch>
        </p:blipFill>
        <p:spPr>
          <a:xfrm>
            <a:off x="9267825" y="5619828"/>
            <a:ext cx="2305050" cy="704695"/>
          </a:xfrm>
          <a:prstGeom prst="rect">
            <a:avLst/>
          </a:prstGeom>
        </p:spPr>
      </p:pic>
      <p:sp>
        <p:nvSpPr>
          <p:cNvPr id="13" name="TextBox 12">
            <a:extLst>
              <a:ext uri="{FF2B5EF4-FFF2-40B4-BE49-F238E27FC236}">
                <a16:creationId xmlns:a16="http://schemas.microsoft.com/office/drawing/2014/main" id="{3AAE83B0-0E0C-0245-093D-33B6EA5DE0A8}"/>
              </a:ext>
            </a:extLst>
          </p:cNvPr>
          <p:cNvSpPr txBox="1"/>
          <p:nvPr/>
        </p:nvSpPr>
        <p:spPr>
          <a:xfrm>
            <a:off x="1164655" y="1224573"/>
            <a:ext cx="30480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@DisplayName </a:t>
            </a:r>
          </a:p>
        </p:txBody>
      </p:sp>
      <p:pic>
        <p:nvPicPr>
          <p:cNvPr id="3" name="Picture 4" descr="Graphical user interface, text, application&#10;&#10;Description automatically generated">
            <a:extLst>
              <a:ext uri="{FF2B5EF4-FFF2-40B4-BE49-F238E27FC236}">
                <a16:creationId xmlns:a16="http://schemas.microsoft.com/office/drawing/2014/main" id="{B13A5F5F-813A-07D0-E996-3E8E71D57C06}"/>
              </a:ext>
            </a:extLst>
          </p:cNvPr>
          <p:cNvPicPr>
            <a:picLocks noChangeAspect="1"/>
          </p:cNvPicPr>
          <p:nvPr/>
        </p:nvPicPr>
        <p:blipFill>
          <a:blip r:embed="rId4"/>
          <a:stretch>
            <a:fillRect/>
          </a:stretch>
        </p:blipFill>
        <p:spPr>
          <a:xfrm>
            <a:off x="1303867" y="2502232"/>
            <a:ext cx="9372600" cy="2437735"/>
          </a:xfrm>
          <a:prstGeom prst="rect">
            <a:avLst/>
          </a:prstGeom>
        </p:spPr>
      </p:pic>
    </p:spTree>
    <p:extLst>
      <p:ext uri="{BB962C8B-B14F-4D97-AF65-F5344CB8AC3E}">
        <p14:creationId xmlns:p14="http://schemas.microsoft.com/office/powerpoint/2010/main" val="2583295291"/>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05954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fr-FR" sz="2800">
                <a:latin typeface="Zilla Slab"/>
                <a:sym typeface="Lato Light"/>
              </a:rPr>
              <a:t>JUnit Jupiter</a:t>
            </a:r>
            <a:endParaRPr lang="en-US"/>
          </a:p>
        </p:txBody>
      </p:sp>
      <p:pic>
        <p:nvPicPr>
          <p:cNvPr id="2" name="Picture 2" descr="A picture containing text, sign, vector graphics&#10;&#10;Description automatically generated">
            <a:extLst>
              <a:ext uri="{FF2B5EF4-FFF2-40B4-BE49-F238E27FC236}">
                <a16:creationId xmlns:a16="http://schemas.microsoft.com/office/drawing/2014/main" id="{52365D72-64A7-0D09-93B2-629B872770E6}"/>
              </a:ext>
            </a:extLst>
          </p:cNvPr>
          <p:cNvPicPr>
            <a:picLocks noChangeAspect="1"/>
          </p:cNvPicPr>
          <p:nvPr/>
        </p:nvPicPr>
        <p:blipFill>
          <a:blip r:embed="rId3"/>
          <a:stretch>
            <a:fillRect/>
          </a:stretch>
        </p:blipFill>
        <p:spPr>
          <a:xfrm>
            <a:off x="9267825" y="5619828"/>
            <a:ext cx="2305050" cy="704695"/>
          </a:xfrm>
          <a:prstGeom prst="rect">
            <a:avLst/>
          </a:prstGeom>
        </p:spPr>
      </p:pic>
      <p:sp>
        <p:nvSpPr>
          <p:cNvPr id="13" name="TextBox 12">
            <a:extLst>
              <a:ext uri="{FF2B5EF4-FFF2-40B4-BE49-F238E27FC236}">
                <a16:creationId xmlns:a16="http://schemas.microsoft.com/office/drawing/2014/main" id="{3AAE83B0-0E0C-0245-093D-33B6EA5DE0A8}"/>
              </a:ext>
            </a:extLst>
          </p:cNvPr>
          <p:cNvSpPr txBox="1"/>
          <p:nvPr/>
        </p:nvSpPr>
        <p:spPr>
          <a:xfrm>
            <a:off x="1164655" y="1224573"/>
            <a:ext cx="30480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@Tag</a:t>
            </a:r>
          </a:p>
        </p:txBody>
      </p:sp>
      <p:pic>
        <p:nvPicPr>
          <p:cNvPr id="5" name="Picture 7" descr="Text&#10;&#10;Description automatically generated">
            <a:extLst>
              <a:ext uri="{FF2B5EF4-FFF2-40B4-BE49-F238E27FC236}">
                <a16:creationId xmlns:a16="http://schemas.microsoft.com/office/drawing/2014/main" id="{429D3B89-F89B-9C1D-8991-B6FBA8E4B4E6}"/>
              </a:ext>
            </a:extLst>
          </p:cNvPr>
          <p:cNvPicPr>
            <a:picLocks noChangeAspect="1"/>
          </p:cNvPicPr>
          <p:nvPr/>
        </p:nvPicPr>
        <p:blipFill>
          <a:blip r:embed="rId4"/>
          <a:stretch>
            <a:fillRect/>
          </a:stretch>
        </p:blipFill>
        <p:spPr>
          <a:xfrm>
            <a:off x="389468" y="1792621"/>
            <a:ext cx="5664199" cy="4373427"/>
          </a:xfrm>
          <a:prstGeom prst="rect">
            <a:avLst/>
          </a:prstGeom>
        </p:spPr>
      </p:pic>
      <p:sp>
        <p:nvSpPr>
          <p:cNvPr id="9" name="TextBox 8">
            <a:extLst>
              <a:ext uri="{FF2B5EF4-FFF2-40B4-BE49-F238E27FC236}">
                <a16:creationId xmlns:a16="http://schemas.microsoft.com/office/drawing/2014/main" id="{61F23276-591F-34C2-02EE-F3E301E04E7A}"/>
              </a:ext>
            </a:extLst>
          </p:cNvPr>
          <p:cNvSpPr txBox="1"/>
          <p:nvPr/>
        </p:nvSpPr>
        <p:spPr>
          <a:xfrm>
            <a:off x="6383868" y="2065866"/>
            <a:ext cx="5080000"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FF0000"/>
                </a:solidFill>
                <a:ea typeface="+mn-lt"/>
                <a:cs typeface="+mn-lt"/>
              </a:rPr>
              <a:t># Run tests which tagged with `load` and exclude tagged with `api`</a:t>
            </a:r>
            <a:r>
              <a:rPr lang="en-US">
                <a:ea typeface="+mn-lt"/>
                <a:cs typeface="+mn-lt"/>
              </a:rPr>
              <a:t>
 mvn test -Dgroups="load" -DexcludedGroups="api" 
</a:t>
            </a:r>
            <a:r>
              <a:rPr lang="en-US">
                <a:solidFill>
                  <a:srgbClr val="FF0000"/>
                </a:solidFill>
                <a:ea typeface="+mn-lt"/>
                <a:cs typeface="+mn-lt"/>
              </a:rPr>
              <a:t># Run tests which tagged with `api` or  `performance`</a:t>
            </a:r>
            <a:r>
              <a:rPr lang="en-US">
                <a:ea typeface="+mn-lt"/>
                <a:cs typeface="+mn-lt"/>
              </a:rPr>
              <a:t>
 mvn test -Dgroups="api | performance" 
</a:t>
            </a:r>
            <a:r>
              <a:rPr lang="en-US">
                <a:solidFill>
                  <a:srgbClr val="FF0000"/>
                </a:solidFill>
                <a:ea typeface="+mn-lt"/>
                <a:cs typeface="+mn-lt"/>
              </a:rPr>
              <a:t># Run tests which tagged both `api` and  `performance`</a:t>
            </a:r>
            <a:r>
              <a:rPr lang="en-US">
                <a:ea typeface="+mn-lt"/>
                <a:cs typeface="+mn-lt"/>
              </a:rPr>
              <a:t>
 </a:t>
            </a:r>
            <a:r>
              <a:rPr lang="en-US" err="1">
                <a:ea typeface="+mn-lt"/>
                <a:cs typeface="+mn-lt"/>
              </a:rPr>
              <a:t>mvn</a:t>
            </a:r>
            <a:r>
              <a:rPr lang="en-US">
                <a:ea typeface="+mn-lt"/>
                <a:cs typeface="+mn-lt"/>
              </a:rPr>
              <a:t> test -</a:t>
            </a:r>
            <a:r>
              <a:rPr lang="en-US" err="1">
                <a:ea typeface="+mn-lt"/>
                <a:cs typeface="+mn-lt"/>
              </a:rPr>
              <a:t>Dgroups</a:t>
            </a:r>
            <a:r>
              <a:rPr lang="en-US">
                <a:ea typeface="+mn-lt"/>
                <a:cs typeface="+mn-lt"/>
              </a:rPr>
              <a:t>="</a:t>
            </a:r>
            <a:r>
              <a:rPr lang="en-US" err="1">
                <a:ea typeface="+mn-lt"/>
                <a:cs typeface="+mn-lt"/>
              </a:rPr>
              <a:t>api</a:t>
            </a:r>
            <a:r>
              <a:rPr lang="en-US">
                <a:ea typeface="+mn-lt"/>
                <a:cs typeface="+mn-lt"/>
              </a:rPr>
              <a:t> &amp; performance" </a:t>
            </a:r>
            <a:endParaRPr lang="en-US"/>
          </a:p>
        </p:txBody>
      </p:sp>
    </p:spTree>
    <p:extLst>
      <p:ext uri="{BB962C8B-B14F-4D97-AF65-F5344CB8AC3E}">
        <p14:creationId xmlns:p14="http://schemas.microsoft.com/office/powerpoint/2010/main" val="3368177868"/>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05954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fr-FR" sz="2800">
                <a:latin typeface="Zilla Slab"/>
                <a:sym typeface="Lato Light"/>
              </a:rPr>
              <a:t>JUnit Jupiter</a:t>
            </a:r>
            <a:endParaRPr lang="en-US"/>
          </a:p>
        </p:txBody>
      </p:sp>
      <p:pic>
        <p:nvPicPr>
          <p:cNvPr id="2" name="Picture 2" descr="A picture containing text, sign, vector graphics&#10;&#10;Description automatically generated">
            <a:extLst>
              <a:ext uri="{FF2B5EF4-FFF2-40B4-BE49-F238E27FC236}">
                <a16:creationId xmlns:a16="http://schemas.microsoft.com/office/drawing/2014/main" id="{52365D72-64A7-0D09-93B2-629B872770E6}"/>
              </a:ext>
            </a:extLst>
          </p:cNvPr>
          <p:cNvPicPr>
            <a:picLocks noChangeAspect="1"/>
          </p:cNvPicPr>
          <p:nvPr/>
        </p:nvPicPr>
        <p:blipFill>
          <a:blip r:embed="rId3"/>
          <a:stretch>
            <a:fillRect/>
          </a:stretch>
        </p:blipFill>
        <p:spPr>
          <a:xfrm>
            <a:off x="9267825" y="5619828"/>
            <a:ext cx="2305050" cy="704695"/>
          </a:xfrm>
          <a:prstGeom prst="rect">
            <a:avLst/>
          </a:prstGeom>
        </p:spPr>
      </p:pic>
      <p:sp>
        <p:nvSpPr>
          <p:cNvPr id="13" name="TextBox 12">
            <a:extLst>
              <a:ext uri="{FF2B5EF4-FFF2-40B4-BE49-F238E27FC236}">
                <a16:creationId xmlns:a16="http://schemas.microsoft.com/office/drawing/2014/main" id="{3AAE83B0-0E0C-0245-093D-33B6EA5DE0A8}"/>
              </a:ext>
            </a:extLst>
          </p:cNvPr>
          <p:cNvSpPr txBox="1"/>
          <p:nvPr/>
        </p:nvSpPr>
        <p:spPr>
          <a:xfrm>
            <a:off x="1164655" y="1224573"/>
            <a:ext cx="30480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@ExtendWith</a:t>
            </a:r>
          </a:p>
        </p:txBody>
      </p:sp>
      <p:pic>
        <p:nvPicPr>
          <p:cNvPr id="3" name="Picture 3" descr="Graphical user interface, text, application&#10;&#10;Description automatically generated">
            <a:extLst>
              <a:ext uri="{FF2B5EF4-FFF2-40B4-BE49-F238E27FC236}">
                <a16:creationId xmlns:a16="http://schemas.microsoft.com/office/drawing/2014/main" id="{0273EF46-8D5D-D305-444D-9D8894F6E6C8}"/>
              </a:ext>
            </a:extLst>
          </p:cNvPr>
          <p:cNvPicPr>
            <a:picLocks noChangeAspect="1"/>
          </p:cNvPicPr>
          <p:nvPr/>
        </p:nvPicPr>
        <p:blipFill>
          <a:blip r:embed="rId4"/>
          <a:stretch>
            <a:fillRect/>
          </a:stretch>
        </p:blipFill>
        <p:spPr>
          <a:xfrm>
            <a:off x="3996267" y="244271"/>
            <a:ext cx="6383866" cy="5395790"/>
          </a:xfrm>
          <a:prstGeom prst="rect">
            <a:avLst/>
          </a:prstGeom>
        </p:spPr>
      </p:pic>
    </p:spTree>
    <p:extLst>
      <p:ext uri="{BB962C8B-B14F-4D97-AF65-F5344CB8AC3E}">
        <p14:creationId xmlns:p14="http://schemas.microsoft.com/office/powerpoint/2010/main" val="2384930954"/>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05954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fr-FR" sz="2800">
                <a:latin typeface="Zilla Slab"/>
                <a:sym typeface="Lato Light"/>
              </a:rPr>
              <a:t>JUnit Jupiter</a:t>
            </a:r>
            <a:endParaRPr lang="en-US"/>
          </a:p>
        </p:txBody>
      </p:sp>
      <p:pic>
        <p:nvPicPr>
          <p:cNvPr id="2" name="Picture 2" descr="A picture containing text, sign, vector graphics&#10;&#10;Description automatically generated">
            <a:extLst>
              <a:ext uri="{FF2B5EF4-FFF2-40B4-BE49-F238E27FC236}">
                <a16:creationId xmlns:a16="http://schemas.microsoft.com/office/drawing/2014/main" id="{52365D72-64A7-0D09-93B2-629B872770E6}"/>
              </a:ext>
            </a:extLst>
          </p:cNvPr>
          <p:cNvPicPr>
            <a:picLocks noChangeAspect="1"/>
          </p:cNvPicPr>
          <p:nvPr/>
        </p:nvPicPr>
        <p:blipFill>
          <a:blip r:embed="rId3"/>
          <a:stretch>
            <a:fillRect/>
          </a:stretch>
        </p:blipFill>
        <p:spPr>
          <a:xfrm>
            <a:off x="9267825" y="5619828"/>
            <a:ext cx="2305050" cy="704695"/>
          </a:xfrm>
          <a:prstGeom prst="rect">
            <a:avLst/>
          </a:prstGeom>
        </p:spPr>
      </p:pic>
      <p:sp>
        <p:nvSpPr>
          <p:cNvPr id="13" name="TextBox 12">
            <a:extLst>
              <a:ext uri="{FF2B5EF4-FFF2-40B4-BE49-F238E27FC236}">
                <a16:creationId xmlns:a16="http://schemas.microsoft.com/office/drawing/2014/main" id="{3AAE83B0-0E0C-0245-093D-33B6EA5DE0A8}"/>
              </a:ext>
            </a:extLst>
          </p:cNvPr>
          <p:cNvSpPr txBox="1"/>
          <p:nvPr/>
        </p:nvSpPr>
        <p:spPr>
          <a:xfrm>
            <a:off x="1079988" y="2274440"/>
            <a:ext cx="304800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2400" b="1">
                <a:ea typeface="+mn-lt"/>
                <a:cs typeface="+mn-lt"/>
              </a:rPr>
              <a:t>@BeforeEach </a:t>
            </a:r>
          </a:p>
          <a:p>
            <a:pPr marL="285750" indent="-285750">
              <a:buFont typeface="Arial,Sans-Serif"/>
              <a:buChar char="•"/>
            </a:pPr>
            <a:r>
              <a:rPr lang="en-US" sz="2400" b="1">
                <a:ea typeface="+mn-lt"/>
                <a:cs typeface="+mn-lt"/>
              </a:rPr>
              <a:t>@AfterEach </a:t>
            </a:r>
          </a:p>
          <a:p>
            <a:pPr marL="285750" indent="-285750">
              <a:buFont typeface="Arial,Sans-Serif"/>
              <a:buChar char="•"/>
            </a:pPr>
            <a:r>
              <a:rPr lang="en-US" sz="2400" b="1">
                <a:ea typeface="+mn-lt"/>
                <a:cs typeface="+mn-lt"/>
              </a:rPr>
              <a:t>@BeforeAll </a:t>
            </a:r>
          </a:p>
          <a:p>
            <a:pPr marL="285750" indent="-285750">
              <a:buFont typeface="Arial,Sans-Serif"/>
              <a:buChar char="•"/>
            </a:pPr>
            <a:r>
              <a:rPr lang="en-US" sz="2400" b="1">
                <a:ea typeface="+mn-lt"/>
                <a:cs typeface="+mn-lt"/>
              </a:rPr>
              <a:t>@AfterAll </a:t>
            </a:r>
          </a:p>
        </p:txBody>
      </p:sp>
      <p:pic>
        <p:nvPicPr>
          <p:cNvPr id="4" name="Picture 4" descr="Graphical user interface, application&#10;&#10;Description automatically generated">
            <a:extLst>
              <a:ext uri="{FF2B5EF4-FFF2-40B4-BE49-F238E27FC236}">
                <a16:creationId xmlns:a16="http://schemas.microsoft.com/office/drawing/2014/main" id="{774C1C13-0E11-E741-D5F9-80C43CF47453}"/>
              </a:ext>
            </a:extLst>
          </p:cNvPr>
          <p:cNvPicPr>
            <a:picLocks noChangeAspect="1"/>
          </p:cNvPicPr>
          <p:nvPr/>
        </p:nvPicPr>
        <p:blipFill>
          <a:blip r:embed="rId4"/>
          <a:stretch>
            <a:fillRect/>
          </a:stretch>
        </p:blipFill>
        <p:spPr>
          <a:xfrm>
            <a:off x="4468813" y="42333"/>
            <a:ext cx="3398308" cy="6714067"/>
          </a:xfrm>
          <a:prstGeom prst="rect">
            <a:avLst/>
          </a:prstGeom>
        </p:spPr>
      </p:pic>
    </p:spTree>
    <p:extLst>
      <p:ext uri="{BB962C8B-B14F-4D97-AF65-F5344CB8AC3E}">
        <p14:creationId xmlns:p14="http://schemas.microsoft.com/office/powerpoint/2010/main" val="151043685"/>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What Not to Test</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425388" y="2707341"/>
            <a:ext cx="8848165" cy="1122743"/>
          </a:xfrm>
          <a:prstGeom prst="rect">
            <a:avLst/>
          </a:prstGeom>
          <a:noFill/>
        </p:spPr>
        <p:txBody>
          <a:bodyPr wrap="square" rtlCol="0">
            <a:spAutoFit/>
          </a:bodyPr>
          <a:lstStyle/>
          <a:p>
            <a:pPr marL="342900" indent="-342900">
              <a:buAutoNum type="arabicPeriod"/>
            </a:pPr>
            <a:r>
              <a:rPr lang="en-US" b="1" i="0" dirty="0">
                <a:effectLst/>
                <a:latin typeface="Lato" panose="020F0502020204030203" pitchFamily="34" charset="0"/>
              </a:rPr>
              <a:t>Actual Implementation</a:t>
            </a:r>
            <a:endParaRPr lang="en-US" b="1" i="0" dirty="0">
              <a:solidFill>
                <a:srgbClr val="333333"/>
              </a:solidFill>
              <a:effectLst/>
              <a:latin typeface="Lucida Grande"/>
            </a:endParaRPr>
          </a:p>
          <a:p>
            <a:pPr marL="342900" indent="-342900">
              <a:buAutoNum type="arabicPeriod"/>
            </a:pPr>
            <a:endParaRPr lang="en-US" b="1" i="0" dirty="0">
              <a:solidFill>
                <a:srgbClr val="242424"/>
              </a:solidFill>
              <a:effectLst/>
              <a:latin typeface="sohne"/>
            </a:endParaRPr>
          </a:p>
          <a:p>
            <a:pPr>
              <a:lnSpc>
                <a:spcPct val="200000"/>
              </a:lnSpc>
            </a:pPr>
            <a:r>
              <a:rPr lang="en-US" dirty="0"/>
              <a:t>	=&gt; </a:t>
            </a:r>
            <a:r>
              <a:rPr lang="en-US" b="0" i="0" dirty="0">
                <a:solidFill>
                  <a:srgbClr val="242424"/>
                </a:solidFill>
                <a:effectLst/>
                <a:latin typeface="source-serif-pro"/>
              </a:rPr>
              <a:t>dependencies, library, SDK …..</a:t>
            </a:r>
            <a:endParaRPr lang="en-US" dirty="0"/>
          </a:p>
        </p:txBody>
      </p:sp>
    </p:spTree>
    <p:extLst>
      <p:ext uri="{BB962C8B-B14F-4D97-AF65-F5344CB8AC3E}">
        <p14:creationId xmlns:p14="http://schemas.microsoft.com/office/powerpoint/2010/main" val="314736694"/>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05954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fr-FR" sz="2800">
                <a:latin typeface="Zilla Slab"/>
                <a:sym typeface="Lato Light"/>
              </a:rPr>
              <a:t>JUnit Jupiter</a:t>
            </a:r>
            <a:endParaRPr lang="en-US"/>
          </a:p>
        </p:txBody>
      </p:sp>
      <p:pic>
        <p:nvPicPr>
          <p:cNvPr id="2" name="Picture 2" descr="A picture containing text, sign, vector graphics&#10;&#10;Description automatically generated">
            <a:extLst>
              <a:ext uri="{FF2B5EF4-FFF2-40B4-BE49-F238E27FC236}">
                <a16:creationId xmlns:a16="http://schemas.microsoft.com/office/drawing/2014/main" id="{52365D72-64A7-0D09-93B2-629B872770E6}"/>
              </a:ext>
            </a:extLst>
          </p:cNvPr>
          <p:cNvPicPr>
            <a:picLocks noChangeAspect="1"/>
          </p:cNvPicPr>
          <p:nvPr/>
        </p:nvPicPr>
        <p:blipFill>
          <a:blip r:embed="rId3"/>
          <a:stretch>
            <a:fillRect/>
          </a:stretch>
        </p:blipFill>
        <p:spPr>
          <a:xfrm>
            <a:off x="9267825" y="5619828"/>
            <a:ext cx="2305050" cy="704695"/>
          </a:xfrm>
          <a:prstGeom prst="rect">
            <a:avLst/>
          </a:prstGeom>
        </p:spPr>
      </p:pic>
      <p:sp>
        <p:nvSpPr>
          <p:cNvPr id="13" name="TextBox 12">
            <a:extLst>
              <a:ext uri="{FF2B5EF4-FFF2-40B4-BE49-F238E27FC236}">
                <a16:creationId xmlns:a16="http://schemas.microsoft.com/office/drawing/2014/main" id="{3AAE83B0-0E0C-0245-093D-33B6EA5DE0A8}"/>
              </a:ext>
            </a:extLst>
          </p:cNvPr>
          <p:cNvSpPr txBox="1"/>
          <p:nvPr/>
        </p:nvSpPr>
        <p:spPr>
          <a:xfrm>
            <a:off x="894373" y="1258440"/>
            <a:ext cx="235438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2400" b="1">
                <a:ea typeface="+mn-lt"/>
                <a:cs typeface="+mn-lt"/>
              </a:rPr>
              <a:t>@Disabled</a:t>
            </a:r>
          </a:p>
        </p:txBody>
      </p:sp>
      <p:pic>
        <p:nvPicPr>
          <p:cNvPr id="3" name="Picture 4" descr="Graphical user interface, text&#10;&#10;Description automatically generated">
            <a:extLst>
              <a:ext uri="{FF2B5EF4-FFF2-40B4-BE49-F238E27FC236}">
                <a16:creationId xmlns:a16="http://schemas.microsoft.com/office/drawing/2014/main" id="{92D2A96F-8C6C-E61F-2A6A-884A5798B935}"/>
              </a:ext>
            </a:extLst>
          </p:cNvPr>
          <p:cNvPicPr>
            <a:picLocks noChangeAspect="1"/>
          </p:cNvPicPr>
          <p:nvPr/>
        </p:nvPicPr>
        <p:blipFill>
          <a:blip r:embed="rId4"/>
          <a:stretch>
            <a:fillRect/>
          </a:stretch>
        </p:blipFill>
        <p:spPr>
          <a:xfrm>
            <a:off x="4246359" y="325363"/>
            <a:ext cx="6019148" cy="5214068"/>
          </a:xfrm>
          <a:prstGeom prst="rect">
            <a:avLst/>
          </a:prstGeom>
        </p:spPr>
      </p:pic>
    </p:spTree>
    <p:extLst>
      <p:ext uri="{BB962C8B-B14F-4D97-AF65-F5344CB8AC3E}">
        <p14:creationId xmlns:p14="http://schemas.microsoft.com/office/powerpoint/2010/main" val="1161972306"/>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05954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fr-FR" sz="2800">
                <a:latin typeface="Zilla Slab"/>
                <a:sym typeface="Lato Light"/>
              </a:rPr>
              <a:t>JUnit Jupiter</a:t>
            </a:r>
            <a:endParaRPr lang="en-US"/>
          </a:p>
        </p:txBody>
      </p:sp>
      <p:pic>
        <p:nvPicPr>
          <p:cNvPr id="2" name="Picture 2" descr="A picture containing text, sign, vector graphics&#10;&#10;Description automatically generated">
            <a:extLst>
              <a:ext uri="{FF2B5EF4-FFF2-40B4-BE49-F238E27FC236}">
                <a16:creationId xmlns:a16="http://schemas.microsoft.com/office/drawing/2014/main" id="{52365D72-64A7-0D09-93B2-629B872770E6}"/>
              </a:ext>
            </a:extLst>
          </p:cNvPr>
          <p:cNvPicPr>
            <a:picLocks noChangeAspect="1"/>
          </p:cNvPicPr>
          <p:nvPr/>
        </p:nvPicPr>
        <p:blipFill>
          <a:blip r:embed="rId3"/>
          <a:stretch>
            <a:fillRect/>
          </a:stretch>
        </p:blipFill>
        <p:spPr>
          <a:xfrm>
            <a:off x="9267825" y="5619828"/>
            <a:ext cx="2305050" cy="704695"/>
          </a:xfrm>
          <a:prstGeom prst="rect">
            <a:avLst/>
          </a:prstGeom>
        </p:spPr>
      </p:pic>
      <p:sp>
        <p:nvSpPr>
          <p:cNvPr id="13" name="TextBox 12">
            <a:extLst>
              <a:ext uri="{FF2B5EF4-FFF2-40B4-BE49-F238E27FC236}">
                <a16:creationId xmlns:a16="http://schemas.microsoft.com/office/drawing/2014/main" id="{3AAE83B0-0E0C-0245-093D-33B6EA5DE0A8}"/>
              </a:ext>
            </a:extLst>
          </p:cNvPr>
          <p:cNvSpPr txBox="1"/>
          <p:nvPr/>
        </p:nvSpPr>
        <p:spPr>
          <a:xfrm>
            <a:off x="1079988" y="2274440"/>
            <a:ext cx="204177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2400" b="1">
                <a:ea typeface="+mn-lt"/>
                <a:cs typeface="+mn-lt"/>
              </a:rPr>
              <a:t>@Sql</a:t>
            </a:r>
            <a:endParaRPr lang="en-US"/>
          </a:p>
        </p:txBody>
      </p:sp>
      <p:pic>
        <p:nvPicPr>
          <p:cNvPr id="3" name="Picture 4" descr="Text&#10;&#10;Description automatically generated">
            <a:extLst>
              <a:ext uri="{FF2B5EF4-FFF2-40B4-BE49-F238E27FC236}">
                <a16:creationId xmlns:a16="http://schemas.microsoft.com/office/drawing/2014/main" id="{925B04D1-6581-CE0B-F779-7B3C57C583D2}"/>
              </a:ext>
            </a:extLst>
          </p:cNvPr>
          <p:cNvPicPr>
            <a:picLocks noChangeAspect="1"/>
          </p:cNvPicPr>
          <p:nvPr/>
        </p:nvPicPr>
        <p:blipFill>
          <a:blip r:embed="rId4"/>
          <a:stretch>
            <a:fillRect/>
          </a:stretch>
        </p:blipFill>
        <p:spPr>
          <a:xfrm>
            <a:off x="3239477" y="490823"/>
            <a:ext cx="8839200" cy="3160508"/>
          </a:xfrm>
          <a:prstGeom prst="rect">
            <a:avLst/>
          </a:prstGeom>
        </p:spPr>
      </p:pic>
      <p:pic>
        <p:nvPicPr>
          <p:cNvPr id="5" name="Picture 7" descr="Text&#10;&#10;Description automatically generated">
            <a:extLst>
              <a:ext uri="{FF2B5EF4-FFF2-40B4-BE49-F238E27FC236}">
                <a16:creationId xmlns:a16="http://schemas.microsoft.com/office/drawing/2014/main" id="{69C6E587-5425-80D6-02A3-F817A9CA1C7C}"/>
              </a:ext>
            </a:extLst>
          </p:cNvPr>
          <p:cNvPicPr>
            <a:picLocks noChangeAspect="1"/>
          </p:cNvPicPr>
          <p:nvPr/>
        </p:nvPicPr>
        <p:blipFill>
          <a:blip r:embed="rId5"/>
          <a:stretch>
            <a:fillRect/>
          </a:stretch>
        </p:blipFill>
        <p:spPr>
          <a:xfrm>
            <a:off x="738554" y="3947682"/>
            <a:ext cx="8272584" cy="1825021"/>
          </a:xfrm>
          <a:prstGeom prst="rect">
            <a:avLst/>
          </a:prstGeom>
        </p:spPr>
      </p:pic>
    </p:spTree>
    <p:extLst>
      <p:ext uri="{BB962C8B-B14F-4D97-AF65-F5344CB8AC3E}">
        <p14:creationId xmlns:p14="http://schemas.microsoft.com/office/powerpoint/2010/main" val="1407077744"/>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05954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fr-FR" sz="2800">
                <a:latin typeface="Zilla Slab"/>
                <a:sym typeface="Lato Light"/>
              </a:rPr>
              <a:t>JUnit Jupiter</a:t>
            </a:r>
            <a:endParaRPr lang="en-US"/>
          </a:p>
        </p:txBody>
      </p:sp>
      <p:pic>
        <p:nvPicPr>
          <p:cNvPr id="2" name="Picture 2" descr="A picture containing text, sign, vector graphics&#10;&#10;Description automatically generated">
            <a:extLst>
              <a:ext uri="{FF2B5EF4-FFF2-40B4-BE49-F238E27FC236}">
                <a16:creationId xmlns:a16="http://schemas.microsoft.com/office/drawing/2014/main" id="{52365D72-64A7-0D09-93B2-629B872770E6}"/>
              </a:ext>
            </a:extLst>
          </p:cNvPr>
          <p:cNvPicPr>
            <a:picLocks noChangeAspect="1"/>
          </p:cNvPicPr>
          <p:nvPr/>
        </p:nvPicPr>
        <p:blipFill>
          <a:blip r:embed="rId3"/>
          <a:stretch>
            <a:fillRect/>
          </a:stretch>
        </p:blipFill>
        <p:spPr>
          <a:xfrm>
            <a:off x="9267825" y="5619828"/>
            <a:ext cx="2305050" cy="704695"/>
          </a:xfrm>
          <a:prstGeom prst="rect">
            <a:avLst/>
          </a:prstGeom>
        </p:spPr>
      </p:pic>
      <p:sp>
        <p:nvSpPr>
          <p:cNvPr id="13" name="TextBox 12">
            <a:extLst>
              <a:ext uri="{FF2B5EF4-FFF2-40B4-BE49-F238E27FC236}">
                <a16:creationId xmlns:a16="http://schemas.microsoft.com/office/drawing/2014/main" id="{3AAE83B0-0E0C-0245-093D-33B6EA5DE0A8}"/>
              </a:ext>
            </a:extLst>
          </p:cNvPr>
          <p:cNvSpPr txBox="1"/>
          <p:nvPr/>
        </p:nvSpPr>
        <p:spPr>
          <a:xfrm>
            <a:off x="366834" y="2323286"/>
            <a:ext cx="204177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b="1">
                <a:ea typeface="+mn-lt"/>
                <a:cs typeface="+mn-lt"/>
              </a:rPr>
              <a:t>@ActiveProfiles</a:t>
            </a:r>
            <a:endParaRPr lang="en-US">
              <a:cs typeface="Calibri"/>
            </a:endParaRPr>
          </a:p>
        </p:txBody>
      </p:sp>
      <p:pic>
        <p:nvPicPr>
          <p:cNvPr id="3" name="Picture 4" descr="Text&#10;&#10;Description automatically generated">
            <a:extLst>
              <a:ext uri="{FF2B5EF4-FFF2-40B4-BE49-F238E27FC236}">
                <a16:creationId xmlns:a16="http://schemas.microsoft.com/office/drawing/2014/main" id="{925B04D1-6581-CE0B-F779-7B3C57C583D2}"/>
              </a:ext>
            </a:extLst>
          </p:cNvPr>
          <p:cNvPicPr>
            <a:picLocks noChangeAspect="1"/>
          </p:cNvPicPr>
          <p:nvPr/>
        </p:nvPicPr>
        <p:blipFill>
          <a:blip r:embed="rId4"/>
          <a:stretch>
            <a:fillRect/>
          </a:stretch>
        </p:blipFill>
        <p:spPr>
          <a:xfrm>
            <a:off x="2868246" y="1848746"/>
            <a:ext cx="8839200" cy="3160508"/>
          </a:xfrm>
          <a:prstGeom prst="rect">
            <a:avLst/>
          </a:prstGeom>
        </p:spPr>
      </p:pic>
    </p:spTree>
    <p:extLst>
      <p:ext uri="{BB962C8B-B14F-4D97-AF65-F5344CB8AC3E}">
        <p14:creationId xmlns:p14="http://schemas.microsoft.com/office/powerpoint/2010/main" val="517827728"/>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05954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fr-FR" sz="2800">
                <a:latin typeface="Zilla Slab"/>
                <a:sym typeface="Lato Light"/>
              </a:rPr>
              <a:t>JUnit Jupiter</a:t>
            </a:r>
            <a:endParaRPr lang="en-US"/>
          </a:p>
        </p:txBody>
      </p:sp>
      <p:pic>
        <p:nvPicPr>
          <p:cNvPr id="2" name="Picture 2" descr="A picture containing text, sign, vector graphics&#10;&#10;Description automatically generated">
            <a:extLst>
              <a:ext uri="{FF2B5EF4-FFF2-40B4-BE49-F238E27FC236}">
                <a16:creationId xmlns:a16="http://schemas.microsoft.com/office/drawing/2014/main" id="{52365D72-64A7-0D09-93B2-629B872770E6}"/>
              </a:ext>
            </a:extLst>
          </p:cNvPr>
          <p:cNvPicPr>
            <a:picLocks noChangeAspect="1"/>
          </p:cNvPicPr>
          <p:nvPr/>
        </p:nvPicPr>
        <p:blipFill>
          <a:blip r:embed="rId3"/>
          <a:stretch>
            <a:fillRect/>
          </a:stretch>
        </p:blipFill>
        <p:spPr>
          <a:xfrm>
            <a:off x="9267825" y="5619828"/>
            <a:ext cx="2305050" cy="704695"/>
          </a:xfrm>
          <a:prstGeom prst="rect">
            <a:avLst/>
          </a:prstGeom>
        </p:spPr>
      </p:pic>
      <p:sp>
        <p:nvSpPr>
          <p:cNvPr id="13" name="TextBox 12">
            <a:extLst>
              <a:ext uri="{FF2B5EF4-FFF2-40B4-BE49-F238E27FC236}">
                <a16:creationId xmlns:a16="http://schemas.microsoft.com/office/drawing/2014/main" id="{3AAE83B0-0E0C-0245-093D-33B6EA5DE0A8}"/>
              </a:ext>
            </a:extLst>
          </p:cNvPr>
          <p:cNvSpPr txBox="1"/>
          <p:nvPr/>
        </p:nvSpPr>
        <p:spPr>
          <a:xfrm>
            <a:off x="894373" y="1170517"/>
            <a:ext cx="296007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2400" b="1">
                <a:ea typeface="+mn-lt"/>
                <a:cs typeface="+mn-lt"/>
              </a:rPr>
              <a:t>@SpringBootTest</a:t>
            </a:r>
            <a:endParaRPr lang="en-US"/>
          </a:p>
        </p:txBody>
      </p:sp>
      <p:pic>
        <p:nvPicPr>
          <p:cNvPr id="3" name="Picture 4" descr="Text&#10;&#10;Description automatically generated">
            <a:extLst>
              <a:ext uri="{FF2B5EF4-FFF2-40B4-BE49-F238E27FC236}">
                <a16:creationId xmlns:a16="http://schemas.microsoft.com/office/drawing/2014/main" id="{925B04D1-6581-CE0B-F779-7B3C57C583D2}"/>
              </a:ext>
            </a:extLst>
          </p:cNvPr>
          <p:cNvPicPr>
            <a:picLocks noChangeAspect="1"/>
          </p:cNvPicPr>
          <p:nvPr/>
        </p:nvPicPr>
        <p:blipFill>
          <a:blip r:embed="rId4"/>
          <a:stretch>
            <a:fillRect/>
          </a:stretch>
        </p:blipFill>
        <p:spPr>
          <a:xfrm>
            <a:off x="611554" y="1711977"/>
            <a:ext cx="8839200" cy="3160508"/>
          </a:xfrm>
          <a:prstGeom prst="rect">
            <a:avLst/>
          </a:prstGeom>
        </p:spPr>
      </p:pic>
    </p:spTree>
    <p:extLst>
      <p:ext uri="{BB962C8B-B14F-4D97-AF65-F5344CB8AC3E}">
        <p14:creationId xmlns:p14="http://schemas.microsoft.com/office/powerpoint/2010/main" val="3280785539"/>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05954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fr-FR" sz="2800">
                <a:latin typeface="Zilla Slab"/>
                <a:sym typeface="Lato Light"/>
              </a:rPr>
              <a:t>JUnit Jupiter</a:t>
            </a:r>
            <a:endParaRPr lang="en-US"/>
          </a:p>
        </p:txBody>
      </p:sp>
      <p:pic>
        <p:nvPicPr>
          <p:cNvPr id="2" name="Picture 2" descr="A picture containing text, sign, vector graphics&#10;&#10;Description automatically generated">
            <a:extLst>
              <a:ext uri="{FF2B5EF4-FFF2-40B4-BE49-F238E27FC236}">
                <a16:creationId xmlns:a16="http://schemas.microsoft.com/office/drawing/2014/main" id="{52365D72-64A7-0D09-93B2-629B872770E6}"/>
              </a:ext>
            </a:extLst>
          </p:cNvPr>
          <p:cNvPicPr>
            <a:picLocks noChangeAspect="1"/>
          </p:cNvPicPr>
          <p:nvPr/>
        </p:nvPicPr>
        <p:blipFill>
          <a:blip r:embed="rId3"/>
          <a:stretch>
            <a:fillRect/>
          </a:stretch>
        </p:blipFill>
        <p:spPr>
          <a:xfrm>
            <a:off x="9267825" y="5619828"/>
            <a:ext cx="2305050" cy="704695"/>
          </a:xfrm>
          <a:prstGeom prst="rect">
            <a:avLst/>
          </a:prstGeom>
        </p:spPr>
      </p:pic>
      <p:sp>
        <p:nvSpPr>
          <p:cNvPr id="13" name="TextBox 12">
            <a:extLst>
              <a:ext uri="{FF2B5EF4-FFF2-40B4-BE49-F238E27FC236}">
                <a16:creationId xmlns:a16="http://schemas.microsoft.com/office/drawing/2014/main" id="{3AAE83B0-0E0C-0245-093D-33B6EA5DE0A8}"/>
              </a:ext>
            </a:extLst>
          </p:cNvPr>
          <p:cNvSpPr txBox="1"/>
          <p:nvPr/>
        </p:nvSpPr>
        <p:spPr>
          <a:xfrm>
            <a:off x="894373" y="1170517"/>
            <a:ext cx="2960077"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2400" b="1">
                <a:ea typeface="+mn-lt"/>
                <a:cs typeface="+mn-lt"/>
              </a:rPr>
              <a:t>@SpringBootTest</a:t>
            </a:r>
            <a:endParaRPr lang="en-US"/>
          </a:p>
        </p:txBody>
      </p:sp>
      <p:pic>
        <p:nvPicPr>
          <p:cNvPr id="4" name="Picture 4" descr="Text&#10;&#10;Description automatically generated">
            <a:extLst>
              <a:ext uri="{FF2B5EF4-FFF2-40B4-BE49-F238E27FC236}">
                <a16:creationId xmlns:a16="http://schemas.microsoft.com/office/drawing/2014/main" id="{84770BF0-B6CD-DD5C-D618-1654EBCA924D}"/>
              </a:ext>
            </a:extLst>
          </p:cNvPr>
          <p:cNvPicPr>
            <a:picLocks noChangeAspect="1"/>
          </p:cNvPicPr>
          <p:nvPr/>
        </p:nvPicPr>
        <p:blipFill>
          <a:blip r:embed="rId4"/>
          <a:stretch>
            <a:fillRect/>
          </a:stretch>
        </p:blipFill>
        <p:spPr>
          <a:xfrm>
            <a:off x="201246" y="1901030"/>
            <a:ext cx="6523892" cy="3456478"/>
          </a:xfrm>
          <a:prstGeom prst="rect">
            <a:avLst/>
          </a:prstGeom>
        </p:spPr>
      </p:pic>
      <p:pic>
        <p:nvPicPr>
          <p:cNvPr id="5" name="Picture 7" descr="Text&#10;&#10;Description automatically generated">
            <a:extLst>
              <a:ext uri="{FF2B5EF4-FFF2-40B4-BE49-F238E27FC236}">
                <a16:creationId xmlns:a16="http://schemas.microsoft.com/office/drawing/2014/main" id="{256A786D-F953-BADE-67EF-D5A4453FCF5F}"/>
              </a:ext>
            </a:extLst>
          </p:cNvPr>
          <p:cNvPicPr>
            <a:picLocks noChangeAspect="1"/>
          </p:cNvPicPr>
          <p:nvPr/>
        </p:nvPicPr>
        <p:blipFill>
          <a:blip r:embed="rId5"/>
          <a:stretch>
            <a:fillRect/>
          </a:stretch>
        </p:blipFill>
        <p:spPr>
          <a:xfrm>
            <a:off x="6873631" y="2457876"/>
            <a:ext cx="5117123" cy="2335234"/>
          </a:xfrm>
          <a:prstGeom prst="rect">
            <a:avLst/>
          </a:prstGeom>
        </p:spPr>
      </p:pic>
    </p:spTree>
    <p:extLst>
      <p:ext uri="{BB962C8B-B14F-4D97-AF65-F5344CB8AC3E}">
        <p14:creationId xmlns:p14="http://schemas.microsoft.com/office/powerpoint/2010/main" val="3353502400"/>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05954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fr-FR" sz="2800">
                <a:latin typeface="Zilla Slab"/>
                <a:sym typeface="Lato Light"/>
              </a:rPr>
              <a:t>JUnit</a:t>
            </a:r>
            <a:endParaRPr lang="en-US"/>
          </a:p>
        </p:txBody>
      </p:sp>
      <p:pic>
        <p:nvPicPr>
          <p:cNvPr id="2" name="Picture 2" descr="A picture containing text, sign, vector graphics&#10;&#10;Description automatically generated">
            <a:extLst>
              <a:ext uri="{FF2B5EF4-FFF2-40B4-BE49-F238E27FC236}">
                <a16:creationId xmlns:a16="http://schemas.microsoft.com/office/drawing/2014/main" id="{52365D72-64A7-0D09-93B2-629B872770E6}"/>
              </a:ext>
            </a:extLst>
          </p:cNvPr>
          <p:cNvPicPr>
            <a:picLocks noChangeAspect="1"/>
          </p:cNvPicPr>
          <p:nvPr/>
        </p:nvPicPr>
        <p:blipFill>
          <a:blip r:embed="rId3"/>
          <a:stretch>
            <a:fillRect/>
          </a:stretch>
        </p:blipFill>
        <p:spPr>
          <a:xfrm>
            <a:off x="9267825" y="5619828"/>
            <a:ext cx="2305050" cy="704695"/>
          </a:xfrm>
          <a:prstGeom prst="rect">
            <a:avLst/>
          </a:prstGeom>
        </p:spPr>
      </p:pic>
      <p:sp>
        <p:nvSpPr>
          <p:cNvPr id="4" name="TextBox 3">
            <a:extLst>
              <a:ext uri="{FF2B5EF4-FFF2-40B4-BE49-F238E27FC236}">
                <a16:creationId xmlns:a16="http://schemas.microsoft.com/office/drawing/2014/main" id="{8E5CBC7A-BC4C-5431-94FE-78D3F239A8FD}"/>
              </a:ext>
            </a:extLst>
          </p:cNvPr>
          <p:cNvSpPr txBox="1"/>
          <p:nvPr/>
        </p:nvSpPr>
        <p:spPr>
          <a:xfrm>
            <a:off x="4948238" y="2647950"/>
            <a:ext cx="350520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800" i="1">
                <a:solidFill>
                  <a:srgbClr val="572AD7"/>
                </a:solidFill>
                <a:ea typeface="+mn-lt"/>
                <a:cs typeface="+mn-lt"/>
              </a:rPr>
              <a:t>JUnit vintage </a:t>
            </a:r>
            <a:endParaRPr lang="en-US" sz="4800">
              <a:ea typeface="+mn-lt"/>
              <a:cs typeface="+mn-lt"/>
            </a:endParaRPr>
          </a:p>
        </p:txBody>
      </p:sp>
      <p:sp>
        <p:nvSpPr>
          <p:cNvPr id="5" name="Rectangle: Rounded Corners 4">
            <a:extLst>
              <a:ext uri="{FF2B5EF4-FFF2-40B4-BE49-F238E27FC236}">
                <a16:creationId xmlns:a16="http://schemas.microsoft.com/office/drawing/2014/main" id="{EB046B90-066B-4506-A1DE-9F18F2AE2B82}"/>
              </a:ext>
            </a:extLst>
          </p:cNvPr>
          <p:cNvSpPr/>
          <p:nvPr/>
        </p:nvSpPr>
        <p:spPr>
          <a:xfrm>
            <a:off x="9584531" y="2690813"/>
            <a:ext cx="1476375" cy="1476375"/>
          </a:xfrm>
          <a:prstGeom prst="roundRect">
            <a:avLst/>
          </a:prstGeom>
          <a:solidFill>
            <a:srgbClr val="E0691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latin typeface="Zilla Slab"/>
                <a:cs typeface="Calibri"/>
              </a:rPr>
              <a:t>JVM</a:t>
            </a:r>
          </a:p>
        </p:txBody>
      </p:sp>
      <p:grpSp>
        <p:nvGrpSpPr>
          <p:cNvPr id="23" name="Group 22">
            <a:extLst>
              <a:ext uri="{FF2B5EF4-FFF2-40B4-BE49-F238E27FC236}">
                <a16:creationId xmlns:a16="http://schemas.microsoft.com/office/drawing/2014/main" id="{056D7414-856E-17C0-1CF1-E3295E78C12F}"/>
              </a:ext>
            </a:extLst>
          </p:cNvPr>
          <p:cNvGrpSpPr/>
          <p:nvPr/>
        </p:nvGrpSpPr>
        <p:grpSpPr>
          <a:xfrm>
            <a:off x="1131094" y="2309813"/>
            <a:ext cx="2686049" cy="2690811"/>
            <a:chOff x="1190625" y="2224088"/>
            <a:chExt cx="2686049" cy="2690811"/>
          </a:xfrm>
        </p:grpSpPr>
        <p:grpSp>
          <p:nvGrpSpPr>
            <p:cNvPr id="16" name="Group 15">
              <a:extLst>
                <a:ext uri="{FF2B5EF4-FFF2-40B4-BE49-F238E27FC236}">
                  <a16:creationId xmlns:a16="http://schemas.microsoft.com/office/drawing/2014/main" id="{84506CDD-1140-63F9-2BA2-57B9F7EF26D2}"/>
                </a:ext>
              </a:extLst>
            </p:cNvPr>
            <p:cNvGrpSpPr/>
            <p:nvPr/>
          </p:nvGrpSpPr>
          <p:grpSpPr>
            <a:xfrm>
              <a:off x="1502569" y="2224088"/>
              <a:ext cx="1847850" cy="1038224"/>
              <a:chOff x="1114425" y="2838450"/>
              <a:chExt cx="1847850" cy="1038224"/>
            </a:xfrm>
          </p:grpSpPr>
          <p:sp>
            <p:nvSpPr>
              <p:cNvPr id="11" name="Rectangle: Rounded Corners 10">
                <a:extLst>
                  <a:ext uri="{FF2B5EF4-FFF2-40B4-BE49-F238E27FC236}">
                    <a16:creationId xmlns:a16="http://schemas.microsoft.com/office/drawing/2014/main" id="{DCE1BDD0-D07C-AC19-B6F6-8C58AF54A846}"/>
                  </a:ext>
                </a:extLst>
              </p:cNvPr>
              <p:cNvSpPr/>
              <p:nvPr/>
            </p:nvSpPr>
            <p:spPr>
              <a:xfrm>
                <a:off x="1114425" y="2838450"/>
                <a:ext cx="1419225" cy="609600"/>
              </a:xfrm>
              <a:prstGeom prst="roundRect">
                <a:avLst/>
              </a:prstGeom>
              <a:solidFill>
                <a:srgbClr val="E06919"/>
              </a:solidFill>
              <a:ln>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latin typeface="Zilla Slab"/>
                    <a:cs typeface="Calibri"/>
                  </a:rPr>
                  <a:t>TESTS</a:t>
                </a:r>
                <a:endParaRPr lang="en-US" sz="2000">
                  <a:cs typeface="Calibri"/>
                </a:endParaRPr>
              </a:p>
            </p:txBody>
          </p:sp>
          <p:sp>
            <p:nvSpPr>
              <p:cNvPr id="12" name="Rectangle: Rounded Corners 11">
                <a:extLst>
                  <a:ext uri="{FF2B5EF4-FFF2-40B4-BE49-F238E27FC236}">
                    <a16:creationId xmlns:a16="http://schemas.microsoft.com/office/drawing/2014/main" id="{99D8F85C-E9E0-C1B2-1F11-4F6F854F3072}"/>
                  </a:ext>
                </a:extLst>
              </p:cNvPr>
              <p:cNvSpPr/>
              <p:nvPr/>
            </p:nvSpPr>
            <p:spPr>
              <a:xfrm>
                <a:off x="1257300" y="2981324"/>
                <a:ext cx="1419225" cy="609600"/>
              </a:xfrm>
              <a:prstGeom prst="roundRect">
                <a:avLst/>
              </a:prstGeom>
              <a:solidFill>
                <a:srgbClr val="E06919"/>
              </a:solidFill>
              <a:ln>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latin typeface="Zilla Slab"/>
                    <a:cs typeface="Calibri"/>
                  </a:rPr>
                  <a:t>TESTS</a:t>
                </a:r>
                <a:endParaRPr lang="en-US" sz="2000">
                  <a:cs typeface="Calibri"/>
                </a:endParaRPr>
              </a:p>
            </p:txBody>
          </p:sp>
          <p:sp>
            <p:nvSpPr>
              <p:cNvPr id="14" name="Rectangle: Rounded Corners 13">
                <a:extLst>
                  <a:ext uri="{FF2B5EF4-FFF2-40B4-BE49-F238E27FC236}">
                    <a16:creationId xmlns:a16="http://schemas.microsoft.com/office/drawing/2014/main" id="{8FD19DA0-0416-DE4F-BAB9-10D25B3C3587}"/>
                  </a:ext>
                </a:extLst>
              </p:cNvPr>
              <p:cNvSpPr/>
              <p:nvPr/>
            </p:nvSpPr>
            <p:spPr>
              <a:xfrm>
                <a:off x="1400175" y="3124199"/>
                <a:ext cx="1419225" cy="609600"/>
              </a:xfrm>
              <a:prstGeom prst="roundRect">
                <a:avLst/>
              </a:prstGeom>
              <a:solidFill>
                <a:srgbClr val="E06919"/>
              </a:solidFill>
              <a:ln>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latin typeface="Zilla Slab"/>
                    <a:cs typeface="Calibri"/>
                  </a:rPr>
                  <a:t>TESTS</a:t>
                </a:r>
                <a:endParaRPr lang="en-US" sz="2000">
                  <a:cs typeface="Calibri"/>
                </a:endParaRPr>
              </a:p>
            </p:txBody>
          </p:sp>
          <p:sp>
            <p:nvSpPr>
              <p:cNvPr id="15" name="Rectangle: Rounded Corners 14">
                <a:extLst>
                  <a:ext uri="{FF2B5EF4-FFF2-40B4-BE49-F238E27FC236}">
                    <a16:creationId xmlns:a16="http://schemas.microsoft.com/office/drawing/2014/main" id="{AA24B9B1-C854-55F5-FEE8-1677D8C426D5}"/>
                  </a:ext>
                </a:extLst>
              </p:cNvPr>
              <p:cNvSpPr/>
              <p:nvPr/>
            </p:nvSpPr>
            <p:spPr>
              <a:xfrm>
                <a:off x="1543050" y="3267074"/>
                <a:ext cx="1419225" cy="609600"/>
              </a:xfrm>
              <a:prstGeom prst="roundRect">
                <a:avLst/>
              </a:prstGeom>
              <a:solidFill>
                <a:srgbClr val="E06919"/>
              </a:solidFill>
              <a:ln>
                <a:solidFill>
                  <a:srgbClr val="333333"/>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000" b="1">
                    <a:latin typeface="Zilla Slab"/>
                    <a:cs typeface="Calibri"/>
                  </a:rPr>
                  <a:t>TESTS</a:t>
                </a:r>
                <a:endParaRPr lang="en-US" sz="2000">
                  <a:cs typeface="Calibri"/>
                </a:endParaRPr>
              </a:p>
            </p:txBody>
          </p:sp>
        </p:grpSp>
        <p:grpSp>
          <p:nvGrpSpPr>
            <p:cNvPr id="19" name="Group 18">
              <a:extLst>
                <a:ext uri="{FF2B5EF4-FFF2-40B4-BE49-F238E27FC236}">
                  <a16:creationId xmlns:a16="http://schemas.microsoft.com/office/drawing/2014/main" id="{88B70017-BB55-E14C-CC8A-7F11C61697A3}"/>
                </a:ext>
              </a:extLst>
            </p:cNvPr>
            <p:cNvGrpSpPr/>
            <p:nvPr/>
          </p:nvGrpSpPr>
          <p:grpSpPr>
            <a:xfrm>
              <a:off x="1190625" y="3171825"/>
              <a:ext cx="1981200" cy="1162050"/>
              <a:chOff x="981075" y="3638550"/>
              <a:chExt cx="1981200" cy="1162050"/>
            </a:xfrm>
          </p:grpSpPr>
          <p:pic>
            <p:nvPicPr>
              <p:cNvPr id="17" name="Picture 17" descr="A picture containing logo&#10;&#10;Description automatically generated">
                <a:extLst>
                  <a:ext uri="{FF2B5EF4-FFF2-40B4-BE49-F238E27FC236}">
                    <a16:creationId xmlns:a16="http://schemas.microsoft.com/office/drawing/2014/main" id="{8C723879-6C87-B35B-E404-AC8695567749}"/>
                  </a:ext>
                </a:extLst>
              </p:cNvPr>
              <p:cNvPicPr>
                <a:picLocks noChangeAspect="1"/>
              </p:cNvPicPr>
              <p:nvPr/>
            </p:nvPicPr>
            <p:blipFill>
              <a:blip r:embed="rId4"/>
              <a:stretch>
                <a:fillRect/>
              </a:stretch>
            </p:blipFill>
            <p:spPr>
              <a:xfrm>
                <a:off x="981075" y="3638550"/>
                <a:ext cx="1152525" cy="1162050"/>
              </a:xfrm>
              <a:prstGeom prst="rect">
                <a:avLst/>
              </a:prstGeom>
            </p:spPr>
          </p:pic>
          <p:sp>
            <p:nvSpPr>
              <p:cNvPr id="18" name="TextBox 17">
                <a:extLst>
                  <a:ext uri="{FF2B5EF4-FFF2-40B4-BE49-F238E27FC236}">
                    <a16:creationId xmlns:a16="http://schemas.microsoft.com/office/drawing/2014/main" id="{D709DF7E-752E-DC00-EBD6-020921390198}"/>
                  </a:ext>
                </a:extLst>
              </p:cNvPr>
              <p:cNvSpPr txBox="1"/>
              <p:nvPr/>
            </p:nvSpPr>
            <p:spPr>
              <a:xfrm>
                <a:off x="2085975" y="3752850"/>
                <a:ext cx="8763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800" b="1">
                    <a:solidFill>
                      <a:srgbClr val="962121"/>
                    </a:solidFill>
                    <a:latin typeface="Aharoni"/>
                    <a:cs typeface="Aharoni"/>
                  </a:rPr>
                  <a:t>4</a:t>
                </a:r>
              </a:p>
            </p:txBody>
          </p:sp>
        </p:grpSp>
        <p:grpSp>
          <p:nvGrpSpPr>
            <p:cNvPr id="20" name="Group 19">
              <a:extLst>
                <a:ext uri="{FF2B5EF4-FFF2-40B4-BE49-F238E27FC236}">
                  <a16:creationId xmlns:a16="http://schemas.microsoft.com/office/drawing/2014/main" id="{0BE55DD3-4F63-544A-67A3-8BC59731E079}"/>
                </a:ext>
              </a:extLst>
            </p:cNvPr>
            <p:cNvGrpSpPr/>
            <p:nvPr/>
          </p:nvGrpSpPr>
          <p:grpSpPr>
            <a:xfrm>
              <a:off x="1895474" y="3752849"/>
              <a:ext cx="1981200" cy="1162050"/>
              <a:chOff x="981075" y="3638550"/>
              <a:chExt cx="1981200" cy="1162050"/>
            </a:xfrm>
          </p:grpSpPr>
          <p:pic>
            <p:nvPicPr>
              <p:cNvPr id="21" name="Picture 17" descr="A picture containing logo&#10;&#10;Description automatically generated">
                <a:extLst>
                  <a:ext uri="{FF2B5EF4-FFF2-40B4-BE49-F238E27FC236}">
                    <a16:creationId xmlns:a16="http://schemas.microsoft.com/office/drawing/2014/main" id="{693B2289-68D3-5F0F-F2BD-C2D01A9A798A}"/>
                  </a:ext>
                </a:extLst>
              </p:cNvPr>
              <p:cNvPicPr>
                <a:picLocks noChangeAspect="1"/>
              </p:cNvPicPr>
              <p:nvPr/>
            </p:nvPicPr>
            <p:blipFill>
              <a:blip r:embed="rId4"/>
              <a:stretch>
                <a:fillRect/>
              </a:stretch>
            </p:blipFill>
            <p:spPr>
              <a:xfrm>
                <a:off x="981075" y="3638550"/>
                <a:ext cx="1152525" cy="1162050"/>
              </a:xfrm>
              <a:prstGeom prst="rect">
                <a:avLst/>
              </a:prstGeom>
            </p:spPr>
          </p:pic>
          <p:sp>
            <p:nvSpPr>
              <p:cNvPr id="22" name="TextBox 21">
                <a:extLst>
                  <a:ext uri="{FF2B5EF4-FFF2-40B4-BE49-F238E27FC236}">
                    <a16:creationId xmlns:a16="http://schemas.microsoft.com/office/drawing/2014/main" id="{859688E0-C00E-8539-7569-591F5F3B0F51}"/>
                  </a:ext>
                </a:extLst>
              </p:cNvPr>
              <p:cNvSpPr txBox="1"/>
              <p:nvPr/>
            </p:nvSpPr>
            <p:spPr>
              <a:xfrm>
                <a:off x="2085975" y="3752850"/>
                <a:ext cx="8763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4800" b="1">
                    <a:solidFill>
                      <a:srgbClr val="962121"/>
                    </a:solidFill>
                    <a:latin typeface="Aharoni"/>
                    <a:cs typeface="Aharoni"/>
                  </a:rPr>
                  <a:t>3</a:t>
                </a:r>
              </a:p>
            </p:txBody>
          </p:sp>
        </p:grpSp>
      </p:grpSp>
    </p:spTree>
    <p:extLst>
      <p:ext uri="{BB962C8B-B14F-4D97-AF65-F5344CB8AC3E}">
        <p14:creationId xmlns:p14="http://schemas.microsoft.com/office/powerpoint/2010/main" val="2779159068"/>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83C22D-6E48-5548-82C6-E95F5994892B}"/>
              </a:ext>
            </a:extLst>
          </p:cNvPr>
          <p:cNvSpPr>
            <a:spLocks noGrp="1"/>
          </p:cNvSpPr>
          <p:nvPr>
            <p:ph type="title"/>
          </p:nvPr>
        </p:nvSpPr>
        <p:spPr>
          <a:xfrm>
            <a:off x="1037397" y="2295176"/>
            <a:ext cx="6336637" cy="2210498"/>
          </a:xfrm>
        </p:spPr>
        <p:txBody>
          <a:bodyPr>
            <a:normAutofit/>
          </a:bodyPr>
          <a:lstStyle/>
          <a:p>
            <a:pPr>
              <a:buClr>
                <a:srgbClr val="FFCE1C"/>
              </a:buClr>
            </a:pPr>
            <a:r>
              <a:rPr lang="fr-FR" spc="300" dirty="0">
                <a:solidFill>
                  <a:srgbClr val="FFCE1C"/>
                </a:solidFill>
                <a:latin typeface="Zilla Slab"/>
              </a:rPr>
              <a:t>IV. </a:t>
            </a:r>
            <a:r>
              <a:rPr lang="en-GB" spc="300" dirty="0">
                <a:latin typeface="Zilla Slab"/>
              </a:rPr>
              <a:t>Mocking</a:t>
            </a:r>
            <a:endParaRPr lang="en-GB" spc="300" dirty="0"/>
          </a:p>
        </p:txBody>
      </p:sp>
      <p:sp>
        <p:nvSpPr>
          <p:cNvPr id="5" name="Rectangle: Rounded Corners 4">
            <a:extLst>
              <a:ext uri="{FF2B5EF4-FFF2-40B4-BE49-F238E27FC236}">
                <a16:creationId xmlns:a16="http://schemas.microsoft.com/office/drawing/2014/main" id="{98384537-9EC7-2558-66BD-0B5234279AE9}"/>
              </a:ext>
            </a:extLst>
          </p:cNvPr>
          <p:cNvSpPr/>
          <p:nvPr/>
        </p:nvSpPr>
        <p:spPr>
          <a:xfrm>
            <a:off x="8172450" y="0"/>
            <a:ext cx="4791075" cy="7562850"/>
          </a:xfrm>
          <a:prstGeom prst="roundRect">
            <a:avLst/>
          </a:prstGeom>
          <a:solidFill>
            <a:srgbClr val="97D2B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a:solidFill>
                <a:schemeClr val="tx1"/>
              </a:solidFill>
              <a:latin typeface="Abadi"/>
              <a:cs typeface="Calibri"/>
            </a:endParaRPr>
          </a:p>
          <a:p>
            <a:r>
              <a:rPr lang="en-US" sz="6000">
                <a:solidFill>
                  <a:schemeClr val="tx1"/>
                </a:solidFill>
                <a:latin typeface="Abadi"/>
                <a:cs typeface="Calibri"/>
              </a:rPr>
              <a:t>    </a:t>
            </a:r>
            <a:endParaRPr lang="en-US">
              <a:solidFill>
                <a:schemeClr val="tx1"/>
              </a:solidFill>
              <a:latin typeface="Calibri" panose="020F0502020204030204"/>
              <a:cs typeface="Calibri"/>
            </a:endParaRPr>
          </a:p>
          <a:p>
            <a:r>
              <a:rPr lang="en-US" sz="6000">
                <a:solidFill>
                  <a:schemeClr val="tx1"/>
                </a:solidFill>
                <a:latin typeface="Abadi"/>
                <a:cs typeface="Calibri"/>
              </a:rPr>
              <a:t>    </a:t>
            </a:r>
            <a:endParaRPr lang="en-US">
              <a:solidFill>
                <a:schemeClr val="tx1"/>
              </a:solidFill>
              <a:cs typeface="Calibri"/>
            </a:endParaRPr>
          </a:p>
        </p:txBody>
      </p:sp>
    </p:spTree>
    <p:extLst>
      <p:ext uri="{BB962C8B-B14F-4D97-AF65-F5344CB8AC3E}">
        <p14:creationId xmlns:p14="http://schemas.microsoft.com/office/powerpoint/2010/main" val="26803174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05954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3783106" cy="365125"/>
          </a:xfrm>
        </p:spPr>
        <p:txBody>
          <a:bodyPr>
            <a:noAutofit/>
          </a:bodyPr>
          <a:lstStyle/>
          <a:p>
            <a:r>
              <a:rPr lang="fr-FR" sz="2800" dirty="0" err="1">
                <a:latin typeface="Zilla Slab"/>
                <a:sym typeface="Lato Light"/>
              </a:rPr>
              <a:t>Mocking</a:t>
            </a:r>
            <a:r>
              <a:rPr lang="fr-FR" sz="2800" dirty="0">
                <a:latin typeface="Zilla Slab"/>
                <a:sym typeface="Lato Light"/>
              </a:rPr>
              <a:t> (</a:t>
            </a:r>
            <a:r>
              <a:rPr lang="fr-FR" sz="2800" dirty="0" err="1">
                <a:latin typeface="Zilla Slab"/>
                <a:sym typeface="Lato Light"/>
              </a:rPr>
              <a:t>Mockito</a:t>
            </a:r>
            <a:r>
              <a:rPr lang="fr-FR" sz="2800" dirty="0">
                <a:latin typeface="Zilla Slab"/>
                <a:sym typeface="Lato Light"/>
              </a:rPr>
              <a:t>)</a:t>
            </a:r>
            <a:endParaRPr lang="en-US" dirty="0" err="1"/>
          </a:p>
        </p:txBody>
      </p:sp>
      <p:pic>
        <p:nvPicPr>
          <p:cNvPr id="2" name="Picture 2" descr="A picture containing text, sign, vector graphics&#10;&#10;Description automatically generated">
            <a:extLst>
              <a:ext uri="{FF2B5EF4-FFF2-40B4-BE49-F238E27FC236}">
                <a16:creationId xmlns:a16="http://schemas.microsoft.com/office/drawing/2014/main" id="{52365D72-64A7-0D09-93B2-629B872770E6}"/>
              </a:ext>
            </a:extLst>
          </p:cNvPr>
          <p:cNvPicPr>
            <a:picLocks noChangeAspect="1"/>
          </p:cNvPicPr>
          <p:nvPr/>
        </p:nvPicPr>
        <p:blipFill>
          <a:blip r:embed="rId3"/>
          <a:stretch>
            <a:fillRect/>
          </a:stretch>
        </p:blipFill>
        <p:spPr>
          <a:xfrm>
            <a:off x="9267825" y="5619828"/>
            <a:ext cx="2305050" cy="704695"/>
          </a:xfrm>
          <a:prstGeom prst="rect">
            <a:avLst/>
          </a:prstGeom>
        </p:spPr>
      </p:pic>
      <p:pic>
        <p:nvPicPr>
          <p:cNvPr id="3" name="Picture 7" descr="Graphical user interface, text, application, email&#10;&#10;Description automatically generated">
            <a:extLst>
              <a:ext uri="{FF2B5EF4-FFF2-40B4-BE49-F238E27FC236}">
                <a16:creationId xmlns:a16="http://schemas.microsoft.com/office/drawing/2014/main" id="{8B6E0D37-652F-5E3C-5455-B0EAE7697CF6}"/>
              </a:ext>
            </a:extLst>
          </p:cNvPr>
          <p:cNvPicPr>
            <a:picLocks noChangeAspect="1"/>
          </p:cNvPicPr>
          <p:nvPr/>
        </p:nvPicPr>
        <p:blipFill>
          <a:blip r:embed="rId4"/>
          <a:stretch>
            <a:fillRect/>
          </a:stretch>
        </p:blipFill>
        <p:spPr>
          <a:xfrm>
            <a:off x="396631" y="1541677"/>
            <a:ext cx="5156200" cy="3930955"/>
          </a:xfrm>
          <a:prstGeom prst="rect">
            <a:avLst/>
          </a:prstGeom>
        </p:spPr>
      </p:pic>
      <p:pic>
        <p:nvPicPr>
          <p:cNvPr id="8" name="Picture 8" descr="Graphical user interface, text, application, email&#10;&#10;Description automatically generated">
            <a:extLst>
              <a:ext uri="{FF2B5EF4-FFF2-40B4-BE49-F238E27FC236}">
                <a16:creationId xmlns:a16="http://schemas.microsoft.com/office/drawing/2014/main" id="{EC4042F2-5781-6271-FE08-25C977A5834F}"/>
              </a:ext>
            </a:extLst>
          </p:cNvPr>
          <p:cNvPicPr>
            <a:picLocks noChangeAspect="1"/>
          </p:cNvPicPr>
          <p:nvPr/>
        </p:nvPicPr>
        <p:blipFill>
          <a:blip r:embed="rId5"/>
          <a:stretch>
            <a:fillRect/>
          </a:stretch>
        </p:blipFill>
        <p:spPr>
          <a:xfrm>
            <a:off x="5593862" y="1966084"/>
            <a:ext cx="6494584" cy="2916061"/>
          </a:xfrm>
          <a:prstGeom prst="rect">
            <a:avLst/>
          </a:prstGeom>
        </p:spPr>
      </p:pic>
    </p:spTree>
    <p:extLst>
      <p:ext uri="{BB962C8B-B14F-4D97-AF65-F5344CB8AC3E}">
        <p14:creationId xmlns:p14="http://schemas.microsoft.com/office/powerpoint/2010/main" val="899379852"/>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0595481" y="4159"/>
            <a:ext cx="1064878" cy="1706406"/>
          </a:xfrm>
          <a:prstGeom prst="rect">
            <a:avLst/>
          </a:prstGeom>
        </p:spPr>
      </p:pic>
      <p:pic>
        <p:nvPicPr>
          <p:cNvPr id="2" name="Picture 2" descr="A picture containing text, sign, vector graphics&#10;&#10;Description automatically generated">
            <a:extLst>
              <a:ext uri="{FF2B5EF4-FFF2-40B4-BE49-F238E27FC236}">
                <a16:creationId xmlns:a16="http://schemas.microsoft.com/office/drawing/2014/main" id="{52365D72-64A7-0D09-93B2-629B872770E6}"/>
              </a:ext>
            </a:extLst>
          </p:cNvPr>
          <p:cNvPicPr>
            <a:picLocks noChangeAspect="1"/>
          </p:cNvPicPr>
          <p:nvPr/>
        </p:nvPicPr>
        <p:blipFill>
          <a:blip r:embed="rId3"/>
          <a:stretch>
            <a:fillRect/>
          </a:stretch>
        </p:blipFill>
        <p:spPr>
          <a:xfrm>
            <a:off x="9267825" y="5619828"/>
            <a:ext cx="2305050" cy="704695"/>
          </a:xfrm>
          <a:prstGeom prst="rect">
            <a:avLst/>
          </a:prstGeom>
        </p:spPr>
      </p:pic>
      <p:pic>
        <p:nvPicPr>
          <p:cNvPr id="3" name="Picture 3" descr="A picture containing text&#10;&#10;Description automatically generated">
            <a:extLst>
              <a:ext uri="{FF2B5EF4-FFF2-40B4-BE49-F238E27FC236}">
                <a16:creationId xmlns:a16="http://schemas.microsoft.com/office/drawing/2014/main" id="{255003D7-7D53-5A07-A2DA-C122FD99C1E9}"/>
              </a:ext>
            </a:extLst>
          </p:cNvPr>
          <p:cNvPicPr>
            <a:picLocks noChangeAspect="1"/>
          </p:cNvPicPr>
          <p:nvPr/>
        </p:nvPicPr>
        <p:blipFill>
          <a:blip r:embed="rId4"/>
          <a:stretch>
            <a:fillRect/>
          </a:stretch>
        </p:blipFill>
        <p:spPr>
          <a:xfrm>
            <a:off x="2147277" y="1140146"/>
            <a:ext cx="7207738" cy="4898789"/>
          </a:xfrm>
          <a:prstGeom prst="rect">
            <a:avLst/>
          </a:prstGeom>
        </p:spPr>
      </p:pic>
      <p:sp>
        <p:nvSpPr>
          <p:cNvPr id="9" name="Titre 1">
            <a:extLst>
              <a:ext uri="{FF2B5EF4-FFF2-40B4-BE49-F238E27FC236}">
                <a16:creationId xmlns:a16="http://schemas.microsoft.com/office/drawing/2014/main" id="{4F5A6766-0764-6CB2-5E7B-71393C01AFC3}"/>
              </a:ext>
            </a:extLst>
          </p:cNvPr>
          <p:cNvSpPr txBox="1">
            <a:spLocks/>
          </p:cNvSpPr>
          <p:nvPr/>
        </p:nvSpPr>
        <p:spPr>
          <a:xfrm>
            <a:off x="838200" y="567915"/>
            <a:ext cx="3783106" cy="365125"/>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ct val="0"/>
              </a:spcBef>
              <a:buFontTx/>
              <a:buNone/>
              <a:defRPr sz="3000" b="1" i="0" kern="1200">
                <a:solidFill>
                  <a:srgbClr val="572AD7"/>
                </a:solidFill>
                <a:latin typeface="Zilla Slab" pitchFamily="2" charset="77"/>
                <a:ea typeface="Zilla Slab" pitchFamily="2" charset="77"/>
                <a:cs typeface="+mj-cs"/>
              </a:defRPr>
            </a:lvl1pPr>
          </a:lstStyle>
          <a:p>
            <a:r>
              <a:rPr lang="fr-FR" sz="2800" dirty="0" err="1">
                <a:latin typeface="Zilla Slab"/>
                <a:sym typeface="Lato Light"/>
              </a:rPr>
              <a:t>Mocking</a:t>
            </a:r>
            <a:r>
              <a:rPr lang="fr-FR" sz="2800" dirty="0">
                <a:latin typeface="Zilla Slab"/>
                <a:sym typeface="Lato Light"/>
              </a:rPr>
              <a:t> (</a:t>
            </a:r>
            <a:r>
              <a:rPr lang="fr-FR" sz="2800" dirty="0" err="1">
                <a:latin typeface="Zilla Slab"/>
                <a:sym typeface="Lato Light"/>
              </a:rPr>
              <a:t>Mockito</a:t>
            </a:r>
            <a:r>
              <a:rPr lang="fr-FR" sz="2800" dirty="0">
                <a:latin typeface="Zilla Slab"/>
                <a:sym typeface="Lato Light"/>
              </a:rPr>
              <a:t>)</a:t>
            </a:r>
            <a:endParaRPr lang="en-US" dirty="0" err="1"/>
          </a:p>
        </p:txBody>
      </p:sp>
    </p:spTree>
    <p:extLst>
      <p:ext uri="{BB962C8B-B14F-4D97-AF65-F5344CB8AC3E}">
        <p14:creationId xmlns:p14="http://schemas.microsoft.com/office/powerpoint/2010/main" val="266338910"/>
      </p:ext>
    </p:extLst>
  </p:cSld>
  <p:clrMapOvr>
    <a:masterClrMapping/>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583C22D-6E48-5548-82C6-E95F5994892B}"/>
              </a:ext>
            </a:extLst>
          </p:cNvPr>
          <p:cNvSpPr>
            <a:spLocks noGrp="1"/>
          </p:cNvSpPr>
          <p:nvPr>
            <p:ph type="title"/>
          </p:nvPr>
        </p:nvSpPr>
        <p:spPr>
          <a:xfrm>
            <a:off x="1037397" y="2295176"/>
            <a:ext cx="6336637" cy="2210498"/>
          </a:xfrm>
        </p:spPr>
        <p:txBody>
          <a:bodyPr>
            <a:normAutofit/>
          </a:bodyPr>
          <a:lstStyle/>
          <a:p>
            <a:pPr>
              <a:buClr>
                <a:srgbClr val="FFCE1C"/>
              </a:buClr>
            </a:pPr>
            <a:r>
              <a:rPr lang="fr-FR" spc="300">
                <a:solidFill>
                  <a:srgbClr val="FFCE1C"/>
                </a:solidFill>
                <a:latin typeface="Zilla Slab"/>
              </a:rPr>
              <a:t>IV. </a:t>
            </a:r>
            <a:r>
              <a:rPr lang="en-GB" spc="300">
                <a:latin typeface="Zilla Slab"/>
              </a:rPr>
              <a:t>Start of the workshop</a:t>
            </a:r>
            <a:endParaRPr lang="fr-FR" b="0" spc="300"/>
          </a:p>
        </p:txBody>
      </p:sp>
      <p:sp>
        <p:nvSpPr>
          <p:cNvPr id="5" name="Rectangle: Rounded Corners 4">
            <a:extLst>
              <a:ext uri="{FF2B5EF4-FFF2-40B4-BE49-F238E27FC236}">
                <a16:creationId xmlns:a16="http://schemas.microsoft.com/office/drawing/2014/main" id="{98384537-9EC7-2558-66BD-0B5234279AE9}"/>
              </a:ext>
            </a:extLst>
          </p:cNvPr>
          <p:cNvSpPr/>
          <p:nvPr/>
        </p:nvSpPr>
        <p:spPr>
          <a:xfrm>
            <a:off x="8172450" y="0"/>
            <a:ext cx="4791075" cy="7562850"/>
          </a:xfrm>
          <a:prstGeom prst="roundRect">
            <a:avLst/>
          </a:prstGeom>
          <a:solidFill>
            <a:srgbClr val="97D2B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a:solidFill>
                <a:schemeClr val="tx1"/>
              </a:solidFill>
              <a:latin typeface="Abadi"/>
              <a:cs typeface="Calibri"/>
            </a:endParaRPr>
          </a:p>
          <a:p>
            <a:r>
              <a:rPr lang="en-US" sz="6000">
                <a:solidFill>
                  <a:schemeClr val="tx1"/>
                </a:solidFill>
                <a:latin typeface="Abadi"/>
                <a:cs typeface="Calibri"/>
              </a:rPr>
              <a:t>    </a:t>
            </a:r>
            <a:endParaRPr lang="en-US">
              <a:solidFill>
                <a:schemeClr val="tx1"/>
              </a:solidFill>
              <a:latin typeface="Calibri" panose="020F0502020204030204"/>
              <a:cs typeface="Calibri"/>
            </a:endParaRPr>
          </a:p>
          <a:p>
            <a:r>
              <a:rPr lang="en-US" sz="6000">
                <a:solidFill>
                  <a:schemeClr val="tx1"/>
                </a:solidFill>
                <a:latin typeface="Abadi"/>
                <a:cs typeface="Calibri"/>
              </a:rPr>
              <a:t>    </a:t>
            </a:r>
            <a:endParaRPr lang="en-US">
              <a:solidFill>
                <a:schemeClr val="tx1"/>
              </a:solidFill>
              <a:cs typeface="Calibri"/>
            </a:endParaRPr>
          </a:p>
        </p:txBody>
      </p:sp>
      <p:pic>
        <p:nvPicPr>
          <p:cNvPr id="7" name="Picture 7" descr="A picture containing icon&#10;&#10;Description automatically generated">
            <a:extLst>
              <a:ext uri="{FF2B5EF4-FFF2-40B4-BE49-F238E27FC236}">
                <a16:creationId xmlns:a16="http://schemas.microsoft.com/office/drawing/2014/main" id="{7AECDA53-8B4F-1E50-472B-78FA5CA524AC}"/>
              </a:ext>
            </a:extLst>
          </p:cNvPr>
          <p:cNvPicPr>
            <a:picLocks noChangeAspect="1"/>
          </p:cNvPicPr>
          <p:nvPr/>
        </p:nvPicPr>
        <p:blipFill>
          <a:blip r:embed="rId2"/>
          <a:stretch>
            <a:fillRect/>
          </a:stretch>
        </p:blipFill>
        <p:spPr>
          <a:xfrm>
            <a:off x="8372475" y="2077293"/>
            <a:ext cx="3543300" cy="2703414"/>
          </a:xfrm>
          <a:prstGeom prst="rect">
            <a:avLst/>
          </a:prstGeom>
        </p:spPr>
      </p:pic>
    </p:spTree>
    <p:extLst>
      <p:ext uri="{BB962C8B-B14F-4D97-AF65-F5344CB8AC3E}">
        <p14:creationId xmlns:p14="http://schemas.microsoft.com/office/powerpoint/2010/main" val="3679372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What Not to Test</a:t>
            </a: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425388" y="2707341"/>
            <a:ext cx="8848165" cy="1674241"/>
          </a:xfrm>
          <a:prstGeom prst="rect">
            <a:avLst/>
          </a:prstGeom>
          <a:noFill/>
        </p:spPr>
        <p:txBody>
          <a:bodyPr wrap="square" rtlCol="0">
            <a:spAutoFit/>
          </a:bodyPr>
          <a:lstStyle/>
          <a:p>
            <a:r>
              <a:rPr lang="en-US" b="1" i="0" dirty="0">
                <a:effectLst/>
                <a:latin typeface="Lato" panose="020F0502020204030203" pitchFamily="34" charset="0"/>
              </a:rPr>
              <a:t>2.   Third Party libraries</a:t>
            </a:r>
            <a:endParaRPr lang="en-US" b="1" i="0" dirty="0">
              <a:solidFill>
                <a:srgbClr val="333333"/>
              </a:solidFill>
              <a:effectLst/>
              <a:latin typeface="Lucida Grande"/>
            </a:endParaRPr>
          </a:p>
          <a:p>
            <a:pPr marL="342900" indent="-342900">
              <a:buAutoNum type="arabicPeriod"/>
            </a:pPr>
            <a:endParaRPr lang="en-US" b="1" i="0" dirty="0">
              <a:solidFill>
                <a:srgbClr val="242424"/>
              </a:solidFill>
              <a:effectLst/>
              <a:latin typeface="sohne"/>
            </a:endParaRPr>
          </a:p>
          <a:p>
            <a:pPr>
              <a:lnSpc>
                <a:spcPct val="200000"/>
              </a:lnSpc>
            </a:pPr>
            <a:r>
              <a:rPr lang="en-US" dirty="0"/>
              <a:t>	=&gt; </a:t>
            </a:r>
            <a:r>
              <a:rPr lang="en-US" b="0" i="0" dirty="0">
                <a:solidFill>
                  <a:srgbClr val="0A0A23"/>
                </a:solidFill>
                <a:effectLst/>
                <a:latin typeface="Lato" panose="020F0502020204030203" pitchFamily="34" charset="0"/>
              </a:rPr>
              <a:t>If you are using any third party libraries like Material UI, no need to test those – they should already be tried and tested.</a:t>
            </a:r>
            <a:r>
              <a:rPr lang="en-US" b="0" i="0" dirty="0">
                <a:solidFill>
                  <a:srgbClr val="242424"/>
                </a:solidFill>
                <a:effectLst/>
                <a:latin typeface="source-serif-pro"/>
              </a:rPr>
              <a:t>…..</a:t>
            </a:r>
            <a:endParaRPr lang="en-US" dirty="0"/>
          </a:p>
        </p:txBody>
      </p:sp>
    </p:spTree>
    <p:extLst>
      <p:ext uri="{BB962C8B-B14F-4D97-AF65-F5344CB8AC3E}">
        <p14:creationId xmlns:p14="http://schemas.microsoft.com/office/powerpoint/2010/main" val="314903653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0A48F6-5416-EB48-8E29-9C44C4F4E08B}"/>
              </a:ext>
            </a:extLst>
          </p:cNvPr>
          <p:cNvSpPr>
            <a:spLocks noGrp="1"/>
          </p:cNvSpPr>
          <p:nvPr>
            <p:ph type="title"/>
          </p:nvPr>
        </p:nvSpPr>
        <p:spPr/>
        <p:txBody>
          <a:bodyPr/>
          <a:lstStyle/>
          <a:p>
            <a:r>
              <a:rPr lang="fr-FR"/>
              <a:t>M</a:t>
            </a:r>
            <a:r>
              <a:rPr lang="x-none"/>
              <a:t>erci pour votre attention</a:t>
            </a:r>
          </a:p>
        </p:txBody>
      </p:sp>
    </p:spTree>
    <p:extLst>
      <p:ext uri="{BB962C8B-B14F-4D97-AF65-F5344CB8AC3E}">
        <p14:creationId xmlns:p14="http://schemas.microsoft.com/office/powerpoint/2010/main" val="28600475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Test Structured</a:t>
            </a:r>
          </a:p>
          <a:p>
            <a:endParaRPr lang="en-US" sz="3200" b="1" i="1" dirty="0">
              <a:solidFill>
                <a:srgbClr val="572AD7"/>
              </a:solidFill>
              <a:latin typeface="Montserrat"/>
            </a:endParaRPr>
          </a:p>
          <a:p>
            <a:endParaRPr lang="en-US" sz="3200" b="1" i="1" dirty="0">
              <a:solidFill>
                <a:srgbClr val="572AD7"/>
              </a:solidFill>
              <a:latin typeface="Montserrat"/>
            </a:endParaRP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452282" y="3370873"/>
            <a:ext cx="8848165" cy="2585323"/>
          </a:xfrm>
          <a:prstGeom prst="rect">
            <a:avLst/>
          </a:prstGeom>
          <a:noFill/>
        </p:spPr>
        <p:txBody>
          <a:bodyPr wrap="square" rtlCol="0">
            <a:spAutoFit/>
          </a:bodyPr>
          <a:lstStyle/>
          <a:p>
            <a:pPr>
              <a:lnSpc>
                <a:spcPct val="200000"/>
              </a:lnSpc>
            </a:pPr>
            <a:r>
              <a:rPr lang="en-US" b="0" i="0" dirty="0">
                <a:solidFill>
                  <a:srgbClr val="0A0A23"/>
                </a:solidFill>
                <a:effectLst/>
                <a:latin typeface="Lato" panose="020F0502020204030203" pitchFamily="34" charset="0"/>
              </a:rPr>
              <a:t>Any test in React, no matter how complicated, follows this structure</a:t>
            </a:r>
          </a:p>
          <a:p>
            <a:pPr>
              <a:lnSpc>
                <a:spcPct val="200000"/>
              </a:lnSpc>
            </a:pPr>
            <a:r>
              <a:rPr lang="en-US" dirty="0">
                <a:solidFill>
                  <a:srgbClr val="0A0A23"/>
                </a:solidFill>
                <a:latin typeface="Lato" panose="020F0502020204030203" pitchFamily="34" charset="0"/>
              </a:rPr>
              <a:t>	- </a:t>
            </a:r>
            <a:r>
              <a:rPr lang="en-US" b="0" i="0" dirty="0">
                <a:solidFill>
                  <a:srgbClr val="0A0A23"/>
                </a:solidFill>
                <a:effectLst/>
                <a:latin typeface="inherit"/>
              </a:rPr>
              <a:t>Render the component</a:t>
            </a:r>
          </a:p>
          <a:p>
            <a:pPr>
              <a:lnSpc>
                <a:spcPct val="200000"/>
              </a:lnSpc>
            </a:pPr>
            <a:r>
              <a:rPr lang="en-US" dirty="0">
                <a:solidFill>
                  <a:srgbClr val="0A0A23"/>
                </a:solidFill>
                <a:latin typeface="Lato" panose="020F0502020204030203" pitchFamily="34" charset="0"/>
              </a:rPr>
              <a:t>	- </a:t>
            </a:r>
            <a:r>
              <a:rPr lang="en-US" b="0" i="0" dirty="0">
                <a:solidFill>
                  <a:srgbClr val="0A0A23"/>
                </a:solidFill>
                <a:effectLst/>
                <a:latin typeface="inherit"/>
              </a:rPr>
              <a:t>Get an element from the component and simulate any user interactions</a:t>
            </a:r>
          </a:p>
          <a:p>
            <a:pPr>
              <a:lnSpc>
                <a:spcPct val="200000"/>
              </a:lnSpc>
            </a:pPr>
            <a:r>
              <a:rPr lang="en-US" dirty="0">
                <a:solidFill>
                  <a:srgbClr val="0A0A23"/>
                </a:solidFill>
                <a:latin typeface="Lato" panose="020F0502020204030203" pitchFamily="34" charset="0"/>
              </a:rPr>
              <a:t>	- </a:t>
            </a:r>
            <a:r>
              <a:rPr lang="en-US" b="0" i="0" dirty="0">
                <a:solidFill>
                  <a:srgbClr val="0A0A23"/>
                </a:solidFill>
                <a:effectLst/>
                <a:latin typeface="inherit"/>
              </a:rPr>
              <a:t>Write an assertion.</a:t>
            </a:r>
          </a:p>
          <a:p>
            <a:endParaRPr lang="en-US" dirty="0"/>
          </a:p>
        </p:txBody>
      </p:sp>
    </p:spTree>
    <p:extLst>
      <p:ext uri="{BB962C8B-B14F-4D97-AF65-F5344CB8AC3E}">
        <p14:creationId xmlns:p14="http://schemas.microsoft.com/office/powerpoint/2010/main" val="855856066"/>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85C1BEF6-C4FA-794F-9003-5D49864298CC}"/>
              </a:ext>
            </a:extLst>
          </p:cNvPr>
          <p:cNvPicPr>
            <a:picLocks noChangeAspect="1"/>
          </p:cNvPicPr>
          <p:nvPr/>
        </p:nvPicPr>
        <p:blipFill>
          <a:blip r:embed="rId2"/>
          <a:stretch>
            <a:fillRect/>
          </a:stretch>
        </p:blipFill>
        <p:spPr>
          <a:xfrm>
            <a:off x="11128881" y="4159"/>
            <a:ext cx="1064878" cy="1706406"/>
          </a:xfrm>
          <a:prstGeom prst="rect">
            <a:avLst/>
          </a:prstGeom>
        </p:spPr>
      </p:pic>
      <p:sp>
        <p:nvSpPr>
          <p:cNvPr id="7" name="Titre 1">
            <a:extLst>
              <a:ext uri="{FF2B5EF4-FFF2-40B4-BE49-F238E27FC236}">
                <a16:creationId xmlns:a16="http://schemas.microsoft.com/office/drawing/2014/main" id="{B50329F0-7FAB-5A46-8618-A4B121772237}"/>
              </a:ext>
            </a:extLst>
          </p:cNvPr>
          <p:cNvSpPr>
            <a:spLocks noGrp="1"/>
          </p:cNvSpPr>
          <p:nvPr>
            <p:ph type="title"/>
          </p:nvPr>
        </p:nvSpPr>
        <p:spPr>
          <a:xfrm>
            <a:off x="838200" y="567915"/>
            <a:ext cx="6450106" cy="365125"/>
          </a:xfrm>
        </p:spPr>
        <p:txBody>
          <a:bodyPr>
            <a:noAutofit/>
          </a:bodyPr>
          <a:lstStyle/>
          <a:p>
            <a:r>
              <a:rPr lang="en-GB" sz="2800" spc="300" dirty="0">
                <a:latin typeface="Zilla Slab"/>
              </a:rPr>
              <a:t>Introduction</a:t>
            </a:r>
            <a:endParaRPr lang="en-US" dirty="0">
              <a:latin typeface="Zilla Slab"/>
            </a:endParaRPr>
          </a:p>
        </p:txBody>
      </p:sp>
      <p:sp>
        <p:nvSpPr>
          <p:cNvPr id="9" name="Google Shape;121;g6d93b6fd7c_0_0"/>
          <p:cNvSpPr txBox="1"/>
          <p:nvPr/>
        </p:nvSpPr>
        <p:spPr>
          <a:xfrm>
            <a:off x="3224212" y="1263625"/>
            <a:ext cx="6332164" cy="746175"/>
          </a:xfrm>
          <a:prstGeom prst="rect">
            <a:avLst/>
          </a:prstGeom>
          <a:noFill/>
          <a:ln>
            <a:noFill/>
          </a:ln>
        </p:spPr>
        <p:txBody>
          <a:bodyPr spcFirstLastPara="1" wrap="square" lIns="91425" tIns="91425" rIns="91425" bIns="91425" anchor="t" anchorCtr="0">
            <a:noAutofit/>
          </a:bodyPr>
          <a:lstStyle/>
          <a:p>
            <a:r>
              <a:rPr lang="en-US" sz="3200" b="1" i="1" dirty="0">
                <a:solidFill>
                  <a:srgbClr val="572AD7"/>
                </a:solidFill>
                <a:latin typeface="Montserrat"/>
              </a:rPr>
              <a:t>Testing Best Practices</a:t>
            </a:r>
          </a:p>
          <a:p>
            <a:endParaRPr lang="en-GB" sz="2400" dirty="0">
              <a:solidFill>
                <a:schemeClr val="tx1">
                  <a:lumMod val="65000"/>
                  <a:lumOff val="35000"/>
                </a:schemeClr>
              </a:solidFill>
              <a:latin typeface="Montserrat" charset="0"/>
              <a:ea typeface="Montserrat" charset="0"/>
              <a:cs typeface="Montserrat" charset="0"/>
            </a:endParaRPr>
          </a:p>
          <a:p>
            <a:pPr marL="0" lvl="0" indent="0" algn="l" rtl="0">
              <a:spcBef>
                <a:spcPts val="0"/>
              </a:spcBef>
              <a:spcAft>
                <a:spcPts val="0"/>
              </a:spcAft>
              <a:buNone/>
            </a:pPr>
            <a:endParaRPr lang="en-GB" sz="2800" dirty="0">
              <a:latin typeface="Montserrat" charset="0"/>
              <a:ea typeface="Montserrat" charset="0"/>
              <a:cs typeface="Montserrat" charset="0"/>
            </a:endParaRPr>
          </a:p>
        </p:txBody>
      </p:sp>
      <p:sp>
        <p:nvSpPr>
          <p:cNvPr id="3" name="TextBox 2">
            <a:extLst>
              <a:ext uri="{FF2B5EF4-FFF2-40B4-BE49-F238E27FC236}">
                <a16:creationId xmlns:a16="http://schemas.microsoft.com/office/drawing/2014/main" id="{814AE3A4-2837-4A3B-9B32-B7F5104A9C2B}"/>
              </a:ext>
            </a:extLst>
          </p:cNvPr>
          <p:cNvSpPr txBox="1"/>
          <p:nvPr/>
        </p:nvSpPr>
        <p:spPr>
          <a:xfrm>
            <a:off x="1425388" y="2707341"/>
            <a:ext cx="8848165" cy="2230739"/>
          </a:xfrm>
          <a:prstGeom prst="rect">
            <a:avLst/>
          </a:prstGeom>
          <a:noFill/>
        </p:spPr>
        <p:txBody>
          <a:bodyPr wrap="square" rtlCol="0">
            <a:spAutoFit/>
          </a:bodyPr>
          <a:lstStyle/>
          <a:p>
            <a:pPr marL="342900" indent="-342900">
              <a:buAutoNum type="arabicPeriod"/>
            </a:pPr>
            <a:r>
              <a:rPr lang="en-US" b="1" i="0" dirty="0">
                <a:solidFill>
                  <a:srgbClr val="242424"/>
                </a:solidFill>
                <a:effectLst/>
                <a:latin typeface="sohne"/>
              </a:rPr>
              <a:t>Utilize the Arrange-Act-Assert (AAA) pattern: </a:t>
            </a:r>
            <a:r>
              <a:rPr lang="en-US" b="1" i="0" dirty="0">
                <a:solidFill>
                  <a:srgbClr val="333333"/>
                </a:solidFill>
                <a:effectLst/>
                <a:latin typeface="Lucida Grande"/>
              </a:rPr>
              <a:t>Given-When-Then</a:t>
            </a:r>
          </a:p>
          <a:p>
            <a:pPr marL="342900" indent="-342900">
              <a:buAutoNum type="arabicPeriod"/>
            </a:pPr>
            <a:endParaRPr lang="en-US" b="1" i="0" dirty="0">
              <a:solidFill>
                <a:srgbClr val="242424"/>
              </a:solidFill>
              <a:effectLst/>
              <a:latin typeface="sohne"/>
            </a:endParaRPr>
          </a:p>
          <a:p>
            <a:pPr>
              <a:lnSpc>
                <a:spcPct val="200000"/>
              </a:lnSpc>
            </a:pPr>
            <a:r>
              <a:rPr lang="en-US" dirty="0"/>
              <a:t>	=&gt; </a:t>
            </a:r>
            <a:r>
              <a:rPr lang="en-US" b="0" i="0" dirty="0">
                <a:solidFill>
                  <a:srgbClr val="242424"/>
                </a:solidFill>
                <a:effectLst/>
                <a:latin typeface="source-serif-pro"/>
              </a:rPr>
              <a:t>The AAA pattern is a fundamental principle in testing that helps maintain clarity 	and organization in your test cases. Arrange sets the test, Act performs the action 	or interaction, and Assert verifies the expected outcome.</a:t>
            </a:r>
            <a:endParaRPr lang="en-US" dirty="0"/>
          </a:p>
        </p:txBody>
      </p:sp>
    </p:spTree>
    <p:extLst>
      <p:ext uri="{BB962C8B-B14F-4D97-AF65-F5344CB8AC3E}">
        <p14:creationId xmlns:p14="http://schemas.microsoft.com/office/powerpoint/2010/main" val="219287673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theme/theme1.xml><?xml version="1.0" encoding="utf-8"?>
<a:theme xmlns:a="http://schemas.openxmlformats.org/drawingml/2006/main" name="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Charte finale">
      <a:dk1>
        <a:srgbClr val="000000"/>
      </a:dk1>
      <a:lt1>
        <a:srgbClr val="FFFFFF"/>
      </a:lt1>
      <a:dk2>
        <a:srgbClr val="44546A"/>
      </a:dk2>
      <a:lt2>
        <a:srgbClr val="E7E6E6"/>
      </a:lt2>
      <a:accent1>
        <a:srgbClr val="562BDB"/>
      </a:accent1>
      <a:accent2>
        <a:srgbClr val="FFC001"/>
      </a:accent2>
      <a:accent3>
        <a:srgbClr val="249FF7"/>
      </a:accent3>
      <a:accent4>
        <a:srgbClr val="FFC001"/>
      </a:accent4>
      <a:accent5>
        <a:srgbClr val="562BDB"/>
      </a:accent5>
      <a:accent6>
        <a:srgbClr val="FF75D0"/>
      </a:accent6>
      <a:hlink>
        <a:srgbClr val="FE32AF"/>
      </a:hlink>
      <a:folHlink>
        <a:srgbClr val="2077C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6_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7_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2_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1_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3_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5_Conception personnalisé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4_Conception personnalisée">
  <a:themeElements>
    <a:clrScheme name="Charte finale">
      <a:dk1>
        <a:srgbClr val="000000"/>
      </a:dk1>
      <a:lt1>
        <a:srgbClr val="FFFFFF"/>
      </a:lt1>
      <a:dk2>
        <a:srgbClr val="44546A"/>
      </a:dk2>
      <a:lt2>
        <a:srgbClr val="E7E6E6"/>
      </a:lt2>
      <a:accent1>
        <a:srgbClr val="562BDB"/>
      </a:accent1>
      <a:accent2>
        <a:srgbClr val="FFC001"/>
      </a:accent2>
      <a:accent3>
        <a:srgbClr val="249FF7"/>
      </a:accent3>
      <a:accent4>
        <a:srgbClr val="FFC001"/>
      </a:accent4>
      <a:accent5>
        <a:srgbClr val="562BDB"/>
      </a:accent5>
      <a:accent6>
        <a:srgbClr val="FF75D0"/>
      </a:accent6>
      <a:hlink>
        <a:srgbClr val="FE32AF"/>
      </a:hlink>
      <a:folHlink>
        <a:srgbClr val="2077C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1C2FC4AB114CB4CAF0CADED39BBDD97" ma:contentTypeVersion="9" ma:contentTypeDescription="Crée un document." ma:contentTypeScope="" ma:versionID="2425c44e77dc7a4def087f10a4d3d87e">
  <xsd:schema xmlns:xsd="http://www.w3.org/2001/XMLSchema" xmlns:xs="http://www.w3.org/2001/XMLSchema" xmlns:p="http://schemas.microsoft.com/office/2006/metadata/properties" xmlns:ns2="c4244f9f-a18a-46c2-b61f-7041b0ab8573" targetNamespace="http://schemas.microsoft.com/office/2006/metadata/properties" ma:root="true" ma:fieldsID="e4f07d9d3e204fb0fb9d8e8bb2528c36" ns2:_="">
    <xsd:import namespace="c4244f9f-a18a-46c2-b61f-7041b0ab8573"/>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244f9f-a18a-46c2-b61f-7041b0ab85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5" nillable="true" ma:displayName="Location" ma:internalName="MediaServiceLocation" ma:readOnly="true">
      <xsd:simpleType>
        <xsd:restriction base="dms:Text"/>
      </xsd:simpleType>
    </xsd:element>
    <xsd:element name="MediaLengthInSeconds" ma:index="16"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9C2BAE-2F5D-444B-A800-563FE393284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070A376-ED4C-44C4-BC0D-6CB6BF929051}">
  <ds:schemaRefs>
    <ds:schemaRef ds:uri="http://schemas.microsoft.com/sharepoint/v3/contenttype/forms"/>
  </ds:schemaRefs>
</ds:datastoreItem>
</file>

<file path=customXml/itemProps3.xml><?xml version="1.0" encoding="utf-8"?>
<ds:datastoreItem xmlns:ds="http://schemas.openxmlformats.org/officeDocument/2006/customXml" ds:itemID="{9579BAB2-AFC7-42D0-ADF5-38D6E1FA81B7}">
  <ds:schemaRefs>
    <ds:schemaRef ds:uri="c4244f9f-a18a-46c2-b61f-7041b0ab857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88476</TotalTime>
  <Words>2374</Words>
  <Application>Microsoft Office PowerPoint</Application>
  <PresentationFormat>Widescreen</PresentationFormat>
  <Paragraphs>367</Paragraphs>
  <Slides>70</Slides>
  <Notes>2</Notes>
  <HiddenSlides>0</HiddenSlides>
  <MMClips>0</MMClips>
  <ScaleCrop>false</ScaleCrop>
  <HeadingPairs>
    <vt:vector size="6" baseType="variant">
      <vt:variant>
        <vt:lpstr>Fonts Used</vt:lpstr>
      </vt:variant>
      <vt:variant>
        <vt:i4>19</vt:i4>
      </vt:variant>
      <vt:variant>
        <vt:lpstr>Theme</vt:lpstr>
      </vt:variant>
      <vt:variant>
        <vt:i4>9</vt:i4>
      </vt:variant>
      <vt:variant>
        <vt:lpstr>Slide Titles</vt:lpstr>
      </vt:variant>
      <vt:variant>
        <vt:i4>70</vt:i4>
      </vt:variant>
    </vt:vector>
  </HeadingPairs>
  <TitlesOfParts>
    <vt:vector size="98" baseType="lpstr">
      <vt:lpstr>__Poppins_9e6217</vt:lpstr>
      <vt:lpstr>Abadi</vt:lpstr>
      <vt:lpstr>Aharoni</vt:lpstr>
      <vt:lpstr>Arial</vt:lpstr>
      <vt:lpstr>Arial,Sans-Serif</vt:lpstr>
      <vt:lpstr>Calibri</vt:lpstr>
      <vt:lpstr>Figtree</vt:lpstr>
      <vt:lpstr>Fira Sans</vt:lpstr>
      <vt:lpstr>inherit</vt:lpstr>
      <vt:lpstr>Lato</vt:lpstr>
      <vt:lpstr>Lucida Grande</vt:lpstr>
      <vt:lpstr>Monaco</vt:lpstr>
      <vt:lpstr>Montserrat</vt:lpstr>
      <vt:lpstr>Noto Sans</vt:lpstr>
      <vt:lpstr>sohne</vt:lpstr>
      <vt:lpstr>source-code-pro</vt:lpstr>
      <vt:lpstr>source-serif-pro</vt:lpstr>
      <vt:lpstr>system-ui</vt:lpstr>
      <vt:lpstr>Zilla Slab</vt:lpstr>
      <vt:lpstr>Conception personnalisée</vt:lpstr>
      <vt:lpstr>Thème Office</vt:lpstr>
      <vt:lpstr>6_Conception personnalisée</vt:lpstr>
      <vt:lpstr>7_Conception personnalisée</vt:lpstr>
      <vt:lpstr>2_Conception personnalisée</vt:lpstr>
      <vt:lpstr>1_Conception personnalisée</vt:lpstr>
      <vt:lpstr>3_Conception personnalisée</vt:lpstr>
      <vt:lpstr>5_Conception personnalisée</vt:lpstr>
      <vt:lpstr>4_Conception personnalisée</vt:lpstr>
      <vt:lpstr>Testing in React  Unit Test, Integration Test, E2E Test </vt:lpstr>
      <vt:lpstr>I. Introduction II. Tools and Dependencies III. Unit Testing IV. Integration Testing V. End-to-End Testing   </vt:lpstr>
      <vt:lpstr>I. Introduction  </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Introduction</vt:lpstr>
      <vt:lpstr>II. Tools and Dependencies  </vt:lpstr>
      <vt:lpstr>Tools and Dependencies</vt:lpstr>
      <vt:lpstr>Tools and Dependencies</vt:lpstr>
      <vt:lpstr>Tools and Dependencies</vt:lpstr>
      <vt:lpstr>Tools and Dependencies</vt:lpstr>
      <vt:lpstr>Tools and Dependencies</vt:lpstr>
      <vt:lpstr>Tools and Dependencies</vt:lpstr>
      <vt:lpstr>Tools and Dependencies</vt:lpstr>
      <vt:lpstr>Tools and Dependencies</vt:lpstr>
      <vt:lpstr>Tools and Dependencies</vt:lpstr>
      <vt:lpstr>Tools and Dependencies</vt:lpstr>
      <vt:lpstr>III. Unit Testing </vt:lpstr>
      <vt:lpstr>Unit Testing</vt:lpstr>
      <vt:lpstr>IV. Integration  Testing </vt:lpstr>
      <vt:lpstr>Integration Tests</vt:lpstr>
      <vt:lpstr>Integration Tests</vt:lpstr>
      <vt:lpstr>Integration Tests</vt:lpstr>
      <vt:lpstr>Integration Tests</vt:lpstr>
      <vt:lpstr>Integration Tests</vt:lpstr>
      <vt:lpstr>V. End-to-End  Testing </vt:lpstr>
      <vt:lpstr>End-to-End Testing  </vt:lpstr>
      <vt:lpstr>I. Type of tests </vt:lpstr>
      <vt:lpstr>Type of tests</vt:lpstr>
      <vt:lpstr>Type of tests</vt:lpstr>
      <vt:lpstr>II. Unit &amp; Integration Testing</vt:lpstr>
      <vt:lpstr>Unit Testing</vt:lpstr>
      <vt:lpstr>Integration Testing</vt:lpstr>
      <vt:lpstr>Unit vs Integration</vt:lpstr>
      <vt:lpstr>Question...</vt:lpstr>
      <vt:lpstr>III. Tools</vt:lpstr>
      <vt:lpstr>JUnit</vt:lpstr>
      <vt:lpstr>JUnit</vt:lpstr>
      <vt:lpstr>JUnit</vt:lpstr>
      <vt:lpstr>JUnit Jupiter</vt:lpstr>
      <vt:lpstr>JUnit Jupiter</vt:lpstr>
      <vt:lpstr>JUnit Jupiter</vt:lpstr>
      <vt:lpstr>JUnit Jupiter</vt:lpstr>
      <vt:lpstr>JUnit Jupiter</vt:lpstr>
      <vt:lpstr>JUnit Jupiter</vt:lpstr>
      <vt:lpstr>JUnit Jupiter</vt:lpstr>
      <vt:lpstr>JUnit Jupiter</vt:lpstr>
      <vt:lpstr>JUnit Jupiter</vt:lpstr>
      <vt:lpstr>JUnit Jupiter</vt:lpstr>
      <vt:lpstr>JUnit</vt:lpstr>
      <vt:lpstr>IV. Mocking</vt:lpstr>
      <vt:lpstr>Mocking (Mockito)</vt:lpstr>
      <vt:lpstr>PowerPoint Presentation</vt:lpstr>
      <vt:lpstr>IV. Start of the workshop</vt:lpstr>
      <vt:lpstr>Merci pour votre attention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Microsoft Office User</dc:creator>
  <cp:keywords/>
  <dc:description/>
  <cp:lastModifiedBy>Taki Eddine RAHAL</cp:lastModifiedBy>
  <cp:revision>162</cp:revision>
  <dcterms:created xsi:type="dcterms:W3CDTF">2020-02-21T13:35:36Z</dcterms:created>
  <dcterms:modified xsi:type="dcterms:W3CDTF">2025-02-20T13:32:32Z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0x010100A1C2FC4AB114CB4CAF0CADED39BBDD97</vt:lpwstr>
  </property>
</Properties>
</file>