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theme/theme5.xml" ContentType="application/vnd.openxmlformats-officedocument.theme+xml"/>
  <Override PartName="/ppt/slideLayouts/slideLayout9.xml" ContentType="application/vnd.openxmlformats-officedocument.presentationml.slideLayout+xml"/>
  <Override PartName="/ppt/theme/theme6.xml" ContentType="application/vnd.openxmlformats-officedocument.theme+xml"/>
  <Override PartName="/ppt/slideLayouts/slideLayout10.xml" ContentType="application/vnd.openxmlformats-officedocument.presentationml.slideLayout+xml"/>
  <Override PartName="/ppt/theme/theme7.xml" ContentType="application/vnd.openxmlformats-officedocument.theme+xml"/>
  <Override PartName="/ppt/slideLayouts/slideLayout11.xml" ContentType="application/vnd.openxmlformats-officedocument.presentationml.slideLayout+xml"/>
  <Override PartName="/ppt/theme/theme8.xml" ContentType="application/vnd.openxmlformats-officedocument.theme+xml"/>
  <Override PartName="/ppt/slideLayouts/slideLayout12.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4"/>
    <p:sldMasterId id="2147483648" r:id="rId5"/>
    <p:sldMasterId id="2147483676" r:id="rId6"/>
    <p:sldMasterId id="2147483678" r:id="rId7"/>
    <p:sldMasterId id="2147483668" r:id="rId8"/>
    <p:sldMasterId id="2147483666" r:id="rId9"/>
    <p:sldMasterId id="2147483670" r:id="rId10"/>
    <p:sldMasterId id="2147483674" r:id="rId11"/>
    <p:sldMasterId id="2147483672" r:id="rId12"/>
  </p:sldMasterIdLst>
  <p:notesMasterIdLst>
    <p:notesMasterId r:id="rId66"/>
  </p:notesMasterIdLst>
  <p:sldIdLst>
    <p:sldId id="256" r:id="rId13"/>
    <p:sldId id="301" r:id="rId14"/>
    <p:sldId id="303" r:id="rId15"/>
    <p:sldId id="300" r:id="rId16"/>
    <p:sldId id="332" r:id="rId17"/>
    <p:sldId id="333" r:id="rId18"/>
    <p:sldId id="341" r:id="rId19"/>
    <p:sldId id="342" r:id="rId20"/>
    <p:sldId id="377" r:id="rId21"/>
    <p:sldId id="340" r:id="rId22"/>
    <p:sldId id="336" r:id="rId23"/>
    <p:sldId id="337" r:id="rId24"/>
    <p:sldId id="338" r:id="rId25"/>
    <p:sldId id="339" r:id="rId26"/>
    <p:sldId id="370" r:id="rId27"/>
    <p:sldId id="361" r:id="rId28"/>
    <p:sldId id="362" r:id="rId29"/>
    <p:sldId id="352" r:id="rId30"/>
    <p:sldId id="353" r:id="rId31"/>
    <p:sldId id="374" r:id="rId32"/>
    <p:sldId id="375" r:id="rId33"/>
    <p:sldId id="365" r:id="rId34"/>
    <p:sldId id="354" r:id="rId35"/>
    <p:sldId id="363" r:id="rId36"/>
    <p:sldId id="364" r:id="rId37"/>
    <p:sldId id="335" r:id="rId38"/>
    <p:sldId id="334" r:id="rId39"/>
    <p:sldId id="349" r:id="rId40"/>
    <p:sldId id="359" r:id="rId41"/>
    <p:sldId id="348" r:id="rId42"/>
    <p:sldId id="347" r:id="rId43"/>
    <p:sldId id="360" r:id="rId44"/>
    <p:sldId id="343" r:id="rId45"/>
    <p:sldId id="344" r:id="rId46"/>
    <p:sldId id="345" r:id="rId47"/>
    <p:sldId id="346" r:id="rId48"/>
    <p:sldId id="350" r:id="rId49"/>
    <p:sldId id="351" r:id="rId50"/>
    <p:sldId id="371" r:id="rId51"/>
    <p:sldId id="372" r:id="rId52"/>
    <p:sldId id="376" r:id="rId53"/>
    <p:sldId id="355" r:id="rId54"/>
    <p:sldId id="356" r:id="rId55"/>
    <p:sldId id="366" r:id="rId56"/>
    <p:sldId id="373" r:id="rId57"/>
    <p:sldId id="367" r:id="rId58"/>
    <p:sldId id="368" r:id="rId59"/>
    <p:sldId id="369" r:id="rId60"/>
    <p:sldId id="357" r:id="rId61"/>
    <p:sldId id="358" r:id="rId62"/>
    <p:sldId id="378" r:id="rId63"/>
    <p:sldId id="314" r:id="rId64"/>
    <p:sldId id="269" r:id="rId6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2AD7"/>
    <a:srgbClr val="962121"/>
    <a:srgbClr val="961212"/>
    <a:srgbClr val="333333"/>
    <a:srgbClr val="E06919"/>
    <a:srgbClr val="97D2B4"/>
    <a:srgbClr val="FFCE1C"/>
    <a:srgbClr val="4300CE"/>
    <a:srgbClr val="AC93EC"/>
    <a:srgbClr val="7852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8F6482-25A6-05AA-8FD2-A490A20B8B77}" v="17" dt="2020-05-28T14:44:59.986"/>
    <p1510:client id="{1DBFD4A3-5C18-2646-F7EB-7F2060E503F7}" v="177" dt="2022-04-04T07:49:00.629"/>
    <p1510:client id="{2FDAEC1A-4700-441F-B83D-DB5BDC90A3BB}" v="2" dt="2021-06-28T14:28:06.719"/>
    <p1510:client id="{42DEED55-A9EA-839D-0A36-FF759B18939C}" v="1" dt="2022-05-12T11:02:21.665"/>
    <p1510:client id="{6443E4B4-6F23-F479-F5EF-50FBC405A445}" v="346" dt="2022-05-11T23:22:59.040"/>
    <p1510:client id="{75156B6A-D6EC-3C21-7A53-970A4F2D15B6}" v="23" dt="2022-05-12T08:11:33.089"/>
    <p1510:client id="{7DC3CFEE-856D-0CF0-8090-9B6BE339E71A}" v="210" dt="2022-03-28T16:59:10.614"/>
    <p1510:client id="{7EB49D21-0D66-BFD2-EA6D-4B6822ACB750}" v="6" dt="2020-05-27T15:59:52.683"/>
    <p1510:client id="{971AFFED-206A-18E9-AE30-E856899B5CFE}" v="435" dt="2022-03-31T14:44:44.279"/>
    <p1510:client id="{BE4397BE-5E41-EAA3-FC0B-0347E483B2D4}" v="5" dt="2020-06-08T14:27:20.844"/>
    <p1510:client id="{CFBDF985-4C8A-DC2B-1C44-57C206801966}" v="1095" dt="2022-03-28T10:04:07.4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0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4.xml"/><Relationship Id="rId21" Type="http://schemas.openxmlformats.org/officeDocument/2006/relationships/slide" Target="slides/slide9.xml"/><Relationship Id="rId42" Type="http://schemas.openxmlformats.org/officeDocument/2006/relationships/slide" Target="slides/slide30.xml"/><Relationship Id="rId47" Type="http://schemas.openxmlformats.org/officeDocument/2006/relationships/slide" Target="slides/slide35.xml"/><Relationship Id="rId63" Type="http://schemas.openxmlformats.org/officeDocument/2006/relationships/slide" Target="slides/slide51.xml"/><Relationship Id="rId68" Type="http://schemas.openxmlformats.org/officeDocument/2006/relationships/viewProps" Target="viewProps.xml"/><Relationship Id="rId7" Type="http://schemas.openxmlformats.org/officeDocument/2006/relationships/slideMaster" Target="slideMasters/slideMaster4.xml"/><Relationship Id="rId71"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4.xml"/><Relationship Id="rId29" Type="http://schemas.openxmlformats.org/officeDocument/2006/relationships/slide" Target="slides/slide17.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slide" Target="slides/slide33.xml"/><Relationship Id="rId53" Type="http://schemas.openxmlformats.org/officeDocument/2006/relationships/slide" Target="slides/slide41.xml"/><Relationship Id="rId58" Type="http://schemas.openxmlformats.org/officeDocument/2006/relationships/slide" Target="slides/slide46.xml"/><Relationship Id="rId66" Type="http://schemas.openxmlformats.org/officeDocument/2006/relationships/notesMaster" Target="notesMasters/notesMaster1.xml"/><Relationship Id="rId5" Type="http://schemas.openxmlformats.org/officeDocument/2006/relationships/slideMaster" Target="slideMasters/slideMaster2.xml"/><Relationship Id="rId61" Type="http://schemas.openxmlformats.org/officeDocument/2006/relationships/slide" Target="slides/slide49.xml"/><Relationship Id="rId19" Type="http://schemas.openxmlformats.org/officeDocument/2006/relationships/slide" Target="slides/slide7.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slide" Target="slides/slide36.xml"/><Relationship Id="rId56" Type="http://schemas.openxmlformats.org/officeDocument/2006/relationships/slide" Target="slides/slide44.xml"/><Relationship Id="rId64" Type="http://schemas.openxmlformats.org/officeDocument/2006/relationships/slide" Target="slides/slide52.xml"/><Relationship Id="rId69" Type="http://schemas.openxmlformats.org/officeDocument/2006/relationships/theme" Target="theme/theme1.xml"/><Relationship Id="rId8" Type="http://schemas.openxmlformats.org/officeDocument/2006/relationships/slideMaster" Target="slideMasters/slideMaster5.xml"/><Relationship Id="rId51" Type="http://schemas.openxmlformats.org/officeDocument/2006/relationships/slide" Target="slides/slide39.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59" Type="http://schemas.openxmlformats.org/officeDocument/2006/relationships/slide" Target="slides/slide47.xml"/><Relationship Id="rId67" Type="http://schemas.openxmlformats.org/officeDocument/2006/relationships/presProps" Target="presProps.xml"/><Relationship Id="rId20" Type="http://schemas.openxmlformats.org/officeDocument/2006/relationships/slide" Target="slides/slide8.xml"/><Relationship Id="rId41" Type="http://schemas.openxmlformats.org/officeDocument/2006/relationships/slide" Target="slides/slide29.xml"/><Relationship Id="rId54" Type="http://schemas.openxmlformats.org/officeDocument/2006/relationships/slide" Target="slides/slide42.xml"/><Relationship Id="rId62" Type="http://schemas.openxmlformats.org/officeDocument/2006/relationships/slide" Target="slides/slide50.xml"/><Relationship Id="rId7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slide" Target="slides/slide37.xml"/><Relationship Id="rId57" Type="http://schemas.openxmlformats.org/officeDocument/2006/relationships/slide" Target="slides/slide45.xml"/><Relationship Id="rId10" Type="http://schemas.openxmlformats.org/officeDocument/2006/relationships/slideMaster" Target="slideMasters/slideMaster7.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slide" Target="slides/slide40.xml"/><Relationship Id="rId60" Type="http://schemas.openxmlformats.org/officeDocument/2006/relationships/slide" Target="slides/slide48.xml"/><Relationship Id="rId65" Type="http://schemas.openxmlformats.org/officeDocument/2006/relationships/slide" Target="slides/slide53.xml"/><Relationship Id="rId4" Type="http://schemas.openxmlformats.org/officeDocument/2006/relationships/slideMaster" Target="slideMasters/slideMaster1.xml"/><Relationship Id="rId9" Type="http://schemas.openxmlformats.org/officeDocument/2006/relationships/slideMaster" Target="slideMasters/slideMaster6.xml"/><Relationship Id="rId13" Type="http://schemas.openxmlformats.org/officeDocument/2006/relationships/slide" Target="slides/slide1.xml"/><Relationship Id="rId18" Type="http://schemas.openxmlformats.org/officeDocument/2006/relationships/slide" Target="slides/slide6.xml"/><Relationship Id="rId39" Type="http://schemas.openxmlformats.org/officeDocument/2006/relationships/slide" Target="slides/slide27.xml"/><Relationship Id="rId34" Type="http://schemas.openxmlformats.org/officeDocument/2006/relationships/slide" Target="slides/slide22.xml"/><Relationship Id="rId50" Type="http://schemas.openxmlformats.org/officeDocument/2006/relationships/slide" Target="slides/slide38.xml"/><Relationship Id="rId55" Type="http://schemas.openxmlformats.org/officeDocument/2006/relationships/slide" Target="slides/slide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55E714-09F2-9A40-AD8B-C2589A9C5974}" type="datetimeFigureOut">
              <a:rPr lang="fr-FR" smtClean="0"/>
              <a:t>06/04/2025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A3EB84-70AC-F442-9B25-5114AFCD2EF7}" type="slidenum">
              <a:rPr lang="fr-FR" smtClean="0"/>
              <a:t>‹#›</a:t>
            </a:fld>
            <a:endParaRPr lang="fr-FR"/>
          </a:p>
        </p:txBody>
      </p:sp>
    </p:spTree>
    <p:extLst>
      <p:ext uri="{BB962C8B-B14F-4D97-AF65-F5344CB8AC3E}">
        <p14:creationId xmlns:p14="http://schemas.microsoft.com/office/powerpoint/2010/main" val="3219279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A3EB84-70AC-F442-9B25-5114AFCD2EF7}" type="slidenum">
              <a:rPr lang="fr-FR" smtClean="0"/>
              <a:t>2</a:t>
            </a:fld>
            <a:endParaRPr lang="fr-FR"/>
          </a:p>
        </p:txBody>
      </p:sp>
    </p:spTree>
    <p:extLst>
      <p:ext uri="{BB962C8B-B14F-4D97-AF65-F5344CB8AC3E}">
        <p14:creationId xmlns:p14="http://schemas.microsoft.com/office/powerpoint/2010/main" val="2172442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A3EB84-70AC-F442-9B25-5114AFCD2EF7}" type="slidenum">
              <a:rPr lang="fr-FR" smtClean="0"/>
              <a:t>16</a:t>
            </a:fld>
            <a:endParaRPr lang="fr-FR"/>
          </a:p>
        </p:txBody>
      </p:sp>
    </p:spTree>
    <p:extLst>
      <p:ext uri="{BB962C8B-B14F-4D97-AF65-F5344CB8AC3E}">
        <p14:creationId xmlns:p14="http://schemas.microsoft.com/office/powerpoint/2010/main" val="1583240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F1A5CD-3560-1441-A36C-48DCB8527265}"/>
              </a:ext>
            </a:extLst>
          </p:cNvPr>
          <p:cNvSpPr>
            <a:spLocks noGrp="1"/>
          </p:cNvSpPr>
          <p:nvPr>
            <p:ph type="title" hasCustomPrompt="1"/>
          </p:nvPr>
        </p:nvSpPr>
        <p:spPr>
          <a:xfrm>
            <a:off x="2073443" y="3012073"/>
            <a:ext cx="5145504" cy="1325563"/>
          </a:xfrm>
        </p:spPr>
        <p:txBody>
          <a:bodyPr/>
          <a:lstStyle/>
          <a:p>
            <a:r>
              <a:rPr lang="fr-FR"/>
              <a:t>Modifiez le</a:t>
            </a:r>
            <a:br>
              <a:rPr lang="fr-FR"/>
            </a:br>
            <a:r>
              <a:rPr lang="fr-FR"/>
              <a:t>style du titre</a:t>
            </a:r>
          </a:p>
        </p:txBody>
      </p:sp>
    </p:spTree>
    <p:extLst>
      <p:ext uri="{BB962C8B-B14F-4D97-AF65-F5344CB8AC3E}">
        <p14:creationId xmlns:p14="http://schemas.microsoft.com/office/powerpoint/2010/main" val="3346647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9377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32CC4D-3AE6-2249-89FE-905339C61BDE}"/>
              </a:ext>
            </a:extLst>
          </p:cNvPr>
          <p:cNvSpPr>
            <a:spLocks noGrp="1"/>
          </p:cNvSpPr>
          <p:nvPr>
            <p:ph type="title"/>
          </p:nvPr>
        </p:nvSpPr>
        <p:spPr/>
        <p:txBody>
          <a:bodyPr/>
          <a:lstStyle/>
          <a:p>
            <a:r>
              <a:rPr lang="fr-FR"/>
              <a:t>Modifiez le style du titre</a:t>
            </a:r>
            <a:endParaRPr lang="x-none"/>
          </a:p>
        </p:txBody>
      </p:sp>
    </p:spTree>
    <p:extLst>
      <p:ext uri="{BB962C8B-B14F-4D97-AF65-F5344CB8AC3E}">
        <p14:creationId xmlns:p14="http://schemas.microsoft.com/office/powerpoint/2010/main" val="2168991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D156D990-6D3B-5B4F-8C0A-093C75A58A50}"/>
              </a:ext>
            </a:extLst>
          </p:cNvPr>
          <p:cNvSpPr>
            <a:spLocks noGrp="1"/>
          </p:cNvSpPr>
          <p:nvPr>
            <p:ph type="sldNum" sz="quarter" idx="10"/>
          </p:nvPr>
        </p:nvSpPr>
        <p:spPr/>
        <p:txBody>
          <a:bodyPr/>
          <a:lstStyle/>
          <a:p>
            <a:fld id="{D0B605CA-26AA-1A40-9C52-88AE7410638A}" type="slidenum">
              <a:rPr lang="fr-FR" smtClean="0"/>
              <a:pPr/>
              <a:t>‹#›</a:t>
            </a:fld>
            <a:endParaRPr lang="fr-FR"/>
          </a:p>
        </p:txBody>
      </p:sp>
    </p:spTree>
    <p:extLst>
      <p:ext uri="{BB962C8B-B14F-4D97-AF65-F5344CB8AC3E}">
        <p14:creationId xmlns:p14="http://schemas.microsoft.com/office/powerpoint/2010/main" val="2396234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AEC58C-43D0-C843-8200-C41EDF0C3583}"/>
              </a:ext>
            </a:extLst>
          </p:cNvPr>
          <p:cNvSpPr>
            <a:spLocks noGrp="1"/>
          </p:cNvSpPr>
          <p:nvPr>
            <p:ph type="title"/>
          </p:nvPr>
        </p:nvSpPr>
        <p:spPr/>
        <p:txBody>
          <a:bodyPr/>
          <a:lstStyle>
            <a:lvl1pPr marL="0" indent="0">
              <a:buFontTx/>
              <a:buNone/>
              <a:defRPr/>
            </a:lvl1pPr>
          </a:lstStyle>
          <a:p>
            <a:r>
              <a:rPr lang="fr-FR"/>
              <a:t>Modifiez le style du titre</a:t>
            </a:r>
          </a:p>
        </p:txBody>
      </p:sp>
      <p:sp>
        <p:nvSpPr>
          <p:cNvPr id="4" name="Espace réservé du texte 3"/>
          <p:cNvSpPr>
            <a:spLocks noGrp="1"/>
          </p:cNvSpPr>
          <p:nvPr>
            <p:ph type="body" sz="quarter" idx="10" hasCustomPrompt="1"/>
          </p:nvPr>
        </p:nvSpPr>
        <p:spPr>
          <a:xfrm>
            <a:off x="838200" y="1594827"/>
            <a:ext cx="9247094" cy="4160838"/>
          </a:xfrm>
          <a:prstGeom prst="rect">
            <a:avLst/>
          </a:prstGeom>
        </p:spPr>
        <p:txBody>
          <a:bodyPr/>
          <a:lstStyle>
            <a:lvl1pPr marL="0" indent="0">
              <a:buNone/>
              <a:defRPr sz="1800">
                <a:latin typeface="Montserrat" charset="0"/>
                <a:ea typeface="Montserrat" charset="0"/>
                <a:cs typeface="Montserrat" charset="0"/>
              </a:defRPr>
            </a:lvl1pPr>
            <a:lvl2pPr>
              <a:defRPr sz="1800"/>
            </a:lvl2pPr>
            <a:lvl3pPr>
              <a:defRPr sz="1600"/>
            </a:lvl3pPr>
            <a:lvl4pPr>
              <a:defRPr sz="1400"/>
            </a:lvl4pPr>
            <a:lvl5pPr>
              <a:defRPr sz="1200"/>
            </a:lvl5pPr>
          </a:lstStyle>
          <a:p>
            <a:pPr lvl="0"/>
            <a:r>
              <a:rPr lang="fr-FR"/>
              <a:t>Simple </a:t>
            </a:r>
            <a:r>
              <a:rPr lang="fr-FR" err="1"/>
              <a:t>Text</a:t>
            </a:r>
            <a:r>
              <a:rPr lang="fr-FR"/>
              <a:t> / paragraphe</a:t>
            </a:r>
          </a:p>
          <a:p>
            <a:pPr lvl="0"/>
            <a:endParaRPr lang="fr-FR"/>
          </a:p>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984552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a:t>Cliquez et modifiez le titre</a:t>
            </a:r>
          </a:p>
        </p:txBody>
      </p:sp>
      <p:sp>
        <p:nvSpPr>
          <p:cNvPr id="8" name="Espace réservé du texte 3"/>
          <p:cNvSpPr>
            <a:spLocks noGrp="1"/>
          </p:cNvSpPr>
          <p:nvPr>
            <p:ph type="body" sz="quarter" idx="10" hasCustomPrompt="1"/>
          </p:nvPr>
        </p:nvSpPr>
        <p:spPr>
          <a:xfrm>
            <a:off x="838199" y="1594827"/>
            <a:ext cx="4284786" cy="4160838"/>
          </a:xfrm>
          <a:prstGeom prst="rect">
            <a:avLst/>
          </a:prstGeom>
        </p:spPr>
        <p:txBody>
          <a:bodyPr/>
          <a:lstStyle>
            <a:lvl1pPr marL="0" indent="0">
              <a:buNone/>
              <a:defRPr sz="1800">
                <a:latin typeface="Montserrat" charset="0"/>
                <a:ea typeface="Montserrat" charset="0"/>
                <a:cs typeface="Montserrat" charset="0"/>
              </a:defRPr>
            </a:lvl1pPr>
            <a:lvl2pPr>
              <a:defRPr sz="1800"/>
            </a:lvl2pPr>
            <a:lvl3pPr>
              <a:defRPr sz="1600"/>
            </a:lvl3pPr>
            <a:lvl4pPr>
              <a:defRPr sz="1400"/>
            </a:lvl4pPr>
            <a:lvl5pPr>
              <a:defRPr sz="1200"/>
            </a:lvl5pPr>
          </a:lstStyle>
          <a:p>
            <a:pPr lvl="0"/>
            <a:r>
              <a:rPr lang="fr-FR"/>
              <a:t>Simple </a:t>
            </a:r>
            <a:r>
              <a:rPr lang="fr-FR" err="1"/>
              <a:t>Text</a:t>
            </a:r>
            <a:r>
              <a:rPr lang="fr-FR"/>
              <a:t> / paragraphe</a:t>
            </a:r>
          </a:p>
          <a:p>
            <a:pPr lvl="0"/>
            <a:endParaRPr lang="fr-FR"/>
          </a:p>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231250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omparaison">
    <p:spTree>
      <p:nvGrpSpPr>
        <p:cNvPr id="1" name=""/>
        <p:cNvGrpSpPr/>
        <p:nvPr/>
      </p:nvGrpSpPr>
      <p:grpSpPr>
        <a:xfrm>
          <a:off x="0" y="0"/>
          <a:ext cx="0" cy="0"/>
          <a:chOff x="0" y="0"/>
          <a:chExt cx="0" cy="0"/>
        </a:xfrm>
      </p:grpSpPr>
      <p:sp>
        <p:nvSpPr>
          <p:cNvPr id="10" name="Espace réservé du texte 3"/>
          <p:cNvSpPr>
            <a:spLocks noGrp="1"/>
          </p:cNvSpPr>
          <p:nvPr>
            <p:ph type="body" sz="quarter" idx="10" hasCustomPrompt="1"/>
          </p:nvPr>
        </p:nvSpPr>
        <p:spPr>
          <a:xfrm>
            <a:off x="838199" y="1594827"/>
            <a:ext cx="4284786" cy="4160838"/>
          </a:xfrm>
          <a:prstGeom prst="rect">
            <a:avLst/>
          </a:prstGeom>
        </p:spPr>
        <p:txBody>
          <a:bodyPr/>
          <a:lstStyle>
            <a:lvl1pPr marL="0" indent="0">
              <a:buNone/>
              <a:defRPr sz="1800">
                <a:latin typeface="Montserrat" charset="0"/>
                <a:ea typeface="Montserrat" charset="0"/>
                <a:cs typeface="Montserrat" charset="0"/>
              </a:defRPr>
            </a:lvl1pPr>
            <a:lvl2pPr>
              <a:defRPr sz="1800"/>
            </a:lvl2pPr>
            <a:lvl3pPr>
              <a:defRPr sz="1600"/>
            </a:lvl3pPr>
            <a:lvl4pPr>
              <a:defRPr sz="1400"/>
            </a:lvl4pPr>
            <a:lvl5pPr>
              <a:defRPr sz="1200"/>
            </a:lvl5pPr>
          </a:lstStyle>
          <a:p>
            <a:pPr lvl="0"/>
            <a:r>
              <a:rPr lang="fr-FR"/>
              <a:t>Simple </a:t>
            </a:r>
            <a:r>
              <a:rPr lang="fr-FR" err="1"/>
              <a:t>Text</a:t>
            </a:r>
            <a:r>
              <a:rPr lang="fr-FR"/>
              <a:t> / paragraphe</a:t>
            </a:r>
          </a:p>
          <a:p>
            <a:pPr lvl="0"/>
            <a:endParaRPr lang="fr-FR"/>
          </a:p>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1" name="Espace réservé du texte 3"/>
          <p:cNvSpPr>
            <a:spLocks noGrp="1"/>
          </p:cNvSpPr>
          <p:nvPr>
            <p:ph type="body" sz="quarter" idx="11" hasCustomPrompt="1"/>
          </p:nvPr>
        </p:nvSpPr>
        <p:spPr>
          <a:xfrm>
            <a:off x="5685693" y="1594827"/>
            <a:ext cx="4399602" cy="4160838"/>
          </a:xfrm>
          <a:prstGeom prst="rect">
            <a:avLst/>
          </a:prstGeom>
        </p:spPr>
        <p:txBody>
          <a:bodyPr/>
          <a:lstStyle>
            <a:lvl1pPr marL="0" indent="0">
              <a:buNone/>
              <a:defRPr sz="1800">
                <a:latin typeface="Montserrat" charset="0"/>
                <a:ea typeface="Montserrat" charset="0"/>
                <a:cs typeface="Montserrat" charset="0"/>
              </a:defRPr>
            </a:lvl1pPr>
            <a:lvl2pPr>
              <a:defRPr sz="1800"/>
            </a:lvl2pPr>
            <a:lvl3pPr>
              <a:defRPr sz="1600"/>
            </a:lvl3pPr>
            <a:lvl4pPr>
              <a:defRPr sz="1400"/>
            </a:lvl4pPr>
            <a:lvl5pPr>
              <a:defRPr sz="1200"/>
            </a:lvl5pPr>
          </a:lstStyle>
          <a:p>
            <a:pPr lvl="0"/>
            <a:r>
              <a:rPr lang="fr-FR"/>
              <a:t>Simple </a:t>
            </a:r>
            <a:r>
              <a:rPr lang="fr-FR" err="1"/>
              <a:t>Text</a:t>
            </a:r>
            <a:r>
              <a:rPr lang="fr-FR"/>
              <a:t> / paragraphe</a:t>
            </a:r>
          </a:p>
          <a:p>
            <a:pPr lvl="0"/>
            <a:endParaRPr lang="fr-FR"/>
          </a:p>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2" name="Titre 11"/>
          <p:cNvSpPr>
            <a:spLocks noGrp="1"/>
          </p:cNvSpPr>
          <p:nvPr>
            <p:ph type="title"/>
          </p:nvPr>
        </p:nvSpPr>
        <p:spPr/>
        <p:txBody>
          <a:bodyPr/>
          <a:lstStyle/>
          <a:p>
            <a:r>
              <a:rPr lang="fr-FR"/>
              <a:t>Cliquez et modifiez le titre</a:t>
            </a:r>
          </a:p>
        </p:txBody>
      </p:sp>
    </p:spTree>
    <p:extLst>
      <p:ext uri="{BB962C8B-B14F-4D97-AF65-F5344CB8AC3E}">
        <p14:creationId xmlns:p14="http://schemas.microsoft.com/office/powerpoint/2010/main" val="480479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2678"/>
        <p:cNvGrpSpPr/>
        <p:nvPr/>
      </p:nvGrpSpPr>
      <p:grpSpPr>
        <a:xfrm>
          <a:off x="0" y="0"/>
          <a:ext cx="0" cy="0"/>
          <a:chOff x="0" y="0"/>
          <a:chExt cx="0" cy="0"/>
        </a:xfrm>
      </p:grpSpPr>
      <p:sp>
        <p:nvSpPr>
          <p:cNvPr id="3" name="Rectangle 2"/>
          <p:cNvSpPr/>
          <p:nvPr userDrawn="1"/>
        </p:nvSpPr>
        <p:spPr>
          <a:xfrm>
            <a:off x="10269415" y="0"/>
            <a:ext cx="1161213" cy="13481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80" name="Google Shape;2680;p323"/>
          <p:cNvSpPr txBox="1">
            <a:spLocks noGrp="1"/>
          </p:cNvSpPr>
          <p:nvPr>
            <p:ph type="sldNum" idx="12"/>
          </p:nvPr>
        </p:nvSpPr>
        <p:spPr>
          <a:xfrm>
            <a:off x="11430628" y="6366602"/>
            <a:ext cx="503201" cy="331212"/>
          </a:xfrm>
          <a:prstGeom prst="rect">
            <a:avLst/>
          </a:prstGeom>
          <a:noFill/>
          <a:ln>
            <a:noFill/>
          </a:ln>
        </p:spPr>
        <p:txBody>
          <a:bodyPr spcFirstLastPara="1" wrap="square" lIns="82932" tIns="41454" rIns="82932" bIns="41454" anchor="ctr" anchorCtr="0">
            <a:noAutofit/>
          </a:bodyPr>
          <a:lstStyle>
            <a:lvl1pPr marL="0" marR="0" lvl="0" indent="0" algn="r" rtl="0">
              <a:lnSpc>
                <a:spcPct val="100000"/>
              </a:lnSpc>
              <a:spcBef>
                <a:spcPts val="0"/>
              </a:spcBef>
              <a:spcAft>
                <a:spcPts val="0"/>
              </a:spcAft>
              <a:buClr>
                <a:srgbClr val="000000"/>
              </a:buClr>
              <a:buSzPts val="1200"/>
              <a:buFont typeface="Arial"/>
              <a:buNone/>
              <a:defRPr sz="1075"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075"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075"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075"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075"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075"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075"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075"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075" b="0" i="0" u="none" strike="noStrike" cap="none">
                <a:solidFill>
                  <a:schemeClr val="dk2"/>
                </a:solidFill>
                <a:latin typeface="Arial"/>
                <a:ea typeface="Arial"/>
                <a:cs typeface="Arial"/>
                <a:sym typeface="Arial"/>
              </a:defRPr>
            </a:lvl9pPr>
          </a:lstStyle>
          <a:p>
            <a:fld id="{00000000-1234-1234-1234-123412341234}" type="slidenum">
              <a:rPr lang="uk-UA" smtClean="0"/>
              <a:pPr/>
              <a:t>‹#›</a:t>
            </a:fld>
            <a:endParaRPr lang="uk-UA"/>
          </a:p>
        </p:txBody>
      </p:sp>
      <p:sp>
        <p:nvSpPr>
          <p:cNvPr id="2681" name="Google Shape;2681;p323"/>
          <p:cNvSpPr txBox="1">
            <a:spLocks noGrp="1"/>
          </p:cNvSpPr>
          <p:nvPr>
            <p:ph type="sldNum" idx="2"/>
          </p:nvPr>
        </p:nvSpPr>
        <p:spPr>
          <a:xfrm>
            <a:off x="11430628" y="6366602"/>
            <a:ext cx="503201" cy="331212"/>
          </a:xfrm>
          <a:prstGeom prst="rect">
            <a:avLst/>
          </a:prstGeom>
          <a:noFill/>
          <a:ln>
            <a:noFill/>
          </a:ln>
        </p:spPr>
        <p:txBody>
          <a:bodyPr spcFirstLastPara="1" wrap="square" lIns="82932" tIns="41454" rIns="82932" bIns="41454" anchor="ctr" anchorCtr="0">
            <a:noAutofit/>
          </a:bodyPr>
          <a:lstStyle>
            <a:lvl1pPr marL="0" marR="0" lvl="0" indent="0" algn="r" rtl="0">
              <a:lnSpc>
                <a:spcPct val="100000"/>
              </a:lnSpc>
              <a:spcBef>
                <a:spcPts val="0"/>
              </a:spcBef>
              <a:spcAft>
                <a:spcPts val="0"/>
              </a:spcAft>
              <a:buClr>
                <a:srgbClr val="000000"/>
              </a:buClr>
              <a:buSzPts val="1200"/>
              <a:buFont typeface="Arial"/>
              <a:buNone/>
              <a:defRPr sz="1075" b="0" i="0" u="none" strike="noStrike" cap="none">
                <a:solidFill>
                  <a:srgbClr val="B7B7B7"/>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075" b="0" i="0" u="none" strike="noStrike" cap="none">
                <a:solidFill>
                  <a:srgbClr val="B7B7B7"/>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075" b="0" i="0" u="none" strike="noStrike" cap="none">
                <a:solidFill>
                  <a:srgbClr val="B7B7B7"/>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075" b="0" i="0" u="none" strike="noStrike" cap="none">
                <a:solidFill>
                  <a:srgbClr val="B7B7B7"/>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075" b="0" i="0" u="none" strike="noStrike" cap="none">
                <a:solidFill>
                  <a:srgbClr val="B7B7B7"/>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075" b="0" i="0" u="none" strike="noStrike" cap="none">
                <a:solidFill>
                  <a:srgbClr val="B7B7B7"/>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075" b="0" i="0" u="none" strike="noStrike" cap="none">
                <a:solidFill>
                  <a:srgbClr val="B7B7B7"/>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075" b="0" i="0" u="none" strike="noStrike" cap="none">
                <a:solidFill>
                  <a:srgbClr val="B7B7B7"/>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075" b="0" i="0" u="none" strike="noStrike" cap="none">
                <a:solidFill>
                  <a:srgbClr val="B7B7B7"/>
                </a:solidFill>
                <a:latin typeface="Arial"/>
                <a:ea typeface="Arial"/>
                <a:cs typeface="Arial"/>
                <a:sym typeface="Arial"/>
              </a:defRPr>
            </a:lvl9pPr>
          </a:lstStyle>
          <a:p>
            <a:fld id="{00000000-1234-1234-1234-123412341234}" type="slidenum">
              <a:rPr lang="uk-UA" smtClean="0"/>
              <a:pPr/>
              <a:t>‹#›</a:t>
            </a:fld>
            <a:endParaRPr lang="uk-UA"/>
          </a:p>
        </p:txBody>
      </p:sp>
      <p:sp>
        <p:nvSpPr>
          <p:cNvPr id="7" name="Espace réservé du texte 3"/>
          <p:cNvSpPr>
            <a:spLocks noGrp="1"/>
          </p:cNvSpPr>
          <p:nvPr>
            <p:ph type="body" sz="quarter" idx="10" hasCustomPrompt="1"/>
          </p:nvPr>
        </p:nvSpPr>
        <p:spPr>
          <a:xfrm>
            <a:off x="838200" y="1594827"/>
            <a:ext cx="9247094" cy="4160838"/>
          </a:xfrm>
          <a:prstGeom prst="rect">
            <a:avLst/>
          </a:prstGeom>
        </p:spPr>
        <p:txBody>
          <a:bodyPr/>
          <a:lstStyle>
            <a:lvl1pPr marL="0" indent="0">
              <a:buNone/>
              <a:defRPr sz="1800">
                <a:latin typeface="Montserrat" charset="0"/>
                <a:ea typeface="Montserrat" charset="0"/>
                <a:cs typeface="Montserrat" charset="0"/>
              </a:defRPr>
            </a:lvl1pPr>
            <a:lvl2pPr>
              <a:defRPr sz="1800"/>
            </a:lvl2pPr>
            <a:lvl3pPr>
              <a:defRPr sz="1600"/>
            </a:lvl3pPr>
            <a:lvl4pPr>
              <a:defRPr sz="1400"/>
            </a:lvl4pPr>
            <a:lvl5pPr>
              <a:defRPr sz="1200"/>
            </a:lvl5pPr>
          </a:lstStyle>
          <a:p>
            <a:pPr lvl="0"/>
            <a:r>
              <a:rPr lang="fr-FR"/>
              <a:t>Simple </a:t>
            </a:r>
            <a:r>
              <a:rPr lang="fr-FR" err="1"/>
              <a:t>Text</a:t>
            </a:r>
            <a:r>
              <a:rPr lang="fr-FR"/>
              <a:t> / paragraphe</a:t>
            </a:r>
          </a:p>
          <a:p>
            <a:pPr lvl="0"/>
            <a:endParaRPr lang="fr-FR"/>
          </a:p>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 name="Titre 1"/>
          <p:cNvSpPr>
            <a:spLocks noGrp="1"/>
          </p:cNvSpPr>
          <p:nvPr>
            <p:ph type="title"/>
          </p:nvPr>
        </p:nvSpPr>
        <p:spPr/>
        <p:txBody>
          <a:bodyPr/>
          <a:lstStyle/>
          <a:p>
            <a:r>
              <a:rPr lang="fr-FR"/>
              <a:t>Cliquez et modifiez le titre</a:t>
            </a:r>
          </a:p>
        </p:txBody>
      </p:sp>
    </p:spTree>
    <p:extLst>
      <p:ext uri="{BB962C8B-B14F-4D97-AF65-F5344CB8AC3E}">
        <p14:creationId xmlns:p14="http://schemas.microsoft.com/office/powerpoint/2010/main" val="872073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ED12A6-F51F-074F-B9B6-F96A89E98EFC}"/>
              </a:ext>
            </a:extLst>
          </p:cNvPr>
          <p:cNvSpPr>
            <a:spLocks noGrp="1"/>
          </p:cNvSpPr>
          <p:nvPr>
            <p:ph type="title"/>
          </p:nvPr>
        </p:nvSpPr>
        <p:spPr/>
        <p:txBody>
          <a:bodyPr/>
          <a:lstStyle/>
          <a:p>
            <a:r>
              <a:rPr lang="fr-FR"/>
              <a:t>Modifiez le style du titre</a:t>
            </a:r>
            <a:endParaRPr lang="x-none"/>
          </a:p>
        </p:txBody>
      </p:sp>
    </p:spTree>
    <p:extLst>
      <p:ext uri="{BB962C8B-B14F-4D97-AF65-F5344CB8AC3E}">
        <p14:creationId xmlns:p14="http://schemas.microsoft.com/office/powerpoint/2010/main" val="3719504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5207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A3A49B-AF94-3F47-BF9B-507A02C3AEBF}"/>
              </a:ext>
            </a:extLst>
          </p:cNvPr>
          <p:cNvSpPr>
            <a:spLocks noGrp="1"/>
          </p:cNvSpPr>
          <p:nvPr>
            <p:ph type="title" hasCustomPrompt="1"/>
          </p:nvPr>
        </p:nvSpPr>
        <p:spPr/>
        <p:txBody>
          <a:bodyPr/>
          <a:lstStyle/>
          <a:p>
            <a:r>
              <a:rPr lang="fr-FR"/>
              <a:t>Modifiez le style du titre</a:t>
            </a:r>
            <a:endParaRPr lang="x-none"/>
          </a:p>
        </p:txBody>
      </p:sp>
    </p:spTree>
    <p:extLst>
      <p:ext uri="{BB962C8B-B14F-4D97-AF65-F5344CB8AC3E}">
        <p14:creationId xmlns:p14="http://schemas.microsoft.com/office/powerpoint/2010/main" val="1041944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B2D42D-DBDA-8040-B8C2-50A574F60E28}"/>
              </a:ext>
            </a:extLst>
          </p:cNvPr>
          <p:cNvSpPr>
            <a:spLocks noGrp="1"/>
          </p:cNvSpPr>
          <p:nvPr>
            <p:ph type="title" hasCustomPrompt="1"/>
          </p:nvPr>
        </p:nvSpPr>
        <p:spPr/>
        <p:txBody>
          <a:bodyPr/>
          <a:lstStyle/>
          <a:p>
            <a:r>
              <a:rPr lang="fr-FR" spc="300">
                <a:solidFill>
                  <a:srgbClr val="FFCE1C"/>
                </a:solidFill>
              </a:rPr>
              <a:t>I. </a:t>
            </a:r>
            <a:r>
              <a:rPr lang="fr-FR"/>
              <a:t>Modifiez le style du titre</a:t>
            </a:r>
          </a:p>
        </p:txBody>
      </p:sp>
    </p:spTree>
    <p:extLst>
      <p:ext uri="{BB962C8B-B14F-4D97-AF65-F5344CB8AC3E}">
        <p14:creationId xmlns:p14="http://schemas.microsoft.com/office/powerpoint/2010/main" val="10854960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slideLayout" Target="../slideLayouts/slideLayout4.xml"/><Relationship Id="rId7" Type="http://schemas.openxmlformats.org/officeDocument/2006/relationships/image" Target="../media/image6.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theme" Target="../theme/theme3.xml"/><Relationship Id="rId1" Type="http://schemas.openxmlformats.org/officeDocument/2006/relationships/slideLayout" Target="../slideLayouts/slideLayout6.xml"/><Relationship Id="rId4" Type="http://schemas.openxmlformats.org/officeDocument/2006/relationships/image" Target="../media/image7.emf"/></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7.xml"/><Relationship Id="rId4" Type="http://schemas.openxmlformats.org/officeDocument/2006/relationships/image" Target="../media/image8.emf"/></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theme" Target="../theme/theme5.xml"/><Relationship Id="rId1" Type="http://schemas.openxmlformats.org/officeDocument/2006/relationships/slideLayout" Target="../slideLayouts/slideLayout8.xml"/><Relationship Id="rId4" Type="http://schemas.openxmlformats.org/officeDocument/2006/relationships/image" Target="../media/image7.emf"/></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theme" Target="../theme/theme6.xml"/><Relationship Id="rId1" Type="http://schemas.openxmlformats.org/officeDocument/2006/relationships/slideLayout" Target="../slideLayouts/slideLayout9.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7.xml"/><Relationship Id="rId1" Type="http://schemas.openxmlformats.org/officeDocument/2006/relationships/slideLayout" Target="../slideLayouts/slideLayout10.xml"/><Relationship Id="rId4" Type="http://schemas.openxmlformats.org/officeDocument/2006/relationships/image" Target="../media/image9.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theme" Target="../theme/theme8.xml"/><Relationship Id="rId1" Type="http://schemas.openxmlformats.org/officeDocument/2006/relationships/slideLayout" Target="../slideLayouts/slideLayout11.xml"/><Relationship Id="rId4" Type="http://schemas.openxmlformats.org/officeDocument/2006/relationships/image" Target="../media/image7.emf"/></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9.xml"/><Relationship Id="rId1" Type="http://schemas.openxmlformats.org/officeDocument/2006/relationships/slideLayout" Target="../slideLayouts/slideLayout12.xml"/><Relationship Id="rId4" Type="http://schemas.openxmlformats.org/officeDocument/2006/relationships/image" Target="../media/image8.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6CFB046-3975-2A42-8446-2DC35D4B9891}"/>
              </a:ext>
            </a:extLst>
          </p:cNvPr>
          <p:cNvSpPr/>
          <p:nvPr userDrawn="1"/>
        </p:nvSpPr>
        <p:spPr>
          <a:xfrm>
            <a:off x="0" y="0"/>
            <a:ext cx="12192000" cy="6858000"/>
          </a:xfrm>
          <a:prstGeom prst="rect">
            <a:avLst/>
          </a:prstGeom>
          <a:solidFill>
            <a:srgbClr val="572A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titre 1">
            <a:extLst>
              <a:ext uri="{FF2B5EF4-FFF2-40B4-BE49-F238E27FC236}">
                <a16:creationId xmlns:a16="http://schemas.microsoft.com/office/drawing/2014/main" id="{9FE69CAD-38CF-854C-B5F5-DB4CCD3076EE}"/>
              </a:ext>
            </a:extLst>
          </p:cNvPr>
          <p:cNvSpPr>
            <a:spLocks noGrp="1"/>
          </p:cNvSpPr>
          <p:nvPr>
            <p:ph type="title"/>
          </p:nvPr>
        </p:nvSpPr>
        <p:spPr>
          <a:xfrm>
            <a:off x="2073443" y="3012073"/>
            <a:ext cx="4760494" cy="1325563"/>
          </a:xfrm>
          <a:prstGeom prst="rect">
            <a:avLst/>
          </a:prstGeom>
        </p:spPr>
        <p:txBody>
          <a:bodyPr vert="horz" lIns="91440" tIns="45720" rIns="91440" bIns="45720" rtlCol="0" anchor="ctr">
            <a:normAutofit/>
          </a:bodyPr>
          <a:lstStyle/>
          <a:p>
            <a:r>
              <a:rPr lang="fr-FR" b="1" err="1">
                <a:solidFill>
                  <a:srgbClr val="FFFFFF"/>
                </a:solidFill>
                <a:effectLst/>
                <a:latin typeface="Zilla Slab" pitchFamily="2" charset="77"/>
              </a:rPr>
              <a:t>Your</a:t>
            </a:r>
            <a:r>
              <a:rPr lang="fr-FR" b="1">
                <a:solidFill>
                  <a:srgbClr val="FFFFFF"/>
                </a:solidFill>
                <a:effectLst/>
                <a:latin typeface="Zilla Slab" pitchFamily="2" charset="77"/>
              </a:rPr>
              <a:t> digital</a:t>
            </a:r>
            <a:br>
              <a:rPr lang="fr-FR">
                <a:solidFill>
                  <a:srgbClr val="FFFFFF"/>
                </a:solidFill>
                <a:effectLst/>
                <a:latin typeface="Zilla Slab" pitchFamily="2" charset="77"/>
              </a:rPr>
            </a:br>
            <a:r>
              <a:rPr lang="fr-FR" b="1">
                <a:solidFill>
                  <a:srgbClr val="FFFFFF"/>
                </a:solidFill>
                <a:effectLst/>
                <a:latin typeface="Zilla Slab" pitchFamily="2" charset="77"/>
              </a:rPr>
              <a:t>booster</a:t>
            </a:r>
            <a:endParaRPr lang="fr-FR">
              <a:solidFill>
                <a:srgbClr val="FFFFFF"/>
              </a:solidFill>
              <a:effectLst/>
              <a:latin typeface="Zilla Slab" pitchFamily="2" charset="77"/>
            </a:endParaRPr>
          </a:p>
        </p:txBody>
      </p:sp>
      <p:pic>
        <p:nvPicPr>
          <p:cNvPr id="9" name="Image 8">
            <a:extLst>
              <a:ext uri="{FF2B5EF4-FFF2-40B4-BE49-F238E27FC236}">
                <a16:creationId xmlns:a16="http://schemas.microsoft.com/office/drawing/2014/main" id="{24F50490-5DB6-6043-9F31-384DE6744492}"/>
              </a:ext>
            </a:extLst>
          </p:cNvPr>
          <p:cNvPicPr>
            <a:picLocks noChangeAspect="1"/>
          </p:cNvPicPr>
          <p:nvPr userDrawn="1"/>
        </p:nvPicPr>
        <p:blipFill>
          <a:blip r:embed="rId3"/>
          <a:stretch>
            <a:fillRect/>
          </a:stretch>
        </p:blipFill>
        <p:spPr>
          <a:xfrm>
            <a:off x="7417468" y="1320800"/>
            <a:ext cx="4191000" cy="4216400"/>
          </a:xfrm>
          <a:prstGeom prst="rect">
            <a:avLst/>
          </a:prstGeom>
        </p:spPr>
      </p:pic>
      <p:pic>
        <p:nvPicPr>
          <p:cNvPr id="11" name="Image 10">
            <a:extLst>
              <a:ext uri="{FF2B5EF4-FFF2-40B4-BE49-F238E27FC236}">
                <a16:creationId xmlns:a16="http://schemas.microsoft.com/office/drawing/2014/main" id="{7017B9ED-BFEA-614B-B708-F83F7876E671}"/>
              </a:ext>
            </a:extLst>
          </p:cNvPr>
          <p:cNvPicPr>
            <a:picLocks noChangeAspect="1"/>
          </p:cNvPicPr>
          <p:nvPr userDrawn="1"/>
        </p:nvPicPr>
        <p:blipFill>
          <a:blip r:embed="rId4"/>
          <a:stretch>
            <a:fillRect/>
          </a:stretch>
        </p:blipFill>
        <p:spPr>
          <a:xfrm>
            <a:off x="2073442" y="2085474"/>
            <a:ext cx="2999012" cy="697915"/>
          </a:xfrm>
          <a:prstGeom prst="rect">
            <a:avLst/>
          </a:prstGeom>
        </p:spPr>
      </p:pic>
      <p:pic>
        <p:nvPicPr>
          <p:cNvPr id="12" name="Image 11">
            <a:extLst>
              <a:ext uri="{FF2B5EF4-FFF2-40B4-BE49-F238E27FC236}">
                <a16:creationId xmlns:a16="http://schemas.microsoft.com/office/drawing/2014/main" id="{55CBD93F-3184-4643-B406-8526DCB130D2}"/>
              </a:ext>
            </a:extLst>
          </p:cNvPr>
          <p:cNvPicPr>
            <a:picLocks noChangeAspect="1"/>
          </p:cNvPicPr>
          <p:nvPr userDrawn="1"/>
        </p:nvPicPr>
        <p:blipFill>
          <a:blip r:embed="rId5"/>
          <a:stretch>
            <a:fillRect/>
          </a:stretch>
        </p:blipFill>
        <p:spPr>
          <a:xfrm>
            <a:off x="367631" y="0"/>
            <a:ext cx="965200" cy="1143000"/>
          </a:xfrm>
          <a:prstGeom prst="rect">
            <a:avLst/>
          </a:prstGeom>
        </p:spPr>
      </p:pic>
      <p:pic>
        <p:nvPicPr>
          <p:cNvPr id="13" name="Image 12">
            <a:extLst>
              <a:ext uri="{FF2B5EF4-FFF2-40B4-BE49-F238E27FC236}">
                <a16:creationId xmlns:a16="http://schemas.microsoft.com/office/drawing/2014/main" id="{ECA806F2-79E3-9047-B5BC-D0CD3E8622C6}"/>
              </a:ext>
            </a:extLst>
          </p:cNvPr>
          <p:cNvPicPr>
            <a:picLocks noChangeAspect="1"/>
          </p:cNvPicPr>
          <p:nvPr userDrawn="1"/>
        </p:nvPicPr>
        <p:blipFill rotWithShape="1">
          <a:blip r:embed="rId6"/>
          <a:srcRect l="34373" b="26507"/>
          <a:stretch/>
        </p:blipFill>
        <p:spPr>
          <a:xfrm>
            <a:off x="0" y="4449930"/>
            <a:ext cx="2025316" cy="2408070"/>
          </a:xfrm>
          <a:prstGeom prst="rect">
            <a:avLst/>
          </a:prstGeom>
        </p:spPr>
      </p:pic>
    </p:spTree>
    <p:extLst>
      <p:ext uri="{BB962C8B-B14F-4D97-AF65-F5344CB8AC3E}">
        <p14:creationId xmlns:p14="http://schemas.microsoft.com/office/powerpoint/2010/main" val="4164554919"/>
      </p:ext>
    </p:extLst>
  </p:cSld>
  <p:clrMap bg1="lt1" tx1="dk1" bg2="lt2" tx2="dk2" accent1="accent1" accent2="accent2" accent3="accent3" accent4="accent4" accent5="accent5" accent6="accent6" hlink="hlink" folHlink="folHlink"/>
  <p:sldLayoutIdLst>
    <p:sldLayoutId id="2147483665" r:id="rId1"/>
  </p:sldLayoutIdLst>
  <p:hf hdr="0" ftr="0" dt="0"/>
  <p:txStyles>
    <p:titleStyle>
      <a:lvl1pPr algn="l" defTabSz="914400" rtl="0" eaLnBrk="1" latinLnBrk="0" hangingPunct="1">
        <a:lnSpc>
          <a:spcPct val="90000"/>
        </a:lnSpc>
        <a:spcBef>
          <a:spcPct val="0"/>
        </a:spcBef>
        <a:buNone/>
        <a:defRPr lang="fr-FR" sz="6000" b="1" i="0" kern="1200" spc="300" smtClean="0">
          <a:solidFill>
            <a:schemeClr val="bg1"/>
          </a:solidFill>
          <a:effectLst/>
          <a:latin typeface="Zilla Slab" pitchFamily="2" charset="77"/>
          <a:ea typeface="Zilla Slab" pitchFamily="2" charset="77"/>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C487FC49-9196-4D42-A9F8-A4DDEBA9AA48}"/>
              </a:ext>
            </a:extLst>
          </p:cNvPr>
          <p:cNvPicPr>
            <a:picLocks noChangeAspect="1"/>
          </p:cNvPicPr>
          <p:nvPr userDrawn="1"/>
        </p:nvPicPr>
        <p:blipFill>
          <a:blip r:embed="rId6"/>
          <a:stretch>
            <a:fillRect/>
          </a:stretch>
        </p:blipFill>
        <p:spPr>
          <a:xfrm>
            <a:off x="927100" y="767069"/>
            <a:ext cx="1143000" cy="228600"/>
          </a:xfrm>
          <a:prstGeom prst="rect">
            <a:avLst/>
          </a:prstGeom>
        </p:spPr>
      </p:pic>
      <p:sp>
        <p:nvSpPr>
          <p:cNvPr id="2" name="Espace réservé du titre 1">
            <a:extLst>
              <a:ext uri="{FF2B5EF4-FFF2-40B4-BE49-F238E27FC236}">
                <a16:creationId xmlns:a16="http://schemas.microsoft.com/office/drawing/2014/main" id="{4509EBA1-D5E2-F043-9C3E-E7F186F9BC6A}"/>
              </a:ext>
            </a:extLst>
          </p:cNvPr>
          <p:cNvSpPr>
            <a:spLocks noGrp="1"/>
          </p:cNvSpPr>
          <p:nvPr>
            <p:ph type="title"/>
          </p:nvPr>
        </p:nvSpPr>
        <p:spPr>
          <a:xfrm>
            <a:off x="838200" y="567915"/>
            <a:ext cx="9247094" cy="365125"/>
          </a:xfrm>
          <a:prstGeom prst="rect">
            <a:avLst/>
          </a:prstGeom>
        </p:spPr>
        <p:txBody>
          <a:bodyPr vert="horz" lIns="91440" tIns="45720" rIns="91440" bIns="45720" rtlCol="0" anchor="ctr">
            <a:normAutofit/>
          </a:bodyPr>
          <a:lstStyle/>
          <a:p>
            <a:r>
              <a:rPr lang="fr-FR"/>
              <a:t>Modifiez le style du titre</a:t>
            </a:r>
          </a:p>
        </p:txBody>
      </p:sp>
      <p:pic>
        <p:nvPicPr>
          <p:cNvPr id="9" name="Image 8">
            <a:extLst>
              <a:ext uri="{FF2B5EF4-FFF2-40B4-BE49-F238E27FC236}">
                <a16:creationId xmlns:a16="http://schemas.microsoft.com/office/drawing/2014/main" id="{BC0B48B4-A881-4046-961A-9636C7DC1422}"/>
              </a:ext>
            </a:extLst>
          </p:cNvPr>
          <p:cNvPicPr>
            <a:picLocks noChangeAspect="1"/>
          </p:cNvPicPr>
          <p:nvPr userDrawn="1"/>
        </p:nvPicPr>
        <p:blipFill>
          <a:blip r:embed="rId7"/>
          <a:stretch>
            <a:fillRect/>
          </a:stretch>
        </p:blipFill>
        <p:spPr>
          <a:xfrm>
            <a:off x="339450" y="6293233"/>
            <a:ext cx="1727200" cy="401945"/>
          </a:xfrm>
          <a:prstGeom prst="rect">
            <a:avLst/>
          </a:prstGeom>
        </p:spPr>
      </p:pic>
      <p:pic>
        <p:nvPicPr>
          <p:cNvPr id="10" name="Image 9">
            <a:extLst>
              <a:ext uri="{FF2B5EF4-FFF2-40B4-BE49-F238E27FC236}">
                <a16:creationId xmlns:a16="http://schemas.microsoft.com/office/drawing/2014/main" id="{57A2CE8F-1A71-E049-9CE7-701B522BBB00}"/>
              </a:ext>
            </a:extLst>
          </p:cNvPr>
          <p:cNvPicPr>
            <a:picLocks noChangeAspect="1"/>
          </p:cNvPicPr>
          <p:nvPr userDrawn="1"/>
        </p:nvPicPr>
        <p:blipFill>
          <a:blip r:embed="rId8"/>
          <a:stretch>
            <a:fillRect/>
          </a:stretch>
        </p:blipFill>
        <p:spPr>
          <a:xfrm>
            <a:off x="10388600" y="-3585"/>
            <a:ext cx="965200" cy="1143000"/>
          </a:xfrm>
          <a:prstGeom prst="rect">
            <a:avLst/>
          </a:prstGeom>
        </p:spPr>
      </p:pic>
      <p:sp>
        <p:nvSpPr>
          <p:cNvPr id="8" name="Espace réservé du numéro de diapositive 5">
            <a:extLst>
              <a:ext uri="{FF2B5EF4-FFF2-40B4-BE49-F238E27FC236}">
                <a16:creationId xmlns:a16="http://schemas.microsoft.com/office/drawing/2014/main" id="{4F48CB20-0FE5-9A4A-9AA8-1D1436142C0B}"/>
              </a:ext>
            </a:extLst>
          </p:cNvPr>
          <p:cNvSpPr txBox="1">
            <a:spLocks/>
          </p:cNvSpPr>
          <p:nvPr userDrawn="1"/>
        </p:nvSpPr>
        <p:spPr>
          <a:xfrm>
            <a:off x="9109350"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500" b="1" i="0" kern="1200">
                <a:solidFill>
                  <a:schemeClr val="bg1"/>
                </a:solidFill>
                <a:latin typeface="Zilla Slab" pitchFamily="2" charset="77"/>
                <a:ea typeface="Zilla Slab" pitchFamily="2" charset="77"/>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0B605CA-26AA-1A40-9C52-88AE7410638A}" type="slidenum">
              <a:rPr lang="fr-FR" smtClean="0">
                <a:solidFill>
                  <a:srgbClr val="333333"/>
                </a:solidFill>
              </a:rPr>
              <a:pPr/>
              <a:t>‹#›</a:t>
            </a:fld>
            <a:endParaRPr lang="fr-FR">
              <a:solidFill>
                <a:srgbClr val="333333"/>
              </a:solidFill>
            </a:endParaRPr>
          </a:p>
        </p:txBody>
      </p:sp>
    </p:spTree>
    <p:extLst>
      <p:ext uri="{BB962C8B-B14F-4D97-AF65-F5344CB8AC3E}">
        <p14:creationId xmlns:p14="http://schemas.microsoft.com/office/powerpoint/2010/main" val="3262845604"/>
      </p:ext>
    </p:extLst>
  </p:cSld>
  <p:clrMap bg1="lt1" tx1="dk1" bg2="lt2" tx2="dk2" accent1="accent1" accent2="accent2" accent3="accent3" accent4="accent4" accent5="accent5" accent6="accent6" hlink="hlink" folHlink="folHlink"/>
  <p:sldLayoutIdLst>
    <p:sldLayoutId id="2147483663" r:id="rId1"/>
    <p:sldLayoutId id="2147483699" r:id="rId2"/>
    <p:sldLayoutId id="2147483700" r:id="rId3"/>
    <p:sldLayoutId id="2147483701" r:id="rId4"/>
  </p:sldLayoutIdLst>
  <p:hf hdr="0" ftr="0" dt="0"/>
  <p:txStyles>
    <p:titleStyle>
      <a:lvl1pPr marL="0" indent="0" algn="l" defTabSz="914400" rtl="0" eaLnBrk="1" latinLnBrk="0" hangingPunct="1">
        <a:lnSpc>
          <a:spcPct val="90000"/>
        </a:lnSpc>
        <a:spcBef>
          <a:spcPct val="0"/>
        </a:spcBef>
        <a:buFontTx/>
        <a:buNone/>
        <a:defRPr sz="3000" b="1" i="0" kern="1200">
          <a:solidFill>
            <a:srgbClr val="572AD7"/>
          </a:solidFill>
          <a:latin typeface="Zilla Slab" pitchFamily="2" charset="77"/>
          <a:ea typeface="Zilla Slab" pitchFamily="2" charset="77"/>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73ED0AD-C134-6E4C-A40C-0AE5B29948F2}"/>
              </a:ext>
            </a:extLst>
          </p:cNvPr>
          <p:cNvSpPr/>
          <p:nvPr userDrawn="1"/>
        </p:nvSpPr>
        <p:spPr>
          <a:xfrm>
            <a:off x="0" y="0"/>
            <a:ext cx="12192000" cy="6858000"/>
          </a:xfrm>
          <a:prstGeom prst="rect">
            <a:avLst/>
          </a:prstGeom>
          <a:solidFill>
            <a:srgbClr val="572A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 name="Image 6">
            <a:extLst>
              <a:ext uri="{FF2B5EF4-FFF2-40B4-BE49-F238E27FC236}">
                <a16:creationId xmlns:a16="http://schemas.microsoft.com/office/drawing/2014/main" id="{28D79EA7-71D2-E842-99EC-AC55A0A5598A}"/>
              </a:ext>
            </a:extLst>
          </p:cNvPr>
          <p:cNvPicPr>
            <a:picLocks noChangeAspect="1"/>
          </p:cNvPicPr>
          <p:nvPr userDrawn="1"/>
        </p:nvPicPr>
        <p:blipFill>
          <a:blip r:embed="rId3"/>
          <a:stretch>
            <a:fillRect/>
          </a:stretch>
        </p:blipFill>
        <p:spPr>
          <a:xfrm>
            <a:off x="927100" y="767069"/>
            <a:ext cx="1143000" cy="228600"/>
          </a:xfrm>
          <a:prstGeom prst="rect">
            <a:avLst/>
          </a:prstGeom>
        </p:spPr>
      </p:pic>
      <p:sp>
        <p:nvSpPr>
          <p:cNvPr id="8" name="Espace réservé du titre 1">
            <a:extLst>
              <a:ext uri="{FF2B5EF4-FFF2-40B4-BE49-F238E27FC236}">
                <a16:creationId xmlns:a16="http://schemas.microsoft.com/office/drawing/2014/main" id="{FD70ABEF-B4BC-F549-9551-9F84C986CF5B}"/>
              </a:ext>
            </a:extLst>
          </p:cNvPr>
          <p:cNvSpPr>
            <a:spLocks noGrp="1"/>
          </p:cNvSpPr>
          <p:nvPr>
            <p:ph type="title"/>
          </p:nvPr>
        </p:nvSpPr>
        <p:spPr>
          <a:xfrm>
            <a:off x="838200" y="567915"/>
            <a:ext cx="9247094" cy="365125"/>
          </a:xfrm>
          <a:prstGeom prst="rect">
            <a:avLst/>
          </a:prstGeom>
        </p:spPr>
        <p:txBody>
          <a:bodyPr vert="horz" lIns="91440" tIns="45720" rIns="91440" bIns="45720" rtlCol="0" anchor="ctr">
            <a:noAutofit/>
          </a:bodyPr>
          <a:lstStyle/>
          <a:p>
            <a:r>
              <a:rPr lang="fr-FR"/>
              <a:t>Modifiez le style du titre</a:t>
            </a:r>
          </a:p>
        </p:txBody>
      </p:sp>
      <p:pic>
        <p:nvPicPr>
          <p:cNvPr id="9" name="Image 8">
            <a:extLst>
              <a:ext uri="{FF2B5EF4-FFF2-40B4-BE49-F238E27FC236}">
                <a16:creationId xmlns:a16="http://schemas.microsoft.com/office/drawing/2014/main" id="{EEBCA5B9-9FF9-5440-B33A-2CAAE766C9BA}"/>
              </a:ext>
            </a:extLst>
          </p:cNvPr>
          <p:cNvPicPr>
            <a:picLocks noChangeAspect="1"/>
          </p:cNvPicPr>
          <p:nvPr userDrawn="1"/>
        </p:nvPicPr>
        <p:blipFill>
          <a:blip r:embed="rId4"/>
          <a:stretch>
            <a:fillRect/>
          </a:stretch>
        </p:blipFill>
        <p:spPr>
          <a:xfrm>
            <a:off x="10388600" y="-3585"/>
            <a:ext cx="965200" cy="1143000"/>
          </a:xfrm>
          <a:prstGeom prst="rect">
            <a:avLst/>
          </a:prstGeom>
        </p:spPr>
      </p:pic>
    </p:spTree>
    <p:extLst>
      <p:ext uri="{BB962C8B-B14F-4D97-AF65-F5344CB8AC3E}">
        <p14:creationId xmlns:p14="http://schemas.microsoft.com/office/powerpoint/2010/main" val="800243848"/>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914400" rtl="0" eaLnBrk="1" latinLnBrk="0" hangingPunct="1">
        <a:lnSpc>
          <a:spcPct val="90000"/>
        </a:lnSpc>
        <a:spcBef>
          <a:spcPct val="0"/>
        </a:spcBef>
        <a:buNone/>
        <a:defRPr sz="3000" b="1" i="0" kern="1200">
          <a:solidFill>
            <a:schemeClr val="bg1"/>
          </a:solidFill>
          <a:latin typeface="Zilla Slab" pitchFamily="2" charset="77"/>
          <a:ea typeface="Zilla Slab" pitchFamily="2" charset="77"/>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FBAD8EC-7EC0-4A4C-926E-6F0E4B98A79D}"/>
              </a:ext>
            </a:extLst>
          </p:cNvPr>
          <p:cNvSpPr/>
          <p:nvPr userDrawn="1"/>
        </p:nvSpPr>
        <p:spPr>
          <a:xfrm>
            <a:off x="0" y="0"/>
            <a:ext cx="12192000" cy="6858000"/>
          </a:xfrm>
          <a:prstGeom prst="rect">
            <a:avLst/>
          </a:prstGeom>
          <a:solidFill>
            <a:srgbClr val="572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pic>
        <p:nvPicPr>
          <p:cNvPr id="10" name="Image 9">
            <a:extLst>
              <a:ext uri="{FF2B5EF4-FFF2-40B4-BE49-F238E27FC236}">
                <a16:creationId xmlns:a16="http://schemas.microsoft.com/office/drawing/2014/main" id="{5AB6BF8E-53B7-B04E-8BBB-1046B19257C2}"/>
              </a:ext>
            </a:extLst>
          </p:cNvPr>
          <p:cNvPicPr>
            <a:picLocks noChangeAspect="1"/>
          </p:cNvPicPr>
          <p:nvPr userDrawn="1"/>
        </p:nvPicPr>
        <p:blipFill>
          <a:blip r:embed="rId3"/>
          <a:stretch>
            <a:fillRect/>
          </a:stretch>
        </p:blipFill>
        <p:spPr>
          <a:xfrm>
            <a:off x="339450" y="6299940"/>
            <a:ext cx="1727200" cy="401945"/>
          </a:xfrm>
          <a:prstGeom prst="rect">
            <a:avLst/>
          </a:prstGeom>
        </p:spPr>
      </p:pic>
      <p:pic>
        <p:nvPicPr>
          <p:cNvPr id="13" name="Image 12">
            <a:extLst>
              <a:ext uri="{FF2B5EF4-FFF2-40B4-BE49-F238E27FC236}">
                <a16:creationId xmlns:a16="http://schemas.microsoft.com/office/drawing/2014/main" id="{915A547A-66F5-934A-8B1A-7C194567BBCB}"/>
              </a:ext>
            </a:extLst>
          </p:cNvPr>
          <p:cNvPicPr>
            <a:picLocks noChangeAspect="1"/>
          </p:cNvPicPr>
          <p:nvPr userDrawn="1"/>
        </p:nvPicPr>
        <p:blipFill>
          <a:blip r:embed="rId4"/>
          <a:stretch>
            <a:fillRect/>
          </a:stretch>
        </p:blipFill>
        <p:spPr>
          <a:xfrm>
            <a:off x="10401138" y="0"/>
            <a:ext cx="965200" cy="1143000"/>
          </a:xfrm>
          <a:prstGeom prst="rect">
            <a:avLst/>
          </a:prstGeom>
        </p:spPr>
      </p:pic>
      <p:sp>
        <p:nvSpPr>
          <p:cNvPr id="6" name="Espace réservé du numéro de diapositive 5">
            <a:extLst>
              <a:ext uri="{FF2B5EF4-FFF2-40B4-BE49-F238E27FC236}">
                <a16:creationId xmlns:a16="http://schemas.microsoft.com/office/drawing/2014/main" id="{BB436653-1892-DA46-9B00-C2743D4DBAF9}"/>
              </a:ext>
            </a:extLst>
          </p:cNvPr>
          <p:cNvSpPr txBox="1">
            <a:spLocks/>
          </p:cNvSpPr>
          <p:nvPr userDrawn="1"/>
        </p:nvSpPr>
        <p:spPr>
          <a:xfrm>
            <a:off x="9109350"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500" b="1" i="0" kern="1200">
                <a:solidFill>
                  <a:schemeClr val="bg1"/>
                </a:solidFill>
                <a:latin typeface="Zilla Slab" pitchFamily="2" charset="77"/>
                <a:ea typeface="Zilla Slab" pitchFamily="2" charset="77"/>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0B605CA-26AA-1A40-9C52-88AE7410638A}" type="slidenum">
              <a:rPr lang="fr-FR" smtClean="0"/>
              <a:pPr/>
              <a:t>‹#›</a:t>
            </a:fld>
            <a:endParaRPr lang="fr-FR"/>
          </a:p>
        </p:txBody>
      </p:sp>
    </p:spTree>
    <p:extLst>
      <p:ext uri="{BB962C8B-B14F-4D97-AF65-F5344CB8AC3E}">
        <p14:creationId xmlns:p14="http://schemas.microsoft.com/office/powerpoint/2010/main" val="1590002782"/>
      </p:ext>
    </p:extLst>
  </p:cSld>
  <p:clrMap bg1="lt1" tx1="dk1" bg2="lt2" tx2="dk2" accent1="accent1" accent2="accent2" accent3="accent3" accent4="accent4" accent5="accent5" accent6="accent6" hlink="hlink" folHlink="folHlink"/>
  <p:sldLayoutIdLst>
    <p:sldLayoutId id="2147483679"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E7D2066-4C51-7D46-9EE0-6BB7C391927F}"/>
              </a:ext>
            </a:extLst>
          </p:cNvPr>
          <p:cNvSpPr/>
          <p:nvPr userDrawn="1"/>
        </p:nvSpPr>
        <p:spPr>
          <a:xfrm>
            <a:off x="0" y="0"/>
            <a:ext cx="12192000" cy="6858000"/>
          </a:xfrm>
          <a:prstGeom prst="rect">
            <a:avLst/>
          </a:prstGeom>
          <a:solidFill>
            <a:srgbClr val="572A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space réservé du titre 1">
            <a:extLst>
              <a:ext uri="{FF2B5EF4-FFF2-40B4-BE49-F238E27FC236}">
                <a16:creationId xmlns:a16="http://schemas.microsoft.com/office/drawing/2014/main" id="{B40B806D-F6F1-4D48-9DCA-9142C2B543AD}"/>
              </a:ext>
            </a:extLst>
          </p:cNvPr>
          <p:cNvSpPr>
            <a:spLocks noGrp="1"/>
          </p:cNvSpPr>
          <p:nvPr>
            <p:ph type="title"/>
          </p:nvPr>
        </p:nvSpPr>
        <p:spPr>
          <a:xfrm>
            <a:off x="1782679" y="2739189"/>
            <a:ext cx="8626642" cy="1379621"/>
          </a:xfrm>
          <a:prstGeom prst="rect">
            <a:avLst/>
          </a:prstGeom>
        </p:spPr>
        <p:txBody>
          <a:bodyPr vert="horz" lIns="91440" tIns="45720" rIns="91440" bIns="45720" rtlCol="0" anchor="ctr">
            <a:noAutofit/>
          </a:bodyPr>
          <a:lstStyle/>
          <a:p>
            <a:r>
              <a:rPr lang="fr-FR"/>
              <a:t>Modifiez le style du titre</a:t>
            </a:r>
          </a:p>
        </p:txBody>
      </p:sp>
      <p:pic>
        <p:nvPicPr>
          <p:cNvPr id="11" name="Image 10">
            <a:extLst>
              <a:ext uri="{FF2B5EF4-FFF2-40B4-BE49-F238E27FC236}">
                <a16:creationId xmlns:a16="http://schemas.microsoft.com/office/drawing/2014/main" id="{B96A6BE9-D0A8-7446-8FFC-9A8BADD6BAA5}"/>
              </a:ext>
            </a:extLst>
          </p:cNvPr>
          <p:cNvPicPr>
            <a:picLocks noChangeAspect="1"/>
          </p:cNvPicPr>
          <p:nvPr userDrawn="1"/>
        </p:nvPicPr>
        <p:blipFill rotWithShape="1">
          <a:blip r:embed="rId3"/>
          <a:srcRect l="34373" b="28559"/>
          <a:stretch/>
        </p:blipFill>
        <p:spPr>
          <a:xfrm>
            <a:off x="0" y="4517165"/>
            <a:ext cx="2025316" cy="2340835"/>
          </a:xfrm>
          <a:prstGeom prst="rect">
            <a:avLst/>
          </a:prstGeom>
        </p:spPr>
      </p:pic>
      <p:pic>
        <p:nvPicPr>
          <p:cNvPr id="12" name="Image 11">
            <a:extLst>
              <a:ext uri="{FF2B5EF4-FFF2-40B4-BE49-F238E27FC236}">
                <a16:creationId xmlns:a16="http://schemas.microsoft.com/office/drawing/2014/main" id="{6C6C268F-2B9B-2947-80F1-4F313694BCD5}"/>
              </a:ext>
            </a:extLst>
          </p:cNvPr>
          <p:cNvPicPr>
            <a:picLocks noChangeAspect="1"/>
          </p:cNvPicPr>
          <p:nvPr userDrawn="1"/>
        </p:nvPicPr>
        <p:blipFill>
          <a:blip r:embed="rId4"/>
          <a:stretch>
            <a:fillRect/>
          </a:stretch>
        </p:blipFill>
        <p:spPr>
          <a:xfrm>
            <a:off x="10388600" y="-3585"/>
            <a:ext cx="965200" cy="1143000"/>
          </a:xfrm>
          <a:prstGeom prst="rect">
            <a:avLst/>
          </a:prstGeom>
        </p:spPr>
      </p:pic>
    </p:spTree>
    <p:extLst>
      <p:ext uri="{BB962C8B-B14F-4D97-AF65-F5344CB8AC3E}">
        <p14:creationId xmlns:p14="http://schemas.microsoft.com/office/powerpoint/2010/main" val="807335165"/>
      </p:ext>
    </p:extLst>
  </p:cSld>
  <p:clrMap bg1="lt1" tx1="dk1" bg2="lt2" tx2="dk2" accent1="accent1" accent2="accent2" accent3="accent3" accent4="accent4" accent5="accent5" accent6="accent6" hlink="hlink" folHlink="folHlink"/>
  <p:sldLayoutIdLst>
    <p:sldLayoutId id="2147483669" r:id="rId1"/>
  </p:sldLayoutIdLst>
  <p:hf hdr="0" ftr="0" dt="0"/>
  <p:txStyles>
    <p:titleStyle>
      <a:lvl1pPr marL="0" indent="0" algn="l" defTabSz="914400" rtl="0" eaLnBrk="1" latinLnBrk="0" hangingPunct="1">
        <a:lnSpc>
          <a:spcPct val="90000"/>
        </a:lnSpc>
        <a:spcBef>
          <a:spcPct val="0"/>
        </a:spcBef>
        <a:buFont typeface="+mj-lt"/>
        <a:buNone/>
        <a:defRPr sz="5400" b="1" i="0" kern="1200">
          <a:solidFill>
            <a:schemeClr val="bg1"/>
          </a:solidFill>
          <a:latin typeface="Zilla Slab" pitchFamily="2" charset="77"/>
          <a:ea typeface="Zilla Slab" pitchFamily="2" charset="77"/>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238C4C8-52BF-B94D-A7C9-2DC7B8D68F2A}"/>
              </a:ext>
            </a:extLst>
          </p:cNvPr>
          <p:cNvSpPr/>
          <p:nvPr userDrawn="1"/>
        </p:nvSpPr>
        <p:spPr>
          <a:xfrm>
            <a:off x="0" y="0"/>
            <a:ext cx="12192000" cy="6858000"/>
          </a:xfrm>
          <a:prstGeom prst="rect">
            <a:avLst/>
          </a:prstGeom>
          <a:solidFill>
            <a:srgbClr val="572A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titre 1">
            <a:extLst>
              <a:ext uri="{FF2B5EF4-FFF2-40B4-BE49-F238E27FC236}">
                <a16:creationId xmlns:a16="http://schemas.microsoft.com/office/drawing/2014/main" id="{7235B16D-7C87-B24E-912C-C2B67D946213}"/>
              </a:ext>
            </a:extLst>
          </p:cNvPr>
          <p:cNvSpPr>
            <a:spLocks noGrp="1"/>
          </p:cNvSpPr>
          <p:nvPr>
            <p:ph type="title"/>
          </p:nvPr>
        </p:nvSpPr>
        <p:spPr>
          <a:xfrm>
            <a:off x="838200" y="2739189"/>
            <a:ext cx="6172200" cy="1379621"/>
          </a:xfrm>
          <a:prstGeom prst="rect">
            <a:avLst/>
          </a:prstGeom>
        </p:spPr>
        <p:txBody>
          <a:bodyPr vert="horz" lIns="91440" tIns="45720" rIns="91440" bIns="45720" rtlCol="0" anchor="ctr">
            <a:normAutofit/>
          </a:bodyPr>
          <a:lstStyle/>
          <a:p>
            <a:r>
              <a:rPr lang="fr-FR" spc="300">
                <a:solidFill>
                  <a:srgbClr val="FFCE1C"/>
                </a:solidFill>
              </a:rPr>
              <a:t>I. </a:t>
            </a:r>
            <a:r>
              <a:rPr lang="fr-FR"/>
              <a:t>Modifiez le style du titre</a:t>
            </a:r>
          </a:p>
        </p:txBody>
      </p:sp>
      <p:pic>
        <p:nvPicPr>
          <p:cNvPr id="13" name="Image 12">
            <a:extLst>
              <a:ext uri="{FF2B5EF4-FFF2-40B4-BE49-F238E27FC236}">
                <a16:creationId xmlns:a16="http://schemas.microsoft.com/office/drawing/2014/main" id="{A72BC287-80C2-7947-A388-82FE2FC4503E}"/>
              </a:ext>
            </a:extLst>
          </p:cNvPr>
          <p:cNvPicPr>
            <a:picLocks noChangeAspect="1"/>
          </p:cNvPicPr>
          <p:nvPr userDrawn="1"/>
        </p:nvPicPr>
        <p:blipFill rotWithShape="1">
          <a:blip r:embed="rId3"/>
          <a:srcRect l="34373" b="28559"/>
          <a:stretch/>
        </p:blipFill>
        <p:spPr>
          <a:xfrm>
            <a:off x="0" y="4517165"/>
            <a:ext cx="2025316" cy="2340835"/>
          </a:xfrm>
          <a:prstGeom prst="rect">
            <a:avLst/>
          </a:prstGeom>
        </p:spPr>
      </p:pic>
    </p:spTree>
    <p:extLst>
      <p:ext uri="{BB962C8B-B14F-4D97-AF65-F5344CB8AC3E}">
        <p14:creationId xmlns:p14="http://schemas.microsoft.com/office/powerpoint/2010/main" val="1060766226"/>
      </p:ext>
    </p:extLst>
  </p:cSld>
  <p:clrMap bg1="lt1" tx1="dk1" bg2="lt2" tx2="dk2" accent1="accent1" accent2="accent2" accent3="accent3" accent4="accent4" accent5="accent5" accent6="accent6" hlink="hlink" folHlink="folHlink"/>
  <p:sldLayoutIdLst>
    <p:sldLayoutId id="2147483667" r:id="rId1"/>
  </p:sldLayoutIdLst>
  <p:hf hdr="0" ftr="0" dt="0"/>
  <p:txStyles>
    <p:titleStyle>
      <a:lvl1pPr marL="0" indent="0" algn="l" defTabSz="914400" rtl="0" eaLnBrk="1" latinLnBrk="0" hangingPunct="1">
        <a:lnSpc>
          <a:spcPct val="90000"/>
        </a:lnSpc>
        <a:spcBef>
          <a:spcPct val="0"/>
        </a:spcBef>
        <a:buFont typeface="+mj-lt"/>
        <a:buNone/>
        <a:defRPr sz="5400" b="1" i="0" kern="1200">
          <a:solidFill>
            <a:schemeClr val="bg1"/>
          </a:solidFill>
          <a:latin typeface="Zilla Slab" pitchFamily="2" charset="77"/>
          <a:ea typeface="Zilla Slab" pitchFamily="2" charset="77"/>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7B71A75-6C0E-D74D-A757-9745F3A2791A}"/>
              </a:ext>
            </a:extLst>
          </p:cNvPr>
          <p:cNvSpPr/>
          <p:nvPr userDrawn="1"/>
        </p:nvSpPr>
        <p:spPr>
          <a:xfrm>
            <a:off x="0" y="0"/>
            <a:ext cx="12192000" cy="6858000"/>
          </a:xfrm>
          <a:prstGeom prst="rect">
            <a:avLst/>
          </a:prstGeom>
          <a:solidFill>
            <a:srgbClr val="572A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4" name="Image 13">
            <a:extLst>
              <a:ext uri="{FF2B5EF4-FFF2-40B4-BE49-F238E27FC236}">
                <a16:creationId xmlns:a16="http://schemas.microsoft.com/office/drawing/2014/main" id="{0E9E38DA-CB0D-A94E-806C-E70162963DAA}"/>
              </a:ext>
            </a:extLst>
          </p:cNvPr>
          <p:cNvPicPr>
            <a:picLocks noChangeAspect="1"/>
          </p:cNvPicPr>
          <p:nvPr userDrawn="1"/>
        </p:nvPicPr>
        <p:blipFill>
          <a:blip r:embed="rId3"/>
          <a:stretch>
            <a:fillRect/>
          </a:stretch>
        </p:blipFill>
        <p:spPr>
          <a:xfrm>
            <a:off x="339450" y="6299940"/>
            <a:ext cx="1727200" cy="401945"/>
          </a:xfrm>
          <a:prstGeom prst="rect">
            <a:avLst/>
          </a:prstGeom>
        </p:spPr>
      </p:pic>
      <p:sp>
        <p:nvSpPr>
          <p:cNvPr id="6" name="Espace réservé du numéro de diapositive 5">
            <a:extLst>
              <a:ext uri="{FF2B5EF4-FFF2-40B4-BE49-F238E27FC236}">
                <a16:creationId xmlns:a16="http://schemas.microsoft.com/office/drawing/2014/main" id="{72E96110-8505-A142-B6A8-59879AD0078D}"/>
              </a:ext>
            </a:extLst>
          </p:cNvPr>
          <p:cNvSpPr txBox="1">
            <a:spLocks/>
          </p:cNvSpPr>
          <p:nvPr userDrawn="1"/>
        </p:nvSpPr>
        <p:spPr>
          <a:xfrm>
            <a:off x="9109350"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500" b="1" i="0" kern="1200">
                <a:solidFill>
                  <a:schemeClr val="bg1"/>
                </a:solidFill>
                <a:latin typeface="Zilla Slab" pitchFamily="2" charset="77"/>
                <a:ea typeface="Zilla Slab" pitchFamily="2" charset="77"/>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0B605CA-26AA-1A40-9C52-88AE7410638A}" type="slidenum">
              <a:rPr lang="fr-FR" smtClean="0"/>
              <a:pPr/>
              <a:t>‹#›</a:t>
            </a:fld>
            <a:endParaRPr lang="fr-FR"/>
          </a:p>
        </p:txBody>
      </p:sp>
      <p:pic>
        <p:nvPicPr>
          <p:cNvPr id="4" name="Image 3">
            <a:extLst>
              <a:ext uri="{FF2B5EF4-FFF2-40B4-BE49-F238E27FC236}">
                <a16:creationId xmlns:a16="http://schemas.microsoft.com/office/drawing/2014/main" id="{D79D6C0D-A04D-864B-945C-763D0D832D22}"/>
              </a:ext>
            </a:extLst>
          </p:cNvPr>
          <p:cNvPicPr>
            <a:picLocks noChangeAspect="1"/>
          </p:cNvPicPr>
          <p:nvPr userDrawn="1"/>
        </p:nvPicPr>
        <p:blipFill>
          <a:blip r:embed="rId4"/>
          <a:stretch>
            <a:fillRect/>
          </a:stretch>
        </p:blipFill>
        <p:spPr>
          <a:xfrm>
            <a:off x="0" y="-838506"/>
            <a:ext cx="12192000" cy="6551661"/>
          </a:xfrm>
          <a:prstGeom prst="rect">
            <a:avLst/>
          </a:prstGeom>
        </p:spPr>
      </p:pic>
    </p:spTree>
    <p:extLst>
      <p:ext uri="{BB962C8B-B14F-4D97-AF65-F5344CB8AC3E}">
        <p14:creationId xmlns:p14="http://schemas.microsoft.com/office/powerpoint/2010/main" val="147124589"/>
      </p:ext>
    </p:extLst>
  </p:cSld>
  <p:clrMap bg1="lt1" tx1="dk1" bg2="lt2" tx2="dk2" accent1="accent1" accent2="accent2" accent3="accent3" accent4="accent4" accent5="accent5" accent6="accent6" hlink="hlink" folHlink="folHlink"/>
  <p:sldLayoutIdLst>
    <p:sldLayoutId id="2147483671"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BAB8E04-4EC2-084C-8B9A-32B00A93572E}"/>
              </a:ext>
            </a:extLst>
          </p:cNvPr>
          <p:cNvSpPr/>
          <p:nvPr userDrawn="1"/>
        </p:nvSpPr>
        <p:spPr>
          <a:xfrm>
            <a:off x="0" y="0"/>
            <a:ext cx="12192000" cy="6858000"/>
          </a:xfrm>
          <a:prstGeom prst="rect">
            <a:avLst/>
          </a:prstGeom>
          <a:solidFill>
            <a:srgbClr val="572A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space réservé du titre 1">
            <a:extLst>
              <a:ext uri="{FF2B5EF4-FFF2-40B4-BE49-F238E27FC236}">
                <a16:creationId xmlns:a16="http://schemas.microsoft.com/office/drawing/2014/main" id="{91C34328-C384-9940-9BF6-22FAAE74A3BF}"/>
              </a:ext>
            </a:extLst>
          </p:cNvPr>
          <p:cNvSpPr>
            <a:spLocks noGrp="1"/>
          </p:cNvSpPr>
          <p:nvPr>
            <p:ph type="title"/>
          </p:nvPr>
        </p:nvSpPr>
        <p:spPr>
          <a:xfrm>
            <a:off x="795261" y="2739189"/>
            <a:ext cx="10601478" cy="1379621"/>
          </a:xfrm>
          <a:prstGeom prst="rect">
            <a:avLst/>
          </a:prstGeom>
        </p:spPr>
        <p:txBody>
          <a:bodyPr vert="horz" lIns="91440" tIns="45720" rIns="91440" bIns="45720" rtlCol="0" anchor="ctr">
            <a:noAutofit/>
          </a:bodyPr>
          <a:lstStyle/>
          <a:p>
            <a:r>
              <a:rPr lang="fr-FR" b="1">
                <a:solidFill>
                  <a:srgbClr val="FFFFFF"/>
                </a:solidFill>
                <a:effectLst/>
                <a:latin typeface="Zilla Slab" pitchFamily="2" charset="77"/>
              </a:rPr>
              <a:t>Merci pour votre attention</a:t>
            </a:r>
            <a:endParaRPr lang="fr-FR">
              <a:solidFill>
                <a:srgbClr val="FFFFFF"/>
              </a:solidFill>
              <a:effectLst/>
              <a:latin typeface="Zilla Slab" pitchFamily="2" charset="77"/>
            </a:endParaRPr>
          </a:p>
        </p:txBody>
      </p:sp>
      <p:pic>
        <p:nvPicPr>
          <p:cNvPr id="9" name="Image 8">
            <a:extLst>
              <a:ext uri="{FF2B5EF4-FFF2-40B4-BE49-F238E27FC236}">
                <a16:creationId xmlns:a16="http://schemas.microsoft.com/office/drawing/2014/main" id="{2D4177F9-E1D7-1646-BA00-C2F717BC9B53}"/>
              </a:ext>
            </a:extLst>
          </p:cNvPr>
          <p:cNvPicPr>
            <a:picLocks noChangeAspect="1"/>
          </p:cNvPicPr>
          <p:nvPr userDrawn="1"/>
        </p:nvPicPr>
        <p:blipFill rotWithShape="1">
          <a:blip r:embed="rId3"/>
          <a:srcRect l="34373" b="28559"/>
          <a:stretch/>
        </p:blipFill>
        <p:spPr>
          <a:xfrm>
            <a:off x="0" y="4517165"/>
            <a:ext cx="2025316" cy="2340835"/>
          </a:xfrm>
          <a:prstGeom prst="rect">
            <a:avLst/>
          </a:prstGeom>
        </p:spPr>
      </p:pic>
      <p:pic>
        <p:nvPicPr>
          <p:cNvPr id="10" name="Image 9">
            <a:extLst>
              <a:ext uri="{FF2B5EF4-FFF2-40B4-BE49-F238E27FC236}">
                <a16:creationId xmlns:a16="http://schemas.microsoft.com/office/drawing/2014/main" id="{DCEB75E1-A022-454C-BFDA-BF050EECF9B6}"/>
              </a:ext>
            </a:extLst>
          </p:cNvPr>
          <p:cNvPicPr>
            <a:picLocks noChangeAspect="1"/>
          </p:cNvPicPr>
          <p:nvPr userDrawn="1"/>
        </p:nvPicPr>
        <p:blipFill>
          <a:blip r:embed="rId4"/>
          <a:stretch>
            <a:fillRect/>
          </a:stretch>
        </p:blipFill>
        <p:spPr>
          <a:xfrm>
            <a:off x="10388600" y="-3585"/>
            <a:ext cx="965200" cy="1143000"/>
          </a:xfrm>
          <a:prstGeom prst="rect">
            <a:avLst/>
          </a:prstGeom>
        </p:spPr>
      </p:pic>
    </p:spTree>
    <p:extLst>
      <p:ext uri="{BB962C8B-B14F-4D97-AF65-F5344CB8AC3E}">
        <p14:creationId xmlns:p14="http://schemas.microsoft.com/office/powerpoint/2010/main" val="849217469"/>
      </p:ext>
    </p:extLst>
  </p:cSld>
  <p:clrMap bg1="lt1" tx1="dk1" bg2="lt2" tx2="dk2" accent1="accent1" accent2="accent2" accent3="accent3" accent4="accent4" accent5="accent5" accent6="accent6" hlink="hlink" folHlink="folHlink"/>
  <p:sldLayoutIdLst>
    <p:sldLayoutId id="2147483675" r:id="rId1"/>
  </p:sldLayoutIdLst>
  <p:hf hdr="0" ftr="0" dt="0"/>
  <p:txStyles>
    <p:titleStyle>
      <a:lvl1pPr algn="ctr" defTabSz="914400" rtl="0" eaLnBrk="1" latinLnBrk="0" hangingPunct="1">
        <a:lnSpc>
          <a:spcPct val="90000"/>
        </a:lnSpc>
        <a:spcBef>
          <a:spcPct val="0"/>
        </a:spcBef>
        <a:buNone/>
        <a:defRPr lang="fr-FR" sz="5400" b="1" i="0" kern="1200" spc="300" smtClean="0">
          <a:solidFill>
            <a:schemeClr val="bg1"/>
          </a:solidFill>
          <a:effectLst/>
          <a:latin typeface="Zilla Slab" pitchFamily="2" charset="77"/>
          <a:ea typeface="Zilla Slab" pitchFamily="2" charset="77"/>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FBAD8EC-7EC0-4A4C-926E-6F0E4B98A79D}"/>
              </a:ext>
            </a:extLst>
          </p:cNvPr>
          <p:cNvSpPr/>
          <p:nvPr userDrawn="1"/>
        </p:nvSpPr>
        <p:spPr>
          <a:xfrm>
            <a:off x="0" y="0"/>
            <a:ext cx="12192000" cy="6858000"/>
          </a:xfrm>
          <a:prstGeom prst="rect">
            <a:avLst/>
          </a:prstGeom>
          <a:solidFill>
            <a:srgbClr val="F18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9" name="Espace réservé du numéro de diapositive 5">
            <a:extLst>
              <a:ext uri="{FF2B5EF4-FFF2-40B4-BE49-F238E27FC236}">
                <a16:creationId xmlns:a16="http://schemas.microsoft.com/office/drawing/2014/main" id="{D2D4721E-D270-A041-9223-C5B63B33907B}"/>
              </a:ext>
            </a:extLst>
          </p:cNvPr>
          <p:cNvSpPr>
            <a:spLocks noGrp="1"/>
          </p:cNvSpPr>
          <p:nvPr>
            <p:ph type="sldNum" sz="quarter" idx="4"/>
          </p:nvPr>
        </p:nvSpPr>
        <p:spPr>
          <a:xfrm>
            <a:off x="9109350" y="6356350"/>
            <a:ext cx="2743200" cy="365125"/>
          </a:xfrm>
          <a:prstGeom prst="rect">
            <a:avLst/>
          </a:prstGeom>
        </p:spPr>
        <p:txBody>
          <a:bodyPr vert="horz" lIns="91440" tIns="45720" rIns="91440" bIns="45720" rtlCol="0" anchor="ctr"/>
          <a:lstStyle>
            <a:lvl1pPr algn="r">
              <a:defRPr sz="1500" b="1" i="0">
                <a:solidFill>
                  <a:schemeClr val="bg1"/>
                </a:solidFill>
                <a:latin typeface="Zilla Slab" pitchFamily="2" charset="77"/>
                <a:ea typeface="Zilla Slab" pitchFamily="2" charset="77"/>
              </a:defRPr>
            </a:lvl1pPr>
          </a:lstStyle>
          <a:p>
            <a:fld id="{D0B605CA-26AA-1A40-9C52-88AE7410638A}" type="slidenum">
              <a:rPr lang="fr-FR" smtClean="0"/>
              <a:pPr/>
              <a:t>‹#›</a:t>
            </a:fld>
            <a:endParaRPr lang="fr-FR"/>
          </a:p>
        </p:txBody>
      </p:sp>
      <p:pic>
        <p:nvPicPr>
          <p:cNvPr id="10" name="Image 9">
            <a:extLst>
              <a:ext uri="{FF2B5EF4-FFF2-40B4-BE49-F238E27FC236}">
                <a16:creationId xmlns:a16="http://schemas.microsoft.com/office/drawing/2014/main" id="{5AB6BF8E-53B7-B04E-8BBB-1046B19257C2}"/>
              </a:ext>
            </a:extLst>
          </p:cNvPr>
          <p:cNvPicPr>
            <a:picLocks noChangeAspect="1"/>
          </p:cNvPicPr>
          <p:nvPr userDrawn="1"/>
        </p:nvPicPr>
        <p:blipFill>
          <a:blip r:embed="rId3"/>
          <a:stretch>
            <a:fillRect/>
          </a:stretch>
        </p:blipFill>
        <p:spPr>
          <a:xfrm>
            <a:off x="339450" y="6299940"/>
            <a:ext cx="1727200" cy="401945"/>
          </a:xfrm>
          <a:prstGeom prst="rect">
            <a:avLst/>
          </a:prstGeom>
        </p:spPr>
      </p:pic>
      <p:pic>
        <p:nvPicPr>
          <p:cNvPr id="13" name="Image 12">
            <a:extLst>
              <a:ext uri="{FF2B5EF4-FFF2-40B4-BE49-F238E27FC236}">
                <a16:creationId xmlns:a16="http://schemas.microsoft.com/office/drawing/2014/main" id="{915A547A-66F5-934A-8B1A-7C194567BBCB}"/>
              </a:ext>
            </a:extLst>
          </p:cNvPr>
          <p:cNvPicPr>
            <a:picLocks noChangeAspect="1"/>
          </p:cNvPicPr>
          <p:nvPr userDrawn="1"/>
        </p:nvPicPr>
        <p:blipFill>
          <a:blip r:embed="rId4"/>
          <a:stretch>
            <a:fillRect/>
          </a:stretch>
        </p:blipFill>
        <p:spPr>
          <a:xfrm>
            <a:off x="10401138" y="0"/>
            <a:ext cx="965200" cy="1143000"/>
          </a:xfrm>
          <a:prstGeom prst="rect">
            <a:avLst/>
          </a:prstGeom>
        </p:spPr>
      </p:pic>
    </p:spTree>
    <p:extLst>
      <p:ext uri="{BB962C8B-B14F-4D97-AF65-F5344CB8AC3E}">
        <p14:creationId xmlns:p14="http://schemas.microsoft.com/office/powerpoint/2010/main" val="501831848"/>
      </p:ext>
    </p:extLst>
  </p:cSld>
  <p:clrMap bg1="lt1" tx1="dk1" bg2="lt2" tx2="dk2" accent1="accent1" accent2="accent2" accent3="accent3" accent4="accent4" accent5="accent5" accent6="accent6" hlink="hlink" folHlink="folHlink"/>
  <p:sldLayoutIdLst>
    <p:sldLayoutId id="2147483673"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11.emf"/></Relationships>
</file>

<file path=ppt/slides/_rels/slide2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8" Type="http://schemas.openxmlformats.org/officeDocument/2006/relationships/hyperlink" Target="https://vuejs.org/" TargetMode="External"/><Relationship Id="rId3" Type="http://schemas.openxmlformats.org/officeDocument/2006/relationships/hyperlink" Target="https://babeljs.io/" TargetMode="External"/><Relationship Id="rId7" Type="http://schemas.openxmlformats.org/officeDocument/2006/relationships/hyperlink" Target="https://angular.io/" TargetMode="External"/><Relationship Id="rId2" Type="http://schemas.openxmlformats.org/officeDocument/2006/relationships/image" Target="../media/image11.emf"/><Relationship Id="rId1" Type="http://schemas.openxmlformats.org/officeDocument/2006/relationships/slideLayout" Target="../slideLayouts/slideLayout5.xml"/><Relationship Id="rId6" Type="http://schemas.openxmlformats.org/officeDocument/2006/relationships/hyperlink" Target="https://reactjs.org/" TargetMode="External"/><Relationship Id="rId5" Type="http://schemas.openxmlformats.org/officeDocument/2006/relationships/hyperlink" Target="https://nodejs.org/" TargetMode="External"/><Relationship Id="rId4" Type="http://schemas.openxmlformats.org/officeDocument/2006/relationships/hyperlink" Target="https://www.typescriptlang.org/" TargetMode="External"/><Relationship Id="rId9" Type="http://schemas.openxmlformats.org/officeDocument/2006/relationships/image" Target="../media/image14.jpg"/></Relationships>
</file>

<file path=ppt/slides/_rels/slide2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emf"/><Relationship Id="rId1" Type="http://schemas.openxmlformats.org/officeDocument/2006/relationships/slideLayout" Target="../slideLayouts/slideLayout5.xml"/><Relationship Id="rId4" Type="http://schemas.openxmlformats.org/officeDocument/2006/relationships/image" Target="../media/image17.svg"/></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11.emf"/><Relationship Id="rId1" Type="http://schemas.openxmlformats.org/officeDocument/2006/relationships/slideLayout" Target="../slideLayouts/slideLayout5.xml"/><Relationship Id="rId5" Type="http://schemas.openxmlformats.org/officeDocument/2006/relationships/image" Target="../media/image26.png"/><Relationship Id="rId4" Type="http://schemas.openxmlformats.org/officeDocument/2006/relationships/image" Target="../media/image2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F88860-80A7-A345-A4D2-718BA6E17B97}"/>
              </a:ext>
            </a:extLst>
          </p:cNvPr>
          <p:cNvSpPr>
            <a:spLocks noGrp="1"/>
          </p:cNvSpPr>
          <p:nvPr>
            <p:ph type="title"/>
          </p:nvPr>
        </p:nvSpPr>
        <p:spPr>
          <a:xfrm>
            <a:off x="385481" y="2832503"/>
            <a:ext cx="9965154" cy="2707482"/>
          </a:xfrm>
        </p:spPr>
        <p:txBody>
          <a:bodyPr>
            <a:noAutofit/>
          </a:bodyPr>
          <a:lstStyle/>
          <a:p>
            <a:r>
              <a:rPr lang="en-US" sz="4800" dirty="0">
                <a:latin typeface="Zilla Slab"/>
              </a:rPr>
              <a:t>Testing in React</a:t>
            </a:r>
            <a:br>
              <a:rPr lang="en-US" sz="4800" dirty="0">
                <a:latin typeface="Zilla Slab"/>
              </a:rPr>
            </a:br>
            <a:br>
              <a:rPr lang="en-US" sz="1400" b="1" i="0" dirty="0">
                <a:solidFill>
                  <a:srgbClr val="242424"/>
                </a:solidFill>
                <a:effectLst/>
                <a:latin typeface="sohne"/>
              </a:rPr>
            </a:br>
            <a:r>
              <a:rPr lang="fr-FR" sz="2800" dirty="0">
                <a:solidFill>
                  <a:srgbClr val="FFCE1C"/>
                </a:solidFill>
                <a:latin typeface="Zilla Slab"/>
              </a:rPr>
              <a:t>Unit </a:t>
            </a:r>
            <a:r>
              <a:rPr lang="fr-FR" sz="2800" dirty="0">
                <a:solidFill>
                  <a:srgbClr val="FFFFFF"/>
                </a:solidFill>
                <a:latin typeface="Zilla Slab"/>
              </a:rPr>
              <a:t>Test</a:t>
            </a:r>
            <a:r>
              <a:rPr lang="fr-FR" sz="2800" dirty="0"/>
              <a:t>, </a:t>
            </a:r>
            <a:r>
              <a:rPr lang="en-GB" sz="2800" dirty="0">
                <a:solidFill>
                  <a:srgbClr val="FFCE1C"/>
                </a:solidFill>
                <a:latin typeface="Zilla Slab"/>
              </a:rPr>
              <a:t>Integration</a:t>
            </a:r>
            <a:r>
              <a:rPr lang="fr-FR" sz="2800" dirty="0">
                <a:solidFill>
                  <a:srgbClr val="FFCE1C"/>
                </a:solidFill>
                <a:latin typeface="Zilla Slab"/>
              </a:rPr>
              <a:t> </a:t>
            </a:r>
            <a:r>
              <a:rPr lang="fr-FR" sz="2800" dirty="0">
                <a:solidFill>
                  <a:srgbClr val="FFFFFF"/>
                </a:solidFill>
                <a:latin typeface="Zilla Slab"/>
              </a:rPr>
              <a:t>Test,</a:t>
            </a:r>
            <a:r>
              <a:rPr lang="fr-FR" sz="2800" dirty="0">
                <a:solidFill>
                  <a:srgbClr val="FFCE1C"/>
                </a:solidFill>
                <a:latin typeface="Zilla Slab"/>
              </a:rPr>
              <a:t> </a:t>
            </a:r>
            <a:r>
              <a:rPr lang="en-US" sz="2800" dirty="0">
                <a:solidFill>
                  <a:srgbClr val="FFCE1C"/>
                </a:solidFill>
                <a:latin typeface="Zilla Slab"/>
              </a:rPr>
              <a:t>E2E</a:t>
            </a:r>
            <a:r>
              <a:rPr lang="en-US" sz="900" b="0" dirty="0">
                <a:solidFill>
                  <a:srgbClr val="6B6B6B"/>
                </a:solidFill>
                <a:latin typeface="sohne"/>
              </a:rPr>
              <a:t> </a:t>
            </a:r>
            <a:r>
              <a:rPr lang="fr-FR" sz="2800" dirty="0">
                <a:solidFill>
                  <a:srgbClr val="FFFFFF"/>
                </a:solidFill>
                <a:latin typeface="Zilla Slab"/>
              </a:rPr>
              <a:t>Test</a:t>
            </a:r>
            <a:br>
              <a:rPr lang="fr-FR" sz="4800" dirty="0"/>
            </a:br>
            <a:endParaRPr lang="x-none" sz="4800" dirty="0">
              <a:solidFill>
                <a:schemeClr val="bg1">
                  <a:lumMod val="85000"/>
                </a:schemeClr>
              </a:solidFill>
            </a:endParaRPr>
          </a:p>
        </p:txBody>
      </p:sp>
      <p:sp>
        <p:nvSpPr>
          <p:cNvPr id="4" name="Titre 1">
            <a:extLst>
              <a:ext uri="{FF2B5EF4-FFF2-40B4-BE49-F238E27FC236}">
                <a16:creationId xmlns:a16="http://schemas.microsoft.com/office/drawing/2014/main" id="{AAA78316-E133-8B44-935B-2588EC699C3B}"/>
              </a:ext>
            </a:extLst>
          </p:cNvPr>
          <p:cNvSpPr txBox="1">
            <a:spLocks/>
          </p:cNvSpPr>
          <p:nvPr/>
        </p:nvSpPr>
        <p:spPr>
          <a:xfrm>
            <a:off x="5448741" y="6138238"/>
            <a:ext cx="6602829" cy="27860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fr-FR" sz="6000" b="1" i="0" kern="1200" spc="300" smtClean="0">
                <a:solidFill>
                  <a:schemeClr val="bg1"/>
                </a:solidFill>
                <a:effectLst/>
                <a:latin typeface="Zilla Slab" pitchFamily="2" charset="77"/>
                <a:ea typeface="Zilla Slab" pitchFamily="2" charset="77"/>
                <a:cs typeface="+mj-cs"/>
              </a:defRPr>
            </a:lvl1pPr>
          </a:lstStyle>
          <a:p>
            <a:r>
              <a:rPr lang="en-US" sz="2000" b="0" dirty="0">
                <a:latin typeface="Zilla Slab"/>
              </a:rPr>
              <a:t>Animated by :</a:t>
            </a:r>
            <a:r>
              <a:rPr lang="en-US" sz="2000" dirty="0">
                <a:solidFill>
                  <a:srgbClr val="FFCE1C"/>
                </a:solidFill>
                <a:latin typeface="Zilla Slab"/>
              </a:rPr>
              <a:t>Taki Eddine RAHAL</a:t>
            </a:r>
            <a:endParaRPr lang="en-US" sz="2000" dirty="0"/>
          </a:p>
        </p:txBody>
      </p:sp>
    </p:spTree>
    <p:extLst>
      <p:ext uri="{BB962C8B-B14F-4D97-AF65-F5344CB8AC3E}">
        <p14:creationId xmlns:p14="http://schemas.microsoft.com/office/powerpoint/2010/main" val="223459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Testing Best Practices</a:t>
            </a: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3" name="TextBox 2">
            <a:extLst>
              <a:ext uri="{FF2B5EF4-FFF2-40B4-BE49-F238E27FC236}">
                <a16:creationId xmlns:a16="http://schemas.microsoft.com/office/drawing/2014/main" id="{814AE3A4-2837-4A3B-9B32-B7F5104A9C2B}"/>
              </a:ext>
            </a:extLst>
          </p:cNvPr>
          <p:cNvSpPr txBox="1"/>
          <p:nvPr/>
        </p:nvSpPr>
        <p:spPr>
          <a:xfrm>
            <a:off x="1425388" y="2707341"/>
            <a:ext cx="8848165" cy="2230739"/>
          </a:xfrm>
          <a:prstGeom prst="rect">
            <a:avLst/>
          </a:prstGeom>
          <a:noFill/>
        </p:spPr>
        <p:txBody>
          <a:bodyPr wrap="square" rtlCol="0">
            <a:spAutoFit/>
          </a:bodyPr>
          <a:lstStyle/>
          <a:p>
            <a:pPr marL="342900" indent="-342900">
              <a:buAutoNum type="arabicPeriod"/>
            </a:pPr>
            <a:r>
              <a:rPr lang="en-US" b="1" i="0" dirty="0">
                <a:solidFill>
                  <a:srgbClr val="242424"/>
                </a:solidFill>
                <a:effectLst/>
                <a:latin typeface="sohne"/>
              </a:rPr>
              <a:t>Utilize the Arrange-Act-Assert (AAA) pattern: </a:t>
            </a:r>
            <a:r>
              <a:rPr lang="en-US" b="1" i="0" dirty="0">
                <a:solidFill>
                  <a:srgbClr val="333333"/>
                </a:solidFill>
                <a:effectLst/>
                <a:latin typeface="Lucida Grande"/>
              </a:rPr>
              <a:t>Given-When-Then</a:t>
            </a:r>
          </a:p>
          <a:p>
            <a:pPr marL="342900" indent="-342900">
              <a:buAutoNum type="arabicPeriod"/>
            </a:pPr>
            <a:endParaRPr lang="en-US" b="1" i="0" dirty="0">
              <a:solidFill>
                <a:srgbClr val="242424"/>
              </a:solidFill>
              <a:effectLst/>
              <a:latin typeface="sohne"/>
            </a:endParaRPr>
          </a:p>
          <a:p>
            <a:pPr>
              <a:lnSpc>
                <a:spcPct val="200000"/>
              </a:lnSpc>
            </a:pPr>
            <a:r>
              <a:rPr lang="en-US" dirty="0"/>
              <a:t>	=&gt; </a:t>
            </a:r>
            <a:r>
              <a:rPr lang="en-US" b="0" i="0" dirty="0">
                <a:solidFill>
                  <a:srgbClr val="242424"/>
                </a:solidFill>
                <a:effectLst/>
                <a:latin typeface="source-serif-pro"/>
              </a:rPr>
              <a:t>The AAA pattern is a fundamental principle in testing that helps maintain clarity 	and organization in your test cases. Arrange sets the test, Act performs the action 	or interaction, and Assert verifies the expected outcome.</a:t>
            </a:r>
            <a:endParaRPr lang="en-US" dirty="0"/>
          </a:p>
        </p:txBody>
      </p:sp>
    </p:spTree>
    <p:extLst>
      <p:ext uri="{BB962C8B-B14F-4D97-AF65-F5344CB8AC3E}">
        <p14:creationId xmlns:p14="http://schemas.microsoft.com/office/powerpoint/2010/main" val="219287673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Testing Best Practices</a:t>
            </a: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3" name="TextBox 2">
            <a:extLst>
              <a:ext uri="{FF2B5EF4-FFF2-40B4-BE49-F238E27FC236}">
                <a16:creationId xmlns:a16="http://schemas.microsoft.com/office/drawing/2014/main" id="{814AE3A4-2837-4A3B-9B32-B7F5104A9C2B}"/>
              </a:ext>
            </a:extLst>
          </p:cNvPr>
          <p:cNvSpPr txBox="1"/>
          <p:nvPr/>
        </p:nvSpPr>
        <p:spPr>
          <a:xfrm>
            <a:off x="1416423" y="2482991"/>
            <a:ext cx="8848165" cy="3416320"/>
          </a:xfrm>
          <a:prstGeom prst="rect">
            <a:avLst/>
          </a:prstGeom>
          <a:noFill/>
        </p:spPr>
        <p:txBody>
          <a:bodyPr wrap="square" rtlCol="0">
            <a:spAutoFit/>
          </a:bodyPr>
          <a:lstStyle/>
          <a:p>
            <a:pPr marL="342900" indent="-342900">
              <a:buAutoNum type="arabicPeriod"/>
            </a:pPr>
            <a:r>
              <a:rPr lang="en-US" b="1" i="0" dirty="0">
                <a:solidFill>
                  <a:srgbClr val="242424"/>
                </a:solidFill>
                <a:effectLst/>
                <a:latin typeface="sohne"/>
              </a:rPr>
              <a:t>Utilize the Arrange-Act-Assert (AAA) pattern: </a:t>
            </a:r>
            <a:r>
              <a:rPr lang="en-US" b="1" i="0" dirty="0">
                <a:solidFill>
                  <a:srgbClr val="333333"/>
                </a:solidFill>
                <a:effectLst/>
                <a:latin typeface="Lucida Grande"/>
              </a:rPr>
              <a:t>Given-When-Then</a:t>
            </a:r>
          </a:p>
          <a:p>
            <a:pPr marL="342900" indent="-342900">
              <a:buAutoNum type="arabicPeriod"/>
            </a:pPr>
            <a:endParaRPr lang="en-US" b="1" i="0" dirty="0">
              <a:solidFill>
                <a:srgbClr val="242424"/>
              </a:solidFill>
              <a:effectLst/>
              <a:latin typeface="sohne"/>
            </a:endParaRPr>
          </a:p>
          <a:p>
            <a:r>
              <a:rPr lang="en-US" dirty="0"/>
              <a:t>	</a:t>
            </a:r>
            <a:r>
              <a:rPr lang="en-US" b="0" i="0" dirty="0">
                <a:solidFill>
                  <a:srgbClr val="242424"/>
                </a:solidFill>
                <a:effectLst/>
                <a:latin typeface="source-serif-pro"/>
              </a:rPr>
              <a:t>test(‘Example Component renders correctly’, () =&gt; {</a:t>
            </a:r>
            <a:br>
              <a:rPr lang="en-US" dirty="0"/>
            </a:br>
            <a:r>
              <a:rPr lang="en-US" dirty="0"/>
              <a:t>		</a:t>
            </a:r>
            <a:r>
              <a:rPr lang="en-US" b="0" i="0" dirty="0">
                <a:solidFill>
                  <a:srgbClr val="242424"/>
                </a:solidFill>
                <a:effectLst/>
                <a:latin typeface="source-serif-pro"/>
              </a:rPr>
              <a:t>// Arrange (</a:t>
            </a:r>
            <a:r>
              <a:rPr lang="en-US" b="1" i="0" dirty="0">
                <a:solidFill>
                  <a:srgbClr val="333333"/>
                </a:solidFill>
                <a:effectLst/>
                <a:latin typeface="Lucida Grande"/>
              </a:rPr>
              <a:t>Given</a:t>
            </a:r>
            <a:r>
              <a:rPr lang="en-US" b="0" i="0" dirty="0">
                <a:solidFill>
                  <a:srgbClr val="242424"/>
                </a:solidFill>
                <a:effectLst/>
                <a:latin typeface="source-serif-pro"/>
              </a:rPr>
              <a:t>)</a:t>
            </a:r>
            <a:br>
              <a:rPr lang="en-US" dirty="0"/>
            </a:br>
            <a:r>
              <a:rPr lang="en-US" dirty="0"/>
              <a:t>		</a:t>
            </a:r>
            <a:r>
              <a:rPr lang="en-US" b="0" i="0" dirty="0">
                <a:solidFill>
                  <a:srgbClr val="242424"/>
                </a:solidFill>
                <a:effectLst/>
                <a:latin typeface="source-serif-pro"/>
              </a:rPr>
              <a:t>const { </a:t>
            </a:r>
            <a:r>
              <a:rPr lang="en-US" b="0" i="0" dirty="0" err="1">
                <a:solidFill>
                  <a:srgbClr val="242424"/>
                </a:solidFill>
                <a:effectLst/>
                <a:latin typeface="source-serif-pro"/>
              </a:rPr>
              <a:t>getByText</a:t>
            </a:r>
            <a:r>
              <a:rPr lang="en-US" b="0" i="0" dirty="0">
                <a:solidFill>
                  <a:srgbClr val="242424"/>
                </a:solidFill>
                <a:effectLst/>
                <a:latin typeface="source-serif-pro"/>
              </a:rPr>
              <a:t> } = render(&lt;</a:t>
            </a:r>
            <a:r>
              <a:rPr lang="en-US" b="0" i="0" dirty="0" err="1">
                <a:solidFill>
                  <a:srgbClr val="242424"/>
                </a:solidFill>
                <a:effectLst/>
                <a:latin typeface="source-serif-pro"/>
              </a:rPr>
              <a:t>ExampleComponent</a:t>
            </a:r>
            <a:r>
              <a:rPr lang="en-US" b="0" i="0" dirty="0">
                <a:solidFill>
                  <a:srgbClr val="242424"/>
                </a:solidFill>
                <a:effectLst/>
                <a:latin typeface="source-serif-pro"/>
              </a:rPr>
              <a:t> /&gt;);</a:t>
            </a:r>
            <a:br>
              <a:rPr lang="en-US" dirty="0"/>
            </a:br>
            <a:br>
              <a:rPr lang="en-US" dirty="0"/>
            </a:br>
            <a:r>
              <a:rPr lang="en-US" dirty="0"/>
              <a:t>		</a:t>
            </a:r>
            <a:r>
              <a:rPr lang="en-US" b="0" i="0" dirty="0">
                <a:solidFill>
                  <a:srgbClr val="242424"/>
                </a:solidFill>
                <a:effectLst/>
                <a:latin typeface="source-serif-pro"/>
              </a:rPr>
              <a:t>// Act </a:t>
            </a:r>
            <a:r>
              <a:rPr lang="en-US" i="0" dirty="0">
                <a:solidFill>
                  <a:srgbClr val="242424"/>
                </a:solidFill>
                <a:effectLst/>
                <a:latin typeface="source-serif-pro"/>
              </a:rPr>
              <a:t>(</a:t>
            </a:r>
            <a:r>
              <a:rPr lang="en-US" b="1" i="0" dirty="0">
                <a:solidFill>
                  <a:srgbClr val="242424"/>
                </a:solidFill>
                <a:effectLst/>
                <a:latin typeface="source-serif-pro"/>
              </a:rPr>
              <a:t>When</a:t>
            </a:r>
            <a:r>
              <a:rPr lang="en-US" i="0" dirty="0">
                <a:solidFill>
                  <a:srgbClr val="242424"/>
                </a:solidFill>
                <a:effectLst/>
                <a:latin typeface="source-serif-pro"/>
              </a:rPr>
              <a:t>)</a:t>
            </a:r>
            <a:br>
              <a:rPr lang="en-US" dirty="0"/>
            </a:br>
            <a:r>
              <a:rPr lang="en-US" dirty="0"/>
              <a:t>		</a:t>
            </a:r>
            <a:r>
              <a:rPr lang="en-US" b="0" i="0" dirty="0">
                <a:solidFill>
                  <a:srgbClr val="242424"/>
                </a:solidFill>
                <a:effectLst/>
                <a:latin typeface="source-serif-pro"/>
              </a:rPr>
              <a:t>const element = </a:t>
            </a:r>
            <a:r>
              <a:rPr lang="en-US" b="0" i="0" dirty="0" err="1">
                <a:solidFill>
                  <a:srgbClr val="242424"/>
                </a:solidFill>
                <a:effectLst/>
                <a:latin typeface="source-serif-pro"/>
              </a:rPr>
              <a:t>getByText</a:t>
            </a:r>
            <a:r>
              <a:rPr lang="en-US" b="0" i="0" dirty="0">
                <a:solidFill>
                  <a:srgbClr val="242424"/>
                </a:solidFill>
                <a:effectLst/>
                <a:latin typeface="source-serif-pro"/>
              </a:rPr>
              <a:t>(‘Hello, World!’);</a:t>
            </a:r>
            <a:br>
              <a:rPr lang="en-US" dirty="0"/>
            </a:br>
            <a:br>
              <a:rPr lang="en-US" dirty="0"/>
            </a:br>
            <a:r>
              <a:rPr lang="en-US" dirty="0"/>
              <a:t>		</a:t>
            </a:r>
            <a:r>
              <a:rPr lang="en-US" b="0" i="0" dirty="0">
                <a:solidFill>
                  <a:srgbClr val="242424"/>
                </a:solidFill>
                <a:effectLst/>
                <a:latin typeface="source-serif-pro"/>
              </a:rPr>
              <a:t>// Assert </a:t>
            </a:r>
            <a:r>
              <a:rPr lang="en-US" b="1" i="0" dirty="0">
                <a:solidFill>
                  <a:srgbClr val="242424"/>
                </a:solidFill>
                <a:effectLst/>
                <a:latin typeface="source-serif-pro"/>
              </a:rPr>
              <a:t>(Then)</a:t>
            </a:r>
            <a:br>
              <a:rPr lang="en-US" dirty="0"/>
            </a:br>
            <a:r>
              <a:rPr lang="en-US" dirty="0"/>
              <a:t>		</a:t>
            </a:r>
            <a:r>
              <a:rPr lang="en-US" b="0" i="0" dirty="0">
                <a:solidFill>
                  <a:srgbClr val="242424"/>
                </a:solidFill>
                <a:effectLst/>
                <a:latin typeface="source-serif-pro"/>
              </a:rPr>
              <a:t>expect(element).</a:t>
            </a:r>
            <a:r>
              <a:rPr lang="en-US" b="0" i="0" dirty="0" err="1">
                <a:solidFill>
                  <a:srgbClr val="242424"/>
                </a:solidFill>
                <a:effectLst/>
                <a:latin typeface="source-serif-pro"/>
              </a:rPr>
              <a:t>toBeInTheDocument</a:t>
            </a:r>
            <a:r>
              <a:rPr lang="en-US" b="0" i="0" dirty="0">
                <a:solidFill>
                  <a:srgbClr val="242424"/>
                </a:solidFill>
                <a:effectLst/>
                <a:latin typeface="source-serif-pro"/>
              </a:rPr>
              <a:t>();</a:t>
            </a:r>
            <a:br>
              <a:rPr lang="en-US" dirty="0"/>
            </a:br>
            <a:r>
              <a:rPr lang="en-US" dirty="0"/>
              <a:t>	</a:t>
            </a:r>
            <a:r>
              <a:rPr lang="en-US" b="0" i="0" dirty="0">
                <a:solidFill>
                  <a:srgbClr val="242424"/>
                </a:solidFill>
                <a:effectLst/>
                <a:latin typeface="source-serif-pro"/>
              </a:rPr>
              <a:t>});</a:t>
            </a:r>
            <a:endParaRPr lang="en-US" dirty="0"/>
          </a:p>
        </p:txBody>
      </p:sp>
    </p:spTree>
    <p:extLst>
      <p:ext uri="{BB962C8B-B14F-4D97-AF65-F5344CB8AC3E}">
        <p14:creationId xmlns:p14="http://schemas.microsoft.com/office/powerpoint/2010/main" val="352873885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Testing Best Practices</a:t>
            </a: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3" name="TextBox 2">
            <a:extLst>
              <a:ext uri="{FF2B5EF4-FFF2-40B4-BE49-F238E27FC236}">
                <a16:creationId xmlns:a16="http://schemas.microsoft.com/office/drawing/2014/main" id="{814AE3A4-2837-4A3B-9B32-B7F5104A9C2B}"/>
              </a:ext>
            </a:extLst>
          </p:cNvPr>
          <p:cNvSpPr txBox="1"/>
          <p:nvPr/>
        </p:nvSpPr>
        <p:spPr>
          <a:xfrm>
            <a:off x="1389529" y="2340385"/>
            <a:ext cx="8848165" cy="1200329"/>
          </a:xfrm>
          <a:prstGeom prst="rect">
            <a:avLst/>
          </a:prstGeom>
          <a:noFill/>
        </p:spPr>
        <p:txBody>
          <a:bodyPr wrap="square" rtlCol="0">
            <a:spAutoFit/>
          </a:bodyPr>
          <a:lstStyle/>
          <a:p>
            <a:r>
              <a:rPr lang="en-US" b="1" i="0" dirty="0">
                <a:solidFill>
                  <a:srgbClr val="242424"/>
                </a:solidFill>
                <a:effectLst/>
                <a:latin typeface="sohne"/>
              </a:rPr>
              <a:t>2. Utilize the  Test components in isolation</a:t>
            </a:r>
            <a:endParaRPr lang="en-US" b="1" i="0" dirty="0">
              <a:solidFill>
                <a:srgbClr val="333333"/>
              </a:solidFill>
              <a:effectLst/>
              <a:latin typeface="Lucida Grande"/>
            </a:endParaRPr>
          </a:p>
          <a:p>
            <a:pPr marL="342900" indent="-342900">
              <a:buAutoNum type="arabicPeriod"/>
            </a:pPr>
            <a:endParaRPr lang="en-US" b="1" i="0" dirty="0">
              <a:solidFill>
                <a:srgbClr val="242424"/>
              </a:solidFill>
              <a:effectLst/>
              <a:latin typeface="sohne"/>
            </a:endParaRPr>
          </a:p>
          <a:p>
            <a:r>
              <a:rPr lang="en-US" dirty="0"/>
              <a:t>	</a:t>
            </a:r>
            <a:r>
              <a:rPr lang="en-US" b="0" i="0" dirty="0">
                <a:solidFill>
                  <a:srgbClr val="242424"/>
                </a:solidFill>
                <a:effectLst/>
                <a:latin typeface="source-serif-pro"/>
              </a:rPr>
              <a:t>Testing individual components ensures thorough examination without interference 	from other parts, making debugging more accessible and faster.</a:t>
            </a:r>
            <a:endParaRPr lang="en-US" dirty="0"/>
          </a:p>
        </p:txBody>
      </p:sp>
      <p:sp>
        <p:nvSpPr>
          <p:cNvPr id="2" name="TextBox 1">
            <a:extLst>
              <a:ext uri="{FF2B5EF4-FFF2-40B4-BE49-F238E27FC236}">
                <a16:creationId xmlns:a16="http://schemas.microsoft.com/office/drawing/2014/main" id="{6D1A1F42-A8C5-4246-82E0-CA9E9FB07864}"/>
              </a:ext>
            </a:extLst>
          </p:cNvPr>
          <p:cNvSpPr txBox="1"/>
          <p:nvPr/>
        </p:nvSpPr>
        <p:spPr>
          <a:xfrm>
            <a:off x="2895600" y="3871299"/>
            <a:ext cx="6544235" cy="1754326"/>
          </a:xfrm>
          <a:prstGeom prst="rect">
            <a:avLst/>
          </a:prstGeom>
          <a:noFill/>
        </p:spPr>
        <p:txBody>
          <a:bodyPr wrap="square" rtlCol="0">
            <a:spAutoFit/>
          </a:bodyPr>
          <a:lstStyle/>
          <a:p>
            <a:pPr algn="l"/>
            <a:r>
              <a:rPr lang="en-US" b="0" i="0" dirty="0">
                <a:solidFill>
                  <a:srgbClr val="242424"/>
                </a:solidFill>
                <a:effectLst/>
                <a:latin typeface="source-serif-pro"/>
              </a:rPr>
              <a:t>test(‘Incorrect way of testing multiple components’, () =&gt; {</a:t>
            </a:r>
          </a:p>
          <a:p>
            <a:pPr algn="l"/>
            <a:r>
              <a:rPr lang="en-US" b="0" i="0" dirty="0">
                <a:solidFill>
                  <a:srgbClr val="242424"/>
                </a:solidFill>
                <a:effectLst/>
                <a:latin typeface="source-serif-pro"/>
              </a:rPr>
              <a:t>	const { </a:t>
            </a:r>
            <a:r>
              <a:rPr lang="en-US" b="0" i="0" dirty="0" err="1">
                <a:solidFill>
                  <a:srgbClr val="242424"/>
                </a:solidFill>
                <a:effectLst/>
                <a:latin typeface="source-serif-pro"/>
              </a:rPr>
              <a:t>getByText</a:t>
            </a:r>
            <a:r>
              <a:rPr lang="en-US" b="0" i="0" dirty="0">
                <a:solidFill>
                  <a:srgbClr val="242424"/>
                </a:solidFill>
                <a:effectLst/>
                <a:latin typeface="source-serif-pro"/>
              </a:rPr>
              <a:t> } = render(</a:t>
            </a:r>
            <a:r>
              <a:rPr lang="en-US" b="0" i="0" dirty="0">
                <a:solidFill>
                  <a:srgbClr val="FF0000"/>
                </a:solidFill>
                <a:effectLst/>
                <a:latin typeface="source-serif-pro"/>
              </a:rPr>
              <a:t>&lt;</a:t>
            </a:r>
            <a:r>
              <a:rPr lang="en-US" b="0" i="0" dirty="0" err="1">
                <a:solidFill>
                  <a:srgbClr val="FF0000"/>
                </a:solidFill>
                <a:effectLst/>
                <a:latin typeface="source-serif-pro"/>
              </a:rPr>
              <a:t>ParentComponent</a:t>
            </a:r>
            <a:r>
              <a:rPr lang="en-US" b="0" i="0" dirty="0">
                <a:solidFill>
                  <a:srgbClr val="FF0000"/>
                </a:solidFill>
                <a:effectLst/>
                <a:latin typeface="source-serif-pro"/>
              </a:rPr>
              <a:t> /&gt;</a:t>
            </a:r>
            <a:r>
              <a:rPr lang="en-US" b="0" i="0" dirty="0">
                <a:solidFill>
                  <a:srgbClr val="242424"/>
                </a:solidFill>
                <a:effectLst/>
                <a:latin typeface="source-serif-pro"/>
              </a:rPr>
              <a:t>);</a:t>
            </a:r>
          </a:p>
          <a:p>
            <a:pPr algn="l"/>
            <a:r>
              <a:rPr lang="en-US" b="0" i="0" dirty="0">
                <a:solidFill>
                  <a:srgbClr val="242424"/>
                </a:solidFill>
                <a:effectLst/>
                <a:latin typeface="source-serif-pro"/>
              </a:rPr>
              <a:t>	const </a:t>
            </a:r>
            <a:r>
              <a:rPr lang="en-US" b="0" i="0" dirty="0" err="1">
                <a:solidFill>
                  <a:srgbClr val="242424"/>
                </a:solidFill>
                <a:effectLst/>
                <a:latin typeface="source-serif-pro"/>
              </a:rPr>
              <a:t>childElement</a:t>
            </a:r>
            <a:r>
              <a:rPr lang="en-US" b="0" i="0" dirty="0">
                <a:solidFill>
                  <a:srgbClr val="242424"/>
                </a:solidFill>
                <a:effectLst/>
                <a:latin typeface="source-serif-pro"/>
              </a:rPr>
              <a:t> = </a:t>
            </a:r>
            <a:r>
              <a:rPr lang="en-US" b="0" i="0" dirty="0" err="1">
                <a:solidFill>
                  <a:srgbClr val="242424"/>
                </a:solidFill>
                <a:effectLst/>
                <a:latin typeface="source-serif-pro"/>
              </a:rPr>
              <a:t>getByText</a:t>
            </a:r>
            <a:r>
              <a:rPr lang="en-US" b="0" i="0" dirty="0">
                <a:solidFill>
                  <a:srgbClr val="242424"/>
                </a:solidFill>
                <a:effectLst/>
                <a:latin typeface="source-serif-pro"/>
              </a:rPr>
              <a:t>(</a:t>
            </a:r>
            <a:r>
              <a:rPr lang="en-US" b="0" i="0" dirty="0">
                <a:solidFill>
                  <a:srgbClr val="FF0000"/>
                </a:solidFill>
                <a:effectLst/>
                <a:latin typeface="source-serif-pro"/>
              </a:rPr>
              <a:t>‘Child Component’</a:t>
            </a:r>
            <a:r>
              <a:rPr lang="en-US" b="0" i="0" dirty="0">
                <a:solidFill>
                  <a:srgbClr val="242424"/>
                </a:solidFill>
                <a:effectLst/>
                <a:latin typeface="source-serif-pro"/>
              </a:rPr>
              <a:t>);</a:t>
            </a:r>
          </a:p>
          <a:p>
            <a:pPr algn="l"/>
            <a:r>
              <a:rPr lang="en-US" b="0" i="0" dirty="0">
                <a:solidFill>
                  <a:srgbClr val="242424"/>
                </a:solidFill>
                <a:effectLst/>
                <a:latin typeface="source-serif-pro"/>
              </a:rPr>
              <a:t>	expect(</a:t>
            </a:r>
            <a:r>
              <a:rPr lang="en-US" b="0" i="0" dirty="0" err="1">
                <a:solidFill>
                  <a:srgbClr val="242424"/>
                </a:solidFill>
                <a:effectLst/>
                <a:latin typeface="source-serif-pro"/>
              </a:rPr>
              <a:t>childElement</a:t>
            </a:r>
            <a:r>
              <a:rPr lang="en-US" b="0" i="0" dirty="0">
                <a:solidFill>
                  <a:srgbClr val="242424"/>
                </a:solidFill>
                <a:effectLst/>
                <a:latin typeface="source-serif-pro"/>
              </a:rPr>
              <a:t>).</a:t>
            </a:r>
            <a:r>
              <a:rPr lang="en-US" b="0" i="0" dirty="0" err="1">
                <a:solidFill>
                  <a:srgbClr val="242424"/>
                </a:solidFill>
                <a:effectLst/>
                <a:latin typeface="source-serif-pro"/>
              </a:rPr>
              <a:t>toBeInTheDocument</a:t>
            </a:r>
            <a:r>
              <a:rPr lang="en-US" b="0" i="0" dirty="0">
                <a:solidFill>
                  <a:srgbClr val="242424"/>
                </a:solidFill>
                <a:effectLst/>
                <a:latin typeface="source-serif-pro"/>
              </a:rPr>
              <a:t>();</a:t>
            </a:r>
          </a:p>
          <a:p>
            <a:pPr algn="l"/>
            <a:r>
              <a:rPr lang="en-US" b="0" i="0" dirty="0">
                <a:solidFill>
                  <a:srgbClr val="242424"/>
                </a:solidFill>
                <a:effectLst/>
                <a:latin typeface="source-serif-pro"/>
              </a:rPr>
              <a:t>});</a:t>
            </a:r>
          </a:p>
          <a:p>
            <a:endParaRPr lang="en-US" dirty="0"/>
          </a:p>
        </p:txBody>
      </p:sp>
      <p:sp>
        <p:nvSpPr>
          <p:cNvPr id="4" name="TextBox 3">
            <a:extLst>
              <a:ext uri="{FF2B5EF4-FFF2-40B4-BE49-F238E27FC236}">
                <a16:creationId xmlns:a16="http://schemas.microsoft.com/office/drawing/2014/main" id="{19E6FE9B-1B6C-436F-94A5-758383B15B9E}"/>
              </a:ext>
            </a:extLst>
          </p:cNvPr>
          <p:cNvSpPr txBox="1"/>
          <p:nvPr/>
        </p:nvSpPr>
        <p:spPr>
          <a:xfrm>
            <a:off x="3675529" y="5572594"/>
            <a:ext cx="5764306" cy="369332"/>
          </a:xfrm>
          <a:prstGeom prst="rect">
            <a:avLst/>
          </a:prstGeom>
          <a:noFill/>
        </p:spPr>
        <p:txBody>
          <a:bodyPr wrap="square" rtlCol="0">
            <a:spAutoFit/>
          </a:bodyPr>
          <a:lstStyle/>
          <a:p>
            <a:r>
              <a:rPr lang="en-US" dirty="0">
                <a:solidFill>
                  <a:srgbClr val="242424"/>
                </a:solidFill>
                <a:latin typeface="source-serif-pro"/>
              </a:rPr>
              <a:t>=&gt;</a:t>
            </a:r>
            <a:r>
              <a:rPr lang="en-US" b="0" i="0" dirty="0">
                <a:solidFill>
                  <a:srgbClr val="242424"/>
                </a:solidFill>
                <a:effectLst/>
                <a:latin typeface="source-serif-pro"/>
              </a:rPr>
              <a:t> Bad practice: testing multiple components together</a:t>
            </a:r>
            <a:endParaRPr lang="en-US" dirty="0"/>
          </a:p>
        </p:txBody>
      </p:sp>
    </p:spTree>
    <p:extLst>
      <p:ext uri="{BB962C8B-B14F-4D97-AF65-F5344CB8AC3E}">
        <p14:creationId xmlns:p14="http://schemas.microsoft.com/office/powerpoint/2010/main" val="14561824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Testing Best Practices</a:t>
            </a: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3" name="TextBox 2">
            <a:extLst>
              <a:ext uri="{FF2B5EF4-FFF2-40B4-BE49-F238E27FC236}">
                <a16:creationId xmlns:a16="http://schemas.microsoft.com/office/drawing/2014/main" id="{814AE3A4-2837-4A3B-9B32-B7F5104A9C2B}"/>
              </a:ext>
            </a:extLst>
          </p:cNvPr>
          <p:cNvSpPr txBox="1"/>
          <p:nvPr/>
        </p:nvSpPr>
        <p:spPr>
          <a:xfrm>
            <a:off x="1389529" y="2340385"/>
            <a:ext cx="8848165" cy="923330"/>
          </a:xfrm>
          <a:prstGeom prst="rect">
            <a:avLst/>
          </a:prstGeom>
          <a:noFill/>
        </p:spPr>
        <p:txBody>
          <a:bodyPr wrap="square" rtlCol="0">
            <a:spAutoFit/>
          </a:bodyPr>
          <a:lstStyle/>
          <a:p>
            <a:r>
              <a:rPr lang="en-US" b="1" dirty="0">
                <a:solidFill>
                  <a:srgbClr val="242424"/>
                </a:solidFill>
                <a:latin typeface="sohne"/>
              </a:rPr>
              <a:t>3. </a:t>
            </a:r>
            <a:r>
              <a:rPr lang="en-US" b="1" i="0" dirty="0">
                <a:solidFill>
                  <a:srgbClr val="242424"/>
                </a:solidFill>
                <a:effectLst/>
                <a:latin typeface="sohne"/>
              </a:rPr>
              <a:t>Mock external dependencies</a:t>
            </a:r>
          </a:p>
          <a:p>
            <a:endParaRPr lang="en-US" b="1" i="0" dirty="0">
              <a:solidFill>
                <a:srgbClr val="333333"/>
              </a:solidFill>
              <a:effectLst/>
              <a:latin typeface="Lucida Grande"/>
            </a:endParaRPr>
          </a:p>
          <a:p>
            <a:pPr marL="342900" indent="-342900">
              <a:buAutoNum type="arabicPeriod"/>
            </a:pPr>
            <a:endParaRPr lang="en-US" b="1" i="0" dirty="0">
              <a:solidFill>
                <a:srgbClr val="242424"/>
              </a:solidFill>
              <a:effectLst/>
              <a:latin typeface="sohne"/>
            </a:endParaRPr>
          </a:p>
        </p:txBody>
      </p:sp>
      <p:sp>
        <p:nvSpPr>
          <p:cNvPr id="2" name="TextBox 1">
            <a:extLst>
              <a:ext uri="{FF2B5EF4-FFF2-40B4-BE49-F238E27FC236}">
                <a16:creationId xmlns:a16="http://schemas.microsoft.com/office/drawing/2014/main" id="{6D1A1F42-A8C5-4246-82E0-CA9E9FB07864}"/>
              </a:ext>
            </a:extLst>
          </p:cNvPr>
          <p:cNvSpPr txBox="1"/>
          <p:nvPr/>
        </p:nvSpPr>
        <p:spPr>
          <a:xfrm>
            <a:off x="1954306" y="3594286"/>
            <a:ext cx="6544235" cy="923330"/>
          </a:xfrm>
          <a:prstGeom prst="rect">
            <a:avLst/>
          </a:prstGeom>
          <a:noFill/>
        </p:spPr>
        <p:txBody>
          <a:bodyPr wrap="square" rtlCol="0">
            <a:spAutoFit/>
          </a:bodyPr>
          <a:lstStyle/>
          <a:p>
            <a:pPr algn="l"/>
            <a:r>
              <a:rPr lang="en-US" b="0" i="0" dirty="0">
                <a:solidFill>
                  <a:srgbClr val="242424"/>
                </a:solidFill>
                <a:effectLst/>
                <a:latin typeface="source-serif-pro"/>
              </a:rPr>
              <a:t>If your component relies on external dependencies, such as API calls or modules, it’s best to mock them during testing to isolate the component’s </a:t>
            </a:r>
            <a:r>
              <a:rPr lang="en-US" b="0" i="0" dirty="0" err="1">
                <a:solidFill>
                  <a:srgbClr val="242424"/>
                </a:solidFill>
                <a:effectLst/>
                <a:latin typeface="source-serif-pro"/>
              </a:rPr>
              <a:t>behaviour</a:t>
            </a:r>
            <a:r>
              <a:rPr lang="en-US" b="0" i="0" dirty="0">
                <a:solidFill>
                  <a:srgbClr val="242424"/>
                </a:solidFill>
                <a:effectLst/>
                <a:latin typeface="source-serif-pro"/>
              </a:rPr>
              <a:t>.</a:t>
            </a:r>
            <a:endParaRPr lang="en-US" dirty="0"/>
          </a:p>
        </p:txBody>
      </p:sp>
    </p:spTree>
    <p:extLst>
      <p:ext uri="{BB962C8B-B14F-4D97-AF65-F5344CB8AC3E}">
        <p14:creationId xmlns:p14="http://schemas.microsoft.com/office/powerpoint/2010/main" val="81274360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Testing Best Practices</a:t>
            </a: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3" name="TextBox 2">
            <a:extLst>
              <a:ext uri="{FF2B5EF4-FFF2-40B4-BE49-F238E27FC236}">
                <a16:creationId xmlns:a16="http://schemas.microsoft.com/office/drawing/2014/main" id="{814AE3A4-2837-4A3B-9B32-B7F5104A9C2B}"/>
              </a:ext>
            </a:extLst>
          </p:cNvPr>
          <p:cNvSpPr txBox="1"/>
          <p:nvPr/>
        </p:nvSpPr>
        <p:spPr>
          <a:xfrm>
            <a:off x="1389529" y="2142509"/>
            <a:ext cx="8848165" cy="923330"/>
          </a:xfrm>
          <a:prstGeom prst="rect">
            <a:avLst/>
          </a:prstGeom>
          <a:noFill/>
        </p:spPr>
        <p:txBody>
          <a:bodyPr wrap="square" rtlCol="0">
            <a:spAutoFit/>
          </a:bodyPr>
          <a:lstStyle/>
          <a:p>
            <a:r>
              <a:rPr lang="en-US" b="1" dirty="0">
                <a:solidFill>
                  <a:srgbClr val="242424"/>
                </a:solidFill>
                <a:latin typeface="sohne"/>
              </a:rPr>
              <a:t>3. </a:t>
            </a:r>
            <a:r>
              <a:rPr lang="en-US" b="1" i="0" dirty="0">
                <a:solidFill>
                  <a:srgbClr val="242424"/>
                </a:solidFill>
                <a:effectLst/>
                <a:latin typeface="sohne"/>
              </a:rPr>
              <a:t>Mock external dependencies</a:t>
            </a:r>
          </a:p>
          <a:p>
            <a:endParaRPr lang="en-US" b="1" i="0" dirty="0">
              <a:solidFill>
                <a:srgbClr val="333333"/>
              </a:solidFill>
              <a:effectLst/>
              <a:latin typeface="Lucida Grande"/>
            </a:endParaRPr>
          </a:p>
          <a:p>
            <a:pPr marL="342900" indent="-342900">
              <a:buAutoNum type="arabicPeriod"/>
            </a:pPr>
            <a:endParaRPr lang="en-US" b="1" i="0" dirty="0">
              <a:solidFill>
                <a:srgbClr val="242424"/>
              </a:solidFill>
              <a:effectLst/>
              <a:latin typeface="sohne"/>
            </a:endParaRPr>
          </a:p>
        </p:txBody>
      </p:sp>
      <p:sp>
        <p:nvSpPr>
          <p:cNvPr id="2" name="TextBox 1">
            <a:extLst>
              <a:ext uri="{FF2B5EF4-FFF2-40B4-BE49-F238E27FC236}">
                <a16:creationId xmlns:a16="http://schemas.microsoft.com/office/drawing/2014/main" id="{6D1A1F42-A8C5-4246-82E0-CA9E9FB07864}"/>
              </a:ext>
            </a:extLst>
          </p:cNvPr>
          <p:cNvSpPr txBox="1"/>
          <p:nvPr/>
        </p:nvSpPr>
        <p:spPr>
          <a:xfrm>
            <a:off x="1954306" y="2782668"/>
            <a:ext cx="6544235" cy="646331"/>
          </a:xfrm>
          <a:prstGeom prst="rect">
            <a:avLst/>
          </a:prstGeom>
          <a:noFill/>
        </p:spPr>
        <p:txBody>
          <a:bodyPr wrap="square" rtlCol="0">
            <a:spAutoFit/>
          </a:bodyPr>
          <a:lstStyle/>
          <a:p>
            <a:pPr algn="l"/>
            <a:r>
              <a:rPr lang="en-US" b="0" i="0" dirty="0">
                <a:solidFill>
                  <a:srgbClr val="242424"/>
                </a:solidFill>
                <a:effectLst/>
                <a:latin typeface="source-serif-pro"/>
              </a:rPr>
              <a:t>Tools like Jest provide mocking capabilities to help you easily mock dependencies.</a:t>
            </a:r>
            <a:endParaRPr lang="en-US" dirty="0"/>
          </a:p>
        </p:txBody>
      </p:sp>
      <p:sp>
        <p:nvSpPr>
          <p:cNvPr id="4" name="TextBox 3">
            <a:extLst>
              <a:ext uri="{FF2B5EF4-FFF2-40B4-BE49-F238E27FC236}">
                <a16:creationId xmlns:a16="http://schemas.microsoft.com/office/drawing/2014/main" id="{E2341E85-43DE-4462-9F2D-B5EF08EF5A58}"/>
              </a:ext>
            </a:extLst>
          </p:cNvPr>
          <p:cNvSpPr txBox="1"/>
          <p:nvPr/>
        </p:nvSpPr>
        <p:spPr>
          <a:xfrm>
            <a:off x="2554942" y="3568044"/>
            <a:ext cx="8641976" cy="2862322"/>
          </a:xfrm>
          <a:prstGeom prst="rect">
            <a:avLst/>
          </a:prstGeom>
          <a:noFill/>
        </p:spPr>
        <p:txBody>
          <a:bodyPr wrap="square" rtlCol="0">
            <a:spAutoFit/>
          </a:bodyPr>
          <a:lstStyle/>
          <a:p>
            <a:pPr algn="l"/>
            <a:r>
              <a:rPr lang="en-US" b="0" i="0" dirty="0">
                <a:solidFill>
                  <a:srgbClr val="242424"/>
                </a:solidFill>
                <a:effectLst/>
                <a:latin typeface="source-serif-pro"/>
              </a:rPr>
              <a:t>import </a:t>
            </a:r>
            <a:r>
              <a:rPr lang="en-US" b="0" i="0" dirty="0" err="1">
                <a:solidFill>
                  <a:srgbClr val="242424"/>
                </a:solidFill>
                <a:effectLst/>
                <a:latin typeface="source-serif-pro"/>
              </a:rPr>
              <a:t>axios</a:t>
            </a:r>
            <a:r>
              <a:rPr lang="en-US" b="0" i="0" dirty="0">
                <a:solidFill>
                  <a:srgbClr val="242424"/>
                </a:solidFill>
                <a:effectLst/>
                <a:latin typeface="source-serif-pro"/>
              </a:rPr>
              <a:t> from ‘</a:t>
            </a:r>
            <a:r>
              <a:rPr lang="en-US" b="0" i="0" dirty="0" err="1">
                <a:solidFill>
                  <a:srgbClr val="242424"/>
                </a:solidFill>
                <a:effectLst/>
                <a:latin typeface="source-serif-pro"/>
              </a:rPr>
              <a:t>axios</a:t>
            </a:r>
            <a:r>
              <a:rPr lang="en-US" b="0" i="0" dirty="0">
                <a:solidFill>
                  <a:srgbClr val="242424"/>
                </a:solidFill>
                <a:effectLst/>
                <a:latin typeface="source-serif-pro"/>
              </a:rPr>
              <a:t>’;</a:t>
            </a:r>
          </a:p>
          <a:p>
            <a:pPr algn="l"/>
            <a:r>
              <a:rPr lang="en-US" b="0" i="0" dirty="0" err="1">
                <a:solidFill>
                  <a:srgbClr val="242424"/>
                </a:solidFill>
                <a:effectLst/>
                <a:latin typeface="source-serif-pro"/>
              </a:rPr>
              <a:t>jest.mock</a:t>
            </a:r>
            <a:r>
              <a:rPr lang="en-US" b="0" i="0" dirty="0">
                <a:solidFill>
                  <a:srgbClr val="242424"/>
                </a:solidFill>
                <a:effectLst/>
                <a:latin typeface="source-serif-pro"/>
              </a:rPr>
              <a:t>(‘</a:t>
            </a:r>
            <a:r>
              <a:rPr lang="en-US" b="0" i="0" dirty="0" err="1">
                <a:solidFill>
                  <a:srgbClr val="242424"/>
                </a:solidFill>
                <a:effectLst/>
                <a:latin typeface="source-serif-pro"/>
              </a:rPr>
              <a:t>axios</a:t>
            </a:r>
            <a:r>
              <a:rPr lang="en-US" b="0" i="0" dirty="0">
                <a:solidFill>
                  <a:srgbClr val="242424"/>
                </a:solidFill>
                <a:effectLst/>
                <a:latin typeface="source-serif-pro"/>
              </a:rPr>
              <a:t>’);</a:t>
            </a:r>
          </a:p>
          <a:p>
            <a:pPr algn="l"/>
            <a:r>
              <a:rPr lang="en-US" b="0" i="0" dirty="0">
                <a:solidFill>
                  <a:srgbClr val="242424"/>
                </a:solidFill>
                <a:effectLst/>
                <a:latin typeface="source-serif-pro"/>
              </a:rPr>
              <a:t>test(‘Component fetches data from API correctly’, async () =&gt; {</a:t>
            </a:r>
          </a:p>
          <a:p>
            <a:pPr algn="l"/>
            <a:r>
              <a:rPr lang="en-US" b="0" i="0" dirty="0">
                <a:solidFill>
                  <a:srgbClr val="242424"/>
                </a:solidFill>
                <a:effectLst/>
                <a:latin typeface="source-serif-pro"/>
              </a:rPr>
              <a:t>	</a:t>
            </a:r>
            <a:r>
              <a:rPr lang="en-US" b="0" i="0" dirty="0" err="1">
                <a:solidFill>
                  <a:srgbClr val="242424"/>
                </a:solidFill>
                <a:effectLst/>
                <a:latin typeface="source-serif-pro"/>
              </a:rPr>
              <a:t>axios.get.mockResolvedValue</a:t>
            </a:r>
            <a:r>
              <a:rPr lang="en-US" b="0" i="0" dirty="0">
                <a:solidFill>
                  <a:srgbClr val="242424"/>
                </a:solidFill>
                <a:effectLst/>
                <a:latin typeface="source-serif-pro"/>
              </a:rPr>
              <a:t>({ data: ‘mocked data’ });</a:t>
            </a:r>
          </a:p>
          <a:p>
            <a:pPr algn="l"/>
            <a:r>
              <a:rPr lang="en-US" b="0" i="0" dirty="0">
                <a:solidFill>
                  <a:srgbClr val="242424"/>
                </a:solidFill>
                <a:effectLst/>
                <a:latin typeface="source-serif-pro"/>
              </a:rPr>
              <a:t>	const { </a:t>
            </a:r>
            <a:r>
              <a:rPr lang="en-US" b="0" i="0" dirty="0" err="1">
                <a:solidFill>
                  <a:srgbClr val="242424"/>
                </a:solidFill>
                <a:effectLst/>
                <a:latin typeface="source-serif-pro"/>
              </a:rPr>
              <a:t>getByText</a:t>
            </a:r>
            <a:r>
              <a:rPr lang="en-US" b="0" i="0" dirty="0">
                <a:solidFill>
                  <a:srgbClr val="242424"/>
                </a:solidFill>
                <a:effectLst/>
                <a:latin typeface="source-serif-pro"/>
              </a:rPr>
              <a:t> } = render(&lt;</a:t>
            </a:r>
            <a:r>
              <a:rPr lang="en-US" b="0" i="0" dirty="0" err="1">
                <a:solidFill>
                  <a:srgbClr val="242424"/>
                </a:solidFill>
                <a:effectLst/>
                <a:latin typeface="source-serif-pro"/>
              </a:rPr>
              <a:t>DataFetchingComponent</a:t>
            </a:r>
            <a:r>
              <a:rPr lang="en-US" b="0" i="0" dirty="0">
                <a:solidFill>
                  <a:srgbClr val="242424"/>
                </a:solidFill>
                <a:effectLst/>
                <a:latin typeface="source-serif-pro"/>
              </a:rPr>
              <a:t> /&gt;);</a:t>
            </a:r>
          </a:p>
          <a:p>
            <a:pPr algn="l"/>
            <a:r>
              <a:rPr lang="en-US" b="0" i="0" dirty="0">
                <a:solidFill>
                  <a:srgbClr val="242424"/>
                </a:solidFill>
                <a:effectLst/>
                <a:latin typeface="source-serif-pro"/>
              </a:rPr>
              <a:t>	await </a:t>
            </a:r>
            <a:r>
              <a:rPr lang="en-US" b="0" i="0" dirty="0" err="1">
                <a:solidFill>
                  <a:srgbClr val="242424"/>
                </a:solidFill>
                <a:effectLst/>
                <a:latin typeface="source-serif-pro"/>
              </a:rPr>
              <a:t>waitFor</a:t>
            </a:r>
            <a:r>
              <a:rPr lang="en-US" b="0" i="0" dirty="0">
                <a:solidFill>
                  <a:srgbClr val="242424"/>
                </a:solidFill>
                <a:effectLst/>
                <a:latin typeface="source-serif-pro"/>
              </a:rPr>
              <a:t>(() =&gt; {</a:t>
            </a:r>
          </a:p>
          <a:p>
            <a:pPr algn="l"/>
            <a:r>
              <a:rPr lang="en-US" b="0" i="0" dirty="0">
                <a:solidFill>
                  <a:srgbClr val="242424"/>
                </a:solidFill>
                <a:effectLst/>
                <a:latin typeface="source-serif-pro"/>
              </a:rPr>
              <a:t>		expect(</a:t>
            </a:r>
            <a:r>
              <a:rPr lang="en-US" b="0" i="0" dirty="0" err="1">
                <a:solidFill>
                  <a:srgbClr val="242424"/>
                </a:solidFill>
                <a:effectLst/>
                <a:latin typeface="source-serif-pro"/>
              </a:rPr>
              <a:t>getByText</a:t>
            </a:r>
            <a:r>
              <a:rPr lang="en-US" b="0" i="0" dirty="0">
                <a:solidFill>
                  <a:srgbClr val="242424"/>
                </a:solidFill>
                <a:effectLst/>
                <a:latin typeface="source-serif-pro"/>
              </a:rPr>
              <a:t>(‘Data: mocked data’)).</a:t>
            </a:r>
            <a:r>
              <a:rPr lang="en-US" b="0" i="0" dirty="0" err="1">
                <a:solidFill>
                  <a:srgbClr val="242424"/>
                </a:solidFill>
                <a:effectLst/>
                <a:latin typeface="source-serif-pro"/>
              </a:rPr>
              <a:t>toBeInTheDocument</a:t>
            </a:r>
            <a:r>
              <a:rPr lang="en-US" b="0" i="0" dirty="0">
                <a:solidFill>
                  <a:srgbClr val="242424"/>
                </a:solidFill>
                <a:effectLst/>
                <a:latin typeface="source-serif-pro"/>
              </a:rPr>
              <a:t>();</a:t>
            </a:r>
          </a:p>
          <a:p>
            <a:pPr algn="l"/>
            <a:r>
              <a:rPr lang="en-US" b="0" i="0" dirty="0">
                <a:solidFill>
                  <a:srgbClr val="242424"/>
                </a:solidFill>
                <a:effectLst/>
                <a:latin typeface="source-serif-pro"/>
              </a:rPr>
              <a:t>	});</a:t>
            </a:r>
          </a:p>
          <a:p>
            <a:pPr algn="l"/>
            <a:r>
              <a:rPr lang="en-US" b="0" i="0" dirty="0">
                <a:solidFill>
                  <a:srgbClr val="242424"/>
                </a:solidFill>
                <a:effectLst/>
                <a:latin typeface="source-serif-pro"/>
              </a:rPr>
              <a:t>});</a:t>
            </a:r>
          </a:p>
          <a:p>
            <a:endParaRPr lang="en-US" dirty="0"/>
          </a:p>
        </p:txBody>
      </p:sp>
    </p:spTree>
    <p:extLst>
      <p:ext uri="{BB962C8B-B14F-4D97-AF65-F5344CB8AC3E}">
        <p14:creationId xmlns:p14="http://schemas.microsoft.com/office/powerpoint/2010/main" val="393660700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Testing Best Practices</a:t>
            </a: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3" name="TextBox 2">
            <a:extLst>
              <a:ext uri="{FF2B5EF4-FFF2-40B4-BE49-F238E27FC236}">
                <a16:creationId xmlns:a16="http://schemas.microsoft.com/office/drawing/2014/main" id="{814AE3A4-2837-4A3B-9B32-B7F5104A9C2B}"/>
              </a:ext>
            </a:extLst>
          </p:cNvPr>
          <p:cNvSpPr txBox="1"/>
          <p:nvPr/>
        </p:nvSpPr>
        <p:spPr>
          <a:xfrm>
            <a:off x="1389529" y="2142509"/>
            <a:ext cx="8848165" cy="923330"/>
          </a:xfrm>
          <a:prstGeom prst="rect">
            <a:avLst/>
          </a:prstGeom>
          <a:noFill/>
        </p:spPr>
        <p:txBody>
          <a:bodyPr wrap="square" rtlCol="0">
            <a:spAutoFit/>
          </a:bodyPr>
          <a:lstStyle/>
          <a:p>
            <a:r>
              <a:rPr lang="en-US" b="1" dirty="0">
                <a:solidFill>
                  <a:srgbClr val="242424"/>
                </a:solidFill>
                <a:latin typeface="sohne"/>
              </a:rPr>
              <a:t>3. </a:t>
            </a:r>
            <a:r>
              <a:rPr lang="en-US" b="1" i="0" dirty="0">
                <a:solidFill>
                  <a:srgbClr val="242424"/>
                </a:solidFill>
                <a:effectLst/>
                <a:latin typeface="sohne"/>
              </a:rPr>
              <a:t>Mock function: </a:t>
            </a:r>
            <a:r>
              <a:rPr lang="en-US" b="1" i="0" dirty="0" err="1">
                <a:solidFill>
                  <a:srgbClr val="242424"/>
                </a:solidFill>
                <a:effectLst/>
                <a:latin typeface="sohne"/>
              </a:rPr>
              <a:t>jest.fn</a:t>
            </a:r>
            <a:r>
              <a:rPr lang="en-US" b="1" i="0" dirty="0">
                <a:solidFill>
                  <a:srgbClr val="242424"/>
                </a:solidFill>
                <a:effectLst/>
                <a:latin typeface="sohne"/>
              </a:rPr>
              <a:t>()</a:t>
            </a:r>
          </a:p>
          <a:p>
            <a:endParaRPr lang="en-US" b="1" i="0" dirty="0">
              <a:solidFill>
                <a:srgbClr val="333333"/>
              </a:solidFill>
              <a:effectLst/>
              <a:latin typeface="Lucida Grande"/>
            </a:endParaRPr>
          </a:p>
          <a:p>
            <a:pPr marL="342900" indent="-342900">
              <a:buAutoNum type="arabicPeriod"/>
            </a:pPr>
            <a:endParaRPr lang="en-US" b="1" i="0" dirty="0">
              <a:solidFill>
                <a:srgbClr val="242424"/>
              </a:solidFill>
              <a:effectLst/>
              <a:latin typeface="sohne"/>
            </a:endParaRPr>
          </a:p>
        </p:txBody>
      </p:sp>
      <p:sp>
        <p:nvSpPr>
          <p:cNvPr id="2" name="TextBox 1">
            <a:extLst>
              <a:ext uri="{FF2B5EF4-FFF2-40B4-BE49-F238E27FC236}">
                <a16:creationId xmlns:a16="http://schemas.microsoft.com/office/drawing/2014/main" id="{6D1A1F42-A8C5-4246-82E0-CA9E9FB07864}"/>
              </a:ext>
            </a:extLst>
          </p:cNvPr>
          <p:cNvSpPr txBox="1"/>
          <p:nvPr/>
        </p:nvSpPr>
        <p:spPr>
          <a:xfrm>
            <a:off x="1954306" y="2670610"/>
            <a:ext cx="6544235" cy="646331"/>
          </a:xfrm>
          <a:prstGeom prst="rect">
            <a:avLst/>
          </a:prstGeom>
          <a:noFill/>
        </p:spPr>
        <p:txBody>
          <a:bodyPr wrap="square" rtlCol="0">
            <a:spAutoFit/>
          </a:bodyPr>
          <a:lstStyle/>
          <a:p>
            <a:pPr algn="l"/>
            <a:r>
              <a:rPr lang="en-US" b="0" i="0" dirty="0">
                <a:solidFill>
                  <a:srgbClr val="242424"/>
                </a:solidFill>
                <a:effectLst/>
                <a:latin typeface="source-serif-pro"/>
              </a:rPr>
              <a:t>Tools like Jest provide mocking capabilities to help you easily mock dependencies.</a:t>
            </a:r>
            <a:endParaRPr lang="en-US" dirty="0"/>
          </a:p>
        </p:txBody>
      </p:sp>
      <p:sp>
        <p:nvSpPr>
          <p:cNvPr id="4" name="TextBox 3">
            <a:extLst>
              <a:ext uri="{FF2B5EF4-FFF2-40B4-BE49-F238E27FC236}">
                <a16:creationId xmlns:a16="http://schemas.microsoft.com/office/drawing/2014/main" id="{E2341E85-43DE-4462-9F2D-B5EF08EF5A58}"/>
              </a:ext>
            </a:extLst>
          </p:cNvPr>
          <p:cNvSpPr txBox="1"/>
          <p:nvPr/>
        </p:nvSpPr>
        <p:spPr>
          <a:xfrm>
            <a:off x="2486905" y="3411072"/>
            <a:ext cx="8641976" cy="2954655"/>
          </a:xfrm>
          <a:prstGeom prst="rect">
            <a:avLst/>
          </a:prstGeom>
          <a:noFill/>
        </p:spPr>
        <p:txBody>
          <a:bodyPr wrap="square" rtlCol="0">
            <a:spAutoFit/>
          </a:bodyPr>
          <a:lstStyle/>
          <a:p>
            <a:pPr algn="l"/>
            <a:r>
              <a:rPr lang="en-US" b="0" i="0" dirty="0">
                <a:solidFill>
                  <a:srgbClr val="242424"/>
                </a:solidFill>
                <a:effectLst/>
                <a:latin typeface="source-serif-pro"/>
              </a:rPr>
              <a:t>test(‘</a:t>
            </a:r>
            <a:r>
              <a:rPr lang="en-US" sz="1800" dirty="0"/>
              <a:t>'</a:t>
            </a:r>
            <a:r>
              <a:rPr lang="en-US" sz="1800" dirty="0" err="1"/>
              <a:t>fetchUser</a:t>
            </a:r>
            <a:r>
              <a:rPr lang="en-US" sz="1800" dirty="0"/>
              <a:t> with </a:t>
            </a:r>
            <a:r>
              <a:rPr lang="en-US" sz="1800" dirty="0" err="1"/>
              <a:t>jest.fn</a:t>
            </a:r>
            <a:r>
              <a:rPr lang="en-US" sz="1800" dirty="0"/>
              <a:t> on </a:t>
            </a:r>
            <a:r>
              <a:rPr lang="en-US" sz="1800" dirty="0" err="1"/>
              <a:t>axios.get</a:t>
            </a:r>
            <a:r>
              <a:rPr lang="en-US" b="0" i="0" dirty="0">
                <a:solidFill>
                  <a:srgbClr val="242424"/>
                </a:solidFill>
                <a:effectLst/>
                <a:latin typeface="source-serif-pro"/>
              </a:rPr>
              <a:t>’, async () =&gt; {</a:t>
            </a:r>
          </a:p>
          <a:p>
            <a:pPr algn="l"/>
            <a:r>
              <a:rPr lang="en-US" sz="1200" dirty="0">
                <a:solidFill>
                  <a:srgbClr val="242424"/>
                </a:solidFill>
                <a:latin typeface="source-serif-pro"/>
              </a:rPr>
              <a:t>	</a:t>
            </a:r>
            <a:r>
              <a:rPr lang="en-US" sz="1200" b="0" i="0" dirty="0">
                <a:solidFill>
                  <a:srgbClr val="242424"/>
                </a:solidFill>
                <a:effectLst/>
                <a:latin typeface="source-serif-pro"/>
              </a:rPr>
              <a:t>const </a:t>
            </a:r>
            <a:r>
              <a:rPr lang="en-US" sz="1200" b="0" i="0" dirty="0" err="1">
                <a:solidFill>
                  <a:srgbClr val="242424"/>
                </a:solidFill>
                <a:effectLst/>
                <a:latin typeface="source-serif-pro"/>
              </a:rPr>
              <a:t>mockAxios</a:t>
            </a:r>
            <a:r>
              <a:rPr lang="en-US" sz="1200" b="0" i="0" dirty="0">
                <a:solidFill>
                  <a:srgbClr val="242424"/>
                </a:solidFill>
                <a:effectLst/>
                <a:latin typeface="source-serif-pro"/>
              </a:rPr>
              <a:t> = {</a:t>
            </a:r>
          </a:p>
          <a:p>
            <a:pPr algn="l"/>
            <a:r>
              <a:rPr lang="en-US" sz="1200" b="0" i="0" dirty="0">
                <a:solidFill>
                  <a:srgbClr val="242424"/>
                </a:solidFill>
                <a:effectLst/>
                <a:latin typeface="source-serif-pro"/>
              </a:rPr>
              <a:t>    		get: </a:t>
            </a:r>
            <a:r>
              <a:rPr lang="en-US" sz="1200" b="0" i="0" dirty="0" err="1">
                <a:solidFill>
                  <a:srgbClr val="242424"/>
                </a:solidFill>
                <a:effectLst/>
                <a:latin typeface="source-serif-pro"/>
              </a:rPr>
              <a:t>jest.fn</a:t>
            </a:r>
            <a:r>
              <a:rPr lang="en-US" sz="1200" b="0" i="0" dirty="0">
                <a:solidFill>
                  <a:srgbClr val="242424"/>
                </a:solidFill>
                <a:effectLst/>
                <a:latin typeface="source-serif-pro"/>
              </a:rPr>
              <a:t>().</a:t>
            </a:r>
            <a:r>
              <a:rPr lang="en-US" sz="1200" b="0" i="0" dirty="0" err="1">
                <a:solidFill>
                  <a:srgbClr val="242424"/>
                </a:solidFill>
                <a:effectLst/>
                <a:latin typeface="source-serif-pro"/>
              </a:rPr>
              <a:t>mockResolvedValue</a:t>
            </a:r>
            <a:r>
              <a:rPr lang="en-US" sz="1200" b="0" i="0" dirty="0">
                <a:solidFill>
                  <a:srgbClr val="242424"/>
                </a:solidFill>
                <a:effectLst/>
                <a:latin typeface="source-serif-pro"/>
              </a:rPr>
              <a:t>({ data: { id: 1, name: 'Bob' } }),</a:t>
            </a:r>
          </a:p>
          <a:p>
            <a:pPr algn="l"/>
            <a:r>
              <a:rPr lang="en-US" sz="1200" b="0" i="0" dirty="0">
                <a:solidFill>
                  <a:srgbClr val="242424"/>
                </a:solidFill>
                <a:effectLst/>
                <a:latin typeface="source-serif-pro"/>
              </a:rPr>
              <a:t>  	};</a:t>
            </a:r>
          </a:p>
          <a:p>
            <a:pPr algn="l"/>
            <a:endParaRPr lang="en-US" sz="1200" b="0" i="0" dirty="0">
              <a:solidFill>
                <a:srgbClr val="242424"/>
              </a:solidFill>
              <a:effectLst/>
              <a:latin typeface="source-serif-pro"/>
            </a:endParaRPr>
          </a:p>
          <a:p>
            <a:pPr algn="l"/>
            <a:r>
              <a:rPr lang="en-US" sz="1200" b="0" i="0" dirty="0">
                <a:solidFill>
                  <a:srgbClr val="242424"/>
                </a:solidFill>
                <a:effectLst/>
                <a:latin typeface="source-serif-pro"/>
              </a:rPr>
              <a:t>	const </a:t>
            </a:r>
            <a:r>
              <a:rPr lang="en-US" sz="1200" b="0" i="0" dirty="0" err="1">
                <a:solidFill>
                  <a:srgbClr val="242424"/>
                </a:solidFill>
                <a:effectLst/>
                <a:latin typeface="source-serif-pro"/>
              </a:rPr>
              <a:t>fetchUserWithClient</a:t>
            </a:r>
            <a:r>
              <a:rPr lang="en-US" sz="1200" b="0" i="0" dirty="0">
                <a:solidFill>
                  <a:srgbClr val="242424"/>
                </a:solidFill>
                <a:effectLst/>
                <a:latin typeface="source-serif-pro"/>
              </a:rPr>
              <a:t> = async (id, client) =&gt; {</a:t>
            </a:r>
          </a:p>
          <a:p>
            <a:pPr algn="l"/>
            <a:r>
              <a:rPr lang="en-US" sz="1200" b="0" i="0" dirty="0">
                <a:solidFill>
                  <a:srgbClr val="242424"/>
                </a:solidFill>
                <a:effectLst/>
                <a:latin typeface="source-serif-pro"/>
              </a:rPr>
              <a:t>    		const res = await </a:t>
            </a:r>
            <a:r>
              <a:rPr lang="en-US" sz="1200" b="0" i="0" dirty="0" err="1">
                <a:solidFill>
                  <a:srgbClr val="242424"/>
                </a:solidFill>
                <a:effectLst/>
                <a:latin typeface="source-serif-pro"/>
              </a:rPr>
              <a:t>client.get</a:t>
            </a:r>
            <a:r>
              <a:rPr lang="en-US" sz="1200" b="0" i="0" dirty="0">
                <a:solidFill>
                  <a:srgbClr val="242424"/>
                </a:solidFill>
                <a:effectLst/>
                <a:latin typeface="source-serif-pro"/>
              </a:rPr>
              <a:t>(`/</a:t>
            </a:r>
            <a:r>
              <a:rPr lang="en-US" sz="1200" b="0" i="0" dirty="0" err="1">
                <a:solidFill>
                  <a:srgbClr val="242424"/>
                </a:solidFill>
                <a:effectLst/>
                <a:latin typeface="source-serif-pro"/>
              </a:rPr>
              <a:t>api</a:t>
            </a:r>
            <a:r>
              <a:rPr lang="en-US" sz="1200" b="0" i="0" dirty="0">
                <a:solidFill>
                  <a:srgbClr val="242424"/>
                </a:solidFill>
                <a:effectLst/>
                <a:latin typeface="source-serif-pro"/>
              </a:rPr>
              <a:t>/users/${id}`);</a:t>
            </a:r>
          </a:p>
          <a:p>
            <a:pPr algn="l"/>
            <a:r>
              <a:rPr lang="en-US" sz="1200" b="0" i="0" dirty="0">
                <a:solidFill>
                  <a:srgbClr val="242424"/>
                </a:solidFill>
                <a:effectLst/>
                <a:latin typeface="source-serif-pro"/>
              </a:rPr>
              <a:t>    		return </a:t>
            </a:r>
            <a:r>
              <a:rPr lang="en-US" sz="1200" b="0" i="0" dirty="0" err="1">
                <a:solidFill>
                  <a:srgbClr val="242424"/>
                </a:solidFill>
                <a:effectLst/>
                <a:latin typeface="source-serif-pro"/>
              </a:rPr>
              <a:t>res.data</a:t>
            </a:r>
            <a:r>
              <a:rPr lang="en-US" sz="1200" b="0" i="0" dirty="0">
                <a:solidFill>
                  <a:srgbClr val="242424"/>
                </a:solidFill>
                <a:effectLst/>
                <a:latin typeface="source-serif-pro"/>
              </a:rPr>
              <a:t>;</a:t>
            </a:r>
          </a:p>
          <a:p>
            <a:pPr algn="l"/>
            <a:r>
              <a:rPr lang="en-US" sz="1200" b="0" i="0" dirty="0">
                <a:solidFill>
                  <a:srgbClr val="242424"/>
                </a:solidFill>
                <a:effectLst/>
                <a:latin typeface="source-serif-pro"/>
              </a:rPr>
              <a:t>  	};</a:t>
            </a:r>
          </a:p>
          <a:p>
            <a:pPr algn="l"/>
            <a:r>
              <a:rPr lang="en-US" sz="1200" b="0" i="0" dirty="0">
                <a:solidFill>
                  <a:srgbClr val="242424"/>
                </a:solidFill>
                <a:effectLst/>
                <a:latin typeface="source-serif-pro"/>
              </a:rPr>
              <a:t>	const result = await </a:t>
            </a:r>
            <a:r>
              <a:rPr lang="en-US" sz="1200" b="0" i="0" dirty="0" err="1">
                <a:solidFill>
                  <a:srgbClr val="242424"/>
                </a:solidFill>
                <a:effectLst/>
                <a:latin typeface="source-serif-pro"/>
              </a:rPr>
              <a:t>fetchUserWithClient</a:t>
            </a:r>
            <a:r>
              <a:rPr lang="en-US" sz="1200" b="0" i="0" dirty="0">
                <a:solidFill>
                  <a:srgbClr val="242424"/>
                </a:solidFill>
                <a:effectLst/>
                <a:latin typeface="source-serif-pro"/>
              </a:rPr>
              <a:t>(1, </a:t>
            </a:r>
            <a:r>
              <a:rPr lang="en-US" sz="1200" b="0" i="0" dirty="0" err="1">
                <a:solidFill>
                  <a:srgbClr val="242424"/>
                </a:solidFill>
                <a:effectLst/>
                <a:latin typeface="source-serif-pro"/>
              </a:rPr>
              <a:t>mockAxios</a:t>
            </a:r>
            <a:r>
              <a:rPr lang="en-US" sz="1200" b="0" i="0" dirty="0">
                <a:solidFill>
                  <a:srgbClr val="242424"/>
                </a:solidFill>
                <a:effectLst/>
                <a:latin typeface="source-serif-pro"/>
              </a:rPr>
              <a:t>);</a:t>
            </a:r>
          </a:p>
          <a:p>
            <a:pPr algn="l"/>
            <a:r>
              <a:rPr lang="en-US" sz="1200" b="0" i="0" dirty="0">
                <a:solidFill>
                  <a:srgbClr val="242424"/>
                </a:solidFill>
                <a:effectLst/>
                <a:latin typeface="source-serif-pro"/>
              </a:rPr>
              <a:t>  	expect(</a:t>
            </a:r>
            <a:r>
              <a:rPr lang="en-US" sz="1200" b="0" i="0" dirty="0" err="1">
                <a:solidFill>
                  <a:srgbClr val="242424"/>
                </a:solidFill>
                <a:effectLst/>
                <a:latin typeface="source-serif-pro"/>
              </a:rPr>
              <a:t>mockAxios.get</a:t>
            </a:r>
            <a:r>
              <a:rPr lang="en-US" sz="1200" b="0" i="0" dirty="0">
                <a:solidFill>
                  <a:srgbClr val="242424"/>
                </a:solidFill>
                <a:effectLst/>
                <a:latin typeface="source-serif-pro"/>
              </a:rPr>
              <a:t>).</a:t>
            </a:r>
            <a:r>
              <a:rPr lang="en-US" sz="1200" b="0" i="0" dirty="0" err="1">
                <a:solidFill>
                  <a:srgbClr val="242424"/>
                </a:solidFill>
                <a:effectLst/>
                <a:latin typeface="source-serif-pro"/>
              </a:rPr>
              <a:t>toHaveBeenCalledWith</a:t>
            </a:r>
            <a:r>
              <a:rPr lang="en-US" sz="1200" b="0" i="0" dirty="0">
                <a:solidFill>
                  <a:srgbClr val="242424"/>
                </a:solidFill>
                <a:effectLst/>
                <a:latin typeface="source-serif-pro"/>
              </a:rPr>
              <a:t>('/</a:t>
            </a:r>
            <a:r>
              <a:rPr lang="en-US" sz="1200" b="0" i="0" dirty="0" err="1">
                <a:solidFill>
                  <a:srgbClr val="242424"/>
                </a:solidFill>
                <a:effectLst/>
                <a:latin typeface="source-serif-pro"/>
              </a:rPr>
              <a:t>api</a:t>
            </a:r>
            <a:r>
              <a:rPr lang="en-US" sz="1200" b="0" i="0" dirty="0">
                <a:solidFill>
                  <a:srgbClr val="242424"/>
                </a:solidFill>
                <a:effectLst/>
                <a:latin typeface="source-serif-pro"/>
              </a:rPr>
              <a:t>/users/1');</a:t>
            </a:r>
          </a:p>
          <a:p>
            <a:pPr algn="l"/>
            <a:r>
              <a:rPr lang="en-US" sz="1200" b="0" i="0" dirty="0">
                <a:solidFill>
                  <a:srgbClr val="242424"/>
                </a:solidFill>
                <a:effectLst/>
                <a:latin typeface="source-serif-pro"/>
              </a:rPr>
              <a:t>  	expect(result).</a:t>
            </a:r>
            <a:r>
              <a:rPr lang="en-US" sz="1200" b="0" i="0" dirty="0" err="1">
                <a:solidFill>
                  <a:srgbClr val="242424"/>
                </a:solidFill>
                <a:effectLst/>
                <a:latin typeface="source-serif-pro"/>
              </a:rPr>
              <a:t>toEqual</a:t>
            </a:r>
            <a:r>
              <a:rPr lang="en-US" sz="1200" b="0" i="0" dirty="0">
                <a:solidFill>
                  <a:srgbClr val="242424"/>
                </a:solidFill>
                <a:effectLst/>
                <a:latin typeface="source-serif-pro"/>
              </a:rPr>
              <a:t>({ id: 1, name: 'Bob' });</a:t>
            </a:r>
          </a:p>
          <a:p>
            <a:pPr algn="l"/>
            <a:r>
              <a:rPr lang="en-US" b="0" i="0" dirty="0">
                <a:solidFill>
                  <a:srgbClr val="242424"/>
                </a:solidFill>
                <a:effectLst/>
                <a:latin typeface="source-serif-pro"/>
              </a:rPr>
              <a:t>});</a:t>
            </a:r>
          </a:p>
          <a:p>
            <a:endParaRPr lang="en-US" dirty="0"/>
          </a:p>
        </p:txBody>
      </p:sp>
    </p:spTree>
    <p:extLst>
      <p:ext uri="{BB962C8B-B14F-4D97-AF65-F5344CB8AC3E}">
        <p14:creationId xmlns:p14="http://schemas.microsoft.com/office/powerpoint/2010/main" val="257728067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3"/>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Testing Best Practices</a:t>
            </a: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3" name="TextBox 2">
            <a:extLst>
              <a:ext uri="{FF2B5EF4-FFF2-40B4-BE49-F238E27FC236}">
                <a16:creationId xmlns:a16="http://schemas.microsoft.com/office/drawing/2014/main" id="{814AE3A4-2837-4A3B-9B32-B7F5104A9C2B}"/>
              </a:ext>
            </a:extLst>
          </p:cNvPr>
          <p:cNvSpPr txBox="1"/>
          <p:nvPr/>
        </p:nvSpPr>
        <p:spPr>
          <a:xfrm>
            <a:off x="1389529" y="2142509"/>
            <a:ext cx="8848165" cy="923330"/>
          </a:xfrm>
          <a:prstGeom prst="rect">
            <a:avLst/>
          </a:prstGeom>
          <a:noFill/>
        </p:spPr>
        <p:txBody>
          <a:bodyPr wrap="square" rtlCol="0">
            <a:spAutoFit/>
          </a:bodyPr>
          <a:lstStyle/>
          <a:p>
            <a:r>
              <a:rPr lang="en-US" b="1" dirty="0">
                <a:solidFill>
                  <a:srgbClr val="242424"/>
                </a:solidFill>
                <a:latin typeface="sohne"/>
              </a:rPr>
              <a:t>3. </a:t>
            </a:r>
            <a:r>
              <a:rPr lang="en-US" b="1" i="0" dirty="0">
                <a:solidFill>
                  <a:srgbClr val="242424"/>
                </a:solidFill>
                <a:effectLst/>
                <a:latin typeface="sohne"/>
              </a:rPr>
              <a:t>Mock </a:t>
            </a:r>
            <a:r>
              <a:rPr lang="en-US" b="1" i="0" dirty="0" err="1">
                <a:solidFill>
                  <a:srgbClr val="242424"/>
                </a:solidFill>
                <a:effectLst/>
                <a:latin typeface="sohne"/>
              </a:rPr>
              <a:t>jest.spyOn</a:t>
            </a:r>
            <a:r>
              <a:rPr lang="en-US" b="1" i="0" dirty="0">
                <a:solidFill>
                  <a:srgbClr val="242424"/>
                </a:solidFill>
                <a:effectLst/>
                <a:latin typeface="sohne"/>
              </a:rPr>
              <a:t>()</a:t>
            </a:r>
          </a:p>
          <a:p>
            <a:endParaRPr lang="en-US" b="1" i="0" dirty="0">
              <a:solidFill>
                <a:srgbClr val="333333"/>
              </a:solidFill>
              <a:effectLst/>
              <a:latin typeface="Lucida Grande"/>
            </a:endParaRPr>
          </a:p>
          <a:p>
            <a:pPr marL="342900" indent="-342900">
              <a:buAutoNum type="arabicPeriod"/>
            </a:pPr>
            <a:endParaRPr lang="en-US" b="1" i="0" dirty="0">
              <a:solidFill>
                <a:srgbClr val="242424"/>
              </a:solidFill>
              <a:effectLst/>
              <a:latin typeface="sohne"/>
            </a:endParaRPr>
          </a:p>
        </p:txBody>
      </p:sp>
      <p:sp>
        <p:nvSpPr>
          <p:cNvPr id="4" name="TextBox 3">
            <a:extLst>
              <a:ext uri="{FF2B5EF4-FFF2-40B4-BE49-F238E27FC236}">
                <a16:creationId xmlns:a16="http://schemas.microsoft.com/office/drawing/2014/main" id="{E2341E85-43DE-4462-9F2D-B5EF08EF5A58}"/>
              </a:ext>
            </a:extLst>
          </p:cNvPr>
          <p:cNvSpPr txBox="1"/>
          <p:nvPr/>
        </p:nvSpPr>
        <p:spPr>
          <a:xfrm>
            <a:off x="2160495" y="2787933"/>
            <a:ext cx="8641976" cy="2492990"/>
          </a:xfrm>
          <a:prstGeom prst="rect">
            <a:avLst/>
          </a:prstGeom>
          <a:noFill/>
        </p:spPr>
        <p:txBody>
          <a:bodyPr wrap="square" rtlCol="0">
            <a:spAutoFit/>
          </a:bodyPr>
          <a:lstStyle/>
          <a:p>
            <a:pPr algn="l"/>
            <a:r>
              <a:rPr lang="en-US" dirty="0"/>
              <a:t>test('</a:t>
            </a:r>
            <a:r>
              <a:rPr lang="en-US" dirty="0" err="1"/>
              <a:t>fetchUser</a:t>
            </a:r>
            <a:r>
              <a:rPr lang="en-US" dirty="0"/>
              <a:t> with </a:t>
            </a:r>
            <a:r>
              <a:rPr lang="en-US" dirty="0" err="1"/>
              <a:t>spyOn</a:t>
            </a:r>
            <a:r>
              <a:rPr lang="en-US" dirty="0"/>
              <a:t> on </a:t>
            </a:r>
            <a:r>
              <a:rPr lang="en-US" dirty="0" err="1"/>
              <a:t>axios.get</a:t>
            </a:r>
            <a:r>
              <a:rPr lang="en-US" dirty="0"/>
              <a:t>', async () =&gt; {</a:t>
            </a:r>
          </a:p>
          <a:p>
            <a:pPr lvl="1"/>
            <a:r>
              <a:rPr lang="en-US" sz="1200" dirty="0"/>
              <a:t>  const spy = </a:t>
            </a:r>
            <a:r>
              <a:rPr lang="en-US" sz="1200" dirty="0" err="1"/>
              <a:t>jest.spyOn</a:t>
            </a:r>
            <a:r>
              <a:rPr lang="en-US" sz="1200" dirty="0"/>
              <a:t>(</a:t>
            </a:r>
            <a:r>
              <a:rPr lang="en-US" sz="1200" dirty="0" err="1"/>
              <a:t>axios</a:t>
            </a:r>
            <a:r>
              <a:rPr lang="en-US" sz="1200" dirty="0"/>
              <a:t>, 'get').</a:t>
            </a:r>
            <a:r>
              <a:rPr lang="en-US" sz="1200" dirty="0" err="1"/>
              <a:t>mockResolvedValue</a:t>
            </a:r>
            <a:r>
              <a:rPr lang="en-US" sz="1200" dirty="0"/>
              <a:t>({</a:t>
            </a:r>
          </a:p>
          <a:p>
            <a:pPr lvl="1"/>
            <a:r>
              <a:rPr lang="en-US" sz="1200" dirty="0"/>
              <a:t>    data: { id: 1, name: 'Bob' },</a:t>
            </a:r>
          </a:p>
          <a:p>
            <a:pPr lvl="1"/>
            <a:r>
              <a:rPr lang="en-US" sz="1200" dirty="0"/>
              <a:t>  });</a:t>
            </a:r>
          </a:p>
          <a:p>
            <a:pPr lvl="1"/>
            <a:endParaRPr lang="en-US" sz="1200" dirty="0"/>
          </a:p>
          <a:p>
            <a:pPr lvl="1"/>
            <a:r>
              <a:rPr lang="en-US" sz="1200" dirty="0"/>
              <a:t>  const result = await </a:t>
            </a:r>
            <a:r>
              <a:rPr lang="en-US" sz="1200" dirty="0" err="1"/>
              <a:t>fetchUser</a:t>
            </a:r>
            <a:r>
              <a:rPr lang="en-US" sz="1200" dirty="0"/>
              <a:t>(1);</a:t>
            </a:r>
          </a:p>
          <a:p>
            <a:pPr lvl="1"/>
            <a:endParaRPr lang="en-US" sz="1200" dirty="0"/>
          </a:p>
          <a:p>
            <a:pPr lvl="1"/>
            <a:r>
              <a:rPr lang="en-US" sz="1200" dirty="0"/>
              <a:t>  expect(spy).</a:t>
            </a:r>
            <a:r>
              <a:rPr lang="en-US" sz="1200" dirty="0" err="1"/>
              <a:t>toHaveBeenCalledWith</a:t>
            </a:r>
            <a:r>
              <a:rPr lang="en-US" sz="1200" dirty="0"/>
              <a:t>('/</a:t>
            </a:r>
            <a:r>
              <a:rPr lang="en-US" sz="1200" dirty="0" err="1"/>
              <a:t>api</a:t>
            </a:r>
            <a:r>
              <a:rPr lang="en-US" sz="1200" dirty="0"/>
              <a:t>/users/1');</a:t>
            </a:r>
          </a:p>
          <a:p>
            <a:pPr lvl="1"/>
            <a:r>
              <a:rPr lang="en-US" sz="1200" dirty="0"/>
              <a:t>  expect(result).</a:t>
            </a:r>
            <a:r>
              <a:rPr lang="en-US" sz="1200" dirty="0" err="1"/>
              <a:t>toEqual</a:t>
            </a:r>
            <a:r>
              <a:rPr lang="en-US" sz="1200" dirty="0"/>
              <a:t>({ id: 1, name: 'Bob' });</a:t>
            </a:r>
          </a:p>
          <a:p>
            <a:pPr lvl="1"/>
            <a:endParaRPr lang="en-US" sz="1200" dirty="0"/>
          </a:p>
          <a:p>
            <a:pPr lvl="1"/>
            <a:r>
              <a:rPr lang="en-US" sz="1200" dirty="0"/>
              <a:t>  </a:t>
            </a:r>
            <a:r>
              <a:rPr lang="en-US" sz="1200" dirty="0" err="1"/>
              <a:t>spy.mockRestore</a:t>
            </a:r>
            <a:r>
              <a:rPr lang="en-US" sz="1200" dirty="0"/>
              <a:t>(); // Optional: clean up</a:t>
            </a:r>
          </a:p>
          <a:p>
            <a:pPr algn="l"/>
            <a:r>
              <a:rPr lang="en-US" dirty="0"/>
              <a:t>});</a:t>
            </a:r>
          </a:p>
        </p:txBody>
      </p:sp>
    </p:spTree>
    <p:extLst>
      <p:ext uri="{BB962C8B-B14F-4D97-AF65-F5344CB8AC3E}">
        <p14:creationId xmlns:p14="http://schemas.microsoft.com/office/powerpoint/2010/main" val="324623742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1183740"/>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Unit Tests vs Integration Tests vs E2E Tests </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3" name="TextBox 2">
            <a:extLst>
              <a:ext uri="{FF2B5EF4-FFF2-40B4-BE49-F238E27FC236}">
                <a16:creationId xmlns:a16="http://schemas.microsoft.com/office/drawing/2014/main" id="{814AE3A4-2837-4A3B-9B32-B7F5104A9C2B}"/>
              </a:ext>
            </a:extLst>
          </p:cNvPr>
          <p:cNvSpPr txBox="1"/>
          <p:nvPr/>
        </p:nvSpPr>
        <p:spPr>
          <a:xfrm>
            <a:off x="1541929" y="3086637"/>
            <a:ext cx="8848165" cy="2507738"/>
          </a:xfrm>
          <a:prstGeom prst="rect">
            <a:avLst/>
          </a:prstGeom>
          <a:noFill/>
        </p:spPr>
        <p:txBody>
          <a:bodyPr wrap="square" rtlCol="0">
            <a:spAutoFit/>
          </a:bodyPr>
          <a:lstStyle/>
          <a:p>
            <a:r>
              <a:rPr lang="en-US" b="1" i="0" dirty="0">
                <a:solidFill>
                  <a:srgbClr val="FF0000"/>
                </a:solidFill>
                <a:effectLst/>
                <a:latin typeface="sohne"/>
              </a:rPr>
              <a:t>				</a:t>
            </a:r>
            <a:r>
              <a:rPr lang="en-US" b="1" i="0" dirty="0" err="1">
                <a:solidFill>
                  <a:srgbClr val="FF0000"/>
                </a:solidFill>
                <a:effectLst/>
                <a:latin typeface="sohne"/>
              </a:rPr>
              <a:t>BeforeAll</a:t>
            </a:r>
            <a:endParaRPr lang="en-US" b="1" i="0" dirty="0">
              <a:solidFill>
                <a:srgbClr val="FF0000"/>
              </a:solidFill>
              <a:effectLst/>
              <a:latin typeface="sohne"/>
            </a:endParaRPr>
          </a:p>
          <a:p>
            <a:pPr>
              <a:lnSpc>
                <a:spcPct val="200000"/>
              </a:lnSpc>
            </a:pPr>
            <a:r>
              <a:rPr lang="en-US" dirty="0"/>
              <a:t>	</a:t>
            </a:r>
            <a:r>
              <a:rPr lang="en-US" b="1" i="1" dirty="0"/>
              <a:t>Kent C </a:t>
            </a:r>
            <a:r>
              <a:rPr lang="en-US" b="1" i="1" dirty="0" err="1"/>
              <a:t>Dodds</a:t>
            </a:r>
            <a:r>
              <a:rPr lang="en-US" dirty="0"/>
              <a:t>, a well-known software engineer, once said that what is important is 	the value that testing provides to the business. He doesn't care about the 	distinctions between types of testing. The value of testing is that it catches bugs 	and ensures that tests fail when breaking changes are made.</a:t>
            </a:r>
          </a:p>
        </p:txBody>
      </p:sp>
    </p:spTree>
    <p:extLst>
      <p:ext uri="{BB962C8B-B14F-4D97-AF65-F5344CB8AC3E}">
        <p14:creationId xmlns:p14="http://schemas.microsoft.com/office/powerpoint/2010/main" val="156577733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1183740"/>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Unit Tests vs Integration Tests vs E2E Tests </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3" name="TextBox 2">
            <a:extLst>
              <a:ext uri="{FF2B5EF4-FFF2-40B4-BE49-F238E27FC236}">
                <a16:creationId xmlns:a16="http://schemas.microsoft.com/office/drawing/2014/main" id="{814AE3A4-2837-4A3B-9B32-B7F5104A9C2B}"/>
              </a:ext>
            </a:extLst>
          </p:cNvPr>
          <p:cNvSpPr txBox="1"/>
          <p:nvPr/>
        </p:nvSpPr>
        <p:spPr>
          <a:xfrm>
            <a:off x="1559859" y="2800362"/>
            <a:ext cx="8848165" cy="3050002"/>
          </a:xfrm>
          <a:prstGeom prst="rect">
            <a:avLst/>
          </a:prstGeom>
          <a:noFill/>
        </p:spPr>
        <p:txBody>
          <a:bodyPr wrap="square" rtlCol="0">
            <a:spAutoFit/>
          </a:bodyPr>
          <a:lstStyle/>
          <a:p>
            <a:pPr marL="342900" indent="-342900">
              <a:buAutoNum type="arabicPeriod"/>
            </a:pPr>
            <a:r>
              <a:rPr lang="en-US" b="1" i="0" dirty="0">
                <a:solidFill>
                  <a:srgbClr val="242424"/>
                </a:solidFill>
                <a:effectLst/>
                <a:latin typeface="sohne"/>
              </a:rPr>
              <a:t>Unit Tests</a:t>
            </a:r>
          </a:p>
          <a:p>
            <a:pPr>
              <a:lnSpc>
                <a:spcPct val="200000"/>
              </a:lnSpc>
            </a:pPr>
            <a:r>
              <a:rPr lang="en-US" dirty="0"/>
              <a:t>	=&gt; </a:t>
            </a:r>
            <a:r>
              <a:rPr lang="en-US" b="0" i="0" dirty="0">
                <a:solidFill>
                  <a:srgbClr val="0A0A23"/>
                </a:solidFill>
                <a:effectLst/>
                <a:latin typeface="Lato" panose="020F0502020204030203" pitchFamily="34" charset="0"/>
              </a:rPr>
              <a:t>Write unit tests for individual components or functions to ensure they 	work as expected in isolation.</a:t>
            </a:r>
          </a:p>
          <a:p>
            <a:pPr>
              <a:lnSpc>
                <a:spcPct val="200000"/>
              </a:lnSpc>
            </a:pPr>
            <a:r>
              <a:rPr lang="en-US" dirty="0">
                <a:solidFill>
                  <a:srgbClr val="0A0A23"/>
                </a:solidFill>
                <a:latin typeface="Lato" panose="020F0502020204030203" pitchFamily="34" charset="0"/>
              </a:rPr>
              <a:t>	=&gt; Unit tests focus on one small part of your app at a time : like a button or a 		message</a:t>
            </a:r>
          </a:p>
          <a:p>
            <a:pPr>
              <a:lnSpc>
                <a:spcPct val="200000"/>
              </a:lnSpc>
            </a:pPr>
            <a:r>
              <a:rPr lang="en-US" dirty="0">
                <a:solidFill>
                  <a:srgbClr val="0A0A23"/>
                </a:solidFill>
                <a:latin typeface="Lato" panose="020F0502020204030203" pitchFamily="34" charset="0"/>
              </a:rPr>
              <a:t>	=&gt; </a:t>
            </a:r>
            <a:r>
              <a:rPr lang="en-US" b="0" i="0" dirty="0">
                <a:solidFill>
                  <a:srgbClr val="212121"/>
                </a:solidFill>
                <a:effectLst/>
                <a:latin typeface="__Poppins_9e6217"/>
              </a:rPr>
              <a:t> A single piece of code in isolation at a time</a:t>
            </a:r>
            <a:endParaRPr lang="en-US" dirty="0">
              <a:solidFill>
                <a:srgbClr val="0A0A23"/>
              </a:solidFill>
              <a:latin typeface="Lato" panose="020F0502020204030203" pitchFamily="34" charset="0"/>
            </a:endParaRPr>
          </a:p>
        </p:txBody>
      </p:sp>
    </p:spTree>
    <p:extLst>
      <p:ext uri="{BB962C8B-B14F-4D97-AF65-F5344CB8AC3E}">
        <p14:creationId xmlns:p14="http://schemas.microsoft.com/office/powerpoint/2010/main" val="205460412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1183740"/>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Unit Tests vs Integration Tests vs E2E Tests </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3" name="TextBox 2">
            <a:extLst>
              <a:ext uri="{FF2B5EF4-FFF2-40B4-BE49-F238E27FC236}">
                <a16:creationId xmlns:a16="http://schemas.microsoft.com/office/drawing/2014/main" id="{814AE3A4-2837-4A3B-9B32-B7F5104A9C2B}"/>
              </a:ext>
            </a:extLst>
          </p:cNvPr>
          <p:cNvSpPr txBox="1"/>
          <p:nvPr/>
        </p:nvSpPr>
        <p:spPr>
          <a:xfrm>
            <a:off x="1497106" y="2918012"/>
            <a:ext cx="8848165" cy="2505238"/>
          </a:xfrm>
          <a:prstGeom prst="rect">
            <a:avLst/>
          </a:prstGeom>
          <a:noFill/>
        </p:spPr>
        <p:txBody>
          <a:bodyPr wrap="square" rtlCol="0">
            <a:spAutoFit/>
          </a:bodyPr>
          <a:lstStyle/>
          <a:p>
            <a:r>
              <a:rPr lang="en-US" b="1" i="0" dirty="0">
                <a:solidFill>
                  <a:srgbClr val="242424"/>
                </a:solidFill>
                <a:effectLst/>
                <a:latin typeface="sohne"/>
              </a:rPr>
              <a:t>2.    Integration Tests</a:t>
            </a:r>
          </a:p>
          <a:p>
            <a:pPr>
              <a:lnSpc>
                <a:spcPct val="200000"/>
              </a:lnSpc>
            </a:pPr>
            <a:r>
              <a:rPr lang="en-US" dirty="0"/>
              <a:t>	=&gt; </a:t>
            </a:r>
            <a:r>
              <a:rPr lang="en-US" b="0" i="0" dirty="0">
                <a:solidFill>
                  <a:srgbClr val="0A0A23"/>
                </a:solidFill>
                <a:effectLst/>
                <a:latin typeface="Lato" panose="020F0502020204030203" pitchFamily="34" charset="0"/>
              </a:rPr>
              <a:t>Write integration tests to ensure that different parts of your application 	work together correctly</a:t>
            </a:r>
          </a:p>
          <a:p>
            <a:pPr>
              <a:lnSpc>
                <a:spcPct val="200000"/>
              </a:lnSpc>
            </a:pPr>
            <a:r>
              <a:rPr lang="en-US" dirty="0">
                <a:solidFill>
                  <a:srgbClr val="0A0A23"/>
                </a:solidFill>
                <a:latin typeface="Lato" panose="020F0502020204030203" pitchFamily="34" charset="0"/>
              </a:rPr>
              <a:t>	=&gt; T</a:t>
            </a:r>
            <a:r>
              <a:rPr lang="en-US" b="0" i="0" dirty="0">
                <a:effectLst/>
                <a:latin typeface="Figtree"/>
              </a:rPr>
              <a:t>esting the interactions between the different components, i.e., how these 	components work together to create a specific functionality or workflow</a:t>
            </a:r>
            <a:endParaRPr lang="en-US" dirty="0">
              <a:solidFill>
                <a:srgbClr val="0A0A23"/>
              </a:solidFill>
              <a:latin typeface="Lato" panose="020F0502020204030203" pitchFamily="34" charset="0"/>
            </a:endParaRPr>
          </a:p>
        </p:txBody>
      </p:sp>
    </p:spTree>
    <p:extLst>
      <p:ext uri="{BB962C8B-B14F-4D97-AF65-F5344CB8AC3E}">
        <p14:creationId xmlns:p14="http://schemas.microsoft.com/office/powerpoint/2010/main" val="428176400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83C22D-6E48-5548-82C6-E95F5994892B}"/>
              </a:ext>
            </a:extLst>
          </p:cNvPr>
          <p:cNvSpPr>
            <a:spLocks noGrp="1"/>
          </p:cNvSpPr>
          <p:nvPr>
            <p:ph type="title"/>
          </p:nvPr>
        </p:nvSpPr>
        <p:spPr>
          <a:xfrm>
            <a:off x="1870457" y="1687766"/>
            <a:ext cx="7111711" cy="3661762"/>
          </a:xfrm>
        </p:spPr>
        <p:txBody>
          <a:bodyPr vert="horz" lIns="91440" tIns="45720" rIns="91440" bIns="45720" rtlCol="0" anchor="t">
            <a:noAutofit/>
          </a:bodyPr>
          <a:lstStyle/>
          <a:p>
            <a:pPr>
              <a:lnSpc>
                <a:spcPct val="150000"/>
              </a:lnSpc>
            </a:pPr>
            <a:r>
              <a:rPr lang="fr-FR" sz="2400" spc="300" dirty="0">
                <a:solidFill>
                  <a:srgbClr val="FFCE1C"/>
                </a:solidFill>
                <a:latin typeface="Zilla Slab"/>
              </a:rPr>
              <a:t>I. </a:t>
            </a:r>
            <a:r>
              <a:rPr lang="en-GB" sz="2400" spc="300" dirty="0">
                <a:latin typeface="Zilla Slab"/>
              </a:rPr>
              <a:t>Introduction</a:t>
            </a:r>
            <a:br>
              <a:rPr lang="en-GB" sz="2400" spc="300" dirty="0">
                <a:latin typeface="Zilla Slab"/>
              </a:rPr>
            </a:br>
            <a:r>
              <a:rPr lang="fr-FR" sz="2400" spc="300" dirty="0">
                <a:solidFill>
                  <a:srgbClr val="FFCE1C"/>
                </a:solidFill>
                <a:latin typeface="Zilla Slab"/>
              </a:rPr>
              <a:t>II.</a:t>
            </a:r>
            <a:r>
              <a:rPr lang="en-GB" sz="2400" spc="300" dirty="0">
                <a:solidFill>
                  <a:srgbClr val="FFFFFF"/>
                </a:solidFill>
                <a:latin typeface="Zilla Slab"/>
              </a:rPr>
              <a:t> Tools and </a:t>
            </a:r>
            <a:r>
              <a:rPr lang="en-US" sz="2400" spc="300" dirty="0">
                <a:solidFill>
                  <a:srgbClr val="FFFFFF"/>
                </a:solidFill>
                <a:latin typeface="Zilla Slab"/>
              </a:rPr>
              <a:t>Dependencies</a:t>
            </a:r>
            <a:br>
              <a:rPr lang="en-GB" sz="2400" spc="300" dirty="0">
                <a:latin typeface="Zilla Slab"/>
              </a:rPr>
            </a:br>
            <a:r>
              <a:rPr lang="fr-FR" sz="2400" spc="300" dirty="0">
                <a:solidFill>
                  <a:srgbClr val="FFCE1C"/>
                </a:solidFill>
                <a:latin typeface="Zilla Slab"/>
              </a:rPr>
              <a:t>III. </a:t>
            </a:r>
            <a:r>
              <a:rPr lang="en-US" sz="2400" spc="300" dirty="0">
                <a:latin typeface="Zilla Slab"/>
              </a:rPr>
              <a:t>Unit Testing</a:t>
            </a:r>
            <a:br>
              <a:rPr lang="en-US" sz="900" b="1" i="0" dirty="0">
                <a:solidFill>
                  <a:srgbClr val="242424"/>
                </a:solidFill>
                <a:effectLst/>
                <a:latin typeface="sohne"/>
              </a:rPr>
            </a:br>
            <a:r>
              <a:rPr lang="fr-FR" sz="2400" spc="300" dirty="0">
                <a:solidFill>
                  <a:srgbClr val="FFCE1C"/>
                </a:solidFill>
                <a:latin typeface="Zilla Slab"/>
              </a:rPr>
              <a:t>IV. </a:t>
            </a:r>
            <a:r>
              <a:rPr lang="en-US" sz="2400" spc="300" dirty="0">
                <a:latin typeface="Zilla Slab"/>
              </a:rPr>
              <a:t>Integration Testing</a:t>
            </a:r>
            <a:br>
              <a:rPr lang="en-US" sz="900" b="1" i="0" dirty="0">
                <a:solidFill>
                  <a:srgbClr val="242424"/>
                </a:solidFill>
                <a:effectLst/>
                <a:latin typeface="sohne"/>
              </a:rPr>
            </a:br>
            <a:r>
              <a:rPr lang="fr-FR" sz="2400" spc="300" dirty="0">
                <a:solidFill>
                  <a:srgbClr val="FFCE1C"/>
                </a:solidFill>
                <a:latin typeface="Zilla Slab"/>
              </a:rPr>
              <a:t>V.</a:t>
            </a:r>
            <a:r>
              <a:rPr lang="en-GB" sz="2400" spc="300" dirty="0">
                <a:solidFill>
                  <a:srgbClr val="FFFFFF"/>
                </a:solidFill>
                <a:latin typeface="Zilla Slab"/>
              </a:rPr>
              <a:t> </a:t>
            </a:r>
            <a:r>
              <a:rPr lang="en-US" sz="2400" spc="300" dirty="0">
                <a:solidFill>
                  <a:srgbClr val="FFFFFF"/>
                </a:solidFill>
                <a:latin typeface="Zilla Slab"/>
              </a:rPr>
              <a:t>End-to-End </a:t>
            </a:r>
            <a:r>
              <a:rPr lang="en-US" sz="2400" spc="300" dirty="0">
                <a:latin typeface="Zilla Slab"/>
              </a:rPr>
              <a:t>Testing</a:t>
            </a:r>
            <a:br>
              <a:rPr lang="en-GB" sz="2400" spc="300" dirty="0"/>
            </a:br>
            <a:br>
              <a:rPr lang="en-GB" sz="2400" spc="300" dirty="0"/>
            </a:br>
            <a:br>
              <a:rPr lang="en-GB" sz="2400" spc="300" dirty="0"/>
            </a:br>
            <a:endParaRPr lang="en-GB" sz="2400" spc="300" dirty="0"/>
          </a:p>
        </p:txBody>
      </p:sp>
      <p:pic>
        <p:nvPicPr>
          <p:cNvPr id="3" name="Espace réservé pour une image  12">
            <a:extLst>
              <a:ext uri="{FF2B5EF4-FFF2-40B4-BE49-F238E27FC236}">
                <a16:creationId xmlns:a16="http://schemas.microsoft.com/office/drawing/2014/main" id="{5EC1BF03-0FC3-D645-A08D-8EC389E601A7}"/>
              </a:ext>
            </a:extLst>
          </p:cNvPr>
          <p:cNvPicPr preferRelativeResize="0">
            <a:picLocks/>
          </p:cNvPicPr>
          <p:nvPr/>
        </p:nvPicPr>
        <p:blipFill rotWithShape="1">
          <a:blip r:embed="rId3"/>
          <a:srcRect l="41487" t="5545" r="18504"/>
          <a:stretch/>
        </p:blipFill>
        <p:spPr>
          <a:xfrm>
            <a:off x="7826188" y="1"/>
            <a:ext cx="4365812" cy="6871446"/>
          </a:xfrm>
          <a:custGeom>
            <a:avLst/>
            <a:gdLst>
              <a:gd name="connsiteX0" fmla="*/ 1606318 w 9637712"/>
              <a:gd name="connsiteY0" fmla="*/ 0 h 10458450"/>
              <a:gd name="connsiteX1" fmla="*/ 9637712 w 9637712"/>
              <a:gd name="connsiteY1" fmla="*/ 0 h 10458450"/>
              <a:gd name="connsiteX2" fmla="*/ 9637712 w 9637712"/>
              <a:gd name="connsiteY2" fmla="*/ 10458450 h 10458450"/>
              <a:gd name="connsiteX3" fmla="*/ 0 w 9637712"/>
              <a:gd name="connsiteY3" fmla="*/ 10458450 h 10458450"/>
              <a:gd name="connsiteX4" fmla="*/ 0 w 9637712"/>
              <a:gd name="connsiteY4" fmla="*/ 1606318 h 10458450"/>
              <a:gd name="connsiteX5" fmla="*/ 1606318 w 9637712"/>
              <a:gd name="connsiteY5" fmla="*/ 0 h 1045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37712" h="10458450">
                <a:moveTo>
                  <a:pt x="1606318" y="0"/>
                </a:moveTo>
                <a:lnTo>
                  <a:pt x="9637712" y="0"/>
                </a:lnTo>
                <a:lnTo>
                  <a:pt x="9637712" y="10458450"/>
                </a:lnTo>
                <a:lnTo>
                  <a:pt x="0" y="10458450"/>
                </a:lnTo>
                <a:lnTo>
                  <a:pt x="0" y="1606318"/>
                </a:lnTo>
                <a:cubicBezTo>
                  <a:pt x="0" y="719173"/>
                  <a:pt x="719173" y="0"/>
                  <a:pt x="1606318" y="0"/>
                </a:cubicBezTo>
                <a:close/>
              </a:path>
            </a:pathLst>
          </a:custGeom>
        </p:spPr>
      </p:pic>
      <p:pic>
        <p:nvPicPr>
          <p:cNvPr id="4" name="Image 3">
            <a:extLst>
              <a:ext uri="{FF2B5EF4-FFF2-40B4-BE49-F238E27FC236}">
                <a16:creationId xmlns:a16="http://schemas.microsoft.com/office/drawing/2014/main" id="{39B6448E-880E-5742-8E9D-1661E6BF9EA5}"/>
              </a:ext>
            </a:extLst>
          </p:cNvPr>
          <p:cNvPicPr>
            <a:picLocks noChangeAspect="1"/>
          </p:cNvPicPr>
          <p:nvPr/>
        </p:nvPicPr>
        <p:blipFill>
          <a:blip r:embed="rId4"/>
          <a:stretch>
            <a:fillRect/>
          </a:stretch>
        </p:blipFill>
        <p:spPr>
          <a:xfrm>
            <a:off x="10138148" y="0"/>
            <a:ext cx="1651000" cy="2679700"/>
          </a:xfrm>
          <a:prstGeom prst="rect">
            <a:avLst/>
          </a:prstGeom>
        </p:spPr>
      </p:pic>
      <p:sp>
        <p:nvSpPr>
          <p:cNvPr id="6" name="Titre 1">
            <a:extLst>
              <a:ext uri="{FF2B5EF4-FFF2-40B4-BE49-F238E27FC236}">
                <a16:creationId xmlns:a16="http://schemas.microsoft.com/office/drawing/2014/main" id="{A5EF13AA-F918-5B12-6A2F-BED08D848DA1}"/>
              </a:ext>
            </a:extLst>
          </p:cNvPr>
          <p:cNvSpPr txBox="1">
            <a:spLocks/>
          </p:cNvSpPr>
          <p:nvPr/>
        </p:nvSpPr>
        <p:spPr>
          <a:xfrm>
            <a:off x="523047" y="294926"/>
            <a:ext cx="2247900" cy="934148"/>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ct val="0"/>
              </a:spcBef>
              <a:buFont typeface="+mj-lt"/>
              <a:buNone/>
              <a:defRPr sz="5400" b="1" i="0" kern="1200">
                <a:solidFill>
                  <a:schemeClr val="bg1"/>
                </a:solidFill>
                <a:latin typeface="Zilla Slab" pitchFamily="2" charset="77"/>
                <a:ea typeface="Zilla Slab" pitchFamily="2" charset="77"/>
                <a:cs typeface="+mj-cs"/>
              </a:defRPr>
            </a:lvl1pPr>
          </a:lstStyle>
          <a:p>
            <a:r>
              <a:rPr lang="fr-FR" sz="4400" spc="300">
                <a:solidFill>
                  <a:srgbClr val="FFCE1C"/>
                </a:solidFill>
                <a:latin typeface="Zilla Slab"/>
              </a:rPr>
              <a:t>Plan</a:t>
            </a:r>
            <a:endParaRPr lang="en-US" sz="4400"/>
          </a:p>
        </p:txBody>
      </p:sp>
    </p:spTree>
    <p:extLst>
      <p:ext uri="{BB962C8B-B14F-4D97-AF65-F5344CB8AC3E}">
        <p14:creationId xmlns:p14="http://schemas.microsoft.com/office/powerpoint/2010/main" val="33116075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33177" y="1118695"/>
            <a:ext cx="6332164" cy="1183740"/>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Unit Tests vs Integration</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graphicFrame>
        <p:nvGraphicFramePr>
          <p:cNvPr id="2" name="Table 3">
            <a:extLst>
              <a:ext uri="{FF2B5EF4-FFF2-40B4-BE49-F238E27FC236}">
                <a16:creationId xmlns:a16="http://schemas.microsoft.com/office/drawing/2014/main" id="{BD228597-A68E-437A-B6C7-5C024EB23B8B}"/>
              </a:ext>
            </a:extLst>
          </p:cNvPr>
          <p:cNvGraphicFramePr>
            <a:graphicFrameLocks noGrp="1"/>
          </p:cNvGraphicFramePr>
          <p:nvPr>
            <p:extLst>
              <p:ext uri="{D42A27DB-BD31-4B8C-83A1-F6EECF244321}">
                <p14:modId xmlns:p14="http://schemas.microsoft.com/office/powerpoint/2010/main" val="3885513862"/>
              </p:ext>
            </p:extLst>
          </p:nvPr>
        </p:nvGraphicFramePr>
        <p:xfrm>
          <a:off x="838200" y="1941243"/>
          <a:ext cx="10690413" cy="4020286"/>
        </p:xfrm>
        <a:graphic>
          <a:graphicData uri="http://schemas.openxmlformats.org/drawingml/2006/table">
            <a:tbl>
              <a:tblPr firstRow="1" bandRow="1">
                <a:tableStyleId>{5C22544A-7EE6-4342-B048-85BDC9FD1C3A}</a:tableStyleId>
              </a:tblPr>
              <a:tblGrid>
                <a:gridCol w="1707776">
                  <a:extLst>
                    <a:ext uri="{9D8B030D-6E8A-4147-A177-3AD203B41FA5}">
                      <a16:colId xmlns:a16="http://schemas.microsoft.com/office/drawing/2014/main" val="1532719263"/>
                    </a:ext>
                  </a:extLst>
                </a:gridCol>
                <a:gridCol w="4231342">
                  <a:extLst>
                    <a:ext uri="{9D8B030D-6E8A-4147-A177-3AD203B41FA5}">
                      <a16:colId xmlns:a16="http://schemas.microsoft.com/office/drawing/2014/main" val="3171410551"/>
                    </a:ext>
                  </a:extLst>
                </a:gridCol>
                <a:gridCol w="4751295">
                  <a:extLst>
                    <a:ext uri="{9D8B030D-6E8A-4147-A177-3AD203B41FA5}">
                      <a16:colId xmlns:a16="http://schemas.microsoft.com/office/drawing/2014/main" val="2756516351"/>
                    </a:ext>
                  </a:extLst>
                </a:gridCol>
              </a:tblGrid>
              <a:tr h="508632">
                <a:tc>
                  <a:txBody>
                    <a:bodyPr/>
                    <a:lstStyle/>
                    <a:p>
                      <a:pPr algn="ctr"/>
                      <a:endParaRPr lang="fr-T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i="0" kern="1200" dirty="0">
                          <a:solidFill>
                            <a:schemeClr val="lt1"/>
                          </a:solidFill>
                          <a:effectLst/>
                          <a:latin typeface="+mn-lt"/>
                          <a:ea typeface="+mn-ea"/>
                          <a:cs typeface="+mn-cs"/>
                        </a:rPr>
                        <a:t>Unit </a:t>
                      </a:r>
                      <a:r>
                        <a:rPr lang="fr-FR" sz="1800" b="1" i="0" kern="1200" dirty="0" err="1">
                          <a:solidFill>
                            <a:schemeClr val="lt1"/>
                          </a:solidFill>
                          <a:effectLst/>
                          <a:latin typeface="+mn-lt"/>
                          <a:ea typeface="+mn-ea"/>
                          <a:cs typeface="+mn-cs"/>
                        </a:rPr>
                        <a:t>Testing</a:t>
                      </a:r>
                      <a:endParaRPr lang="fr-FR" sz="1800" b="1" i="0" kern="1200" dirty="0">
                        <a:solidFill>
                          <a:schemeClr val="lt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i="0" kern="1200" dirty="0" err="1">
                          <a:solidFill>
                            <a:schemeClr val="lt1"/>
                          </a:solidFill>
                          <a:effectLst/>
                          <a:latin typeface="+mn-lt"/>
                          <a:ea typeface="+mn-ea"/>
                          <a:cs typeface="+mn-cs"/>
                        </a:rPr>
                        <a:t>Integration</a:t>
                      </a:r>
                      <a:r>
                        <a:rPr lang="fr-FR" sz="1800" b="1" i="0" kern="1200" dirty="0">
                          <a:solidFill>
                            <a:schemeClr val="lt1"/>
                          </a:solidFill>
                          <a:effectLst/>
                          <a:latin typeface="+mn-lt"/>
                          <a:ea typeface="+mn-ea"/>
                          <a:cs typeface="+mn-cs"/>
                        </a:rPr>
                        <a:t> </a:t>
                      </a:r>
                      <a:r>
                        <a:rPr lang="fr-FR" sz="1800" b="1" i="0" kern="1200" dirty="0" err="1">
                          <a:solidFill>
                            <a:schemeClr val="lt1"/>
                          </a:solidFill>
                          <a:effectLst/>
                          <a:latin typeface="+mn-lt"/>
                          <a:ea typeface="+mn-ea"/>
                          <a:cs typeface="+mn-cs"/>
                        </a:rPr>
                        <a:t>Testing</a:t>
                      </a:r>
                      <a:endParaRPr lang="fr-FR" sz="1800" b="1" i="0" kern="1200" dirty="0">
                        <a:solidFill>
                          <a:schemeClr val="lt1"/>
                        </a:solidFill>
                        <a:effectLst/>
                        <a:latin typeface="+mn-lt"/>
                        <a:ea typeface="+mn-ea"/>
                        <a:cs typeface="+mn-cs"/>
                      </a:endParaRPr>
                    </a:p>
                  </a:txBody>
                  <a:tcPr/>
                </a:tc>
                <a:extLst>
                  <a:ext uri="{0D108BD9-81ED-4DB2-BD59-A6C34878D82A}">
                    <a16:rowId xmlns:a16="http://schemas.microsoft.com/office/drawing/2014/main" val="3619210199"/>
                  </a:ext>
                </a:extLst>
              </a:tr>
              <a:tr h="35116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sz="1800" b="1" i="0" kern="1200" dirty="0">
                        <a:solidFill>
                          <a:schemeClr val="dk1"/>
                        </a:solidFill>
                        <a:effectLs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fr-FR" sz="1800" b="1" i="0" kern="1200" dirty="0">
                        <a:solidFill>
                          <a:schemeClr val="dk1"/>
                        </a:solidFill>
                        <a:effectLs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fr-FR" sz="1800" b="1" i="0" kern="1200" dirty="0">
                        <a:solidFill>
                          <a:schemeClr val="dk1"/>
                        </a:solidFill>
                        <a:effectLs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fr-FR" sz="1800" b="1" i="0" kern="1200" dirty="0">
                        <a:solidFill>
                          <a:schemeClr val="dk1"/>
                        </a:solidFill>
                        <a:effectLs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fr-FR" sz="1800" b="1" i="0" kern="1200" dirty="0">
                        <a:solidFill>
                          <a:schemeClr val="dk1"/>
                        </a:solidFill>
                        <a:effectLs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i="0" kern="1200" dirty="0">
                          <a:solidFill>
                            <a:schemeClr val="dk1"/>
                          </a:solidFill>
                          <a:effectLst/>
                          <a:latin typeface="+mn-lt"/>
                          <a:ea typeface="+mn-ea"/>
                          <a:cs typeface="+mn-cs"/>
                        </a:rPr>
                        <a:t>Objectives</a:t>
                      </a:r>
                    </a:p>
                    <a:p>
                      <a:pPr algn="ctr"/>
                      <a:endParaRPr lang="fr-TN" dirty="0"/>
                    </a:p>
                  </a:txBody>
                  <a:tcPr/>
                </a:tc>
                <a:tc>
                  <a:txBody>
                    <a:bodyPr/>
                    <a:lstStyle/>
                    <a:p>
                      <a:r>
                        <a:rPr lang="fr-FR" sz="1800" b="1" i="0" kern="1200" dirty="0">
                          <a:solidFill>
                            <a:schemeClr val="dk1"/>
                          </a:solidFill>
                          <a:effectLst/>
                          <a:latin typeface="+mn-lt"/>
                          <a:ea typeface="+mn-ea"/>
                          <a:cs typeface="+mn-cs"/>
                        </a:rPr>
                        <a:t>Isolation : </a:t>
                      </a:r>
                      <a:r>
                        <a:rPr lang="en-US" sz="1800" b="0" i="0" kern="1200" dirty="0">
                          <a:solidFill>
                            <a:schemeClr val="dk1"/>
                          </a:solidFill>
                          <a:effectLst/>
                          <a:latin typeface="+mn-lt"/>
                          <a:ea typeface="+mn-ea"/>
                          <a:cs typeface="+mn-cs"/>
                        </a:rPr>
                        <a:t>designed to run in isolation from the rest of the code base</a:t>
                      </a:r>
                    </a:p>
                    <a:p>
                      <a:r>
                        <a:rPr lang="fr-FR" sz="1800" b="1" i="0" kern="1200" dirty="0" err="1">
                          <a:solidFill>
                            <a:schemeClr val="dk1"/>
                          </a:solidFill>
                          <a:effectLst/>
                          <a:latin typeface="+mn-lt"/>
                          <a:ea typeface="+mn-ea"/>
                          <a:cs typeface="+mn-cs"/>
                        </a:rPr>
                        <a:t>Verification</a:t>
                      </a:r>
                      <a:r>
                        <a:rPr lang="fr-FR" sz="1800" b="1" i="0" kern="1200" dirty="0">
                          <a:solidFill>
                            <a:schemeClr val="dk1"/>
                          </a:solidFill>
                          <a:effectLst/>
                          <a:latin typeface="+mn-lt"/>
                          <a:ea typeface="+mn-ea"/>
                          <a:cs typeface="+mn-cs"/>
                        </a:rPr>
                        <a:t> of </a:t>
                      </a:r>
                      <a:r>
                        <a:rPr lang="fr-FR" sz="1800" b="1" i="0" kern="1200" dirty="0" err="1">
                          <a:solidFill>
                            <a:schemeClr val="dk1"/>
                          </a:solidFill>
                          <a:effectLst/>
                          <a:latin typeface="+mn-lt"/>
                          <a:ea typeface="+mn-ea"/>
                          <a:cs typeface="+mn-cs"/>
                        </a:rPr>
                        <a:t>Functionality</a:t>
                      </a:r>
                      <a:r>
                        <a:rPr lang="fr-FR" sz="1800" b="1" i="0" kern="1200" dirty="0">
                          <a:solidFill>
                            <a:schemeClr val="dk1"/>
                          </a:solidFill>
                          <a:effectLst/>
                          <a:latin typeface="+mn-lt"/>
                          <a:ea typeface="+mn-ea"/>
                          <a:cs typeface="+mn-cs"/>
                        </a:rPr>
                        <a:t>: </a:t>
                      </a:r>
                      <a:r>
                        <a:rPr lang="en-US" sz="1800" b="0" i="0" kern="1200" dirty="0">
                          <a:solidFill>
                            <a:schemeClr val="dk1"/>
                          </a:solidFill>
                          <a:effectLst/>
                          <a:latin typeface="+mn-lt"/>
                          <a:ea typeface="+mn-ea"/>
                          <a:cs typeface="+mn-cs"/>
                        </a:rPr>
                        <a:t>verify that each unit of code performs its intended functionality correctly</a:t>
                      </a:r>
                    </a:p>
                    <a:p>
                      <a:r>
                        <a:rPr lang="fr-FR" sz="1800" b="1" i="0" kern="1200" dirty="0" err="1">
                          <a:solidFill>
                            <a:schemeClr val="dk1"/>
                          </a:solidFill>
                          <a:effectLst/>
                          <a:latin typeface="+mn-lt"/>
                          <a:ea typeface="+mn-ea"/>
                          <a:cs typeface="+mn-cs"/>
                        </a:rPr>
                        <a:t>Early</a:t>
                      </a:r>
                      <a:r>
                        <a:rPr lang="fr-FR" sz="1800" b="1" i="0" kern="1200" dirty="0">
                          <a:solidFill>
                            <a:schemeClr val="dk1"/>
                          </a:solidFill>
                          <a:effectLst/>
                          <a:latin typeface="+mn-lt"/>
                          <a:ea typeface="+mn-ea"/>
                          <a:cs typeface="+mn-cs"/>
                        </a:rPr>
                        <a:t> </a:t>
                      </a:r>
                      <a:r>
                        <a:rPr lang="fr-FR" sz="1800" b="1" i="0" kern="1200" dirty="0" err="1">
                          <a:solidFill>
                            <a:schemeClr val="dk1"/>
                          </a:solidFill>
                          <a:effectLst/>
                          <a:latin typeface="+mn-lt"/>
                          <a:ea typeface="+mn-ea"/>
                          <a:cs typeface="+mn-cs"/>
                        </a:rPr>
                        <a:t>Detection</a:t>
                      </a:r>
                      <a:r>
                        <a:rPr lang="fr-FR" sz="1800" b="1" i="0" kern="1200" dirty="0">
                          <a:solidFill>
                            <a:schemeClr val="dk1"/>
                          </a:solidFill>
                          <a:effectLst/>
                          <a:latin typeface="+mn-lt"/>
                          <a:ea typeface="+mn-ea"/>
                          <a:cs typeface="+mn-cs"/>
                        </a:rPr>
                        <a:t> of </a:t>
                      </a:r>
                      <a:r>
                        <a:rPr lang="fr-FR" sz="1800" b="1" i="0" kern="1200" dirty="0" err="1">
                          <a:solidFill>
                            <a:schemeClr val="dk1"/>
                          </a:solidFill>
                          <a:effectLst/>
                          <a:latin typeface="+mn-lt"/>
                          <a:ea typeface="+mn-ea"/>
                          <a:cs typeface="+mn-cs"/>
                        </a:rPr>
                        <a:t>Defects</a:t>
                      </a:r>
                      <a:r>
                        <a:rPr lang="fr-FR" sz="1800" b="1" i="0" kern="1200" dirty="0">
                          <a:solidFill>
                            <a:schemeClr val="dk1"/>
                          </a:solidFill>
                          <a:effectLst/>
                          <a:latin typeface="+mn-lt"/>
                          <a:ea typeface="+mn-ea"/>
                          <a:cs typeface="+mn-cs"/>
                        </a:rPr>
                        <a:t>:</a:t>
                      </a:r>
                    </a:p>
                    <a:p>
                      <a:r>
                        <a:rPr lang="fr-FR" sz="1800" b="0" i="0" kern="1200" dirty="0">
                          <a:solidFill>
                            <a:schemeClr val="dk1"/>
                          </a:solidFill>
                          <a:effectLst/>
                          <a:latin typeface="+mn-lt"/>
                          <a:ea typeface="+mn-ea"/>
                          <a:cs typeface="+mn-cs"/>
                        </a:rPr>
                        <a:t>B</a:t>
                      </a:r>
                      <a:r>
                        <a:rPr lang="en-US" sz="1800" b="0" i="0" kern="1200" dirty="0">
                          <a:solidFill>
                            <a:schemeClr val="dk1"/>
                          </a:solidFill>
                          <a:effectLst/>
                          <a:latin typeface="+mn-lt"/>
                          <a:ea typeface="+mn-ea"/>
                          <a:cs typeface="+mn-cs"/>
                        </a:rPr>
                        <a:t>y catching and addressing defects at the unit level, developers can identify and fix issues early in the development process</a:t>
                      </a:r>
                      <a:endParaRPr lang="fr-TN" dirty="0"/>
                    </a:p>
                  </a:txBody>
                  <a:tcPr/>
                </a:tc>
                <a:tc>
                  <a:txBody>
                    <a:bodyPr/>
                    <a:lstStyle/>
                    <a:p>
                      <a:r>
                        <a:rPr lang="fr-FR" sz="1800" b="1" i="0" kern="1200" dirty="0">
                          <a:solidFill>
                            <a:schemeClr val="dk1"/>
                          </a:solidFill>
                          <a:effectLst/>
                          <a:latin typeface="+mn-lt"/>
                          <a:ea typeface="+mn-ea"/>
                          <a:cs typeface="+mn-cs"/>
                        </a:rPr>
                        <a:t>Interaction Validation: </a:t>
                      </a:r>
                      <a:r>
                        <a:rPr lang="en-US" sz="1800" b="0" i="0" kern="1200" dirty="0">
                          <a:solidFill>
                            <a:schemeClr val="dk1"/>
                          </a:solidFill>
                          <a:effectLst/>
                          <a:latin typeface="+mn-lt"/>
                          <a:ea typeface="+mn-ea"/>
                          <a:cs typeface="+mn-cs"/>
                        </a:rPr>
                        <a:t> validate that different components or units interact correctly and exchange data in accordance with the specified requirements.</a:t>
                      </a:r>
                    </a:p>
                    <a:p>
                      <a:r>
                        <a:rPr lang="fr-FR" sz="1800" b="1" i="0" kern="1200" dirty="0" err="1">
                          <a:solidFill>
                            <a:schemeClr val="dk1"/>
                          </a:solidFill>
                          <a:effectLst/>
                          <a:latin typeface="+mn-lt"/>
                          <a:ea typeface="+mn-ea"/>
                          <a:cs typeface="+mn-cs"/>
                        </a:rPr>
                        <a:t>Error</a:t>
                      </a:r>
                      <a:r>
                        <a:rPr lang="fr-FR" sz="1800" b="1" i="0" kern="1200" dirty="0">
                          <a:solidFill>
                            <a:schemeClr val="dk1"/>
                          </a:solidFill>
                          <a:effectLst/>
                          <a:latin typeface="+mn-lt"/>
                          <a:ea typeface="+mn-ea"/>
                          <a:cs typeface="+mn-cs"/>
                        </a:rPr>
                        <a:t> </a:t>
                      </a:r>
                      <a:r>
                        <a:rPr lang="fr-FR" sz="1800" b="1" i="0" kern="1200" dirty="0" err="1">
                          <a:solidFill>
                            <a:schemeClr val="dk1"/>
                          </a:solidFill>
                          <a:effectLst/>
                          <a:latin typeface="+mn-lt"/>
                          <a:ea typeface="+mn-ea"/>
                          <a:cs typeface="+mn-cs"/>
                        </a:rPr>
                        <a:t>Detection</a:t>
                      </a:r>
                      <a:r>
                        <a:rPr lang="fr-FR" sz="1800" b="1" i="0" kern="1200" dirty="0">
                          <a:solidFill>
                            <a:schemeClr val="dk1"/>
                          </a:solidFill>
                          <a:effectLst/>
                          <a:latin typeface="+mn-lt"/>
                          <a:ea typeface="+mn-ea"/>
                          <a:cs typeface="+mn-cs"/>
                        </a:rPr>
                        <a:t>: </a:t>
                      </a:r>
                      <a:r>
                        <a:rPr lang="en-US" sz="1800" b="0" i="0" kern="1200" dirty="0">
                          <a:solidFill>
                            <a:schemeClr val="dk1"/>
                          </a:solidFill>
                          <a:effectLst/>
                          <a:latin typeface="+mn-lt"/>
                          <a:ea typeface="+mn-ea"/>
                          <a:cs typeface="+mn-cs"/>
                        </a:rPr>
                        <a:t>helps identify issues related to the integration of components, such as incorrect data flow, communication problems, or compatibility issues</a:t>
                      </a:r>
                      <a:endParaRPr lang="fr-TN" dirty="0"/>
                    </a:p>
                  </a:txBody>
                  <a:tcPr/>
                </a:tc>
                <a:extLst>
                  <a:ext uri="{0D108BD9-81ED-4DB2-BD59-A6C34878D82A}">
                    <a16:rowId xmlns:a16="http://schemas.microsoft.com/office/drawing/2014/main" val="2455028704"/>
                  </a:ext>
                </a:extLst>
              </a:tr>
            </a:tbl>
          </a:graphicData>
        </a:graphic>
      </p:graphicFrame>
    </p:spTree>
    <p:extLst>
      <p:ext uri="{BB962C8B-B14F-4D97-AF65-F5344CB8AC3E}">
        <p14:creationId xmlns:p14="http://schemas.microsoft.com/office/powerpoint/2010/main" val="160300065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1183740"/>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Unit Tests vs Integration</a:t>
            </a: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graphicFrame>
        <p:nvGraphicFramePr>
          <p:cNvPr id="2" name="Table 3">
            <a:extLst>
              <a:ext uri="{FF2B5EF4-FFF2-40B4-BE49-F238E27FC236}">
                <a16:creationId xmlns:a16="http://schemas.microsoft.com/office/drawing/2014/main" id="{3E93C2B1-4032-4700-B148-97B4C607ED22}"/>
              </a:ext>
            </a:extLst>
          </p:cNvPr>
          <p:cNvGraphicFramePr>
            <a:graphicFrameLocks noGrp="1"/>
          </p:cNvGraphicFramePr>
          <p:nvPr>
            <p:extLst>
              <p:ext uri="{D42A27DB-BD31-4B8C-83A1-F6EECF244321}">
                <p14:modId xmlns:p14="http://schemas.microsoft.com/office/powerpoint/2010/main" val="1715597642"/>
              </p:ext>
            </p:extLst>
          </p:nvPr>
        </p:nvGraphicFramePr>
        <p:xfrm>
          <a:off x="1198282" y="2306419"/>
          <a:ext cx="9541437" cy="3646146"/>
        </p:xfrm>
        <a:graphic>
          <a:graphicData uri="http://schemas.openxmlformats.org/drawingml/2006/table">
            <a:tbl>
              <a:tblPr firstRow="1" bandRow="1">
                <a:tableStyleId>{5C22544A-7EE6-4342-B048-85BDC9FD1C3A}</a:tableStyleId>
              </a:tblPr>
              <a:tblGrid>
                <a:gridCol w="3180479">
                  <a:extLst>
                    <a:ext uri="{9D8B030D-6E8A-4147-A177-3AD203B41FA5}">
                      <a16:colId xmlns:a16="http://schemas.microsoft.com/office/drawing/2014/main" val="1303881082"/>
                    </a:ext>
                  </a:extLst>
                </a:gridCol>
                <a:gridCol w="3180479">
                  <a:extLst>
                    <a:ext uri="{9D8B030D-6E8A-4147-A177-3AD203B41FA5}">
                      <a16:colId xmlns:a16="http://schemas.microsoft.com/office/drawing/2014/main" val="2347528941"/>
                    </a:ext>
                  </a:extLst>
                </a:gridCol>
                <a:gridCol w="3180479">
                  <a:extLst>
                    <a:ext uri="{9D8B030D-6E8A-4147-A177-3AD203B41FA5}">
                      <a16:colId xmlns:a16="http://schemas.microsoft.com/office/drawing/2014/main" val="4137817330"/>
                    </a:ext>
                  </a:extLst>
                </a:gridCol>
              </a:tblGrid>
              <a:tr h="421820">
                <a:tc>
                  <a:txBody>
                    <a:bodyPr/>
                    <a:lstStyle/>
                    <a:p>
                      <a:endParaRPr lang="fr-T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1" i="0" kern="1200" dirty="0">
                          <a:solidFill>
                            <a:schemeClr val="lt1"/>
                          </a:solidFill>
                          <a:effectLst/>
                          <a:latin typeface="+mn-lt"/>
                          <a:ea typeface="+mn-ea"/>
                          <a:cs typeface="+mn-cs"/>
                        </a:rPr>
                        <a:t>Unit </a:t>
                      </a:r>
                      <a:r>
                        <a:rPr lang="fr-FR" sz="1800" b="1" i="0" kern="1200" dirty="0" err="1">
                          <a:solidFill>
                            <a:schemeClr val="lt1"/>
                          </a:solidFill>
                          <a:effectLst/>
                          <a:latin typeface="+mn-lt"/>
                          <a:ea typeface="+mn-ea"/>
                          <a:cs typeface="+mn-cs"/>
                        </a:rPr>
                        <a:t>Testing</a:t>
                      </a:r>
                      <a:endParaRPr lang="fr-FR" sz="1800" b="1" i="0" kern="1200" dirty="0">
                        <a:solidFill>
                          <a:schemeClr val="lt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i="0" kern="1200" dirty="0" err="1">
                          <a:solidFill>
                            <a:schemeClr val="lt1"/>
                          </a:solidFill>
                          <a:effectLst/>
                          <a:latin typeface="+mn-lt"/>
                          <a:ea typeface="+mn-ea"/>
                          <a:cs typeface="+mn-cs"/>
                        </a:rPr>
                        <a:t>Integration</a:t>
                      </a:r>
                      <a:r>
                        <a:rPr lang="fr-FR" sz="1800" b="1" i="0" kern="1200" dirty="0">
                          <a:solidFill>
                            <a:schemeClr val="lt1"/>
                          </a:solidFill>
                          <a:effectLst/>
                          <a:latin typeface="+mn-lt"/>
                          <a:ea typeface="+mn-ea"/>
                          <a:cs typeface="+mn-cs"/>
                        </a:rPr>
                        <a:t> </a:t>
                      </a:r>
                      <a:r>
                        <a:rPr lang="fr-FR" sz="1800" b="1" i="0" kern="1200" dirty="0" err="1">
                          <a:solidFill>
                            <a:schemeClr val="lt1"/>
                          </a:solidFill>
                          <a:effectLst/>
                          <a:latin typeface="+mn-lt"/>
                          <a:ea typeface="+mn-ea"/>
                          <a:cs typeface="+mn-cs"/>
                        </a:rPr>
                        <a:t>Testing</a:t>
                      </a:r>
                      <a:endParaRPr lang="fr-FR" sz="1800" b="1" i="0" kern="1200" dirty="0">
                        <a:solidFill>
                          <a:schemeClr val="lt1"/>
                        </a:solidFill>
                        <a:effectLst/>
                        <a:latin typeface="+mn-lt"/>
                        <a:ea typeface="+mn-ea"/>
                        <a:cs typeface="+mn-cs"/>
                      </a:endParaRPr>
                    </a:p>
                  </a:txBody>
                  <a:tcPr/>
                </a:tc>
                <a:extLst>
                  <a:ext uri="{0D108BD9-81ED-4DB2-BD59-A6C34878D82A}">
                    <a16:rowId xmlns:a16="http://schemas.microsoft.com/office/drawing/2014/main" val="2217660332"/>
                  </a:ext>
                </a:extLst>
              </a:tr>
              <a:tr h="3224326">
                <a:tc>
                  <a:txBody>
                    <a:bodyPr/>
                    <a:lstStyle/>
                    <a:p>
                      <a:pPr algn="ctr"/>
                      <a:endParaRPr lang="fr-FR" b="1" dirty="0"/>
                    </a:p>
                    <a:p>
                      <a:pPr algn="ctr"/>
                      <a:endParaRPr lang="fr-FR" b="1" dirty="0"/>
                    </a:p>
                    <a:p>
                      <a:pPr algn="ctr"/>
                      <a:endParaRPr lang="fr-FR" b="1" dirty="0"/>
                    </a:p>
                    <a:p>
                      <a:pPr algn="ctr"/>
                      <a:endParaRPr lang="fr-FR" b="1" dirty="0"/>
                    </a:p>
                    <a:p>
                      <a:pPr algn="ctr"/>
                      <a:endParaRPr lang="fr-FR" b="1" dirty="0"/>
                    </a:p>
                    <a:p>
                      <a:pPr algn="ctr"/>
                      <a:r>
                        <a:rPr lang="fr-FR" b="1" dirty="0"/>
                        <a:t>Scope</a:t>
                      </a:r>
                      <a:endParaRPr lang="fr-TN" b="1" dirty="0"/>
                    </a:p>
                  </a:txBody>
                  <a:tcPr/>
                </a:tc>
                <a:tc>
                  <a:txBody>
                    <a:bodyPr/>
                    <a:lstStyle/>
                    <a:p>
                      <a:r>
                        <a:rPr lang="fr-FR" sz="1800" b="1" i="0" kern="1200" dirty="0">
                          <a:solidFill>
                            <a:schemeClr val="dk1"/>
                          </a:solidFill>
                          <a:effectLst/>
                          <a:latin typeface="+mn-lt"/>
                          <a:ea typeface="+mn-ea"/>
                          <a:cs typeface="+mn-cs"/>
                        </a:rPr>
                        <a:t>Isolation: </a:t>
                      </a:r>
                      <a:r>
                        <a:rPr lang="en-US" sz="1800" b="0" i="0" kern="1200" dirty="0">
                          <a:solidFill>
                            <a:schemeClr val="dk1"/>
                          </a:solidFill>
                          <a:effectLst/>
                          <a:latin typeface="+mn-lt"/>
                          <a:ea typeface="+mn-ea"/>
                          <a:cs typeface="+mn-cs"/>
                        </a:rPr>
                        <a:t>Units should be tested in isolation to ensure that the test results are specific to the unit being tested.</a:t>
                      </a:r>
                    </a:p>
                    <a:p>
                      <a:r>
                        <a:rPr lang="fr-FR" sz="1800" b="1" i="0" kern="1200" dirty="0">
                          <a:solidFill>
                            <a:schemeClr val="dk1"/>
                          </a:solidFill>
                          <a:effectLst/>
                          <a:latin typeface="+mn-lt"/>
                          <a:ea typeface="+mn-ea"/>
                          <a:cs typeface="+mn-cs"/>
                        </a:rPr>
                        <a:t>Fast </a:t>
                      </a:r>
                      <a:r>
                        <a:rPr lang="fr-FR" sz="1800" b="1" i="0" kern="1200" dirty="0" err="1">
                          <a:solidFill>
                            <a:schemeClr val="dk1"/>
                          </a:solidFill>
                          <a:effectLst/>
                          <a:latin typeface="+mn-lt"/>
                          <a:ea typeface="+mn-ea"/>
                          <a:cs typeface="+mn-cs"/>
                        </a:rPr>
                        <a:t>Execution</a:t>
                      </a:r>
                      <a:r>
                        <a:rPr lang="fr-FR" sz="1800" b="1" i="0" kern="1200" dirty="0">
                          <a:solidFill>
                            <a:schemeClr val="dk1"/>
                          </a:solidFill>
                          <a:effectLst/>
                          <a:latin typeface="+mn-lt"/>
                          <a:ea typeface="+mn-ea"/>
                          <a:cs typeface="+mn-cs"/>
                        </a:rPr>
                        <a:t>: </a:t>
                      </a:r>
                      <a:r>
                        <a:rPr lang="fr-FR" sz="1800" b="0" i="0" kern="1200" dirty="0" err="1">
                          <a:solidFill>
                            <a:schemeClr val="dk1"/>
                          </a:solidFill>
                          <a:effectLst/>
                          <a:latin typeface="+mn-lt"/>
                          <a:ea typeface="+mn-ea"/>
                          <a:cs typeface="+mn-cs"/>
                        </a:rPr>
                        <a:t>Units</a:t>
                      </a:r>
                      <a:r>
                        <a:rPr lang="fr-FR" sz="1800" b="1" i="0" kern="1200" dirty="0">
                          <a:solidFill>
                            <a:schemeClr val="dk1"/>
                          </a:solidFill>
                          <a:effectLst/>
                          <a:latin typeface="+mn-lt"/>
                          <a:ea typeface="+mn-ea"/>
                          <a:cs typeface="+mn-cs"/>
                        </a:rPr>
                        <a:t> </a:t>
                      </a:r>
                      <a:r>
                        <a:rPr lang="en-US" sz="1800" b="0" i="0" kern="1200" dirty="0">
                          <a:solidFill>
                            <a:schemeClr val="dk1"/>
                          </a:solidFill>
                          <a:effectLst/>
                          <a:latin typeface="+mn-lt"/>
                          <a:ea typeface="+mn-ea"/>
                          <a:cs typeface="+mn-cs"/>
                        </a:rPr>
                        <a:t>should be quick to execute, enabling developers to run them frequently without causing significant delays in the development workflow.</a:t>
                      </a:r>
                      <a:endParaRPr lang="fr-TN" dirty="0"/>
                    </a:p>
                  </a:txBody>
                  <a:tcPr/>
                </a:tc>
                <a:tc>
                  <a:txBody>
                    <a:bodyPr/>
                    <a:lstStyle/>
                    <a:p>
                      <a:r>
                        <a:rPr lang="fr-FR" sz="1800" b="1" i="0" kern="1200" dirty="0">
                          <a:solidFill>
                            <a:schemeClr val="dk1"/>
                          </a:solidFill>
                          <a:effectLst/>
                          <a:latin typeface="+mn-lt"/>
                          <a:ea typeface="+mn-ea"/>
                          <a:cs typeface="+mn-cs"/>
                        </a:rPr>
                        <a:t>Component </a:t>
                      </a:r>
                      <a:r>
                        <a:rPr lang="fr-FR" sz="1800" b="1" i="0" kern="1200" dirty="0" err="1">
                          <a:solidFill>
                            <a:schemeClr val="dk1"/>
                          </a:solidFill>
                          <a:effectLst/>
                          <a:latin typeface="+mn-lt"/>
                          <a:ea typeface="+mn-ea"/>
                          <a:cs typeface="+mn-cs"/>
                        </a:rPr>
                        <a:t>Integration</a:t>
                      </a:r>
                      <a:r>
                        <a:rPr lang="fr-FR" sz="1800" b="1" i="0" kern="1200" dirty="0">
                          <a:solidFill>
                            <a:schemeClr val="dk1"/>
                          </a:solidFill>
                          <a:effectLst/>
                          <a:latin typeface="+mn-lt"/>
                          <a:ea typeface="+mn-ea"/>
                          <a:cs typeface="+mn-cs"/>
                        </a:rPr>
                        <a:t>: </a:t>
                      </a:r>
                      <a:r>
                        <a:rPr lang="en-US" sz="1800" b="0" i="0" kern="1200" dirty="0">
                          <a:solidFill>
                            <a:schemeClr val="dk1"/>
                          </a:solidFill>
                          <a:effectLst/>
                          <a:latin typeface="+mn-lt"/>
                          <a:ea typeface="+mn-ea"/>
                          <a:cs typeface="+mn-cs"/>
                        </a:rPr>
                        <a:t>Verifying the interactions between individual components.</a:t>
                      </a:r>
                    </a:p>
                    <a:p>
                      <a:r>
                        <a:rPr lang="fr-FR" sz="1800" b="1" i="0" kern="1200" dirty="0">
                          <a:solidFill>
                            <a:schemeClr val="dk1"/>
                          </a:solidFill>
                          <a:effectLst/>
                          <a:latin typeface="+mn-lt"/>
                          <a:ea typeface="+mn-ea"/>
                          <a:cs typeface="+mn-cs"/>
                        </a:rPr>
                        <a:t>System </a:t>
                      </a:r>
                      <a:r>
                        <a:rPr lang="fr-FR" sz="1800" b="1" i="0" kern="1200" dirty="0" err="1">
                          <a:solidFill>
                            <a:schemeClr val="dk1"/>
                          </a:solidFill>
                          <a:effectLst/>
                          <a:latin typeface="+mn-lt"/>
                          <a:ea typeface="+mn-ea"/>
                          <a:cs typeface="+mn-cs"/>
                        </a:rPr>
                        <a:t>Integration</a:t>
                      </a:r>
                      <a:r>
                        <a:rPr lang="fr-FR" sz="1800" b="1" i="0" kern="1200" dirty="0">
                          <a:solidFill>
                            <a:schemeClr val="dk1"/>
                          </a:solidFill>
                          <a:effectLst/>
                          <a:latin typeface="+mn-lt"/>
                          <a:ea typeface="+mn-ea"/>
                          <a:cs typeface="+mn-cs"/>
                        </a:rPr>
                        <a:t>: </a:t>
                      </a:r>
                      <a:r>
                        <a:rPr lang="en-US" sz="1800" b="0" i="0" kern="1200" dirty="0">
                          <a:solidFill>
                            <a:schemeClr val="dk1"/>
                          </a:solidFill>
                          <a:effectLst/>
                          <a:latin typeface="+mn-lt"/>
                          <a:ea typeface="+mn-ea"/>
                          <a:cs typeface="+mn-cs"/>
                        </a:rPr>
                        <a:t>Testing the integration of different subsystems or modules.</a:t>
                      </a:r>
                      <a:endParaRPr lang="fr-TN" dirty="0"/>
                    </a:p>
                  </a:txBody>
                  <a:tcPr/>
                </a:tc>
                <a:extLst>
                  <a:ext uri="{0D108BD9-81ED-4DB2-BD59-A6C34878D82A}">
                    <a16:rowId xmlns:a16="http://schemas.microsoft.com/office/drawing/2014/main" val="3613947163"/>
                  </a:ext>
                </a:extLst>
              </a:tr>
            </a:tbl>
          </a:graphicData>
        </a:graphic>
      </p:graphicFrame>
    </p:spTree>
    <p:extLst>
      <p:ext uri="{BB962C8B-B14F-4D97-AF65-F5344CB8AC3E}">
        <p14:creationId xmlns:p14="http://schemas.microsoft.com/office/powerpoint/2010/main" val="58923363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1183740"/>
          </a:xfrm>
          <a:prstGeom prst="rect">
            <a:avLst/>
          </a:prstGeom>
          <a:noFill/>
          <a:ln>
            <a:noFill/>
          </a:ln>
        </p:spPr>
        <p:txBody>
          <a:bodyPr spcFirstLastPara="1" wrap="square" lIns="91425" tIns="91425" rIns="91425" bIns="91425" anchor="t" anchorCtr="0">
            <a:noAutofit/>
          </a:bodyPr>
          <a:lstStyle/>
          <a:p>
            <a:pPr algn="ctr"/>
            <a:r>
              <a:rPr lang="en-US" sz="3200" b="1" i="1" dirty="0">
                <a:solidFill>
                  <a:srgbClr val="572AD7"/>
                </a:solidFill>
                <a:latin typeface="Montserrat"/>
              </a:rPr>
              <a:t>Unit Test vs. Integration Test in React.js </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graphicFrame>
        <p:nvGraphicFramePr>
          <p:cNvPr id="3" name="Table 3">
            <a:extLst>
              <a:ext uri="{FF2B5EF4-FFF2-40B4-BE49-F238E27FC236}">
                <a16:creationId xmlns:a16="http://schemas.microsoft.com/office/drawing/2014/main" id="{8767E884-2A50-442C-A0AB-474A461739A0}"/>
              </a:ext>
            </a:extLst>
          </p:cNvPr>
          <p:cNvGraphicFramePr>
            <a:graphicFrameLocks noGrp="1"/>
          </p:cNvGraphicFramePr>
          <p:nvPr>
            <p:extLst>
              <p:ext uri="{D42A27DB-BD31-4B8C-83A1-F6EECF244321}">
                <p14:modId xmlns:p14="http://schemas.microsoft.com/office/powerpoint/2010/main" val="335222047"/>
              </p:ext>
            </p:extLst>
          </p:nvPr>
        </p:nvGraphicFramePr>
        <p:xfrm>
          <a:off x="977154" y="2447365"/>
          <a:ext cx="9995649" cy="3479800"/>
        </p:xfrm>
        <a:graphic>
          <a:graphicData uri="http://schemas.openxmlformats.org/drawingml/2006/table">
            <a:tbl>
              <a:tblPr firstRow="1" bandRow="1">
                <a:tableStyleId>{5C22544A-7EE6-4342-B048-85BDC9FD1C3A}</a:tableStyleId>
              </a:tblPr>
              <a:tblGrid>
                <a:gridCol w="3331883">
                  <a:extLst>
                    <a:ext uri="{9D8B030D-6E8A-4147-A177-3AD203B41FA5}">
                      <a16:colId xmlns:a16="http://schemas.microsoft.com/office/drawing/2014/main" val="1733545000"/>
                    </a:ext>
                  </a:extLst>
                </a:gridCol>
                <a:gridCol w="3331883">
                  <a:extLst>
                    <a:ext uri="{9D8B030D-6E8A-4147-A177-3AD203B41FA5}">
                      <a16:colId xmlns:a16="http://schemas.microsoft.com/office/drawing/2014/main" val="2330062985"/>
                    </a:ext>
                  </a:extLst>
                </a:gridCol>
                <a:gridCol w="3331883">
                  <a:extLst>
                    <a:ext uri="{9D8B030D-6E8A-4147-A177-3AD203B41FA5}">
                      <a16:colId xmlns:a16="http://schemas.microsoft.com/office/drawing/2014/main" val="3812753363"/>
                    </a:ext>
                  </a:extLst>
                </a:gridCol>
              </a:tblGrid>
              <a:tr h="370840">
                <a:tc>
                  <a:txBody>
                    <a:bodyPr/>
                    <a:lstStyle/>
                    <a:p>
                      <a:pPr algn="ctr"/>
                      <a:r>
                        <a:rPr lang="en-US" dirty="0"/>
                        <a:t>Feature</a:t>
                      </a:r>
                    </a:p>
                  </a:txBody>
                  <a:tcPr/>
                </a:tc>
                <a:tc>
                  <a:txBody>
                    <a:bodyPr/>
                    <a:lstStyle/>
                    <a:p>
                      <a:pPr algn="ctr"/>
                      <a:r>
                        <a:rPr lang="en-US" dirty="0"/>
                        <a:t>Unit Test</a:t>
                      </a:r>
                    </a:p>
                  </a:txBody>
                  <a:tcPr anchor="ctr"/>
                </a:tc>
                <a:tc>
                  <a:txBody>
                    <a:bodyPr/>
                    <a:lstStyle/>
                    <a:p>
                      <a:pPr algn="ctr"/>
                      <a:r>
                        <a:rPr lang="en-US" dirty="0"/>
                        <a:t>Integration Test</a:t>
                      </a:r>
                    </a:p>
                  </a:txBody>
                  <a:tcPr/>
                </a:tc>
                <a:extLst>
                  <a:ext uri="{0D108BD9-81ED-4DB2-BD59-A6C34878D82A}">
                    <a16:rowId xmlns:a16="http://schemas.microsoft.com/office/drawing/2014/main" val="2062067186"/>
                  </a:ext>
                </a:extLst>
              </a:tr>
              <a:tr h="370840">
                <a:tc>
                  <a:txBody>
                    <a:bodyPr/>
                    <a:lstStyle/>
                    <a:p>
                      <a:r>
                        <a:rPr lang="en-US" dirty="0"/>
                        <a:t>Definition</a:t>
                      </a:r>
                    </a:p>
                  </a:txBody>
                  <a:tcPr/>
                </a:tc>
                <a:tc>
                  <a:txBody>
                    <a:bodyPr/>
                    <a:lstStyle/>
                    <a:p>
                      <a:r>
                        <a:rPr lang="en-US" dirty="0"/>
                        <a:t>Tests a small, isolated unit (e.g., a single function or component).</a:t>
                      </a:r>
                    </a:p>
                  </a:txBody>
                  <a:tcPr/>
                </a:tc>
                <a:tc>
                  <a:txBody>
                    <a:bodyPr/>
                    <a:lstStyle/>
                    <a:p>
                      <a:r>
                        <a:rPr lang="en-US" dirty="0"/>
                        <a:t>Tests multiple units working together (e.g., components interacting with APIs or Redux state).</a:t>
                      </a:r>
                    </a:p>
                  </a:txBody>
                  <a:tcPr/>
                </a:tc>
                <a:extLst>
                  <a:ext uri="{0D108BD9-81ED-4DB2-BD59-A6C34878D82A}">
                    <a16:rowId xmlns:a16="http://schemas.microsoft.com/office/drawing/2014/main" val="3227031631"/>
                  </a:ext>
                </a:extLst>
              </a:tr>
              <a:tr h="370840">
                <a:tc>
                  <a:txBody>
                    <a:bodyPr/>
                    <a:lstStyle/>
                    <a:p>
                      <a:r>
                        <a:rPr lang="en-US" dirty="0"/>
                        <a:t>Scope</a:t>
                      </a:r>
                    </a:p>
                  </a:txBody>
                  <a:tcPr/>
                </a:tc>
                <a:tc>
                  <a:txBody>
                    <a:bodyPr/>
                    <a:lstStyle/>
                    <a:p>
                      <a:r>
                        <a:rPr lang="en-US" dirty="0"/>
                        <a:t>Very narrow (single component or function).</a:t>
                      </a:r>
                    </a:p>
                  </a:txBody>
                  <a:tcPr/>
                </a:tc>
                <a:tc>
                  <a:txBody>
                    <a:bodyPr/>
                    <a:lstStyle/>
                    <a:p>
                      <a:r>
                        <a:rPr lang="en-US" dirty="0"/>
                        <a:t>Broader, covering multiple components or modules.</a:t>
                      </a:r>
                    </a:p>
                  </a:txBody>
                  <a:tcPr/>
                </a:tc>
                <a:extLst>
                  <a:ext uri="{0D108BD9-81ED-4DB2-BD59-A6C34878D82A}">
                    <a16:rowId xmlns:a16="http://schemas.microsoft.com/office/drawing/2014/main" val="847406574"/>
                  </a:ext>
                </a:extLst>
              </a:tr>
              <a:tr h="370840">
                <a:tc>
                  <a:txBody>
                    <a:bodyPr/>
                    <a:lstStyle/>
                    <a:p>
                      <a:r>
                        <a:rPr lang="en-US" dirty="0"/>
                        <a:t>Dependencies</a:t>
                      </a:r>
                    </a:p>
                  </a:txBody>
                  <a:tcPr/>
                </a:tc>
                <a:tc>
                  <a:txBody>
                    <a:bodyPr/>
                    <a:lstStyle/>
                    <a:p>
                      <a:r>
                        <a:rPr lang="en-US" dirty="0"/>
                        <a:t>Mocked dependencies (e.g., API calls, database).</a:t>
                      </a:r>
                    </a:p>
                  </a:txBody>
                  <a:tcPr/>
                </a:tc>
                <a:tc>
                  <a:txBody>
                    <a:bodyPr/>
                    <a:lstStyle/>
                    <a:p>
                      <a:r>
                        <a:rPr lang="en-US" dirty="0"/>
                        <a:t>Uses real or mock APIs, databases, and stores.</a:t>
                      </a:r>
                    </a:p>
                  </a:txBody>
                  <a:tcPr/>
                </a:tc>
                <a:extLst>
                  <a:ext uri="{0D108BD9-81ED-4DB2-BD59-A6C34878D82A}">
                    <a16:rowId xmlns:a16="http://schemas.microsoft.com/office/drawing/2014/main" val="323019561"/>
                  </a:ext>
                </a:extLst>
              </a:tr>
              <a:tr h="370840">
                <a:tc>
                  <a:txBody>
                    <a:bodyPr/>
                    <a:lstStyle/>
                    <a:p>
                      <a:r>
                        <a:rPr lang="en-US" dirty="0"/>
                        <a:t>Example</a:t>
                      </a:r>
                    </a:p>
                  </a:txBody>
                  <a:tcPr/>
                </a:tc>
                <a:tc>
                  <a:txBody>
                    <a:bodyPr/>
                    <a:lstStyle/>
                    <a:p>
                      <a:r>
                        <a:rPr lang="en-US" dirty="0"/>
                        <a:t>Testing a function or component or a hook alone</a:t>
                      </a:r>
                    </a:p>
                  </a:txBody>
                  <a:tcPr/>
                </a:tc>
                <a:tc>
                  <a:txBody>
                    <a:bodyPr/>
                    <a:lstStyle/>
                    <a:p>
                      <a:r>
                        <a:rPr lang="en-US" dirty="0"/>
                        <a:t>Testing form submission and API response handling.</a:t>
                      </a:r>
                    </a:p>
                  </a:txBody>
                  <a:tcPr/>
                </a:tc>
                <a:extLst>
                  <a:ext uri="{0D108BD9-81ED-4DB2-BD59-A6C34878D82A}">
                    <a16:rowId xmlns:a16="http://schemas.microsoft.com/office/drawing/2014/main" val="2898269137"/>
                  </a:ext>
                </a:extLst>
              </a:tr>
            </a:tbl>
          </a:graphicData>
        </a:graphic>
      </p:graphicFrame>
    </p:spTree>
    <p:extLst>
      <p:ext uri="{BB962C8B-B14F-4D97-AF65-F5344CB8AC3E}">
        <p14:creationId xmlns:p14="http://schemas.microsoft.com/office/powerpoint/2010/main" val="385446508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1183740"/>
          </a:xfrm>
          <a:prstGeom prst="rect">
            <a:avLst/>
          </a:prstGeom>
          <a:noFill/>
          <a:ln>
            <a:noFill/>
          </a:ln>
        </p:spPr>
        <p:txBody>
          <a:bodyPr spcFirstLastPara="1" wrap="square" lIns="91425" tIns="91425" rIns="91425" bIns="91425" anchor="t" anchorCtr="0">
            <a:noAutofit/>
          </a:bodyPr>
          <a:lstStyle/>
          <a:p>
            <a:pPr algn="ctr"/>
            <a:r>
              <a:rPr lang="en-US" sz="3200" b="1" i="1" dirty="0">
                <a:solidFill>
                  <a:srgbClr val="572AD7"/>
                </a:solidFill>
                <a:latin typeface="Montserrat"/>
              </a:rPr>
              <a:t>Unit Tests vs Integration Tests vs E2E Tests </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3" name="TextBox 2">
            <a:extLst>
              <a:ext uri="{FF2B5EF4-FFF2-40B4-BE49-F238E27FC236}">
                <a16:creationId xmlns:a16="http://schemas.microsoft.com/office/drawing/2014/main" id="{814AE3A4-2837-4A3B-9B32-B7F5104A9C2B}"/>
              </a:ext>
            </a:extLst>
          </p:cNvPr>
          <p:cNvSpPr txBox="1"/>
          <p:nvPr/>
        </p:nvSpPr>
        <p:spPr>
          <a:xfrm>
            <a:off x="1452283" y="3429000"/>
            <a:ext cx="8848165" cy="2507738"/>
          </a:xfrm>
          <a:prstGeom prst="rect">
            <a:avLst/>
          </a:prstGeom>
          <a:noFill/>
        </p:spPr>
        <p:txBody>
          <a:bodyPr wrap="square" rtlCol="0">
            <a:spAutoFit/>
          </a:bodyPr>
          <a:lstStyle/>
          <a:p>
            <a:r>
              <a:rPr lang="en-US" b="1" dirty="0">
                <a:solidFill>
                  <a:srgbClr val="242424"/>
                </a:solidFill>
                <a:latin typeface="sohne"/>
              </a:rPr>
              <a:t>3.    </a:t>
            </a:r>
            <a:r>
              <a:rPr lang="en-US" b="1" i="0" dirty="0">
                <a:solidFill>
                  <a:srgbClr val="242424"/>
                </a:solidFill>
                <a:effectLst/>
                <a:latin typeface="sohne"/>
              </a:rPr>
              <a:t>E2E Tests</a:t>
            </a:r>
          </a:p>
          <a:p>
            <a:pPr>
              <a:lnSpc>
                <a:spcPct val="200000"/>
              </a:lnSpc>
            </a:pPr>
            <a:r>
              <a:rPr lang="en-US" dirty="0"/>
              <a:t>	=&gt; </a:t>
            </a:r>
            <a:r>
              <a:rPr lang="en-US" b="0" i="0" dirty="0">
                <a:solidFill>
                  <a:srgbClr val="0A0A23"/>
                </a:solidFill>
                <a:effectLst/>
                <a:latin typeface="Lato" panose="020F0502020204030203" pitchFamily="34" charset="0"/>
              </a:rPr>
              <a:t>Write E2E tests to verify that the entire application works as expected 	from the user’s perspective</a:t>
            </a:r>
            <a:endParaRPr lang="en-US" dirty="0">
              <a:solidFill>
                <a:srgbClr val="0A0A23"/>
              </a:solidFill>
              <a:latin typeface="Lato" panose="020F0502020204030203" pitchFamily="34" charset="0"/>
            </a:endParaRPr>
          </a:p>
          <a:p>
            <a:pPr>
              <a:lnSpc>
                <a:spcPct val="200000"/>
              </a:lnSpc>
            </a:pPr>
            <a:r>
              <a:rPr lang="en-US" dirty="0">
                <a:solidFill>
                  <a:srgbClr val="0A0A23"/>
                </a:solidFill>
                <a:latin typeface="Lato" panose="020F0502020204030203" pitchFamily="34" charset="0"/>
              </a:rPr>
              <a:t>	=&gt; </a:t>
            </a:r>
            <a:r>
              <a:rPr lang="en-US" dirty="0"/>
              <a:t>Testing your </a:t>
            </a:r>
            <a:r>
              <a:rPr lang="en-US" b="1" dirty="0"/>
              <a:t>entire application flow</a:t>
            </a:r>
            <a:r>
              <a:rPr lang="en-US" dirty="0"/>
              <a:t> — </a:t>
            </a:r>
            <a:r>
              <a:rPr lang="en-US" b="1" dirty="0"/>
              <a:t>from the user's perspective</a:t>
            </a:r>
            <a:r>
              <a:rPr lang="en-US" dirty="0"/>
              <a:t> — in a 	simulated browser.</a:t>
            </a:r>
          </a:p>
        </p:txBody>
      </p:sp>
    </p:spTree>
    <p:extLst>
      <p:ext uri="{BB962C8B-B14F-4D97-AF65-F5344CB8AC3E}">
        <p14:creationId xmlns:p14="http://schemas.microsoft.com/office/powerpoint/2010/main" val="350529903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1183740"/>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Unit Tests vs Integration Tests vs E2E Tests </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pic>
        <p:nvPicPr>
          <p:cNvPr id="4" name="Picture 3">
            <a:extLst>
              <a:ext uri="{FF2B5EF4-FFF2-40B4-BE49-F238E27FC236}">
                <a16:creationId xmlns:a16="http://schemas.microsoft.com/office/drawing/2014/main" id="{B41EB0E7-27D8-4C64-9563-95F077F62A3B}"/>
              </a:ext>
            </a:extLst>
          </p:cNvPr>
          <p:cNvPicPr>
            <a:picLocks noChangeAspect="1"/>
          </p:cNvPicPr>
          <p:nvPr/>
        </p:nvPicPr>
        <p:blipFill>
          <a:blip r:embed="rId3"/>
          <a:stretch>
            <a:fillRect/>
          </a:stretch>
        </p:blipFill>
        <p:spPr>
          <a:xfrm>
            <a:off x="3144772" y="2877160"/>
            <a:ext cx="5040626" cy="3259806"/>
          </a:xfrm>
          <a:prstGeom prst="rect">
            <a:avLst/>
          </a:prstGeom>
        </p:spPr>
      </p:pic>
    </p:spTree>
    <p:extLst>
      <p:ext uri="{BB962C8B-B14F-4D97-AF65-F5344CB8AC3E}">
        <p14:creationId xmlns:p14="http://schemas.microsoft.com/office/powerpoint/2010/main" val="150638704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1183740"/>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Unit Tests vs Integration Tests vs E2E Tests </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2" name="TextBox 1">
            <a:extLst>
              <a:ext uri="{FF2B5EF4-FFF2-40B4-BE49-F238E27FC236}">
                <a16:creationId xmlns:a16="http://schemas.microsoft.com/office/drawing/2014/main" id="{F1EDC3B0-EF66-49CB-A3D3-6FCB8247FA6F}"/>
              </a:ext>
            </a:extLst>
          </p:cNvPr>
          <p:cNvSpPr txBox="1"/>
          <p:nvPr/>
        </p:nvSpPr>
        <p:spPr>
          <a:xfrm>
            <a:off x="1541929" y="2809895"/>
            <a:ext cx="8866094" cy="2230482"/>
          </a:xfrm>
          <a:prstGeom prst="rect">
            <a:avLst/>
          </a:prstGeom>
          <a:noFill/>
        </p:spPr>
        <p:txBody>
          <a:bodyPr wrap="square" rtlCol="0">
            <a:spAutoFit/>
          </a:bodyPr>
          <a:lstStyle/>
          <a:p>
            <a:pPr>
              <a:lnSpc>
                <a:spcPct val="200000"/>
              </a:lnSpc>
            </a:pPr>
            <a:r>
              <a:rPr lang="en-US" b="0" i="0" dirty="0">
                <a:solidFill>
                  <a:srgbClr val="000000"/>
                </a:solidFill>
                <a:effectLst/>
                <a:latin typeface="Noto Sans" panose="020B0502040204020203" pitchFamily="34" charset="0"/>
              </a:rPr>
              <a:t>The testing pyramid constitutes three distinct levels. Unit tests are at the bottom level, while integration tests and end-to-end tests make up the middle and the top levels, respectively. You should have a lot of unit tests, some integration tests, and very few end-to-end tests in comparison to the other types</a:t>
            </a:r>
            <a:endParaRPr lang="en-US" dirty="0"/>
          </a:p>
        </p:txBody>
      </p:sp>
    </p:spTree>
    <p:extLst>
      <p:ext uri="{BB962C8B-B14F-4D97-AF65-F5344CB8AC3E}">
        <p14:creationId xmlns:p14="http://schemas.microsoft.com/office/powerpoint/2010/main" val="276367900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83C22D-6E48-5548-82C6-E95F5994892B}"/>
              </a:ext>
            </a:extLst>
          </p:cNvPr>
          <p:cNvSpPr>
            <a:spLocks noGrp="1"/>
          </p:cNvSpPr>
          <p:nvPr>
            <p:ph type="title"/>
          </p:nvPr>
        </p:nvSpPr>
        <p:spPr>
          <a:xfrm>
            <a:off x="818322" y="2323751"/>
            <a:ext cx="6371372" cy="2210498"/>
          </a:xfrm>
        </p:spPr>
        <p:txBody>
          <a:bodyPr>
            <a:normAutofit fontScale="90000"/>
          </a:bodyPr>
          <a:lstStyle/>
          <a:p>
            <a:pPr>
              <a:buClr>
                <a:srgbClr val="FFCE1C"/>
              </a:buClr>
            </a:pPr>
            <a:r>
              <a:rPr lang="fr-FR" spc="300" dirty="0">
                <a:solidFill>
                  <a:srgbClr val="FFCE1C"/>
                </a:solidFill>
                <a:latin typeface="Zilla Slab"/>
              </a:rPr>
              <a:t>II. </a:t>
            </a:r>
            <a:r>
              <a:rPr lang="en-GB" sz="5400" spc="300" dirty="0">
                <a:solidFill>
                  <a:srgbClr val="FFFFFF"/>
                </a:solidFill>
                <a:latin typeface="Zilla Slab"/>
              </a:rPr>
              <a:t>Tools and </a:t>
            </a:r>
            <a:r>
              <a:rPr lang="en-US" sz="5400" spc="300" dirty="0">
                <a:solidFill>
                  <a:srgbClr val="FFFFFF"/>
                </a:solidFill>
                <a:latin typeface="Zilla Slab"/>
              </a:rPr>
              <a:t>Dependencies</a:t>
            </a:r>
            <a:r>
              <a:rPr lang="en-GB" spc="300" dirty="0">
                <a:latin typeface="Zilla Slab"/>
              </a:rPr>
              <a:t> </a:t>
            </a:r>
            <a:br>
              <a:rPr lang="en-GB" spc="300" dirty="0">
                <a:latin typeface="Zilla Slab"/>
              </a:rPr>
            </a:br>
            <a:endParaRPr lang="fr-FR" b="0" spc="300" dirty="0"/>
          </a:p>
        </p:txBody>
      </p:sp>
      <p:pic>
        <p:nvPicPr>
          <p:cNvPr id="3" name="Espace réservé pour une image  12">
            <a:extLst>
              <a:ext uri="{FF2B5EF4-FFF2-40B4-BE49-F238E27FC236}">
                <a16:creationId xmlns:a16="http://schemas.microsoft.com/office/drawing/2014/main" id="{5EC1BF03-0FC3-D645-A08D-8EC389E601A7}"/>
              </a:ext>
            </a:extLst>
          </p:cNvPr>
          <p:cNvPicPr preferRelativeResize="0">
            <a:picLocks/>
          </p:cNvPicPr>
          <p:nvPr/>
        </p:nvPicPr>
        <p:blipFill rotWithShape="1">
          <a:blip r:embed="rId2"/>
          <a:srcRect l="41487" t="5545" r="18504"/>
          <a:stretch/>
        </p:blipFill>
        <p:spPr>
          <a:xfrm>
            <a:off x="7826188" y="1"/>
            <a:ext cx="4365812" cy="6871446"/>
          </a:xfrm>
          <a:custGeom>
            <a:avLst/>
            <a:gdLst>
              <a:gd name="connsiteX0" fmla="*/ 1606318 w 9637712"/>
              <a:gd name="connsiteY0" fmla="*/ 0 h 10458450"/>
              <a:gd name="connsiteX1" fmla="*/ 9637712 w 9637712"/>
              <a:gd name="connsiteY1" fmla="*/ 0 h 10458450"/>
              <a:gd name="connsiteX2" fmla="*/ 9637712 w 9637712"/>
              <a:gd name="connsiteY2" fmla="*/ 10458450 h 10458450"/>
              <a:gd name="connsiteX3" fmla="*/ 0 w 9637712"/>
              <a:gd name="connsiteY3" fmla="*/ 10458450 h 10458450"/>
              <a:gd name="connsiteX4" fmla="*/ 0 w 9637712"/>
              <a:gd name="connsiteY4" fmla="*/ 1606318 h 10458450"/>
              <a:gd name="connsiteX5" fmla="*/ 1606318 w 9637712"/>
              <a:gd name="connsiteY5" fmla="*/ 0 h 1045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37712" h="10458450">
                <a:moveTo>
                  <a:pt x="1606318" y="0"/>
                </a:moveTo>
                <a:lnTo>
                  <a:pt x="9637712" y="0"/>
                </a:lnTo>
                <a:lnTo>
                  <a:pt x="9637712" y="10458450"/>
                </a:lnTo>
                <a:lnTo>
                  <a:pt x="0" y="10458450"/>
                </a:lnTo>
                <a:lnTo>
                  <a:pt x="0" y="1606318"/>
                </a:lnTo>
                <a:cubicBezTo>
                  <a:pt x="0" y="719173"/>
                  <a:pt x="719173" y="0"/>
                  <a:pt x="1606318" y="0"/>
                </a:cubicBezTo>
                <a:close/>
              </a:path>
            </a:pathLst>
          </a:custGeom>
        </p:spPr>
      </p:pic>
      <p:pic>
        <p:nvPicPr>
          <p:cNvPr id="4" name="Image 3">
            <a:extLst>
              <a:ext uri="{FF2B5EF4-FFF2-40B4-BE49-F238E27FC236}">
                <a16:creationId xmlns:a16="http://schemas.microsoft.com/office/drawing/2014/main" id="{39B6448E-880E-5742-8E9D-1661E6BF9EA5}"/>
              </a:ext>
            </a:extLst>
          </p:cNvPr>
          <p:cNvPicPr>
            <a:picLocks noChangeAspect="1"/>
          </p:cNvPicPr>
          <p:nvPr/>
        </p:nvPicPr>
        <p:blipFill>
          <a:blip r:embed="rId3"/>
          <a:stretch>
            <a:fillRect/>
          </a:stretch>
        </p:blipFill>
        <p:spPr>
          <a:xfrm>
            <a:off x="10138148" y="0"/>
            <a:ext cx="1651000" cy="2679700"/>
          </a:xfrm>
          <a:prstGeom prst="rect">
            <a:avLst/>
          </a:prstGeom>
        </p:spPr>
      </p:pic>
    </p:spTree>
    <p:extLst>
      <p:ext uri="{BB962C8B-B14F-4D97-AF65-F5344CB8AC3E}">
        <p14:creationId xmlns:p14="http://schemas.microsoft.com/office/powerpoint/2010/main" val="390005017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Tools and </a:t>
            </a:r>
            <a:r>
              <a:rPr lang="en-US" sz="2800" spc="300" dirty="0">
                <a:latin typeface="Zilla Slab"/>
              </a:rPr>
              <a:t>Dependencies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Jest</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2" name="TextBox 1">
            <a:extLst>
              <a:ext uri="{FF2B5EF4-FFF2-40B4-BE49-F238E27FC236}">
                <a16:creationId xmlns:a16="http://schemas.microsoft.com/office/drawing/2014/main" id="{7D83EFE5-79B4-4877-8AE7-94F5DCD94987}"/>
              </a:ext>
            </a:extLst>
          </p:cNvPr>
          <p:cNvSpPr txBox="1"/>
          <p:nvPr/>
        </p:nvSpPr>
        <p:spPr>
          <a:xfrm>
            <a:off x="1748118" y="3164542"/>
            <a:ext cx="7978588" cy="1953740"/>
          </a:xfrm>
          <a:prstGeom prst="rect">
            <a:avLst/>
          </a:prstGeom>
          <a:noFill/>
        </p:spPr>
        <p:txBody>
          <a:bodyPr wrap="square" rtlCol="0">
            <a:spAutoFit/>
          </a:bodyPr>
          <a:lstStyle/>
          <a:p>
            <a:endParaRPr lang="en-US" b="1" i="0" dirty="0">
              <a:solidFill>
                <a:srgbClr val="242424"/>
              </a:solidFill>
              <a:effectLst/>
              <a:latin typeface="sohne"/>
            </a:endParaRPr>
          </a:p>
          <a:p>
            <a:pPr algn="l">
              <a:lnSpc>
                <a:spcPct val="200000"/>
              </a:lnSpc>
            </a:pPr>
            <a:r>
              <a:rPr lang="en-US" b="0" i="0" dirty="0">
                <a:effectLst/>
                <a:latin typeface="Monaco"/>
              </a:rPr>
              <a:t>Jest is a delightful JavaScript Testing Framework with a focus on simplicity.</a:t>
            </a:r>
          </a:p>
          <a:p>
            <a:pPr>
              <a:lnSpc>
                <a:spcPct val="200000"/>
              </a:lnSpc>
            </a:pPr>
            <a:r>
              <a:rPr lang="en-US" dirty="0">
                <a:effectLst/>
                <a:latin typeface="Monaco"/>
              </a:rPr>
              <a:t>It works with projects using: </a:t>
            </a:r>
            <a:r>
              <a:rPr lang="en-US" u="sng" dirty="0">
                <a:effectLst/>
                <a:latin typeface="Monaco"/>
                <a:hlinkClick r:id="rId3"/>
              </a:rPr>
              <a:t>Babel</a:t>
            </a:r>
            <a:r>
              <a:rPr lang="en-US" dirty="0">
                <a:effectLst/>
                <a:latin typeface="Monaco"/>
              </a:rPr>
              <a:t>, </a:t>
            </a:r>
            <a:r>
              <a:rPr lang="en-US" u="sng" dirty="0">
                <a:effectLst/>
                <a:latin typeface="Monaco"/>
                <a:hlinkClick r:id="rId4"/>
              </a:rPr>
              <a:t>TypeScript</a:t>
            </a:r>
            <a:r>
              <a:rPr lang="en-US" dirty="0">
                <a:effectLst/>
                <a:latin typeface="Monaco"/>
              </a:rPr>
              <a:t>, </a:t>
            </a:r>
            <a:r>
              <a:rPr lang="en-US" u="sng" dirty="0">
                <a:effectLst/>
                <a:latin typeface="Monaco"/>
                <a:hlinkClick r:id="rId5"/>
              </a:rPr>
              <a:t>Node</a:t>
            </a:r>
            <a:r>
              <a:rPr lang="en-US" dirty="0">
                <a:effectLst/>
                <a:latin typeface="Monaco"/>
              </a:rPr>
              <a:t>, </a:t>
            </a:r>
            <a:r>
              <a:rPr lang="en-US" u="sng" dirty="0">
                <a:effectLst/>
                <a:latin typeface="Monaco"/>
                <a:hlinkClick r:id="rId6"/>
              </a:rPr>
              <a:t>React</a:t>
            </a:r>
            <a:r>
              <a:rPr lang="en-US" dirty="0">
                <a:effectLst/>
                <a:latin typeface="Monaco"/>
              </a:rPr>
              <a:t>, </a:t>
            </a:r>
            <a:r>
              <a:rPr lang="en-US" u="sng" dirty="0">
                <a:effectLst/>
                <a:latin typeface="Monaco"/>
                <a:hlinkClick r:id="rId7"/>
              </a:rPr>
              <a:t>Angular</a:t>
            </a:r>
            <a:r>
              <a:rPr lang="en-US" dirty="0">
                <a:effectLst/>
                <a:latin typeface="Monaco"/>
              </a:rPr>
              <a:t>, </a:t>
            </a:r>
            <a:r>
              <a:rPr lang="en-US" u="sng" dirty="0">
                <a:effectLst/>
                <a:latin typeface="Monaco"/>
                <a:hlinkClick r:id="rId8"/>
              </a:rPr>
              <a:t>Vue</a:t>
            </a:r>
            <a:r>
              <a:rPr lang="en-US" dirty="0">
                <a:effectLst/>
                <a:latin typeface="Monaco"/>
              </a:rPr>
              <a:t> and more!</a:t>
            </a:r>
          </a:p>
        </p:txBody>
      </p:sp>
      <p:pic>
        <p:nvPicPr>
          <p:cNvPr id="8" name="Picture 7">
            <a:extLst>
              <a:ext uri="{FF2B5EF4-FFF2-40B4-BE49-F238E27FC236}">
                <a16:creationId xmlns:a16="http://schemas.microsoft.com/office/drawing/2014/main" id="{1009F16B-8AF6-497A-A5DF-663D83E1E492}"/>
              </a:ext>
            </a:extLst>
          </p:cNvPr>
          <p:cNvPicPr>
            <a:picLocks noChangeAspect="1"/>
          </p:cNvPicPr>
          <p:nvPr/>
        </p:nvPicPr>
        <p:blipFill>
          <a:blip r:embed="rId9"/>
          <a:stretch>
            <a:fillRect/>
          </a:stretch>
        </p:blipFill>
        <p:spPr>
          <a:xfrm>
            <a:off x="8357814" y="1037431"/>
            <a:ext cx="1198562" cy="1198562"/>
          </a:xfrm>
          <a:prstGeom prst="rect">
            <a:avLst/>
          </a:prstGeom>
        </p:spPr>
      </p:pic>
    </p:spTree>
    <p:extLst>
      <p:ext uri="{BB962C8B-B14F-4D97-AF65-F5344CB8AC3E}">
        <p14:creationId xmlns:p14="http://schemas.microsoft.com/office/powerpoint/2010/main" val="13791143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Tools and </a:t>
            </a:r>
            <a:r>
              <a:rPr lang="en-US" sz="2800" spc="300" dirty="0">
                <a:latin typeface="Zilla Slab"/>
              </a:rPr>
              <a:t>Dependencies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Jest</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2" name="TextBox 1">
            <a:extLst>
              <a:ext uri="{FF2B5EF4-FFF2-40B4-BE49-F238E27FC236}">
                <a16:creationId xmlns:a16="http://schemas.microsoft.com/office/drawing/2014/main" id="{7D83EFE5-79B4-4877-8AE7-94F5DCD94987}"/>
              </a:ext>
            </a:extLst>
          </p:cNvPr>
          <p:cNvSpPr txBox="1"/>
          <p:nvPr/>
        </p:nvSpPr>
        <p:spPr>
          <a:xfrm>
            <a:off x="1649506" y="2205318"/>
            <a:ext cx="7978588" cy="1122743"/>
          </a:xfrm>
          <a:prstGeom prst="rect">
            <a:avLst/>
          </a:prstGeom>
          <a:noFill/>
        </p:spPr>
        <p:txBody>
          <a:bodyPr wrap="square" rtlCol="0">
            <a:spAutoFit/>
          </a:bodyPr>
          <a:lstStyle/>
          <a:p>
            <a:pPr algn="l">
              <a:lnSpc>
                <a:spcPct val="200000"/>
              </a:lnSpc>
            </a:pPr>
            <a:r>
              <a:rPr lang="en-US" b="1" i="0" dirty="0">
                <a:solidFill>
                  <a:srgbClr val="C2A813"/>
                </a:solidFill>
                <a:effectLst/>
                <a:latin typeface="Monaco"/>
              </a:rPr>
              <a:t>Zero config</a:t>
            </a:r>
          </a:p>
          <a:p>
            <a:pPr algn="l">
              <a:lnSpc>
                <a:spcPct val="200000"/>
              </a:lnSpc>
            </a:pPr>
            <a:r>
              <a:rPr lang="en-US" b="0" i="0" dirty="0">
                <a:solidFill>
                  <a:srgbClr val="1C1E21"/>
                </a:solidFill>
                <a:effectLst/>
                <a:latin typeface="system-ui"/>
              </a:rPr>
              <a:t>Jest aims to work out of the box, config free, on most JavaScript projects.</a:t>
            </a:r>
            <a:endParaRPr lang="en-US" dirty="0">
              <a:effectLst/>
              <a:latin typeface="Monaco"/>
            </a:endParaRPr>
          </a:p>
        </p:txBody>
      </p:sp>
      <p:sp>
        <p:nvSpPr>
          <p:cNvPr id="8" name="TextBox 7">
            <a:extLst>
              <a:ext uri="{FF2B5EF4-FFF2-40B4-BE49-F238E27FC236}">
                <a16:creationId xmlns:a16="http://schemas.microsoft.com/office/drawing/2014/main" id="{F8F5F54F-DCC5-4472-AAFF-7853A3345D68}"/>
              </a:ext>
            </a:extLst>
          </p:cNvPr>
          <p:cNvSpPr txBox="1"/>
          <p:nvPr/>
        </p:nvSpPr>
        <p:spPr>
          <a:xfrm>
            <a:off x="1649506" y="3944471"/>
            <a:ext cx="7978588" cy="2230739"/>
          </a:xfrm>
          <a:prstGeom prst="rect">
            <a:avLst/>
          </a:prstGeom>
          <a:noFill/>
        </p:spPr>
        <p:txBody>
          <a:bodyPr wrap="square" rtlCol="0">
            <a:spAutoFit/>
          </a:bodyPr>
          <a:lstStyle/>
          <a:p>
            <a:pPr algn="l">
              <a:lnSpc>
                <a:spcPct val="200000"/>
              </a:lnSpc>
            </a:pPr>
            <a:r>
              <a:rPr lang="en-US" b="1" dirty="0">
                <a:solidFill>
                  <a:srgbClr val="C2A813"/>
                </a:solidFill>
                <a:latin typeface="Monaco"/>
              </a:rPr>
              <a:t>Fast and safe</a:t>
            </a:r>
          </a:p>
          <a:p>
            <a:pPr algn="l">
              <a:lnSpc>
                <a:spcPct val="200000"/>
              </a:lnSpc>
            </a:pPr>
            <a:r>
              <a:rPr lang="en-US" b="0" i="0" dirty="0">
                <a:solidFill>
                  <a:srgbClr val="1C1E21"/>
                </a:solidFill>
                <a:effectLst/>
                <a:latin typeface="system-ui"/>
              </a:rPr>
              <a:t>By ensuring your tests have unique global state, Jest can reliably run tests in parallel. To make things quick, Jest runs previously failed tests first and re-organizes runs based on how long test files take.</a:t>
            </a:r>
            <a:endParaRPr lang="en-US" dirty="0">
              <a:effectLst/>
              <a:latin typeface="Monaco"/>
            </a:endParaRPr>
          </a:p>
        </p:txBody>
      </p:sp>
    </p:spTree>
    <p:extLst>
      <p:ext uri="{BB962C8B-B14F-4D97-AF65-F5344CB8AC3E}">
        <p14:creationId xmlns:p14="http://schemas.microsoft.com/office/powerpoint/2010/main" val="23591590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Tools and </a:t>
            </a:r>
            <a:r>
              <a:rPr lang="en-US" sz="2800" spc="300" dirty="0">
                <a:latin typeface="Zilla Slab"/>
              </a:rPr>
              <a:t>Dependencies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Testing Library</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2" name="TextBox 1">
            <a:extLst>
              <a:ext uri="{FF2B5EF4-FFF2-40B4-BE49-F238E27FC236}">
                <a16:creationId xmlns:a16="http://schemas.microsoft.com/office/drawing/2014/main" id="{7D83EFE5-79B4-4877-8AE7-94F5DCD94987}"/>
              </a:ext>
            </a:extLst>
          </p:cNvPr>
          <p:cNvSpPr txBox="1"/>
          <p:nvPr/>
        </p:nvSpPr>
        <p:spPr>
          <a:xfrm>
            <a:off x="1649506" y="2590629"/>
            <a:ext cx="7978588" cy="3338735"/>
          </a:xfrm>
          <a:prstGeom prst="rect">
            <a:avLst/>
          </a:prstGeom>
          <a:noFill/>
        </p:spPr>
        <p:txBody>
          <a:bodyPr wrap="square" rtlCol="0">
            <a:spAutoFit/>
          </a:bodyPr>
          <a:lstStyle/>
          <a:p>
            <a:pPr algn="l">
              <a:lnSpc>
                <a:spcPct val="200000"/>
              </a:lnSpc>
            </a:pPr>
            <a:r>
              <a:rPr lang="en-US" b="1" i="0" dirty="0">
                <a:solidFill>
                  <a:srgbClr val="C2A813"/>
                </a:solidFill>
                <a:effectLst/>
                <a:latin typeface="Monaco"/>
              </a:rPr>
              <a:t>Introduction</a:t>
            </a:r>
          </a:p>
          <a:p>
            <a:pPr algn="l">
              <a:lnSpc>
                <a:spcPct val="200000"/>
              </a:lnSpc>
            </a:pPr>
            <a:r>
              <a:rPr lang="en-US" dirty="0">
                <a:solidFill>
                  <a:srgbClr val="1C1E21"/>
                </a:solidFill>
                <a:latin typeface="system-ui"/>
              </a:rPr>
              <a:t>I</a:t>
            </a:r>
            <a:r>
              <a:rPr lang="en-US" b="0" i="0" dirty="0">
                <a:solidFill>
                  <a:srgbClr val="1C1E21"/>
                </a:solidFill>
                <a:effectLst/>
                <a:latin typeface="system-ui"/>
              </a:rPr>
              <a:t>s a light-weight solution for testing web pages by querying and interacting with DOM nodes (whether simulated with JSDOM/Jest or in the browser)</a:t>
            </a:r>
          </a:p>
          <a:p>
            <a:pPr algn="l">
              <a:lnSpc>
                <a:spcPct val="200000"/>
              </a:lnSpc>
            </a:pPr>
            <a:endParaRPr lang="en-US" dirty="0">
              <a:solidFill>
                <a:srgbClr val="1C1E21"/>
              </a:solidFill>
              <a:latin typeface="system-ui"/>
            </a:endParaRPr>
          </a:p>
          <a:p>
            <a:pPr algn="l">
              <a:lnSpc>
                <a:spcPct val="200000"/>
              </a:lnSpc>
            </a:pPr>
            <a:r>
              <a:rPr lang="en-US" dirty="0">
                <a:effectLst/>
                <a:latin typeface="Monaco"/>
              </a:rPr>
              <a:t>Helps you test React components in a way that's closer to how users interact with them (user event).</a:t>
            </a:r>
          </a:p>
        </p:txBody>
      </p:sp>
      <p:pic>
        <p:nvPicPr>
          <p:cNvPr id="4" name="Picture 3">
            <a:extLst>
              <a:ext uri="{FF2B5EF4-FFF2-40B4-BE49-F238E27FC236}">
                <a16:creationId xmlns:a16="http://schemas.microsoft.com/office/drawing/2014/main" id="{ECDD8072-B256-425A-BA7E-5A6D575E4B84}"/>
              </a:ext>
            </a:extLst>
          </p:cNvPr>
          <p:cNvPicPr>
            <a:picLocks noChangeAspect="1"/>
          </p:cNvPicPr>
          <p:nvPr/>
        </p:nvPicPr>
        <p:blipFill>
          <a:blip r:embed="rId3"/>
          <a:stretch>
            <a:fillRect/>
          </a:stretch>
        </p:blipFill>
        <p:spPr>
          <a:xfrm>
            <a:off x="8652782" y="1027112"/>
            <a:ext cx="1219200" cy="1219200"/>
          </a:xfrm>
          <a:prstGeom prst="rect">
            <a:avLst/>
          </a:prstGeom>
        </p:spPr>
      </p:pic>
    </p:spTree>
    <p:extLst>
      <p:ext uri="{BB962C8B-B14F-4D97-AF65-F5344CB8AC3E}">
        <p14:creationId xmlns:p14="http://schemas.microsoft.com/office/powerpoint/2010/main" val="152147145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83C22D-6E48-5548-82C6-E95F5994892B}"/>
              </a:ext>
            </a:extLst>
          </p:cNvPr>
          <p:cNvSpPr>
            <a:spLocks noGrp="1"/>
          </p:cNvSpPr>
          <p:nvPr>
            <p:ph type="title"/>
          </p:nvPr>
        </p:nvSpPr>
        <p:spPr>
          <a:xfrm>
            <a:off x="818322" y="2323751"/>
            <a:ext cx="6172200" cy="2210498"/>
          </a:xfrm>
        </p:spPr>
        <p:txBody>
          <a:bodyPr>
            <a:normAutofit/>
          </a:bodyPr>
          <a:lstStyle/>
          <a:p>
            <a:pPr>
              <a:buClr>
                <a:srgbClr val="FFCE1C"/>
              </a:buClr>
            </a:pPr>
            <a:r>
              <a:rPr lang="fr-FR" spc="300" dirty="0">
                <a:solidFill>
                  <a:srgbClr val="FFCE1C"/>
                </a:solidFill>
                <a:latin typeface="Zilla Slab"/>
              </a:rPr>
              <a:t>I. </a:t>
            </a:r>
            <a:r>
              <a:rPr lang="en-GB" sz="5400" spc="300" dirty="0">
                <a:latin typeface="Zilla Slab"/>
              </a:rPr>
              <a:t>Introduction</a:t>
            </a:r>
            <a:r>
              <a:rPr lang="en-GB" spc="300" dirty="0">
                <a:latin typeface="Zilla Slab"/>
              </a:rPr>
              <a:t> </a:t>
            </a:r>
            <a:br>
              <a:rPr lang="en-GB" spc="300" dirty="0">
                <a:latin typeface="Zilla Slab"/>
              </a:rPr>
            </a:br>
            <a:endParaRPr lang="fr-FR" b="0" spc="300" dirty="0"/>
          </a:p>
        </p:txBody>
      </p:sp>
      <p:pic>
        <p:nvPicPr>
          <p:cNvPr id="3" name="Espace réservé pour une image  12">
            <a:extLst>
              <a:ext uri="{FF2B5EF4-FFF2-40B4-BE49-F238E27FC236}">
                <a16:creationId xmlns:a16="http://schemas.microsoft.com/office/drawing/2014/main" id="{5EC1BF03-0FC3-D645-A08D-8EC389E601A7}"/>
              </a:ext>
            </a:extLst>
          </p:cNvPr>
          <p:cNvPicPr preferRelativeResize="0">
            <a:picLocks/>
          </p:cNvPicPr>
          <p:nvPr/>
        </p:nvPicPr>
        <p:blipFill rotWithShape="1">
          <a:blip r:embed="rId2"/>
          <a:srcRect l="41487" t="5545" r="18504"/>
          <a:stretch/>
        </p:blipFill>
        <p:spPr>
          <a:xfrm>
            <a:off x="7826188" y="1"/>
            <a:ext cx="4365812" cy="6871446"/>
          </a:xfrm>
          <a:custGeom>
            <a:avLst/>
            <a:gdLst>
              <a:gd name="connsiteX0" fmla="*/ 1606318 w 9637712"/>
              <a:gd name="connsiteY0" fmla="*/ 0 h 10458450"/>
              <a:gd name="connsiteX1" fmla="*/ 9637712 w 9637712"/>
              <a:gd name="connsiteY1" fmla="*/ 0 h 10458450"/>
              <a:gd name="connsiteX2" fmla="*/ 9637712 w 9637712"/>
              <a:gd name="connsiteY2" fmla="*/ 10458450 h 10458450"/>
              <a:gd name="connsiteX3" fmla="*/ 0 w 9637712"/>
              <a:gd name="connsiteY3" fmla="*/ 10458450 h 10458450"/>
              <a:gd name="connsiteX4" fmla="*/ 0 w 9637712"/>
              <a:gd name="connsiteY4" fmla="*/ 1606318 h 10458450"/>
              <a:gd name="connsiteX5" fmla="*/ 1606318 w 9637712"/>
              <a:gd name="connsiteY5" fmla="*/ 0 h 1045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37712" h="10458450">
                <a:moveTo>
                  <a:pt x="1606318" y="0"/>
                </a:moveTo>
                <a:lnTo>
                  <a:pt x="9637712" y="0"/>
                </a:lnTo>
                <a:lnTo>
                  <a:pt x="9637712" y="10458450"/>
                </a:lnTo>
                <a:lnTo>
                  <a:pt x="0" y="10458450"/>
                </a:lnTo>
                <a:lnTo>
                  <a:pt x="0" y="1606318"/>
                </a:lnTo>
                <a:cubicBezTo>
                  <a:pt x="0" y="719173"/>
                  <a:pt x="719173" y="0"/>
                  <a:pt x="1606318" y="0"/>
                </a:cubicBezTo>
                <a:close/>
              </a:path>
            </a:pathLst>
          </a:custGeom>
        </p:spPr>
      </p:pic>
      <p:pic>
        <p:nvPicPr>
          <p:cNvPr id="4" name="Image 3">
            <a:extLst>
              <a:ext uri="{FF2B5EF4-FFF2-40B4-BE49-F238E27FC236}">
                <a16:creationId xmlns:a16="http://schemas.microsoft.com/office/drawing/2014/main" id="{39B6448E-880E-5742-8E9D-1661E6BF9EA5}"/>
              </a:ext>
            </a:extLst>
          </p:cNvPr>
          <p:cNvPicPr>
            <a:picLocks noChangeAspect="1"/>
          </p:cNvPicPr>
          <p:nvPr/>
        </p:nvPicPr>
        <p:blipFill>
          <a:blip r:embed="rId3"/>
          <a:stretch>
            <a:fillRect/>
          </a:stretch>
        </p:blipFill>
        <p:spPr>
          <a:xfrm>
            <a:off x="10138148" y="0"/>
            <a:ext cx="1651000" cy="2679700"/>
          </a:xfrm>
          <a:prstGeom prst="rect">
            <a:avLst/>
          </a:prstGeom>
        </p:spPr>
      </p:pic>
    </p:spTree>
    <p:extLst>
      <p:ext uri="{BB962C8B-B14F-4D97-AF65-F5344CB8AC3E}">
        <p14:creationId xmlns:p14="http://schemas.microsoft.com/office/powerpoint/2010/main" val="70028292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Tools and </a:t>
            </a:r>
            <a:r>
              <a:rPr lang="en-US" sz="2800" spc="300" dirty="0">
                <a:latin typeface="Zilla Slab"/>
              </a:rPr>
              <a:t>Dependencies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Installing Dependencies</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2" name="TextBox 1">
            <a:extLst>
              <a:ext uri="{FF2B5EF4-FFF2-40B4-BE49-F238E27FC236}">
                <a16:creationId xmlns:a16="http://schemas.microsoft.com/office/drawing/2014/main" id="{7D83EFE5-79B4-4877-8AE7-94F5DCD94987}"/>
              </a:ext>
            </a:extLst>
          </p:cNvPr>
          <p:cNvSpPr txBox="1"/>
          <p:nvPr/>
        </p:nvSpPr>
        <p:spPr>
          <a:xfrm>
            <a:off x="1748118" y="3164542"/>
            <a:ext cx="7978588" cy="1754326"/>
          </a:xfrm>
          <a:prstGeom prst="rect">
            <a:avLst/>
          </a:prstGeom>
          <a:noFill/>
        </p:spPr>
        <p:txBody>
          <a:bodyPr wrap="square" rtlCol="0">
            <a:spAutoFit/>
          </a:bodyPr>
          <a:lstStyle/>
          <a:p>
            <a:endParaRPr lang="en-US" b="1" i="0" dirty="0">
              <a:solidFill>
                <a:srgbClr val="242424"/>
              </a:solidFill>
              <a:effectLst/>
              <a:latin typeface="sohne"/>
            </a:endParaRPr>
          </a:p>
          <a:p>
            <a:r>
              <a:rPr lang="nb-NO" b="0" i="0" dirty="0">
                <a:solidFill>
                  <a:srgbClr val="242424"/>
                </a:solidFill>
                <a:effectLst/>
                <a:latin typeface="source-code-pro"/>
              </a:rPr>
              <a:t>npm install --save-dev jest </a:t>
            </a:r>
            <a:r>
              <a:rPr lang="nb-NO" b="0" i="0" dirty="0">
                <a:solidFill>
                  <a:srgbClr val="643820"/>
                </a:solidFill>
                <a:effectLst/>
                <a:latin typeface="source-code-pro"/>
              </a:rPr>
              <a:t>@testing</a:t>
            </a:r>
            <a:r>
              <a:rPr lang="nb-NO" b="0" i="0" dirty="0">
                <a:solidFill>
                  <a:srgbClr val="242424"/>
                </a:solidFill>
                <a:effectLst/>
                <a:latin typeface="source-code-pro"/>
              </a:rPr>
              <a:t>-</a:t>
            </a:r>
            <a:r>
              <a:rPr lang="nb-NO" b="0" i="0" dirty="0">
                <a:solidFill>
                  <a:srgbClr val="AA0D91"/>
                </a:solidFill>
                <a:effectLst/>
                <a:latin typeface="source-code-pro"/>
              </a:rPr>
              <a:t>library</a:t>
            </a:r>
            <a:r>
              <a:rPr lang="nb-NO" b="0" i="0" dirty="0">
                <a:solidFill>
                  <a:srgbClr val="242424"/>
                </a:solidFill>
                <a:effectLst/>
                <a:latin typeface="source-code-pro"/>
              </a:rPr>
              <a:t>/react </a:t>
            </a:r>
            <a:r>
              <a:rPr lang="nb-NO" b="0" i="0" dirty="0">
                <a:solidFill>
                  <a:srgbClr val="643820"/>
                </a:solidFill>
                <a:effectLst/>
                <a:latin typeface="source-code-pro"/>
              </a:rPr>
              <a:t>@testing</a:t>
            </a:r>
            <a:r>
              <a:rPr lang="nb-NO" b="0" i="0" dirty="0">
                <a:solidFill>
                  <a:srgbClr val="242424"/>
                </a:solidFill>
                <a:effectLst/>
                <a:latin typeface="source-code-pro"/>
              </a:rPr>
              <a:t>-</a:t>
            </a:r>
            <a:r>
              <a:rPr lang="nb-NO" b="0" i="0" dirty="0">
                <a:solidFill>
                  <a:srgbClr val="AA0D91"/>
                </a:solidFill>
                <a:effectLst/>
                <a:latin typeface="source-code-pro"/>
              </a:rPr>
              <a:t>library</a:t>
            </a:r>
            <a:r>
              <a:rPr lang="nb-NO" b="0" i="0" dirty="0">
                <a:solidFill>
                  <a:srgbClr val="242424"/>
                </a:solidFill>
                <a:effectLst/>
                <a:latin typeface="source-code-pro"/>
              </a:rPr>
              <a:t>/jest-dom</a:t>
            </a:r>
            <a:br>
              <a:rPr lang="en-US" dirty="0"/>
            </a:br>
            <a:br>
              <a:rPr lang="en-US" dirty="0"/>
            </a:br>
            <a:r>
              <a:rPr lang="en-US" dirty="0"/>
              <a:t>	</a:t>
            </a:r>
            <a:r>
              <a:rPr lang="en-US" b="0" i="0" dirty="0">
                <a:solidFill>
                  <a:srgbClr val="AA0D91"/>
                </a:solidFill>
                <a:effectLst/>
                <a:latin typeface="source-code-pro"/>
              </a:rPr>
              <a:t>or</a:t>
            </a:r>
            <a:r>
              <a:rPr lang="en-US" b="0" i="0" dirty="0">
                <a:solidFill>
                  <a:srgbClr val="242424"/>
                </a:solidFill>
                <a:effectLst/>
                <a:latin typeface="source-code-pro"/>
              </a:rPr>
              <a:t> </a:t>
            </a:r>
            <a:br>
              <a:rPr lang="en-US" dirty="0"/>
            </a:br>
            <a:br>
              <a:rPr lang="en-US" dirty="0"/>
            </a:br>
            <a:r>
              <a:rPr lang="en-US" b="0" i="0" dirty="0">
                <a:solidFill>
                  <a:srgbClr val="242424"/>
                </a:solidFill>
                <a:effectLst/>
                <a:latin typeface="source-code-pro"/>
              </a:rPr>
              <a:t>yarn add --dev jest </a:t>
            </a:r>
            <a:r>
              <a:rPr lang="en-US" b="0" i="0" dirty="0">
                <a:solidFill>
                  <a:srgbClr val="643820"/>
                </a:solidFill>
                <a:effectLst/>
                <a:latin typeface="source-code-pro"/>
              </a:rPr>
              <a:t>@testing</a:t>
            </a:r>
            <a:r>
              <a:rPr lang="en-US" b="0" i="0" dirty="0">
                <a:solidFill>
                  <a:srgbClr val="242424"/>
                </a:solidFill>
                <a:effectLst/>
                <a:latin typeface="source-code-pro"/>
              </a:rPr>
              <a:t>-</a:t>
            </a:r>
            <a:r>
              <a:rPr lang="en-US" b="0" i="0" dirty="0">
                <a:solidFill>
                  <a:srgbClr val="AA0D91"/>
                </a:solidFill>
                <a:effectLst/>
                <a:latin typeface="source-code-pro"/>
              </a:rPr>
              <a:t>library</a:t>
            </a:r>
            <a:r>
              <a:rPr lang="en-US" b="0" i="0" dirty="0">
                <a:solidFill>
                  <a:srgbClr val="242424"/>
                </a:solidFill>
                <a:effectLst/>
                <a:latin typeface="source-code-pro"/>
              </a:rPr>
              <a:t>/react </a:t>
            </a:r>
            <a:r>
              <a:rPr lang="en-US" b="0" i="0" dirty="0">
                <a:solidFill>
                  <a:srgbClr val="643820"/>
                </a:solidFill>
                <a:effectLst/>
                <a:latin typeface="source-code-pro"/>
              </a:rPr>
              <a:t>@testing</a:t>
            </a:r>
            <a:r>
              <a:rPr lang="en-US" b="0" i="0" dirty="0">
                <a:solidFill>
                  <a:srgbClr val="242424"/>
                </a:solidFill>
                <a:effectLst/>
                <a:latin typeface="source-code-pro"/>
              </a:rPr>
              <a:t>-</a:t>
            </a:r>
            <a:r>
              <a:rPr lang="en-US" b="0" i="0" dirty="0">
                <a:solidFill>
                  <a:srgbClr val="AA0D91"/>
                </a:solidFill>
                <a:effectLst/>
                <a:latin typeface="source-code-pro"/>
              </a:rPr>
              <a:t>library</a:t>
            </a:r>
            <a:r>
              <a:rPr lang="en-US" b="0" i="0" dirty="0">
                <a:solidFill>
                  <a:srgbClr val="242424"/>
                </a:solidFill>
                <a:effectLst/>
                <a:latin typeface="source-code-pro"/>
              </a:rPr>
              <a:t>/jest-dom</a:t>
            </a:r>
            <a:endParaRPr lang="en-US" dirty="0"/>
          </a:p>
        </p:txBody>
      </p:sp>
    </p:spTree>
    <p:extLst>
      <p:ext uri="{BB962C8B-B14F-4D97-AF65-F5344CB8AC3E}">
        <p14:creationId xmlns:p14="http://schemas.microsoft.com/office/powerpoint/2010/main" val="237142521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Tools and </a:t>
            </a:r>
            <a:r>
              <a:rPr lang="en-US" sz="2800" spc="300" dirty="0">
                <a:latin typeface="Zilla Slab"/>
              </a:rPr>
              <a:t>Dependencies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Cypress</a:t>
            </a: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2" name="TextBox 1">
            <a:extLst>
              <a:ext uri="{FF2B5EF4-FFF2-40B4-BE49-F238E27FC236}">
                <a16:creationId xmlns:a16="http://schemas.microsoft.com/office/drawing/2014/main" id="{7D83EFE5-79B4-4877-8AE7-94F5DCD94987}"/>
              </a:ext>
            </a:extLst>
          </p:cNvPr>
          <p:cNvSpPr txBox="1"/>
          <p:nvPr/>
        </p:nvSpPr>
        <p:spPr>
          <a:xfrm>
            <a:off x="1766047" y="2635624"/>
            <a:ext cx="7978588" cy="1200329"/>
          </a:xfrm>
          <a:prstGeom prst="rect">
            <a:avLst/>
          </a:prstGeom>
          <a:noFill/>
        </p:spPr>
        <p:txBody>
          <a:bodyPr wrap="square" rtlCol="0">
            <a:spAutoFit/>
          </a:bodyPr>
          <a:lstStyle/>
          <a:p>
            <a:r>
              <a:rPr lang="en-US" b="1" i="0" dirty="0">
                <a:solidFill>
                  <a:srgbClr val="C2A813"/>
                </a:solidFill>
                <a:effectLst/>
                <a:latin typeface="Monaco"/>
              </a:rPr>
              <a:t>Introduction</a:t>
            </a:r>
          </a:p>
          <a:p>
            <a:endParaRPr lang="en-US" b="1" i="0" dirty="0">
              <a:solidFill>
                <a:srgbClr val="242424"/>
              </a:solidFill>
              <a:effectLst/>
              <a:latin typeface="sohne"/>
            </a:endParaRPr>
          </a:p>
          <a:p>
            <a:r>
              <a:rPr lang="en-US" dirty="0">
                <a:solidFill>
                  <a:srgbClr val="1C1E21"/>
                </a:solidFill>
                <a:latin typeface="system-ui"/>
              </a:rPr>
              <a:t>Watch your end-to-end and component tests run in real time as you develop your applications.</a:t>
            </a:r>
          </a:p>
        </p:txBody>
      </p:sp>
      <p:pic>
        <p:nvPicPr>
          <p:cNvPr id="4" name="Graphic 3">
            <a:extLst>
              <a:ext uri="{FF2B5EF4-FFF2-40B4-BE49-F238E27FC236}">
                <a16:creationId xmlns:a16="http://schemas.microsoft.com/office/drawing/2014/main" id="{4B09B88A-DADF-4C62-A58F-2E63A484F14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88306" y="1479532"/>
            <a:ext cx="762000" cy="304800"/>
          </a:xfrm>
          <a:prstGeom prst="rect">
            <a:avLst/>
          </a:prstGeom>
        </p:spPr>
      </p:pic>
    </p:spTree>
    <p:extLst>
      <p:ext uri="{BB962C8B-B14F-4D97-AF65-F5344CB8AC3E}">
        <p14:creationId xmlns:p14="http://schemas.microsoft.com/office/powerpoint/2010/main" val="248217110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Tools and </a:t>
            </a:r>
            <a:r>
              <a:rPr lang="en-US" sz="2800" spc="300" dirty="0">
                <a:latin typeface="Zilla Slab"/>
              </a:rPr>
              <a:t>Dependencies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Cypress</a:t>
            </a: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2" name="TextBox 1">
            <a:extLst>
              <a:ext uri="{FF2B5EF4-FFF2-40B4-BE49-F238E27FC236}">
                <a16:creationId xmlns:a16="http://schemas.microsoft.com/office/drawing/2014/main" id="{7D83EFE5-79B4-4877-8AE7-94F5DCD94987}"/>
              </a:ext>
            </a:extLst>
          </p:cNvPr>
          <p:cNvSpPr txBox="1"/>
          <p:nvPr/>
        </p:nvSpPr>
        <p:spPr>
          <a:xfrm>
            <a:off x="1766047" y="2635624"/>
            <a:ext cx="7978588" cy="2031325"/>
          </a:xfrm>
          <a:prstGeom prst="rect">
            <a:avLst/>
          </a:prstGeom>
          <a:noFill/>
        </p:spPr>
        <p:txBody>
          <a:bodyPr wrap="square" rtlCol="0">
            <a:spAutoFit/>
          </a:bodyPr>
          <a:lstStyle/>
          <a:p>
            <a:r>
              <a:rPr lang="en-US" b="1" i="0" dirty="0">
                <a:solidFill>
                  <a:srgbClr val="242424"/>
                </a:solidFill>
                <a:effectLst/>
                <a:latin typeface="sohne"/>
              </a:rPr>
              <a:t>Installing Cypress</a:t>
            </a:r>
          </a:p>
          <a:p>
            <a:endParaRPr lang="en-US" b="1" i="0" dirty="0">
              <a:solidFill>
                <a:srgbClr val="242424"/>
              </a:solidFill>
              <a:effectLst/>
              <a:latin typeface="sohne"/>
            </a:endParaRPr>
          </a:p>
          <a:p>
            <a:r>
              <a:rPr lang="en-US" dirty="0"/>
              <a:t> 	</a:t>
            </a:r>
            <a:r>
              <a:rPr lang="en-US" b="0" i="0" dirty="0">
                <a:solidFill>
                  <a:srgbClr val="242424"/>
                </a:solidFill>
                <a:effectLst/>
                <a:latin typeface="source-code-pro"/>
              </a:rPr>
              <a:t> </a:t>
            </a:r>
            <a:r>
              <a:rPr lang="en-US" b="0" i="0" dirty="0" err="1">
                <a:solidFill>
                  <a:srgbClr val="242424"/>
                </a:solidFill>
                <a:effectLst/>
                <a:latin typeface="source-code-pro"/>
              </a:rPr>
              <a:t>npm</a:t>
            </a:r>
            <a:r>
              <a:rPr lang="en-US" b="0" i="0" dirty="0">
                <a:solidFill>
                  <a:srgbClr val="242424"/>
                </a:solidFill>
                <a:effectLst/>
                <a:latin typeface="source-code-pro"/>
              </a:rPr>
              <a:t> install </a:t>
            </a:r>
            <a:r>
              <a:rPr lang="en-US" b="0" i="0" dirty="0">
                <a:solidFill>
                  <a:srgbClr val="007400"/>
                </a:solidFill>
                <a:effectLst/>
                <a:latin typeface="source-code-pro"/>
              </a:rPr>
              <a:t>--save-dev cypress</a:t>
            </a:r>
            <a:br>
              <a:rPr lang="en-US" dirty="0"/>
            </a:br>
            <a:br>
              <a:rPr lang="en-US" dirty="0"/>
            </a:br>
            <a:r>
              <a:rPr lang="en-US" dirty="0"/>
              <a:t>	</a:t>
            </a:r>
            <a:r>
              <a:rPr lang="en-US" b="0" i="0" dirty="0">
                <a:solidFill>
                  <a:srgbClr val="AA0D91"/>
                </a:solidFill>
                <a:effectLst/>
                <a:latin typeface="source-code-pro"/>
              </a:rPr>
              <a:t>or</a:t>
            </a:r>
            <a:r>
              <a:rPr lang="en-US" b="0" i="0" dirty="0">
                <a:solidFill>
                  <a:srgbClr val="242424"/>
                </a:solidFill>
                <a:effectLst/>
                <a:latin typeface="source-code-pro"/>
              </a:rPr>
              <a:t> </a:t>
            </a:r>
            <a:br>
              <a:rPr lang="en-US" dirty="0"/>
            </a:br>
            <a:br>
              <a:rPr lang="en-US" dirty="0"/>
            </a:br>
            <a:r>
              <a:rPr lang="en-US" dirty="0"/>
              <a:t>	</a:t>
            </a:r>
            <a:r>
              <a:rPr lang="en-US" b="0" i="0" dirty="0">
                <a:solidFill>
                  <a:srgbClr val="242424"/>
                </a:solidFill>
                <a:effectLst/>
                <a:latin typeface="source-code-pro"/>
              </a:rPr>
              <a:t>yarn </a:t>
            </a:r>
            <a:r>
              <a:rPr lang="en-US" b="0" i="0" dirty="0">
                <a:solidFill>
                  <a:srgbClr val="AA0D91"/>
                </a:solidFill>
                <a:effectLst/>
                <a:latin typeface="source-code-pro"/>
              </a:rPr>
              <a:t>add</a:t>
            </a:r>
            <a:r>
              <a:rPr lang="en-US" b="0" i="0" dirty="0">
                <a:solidFill>
                  <a:srgbClr val="242424"/>
                </a:solidFill>
                <a:effectLst/>
                <a:latin typeface="source-code-pro"/>
              </a:rPr>
              <a:t> </a:t>
            </a:r>
            <a:r>
              <a:rPr lang="en-US" b="0" i="0" dirty="0">
                <a:solidFill>
                  <a:srgbClr val="007400"/>
                </a:solidFill>
                <a:effectLst/>
                <a:latin typeface="source-code-pro"/>
              </a:rPr>
              <a:t>--dev cypress</a:t>
            </a:r>
            <a:endParaRPr lang="en-US" dirty="0"/>
          </a:p>
        </p:txBody>
      </p:sp>
      <p:pic>
        <p:nvPicPr>
          <p:cNvPr id="4" name="Picture 3">
            <a:extLst>
              <a:ext uri="{FF2B5EF4-FFF2-40B4-BE49-F238E27FC236}">
                <a16:creationId xmlns:a16="http://schemas.microsoft.com/office/drawing/2014/main" id="{8C1AC6D3-F117-4F9D-B4C6-80D0052711CA}"/>
              </a:ext>
            </a:extLst>
          </p:cNvPr>
          <p:cNvPicPr>
            <a:picLocks noChangeAspect="1"/>
          </p:cNvPicPr>
          <p:nvPr/>
        </p:nvPicPr>
        <p:blipFill>
          <a:blip r:embed="rId3"/>
          <a:stretch>
            <a:fillRect/>
          </a:stretch>
        </p:blipFill>
        <p:spPr>
          <a:xfrm>
            <a:off x="7288306" y="3852448"/>
            <a:ext cx="3943900" cy="1629002"/>
          </a:xfrm>
          <a:prstGeom prst="rect">
            <a:avLst/>
          </a:prstGeom>
        </p:spPr>
      </p:pic>
    </p:spTree>
    <p:extLst>
      <p:ext uri="{BB962C8B-B14F-4D97-AF65-F5344CB8AC3E}">
        <p14:creationId xmlns:p14="http://schemas.microsoft.com/office/powerpoint/2010/main" val="195744638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Tools and </a:t>
            </a:r>
            <a:r>
              <a:rPr lang="en-US" sz="2800" spc="300" dirty="0">
                <a:latin typeface="Zilla Slab"/>
              </a:rPr>
              <a:t>Dependencies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Cypress</a:t>
            </a: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2" name="TextBox 1">
            <a:extLst>
              <a:ext uri="{FF2B5EF4-FFF2-40B4-BE49-F238E27FC236}">
                <a16:creationId xmlns:a16="http://schemas.microsoft.com/office/drawing/2014/main" id="{7D83EFE5-79B4-4877-8AE7-94F5DCD94987}"/>
              </a:ext>
            </a:extLst>
          </p:cNvPr>
          <p:cNvSpPr txBox="1"/>
          <p:nvPr/>
        </p:nvSpPr>
        <p:spPr>
          <a:xfrm>
            <a:off x="1766047" y="2635624"/>
            <a:ext cx="7978588" cy="2031325"/>
          </a:xfrm>
          <a:prstGeom prst="rect">
            <a:avLst/>
          </a:prstGeom>
          <a:noFill/>
        </p:spPr>
        <p:txBody>
          <a:bodyPr wrap="square" rtlCol="0">
            <a:spAutoFit/>
          </a:bodyPr>
          <a:lstStyle/>
          <a:p>
            <a:pPr algn="l"/>
            <a:r>
              <a:rPr lang="en-US" b="1" i="0" dirty="0">
                <a:solidFill>
                  <a:srgbClr val="242424"/>
                </a:solidFill>
                <a:effectLst/>
                <a:latin typeface="sohne"/>
              </a:rPr>
              <a:t>Running Cypress</a:t>
            </a:r>
          </a:p>
          <a:p>
            <a:endParaRPr lang="en-US" b="1" i="0" dirty="0">
              <a:solidFill>
                <a:srgbClr val="242424"/>
              </a:solidFill>
              <a:effectLst/>
              <a:latin typeface="sohne"/>
            </a:endParaRPr>
          </a:p>
          <a:p>
            <a:r>
              <a:rPr lang="en-US" dirty="0"/>
              <a:t> 	</a:t>
            </a:r>
            <a:r>
              <a:rPr lang="en-US" b="0" i="0" dirty="0">
                <a:solidFill>
                  <a:srgbClr val="242424"/>
                </a:solidFill>
                <a:effectLst/>
                <a:latin typeface="source-code-pro"/>
              </a:rPr>
              <a:t> {</a:t>
            </a:r>
            <a:br>
              <a:rPr lang="en-US" dirty="0"/>
            </a:br>
            <a:r>
              <a:rPr lang="en-US" dirty="0"/>
              <a:t>		</a:t>
            </a:r>
            <a:r>
              <a:rPr lang="en-US" b="0" i="0" dirty="0">
                <a:solidFill>
                  <a:srgbClr val="836C28"/>
                </a:solidFill>
                <a:effectLst/>
                <a:latin typeface="source-code-pro"/>
              </a:rPr>
              <a:t>"scripts"</a:t>
            </a:r>
            <a:r>
              <a:rPr lang="en-US" b="0" i="0" dirty="0">
                <a:solidFill>
                  <a:srgbClr val="242424"/>
                </a:solidFill>
                <a:effectLst/>
                <a:latin typeface="source-code-pro"/>
              </a:rPr>
              <a:t>: {</a:t>
            </a:r>
            <a:br>
              <a:rPr lang="en-US" dirty="0"/>
            </a:br>
            <a:r>
              <a:rPr lang="en-US" dirty="0"/>
              <a:t>			</a:t>
            </a:r>
            <a:r>
              <a:rPr lang="en-US" b="0" i="0" dirty="0">
                <a:solidFill>
                  <a:srgbClr val="836C28"/>
                </a:solidFill>
                <a:effectLst/>
                <a:latin typeface="source-code-pro"/>
              </a:rPr>
              <a:t>"</a:t>
            </a:r>
            <a:r>
              <a:rPr lang="en-US" b="0" i="0" dirty="0" err="1">
                <a:solidFill>
                  <a:srgbClr val="836C28"/>
                </a:solidFill>
                <a:effectLst/>
                <a:latin typeface="source-code-pro"/>
              </a:rPr>
              <a:t>cypress:open</a:t>
            </a:r>
            <a:r>
              <a:rPr lang="en-US" b="0" i="0" dirty="0">
                <a:solidFill>
                  <a:srgbClr val="836C28"/>
                </a:solidFill>
                <a:effectLst/>
                <a:latin typeface="source-code-pro"/>
              </a:rPr>
              <a:t>"</a:t>
            </a:r>
            <a:r>
              <a:rPr lang="en-US" b="0" i="0" dirty="0">
                <a:solidFill>
                  <a:srgbClr val="242424"/>
                </a:solidFill>
                <a:effectLst/>
                <a:latin typeface="source-code-pro"/>
              </a:rPr>
              <a:t>: </a:t>
            </a:r>
            <a:r>
              <a:rPr lang="en-US" b="0" i="0" dirty="0">
                <a:solidFill>
                  <a:srgbClr val="C41A16"/>
                </a:solidFill>
                <a:effectLst/>
                <a:latin typeface="source-code-pro"/>
              </a:rPr>
              <a:t>"cypress open"</a:t>
            </a:r>
            <a:br>
              <a:rPr lang="en-US" dirty="0"/>
            </a:br>
            <a:r>
              <a:rPr lang="en-US" dirty="0"/>
              <a:t>		</a:t>
            </a:r>
            <a:r>
              <a:rPr lang="en-US" b="0" i="0" dirty="0">
                <a:solidFill>
                  <a:srgbClr val="242424"/>
                </a:solidFill>
                <a:effectLst/>
                <a:latin typeface="source-code-pro"/>
              </a:rPr>
              <a:t>}</a:t>
            </a:r>
            <a:br>
              <a:rPr lang="en-US" dirty="0"/>
            </a:br>
            <a:r>
              <a:rPr lang="en-US" dirty="0"/>
              <a:t>	</a:t>
            </a:r>
            <a:r>
              <a:rPr lang="en-US" b="0" i="0" dirty="0">
                <a:solidFill>
                  <a:srgbClr val="242424"/>
                </a:solidFill>
                <a:effectLst/>
                <a:latin typeface="source-code-pro"/>
              </a:rPr>
              <a:t>}</a:t>
            </a:r>
            <a:endParaRPr lang="en-US" dirty="0"/>
          </a:p>
        </p:txBody>
      </p:sp>
    </p:spTree>
    <p:extLst>
      <p:ext uri="{BB962C8B-B14F-4D97-AF65-F5344CB8AC3E}">
        <p14:creationId xmlns:p14="http://schemas.microsoft.com/office/powerpoint/2010/main" val="150984361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Tools and </a:t>
            </a:r>
            <a:r>
              <a:rPr lang="en-US" sz="2800" spc="300" dirty="0">
                <a:latin typeface="Zilla Slab"/>
              </a:rPr>
              <a:t>Dependencies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Cypress</a:t>
            </a: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2" name="TextBox 1">
            <a:extLst>
              <a:ext uri="{FF2B5EF4-FFF2-40B4-BE49-F238E27FC236}">
                <a16:creationId xmlns:a16="http://schemas.microsoft.com/office/drawing/2014/main" id="{7D83EFE5-79B4-4877-8AE7-94F5DCD94987}"/>
              </a:ext>
            </a:extLst>
          </p:cNvPr>
          <p:cNvSpPr txBox="1"/>
          <p:nvPr/>
        </p:nvSpPr>
        <p:spPr>
          <a:xfrm>
            <a:off x="1721224" y="2214283"/>
            <a:ext cx="7978588" cy="923330"/>
          </a:xfrm>
          <a:prstGeom prst="rect">
            <a:avLst/>
          </a:prstGeom>
          <a:noFill/>
        </p:spPr>
        <p:txBody>
          <a:bodyPr wrap="square" rtlCol="0">
            <a:spAutoFit/>
          </a:bodyPr>
          <a:lstStyle/>
          <a:p>
            <a:pPr algn="l"/>
            <a:r>
              <a:rPr lang="en-US" b="1" i="0" dirty="0">
                <a:solidFill>
                  <a:srgbClr val="FF0000"/>
                </a:solidFill>
                <a:effectLst/>
                <a:latin typeface="sohne"/>
              </a:rPr>
              <a:t>Before Running Cypress</a:t>
            </a:r>
          </a:p>
          <a:p>
            <a:endParaRPr lang="en-US" b="1" i="0" dirty="0">
              <a:solidFill>
                <a:srgbClr val="242424"/>
              </a:solidFill>
              <a:effectLst/>
              <a:latin typeface="sohne"/>
            </a:endParaRPr>
          </a:p>
          <a:p>
            <a:r>
              <a:rPr lang="en-US" dirty="0"/>
              <a:t> 	</a:t>
            </a:r>
          </a:p>
        </p:txBody>
      </p:sp>
      <p:pic>
        <p:nvPicPr>
          <p:cNvPr id="4" name="Picture 3">
            <a:extLst>
              <a:ext uri="{FF2B5EF4-FFF2-40B4-BE49-F238E27FC236}">
                <a16:creationId xmlns:a16="http://schemas.microsoft.com/office/drawing/2014/main" id="{DB10AD28-6E93-4728-ABA6-30FBA0F7F49E}"/>
              </a:ext>
            </a:extLst>
          </p:cNvPr>
          <p:cNvPicPr>
            <a:picLocks noChangeAspect="1"/>
          </p:cNvPicPr>
          <p:nvPr/>
        </p:nvPicPr>
        <p:blipFill>
          <a:blip r:embed="rId3"/>
          <a:stretch>
            <a:fillRect/>
          </a:stretch>
        </p:blipFill>
        <p:spPr>
          <a:xfrm>
            <a:off x="4602310" y="1935797"/>
            <a:ext cx="7059010" cy="4277322"/>
          </a:xfrm>
          <a:prstGeom prst="rect">
            <a:avLst/>
          </a:prstGeom>
        </p:spPr>
      </p:pic>
    </p:spTree>
    <p:extLst>
      <p:ext uri="{BB962C8B-B14F-4D97-AF65-F5344CB8AC3E}">
        <p14:creationId xmlns:p14="http://schemas.microsoft.com/office/powerpoint/2010/main" val="372941898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Tools and </a:t>
            </a:r>
            <a:r>
              <a:rPr lang="en-US" sz="2800" spc="300" dirty="0">
                <a:latin typeface="Zilla Slab"/>
              </a:rPr>
              <a:t>Dependencies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Cypress</a:t>
            </a: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2" name="TextBox 1">
            <a:extLst>
              <a:ext uri="{FF2B5EF4-FFF2-40B4-BE49-F238E27FC236}">
                <a16:creationId xmlns:a16="http://schemas.microsoft.com/office/drawing/2014/main" id="{7D83EFE5-79B4-4877-8AE7-94F5DCD94987}"/>
              </a:ext>
            </a:extLst>
          </p:cNvPr>
          <p:cNvSpPr txBox="1"/>
          <p:nvPr/>
        </p:nvSpPr>
        <p:spPr>
          <a:xfrm>
            <a:off x="1721224" y="2214283"/>
            <a:ext cx="7978588" cy="923330"/>
          </a:xfrm>
          <a:prstGeom prst="rect">
            <a:avLst/>
          </a:prstGeom>
          <a:noFill/>
        </p:spPr>
        <p:txBody>
          <a:bodyPr wrap="square" rtlCol="0">
            <a:spAutoFit/>
          </a:bodyPr>
          <a:lstStyle/>
          <a:p>
            <a:pPr algn="l"/>
            <a:r>
              <a:rPr lang="en-US" b="1" i="0" dirty="0">
                <a:solidFill>
                  <a:srgbClr val="FF0000"/>
                </a:solidFill>
                <a:effectLst/>
                <a:latin typeface="sohne"/>
              </a:rPr>
              <a:t>After Running Cypress</a:t>
            </a:r>
          </a:p>
          <a:p>
            <a:endParaRPr lang="en-US" b="1" i="0" dirty="0">
              <a:solidFill>
                <a:srgbClr val="242424"/>
              </a:solidFill>
              <a:effectLst/>
              <a:latin typeface="sohne"/>
            </a:endParaRPr>
          </a:p>
          <a:p>
            <a:r>
              <a:rPr lang="en-US" dirty="0"/>
              <a:t> 	</a:t>
            </a:r>
          </a:p>
        </p:txBody>
      </p:sp>
      <p:pic>
        <p:nvPicPr>
          <p:cNvPr id="10" name="Picture 9">
            <a:extLst>
              <a:ext uri="{FF2B5EF4-FFF2-40B4-BE49-F238E27FC236}">
                <a16:creationId xmlns:a16="http://schemas.microsoft.com/office/drawing/2014/main" id="{120FD223-CEBF-425D-9F34-B46E62FB50A9}"/>
              </a:ext>
            </a:extLst>
          </p:cNvPr>
          <p:cNvPicPr>
            <a:picLocks noChangeAspect="1"/>
          </p:cNvPicPr>
          <p:nvPr/>
        </p:nvPicPr>
        <p:blipFill>
          <a:blip r:embed="rId3"/>
          <a:stretch>
            <a:fillRect/>
          </a:stretch>
        </p:blipFill>
        <p:spPr>
          <a:xfrm>
            <a:off x="5121088" y="2675948"/>
            <a:ext cx="5715000" cy="3810000"/>
          </a:xfrm>
          <a:prstGeom prst="rect">
            <a:avLst/>
          </a:prstGeom>
        </p:spPr>
      </p:pic>
    </p:spTree>
    <p:extLst>
      <p:ext uri="{BB962C8B-B14F-4D97-AF65-F5344CB8AC3E}">
        <p14:creationId xmlns:p14="http://schemas.microsoft.com/office/powerpoint/2010/main" val="6851051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Tools and </a:t>
            </a:r>
            <a:r>
              <a:rPr lang="en-US" sz="2800" spc="300" dirty="0">
                <a:latin typeface="Zilla Slab"/>
              </a:rPr>
              <a:t>Dependencies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Cypress</a:t>
            </a: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2" name="TextBox 1">
            <a:extLst>
              <a:ext uri="{FF2B5EF4-FFF2-40B4-BE49-F238E27FC236}">
                <a16:creationId xmlns:a16="http://schemas.microsoft.com/office/drawing/2014/main" id="{7D83EFE5-79B4-4877-8AE7-94F5DCD94987}"/>
              </a:ext>
            </a:extLst>
          </p:cNvPr>
          <p:cNvSpPr txBox="1"/>
          <p:nvPr/>
        </p:nvSpPr>
        <p:spPr>
          <a:xfrm>
            <a:off x="1721224" y="2214283"/>
            <a:ext cx="7978588" cy="923330"/>
          </a:xfrm>
          <a:prstGeom prst="rect">
            <a:avLst/>
          </a:prstGeom>
          <a:noFill/>
        </p:spPr>
        <p:txBody>
          <a:bodyPr wrap="square" rtlCol="0">
            <a:spAutoFit/>
          </a:bodyPr>
          <a:lstStyle/>
          <a:p>
            <a:pPr algn="l"/>
            <a:r>
              <a:rPr lang="en-US" b="1" i="0" dirty="0">
                <a:solidFill>
                  <a:srgbClr val="FF0000"/>
                </a:solidFill>
                <a:effectLst/>
                <a:latin typeface="sohne"/>
              </a:rPr>
              <a:t>After Running Cypress</a:t>
            </a:r>
          </a:p>
          <a:p>
            <a:endParaRPr lang="en-US" b="1" i="0" dirty="0">
              <a:solidFill>
                <a:srgbClr val="242424"/>
              </a:solidFill>
              <a:effectLst/>
              <a:latin typeface="sohne"/>
            </a:endParaRPr>
          </a:p>
          <a:p>
            <a:r>
              <a:rPr lang="en-US" dirty="0"/>
              <a:t> 	</a:t>
            </a:r>
          </a:p>
        </p:txBody>
      </p:sp>
      <p:pic>
        <p:nvPicPr>
          <p:cNvPr id="4" name="Picture 3">
            <a:extLst>
              <a:ext uri="{FF2B5EF4-FFF2-40B4-BE49-F238E27FC236}">
                <a16:creationId xmlns:a16="http://schemas.microsoft.com/office/drawing/2014/main" id="{6C72D83F-311C-485D-ACA1-6058F651B4B5}"/>
              </a:ext>
            </a:extLst>
          </p:cNvPr>
          <p:cNvPicPr>
            <a:picLocks noChangeAspect="1"/>
          </p:cNvPicPr>
          <p:nvPr/>
        </p:nvPicPr>
        <p:blipFill>
          <a:blip r:embed="rId3"/>
          <a:stretch>
            <a:fillRect/>
          </a:stretch>
        </p:blipFill>
        <p:spPr>
          <a:xfrm>
            <a:off x="6868429" y="2079812"/>
            <a:ext cx="2411757" cy="4276165"/>
          </a:xfrm>
          <a:prstGeom prst="rect">
            <a:avLst/>
          </a:prstGeom>
        </p:spPr>
      </p:pic>
      <p:cxnSp>
        <p:nvCxnSpPr>
          <p:cNvPr id="8" name="Straight Arrow Connector 7">
            <a:extLst>
              <a:ext uri="{FF2B5EF4-FFF2-40B4-BE49-F238E27FC236}">
                <a16:creationId xmlns:a16="http://schemas.microsoft.com/office/drawing/2014/main" id="{CDE01722-A143-4793-93D3-B190151C78EB}"/>
              </a:ext>
            </a:extLst>
          </p:cNvPr>
          <p:cNvCxnSpPr/>
          <p:nvPr/>
        </p:nvCxnSpPr>
        <p:spPr>
          <a:xfrm flipV="1">
            <a:off x="4572000" y="4217894"/>
            <a:ext cx="2196353" cy="183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2010956-9EB3-4856-8DB9-B792E935ECB6}"/>
              </a:ext>
            </a:extLst>
          </p:cNvPr>
          <p:cNvCxnSpPr/>
          <p:nvPr/>
        </p:nvCxnSpPr>
        <p:spPr>
          <a:xfrm flipV="1">
            <a:off x="4428565" y="2868706"/>
            <a:ext cx="2339788" cy="950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732873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83C22D-6E48-5548-82C6-E95F5994892B}"/>
              </a:ext>
            </a:extLst>
          </p:cNvPr>
          <p:cNvSpPr>
            <a:spLocks noGrp="1"/>
          </p:cNvSpPr>
          <p:nvPr>
            <p:ph type="title"/>
          </p:nvPr>
        </p:nvSpPr>
        <p:spPr>
          <a:xfrm>
            <a:off x="818322" y="2323751"/>
            <a:ext cx="6389302" cy="2210498"/>
          </a:xfrm>
        </p:spPr>
        <p:txBody>
          <a:bodyPr>
            <a:normAutofit/>
          </a:bodyPr>
          <a:lstStyle/>
          <a:p>
            <a:pPr>
              <a:buClr>
                <a:srgbClr val="FFCE1C"/>
              </a:buClr>
            </a:pPr>
            <a:r>
              <a:rPr lang="fr-FR" spc="300" dirty="0">
                <a:solidFill>
                  <a:srgbClr val="FFCE1C"/>
                </a:solidFill>
                <a:latin typeface="Zilla Slab"/>
              </a:rPr>
              <a:t>III. </a:t>
            </a:r>
            <a:r>
              <a:rPr lang="en-US" sz="5400" spc="300" dirty="0">
                <a:latin typeface="Zilla Slab"/>
              </a:rPr>
              <a:t>Unit Testing</a:t>
            </a:r>
            <a:br>
              <a:rPr lang="en-GB" spc="300" dirty="0">
                <a:latin typeface="Zilla Slab"/>
              </a:rPr>
            </a:br>
            <a:endParaRPr lang="fr-FR" b="0" spc="300" dirty="0"/>
          </a:p>
        </p:txBody>
      </p:sp>
      <p:pic>
        <p:nvPicPr>
          <p:cNvPr id="3" name="Espace réservé pour une image  12">
            <a:extLst>
              <a:ext uri="{FF2B5EF4-FFF2-40B4-BE49-F238E27FC236}">
                <a16:creationId xmlns:a16="http://schemas.microsoft.com/office/drawing/2014/main" id="{5EC1BF03-0FC3-D645-A08D-8EC389E601A7}"/>
              </a:ext>
            </a:extLst>
          </p:cNvPr>
          <p:cNvPicPr preferRelativeResize="0">
            <a:picLocks/>
          </p:cNvPicPr>
          <p:nvPr/>
        </p:nvPicPr>
        <p:blipFill rotWithShape="1">
          <a:blip r:embed="rId2"/>
          <a:srcRect l="41487" t="5545" r="18504"/>
          <a:stretch/>
        </p:blipFill>
        <p:spPr>
          <a:xfrm>
            <a:off x="7826188" y="1"/>
            <a:ext cx="4365812" cy="6871446"/>
          </a:xfrm>
          <a:custGeom>
            <a:avLst/>
            <a:gdLst>
              <a:gd name="connsiteX0" fmla="*/ 1606318 w 9637712"/>
              <a:gd name="connsiteY0" fmla="*/ 0 h 10458450"/>
              <a:gd name="connsiteX1" fmla="*/ 9637712 w 9637712"/>
              <a:gd name="connsiteY1" fmla="*/ 0 h 10458450"/>
              <a:gd name="connsiteX2" fmla="*/ 9637712 w 9637712"/>
              <a:gd name="connsiteY2" fmla="*/ 10458450 h 10458450"/>
              <a:gd name="connsiteX3" fmla="*/ 0 w 9637712"/>
              <a:gd name="connsiteY3" fmla="*/ 10458450 h 10458450"/>
              <a:gd name="connsiteX4" fmla="*/ 0 w 9637712"/>
              <a:gd name="connsiteY4" fmla="*/ 1606318 h 10458450"/>
              <a:gd name="connsiteX5" fmla="*/ 1606318 w 9637712"/>
              <a:gd name="connsiteY5" fmla="*/ 0 h 1045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37712" h="10458450">
                <a:moveTo>
                  <a:pt x="1606318" y="0"/>
                </a:moveTo>
                <a:lnTo>
                  <a:pt x="9637712" y="0"/>
                </a:lnTo>
                <a:lnTo>
                  <a:pt x="9637712" y="10458450"/>
                </a:lnTo>
                <a:lnTo>
                  <a:pt x="0" y="10458450"/>
                </a:lnTo>
                <a:lnTo>
                  <a:pt x="0" y="1606318"/>
                </a:lnTo>
                <a:cubicBezTo>
                  <a:pt x="0" y="719173"/>
                  <a:pt x="719173" y="0"/>
                  <a:pt x="1606318" y="0"/>
                </a:cubicBezTo>
                <a:close/>
              </a:path>
            </a:pathLst>
          </a:custGeom>
        </p:spPr>
      </p:pic>
      <p:pic>
        <p:nvPicPr>
          <p:cNvPr id="4" name="Image 3">
            <a:extLst>
              <a:ext uri="{FF2B5EF4-FFF2-40B4-BE49-F238E27FC236}">
                <a16:creationId xmlns:a16="http://schemas.microsoft.com/office/drawing/2014/main" id="{39B6448E-880E-5742-8E9D-1661E6BF9EA5}"/>
              </a:ext>
            </a:extLst>
          </p:cNvPr>
          <p:cNvPicPr>
            <a:picLocks noChangeAspect="1"/>
          </p:cNvPicPr>
          <p:nvPr/>
        </p:nvPicPr>
        <p:blipFill>
          <a:blip r:embed="rId3"/>
          <a:stretch>
            <a:fillRect/>
          </a:stretch>
        </p:blipFill>
        <p:spPr>
          <a:xfrm>
            <a:off x="10138148" y="0"/>
            <a:ext cx="1651000" cy="2679700"/>
          </a:xfrm>
          <a:prstGeom prst="rect">
            <a:avLst/>
          </a:prstGeom>
        </p:spPr>
      </p:pic>
    </p:spTree>
    <p:extLst>
      <p:ext uri="{BB962C8B-B14F-4D97-AF65-F5344CB8AC3E}">
        <p14:creationId xmlns:p14="http://schemas.microsoft.com/office/powerpoint/2010/main" val="133141890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US" sz="2800" spc="300" dirty="0">
                <a:latin typeface="Zilla Slab"/>
              </a:rPr>
              <a:t>Unit Testing</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fr-FR" sz="3200" b="1" i="1" dirty="0" err="1">
                <a:solidFill>
                  <a:srgbClr val="572AD7"/>
                </a:solidFill>
                <a:latin typeface="Montserrat"/>
                <a:ea typeface="Montserrat" charset="0"/>
                <a:cs typeface="Montserrat" charset="0"/>
                <a:sym typeface="Lato"/>
              </a:rPr>
              <a:t>Definition</a:t>
            </a:r>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14" name="TextBox 13">
            <a:extLst>
              <a:ext uri="{FF2B5EF4-FFF2-40B4-BE49-F238E27FC236}">
                <a16:creationId xmlns:a16="http://schemas.microsoft.com/office/drawing/2014/main" id="{15140576-3857-4C6E-9A6D-623E2AFB7383}"/>
              </a:ext>
            </a:extLst>
          </p:cNvPr>
          <p:cNvSpPr txBox="1"/>
          <p:nvPr/>
        </p:nvSpPr>
        <p:spPr>
          <a:xfrm>
            <a:off x="1237129" y="3039036"/>
            <a:ext cx="8731624" cy="1676934"/>
          </a:xfrm>
          <a:prstGeom prst="rect">
            <a:avLst/>
          </a:prstGeom>
          <a:noFill/>
        </p:spPr>
        <p:txBody>
          <a:bodyPr wrap="square" rtlCol="0">
            <a:spAutoFit/>
          </a:bodyPr>
          <a:lstStyle/>
          <a:p>
            <a:pPr marL="285750" indent="-285750">
              <a:lnSpc>
                <a:spcPct val="200000"/>
              </a:lnSpc>
              <a:buFontTx/>
              <a:buChar char="-"/>
            </a:pPr>
            <a:r>
              <a:rPr lang="en-US" dirty="0">
                <a:solidFill>
                  <a:srgbClr val="2D3846"/>
                </a:solidFill>
                <a:latin typeface="Fira Sans" panose="020B0604020202020204" pitchFamily="34" charset="0"/>
              </a:rPr>
              <a:t>Unit tests focus on one small part of your app at a time. They make sure that each little bit (like a button or a message, React component, a helper function</a:t>
            </a:r>
            <a:r>
              <a:rPr lang="en-US" b="0" i="0" dirty="0">
                <a:solidFill>
                  <a:srgbClr val="374151"/>
                </a:solidFill>
                <a:effectLst/>
                <a:latin typeface="Source Serif 4"/>
              </a:rPr>
              <a:t>, </a:t>
            </a:r>
            <a:r>
              <a:rPr lang="en-US" dirty="0">
                <a:solidFill>
                  <a:srgbClr val="2D3846"/>
                </a:solidFill>
                <a:latin typeface="Fira Sans" panose="020B0604020202020204" pitchFamily="34" charset="0"/>
              </a:rPr>
              <a:t>or any other JavaScript module ) works right on its own.</a:t>
            </a:r>
            <a:endParaRPr lang="en-US" dirty="0"/>
          </a:p>
        </p:txBody>
      </p:sp>
    </p:spTree>
    <p:extLst>
      <p:ext uri="{BB962C8B-B14F-4D97-AF65-F5344CB8AC3E}">
        <p14:creationId xmlns:p14="http://schemas.microsoft.com/office/powerpoint/2010/main" val="91931197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US" sz="2800" spc="300" dirty="0">
                <a:latin typeface="Zilla Slab"/>
              </a:rPr>
              <a:t>Unit Testing</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What to test in Unit Testing </a:t>
            </a:r>
          </a:p>
          <a:p>
            <a:endParaRPr lang="en-GB" sz="3200" b="1" i="1" dirty="0">
              <a:solidFill>
                <a:srgbClr val="572AD7"/>
              </a:solidFill>
              <a:latin typeface="Montserrat"/>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14" name="TextBox 13">
            <a:extLst>
              <a:ext uri="{FF2B5EF4-FFF2-40B4-BE49-F238E27FC236}">
                <a16:creationId xmlns:a16="http://schemas.microsoft.com/office/drawing/2014/main" id="{15140576-3857-4C6E-9A6D-623E2AFB7383}"/>
              </a:ext>
            </a:extLst>
          </p:cNvPr>
          <p:cNvSpPr txBox="1"/>
          <p:nvPr/>
        </p:nvSpPr>
        <p:spPr>
          <a:xfrm>
            <a:off x="1255058" y="2940424"/>
            <a:ext cx="8731624" cy="2784737"/>
          </a:xfrm>
          <a:prstGeom prst="rect">
            <a:avLst/>
          </a:prstGeom>
          <a:noFill/>
        </p:spPr>
        <p:txBody>
          <a:bodyPr wrap="square" rtlCol="0">
            <a:spAutoFit/>
          </a:bodyPr>
          <a:lstStyle/>
          <a:p>
            <a:pPr algn="l">
              <a:lnSpc>
                <a:spcPct val="200000"/>
              </a:lnSpc>
              <a:buFont typeface="Arial" panose="020B0604020202020204" pitchFamily="34" charset="0"/>
              <a:buChar char="•"/>
            </a:pPr>
            <a:r>
              <a:rPr lang="en-US" b="1" i="0" dirty="0">
                <a:solidFill>
                  <a:srgbClr val="374151"/>
                </a:solidFill>
                <a:effectLst/>
                <a:latin typeface="Source Serif 4"/>
              </a:rPr>
              <a:t> Component rendering: </a:t>
            </a:r>
            <a:r>
              <a:rPr lang="en-US" b="0" i="0" dirty="0">
                <a:solidFill>
                  <a:srgbClr val="374151"/>
                </a:solidFill>
                <a:effectLst/>
                <a:latin typeface="Source Serif 4"/>
              </a:rPr>
              <a:t>Ensure that the component renders correctly under different conditions.</a:t>
            </a:r>
          </a:p>
          <a:p>
            <a:pPr algn="l">
              <a:lnSpc>
                <a:spcPct val="200000"/>
              </a:lnSpc>
              <a:buFont typeface="Arial" panose="020B0604020202020204" pitchFamily="34" charset="0"/>
              <a:buChar char="•"/>
            </a:pPr>
            <a:r>
              <a:rPr lang="en-US" b="1" i="0" dirty="0">
                <a:solidFill>
                  <a:srgbClr val="374151"/>
                </a:solidFill>
                <a:effectLst/>
                <a:latin typeface="Source Serif 4"/>
              </a:rPr>
              <a:t> State and props</a:t>
            </a:r>
            <a:r>
              <a:rPr lang="en-US" b="0" i="0" dirty="0">
                <a:solidFill>
                  <a:srgbClr val="374151"/>
                </a:solidFill>
                <a:effectLst/>
                <a:latin typeface="Source Serif 4"/>
              </a:rPr>
              <a:t>: Test the state changes and the props being received.</a:t>
            </a:r>
          </a:p>
          <a:p>
            <a:pPr algn="l">
              <a:lnSpc>
                <a:spcPct val="200000"/>
              </a:lnSpc>
              <a:buFont typeface="Arial" panose="020B0604020202020204" pitchFamily="34" charset="0"/>
              <a:buChar char="•"/>
            </a:pPr>
            <a:r>
              <a:rPr lang="en-US" b="1" i="0" dirty="0">
                <a:solidFill>
                  <a:srgbClr val="374151"/>
                </a:solidFill>
                <a:effectLst/>
                <a:latin typeface="Source Serif 4"/>
              </a:rPr>
              <a:t> Event handling: </a:t>
            </a:r>
            <a:r>
              <a:rPr lang="en-US" b="0" i="0" dirty="0">
                <a:solidFill>
                  <a:srgbClr val="374151"/>
                </a:solidFill>
                <a:effectLst/>
                <a:latin typeface="Source Serif 4"/>
              </a:rPr>
              <a:t>Check if the events (like click, and input change) are handled correctly.</a:t>
            </a:r>
          </a:p>
          <a:p>
            <a:pPr algn="l">
              <a:lnSpc>
                <a:spcPct val="200000"/>
              </a:lnSpc>
              <a:buFont typeface="Arial" panose="020B0604020202020204" pitchFamily="34" charset="0"/>
              <a:buChar char="•"/>
            </a:pPr>
            <a:r>
              <a:rPr lang="en-US" b="1" i="0" dirty="0">
                <a:solidFill>
                  <a:srgbClr val="374151"/>
                </a:solidFill>
                <a:effectLst/>
                <a:latin typeface="Source Serif 4"/>
              </a:rPr>
              <a:t> Lifecycle methods</a:t>
            </a:r>
            <a:r>
              <a:rPr lang="en-US" b="0" i="0" dirty="0">
                <a:solidFill>
                  <a:srgbClr val="374151"/>
                </a:solidFill>
                <a:effectLst/>
                <a:latin typeface="Source Serif 4"/>
              </a:rPr>
              <a:t>: Validate if the lifecycle methods are working as expected.</a:t>
            </a:r>
          </a:p>
        </p:txBody>
      </p:sp>
    </p:spTree>
    <p:extLst>
      <p:ext uri="{BB962C8B-B14F-4D97-AF65-F5344CB8AC3E}">
        <p14:creationId xmlns:p14="http://schemas.microsoft.com/office/powerpoint/2010/main" val="99088445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ea typeface="Montserrat" charset="0"/>
                <a:cs typeface="Montserrat" charset="0"/>
                <a:sym typeface="Lato"/>
              </a:rPr>
              <a:t>Importance of Testing</a:t>
            </a:r>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14" name="TextBox 13">
            <a:extLst>
              <a:ext uri="{FF2B5EF4-FFF2-40B4-BE49-F238E27FC236}">
                <a16:creationId xmlns:a16="http://schemas.microsoft.com/office/drawing/2014/main" id="{15140576-3857-4C6E-9A6D-623E2AFB7383}"/>
              </a:ext>
            </a:extLst>
          </p:cNvPr>
          <p:cNvSpPr txBox="1"/>
          <p:nvPr/>
        </p:nvSpPr>
        <p:spPr>
          <a:xfrm>
            <a:off x="1515035" y="2626659"/>
            <a:ext cx="8731624" cy="2862322"/>
          </a:xfrm>
          <a:prstGeom prst="rect">
            <a:avLst/>
          </a:prstGeom>
          <a:noFill/>
        </p:spPr>
        <p:txBody>
          <a:bodyPr wrap="square" rtlCol="0">
            <a:spAutoFit/>
          </a:bodyPr>
          <a:lstStyle/>
          <a:p>
            <a:pPr marL="285750" indent="-285750">
              <a:lnSpc>
                <a:spcPct val="200000"/>
              </a:lnSpc>
              <a:buFontTx/>
              <a:buChar char="-"/>
            </a:pPr>
            <a:r>
              <a:rPr lang="en-US" dirty="0">
                <a:solidFill>
                  <a:srgbClr val="2D3846"/>
                </a:solidFill>
                <a:latin typeface="Fira Sans" panose="020B0604020202020204" pitchFamily="34" charset="0"/>
              </a:rPr>
              <a:t>Test if everything works as expected.</a:t>
            </a:r>
          </a:p>
          <a:p>
            <a:pPr marL="285750" indent="-285750">
              <a:lnSpc>
                <a:spcPct val="200000"/>
              </a:lnSpc>
              <a:buFontTx/>
              <a:buChar char="-"/>
            </a:pPr>
            <a:r>
              <a:rPr lang="en-US" dirty="0">
                <a:solidFill>
                  <a:srgbClr val="2D3846"/>
                </a:solidFill>
                <a:latin typeface="Fira Sans" panose="020B0604020202020204" pitchFamily="34" charset="0"/>
              </a:rPr>
              <a:t>Helps identify bugs in the early stages of the development cycle</a:t>
            </a:r>
          </a:p>
          <a:p>
            <a:pPr marL="285750" indent="-285750">
              <a:buFontTx/>
              <a:buChar char="-"/>
            </a:pPr>
            <a:endParaRPr lang="en-US" dirty="0">
              <a:solidFill>
                <a:srgbClr val="2D3846"/>
              </a:solidFill>
              <a:latin typeface="Fira Sans" panose="020B0604020202020204" pitchFamily="34" charset="0"/>
            </a:endParaRPr>
          </a:p>
          <a:p>
            <a:pPr marL="285750" indent="-285750">
              <a:buFontTx/>
              <a:buChar char="-"/>
            </a:pPr>
            <a:r>
              <a:rPr lang="en-US" dirty="0">
                <a:solidFill>
                  <a:srgbClr val="2D3846"/>
                </a:solidFill>
                <a:latin typeface="Fira Sans" panose="020B0604020202020204" pitchFamily="34" charset="0"/>
              </a:rPr>
              <a:t>It saves time and money during the later testing phases</a:t>
            </a:r>
          </a:p>
          <a:p>
            <a:pPr marL="285750" indent="-285750">
              <a:buFontTx/>
              <a:buChar char="-"/>
            </a:pPr>
            <a:endParaRPr lang="en-US" dirty="0">
              <a:solidFill>
                <a:srgbClr val="2D3846"/>
              </a:solidFill>
              <a:latin typeface="Fira Sans" panose="020B0503050000020004" pitchFamily="34" charset="0"/>
            </a:endParaRPr>
          </a:p>
          <a:p>
            <a:pPr marL="285750" indent="-285750">
              <a:buFontTx/>
              <a:buChar char="-"/>
            </a:pPr>
            <a:r>
              <a:rPr lang="en-US" b="0" i="0" dirty="0">
                <a:solidFill>
                  <a:srgbClr val="2D3846"/>
                </a:solidFill>
                <a:effectLst/>
                <a:latin typeface="Fira Sans" panose="020B0503050000020004" pitchFamily="34" charset="0"/>
              </a:rPr>
              <a:t>Making corrections and changes in the code is quick : </a:t>
            </a:r>
            <a:r>
              <a:rPr lang="en-US" dirty="0">
                <a:solidFill>
                  <a:srgbClr val="2D3846"/>
                </a:solidFill>
                <a:latin typeface="Fira Sans" panose="020B0503050000020004" pitchFamily="34" charset="0"/>
              </a:rPr>
              <a:t>When you have tests, you can change stuff without worrying about breaking things. This means you can add new features or tidy up the code with less stress.</a:t>
            </a:r>
          </a:p>
        </p:txBody>
      </p:sp>
    </p:spTree>
    <p:extLst>
      <p:ext uri="{BB962C8B-B14F-4D97-AF65-F5344CB8AC3E}">
        <p14:creationId xmlns:p14="http://schemas.microsoft.com/office/powerpoint/2010/main" val="151078488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US" sz="2800" spc="300" dirty="0">
                <a:latin typeface="Zilla Slab"/>
              </a:rPr>
              <a:t>Unit Testing</a:t>
            </a:r>
          </a:p>
        </p:txBody>
      </p:sp>
      <p:sp>
        <p:nvSpPr>
          <p:cNvPr id="9" name="Google Shape;121;g6d93b6fd7c_0_0"/>
          <p:cNvSpPr txBox="1"/>
          <p:nvPr/>
        </p:nvSpPr>
        <p:spPr>
          <a:xfrm>
            <a:off x="3224212" y="1263625"/>
            <a:ext cx="6450106" cy="1237528"/>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How to perform Unit testing of React Apps using JEST?</a:t>
            </a:r>
          </a:p>
          <a:p>
            <a:r>
              <a:rPr lang="en-US" sz="3200" b="1" i="1" dirty="0">
                <a:solidFill>
                  <a:srgbClr val="572AD7"/>
                </a:solidFill>
                <a:latin typeface="Montserrat"/>
              </a:rPr>
              <a:t> </a:t>
            </a:r>
          </a:p>
          <a:p>
            <a:endParaRPr lang="en-GB" sz="3200" b="1" i="1" dirty="0">
              <a:solidFill>
                <a:srgbClr val="572AD7"/>
              </a:solidFill>
              <a:latin typeface="Montserrat"/>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14" name="TextBox 13">
            <a:extLst>
              <a:ext uri="{FF2B5EF4-FFF2-40B4-BE49-F238E27FC236}">
                <a16:creationId xmlns:a16="http://schemas.microsoft.com/office/drawing/2014/main" id="{15140576-3857-4C6E-9A6D-623E2AFB7383}"/>
              </a:ext>
            </a:extLst>
          </p:cNvPr>
          <p:cNvSpPr txBox="1"/>
          <p:nvPr/>
        </p:nvSpPr>
        <p:spPr>
          <a:xfrm>
            <a:off x="1210234" y="2743200"/>
            <a:ext cx="8731624" cy="3373359"/>
          </a:xfrm>
          <a:prstGeom prst="rect">
            <a:avLst/>
          </a:prstGeom>
          <a:noFill/>
        </p:spPr>
        <p:txBody>
          <a:bodyPr wrap="square" rtlCol="0">
            <a:spAutoFit/>
          </a:bodyPr>
          <a:lstStyle/>
          <a:p>
            <a:pPr algn="l">
              <a:lnSpc>
                <a:spcPct val="150000"/>
              </a:lnSpc>
              <a:buFont typeface="Arial" panose="020B0604020202020204" pitchFamily="34" charset="0"/>
              <a:buChar char="•"/>
            </a:pPr>
            <a:r>
              <a:rPr lang="en-US" b="1" i="0" dirty="0">
                <a:solidFill>
                  <a:srgbClr val="374151"/>
                </a:solidFill>
                <a:effectLst/>
                <a:latin typeface="Source Serif 4"/>
              </a:rPr>
              <a:t> Identify what to test: </a:t>
            </a:r>
            <a:r>
              <a:rPr lang="en-US" b="0" i="0" dirty="0">
                <a:solidFill>
                  <a:srgbClr val="374151"/>
                </a:solidFill>
                <a:effectLst/>
                <a:latin typeface="Source Serif 4"/>
              </a:rPr>
              <a:t>Determine the functionality that needs to be tested. This could be a function, a component, or an entire feature.</a:t>
            </a:r>
          </a:p>
          <a:p>
            <a:pPr algn="l">
              <a:lnSpc>
                <a:spcPct val="150000"/>
              </a:lnSpc>
              <a:buFont typeface="Arial" panose="020B0604020202020204" pitchFamily="34" charset="0"/>
              <a:buChar char="•"/>
            </a:pPr>
            <a:r>
              <a:rPr lang="en-US" b="1" i="0" dirty="0">
                <a:solidFill>
                  <a:srgbClr val="374151"/>
                </a:solidFill>
                <a:effectLst/>
                <a:latin typeface="Source Serif 4"/>
              </a:rPr>
              <a:t> Write the test: </a:t>
            </a:r>
            <a:r>
              <a:rPr lang="en-US" b="0" i="0" dirty="0">
                <a:solidFill>
                  <a:srgbClr val="374151"/>
                </a:solidFill>
                <a:effectLst/>
                <a:latin typeface="Source Serif 4"/>
              </a:rPr>
              <a:t>Write a test that checks if the identified functionality works as expected. This involves setting up the necessary environment, executing the functionality, and checking the result.</a:t>
            </a:r>
          </a:p>
          <a:p>
            <a:pPr algn="l">
              <a:lnSpc>
                <a:spcPct val="150000"/>
              </a:lnSpc>
              <a:buFont typeface="Arial" panose="020B0604020202020204" pitchFamily="34" charset="0"/>
              <a:buChar char="•"/>
            </a:pPr>
            <a:r>
              <a:rPr lang="en-US" b="1" i="0" dirty="0">
                <a:solidFill>
                  <a:srgbClr val="374151"/>
                </a:solidFill>
                <a:effectLst/>
                <a:latin typeface="Source Serif 4"/>
              </a:rPr>
              <a:t> Run the test: </a:t>
            </a:r>
            <a:r>
              <a:rPr lang="en-US" b="0" i="0" dirty="0">
                <a:solidFill>
                  <a:srgbClr val="374151"/>
                </a:solidFill>
                <a:effectLst/>
                <a:latin typeface="Source Serif 4"/>
              </a:rPr>
              <a:t>Use Jest to run the test and check if it passes or fails.</a:t>
            </a:r>
          </a:p>
          <a:p>
            <a:pPr algn="l">
              <a:lnSpc>
                <a:spcPct val="150000"/>
              </a:lnSpc>
              <a:buFont typeface="Arial" panose="020B0604020202020204" pitchFamily="34" charset="0"/>
              <a:buChar char="•"/>
            </a:pPr>
            <a:r>
              <a:rPr lang="en-US" b="1" i="0" dirty="0">
                <a:solidFill>
                  <a:srgbClr val="374151"/>
                </a:solidFill>
                <a:effectLst/>
                <a:latin typeface="Source Serif 4"/>
              </a:rPr>
              <a:t> Analyze the result: </a:t>
            </a:r>
            <a:r>
              <a:rPr lang="en-US" b="0" i="0" dirty="0">
                <a:solidFill>
                  <a:srgbClr val="374151"/>
                </a:solidFill>
                <a:effectLst/>
                <a:latin typeface="Source Serif 4"/>
              </a:rPr>
              <a:t>If the test fails, analyze why it failed and fix the issue. If it passes, move on to the next functionality to test.</a:t>
            </a:r>
          </a:p>
        </p:txBody>
      </p:sp>
    </p:spTree>
    <p:extLst>
      <p:ext uri="{BB962C8B-B14F-4D97-AF65-F5344CB8AC3E}">
        <p14:creationId xmlns:p14="http://schemas.microsoft.com/office/powerpoint/2010/main" val="35979266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US" sz="2800" spc="300" dirty="0">
                <a:latin typeface="Zilla Slab"/>
              </a:rPr>
              <a:t>Integration Tests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pPr algn="ctr"/>
            <a:r>
              <a:rPr lang="en-US" sz="3200" b="1" i="1" dirty="0">
                <a:solidFill>
                  <a:srgbClr val="572AD7"/>
                </a:solidFill>
                <a:latin typeface="Montserrat"/>
              </a:rPr>
              <a:t>Demo</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pic>
        <p:nvPicPr>
          <p:cNvPr id="3" name="Picture 2">
            <a:extLst>
              <a:ext uri="{FF2B5EF4-FFF2-40B4-BE49-F238E27FC236}">
                <a16:creationId xmlns:a16="http://schemas.microsoft.com/office/drawing/2014/main" id="{DEBB74F1-5562-42EE-AB19-7D7882B9EA17}"/>
              </a:ext>
            </a:extLst>
          </p:cNvPr>
          <p:cNvPicPr>
            <a:picLocks noChangeAspect="1"/>
          </p:cNvPicPr>
          <p:nvPr/>
        </p:nvPicPr>
        <p:blipFill>
          <a:blip r:embed="rId3"/>
          <a:stretch>
            <a:fillRect/>
          </a:stretch>
        </p:blipFill>
        <p:spPr>
          <a:xfrm>
            <a:off x="4960283" y="2554941"/>
            <a:ext cx="2860021" cy="2860021"/>
          </a:xfrm>
          <a:prstGeom prst="rect">
            <a:avLst/>
          </a:prstGeom>
        </p:spPr>
      </p:pic>
    </p:spTree>
    <p:extLst>
      <p:ext uri="{BB962C8B-B14F-4D97-AF65-F5344CB8AC3E}">
        <p14:creationId xmlns:p14="http://schemas.microsoft.com/office/powerpoint/2010/main" val="109310951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83C22D-6E48-5548-82C6-E95F5994892B}"/>
              </a:ext>
            </a:extLst>
          </p:cNvPr>
          <p:cNvSpPr>
            <a:spLocks noGrp="1"/>
          </p:cNvSpPr>
          <p:nvPr>
            <p:ph type="title"/>
          </p:nvPr>
        </p:nvSpPr>
        <p:spPr>
          <a:xfrm>
            <a:off x="818322" y="2323751"/>
            <a:ext cx="6389302" cy="2210498"/>
          </a:xfrm>
        </p:spPr>
        <p:txBody>
          <a:bodyPr>
            <a:normAutofit fontScale="90000"/>
          </a:bodyPr>
          <a:lstStyle/>
          <a:p>
            <a:pPr>
              <a:buClr>
                <a:srgbClr val="FFCE1C"/>
              </a:buClr>
            </a:pPr>
            <a:r>
              <a:rPr lang="fr-FR" spc="300" dirty="0">
                <a:solidFill>
                  <a:srgbClr val="FFCE1C"/>
                </a:solidFill>
                <a:latin typeface="Zilla Slab"/>
              </a:rPr>
              <a:t>IV. </a:t>
            </a:r>
            <a:r>
              <a:rPr lang="en-US" sz="5400" spc="300" dirty="0">
                <a:latin typeface="Zilla Slab"/>
              </a:rPr>
              <a:t>Integration 	Testing</a:t>
            </a:r>
            <a:br>
              <a:rPr lang="en-GB" spc="300" dirty="0">
                <a:latin typeface="Zilla Slab"/>
              </a:rPr>
            </a:br>
            <a:endParaRPr lang="fr-FR" b="0" spc="300" dirty="0"/>
          </a:p>
        </p:txBody>
      </p:sp>
      <p:pic>
        <p:nvPicPr>
          <p:cNvPr id="3" name="Espace réservé pour une image  12">
            <a:extLst>
              <a:ext uri="{FF2B5EF4-FFF2-40B4-BE49-F238E27FC236}">
                <a16:creationId xmlns:a16="http://schemas.microsoft.com/office/drawing/2014/main" id="{5EC1BF03-0FC3-D645-A08D-8EC389E601A7}"/>
              </a:ext>
            </a:extLst>
          </p:cNvPr>
          <p:cNvPicPr preferRelativeResize="0">
            <a:picLocks/>
          </p:cNvPicPr>
          <p:nvPr/>
        </p:nvPicPr>
        <p:blipFill rotWithShape="1">
          <a:blip r:embed="rId2"/>
          <a:srcRect l="41487" t="5545" r="18504"/>
          <a:stretch/>
        </p:blipFill>
        <p:spPr>
          <a:xfrm>
            <a:off x="7826188" y="1"/>
            <a:ext cx="4365812" cy="6871446"/>
          </a:xfrm>
          <a:custGeom>
            <a:avLst/>
            <a:gdLst>
              <a:gd name="connsiteX0" fmla="*/ 1606318 w 9637712"/>
              <a:gd name="connsiteY0" fmla="*/ 0 h 10458450"/>
              <a:gd name="connsiteX1" fmla="*/ 9637712 w 9637712"/>
              <a:gd name="connsiteY1" fmla="*/ 0 h 10458450"/>
              <a:gd name="connsiteX2" fmla="*/ 9637712 w 9637712"/>
              <a:gd name="connsiteY2" fmla="*/ 10458450 h 10458450"/>
              <a:gd name="connsiteX3" fmla="*/ 0 w 9637712"/>
              <a:gd name="connsiteY3" fmla="*/ 10458450 h 10458450"/>
              <a:gd name="connsiteX4" fmla="*/ 0 w 9637712"/>
              <a:gd name="connsiteY4" fmla="*/ 1606318 h 10458450"/>
              <a:gd name="connsiteX5" fmla="*/ 1606318 w 9637712"/>
              <a:gd name="connsiteY5" fmla="*/ 0 h 1045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37712" h="10458450">
                <a:moveTo>
                  <a:pt x="1606318" y="0"/>
                </a:moveTo>
                <a:lnTo>
                  <a:pt x="9637712" y="0"/>
                </a:lnTo>
                <a:lnTo>
                  <a:pt x="9637712" y="10458450"/>
                </a:lnTo>
                <a:lnTo>
                  <a:pt x="0" y="10458450"/>
                </a:lnTo>
                <a:lnTo>
                  <a:pt x="0" y="1606318"/>
                </a:lnTo>
                <a:cubicBezTo>
                  <a:pt x="0" y="719173"/>
                  <a:pt x="719173" y="0"/>
                  <a:pt x="1606318" y="0"/>
                </a:cubicBezTo>
                <a:close/>
              </a:path>
            </a:pathLst>
          </a:custGeom>
        </p:spPr>
      </p:pic>
      <p:pic>
        <p:nvPicPr>
          <p:cNvPr id="4" name="Image 3">
            <a:extLst>
              <a:ext uri="{FF2B5EF4-FFF2-40B4-BE49-F238E27FC236}">
                <a16:creationId xmlns:a16="http://schemas.microsoft.com/office/drawing/2014/main" id="{39B6448E-880E-5742-8E9D-1661E6BF9EA5}"/>
              </a:ext>
            </a:extLst>
          </p:cNvPr>
          <p:cNvPicPr>
            <a:picLocks noChangeAspect="1"/>
          </p:cNvPicPr>
          <p:nvPr/>
        </p:nvPicPr>
        <p:blipFill>
          <a:blip r:embed="rId3"/>
          <a:stretch>
            <a:fillRect/>
          </a:stretch>
        </p:blipFill>
        <p:spPr>
          <a:xfrm>
            <a:off x="10138148" y="0"/>
            <a:ext cx="1651000" cy="2679700"/>
          </a:xfrm>
          <a:prstGeom prst="rect">
            <a:avLst/>
          </a:prstGeom>
        </p:spPr>
      </p:pic>
    </p:spTree>
    <p:extLst>
      <p:ext uri="{BB962C8B-B14F-4D97-AF65-F5344CB8AC3E}">
        <p14:creationId xmlns:p14="http://schemas.microsoft.com/office/powerpoint/2010/main" val="73751392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US" sz="2800" spc="300" dirty="0">
                <a:latin typeface="Zilla Slab"/>
              </a:rPr>
              <a:t>Integration Tests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fr-FR" sz="3200" b="1" i="1" dirty="0" err="1">
                <a:solidFill>
                  <a:srgbClr val="572AD7"/>
                </a:solidFill>
                <a:latin typeface="Montserrat"/>
                <a:ea typeface="Montserrat" charset="0"/>
                <a:cs typeface="Montserrat" charset="0"/>
                <a:sym typeface="Lato"/>
              </a:rPr>
              <a:t>Definition</a:t>
            </a:r>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14" name="TextBox 13">
            <a:extLst>
              <a:ext uri="{FF2B5EF4-FFF2-40B4-BE49-F238E27FC236}">
                <a16:creationId xmlns:a16="http://schemas.microsoft.com/office/drawing/2014/main" id="{15140576-3857-4C6E-9A6D-623E2AFB7383}"/>
              </a:ext>
            </a:extLst>
          </p:cNvPr>
          <p:cNvSpPr txBox="1"/>
          <p:nvPr/>
        </p:nvSpPr>
        <p:spPr>
          <a:xfrm>
            <a:off x="1237129" y="3039036"/>
            <a:ext cx="8731624" cy="1676934"/>
          </a:xfrm>
          <a:prstGeom prst="rect">
            <a:avLst/>
          </a:prstGeom>
          <a:noFill/>
        </p:spPr>
        <p:txBody>
          <a:bodyPr wrap="square" rtlCol="0">
            <a:spAutoFit/>
          </a:bodyPr>
          <a:lstStyle/>
          <a:p>
            <a:pPr marL="285750" indent="-285750">
              <a:lnSpc>
                <a:spcPct val="200000"/>
              </a:lnSpc>
              <a:buFontTx/>
              <a:buChar char="-"/>
            </a:pPr>
            <a:r>
              <a:rPr lang="en-US" dirty="0">
                <a:solidFill>
                  <a:srgbClr val="2D3846"/>
                </a:solidFill>
                <a:latin typeface="Fira Sans" panose="020B0604020202020204" pitchFamily="34" charset="0"/>
              </a:rPr>
              <a:t>Integration tests look at how different parts of your app work together. They're about making sure that when you put several parts together, they still work right.</a:t>
            </a:r>
            <a:endParaRPr lang="en-US" dirty="0"/>
          </a:p>
        </p:txBody>
      </p:sp>
    </p:spTree>
    <p:extLst>
      <p:ext uri="{BB962C8B-B14F-4D97-AF65-F5344CB8AC3E}">
        <p14:creationId xmlns:p14="http://schemas.microsoft.com/office/powerpoint/2010/main" val="306809766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US" sz="2800" spc="300" dirty="0">
                <a:latin typeface="Zilla Slab"/>
              </a:rPr>
              <a:t>Integration Tests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Code Coverage</a:t>
            </a: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14" name="TextBox 13">
            <a:extLst>
              <a:ext uri="{FF2B5EF4-FFF2-40B4-BE49-F238E27FC236}">
                <a16:creationId xmlns:a16="http://schemas.microsoft.com/office/drawing/2014/main" id="{15140576-3857-4C6E-9A6D-623E2AFB7383}"/>
              </a:ext>
            </a:extLst>
          </p:cNvPr>
          <p:cNvSpPr txBox="1"/>
          <p:nvPr/>
        </p:nvSpPr>
        <p:spPr>
          <a:xfrm>
            <a:off x="1237129" y="3039036"/>
            <a:ext cx="8731624" cy="1676934"/>
          </a:xfrm>
          <a:prstGeom prst="rect">
            <a:avLst/>
          </a:prstGeom>
          <a:noFill/>
        </p:spPr>
        <p:txBody>
          <a:bodyPr wrap="square" rtlCol="0">
            <a:spAutoFit/>
          </a:bodyPr>
          <a:lstStyle/>
          <a:p>
            <a:pPr marL="285750" indent="-285750">
              <a:lnSpc>
                <a:spcPct val="200000"/>
              </a:lnSpc>
              <a:buFontTx/>
              <a:buChar char="-"/>
            </a:pPr>
            <a:r>
              <a:rPr lang="en-US" b="0" i="0" dirty="0">
                <a:solidFill>
                  <a:srgbClr val="242424"/>
                </a:solidFill>
                <a:effectLst/>
                <a:latin typeface="source-serif-pro"/>
              </a:rPr>
              <a:t>Jest comes with built-in code coverage tools that help you understand how much of your codebase is covered by tests. This feature aids in identifying untested areas and improving overall code quality.</a:t>
            </a:r>
            <a:endParaRPr lang="en-US" dirty="0"/>
          </a:p>
        </p:txBody>
      </p:sp>
    </p:spTree>
    <p:extLst>
      <p:ext uri="{BB962C8B-B14F-4D97-AF65-F5344CB8AC3E}">
        <p14:creationId xmlns:p14="http://schemas.microsoft.com/office/powerpoint/2010/main" val="377417288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US" sz="2800" spc="300" dirty="0">
                <a:latin typeface="Zilla Slab"/>
              </a:rPr>
              <a:t>Integration Tests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Code Coverage</a:t>
            </a: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14" name="TextBox 13">
            <a:extLst>
              <a:ext uri="{FF2B5EF4-FFF2-40B4-BE49-F238E27FC236}">
                <a16:creationId xmlns:a16="http://schemas.microsoft.com/office/drawing/2014/main" id="{15140576-3857-4C6E-9A6D-623E2AFB7383}"/>
              </a:ext>
            </a:extLst>
          </p:cNvPr>
          <p:cNvSpPr txBox="1"/>
          <p:nvPr/>
        </p:nvSpPr>
        <p:spPr>
          <a:xfrm>
            <a:off x="636494" y="2815912"/>
            <a:ext cx="8731624" cy="2230739"/>
          </a:xfrm>
          <a:prstGeom prst="rect">
            <a:avLst/>
          </a:prstGeom>
          <a:noFill/>
        </p:spPr>
        <p:txBody>
          <a:bodyPr wrap="square" rtlCol="0">
            <a:spAutoFit/>
          </a:bodyPr>
          <a:lstStyle/>
          <a:p>
            <a:pPr>
              <a:lnSpc>
                <a:spcPct val="200000"/>
              </a:lnSpc>
            </a:pPr>
            <a:r>
              <a:rPr lang="en-US" b="0" i="0" dirty="0">
                <a:solidFill>
                  <a:srgbClr val="242424"/>
                </a:solidFill>
                <a:effectLst/>
                <a:latin typeface="source-serif-pro"/>
              </a:rPr>
              <a:t>"scripts": {</a:t>
            </a:r>
          </a:p>
          <a:p>
            <a:pPr>
              <a:lnSpc>
                <a:spcPct val="200000"/>
              </a:lnSpc>
            </a:pPr>
            <a:r>
              <a:rPr lang="en-US" dirty="0">
                <a:solidFill>
                  <a:srgbClr val="242424"/>
                </a:solidFill>
                <a:latin typeface="source-serif-pro"/>
              </a:rPr>
              <a:t>	</a:t>
            </a:r>
            <a:r>
              <a:rPr lang="en-US" b="0" i="0" dirty="0">
                <a:solidFill>
                  <a:srgbClr val="242424"/>
                </a:solidFill>
                <a:effectLst/>
                <a:latin typeface="source-serif-pro"/>
              </a:rPr>
              <a:t>"test": "jest --coverage",</a:t>
            </a:r>
          </a:p>
          <a:p>
            <a:pPr>
              <a:lnSpc>
                <a:spcPct val="200000"/>
              </a:lnSpc>
            </a:pPr>
            <a:r>
              <a:rPr lang="en-US" b="0" i="0" dirty="0">
                <a:solidFill>
                  <a:srgbClr val="242424"/>
                </a:solidFill>
                <a:effectLst/>
                <a:latin typeface="source-serif-pro"/>
              </a:rPr>
              <a:t>	 // other scripts...</a:t>
            </a:r>
          </a:p>
          <a:p>
            <a:pPr>
              <a:lnSpc>
                <a:spcPct val="200000"/>
              </a:lnSpc>
            </a:pPr>
            <a:r>
              <a:rPr lang="en-US" b="0" i="0" dirty="0">
                <a:solidFill>
                  <a:srgbClr val="242424"/>
                </a:solidFill>
                <a:effectLst/>
                <a:latin typeface="source-serif-pro"/>
              </a:rPr>
              <a:t>}</a:t>
            </a:r>
            <a:endParaRPr lang="en-US" dirty="0"/>
          </a:p>
        </p:txBody>
      </p:sp>
      <p:pic>
        <p:nvPicPr>
          <p:cNvPr id="5" name="Picture 4">
            <a:extLst>
              <a:ext uri="{FF2B5EF4-FFF2-40B4-BE49-F238E27FC236}">
                <a16:creationId xmlns:a16="http://schemas.microsoft.com/office/drawing/2014/main" id="{37CB7C48-F9AC-47B1-A6FC-770EDB117200}"/>
              </a:ext>
            </a:extLst>
          </p:cNvPr>
          <p:cNvPicPr>
            <a:picLocks noChangeAspect="1"/>
          </p:cNvPicPr>
          <p:nvPr/>
        </p:nvPicPr>
        <p:blipFill>
          <a:blip r:embed="rId3"/>
          <a:stretch>
            <a:fillRect/>
          </a:stretch>
        </p:blipFill>
        <p:spPr>
          <a:xfrm>
            <a:off x="5223342" y="2919541"/>
            <a:ext cx="6201665" cy="2743518"/>
          </a:xfrm>
          <a:prstGeom prst="rect">
            <a:avLst/>
          </a:prstGeom>
        </p:spPr>
      </p:pic>
    </p:spTree>
    <p:extLst>
      <p:ext uri="{BB962C8B-B14F-4D97-AF65-F5344CB8AC3E}">
        <p14:creationId xmlns:p14="http://schemas.microsoft.com/office/powerpoint/2010/main" val="76933264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US" sz="2800" spc="300" dirty="0">
                <a:latin typeface="Zilla Slab"/>
              </a:rPr>
              <a:t>Integration Tests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Debugging</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14" name="TextBox 13">
            <a:extLst>
              <a:ext uri="{FF2B5EF4-FFF2-40B4-BE49-F238E27FC236}">
                <a16:creationId xmlns:a16="http://schemas.microsoft.com/office/drawing/2014/main" id="{15140576-3857-4C6E-9A6D-623E2AFB7383}"/>
              </a:ext>
            </a:extLst>
          </p:cNvPr>
          <p:cNvSpPr txBox="1"/>
          <p:nvPr/>
        </p:nvSpPr>
        <p:spPr>
          <a:xfrm>
            <a:off x="2097740" y="2689144"/>
            <a:ext cx="8731624" cy="2230739"/>
          </a:xfrm>
          <a:prstGeom prst="rect">
            <a:avLst/>
          </a:prstGeom>
          <a:noFill/>
        </p:spPr>
        <p:txBody>
          <a:bodyPr wrap="square" rtlCol="0">
            <a:spAutoFit/>
          </a:bodyPr>
          <a:lstStyle/>
          <a:p>
            <a:pPr>
              <a:lnSpc>
                <a:spcPct val="200000"/>
              </a:lnSpc>
            </a:pPr>
            <a:r>
              <a:rPr lang="en-US" dirty="0"/>
              <a:t>import {</a:t>
            </a:r>
            <a:r>
              <a:rPr lang="en-US" dirty="0" err="1"/>
              <a:t>prettyDOM</a:t>
            </a:r>
            <a:r>
              <a:rPr lang="en-US" dirty="0"/>
              <a:t>} from '@testing-library/</a:t>
            </a:r>
            <a:r>
              <a:rPr lang="en-US" dirty="0" err="1"/>
              <a:t>dom</a:t>
            </a:r>
            <a:r>
              <a:rPr lang="en-US" dirty="0"/>
              <a:t>’</a:t>
            </a:r>
          </a:p>
          <a:p>
            <a:pPr>
              <a:lnSpc>
                <a:spcPct val="200000"/>
              </a:lnSpc>
            </a:pPr>
            <a:r>
              <a:rPr lang="en-US" dirty="0"/>
              <a:t>const div = </a:t>
            </a:r>
            <a:r>
              <a:rPr lang="en-US" dirty="0" err="1"/>
              <a:t>document.createElement</a:t>
            </a:r>
            <a:r>
              <a:rPr lang="en-US" dirty="0"/>
              <a:t>('div’)</a:t>
            </a:r>
          </a:p>
          <a:p>
            <a:pPr>
              <a:lnSpc>
                <a:spcPct val="200000"/>
              </a:lnSpc>
            </a:pPr>
            <a:r>
              <a:rPr lang="en-US" dirty="0" err="1"/>
              <a:t>div.innerHTML</a:t>
            </a:r>
            <a:r>
              <a:rPr lang="en-US" dirty="0"/>
              <a:t> = '&lt;div&gt;&lt;h1&gt;Hello World&lt;/h1&gt;&lt;/div&gt;’</a:t>
            </a:r>
          </a:p>
          <a:p>
            <a:pPr>
              <a:lnSpc>
                <a:spcPct val="200000"/>
              </a:lnSpc>
            </a:pPr>
            <a:r>
              <a:rPr lang="en-US" b="1" dirty="0"/>
              <a:t>console.log(div)</a:t>
            </a:r>
          </a:p>
        </p:txBody>
      </p:sp>
    </p:spTree>
    <p:extLst>
      <p:ext uri="{BB962C8B-B14F-4D97-AF65-F5344CB8AC3E}">
        <p14:creationId xmlns:p14="http://schemas.microsoft.com/office/powerpoint/2010/main" val="176036104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US" sz="2800" spc="300" dirty="0">
                <a:latin typeface="Zilla Slab"/>
              </a:rPr>
              <a:t>Integration Tests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Debugging</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14" name="TextBox 13">
            <a:extLst>
              <a:ext uri="{FF2B5EF4-FFF2-40B4-BE49-F238E27FC236}">
                <a16:creationId xmlns:a16="http://schemas.microsoft.com/office/drawing/2014/main" id="{15140576-3857-4C6E-9A6D-623E2AFB7383}"/>
              </a:ext>
            </a:extLst>
          </p:cNvPr>
          <p:cNvSpPr txBox="1"/>
          <p:nvPr/>
        </p:nvSpPr>
        <p:spPr>
          <a:xfrm>
            <a:off x="2205318" y="2340385"/>
            <a:ext cx="8731624" cy="3139321"/>
          </a:xfrm>
          <a:prstGeom prst="rect">
            <a:avLst/>
          </a:prstGeom>
          <a:noFill/>
        </p:spPr>
        <p:txBody>
          <a:bodyPr wrap="square" rtlCol="0">
            <a:spAutoFit/>
          </a:bodyPr>
          <a:lstStyle/>
          <a:p>
            <a:pPr>
              <a:lnSpc>
                <a:spcPct val="200000"/>
              </a:lnSpc>
            </a:pPr>
            <a:r>
              <a:rPr lang="en-US" dirty="0"/>
              <a:t>import {</a:t>
            </a:r>
            <a:r>
              <a:rPr lang="en-US" dirty="0" err="1"/>
              <a:t>prettyDOM</a:t>
            </a:r>
            <a:r>
              <a:rPr lang="en-US" dirty="0"/>
              <a:t>} from '@testing-library/</a:t>
            </a:r>
            <a:r>
              <a:rPr lang="en-US" dirty="0" err="1"/>
              <a:t>dom</a:t>
            </a:r>
            <a:r>
              <a:rPr lang="en-US" dirty="0"/>
              <a:t>’</a:t>
            </a:r>
          </a:p>
          <a:p>
            <a:pPr>
              <a:lnSpc>
                <a:spcPct val="200000"/>
              </a:lnSpc>
            </a:pPr>
            <a:r>
              <a:rPr lang="en-US" dirty="0"/>
              <a:t>const div = </a:t>
            </a:r>
            <a:r>
              <a:rPr lang="en-US" dirty="0" err="1"/>
              <a:t>document.createElement</a:t>
            </a:r>
            <a:r>
              <a:rPr lang="en-US" dirty="0"/>
              <a:t>('div’)</a:t>
            </a:r>
          </a:p>
          <a:p>
            <a:pPr>
              <a:lnSpc>
                <a:spcPct val="200000"/>
              </a:lnSpc>
            </a:pPr>
            <a:r>
              <a:rPr lang="en-US" dirty="0" err="1"/>
              <a:t>div.innerHTML</a:t>
            </a:r>
            <a:r>
              <a:rPr lang="en-US" dirty="0"/>
              <a:t> = '&lt;div&gt;&lt;h1&gt;Hello World&lt;/h1&gt;&lt;/div&gt;’</a:t>
            </a:r>
          </a:p>
          <a:p>
            <a:pPr>
              <a:lnSpc>
                <a:spcPct val="200000"/>
              </a:lnSpc>
            </a:pPr>
            <a:r>
              <a:rPr lang="en-US" b="1" dirty="0"/>
              <a:t>console.log(</a:t>
            </a:r>
            <a:r>
              <a:rPr lang="en-US" b="1" dirty="0" err="1"/>
              <a:t>prettyDOM</a:t>
            </a:r>
            <a:r>
              <a:rPr lang="en-US" b="1" dirty="0"/>
              <a:t>(div))</a:t>
            </a:r>
          </a:p>
          <a:p>
            <a:r>
              <a:rPr lang="en-US" dirty="0"/>
              <a:t>// &lt;div&gt;</a:t>
            </a:r>
          </a:p>
          <a:p>
            <a:r>
              <a:rPr lang="en-US" dirty="0"/>
              <a:t>//   &lt;h1&gt;Hello World&lt;/h1&gt;</a:t>
            </a:r>
          </a:p>
          <a:p>
            <a:r>
              <a:rPr lang="en-US" dirty="0"/>
              <a:t>// &lt;/div&gt;</a:t>
            </a:r>
          </a:p>
        </p:txBody>
      </p:sp>
    </p:spTree>
    <p:extLst>
      <p:ext uri="{BB962C8B-B14F-4D97-AF65-F5344CB8AC3E}">
        <p14:creationId xmlns:p14="http://schemas.microsoft.com/office/powerpoint/2010/main" val="291716031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US" sz="2800" spc="300" dirty="0">
                <a:latin typeface="Zilla Slab"/>
              </a:rPr>
              <a:t>Integration Tests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Debugging</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14" name="TextBox 13">
            <a:extLst>
              <a:ext uri="{FF2B5EF4-FFF2-40B4-BE49-F238E27FC236}">
                <a16:creationId xmlns:a16="http://schemas.microsoft.com/office/drawing/2014/main" id="{15140576-3857-4C6E-9A6D-623E2AFB7383}"/>
              </a:ext>
            </a:extLst>
          </p:cNvPr>
          <p:cNvSpPr txBox="1"/>
          <p:nvPr/>
        </p:nvSpPr>
        <p:spPr>
          <a:xfrm>
            <a:off x="2205317" y="2644321"/>
            <a:ext cx="8731624" cy="2308324"/>
          </a:xfrm>
          <a:prstGeom prst="rect">
            <a:avLst/>
          </a:prstGeom>
          <a:noFill/>
        </p:spPr>
        <p:txBody>
          <a:bodyPr wrap="square" rtlCol="0">
            <a:spAutoFit/>
          </a:bodyPr>
          <a:lstStyle/>
          <a:p>
            <a:pPr>
              <a:lnSpc>
                <a:spcPct val="200000"/>
              </a:lnSpc>
            </a:pPr>
            <a:r>
              <a:rPr lang="en-US" dirty="0"/>
              <a:t>const div = </a:t>
            </a:r>
            <a:r>
              <a:rPr lang="en-US" dirty="0" err="1"/>
              <a:t>document.createElement</a:t>
            </a:r>
            <a:r>
              <a:rPr lang="en-US" dirty="0"/>
              <a:t>('div’)</a:t>
            </a:r>
          </a:p>
          <a:p>
            <a:pPr>
              <a:lnSpc>
                <a:spcPct val="200000"/>
              </a:lnSpc>
            </a:pPr>
            <a:r>
              <a:rPr lang="en-US" dirty="0" err="1"/>
              <a:t>div.innerHTML</a:t>
            </a:r>
            <a:r>
              <a:rPr lang="en-US" dirty="0"/>
              <a:t> = '&lt;div&gt;&lt;h1&gt;Hello World&lt;/h1&gt;&lt;/div&gt;’</a:t>
            </a:r>
          </a:p>
          <a:p>
            <a:r>
              <a:rPr lang="en-US" b="1" dirty="0"/>
              <a:t>// debug document</a:t>
            </a:r>
          </a:p>
          <a:p>
            <a:r>
              <a:rPr lang="en-US" b="1" dirty="0" err="1"/>
              <a:t>screen.debug</a:t>
            </a:r>
            <a:r>
              <a:rPr lang="en-US" b="1" dirty="0"/>
              <a:t>()</a:t>
            </a:r>
          </a:p>
          <a:p>
            <a:r>
              <a:rPr lang="en-US" b="1" dirty="0"/>
              <a:t>// debug single element</a:t>
            </a:r>
          </a:p>
          <a:p>
            <a:r>
              <a:rPr lang="en-US" b="1" dirty="0" err="1"/>
              <a:t>screen.debug</a:t>
            </a:r>
            <a:r>
              <a:rPr lang="en-US" b="1" dirty="0"/>
              <a:t>(div)</a:t>
            </a:r>
          </a:p>
        </p:txBody>
      </p:sp>
    </p:spTree>
    <p:extLst>
      <p:ext uri="{BB962C8B-B14F-4D97-AF65-F5344CB8AC3E}">
        <p14:creationId xmlns:p14="http://schemas.microsoft.com/office/powerpoint/2010/main" val="326895431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83C22D-6E48-5548-82C6-E95F5994892B}"/>
              </a:ext>
            </a:extLst>
          </p:cNvPr>
          <p:cNvSpPr>
            <a:spLocks noGrp="1"/>
          </p:cNvSpPr>
          <p:nvPr>
            <p:ph type="title"/>
          </p:nvPr>
        </p:nvSpPr>
        <p:spPr>
          <a:xfrm>
            <a:off x="818322" y="2323751"/>
            <a:ext cx="6389302" cy="2210498"/>
          </a:xfrm>
        </p:spPr>
        <p:txBody>
          <a:bodyPr>
            <a:normAutofit fontScale="90000"/>
          </a:bodyPr>
          <a:lstStyle/>
          <a:p>
            <a:pPr>
              <a:buClr>
                <a:srgbClr val="FFCE1C"/>
              </a:buClr>
            </a:pPr>
            <a:r>
              <a:rPr lang="fr-FR" spc="300" dirty="0">
                <a:solidFill>
                  <a:srgbClr val="FFCE1C"/>
                </a:solidFill>
                <a:latin typeface="Zilla Slab"/>
              </a:rPr>
              <a:t>V. </a:t>
            </a:r>
            <a:r>
              <a:rPr lang="en-US" sz="5400" spc="300" dirty="0">
                <a:solidFill>
                  <a:srgbClr val="FFFFFF"/>
                </a:solidFill>
                <a:latin typeface="Zilla Slab"/>
              </a:rPr>
              <a:t>End-to-End 	</a:t>
            </a:r>
            <a:r>
              <a:rPr lang="en-US" sz="5400" spc="300" dirty="0">
                <a:latin typeface="Zilla Slab"/>
              </a:rPr>
              <a:t>Testing</a:t>
            </a:r>
            <a:br>
              <a:rPr lang="en-GB" spc="300" dirty="0">
                <a:latin typeface="Zilla Slab"/>
              </a:rPr>
            </a:br>
            <a:endParaRPr lang="fr-FR" b="0" spc="300" dirty="0"/>
          </a:p>
        </p:txBody>
      </p:sp>
      <p:pic>
        <p:nvPicPr>
          <p:cNvPr id="3" name="Espace réservé pour une image  12">
            <a:extLst>
              <a:ext uri="{FF2B5EF4-FFF2-40B4-BE49-F238E27FC236}">
                <a16:creationId xmlns:a16="http://schemas.microsoft.com/office/drawing/2014/main" id="{5EC1BF03-0FC3-D645-A08D-8EC389E601A7}"/>
              </a:ext>
            </a:extLst>
          </p:cNvPr>
          <p:cNvPicPr preferRelativeResize="0">
            <a:picLocks/>
          </p:cNvPicPr>
          <p:nvPr/>
        </p:nvPicPr>
        <p:blipFill rotWithShape="1">
          <a:blip r:embed="rId2"/>
          <a:srcRect l="41487" t="5545" r="18504"/>
          <a:stretch/>
        </p:blipFill>
        <p:spPr>
          <a:xfrm>
            <a:off x="7826188" y="1"/>
            <a:ext cx="4365812" cy="6871446"/>
          </a:xfrm>
          <a:custGeom>
            <a:avLst/>
            <a:gdLst>
              <a:gd name="connsiteX0" fmla="*/ 1606318 w 9637712"/>
              <a:gd name="connsiteY0" fmla="*/ 0 h 10458450"/>
              <a:gd name="connsiteX1" fmla="*/ 9637712 w 9637712"/>
              <a:gd name="connsiteY1" fmla="*/ 0 h 10458450"/>
              <a:gd name="connsiteX2" fmla="*/ 9637712 w 9637712"/>
              <a:gd name="connsiteY2" fmla="*/ 10458450 h 10458450"/>
              <a:gd name="connsiteX3" fmla="*/ 0 w 9637712"/>
              <a:gd name="connsiteY3" fmla="*/ 10458450 h 10458450"/>
              <a:gd name="connsiteX4" fmla="*/ 0 w 9637712"/>
              <a:gd name="connsiteY4" fmla="*/ 1606318 h 10458450"/>
              <a:gd name="connsiteX5" fmla="*/ 1606318 w 9637712"/>
              <a:gd name="connsiteY5" fmla="*/ 0 h 1045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37712" h="10458450">
                <a:moveTo>
                  <a:pt x="1606318" y="0"/>
                </a:moveTo>
                <a:lnTo>
                  <a:pt x="9637712" y="0"/>
                </a:lnTo>
                <a:lnTo>
                  <a:pt x="9637712" y="10458450"/>
                </a:lnTo>
                <a:lnTo>
                  <a:pt x="0" y="10458450"/>
                </a:lnTo>
                <a:lnTo>
                  <a:pt x="0" y="1606318"/>
                </a:lnTo>
                <a:cubicBezTo>
                  <a:pt x="0" y="719173"/>
                  <a:pt x="719173" y="0"/>
                  <a:pt x="1606318" y="0"/>
                </a:cubicBezTo>
                <a:close/>
              </a:path>
            </a:pathLst>
          </a:custGeom>
        </p:spPr>
      </p:pic>
      <p:pic>
        <p:nvPicPr>
          <p:cNvPr id="4" name="Image 3">
            <a:extLst>
              <a:ext uri="{FF2B5EF4-FFF2-40B4-BE49-F238E27FC236}">
                <a16:creationId xmlns:a16="http://schemas.microsoft.com/office/drawing/2014/main" id="{39B6448E-880E-5742-8E9D-1661E6BF9EA5}"/>
              </a:ext>
            </a:extLst>
          </p:cNvPr>
          <p:cNvPicPr>
            <a:picLocks noChangeAspect="1"/>
          </p:cNvPicPr>
          <p:nvPr/>
        </p:nvPicPr>
        <p:blipFill>
          <a:blip r:embed="rId3"/>
          <a:stretch>
            <a:fillRect/>
          </a:stretch>
        </p:blipFill>
        <p:spPr>
          <a:xfrm>
            <a:off x="10138148" y="0"/>
            <a:ext cx="1651000" cy="2679700"/>
          </a:xfrm>
          <a:prstGeom prst="rect">
            <a:avLst/>
          </a:prstGeom>
        </p:spPr>
      </p:pic>
    </p:spTree>
    <p:extLst>
      <p:ext uri="{BB962C8B-B14F-4D97-AF65-F5344CB8AC3E}">
        <p14:creationId xmlns:p14="http://schemas.microsoft.com/office/powerpoint/2010/main" val="190059033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ea typeface="Montserrat" charset="0"/>
                <a:cs typeface="Montserrat" charset="0"/>
                <a:sym typeface="Lato"/>
              </a:rPr>
              <a:t>Importance of Testing</a:t>
            </a:r>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5" name="TextBox 4">
            <a:extLst>
              <a:ext uri="{FF2B5EF4-FFF2-40B4-BE49-F238E27FC236}">
                <a16:creationId xmlns:a16="http://schemas.microsoft.com/office/drawing/2014/main" id="{FEC06C8C-535C-4357-B9E9-6ECF52C2B1B8}"/>
              </a:ext>
            </a:extLst>
          </p:cNvPr>
          <p:cNvSpPr txBox="1"/>
          <p:nvPr/>
        </p:nvSpPr>
        <p:spPr>
          <a:xfrm>
            <a:off x="1192305" y="2551837"/>
            <a:ext cx="8731624" cy="2308324"/>
          </a:xfrm>
          <a:prstGeom prst="rect">
            <a:avLst/>
          </a:prstGeom>
          <a:noFill/>
        </p:spPr>
        <p:txBody>
          <a:bodyPr wrap="square" rtlCol="0">
            <a:spAutoFit/>
          </a:bodyPr>
          <a:lstStyle/>
          <a:p>
            <a:pPr marL="285750" indent="-285750">
              <a:buFontTx/>
              <a:buChar char="-"/>
            </a:pPr>
            <a:r>
              <a:rPr lang="en-US" dirty="0">
                <a:solidFill>
                  <a:srgbClr val="2D3846"/>
                </a:solidFill>
                <a:latin typeface="Fira Sans" panose="020B0604020202020204" pitchFamily="34" charset="0"/>
              </a:rPr>
              <a:t>It is easy to onboard new team members in the development as they can also understand the code base with less effort. Moreover, any damage to the code becomes less worrisome as it can be quickly identified.</a:t>
            </a:r>
          </a:p>
          <a:p>
            <a:pPr marL="285750" indent="-285750">
              <a:buFontTx/>
              <a:buChar char="-"/>
            </a:pPr>
            <a:endParaRPr lang="en-US" dirty="0">
              <a:solidFill>
                <a:srgbClr val="2D3846"/>
              </a:solidFill>
              <a:latin typeface="Fira Sans" panose="020B0604020202020204" pitchFamily="34" charset="0"/>
            </a:endParaRPr>
          </a:p>
          <a:p>
            <a:pPr marL="285750" indent="-285750">
              <a:buFontTx/>
              <a:buChar char="-"/>
            </a:pPr>
            <a:r>
              <a:rPr lang="en-US" dirty="0"/>
              <a:t>Unit testing facilitates changes to the code by providing a way to quickly and easily verify that changes to the code do not break existing functionality</a:t>
            </a:r>
          </a:p>
          <a:p>
            <a:pPr marL="285750" indent="-285750">
              <a:buFontTx/>
              <a:buChar char="-"/>
            </a:pPr>
            <a:endParaRPr lang="en-US" dirty="0"/>
          </a:p>
          <a:p>
            <a:pPr marL="285750" indent="-285750">
              <a:buFontTx/>
              <a:buChar char="-"/>
            </a:pPr>
            <a:r>
              <a:rPr lang="en-US" dirty="0"/>
              <a:t>Tests can serve as a code documentation</a:t>
            </a:r>
          </a:p>
        </p:txBody>
      </p:sp>
    </p:spTree>
    <p:extLst>
      <p:ext uri="{BB962C8B-B14F-4D97-AF65-F5344CB8AC3E}">
        <p14:creationId xmlns:p14="http://schemas.microsoft.com/office/powerpoint/2010/main" val="300893449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US" sz="2800" spc="300" dirty="0">
                <a:latin typeface="Zilla Slab"/>
              </a:rPr>
              <a:t>End-to-End Testing  </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fr-FR" sz="3200" b="1" i="1" dirty="0" err="1">
                <a:solidFill>
                  <a:srgbClr val="572AD7"/>
                </a:solidFill>
                <a:latin typeface="Montserrat"/>
                <a:ea typeface="Montserrat" charset="0"/>
                <a:cs typeface="Montserrat" charset="0"/>
                <a:sym typeface="Lato"/>
              </a:rPr>
              <a:t>Definition</a:t>
            </a:r>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14" name="TextBox 13">
            <a:extLst>
              <a:ext uri="{FF2B5EF4-FFF2-40B4-BE49-F238E27FC236}">
                <a16:creationId xmlns:a16="http://schemas.microsoft.com/office/drawing/2014/main" id="{15140576-3857-4C6E-9A6D-623E2AFB7383}"/>
              </a:ext>
            </a:extLst>
          </p:cNvPr>
          <p:cNvSpPr txBox="1"/>
          <p:nvPr/>
        </p:nvSpPr>
        <p:spPr>
          <a:xfrm>
            <a:off x="1237129" y="3039036"/>
            <a:ext cx="8731624" cy="1676934"/>
          </a:xfrm>
          <a:prstGeom prst="rect">
            <a:avLst/>
          </a:prstGeom>
          <a:noFill/>
        </p:spPr>
        <p:txBody>
          <a:bodyPr wrap="square" rtlCol="0">
            <a:spAutoFit/>
          </a:bodyPr>
          <a:lstStyle/>
          <a:p>
            <a:pPr marL="285750" indent="-285750">
              <a:lnSpc>
                <a:spcPct val="200000"/>
              </a:lnSpc>
              <a:buFontTx/>
              <a:buChar char="-"/>
            </a:pPr>
            <a:r>
              <a:rPr lang="en-US" dirty="0">
                <a:solidFill>
                  <a:srgbClr val="2D3846"/>
                </a:solidFill>
                <a:latin typeface="Fira Sans" panose="020B0604020202020204" pitchFamily="34" charset="0"/>
              </a:rPr>
              <a:t>End-to-end tests are like pretending you're a user and walking through everything they would do. It's about making sure the whole app works from start to finish, just like it should for a real user.</a:t>
            </a:r>
            <a:endParaRPr lang="en-US" dirty="0"/>
          </a:p>
        </p:txBody>
      </p:sp>
    </p:spTree>
    <p:extLst>
      <p:ext uri="{BB962C8B-B14F-4D97-AF65-F5344CB8AC3E}">
        <p14:creationId xmlns:p14="http://schemas.microsoft.com/office/powerpoint/2010/main" val="80369589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US" sz="2800" spc="300" dirty="0">
                <a:latin typeface="Zilla Slab"/>
              </a:rPr>
              <a:t>Integration Tests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pPr algn="ctr"/>
            <a:r>
              <a:rPr lang="en-US" sz="3200" b="1" i="1" dirty="0">
                <a:solidFill>
                  <a:srgbClr val="572AD7"/>
                </a:solidFill>
                <a:latin typeface="Montserrat"/>
              </a:rPr>
              <a:t>Demo</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pic>
        <p:nvPicPr>
          <p:cNvPr id="3" name="Picture 2">
            <a:extLst>
              <a:ext uri="{FF2B5EF4-FFF2-40B4-BE49-F238E27FC236}">
                <a16:creationId xmlns:a16="http://schemas.microsoft.com/office/drawing/2014/main" id="{DEBB74F1-5562-42EE-AB19-7D7882B9EA17}"/>
              </a:ext>
            </a:extLst>
          </p:cNvPr>
          <p:cNvPicPr>
            <a:picLocks noChangeAspect="1"/>
          </p:cNvPicPr>
          <p:nvPr/>
        </p:nvPicPr>
        <p:blipFill>
          <a:blip r:embed="rId3"/>
          <a:stretch>
            <a:fillRect/>
          </a:stretch>
        </p:blipFill>
        <p:spPr>
          <a:xfrm>
            <a:off x="4960283" y="2554941"/>
            <a:ext cx="2860021" cy="2860021"/>
          </a:xfrm>
          <a:prstGeom prst="rect">
            <a:avLst/>
          </a:prstGeom>
        </p:spPr>
      </p:pic>
    </p:spTree>
    <p:extLst>
      <p:ext uri="{BB962C8B-B14F-4D97-AF65-F5344CB8AC3E}">
        <p14:creationId xmlns:p14="http://schemas.microsoft.com/office/powerpoint/2010/main" val="127705927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05954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a:latin typeface="Zilla Slab"/>
                <a:ea typeface="+mn-lt"/>
                <a:cs typeface="+mn-lt"/>
                <a:sym typeface="Lato Light"/>
              </a:rPr>
              <a:t>Question...</a:t>
            </a:r>
            <a:endParaRPr lang="en-US"/>
          </a:p>
        </p:txBody>
      </p:sp>
      <p:pic>
        <p:nvPicPr>
          <p:cNvPr id="3" name="Picture 3" descr="Shape&#10;&#10;Description automatically generated">
            <a:extLst>
              <a:ext uri="{FF2B5EF4-FFF2-40B4-BE49-F238E27FC236}">
                <a16:creationId xmlns:a16="http://schemas.microsoft.com/office/drawing/2014/main" id="{EFE929BB-3111-6EB9-C01F-DC18C790B987}"/>
              </a:ext>
            </a:extLst>
          </p:cNvPr>
          <p:cNvPicPr>
            <a:picLocks noChangeAspect="1"/>
          </p:cNvPicPr>
          <p:nvPr/>
        </p:nvPicPr>
        <p:blipFill>
          <a:blip r:embed="rId3"/>
          <a:stretch>
            <a:fillRect/>
          </a:stretch>
        </p:blipFill>
        <p:spPr>
          <a:xfrm>
            <a:off x="2098713" y="2235047"/>
            <a:ext cx="3404212" cy="2553159"/>
          </a:xfrm>
          <a:prstGeom prst="rect">
            <a:avLst/>
          </a:prstGeom>
        </p:spPr>
      </p:pic>
      <p:pic>
        <p:nvPicPr>
          <p:cNvPr id="4" name="Picture 4">
            <a:extLst>
              <a:ext uri="{FF2B5EF4-FFF2-40B4-BE49-F238E27FC236}">
                <a16:creationId xmlns:a16="http://schemas.microsoft.com/office/drawing/2014/main" id="{DC7DE27A-071F-BD6F-9749-92BDFDEEA3BD}"/>
              </a:ext>
            </a:extLst>
          </p:cNvPr>
          <p:cNvPicPr>
            <a:picLocks noChangeAspect="1"/>
          </p:cNvPicPr>
          <p:nvPr/>
        </p:nvPicPr>
        <p:blipFill>
          <a:blip r:embed="rId4"/>
          <a:stretch>
            <a:fillRect/>
          </a:stretch>
        </p:blipFill>
        <p:spPr>
          <a:xfrm>
            <a:off x="6775634" y="3582477"/>
            <a:ext cx="2157413" cy="1819275"/>
          </a:xfrm>
          <a:prstGeom prst="rect">
            <a:avLst/>
          </a:prstGeom>
        </p:spPr>
      </p:pic>
      <p:pic>
        <p:nvPicPr>
          <p:cNvPr id="5" name="Picture 7">
            <a:extLst>
              <a:ext uri="{FF2B5EF4-FFF2-40B4-BE49-F238E27FC236}">
                <a16:creationId xmlns:a16="http://schemas.microsoft.com/office/drawing/2014/main" id="{8180A985-057A-F67B-4122-C5A7C78FE0C0}"/>
              </a:ext>
            </a:extLst>
          </p:cNvPr>
          <p:cNvPicPr>
            <a:picLocks noChangeAspect="1"/>
          </p:cNvPicPr>
          <p:nvPr/>
        </p:nvPicPr>
        <p:blipFill>
          <a:blip r:embed="rId5"/>
          <a:stretch>
            <a:fillRect/>
          </a:stretch>
        </p:blipFill>
        <p:spPr>
          <a:xfrm rot="1440000">
            <a:off x="4820161" y="1664438"/>
            <a:ext cx="554658" cy="554659"/>
          </a:xfrm>
          <a:prstGeom prst="rect">
            <a:avLst/>
          </a:prstGeom>
        </p:spPr>
      </p:pic>
    </p:spTree>
    <p:extLst>
      <p:ext uri="{BB962C8B-B14F-4D97-AF65-F5344CB8AC3E}">
        <p14:creationId xmlns:p14="http://schemas.microsoft.com/office/powerpoint/2010/main" val="730992189"/>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0A48F6-5416-EB48-8E29-9C44C4F4E08B}"/>
              </a:ext>
            </a:extLst>
          </p:cNvPr>
          <p:cNvSpPr>
            <a:spLocks noGrp="1"/>
          </p:cNvSpPr>
          <p:nvPr>
            <p:ph type="title"/>
          </p:nvPr>
        </p:nvSpPr>
        <p:spPr/>
        <p:txBody>
          <a:bodyPr/>
          <a:lstStyle/>
          <a:p>
            <a:r>
              <a:rPr lang="fr-FR"/>
              <a:t>M</a:t>
            </a:r>
            <a:r>
              <a:rPr lang="x-none"/>
              <a:t>erci pour votre attention</a:t>
            </a:r>
          </a:p>
        </p:txBody>
      </p:sp>
    </p:spTree>
    <p:extLst>
      <p:ext uri="{BB962C8B-B14F-4D97-AF65-F5344CB8AC3E}">
        <p14:creationId xmlns:p14="http://schemas.microsoft.com/office/powerpoint/2010/main" val="2860047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What Not to Test</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3" name="TextBox 2">
            <a:extLst>
              <a:ext uri="{FF2B5EF4-FFF2-40B4-BE49-F238E27FC236}">
                <a16:creationId xmlns:a16="http://schemas.microsoft.com/office/drawing/2014/main" id="{814AE3A4-2837-4A3B-9B32-B7F5104A9C2B}"/>
              </a:ext>
            </a:extLst>
          </p:cNvPr>
          <p:cNvSpPr txBox="1"/>
          <p:nvPr/>
        </p:nvSpPr>
        <p:spPr>
          <a:xfrm>
            <a:off x="1425388" y="2707341"/>
            <a:ext cx="8848165" cy="2228239"/>
          </a:xfrm>
          <a:prstGeom prst="rect">
            <a:avLst/>
          </a:prstGeom>
          <a:noFill/>
        </p:spPr>
        <p:txBody>
          <a:bodyPr wrap="square" rtlCol="0">
            <a:spAutoFit/>
          </a:bodyPr>
          <a:lstStyle/>
          <a:p>
            <a:pPr marL="342900" indent="-342900">
              <a:buAutoNum type="arabicPeriod"/>
            </a:pPr>
            <a:r>
              <a:rPr lang="en-US" b="1" i="0" dirty="0">
                <a:effectLst/>
                <a:latin typeface="Lato" panose="020F0502020204030203" pitchFamily="34" charset="0"/>
              </a:rPr>
              <a:t>Actual Implementation</a:t>
            </a:r>
            <a:endParaRPr lang="en-US" b="1" i="0" dirty="0">
              <a:solidFill>
                <a:srgbClr val="333333"/>
              </a:solidFill>
              <a:effectLst/>
              <a:latin typeface="Lucida Grande"/>
            </a:endParaRPr>
          </a:p>
          <a:p>
            <a:pPr marL="342900" indent="-342900">
              <a:buAutoNum type="arabicPeriod"/>
            </a:pPr>
            <a:endParaRPr lang="en-US" b="1" i="0" dirty="0">
              <a:solidFill>
                <a:srgbClr val="242424"/>
              </a:solidFill>
              <a:effectLst/>
              <a:latin typeface="sohne"/>
            </a:endParaRPr>
          </a:p>
          <a:p>
            <a:pPr>
              <a:lnSpc>
                <a:spcPct val="200000"/>
              </a:lnSpc>
            </a:pPr>
            <a:r>
              <a:rPr lang="en-US" dirty="0"/>
              <a:t>	=&gt; </a:t>
            </a:r>
            <a:r>
              <a:rPr lang="en-US" b="0" i="0" dirty="0">
                <a:solidFill>
                  <a:srgbClr val="0A0A23"/>
                </a:solidFill>
                <a:effectLst/>
                <a:latin typeface="Lato" panose="020F0502020204030203" pitchFamily="34" charset="0"/>
              </a:rPr>
              <a:t>Let’s say you want to sort an array on the click of a button. There’s no 	need to test the actual sorting logic. You only test if the function was called 	and if the state changes are rendering correctly</a:t>
            </a:r>
            <a:endParaRPr lang="en-US" dirty="0"/>
          </a:p>
        </p:txBody>
      </p:sp>
    </p:spTree>
    <p:extLst>
      <p:ext uri="{BB962C8B-B14F-4D97-AF65-F5344CB8AC3E}">
        <p14:creationId xmlns:p14="http://schemas.microsoft.com/office/powerpoint/2010/main" val="31473669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What Not to Test</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3" name="TextBox 2">
            <a:extLst>
              <a:ext uri="{FF2B5EF4-FFF2-40B4-BE49-F238E27FC236}">
                <a16:creationId xmlns:a16="http://schemas.microsoft.com/office/drawing/2014/main" id="{814AE3A4-2837-4A3B-9B32-B7F5104A9C2B}"/>
              </a:ext>
            </a:extLst>
          </p:cNvPr>
          <p:cNvSpPr txBox="1"/>
          <p:nvPr/>
        </p:nvSpPr>
        <p:spPr>
          <a:xfrm>
            <a:off x="1425388" y="2707341"/>
            <a:ext cx="8848165" cy="2228239"/>
          </a:xfrm>
          <a:prstGeom prst="rect">
            <a:avLst/>
          </a:prstGeom>
          <a:noFill/>
        </p:spPr>
        <p:txBody>
          <a:bodyPr wrap="square" rtlCol="0">
            <a:spAutoFit/>
          </a:bodyPr>
          <a:lstStyle/>
          <a:p>
            <a:r>
              <a:rPr lang="en-US" b="1" i="0" dirty="0">
                <a:effectLst/>
                <a:latin typeface="Lato" panose="020F0502020204030203" pitchFamily="34" charset="0"/>
              </a:rPr>
              <a:t>2.   Third Party libraries</a:t>
            </a:r>
            <a:endParaRPr lang="en-US" b="1" i="0" dirty="0">
              <a:solidFill>
                <a:srgbClr val="333333"/>
              </a:solidFill>
              <a:effectLst/>
              <a:latin typeface="Lucida Grande"/>
            </a:endParaRPr>
          </a:p>
          <a:p>
            <a:pPr marL="342900" indent="-342900">
              <a:buAutoNum type="arabicPeriod"/>
            </a:pPr>
            <a:endParaRPr lang="en-US" b="1" i="0" dirty="0">
              <a:solidFill>
                <a:srgbClr val="242424"/>
              </a:solidFill>
              <a:effectLst/>
              <a:latin typeface="sohne"/>
            </a:endParaRPr>
          </a:p>
          <a:p>
            <a:pPr>
              <a:lnSpc>
                <a:spcPct val="200000"/>
              </a:lnSpc>
            </a:pPr>
            <a:r>
              <a:rPr lang="en-US" dirty="0"/>
              <a:t>	=&gt; </a:t>
            </a:r>
            <a:r>
              <a:rPr lang="en-US" b="0" i="0" dirty="0">
                <a:solidFill>
                  <a:srgbClr val="0A0A23"/>
                </a:solidFill>
                <a:effectLst/>
                <a:latin typeface="Lato" panose="020F0502020204030203" pitchFamily="34" charset="0"/>
              </a:rPr>
              <a:t>If you are using any third party libraries (like Material UI, JS Library, SDK 	JS (MFP) …), no need to test those – they should already be tried and tested.</a:t>
            </a:r>
            <a:r>
              <a:rPr lang="en-US" b="0" i="0" dirty="0">
                <a:solidFill>
                  <a:srgbClr val="242424"/>
                </a:solidFill>
                <a:effectLst/>
                <a:latin typeface="source-serif-pro"/>
              </a:rPr>
              <a:t>…..</a:t>
            </a:r>
            <a:endParaRPr lang="en-US" dirty="0"/>
          </a:p>
        </p:txBody>
      </p:sp>
    </p:spTree>
    <p:extLst>
      <p:ext uri="{BB962C8B-B14F-4D97-AF65-F5344CB8AC3E}">
        <p14:creationId xmlns:p14="http://schemas.microsoft.com/office/powerpoint/2010/main" val="314903653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pic>
        <p:nvPicPr>
          <p:cNvPr id="4" name="Picture 3">
            <a:extLst>
              <a:ext uri="{FF2B5EF4-FFF2-40B4-BE49-F238E27FC236}">
                <a16:creationId xmlns:a16="http://schemas.microsoft.com/office/drawing/2014/main" id="{92F94F25-5E8A-4EFC-8C06-7658076CC5DF}"/>
              </a:ext>
            </a:extLst>
          </p:cNvPr>
          <p:cNvPicPr>
            <a:picLocks noChangeAspect="1"/>
          </p:cNvPicPr>
          <p:nvPr/>
        </p:nvPicPr>
        <p:blipFill>
          <a:blip r:embed="rId3"/>
          <a:stretch>
            <a:fillRect/>
          </a:stretch>
        </p:blipFill>
        <p:spPr>
          <a:xfrm>
            <a:off x="1671637" y="1781175"/>
            <a:ext cx="8848725" cy="3295650"/>
          </a:xfrm>
          <a:prstGeom prst="rect">
            <a:avLst/>
          </a:prstGeom>
        </p:spPr>
      </p:pic>
    </p:spTree>
    <p:extLst>
      <p:ext uri="{BB962C8B-B14F-4D97-AF65-F5344CB8AC3E}">
        <p14:creationId xmlns:p14="http://schemas.microsoft.com/office/powerpoint/2010/main" val="85585606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Test Structured</a:t>
            </a:r>
          </a:p>
          <a:p>
            <a:endParaRPr lang="en-US" sz="3200" b="1" i="1" dirty="0">
              <a:solidFill>
                <a:srgbClr val="572AD7"/>
              </a:solidFill>
              <a:latin typeface="Montserrat"/>
            </a:endParaRP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3" name="TextBox 2">
            <a:extLst>
              <a:ext uri="{FF2B5EF4-FFF2-40B4-BE49-F238E27FC236}">
                <a16:creationId xmlns:a16="http://schemas.microsoft.com/office/drawing/2014/main" id="{814AE3A4-2837-4A3B-9B32-B7F5104A9C2B}"/>
              </a:ext>
            </a:extLst>
          </p:cNvPr>
          <p:cNvSpPr txBox="1"/>
          <p:nvPr/>
        </p:nvSpPr>
        <p:spPr>
          <a:xfrm>
            <a:off x="1452282" y="3370873"/>
            <a:ext cx="8848165" cy="2585323"/>
          </a:xfrm>
          <a:prstGeom prst="rect">
            <a:avLst/>
          </a:prstGeom>
          <a:noFill/>
        </p:spPr>
        <p:txBody>
          <a:bodyPr wrap="square" rtlCol="0">
            <a:spAutoFit/>
          </a:bodyPr>
          <a:lstStyle/>
          <a:p>
            <a:pPr>
              <a:lnSpc>
                <a:spcPct val="200000"/>
              </a:lnSpc>
            </a:pPr>
            <a:r>
              <a:rPr lang="en-US" b="0" i="0" dirty="0">
                <a:solidFill>
                  <a:srgbClr val="0A0A23"/>
                </a:solidFill>
                <a:effectLst/>
                <a:latin typeface="Lato" panose="020F0502020204030203" pitchFamily="34" charset="0"/>
              </a:rPr>
              <a:t>Any test in React, no matter how complicated, follows this structure</a:t>
            </a:r>
          </a:p>
          <a:p>
            <a:pPr>
              <a:lnSpc>
                <a:spcPct val="200000"/>
              </a:lnSpc>
            </a:pPr>
            <a:r>
              <a:rPr lang="en-US" dirty="0">
                <a:solidFill>
                  <a:srgbClr val="0A0A23"/>
                </a:solidFill>
                <a:latin typeface="Lato" panose="020F0502020204030203" pitchFamily="34" charset="0"/>
              </a:rPr>
              <a:t>	- </a:t>
            </a:r>
            <a:r>
              <a:rPr lang="en-US" b="0" i="0" dirty="0">
                <a:solidFill>
                  <a:srgbClr val="0A0A23"/>
                </a:solidFill>
                <a:effectLst/>
                <a:latin typeface="inherit"/>
              </a:rPr>
              <a:t>Render the component</a:t>
            </a:r>
          </a:p>
          <a:p>
            <a:pPr>
              <a:lnSpc>
                <a:spcPct val="200000"/>
              </a:lnSpc>
            </a:pPr>
            <a:r>
              <a:rPr lang="en-US" dirty="0">
                <a:solidFill>
                  <a:srgbClr val="0A0A23"/>
                </a:solidFill>
                <a:latin typeface="Lato" panose="020F0502020204030203" pitchFamily="34" charset="0"/>
              </a:rPr>
              <a:t>	- </a:t>
            </a:r>
            <a:r>
              <a:rPr lang="en-US" b="0" i="0" dirty="0">
                <a:solidFill>
                  <a:srgbClr val="0A0A23"/>
                </a:solidFill>
                <a:effectLst/>
                <a:latin typeface="inherit"/>
              </a:rPr>
              <a:t>Get an element from the component and simulate any user interactions</a:t>
            </a:r>
          </a:p>
          <a:p>
            <a:pPr>
              <a:lnSpc>
                <a:spcPct val="200000"/>
              </a:lnSpc>
            </a:pPr>
            <a:r>
              <a:rPr lang="en-US" dirty="0">
                <a:solidFill>
                  <a:srgbClr val="0A0A23"/>
                </a:solidFill>
                <a:latin typeface="Lato" panose="020F0502020204030203" pitchFamily="34" charset="0"/>
              </a:rPr>
              <a:t>	- </a:t>
            </a:r>
            <a:r>
              <a:rPr lang="en-US" b="0" i="0" dirty="0">
                <a:solidFill>
                  <a:srgbClr val="0A0A23"/>
                </a:solidFill>
                <a:effectLst/>
                <a:latin typeface="inherit"/>
              </a:rPr>
              <a:t>Write an assertion.</a:t>
            </a:r>
          </a:p>
          <a:p>
            <a:endParaRPr lang="en-US" dirty="0"/>
          </a:p>
        </p:txBody>
      </p:sp>
    </p:spTree>
    <p:extLst>
      <p:ext uri="{BB962C8B-B14F-4D97-AF65-F5344CB8AC3E}">
        <p14:creationId xmlns:p14="http://schemas.microsoft.com/office/powerpoint/2010/main" val="242411311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theme/theme1.xml><?xml version="1.0" encoding="utf-8"?>
<a:theme xmlns:a="http://schemas.openxmlformats.org/drawingml/2006/main" name="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Charte finale">
      <a:dk1>
        <a:srgbClr val="000000"/>
      </a:dk1>
      <a:lt1>
        <a:srgbClr val="FFFFFF"/>
      </a:lt1>
      <a:dk2>
        <a:srgbClr val="44546A"/>
      </a:dk2>
      <a:lt2>
        <a:srgbClr val="E7E6E6"/>
      </a:lt2>
      <a:accent1>
        <a:srgbClr val="562BDB"/>
      </a:accent1>
      <a:accent2>
        <a:srgbClr val="FFC001"/>
      </a:accent2>
      <a:accent3>
        <a:srgbClr val="249FF7"/>
      </a:accent3>
      <a:accent4>
        <a:srgbClr val="FFC001"/>
      </a:accent4>
      <a:accent5>
        <a:srgbClr val="562BDB"/>
      </a:accent5>
      <a:accent6>
        <a:srgbClr val="FF75D0"/>
      </a:accent6>
      <a:hlink>
        <a:srgbClr val="FE32AF"/>
      </a:hlink>
      <a:folHlink>
        <a:srgbClr val="2077C3"/>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6_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7_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_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3_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5_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4_Conception personnalisée">
  <a:themeElements>
    <a:clrScheme name="Charte finale">
      <a:dk1>
        <a:srgbClr val="000000"/>
      </a:dk1>
      <a:lt1>
        <a:srgbClr val="FFFFFF"/>
      </a:lt1>
      <a:dk2>
        <a:srgbClr val="44546A"/>
      </a:dk2>
      <a:lt2>
        <a:srgbClr val="E7E6E6"/>
      </a:lt2>
      <a:accent1>
        <a:srgbClr val="562BDB"/>
      </a:accent1>
      <a:accent2>
        <a:srgbClr val="FFC001"/>
      </a:accent2>
      <a:accent3>
        <a:srgbClr val="249FF7"/>
      </a:accent3>
      <a:accent4>
        <a:srgbClr val="FFC001"/>
      </a:accent4>
      <a:accent5>
        <a:srgbClr val="562BDB"/>
      </a:accent5>
      <a:accent6>
        <a:srgbClr val="FF75D0"/>
      </a:accent6>
      <a:hlink>
        <a:srgbClr val="FE32AF"/>
      </a:hlink>
      <a:folHlink>
        <a:srgbClr val="2077C3"/>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1C2FC4AB114CB4CAF0CADED39BBDD97" ma:contentTypeVersion="9" ma:contentTypeDescription="Crée un document." ma:contentTypeScope="" ma:versionID="2425c44e77dc7a4def087f10a4d3d87e">
  <xsd:schema xmlns:xsd="http://www.w3.org/2001/XMLSchema" xmlns:xs="http://www.w3.org/2001/XMLSchema" xmlns:p="http://schemas.microsoft.com/office/2006/metadata/properties" xmlns:ns2="c4244f9f-a18a-46c2-b61f-7041b0ab8573" targetNamespace="http://schemas.microsoft.com/office/2006/metadata/properties" ma:root="true" ma:fieldsID="e4f07d9d3e204fb0fb9d8e8bb2528c36" ns2:_="">
    <xsd:import namespace="c4244f9f-a18a-46c2-b61f-7041b0ab857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244f9f-a18a-46c2-b61f-7041b0ab85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LengthInSeconds" ma:index="16"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070A376-ED4C-44C4-BC0D-6CB6BF929051}">
  <ds:schemaRefs>
    <ds:schemaRef ds:uri="http://schemas.microsoft.com/sharepoint/v3/contenttype/forms"/>
  </ds:schemaRefs>
</ds:datastoreItem>
</file>

<file path=customXml/itemProps2.xml><?xml version="1.0" encoding="utf-8"?>
<ds:datastoreItem xmlns:ds="http://schemas.openxmlformats.org/officeDocument/2006/customXml" ds:itemID="{9579BAB2-AFC7-42D0-ADF5-38D6E1FA81B7}">
  <ds:schemaRefs>
    <ds:schemaRef ds:uri="c4244f9f-a18a-46c2-b61f-7041b0ab857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19C2BAE-2F5D-444B-A800-563FE393284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91842</TotalTime>
  <Words>2464</Words>
  <Application>Microsoft Office PowerPoint</Application>
  <PresentationFormat>Widescreen</PresentationFormat>
  <Paragraphs>317</Paragraphs>
  <Slides>53</Slides>
  <Notes>2</Notes>
  <HiddenSlides>0</HiddenSlides>
  <MMClips>0</MMClips>
  <ScaleCrop>false</ScaleCrop>
  <HeadingPairs>
    <vt:vector size="6" baseType="variant">
      <vt:variant>
        <vt:lpstr>Fonts Used</vt:lpstr>
      </vt:variant>
      <vt:variant>
        <vt:i4>17</vt:i4>
      </vt:variant>
      <vt:variant>
        <vt:lpstr>Theme</vt:lpstr>
      </vt:variant>
      <vt:variant>
        <vt:i4>9</vt:i4>
      </vt:variant>
      <vt:variant>
        <vt:lpstr>Slide Titles</vt:lpstr>
      </vt:variant>
      <vt:variant>
        <vt:i4>53</vt:i4>
      </vt:variant>
    </vt:vector>
  </HeadingPairs>
  <TitlesOfParts>
    <vt:vector size="79" baseType="lpstr">
      <vt:lpstr>__Poppins_9e6217</vt:lpstr>
      <vt:lpstr>Arial</vt:lpstr>
      <vt:lpstr>Calibri</vt:lpstr>
      <vt:lpstr>Figtree</vt:lpstr>
      <vt:lpstr>Fira Sans</vt:lpstr>
      <vt:lpstr>inherit</vt:lpstr>
      <vt:lpstr>Lato</vt:lpstr>
      <vt:lpstr>Lucida Grande</vt:lpstr>
      <vt:lpstr>Monaco</vt:lpstr>
      <vt:lpstr>Montserrat</vt:lpstr>
      <vt:lpstr>Noto Sans</vt:lpstr>
      <vt:lpstr>sohne</vt:lpstr>
      <vt:lpstr>Source Serif 4</vt:lpstr>
      <vt:lpstr>source-code-pro</vt:lpstr>
      <vt:lpstr>source-serif-pro</vt:lpstr>
      <vt:lpstr>system-ui</vt:lpstr>
      <vt:lpstr>Zilla Slab</vt:lpstr>
      <vt:lpstr>Conception personnalisée</vt:lpstr>
      <vt:lpstr>Thème Office</vt:lpstr>
      <vt:lpstr>6_Conception personnalisée</vt:lpstr>
      <vt:lpstr>7_Conception personnalisée</vt:lpstr>
      <vt:lpstr>2_Conception personnalisée</vt:lpstr>
      <vt:lpstr>1_Conception personnalisée</vt:lpstr>
      <vt:lpstr>3_Conception personnalisée</vt:lpstr>
      <vt:lpstr>5_Conception personnalisée</vt:lpstr>
      <vt:lpstr>4_Conception personnalisée</vt:lpstr>
      <vt:lpstr>Testing in React  Unit Test, Integration Test, E2E Test </vt:lpstr>
      <vt:lpstr>I. Introduction II. Tools and Dependencies III. Unit Testing IV. Integration Testing V. End-to-End Testing   </vt:lpstr>
      <vt:lpstr>I. Introduction  </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II. Tools and Dependencies  </vt:lpstr>
      <vt:lpstr>Tools and Dependencies</vt:lpstr>
      <vt:lpstr>Tools and Dependencies</vt:lpstr>
      <vt:lpstr>Tools and Dependencies</vt:lpstr>
      <vt:lpstr>Tools and Dependencies</vt:lpstr>
      <vt:lpstr>Tools and Dependencies</vt:lpstr>
      <vt:lpstr>Tools and Dependencies</vt:lpstr>
      <vt:lpstr>Tools and Dependencies</vt:lpstr>
      <vt:lpstr>Tools and Dependencies</vt:lpstr>
      <vt:lpstr>Tools and Dependencies</vt:lpstr>
      <vt:lpstr>Tools and Dependencies</vt:lpstr>
      <vt:lpstr>III. Unit Testing </vt:lpstr>
      <vt:lpstr>Unit Testing</vt:lpstr>
      <vt:lpstr>Unit Testing</vt:lpstr>
      <vt:lpstr>Unit Testing</vt:lpstr>
      <vt:lpstr>Integration Tests</vt:lpstr>
      <vt:lpstr>IV. Integration  Testing </vt:lpstr>
      <vt:lpstr>Integration Tests</vt:lpstr>
      <vt:lpstr>Integration Tests</vt:lpstr>
      <vt:lpstr>Integration Tests</vt:lpstr>
      <vt:lpstr>Integration Tests</vt:lpstr>
      <vt:lpstr>Integration Tests</vt:lpstr>
      <vt:lpstr>Integration Tests</vt:lpstr>
      <vt:lpstr>V. End-to-End  Testing </vt:lpstr>
      <vt:lpstr>End-to-End Testing  </vt:lpstr>
      <vt:lpstr>Integration Tests</vt:lpstr>
      <vt:lpstr>Question...</vt:lpstr>
      <vt:lpstr>Merci pour votre attention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
  <dc:creator>Microsoft Office User</dc:creator>
  <cp:keywords/>
  <dc:description/>
  <cp:lastModifiedBy>Taki Eddine RAHAL</cp:lastModifiedBy>
  <cp:revision>209</cp:revision>
  <dcterms:created xsi:type="dcterms:W3CDTF">2020-02-21T13:35:36Z</dcterms:created>
  <dcterms:modified xsi:type="dcterms:W3CDTF">2025-04-06T17:34:23Z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0x010100A1C2FC4AB114CB4CAF0CADED39BBDD97</vt:lpwstr>
  </property>
</Properties>
</file>