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6"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40038679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67072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195613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45727958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306399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486134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C40987-46AF-4634-8660-865CF0420125}" type="datetimeFigureOut">
              <a:rPr lang="fr-FR" smtClean="0"/>
              <a:t>jj/12/aa</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820325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C40987-46AF-4634-8660-865CF0420125}" type="datetimeFigureOut">
              <a:rPr lang="fr-FR" smtClean="0"/>
              <a:t>jj/12/aa</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406917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C40987-46AF-4634-8660-865CF0420125}" type="datetimeFigureOut">
              <a:rPr lang="fr-FR" smtClean="0"/>
              <a:t>jj/12/aa</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573133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40987-46AF-4634-8660-865CF0420125}" type="datetimeFigureOut">
              <a:rPr lang="fr-FR" smtClean="0"/>
              <a:t>jj/12/aa</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41425540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40987-46AF-4634-8660-865CF0420125}" type="datetimeFigureOut">
              <a:rPr lang="fr-FR" smtClean="0"/>
              <a:t>jj/12/aa</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517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309364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C40987-46AF-4634-8660-865CF0420125}" type="datetimeFigureOut">
              <a:rPr lang="fr-FR" smtClean="0"/>
              <a:t>jj/12/aa</a:t>
            </a:fld>
            <a:endParaRPr lang="fr-F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80011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1571881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15184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152403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9020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841422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18295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52429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40987-46AF-4634-8660-865CF0420125}" type="datetimeFigureOut">
              <a:rPr lang="fr-FR" smtClean="0"/>
              <a:t>jj/12/aa</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421520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C40987-46AF-4634-8660-865CF0420125}" type="datetimeFigureOut">
              <a:rPr lang="fr-FR" smtClean="0"/>
              <a:t>jj/12/aa</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35953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40987-46AF-4634-8660-865CF0420125}" type="datetimeFigureOut">
              <a:rPr lang="fr-FR" smtClean="0"/>
              <a:t>jj/12/aa</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90231E3-31A8-4DA4-A8CC-EF5428C7FC6B}" type="slidenum">
              <a:rPr lang="fr-FR" smtClean="0"/>
              <a:t>‹#›</a:t>
            </a:fld>
            <a:endParaRPr lang="fr-F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3968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C40987-46AF-4634-8660-865CF0420125}" type="datetimeFigureOut">
              <a:rPr lang="fr-FR" smtClean="0"/>
              <a:t>jj/12/aa</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90231E3-31A8-4DA4-A8CC-EF5428C7FC6B}" type="slidenum">
              <a:rPr lang="fr-FR" smtClean="0"/>
              <a:t>‹#›</a:t>
            </a:fld>
            <a:endParaRPr lang="fr-F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0509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40987-46AF-4634-8660-865CF0420125}" type="datetimeFigureOut">
              <a:rPr lang="fr-FR" smtClean="0"/>
              <a:t>jj/12/aa</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28806384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C40987-46AF-4634-8660-865CF0420125}" type="datetimeFigureOut">
              <a:rPr lang="fr-FR" smtClean="0"/>
              <a:t>jj/12/aa</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913372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C40987-46AF-4634-8660-865CF0420125}" type="datetimeFigureOut">
              <a:rPr lang="fr-FR" smtClean="0"/>
              <a:t>jj/12/aa</a:t>
            </a:fld>
            <a:endParaRPr lang="fr-F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231E3-31A8-4DA4-A8CC-EF5428C7FC6B}" type="slidenum">
              <a:rPr lang="fr-FR" smtClean="0"/>
              <a:t>‹#›</a:t>
            </a:fld>
            <a:endParaRPr lang="fr-FR"/>
          </a:p>
        </p:txBody>
      </p:sp>
    </p:spTree>
    <p:extLst>
      <p:ext uri="{BB962C8B-B14F-4D97-AF65-F5344CB8AC3E}">
        <p14:creationId xmlns:p14="http://schemas.microsoft.com/office/powerpoint/2010/main" val="332594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3C40987-46AF-4634-8660-865CF0420125}" type="datetimeFigureOut">
              <a:rPr lang="fr-FR" smtClean="0"/>
              <a:t>jj/12/aa</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90231E3-31A8-4DA4-A8CC-EF5428C7FC6B}" type="slidenum">
              <a:rPr lang="fr-FR" smtClean="0"/>
              <a:t>‹#›</a:t>
            </a:fld>
            <a:endParaRPr lang="fr-FR"/>
          </a:p>
        </p:txBody>
      </p:sp>
    </p:spTree>
    <p:extLst>
      <p:ext uri="{BB962C8B-B14F-4D97-AF65-F5344CB8AC3E}">
        <p14:creationId xmlns:p14="http://schemas.microsoft.com/office/powerpoint/2010/main" val="103921419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C40987-46AF-4634-8660-865CF0420125}" type="datetimeFigureOut">
              <a:rPr lang="fr-FR" smtClean="0"/>
              <a:t>jj/12/aa</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0231E3-31A8-4DA4-A8CC-EF5428C7FC6B}" type="slidenum">
              <a:rPr lang="fr-FR" smtClean="0"/>
              <a:t>‹#›</a:t>
            </a:fld>
            <a:endParaRPr lang="fr-FR"/>
          </a:p>
        </p:txBody>
      </p:sp>
    </p:spTree>
    <p:extLst>
      <p:ext uri="{BB962C8B-B14F-4D97-AF65-F5344CB8AC3E}">
        <p14:creationId xmlns:p14="http://schemas.microsoft.com/office/powerpoint/2010/main" val="92776865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71152" y="2533722"/>
            <a:ext cx="9346124" cy="1034869"/>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altLang="en-US" sz="3200" b="1" smtClean="0">
                <a:solidFill>
                  <a:srgbClr val="404040"/>
                </a:solidFill>
                <a:latin typeface="Arial" panose="020B0604020202020204" pitchFamily="34" charset="0"/>
                <a:cs typeface="Arial" panose="020B0604020202020204" pitchFamily="34" charset="0"/>
              </a:rPr>
              <a:t>Mini-Projet</a:t>
            </a:r>
            <a:r>
              <a:rPr lang="en-US" altLang="en-US" sz="3200" b="1" smtClean="0">
                <a:solidFill>
                  <a:srgbClr val="404040"/>
                </a:solidFill>
                <a:latin typeface="Arial" panose="020B0604020202020204" pitchFamily="34" charset="0"/>
                <a:cs typeface="Arial" panose="020B0604020202020204" pitchFamily="34" charset="0"/>
              </a:rPr>
              <a:t> </a:t>
            </a:r>
            <a:r>
              <a:rPr lang="fr-FR" altLang="en-US" sz="3200" b="1" smtClean="0">
                <a:solidFill>
                  <a:srgbClr val="404040"/>
                </a:solidFill>
                <a:latin typeface="Arial" panose="020B0604020202020204" pitchFamily="34" charset="0"/>
                <a:cs typeface="Arial" panose="020B0604020202020204" pitchFamily="34" charset="0"/>
              </a:rPr>
              <a:t>Traitement</a:t>
            </a:r>
            <a:r>
              <a:rPr lang="en-US" altLang="en-US" sz="3200" b="1" smtClean="0">
                <a:solidFill>
                  <a:srgbClr val="404040"/>
                </a:solidFill>
                <a:latin typeface="Arial" panose="020B0604020202020204" pitchFamily="34" charset="0"/>
                <a:cs typeface="Arial" panose="020B0604020202020204" pitchFamily="34" charset="0"/>
              </a:rPr>
              <a:t> </a:t>
            </a:r>
            <a:r>
              <a:rPr lang="fr-FR" altLang="en-US" sz="3200" b="1" smtClean="0">
                <a:solidFill>
                  <a:srgbClr val="404040"/>
                </a:solidFill>
                <a:latin typeface="Arial" panose="020B0604020202020204" pitchFamily="34" charset="0"/>
                <a:cs typeface="Arial" panose="020B0604020202020204" pitchFamily="34" charset="0"/>
              </a:rPr>
              <a:t>Numérique</a:t>
            </a:r>
            <a:r>
              <a:rPr lang="en-US" altLang="en-US" sz="3200" b="1" smtClean="0">
                <a:solidFill>
                  <a:srgbClr val="404040"/>
                </a:solidFill>
                <a:latin typeface="Arial" panose="020B0604020202020204" pitchFamily="34" charset="0"/>
                <a:cs typeface="Arial" panose="020B0604020202020204" pitchFamily="34" charset="0"/>
              </a:rPr>
              <a:t> </a:t>
            </a:r>
            <a:r>
              <a:rPr lang="fr-FR" altLang="en-US" sz="3200" b="1" smtClean="0">
                <a:solidFill>
                  <a:srgbClr val="404040"/>
                </a:solidFill>
                <a:latin typeface="Arial" panose="020B0604020202020204" pitchFamily="34" charset="0"/>
                <a:cs typeface="Arial" panose="020B0604020202020204" pitchFamily="34" charset="0"/>
              </a:rPr>
              <a:t>d’Image</a:t>
            </a:r>
            <a:r>
              <a:rPr lang="en-US" altLang="en-US" sz="3200" b="1" smtClean="0">
                <a:solidFill>
                  <a:srgbClr val="404040"/>
                </a:solidFill>
                <a:latin typeface="Arial" panose="020B0604020202020204" pitchFamily="34" charset="0"/>
                <a:cs typeface="Arial" panose="020B0604020202020204" pitchFamily="34" charset="0"/>
              </a:rPr>
              <a:t> </a:t>
            </a:r>
            <a:endParaRPr lang="fr-FR" sz="3200" b="1" dirty="0">
              <a:solidFill>
                <a:srgbClr val="404040"/>
              </a:solidFill>
              <a:latin typeface="Arial" panose="020B0604020202020204" pitchFamily="34" charset="0"/>
              <a:cs typeface="Arial" panose="020B0604020202020204" pitchFamily="34" charset="0"/>
            </a:endParaRPr>
          </a:p>
        </p:txBody>
      </p:sp>
      <p:sp>
        <p:nvSpPr>
          <p:cNvPr id="5" name="Rectangle 4"/>
          <p:cNvSpPr/>
          <p:nvPr/>
        </p:nvSpPr>
        <p:spPr>
          <a:xfrm>
            <a:off x="3152450" y="1454585"/>
            <a:ext cx="5723426" cy="338554"/>
          </a:xfrm>
          <a:prstGeom prst="rect">
            <a:avLst/>
          </a:prstGeom>
        </p:spPr>
        <p:txBody>
          <a:bodyPr wrap="none">
            <a:spAutoFit/>
          </a:bodyPr>
          <a:lstStyle/>
          <a:p>
            <a:pPr algn="ctr">
              <a:defRPr/>
            </a:pPr>
            <a:r>
              <a:rPr lang="fr-FR" sz="1600" b="1" dirty="0">
                <a:solidFill>
                  <a:srgbClr val="323232"/>
                </a:solidFill>
                <a:latin typeface="Arial" panose="020B0604020202020204" pitchFamily="34" charset="0"/>
                <a:cs typeface="Arial" panose="020B0604020202020204" pitchFamily="34" charset="0"/>
              </a:rPr>
              <a:t>Institut Supérieure des Arts Multimédias </a:t>
            </a:r>
            <a:r>
              <a:rPr lang="fr-FR" sz="1600" b="1" dirty="0" smtClean="0">
                <a:solidFill>
                  <a:srgbClr val="323232"/>
                </a:solidFill>
                <a:latin typeface="Arial" panose="020B0604020202020204" pitchFamily="34" charset="0"/>
                <a:cs typeface="Arial" panose="020B0604020202020204" pitchFamily="34" charset="0"/>
              </a:rPr>
              <a:t>de la </a:t>
            </a:r>
            <a:r>
              <a:rPr lang="fr-FR" sz="1600" b="1" dirty="0">
                <a:solidFill>
                  <a:srgbClr val="323232"/>
                </a:solidFill>
                <a:latin typeface="Arial" panose="020B0604020202020204" pitchFamily="34" charset="0"/>
                <a:cs typeface="Arial" panose="020B0604020202020204" pitchFamily="34" charset="0"/>
              </a:rPr>
              <a:t>Mannouba</a:t>
            </a:r>
          </a:p>
        </p:txBody>
      </p:sp>
      <p:sp>
        <p:nvSpPr>
          <p:cNvPr id="6" name="Rectangle 5"/>
          <p:cNvSpPr>
            <a:spLocks noChangeArrowheads="1"/>
          </p:cNvSpPr>
          <p:nvPr/>
        </p:nvSpPr>
        <p:spPr bwMode="auto">
          <a:xfrm>
            <a:off x="3623934" y="4697846"/>
            <a:ext cx="5040560" cy="1846659"/>
          </a:xfrm>
          <a:prstGeom prst="rect">
            <a:avLst/>
          </a:prstGeom>
          <a:noFill/>
          <a:ln w="9525">
            <a:noFill/>
            <a:miter lim="800000"/>
            <a:headEnd/>
            <a:tailEnd/>
          </a:ln>
        </p:spPr>
        <p:txBody>
          <a:bodyPr wrap="square">
            <a:spAutoFit/>
          </a:bodyPr>
          <a:ls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a:lstStyle>
          <a:p>
            <a:pPr algn="ctr" fontAlgn="auto">
              <a:spcAft>
                <a:spcPts val="0"/>
              </a:spcAft>
              <a:defRPr/>
            </a:pPr>
            <a:r>
              <a:rPr lang="fr-FR" sz="2000" b="1" dirty="0">
                <a:solidFill>
                  <a:srgbClr val="404040"/>
                </a:solidFill>
                <a:latin typeface="Arial" panose="020B0604020202020204" pitchFamily="34" charset="0"/>
                <a:cs typeface="Arial" panose="020B0604020202020204" pitchFamily="34" charset="0"/>
              </a:rPr>
              <a:t>Réalisé par: </a:t>
            </a:r>
            <a:endParaRPr lang="fr-FR" sz="2000" b="1" dirty="0" smtClean="0">
              <a:solidFill>
                <a:srgbClr val="404040"/>
              </a:solidFill>
              <a:latin typeface="Arial" panose="020B0604020202020204" pitchFamily="34" charset="0"/>
              <a:cs typeface="Arial" panose="020B0604020202020204" pitchFamily="34" charset="0"/>
            </a:endParaRPr>
          </a:p>
          <a:p>
            <a:pPr algn="ctr" fontAlgn="auto">
              <a:spcAft>
                <a:spcPts val="0"/>
              </a:spcAft>
              <a:defRPr/>
            </a:pPr>
            <a:r>
              <a:rPr lang="fr-FR" dirty="0" smtClean="0">
                <a:solidFill>
                  <a:srgbClr val="0C5A82"/>
                </a:solidFill>
                <a:latin typeface="Arial" panose="020B0604020202020204" pitchFamily="34" charset="0"/>
                <a:cs typeface="Arial" panose="020B0604020202020204" pitchFamily="34" charset="0"/>
              </a:rPr>
              <a:t>Messaoudi Takieddine</a:t>
            </a:r>
            <a:endParaRPr lang="fr-FR" dirty="0" smtClean="0">
              <a:solidFill>
                <a:srgbClr val="0C5A82"/>
              </a:solidFill>
              <a:latin typeface="Arial" panose="020B0604020202020204" pitchFamily="34" charset="0"/>
              <a:cs typeface="Arial" panose="020B0604020202020204" pitchFamily="34" charset="0"/>
            </a:endParaRPr>
          </a:p>
          <a:p>
            <a:pPr algn="ctr" fontAlgn="auto">
              <a:spcAft>
                <a:spcPts val="0"/>
              </a:spcAft>
              <a:defRPr/>
            </a:pPr>
            <a:endParaRPr lang="en-US" b="1" dirty="0">
              <a:solidFill>
                <a:srgbClr val="404040"/>
              </a:solidFill>
            </a:endParaRPr>
          </a:p>
          <a:p>
            <a:pPr algn="ctr">
              <a:defRPr/>
            </a:pPr>
            <a:r>
              <a:rPr lang="fr-FR" sz="2000" b="1" dirty="0">
                <a:solidFill>
                  <a:srgbClr val="404040"/>
                </a:solidFill>
                <a:latin typeface="Arial" panose="020B0604020202020204" pitchFamily="34" charset="0"/>
                <a:cs typeface="Arial" panose="020B0604020202020204" pitchFamily="34" charset="0"/>
              </a:rPr>
              <a:t>Encadré par:</a:t>
            </a:r>
          </a:p>
          <a:p>
            <a:pPr algn="ctr"/>
            <a:r>
              <a:rPr lang="fr-FR" dirty="0" smtClean="0">
                <a:solidFill>
                  <a:srgbClr val="0C5A82"/>
                </a:solidFill>
              </a:rPr>
              <a:t>Mme. </a:t>
            </a:r>
            <a:r>
              <a:rPr lang="fr-FR" dirty="0" err="1" smtClean="0">
                <a:solidFill>
                  <a:srgbClr val="0C5A82"/>
                </a:solidFill>
              </a:rPr>
              <a:t>Novlen</a:t>
            </a:r>
            <a:r>
              <a:rPr lang="fr-FR" dirty="0" smtClean="0">
                <a:solidFill>
                  <a:srgbClr val="0C5A82"/>
                </a:solidFill>
              </a:rPr>
              <a:t> </a:t>
            </a:r>
            <a:r>
              <a:rPr lang="fr-FR" dirty="0" err="1" smtClean="0">
                <a:solidFill>
                  <a:srgbClr val="0C5A82"/>
                </a:solidFill>
              </a:rPr>
              <a:t>Zoghlami</a:t>
            </a:r>
            <a:endParaRPr lang="fr-FR" dirty="0" smtClean="0">
              <a:solidFill>
                <a:srgbClr val="0C5A82"/>
              </a:solidFill>
            </a:endParaRPr>
          </a:p>
          <a:p>
            <a:pPr algn="just"/>
            <a:endParaRPr lang="ar-TN" dirty="0">
              <a:latin typeface="+mj-lt"/>
              <a:ea typeface="+mj-ea"/>
              <a:cs typeface="+mj-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690" y="252895"/>
            <a:ext cx="2001188" cy="1552647"/>
          </a:xfrm>
          <a:prstGeom prst="rect">
            <a:avLst/>
          </a:prstGeom>
        </p:spPr>
      </p:pic>
      <p:sp>
        <p:nvSpPr>
          <p:cNvPr id="8" name="Line 3"/>
          <p:cNvSpPr>
            <a:spLocks noChangeShapeType="1"/>
          </p:cNvSpPr>
          <p:nvPr/>
        </p:nvSpPr>
        <p:spPr bwMode="auto">
          <a:xfrm>
            <a:off x="3141874" y="1912670"/>
            <a:ext cx="5678487" cy="0"/>
          </a:xfrm>
          <a:prstGeom prst="line">
            <a:avLst/>
          </a:prstGeom>
          <a:noFill/>
          <a:ln w="57150" cmpd="thinThick">
            <a:solidFill>
              <a:srgbClr val="1287C3"/>
            </a:solidFill>
            <a:round/>
            <a:headEnd/>
            <a:tailEnd/>
          </a:ln>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958531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Interfaces</a:t>
            </a:r>
            <a:endParaRPr lang="fr-FR" dirty="0"/>
          </a:p>
        </p:txBody>
      </p:sp>
      <p:sp>
        <p:nvSpPr>
          <p:cNvPr id="3" name="Content Placeholder 2"/>
          <p:cNvSpPr>
            <a:spLocks noGrp="1"/>
          </p:cNvSpPr>
          <p:nvPr>
            <p:ph idx="1"/>
          </p:nvPr>
        </p:nvSpPr>
        <p:spPr/>
        <p:txBody>
          <a:bodyPr>
            <a:normAutofit/>
          </a:bodyPr>
          <a:lstStyle/>
          <a:p>
            <a:endParaRPr lang="fr-FR" sz="2800" dirty="0" smtClean="0"/>
          </a:p>
          <a:p>
            <a:pPr marL="0" indent="0">
              <a:buNone/>
            </a:pPr>
            <a:endParaRPr lang="fr-FR" sz="2800" dirty="0"/>
          </a:p>
          <a:p>
            <a:pPr marL="0" indent="0">
              <a:buNone/>
            </a:pPr>
            <a:endParaRPr lang="fr-FR" sz="2800" dirty="0"/>
          </a:p>
          <a:p>
            <a:pPr marL="0" indent="0">
              <a:buNone/>
            </a:pPr>
            <a:r>
              <a:rPr lang="fr-FR" sz="2800" dirty="0" smtClean="0"/>
              <a:t>                           Transformation</a:t>
            </a:r>
          </a:p>
          <a:p>
            <a:endParaRPr lang="fr-FR" sz="2800" dirty="0"/>
          </a:p>
        </p:txBody>
      </p:sp>
    </p:spTree>
    <p:extLst>
      <p:ext uri="{BB962C8B-B14F-4D97-AF65-F5344CB8AC3E}">
        <p14:creationId xmlns:p14="http://schemas.microsoft.com/office/powerpoint/2010/main" val="391507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stretch>
            <a:fillRect/>
          </a:stretch>
        </p:blipFill>
        <p:spPr>
          <a:xfrm>
            <a:off x="116898" y="48255"/>
            <a:ext cx="11964266" cy="6726615"/>
          </a:xfrm>
          <a:prstGeom prst="rect">
            <a:avLst/>
          </a:prstGeom>
        </p:spPr>
      </p:pic>
    </p:spTree>
    <p:extLst>
      <p:ext uri="{BB962C8B-B14F-4D97-AF65-F5344CB8AC3E}">
        <p14:creationId xmlns:p14="http://schemas.microsoft.com/office/powerpoint/2010/main" val="320123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txBody>
          <a:bodyPr>
            <a:normAutofit/>
          </a:bodyPr>
          <a:lstStyle/>
          <a:p>
            <a:endParaRPr lang="fr-FR" sz="2800" dirty="0" smtClean="0"/>
          </a:p>
          <a:p>
            <a:endParaRPr lang="fr-FR" sz="2800" dirty="0"/>
          </a:p>
          <a:p>
            <a:endParaRPr lang="fr-FR" sz="2800" dirty="0" smtClean="0"/>
          </a:p>
          <a:p>
            <a:pPr marL="0" indent="0">
              <a:buNone/>
            </a:pPr>
            <a:r>
              <a:rPr lang="fr-FR" sz="2800" dirty="0" smtClean="0"/>
              <a:t>                           Restauration</a:t>
            </a:r>
            <a:endParaRPr lang="fr-FR" sz="2800" dirty="0"/>
          </a:p>
        </p:txBody>
      </p:sp>
    </p:spTree>
    <p:extLst>
      <p:ext uri="{BB962C8B-B14F-4D97-AF65-F5344CB8AC3E}">
        <p14:creationId xmlns:p14="http://schemas.microsoft.com/office/powerpoint/2010/main" val="76200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stretch>
            <a:fillRect/>
          </a:stretch>
        </p:blipFill>
        <p:spPr>
          <a:xfrm>
            <a:off x="103043" y="47537"/>
            <a:ext cx="11964266" cy="6726615"/>
          </a:xfrm>
          <a:prstGeom prst="rect">
            <a:avLst/>
          </a:prstGeom>
        </p:spPr>
      </p:pic>
    </p:spTree>
    <p:extLst>
      <p:ext uri="{BB962C8B-B14F-4D97-AF65-F5344CB8AC3E}">
        <p14:creationId xmlns:p14="http://schemas.microsoft.com/office/powerpoint/2010/main" val="397906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txBody>
          <a:bodyPr>
            <a:normAutofit/>
          </a:bodyPr>
          <a:lstStyle/>
          <a:p>
            <a:endParaRPr lang="fr-FR" sz="2800" dirty="0" smtClean="0"/>
          </a:p>
          <a:p>
            <a:endParaRPr lang="fr-FR" sz="2800" dirty="0"/>
          </a:p>
          <a:p>
            <a:endParaRPr lang="fr-FR" sz="2800" dirty="0" smtClean="0"/>
          </a:p>
          <a:p>
            <a:pPr marL="0" indent="0">
              <a:buNone/>
            </a:pPr>
            <a:r>
              <a:rPr lang="fr-FR" sz="2800" dirty="0" smtClean="0"/>
              <a:t>                           Rehaussement</a:t>
            </a:r>
            <a:endParaRPr lang="fr-FR" sz="2800" dirty="0"/>
          </a:p>
        </p:txBody>
      </p:sp>
    </p:spTree>
    <p:extLst>
      <p:ext uri="{BB962C8B-B14F-4D97-AF65-F5344CB8AC3E}">
        <p14:creationId xmlns:p14="http://schemas.microsoft.com/office/powerpoint/2010/main" val="204408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dirty="0"/>
          </a:p>
        </p:txBody>
      </p:sp>
      <p:pic>
        <p:nvPicPr>
          <p:cNvPr id="4" name="Picture 3"/>
          <p:cNvPicPr>
            <a:picLocks noChangeAspect="1"/>
          </p:cNvPicPr>
          <p:nvPr/>
        </p:nvPicPr>
        <p:blipFill>
          <a:blip r:embed="rId2"/>
          <a:stretch>
            <a:fillRect/>
          </a:stretch>
        </p:blipFill>
        <p:spPr>
          <a:xfrm>
            <a:off x="103054" y="131391"/>
            <a:ext cx="11964256" cy="6726609"/>
          </a:xfrm>
          <a:prstGeom prst="rect">
            <a:avLst/>
          </a:prstGeom>
        </p:spPr>
      </p:pic>
    </p:spTree>
    <p:extLst>
      <p:ext uri="{BB962C8B-B14F-4D97-AF65-F5344CB8AC3E}">
        <p14:creationId xmlns:p14="http://schemas.microsoft.com/office/powerpoint/2010/main" val="88811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txBody>
          <a:bodyPr>
            <a:normAutofit/>
          </a:bodyPr>
          <a:lstStyle/>
          <a:p>
            <a:endParaRPr lang="fr-FR" sz="2800" dirty="0" smtClean="0"/>
          </a:p>
          <a:p>
            <a:endParaRPr lang="fr-FR" sz="2800" dirty="0"/>
          </a:p>
          <a:p>
            <a:endParaRPr lang="fr-FR" sz="2800" dirty="0" smtClean="0"/>
          </a:p>
          <a:p>
            <a:pPr marL="0" indent="0">
              <a:buNone/>
            </a:pPr>
            <a:r>
              <a:rPr lang="fr-FR" sz="2800" dirty="0" smtClean="0"/>
              <a:t>                           Segmentation</a:t>
            </a:r>
            <a:endParaRPr lang="fr-FR" sz="2800" dirty="0"/>
          </a:p>
        </p:txBody>
      </p:sp>
    </p:spTree>
    <p:extLst>
      <p:ext uri="{BB962C8B-B14F-4D97-AF65-F5344CB8AC3E}">
        <p14:creationId xmlns:p14="http://schemas.microsoft.com/office/powerpoint/2010/main" val="290662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pic>
        <p:nvPicPr>
          <p:cNvPr id="4" name="Picture 3"/>
          <p:cNvPicPr>
            <a:picLocks noChangeAspect="1"/>
          </p:cNvPicPr>
          <p:nvPr/>
        </p:nvPicPr>
        <p:blipFill>
          <a:blip r:embed="rId2"/>
          <a:stretch>
            <a:fillRect/>
          </a:stretch>
        </p:blipFill>
        <p:spPr>
          <a:xfrm>
            <a:off x="158459" y="83129"/>
            <a:ext cx="11908849" cy="6695458"/>
          </a:xfrm>
          <a:prstGeom prst="rect">
            <a:avLst/>
          </a:prstGeom>
        </p:spPr>
      </p:pic>
    </p:spTree>
    <p:extLst>
      <p:ext uri="{BB962C8B-B14F-4D97-AF65-F5344CB8AC3E}">
        <p14:creationId xmlns:p14="http://schemas.microsoft.com/office/powerpoint/2010/main" val="358736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lang="fr-FR" dirty="0"/>
          </a:p>
        </p:txBody>
      </p:sp>
      <p:sp>
        <p:nvSpPr>
          <p:cNvPr id="3" name="Content Placeholder 2"/>
          <p:cNvSpPr>
            <a:spLocks noGrp="1"/>
          </p:cNvSpPr>
          <p:nvPr>
            <p:ph idx="1"/>
          </p:nvPr>
        </p:nvSpPr>
        <p:spPr/>
        <p:txBody>
          <a:bodyPr>
            <a:normAutofit/>
          </a:bodyPr>
          <a:lstStyle/>
          <a:p>
            <a:pPr>
              <a:lnSpc>
                <a:spcPct val="200000"/>
              </a:lnSpc>
            </a:pPr>
            <a:r>
              <a:rPr lang="fr-FR" altLang="en-US" sz="2000" dirty="0">
                <a:solidFill>
                  <a:srgbClr val="232323"/>
                </a:solidFill>
                <a:latin typeface="Arial" panose="020B0604020202020204" pitchFamily="34" charset="0"/>
                <a:cs typeface="Arial" panose="020B0604020202020204" pitchFamily="34" charset="0"/>
              </a:rPr>
              <a:t>Durant ce mini-projet, j’ai eu l’occasion </a:t>
            </a:r>
            <a:endParaRPr lang="fr-FR" altLang="en-US" sz="2000" dirty="0" smtClean="0">
              <a:solidFill>
                <a:srgbClr val="232323"/>
              </a:solidFill>
              <a:latin typeface="Arial" panose="020B0604020202020204" pitchFamily="34" charset="0"/>
              <a:cs typeface="Arial" panose="020B0604020202020204" pitchFamily="34" charset="0"/>
            </a:endParaRPr>
          </a:p>
          <a:p>
            <a:pPr>
              <a:lnSpc>
                <a:spcPct val="200000"/>
              </a:lnSpc>
            </a:pPr>
            <a:r>
              <a:rPr lang="fr-FR" altLang="en-US" sz="2000" dirty="0">
                <a:solidFill>
                  <a:srgbClr val="232323"/>
                </a:solidFill>
                <a:latin typeface="Arial" panose="020B0604020202020204" pitchFamily="34" charset="0"/>
                <a:cs typeface="Arial" panose="020B0604020202020204" pitchFamily="34" charset="0"/>
              </a:rPr>
              <a:t> </a:t>
            </a:r>
            <a:r>
              <a:rPr lang="fr-FR" altLang="en-US" sz="2000" dirty="0" smtClean="0">
                <a:solidFill>
                  <a:srgbClr val="232323"/>
                </a:solidFill>
                <a:latin typeface="Arial" panose="020B0604020202020204" pitchFamily="34" charset="0"/>
                <a:cs typeface="Arial" panose="020B0604020202020204" pitchFamily="34" charset="0"/>
              </a:rPr>
              <a:t>         </a:t>
            </a:r>
            <a:r>
              <a:rPr lang="fr-FR" altLang="en-US" sz="2000" smtClean="0">
                <a:solidFill>
                  <a:srgbClr val="232323"/>
                </a:solidFill>
                <a:latin typeface="Arial" panose="020B0604020202020204" pitchFamily="34" charset="0"/>
                <a:cs typeface="Arial" panose="020B0604020202020204" pitchFamily="34" charset="0"/>
              </a:rPr>
              <a:t>D’explorer un </a:t>
            </a:r>
            <a:r>
              <a:rPr lang="fr-FR" altLang="en-US" sz="2000" dirty="0" smtClean="0">
                <a:solidFill>
                  <a:srgbClr val="232323"/>
                </a:solidFill>
                <a:latin typeface="Arial" panose="020B0604020202020204" pitchFamily="34" charset="0"/>
                <a:cs typeface="Arial" panose="020B0604020202020204" pitchFamily="34" charset="0"/>
              </a:rPr>
              <a:t>langage </a:t>
            </a:r>
            <a:r>
              <a:rPr lang="fr-FR" altLang="en-US" sz="2000" smtClean="0">
                <a:solidFill>
                  <a:srgbClr val="232323"/>
                </a:solidFill>
                <a:latin typeface="Arial" panose="020B0604020202020204" pitchFamily="34" charset="0"/>
                <a:cs typeface="Arial" panose="020B0604020202020204" pitchFamily="34" charset="0"/>
              </a:rPr>
              <a:t>très puissant </a:t>
            </a:r>
            <a:r>
              <a:rPr lang="fr-FR" altLang="en-US" sz="2000" dirty="0" smtClean="0">
                <a:solidFill>
                  <a:srgbClr val="232323"/>
                </a:solidFill>
                <a:latin typeface="Arial" panose="020B0604020202020204" pitchFamily="34" charset="0"/>
                <a:cs typeface="Arial" panose="020B0604020202020204" pitchFamily="34" charset="0"/>
              </a:rPr>
              <a:t>qui est Matlab.</a:t>
            </a:r>
          </a:p>
          <a:p>
            <a:pPr>
              <a:lnSpc>
                <a:spcPct val="200000"/>
              </a:lnSpc>
            </a:pPr>
            <a:r>
              <a:rPr lang="fr-FR" altLang="en-US" sz="2000" dirty="0" smtClean="0">
                <a:solidFill>
                  <a:srgbClr val="232323"/>
                </a:solidFill>
                <a:latin typeface="Arial" panose="020B0604020202020204" pitchFamily="34" charset="0"/>
                <a:cs typeface="Arial" panose="020B0604020202020204" pitchFamily="34" charset="0"/>
              </a:rPr>
              <a:t>          De pratiquer mes connaissances dans le domaine de traitement numérique d’image</a:t>
            </a:r>
            <a:r>
              <a:rPr lang="en-US" altLang="en-US" sz="2000" dirty="0">
                <a:solidFill>
                  <a:srgbClr val="232323"/>
                </a:solidFill>
                <a:latin typeface="Arial" panose="020B0604020202020204" pitchFamily="34" charset="0"/>
                <a:cs typeface="Arial" panose="020B0604020202020204" pitchFamily="34" charset="0"/>
              </a:rPr>
              <a:t>.</a:t>
            </a:r>
            <a:endParaRPr lang="fr-FR" altLang="en-US" sz="2000" dirty="0" smtClean="0">
              <a:solidFill>
                <a:srgbClr val="23232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6169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a:bodyPr>
          <a:lstStyle/>
          <a:p>
            <a:pPr marL="0" indent="0">
              <a:buNone/>
            </a:pPr>
            <a:r>
              <a:rPr lang="fr-FR" sz="4000" dirty="0" smtClean="0"/>
              <a:t>      </a:t>
            </a:r>
          </a:p>
          <a:p>
            <a:pPr marL="0" indent="0">
              <a:buNone/>
            </a:pPr>
            <a:r>
              <a:rPr lang="fr-FR" sz="4000" dirty="0"/>
              <a:t> </a:t>
            </a:r>
            <a:r>
              <a:rPr lang="fr-FR" sz="4000" dirty="0" smtClean="0"/>
              <a:t>    Merci pour votre </a:t>
            </a:r>
            <a:r>
              <a:rPr lang="fr-FR" sz="4000" dirty="0" err="1" smtClean="0"/>
              <a:t>attension</a:t>
            </a:r>
            <a:endParaRPr lang="fr-FR" sz="4000" dirty="0"/>
          </a:p>
        </p:txBody>
      </p:sp>
    </p:spTree>
    <p:extLst>
      <p:ext uri="{BB962C8B-B14F-4D97-AF65-F5344CB8AC3E}">
        <p14:creationId xmlns:p14="http://schemas.microsoft.com/office/powerpoint/2010/main" val="36777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280" y="706582"/>
            <a:ext cx="1359284" cy="1320800"/>
          </a:xfrm>
        </p:spPr>
        <p:txBody>
          <a:bodyPr/>
          <a:lstStyle/>
          <a:p>
            <a:r>
              <a:rPr lang="fr-FR" dirty="0" smtClean="0"/>
              <a:t>Plan</a:t>
            </a:r>
            <a:endParaRPr lang="fr-FR" dirty="0"/>
          </a:p>
        </p:txBody>
      </p:sp>
      <p:sp>
        <p:nvSpPr>
          <p:cNvPr id="3" name="Content Placeholder 2"/>
          <p:cNvSpPr>
            <a:spLocks noGrp="1"/>
          </p:cNvSpPr>
          <p:nvPr>
            <p:ph idx="1"/>
          </p:nvPr>
        </p:nvSpPr>
        <p:spPr>
          <a:xfrm>
            <a:off x="3492462" y="1717243"/>
            <a:ext cx="3462520" cy="4808248"/>
          </a:xfrm>
        </p:spPr>
        <p:txBody>
          <a:bodyPr>
            <a:normAutofit/>
          </a:bodyPr>
          <a:lstStyle/>
          <a:p>
            <a:pPr marL="514350" indent="-514350">
              <a:lnSpc>
                <a:spcPct val="150000"/>
              </a:lnSpc>
              <a:buFont typeface="+mj-lt"/>
              <a:buAutoNum type="romanUcPeriod"/>
            </a:pPr>
            <a:r>
              <a:rPr lang="fr-FR" b="1" dirty="0">
                <a:solidFill>
                  <a:schemeClr val="tx1"/>
                </a:solidFill>
              </a:rPr>
              <a:t>INTRODUCTION </a:t>
            </a:r>
            <a:endParaRPr lang="fr-FR" b="1" dirty="0" smtClean="0">
              <a:solidFill>
                <a:schemeClr val="tx1"/>
              </a:solidFill>
            </a:endParaRPr>
          </a:p>
          <a:p>
            <a:pPr marL="514350" indent="-514350">
              <a:lnSpc>
                <a:spcPct val="150000"/>
              </a:lnSpc>
              <a:buFont typeface="+mj-lt"/>
              <a:buAutoNum type="romanUcPeriod"/>
            </a:pPr>
            <a:r>
              <a:rPr lang="fr-FR" b="1" dirty="0" smtClean="0">
                <a:solidFill>
                  <a:schemeClr val="tx1"/>
                </a:solidFill>
              </a:rPr>
              <a:t>FONCTIONNALITES </a:t>
            </a:r>
          </a:p>
          <a:p>
            <a:pPr marL="800100" lvl="1" indent="-342900">
              <a:lnSpc>
                <a:spcPct val="150000"/>
              </a:lnSpc>
              <a:buFont typeface="+mj-lt"/>
              <a:buAutoNum type="arabicPeriod"/>
            </a:pPr>
            <a:r>
              <a:rPr lang="fr-FR" b="1" dirty="0" smtClean="0">
                <a:solidFill>
                  <a:schemeClr val="tx1"/>
                </a:solidFill>
              </a:rPr>
              <a:t>TRANSFORMATION </a:t>
            </a:r>
          </a:p>
          <a:p>
            <a:pPr marL="800100" lvl="1" indent="-342900">
              <a:lnSpc>
                <a:spcPct val="150000"/>
              </a:lnSpc>
              <a:buFont typeface="+mj-lt"/>
              <a:buAutoNum type="arabicPeriod"/>
            </a:pPr>
            <a:r>
              <a:rPr lang="fr-FR" b="1" dirty="0">
                <a:solidFill>
                  <a:schemeClr val="tx1"/>
                </a:solidFill>
              </a:rPr>
              <a:t>RESTAURATION </a:t>
            </a:r>
            <a:endParaRPr lang="fr-FR" b="1" dirty="0" smtClean="0">
              <a:solidFill>
                <a:schemeClr val="tx1"/>
              </a:solidFill>
            </a:endParaRPr>
          </a:p>
          <a:p>
            <a:pPr marL="800100" lvl="1" indent="-342900">
              <a:lnSpc>
                <a:spcPct val="150000"/>
              </a:lnSpc>
              <a:buFont typeface="+mj-lt"/>
              <a:buAutoNum type="arabicPeriod"/>
            </a:pPr>
            <a:r>
              <a:rPr lang="fr-FR" b="1" dirty="0">
                <a:solidFill>
                  <a:schemeClr val="tx1"/>
                </a:solidFill>
              </a:rPr>
              <a:t>REHAUSSEMENT</a:t>
            </a:r>
            <a:r>
              <a:rPr lang="fr-FR" b="1" dirty="0" smtClean="0">
                <a:solidFill>
                  <a:schemeClr val="tx1"/>
                </a:solidFill>
              </a:rPr>
              <a:t> </a:t>
            </a:r>
          </a:p>
          <a:p>
            <a:pPr marL="800100" lvl="1" indent="-342900">
              <a:lnSpc>
                <a:spcPct val="150000"/>
              </a:lnSpc>
              <a:buFont typeface="+mj-lt"/>
              <a:buAutoNum type="arabicPeriod"/>
            </a:pPr>
            <a:r>
              <a:rPr lang="fr-FR" b="1" dirty="0">
                <a:solidFill>
                  <a:schemeClr val="tx1"/>
                </a:solidFill>
              </a:rPr>
              <a:t>SEGMENTATION </a:t>
            </a:r>
            <a:endParaRPr lang="fr-FR" b="1" dirty="0" smtClean="0">
              <a:solidFill>
                <a:schemeClr val="tx1"/>
              </a:solidFill>
            </a:endParaRPr>
          </a:p>
          <a:p>
            <a:pPr marL="514350" indent="-514350">
              <a:lnSpc>
                <a:spcPct val="150000"/>
              </a:lnSpc>
              <a:buFont typeface="+mj-lt"/>
              <a:buAutoNum type="romanUcPeriod"/>
            </a:pPr>
            <a:r>
              <a:rPr lang="fr-FR" b="1" dirty="0" smtClean="0">
                <a:solidFill>
                  <a:schemeClr val="tx1"/>
                </a:solidFill>
              </a:rPr>
              <a:t>INTERFACES </a:t>
            </a:r>
          </a:p>
          <a:p>
            <a:pPr marL="514350" indent="-514350">
              <a:lnSpc>
                <a:spcPct val="150000"/>
              </a:lnSpc>
              <a:buFont typeface="+mj-lt"/>
              <a:buAutoNum type="romanUcPeriod"/>
            </a:pPr>
            <a:r>
              <a:rPr lang="fr-FR" b="1" dirty="0" smtClean="0">
                <a:solidFill>
                  <a:schemeClr val="tx1"/>
                </a:solidFill>
              </a:rPr>
              <a:t>CONCLUSION</a:t>
            </a:r>
            <a:endParaRPr lang="fr-FR" b="1" dirty="0">
              <a:solidFill>
                <a:schemeClr val="tx1"/>
              </a:solidFill>
            </a:endParaRPr>
          </a:p>
          <a:p>
            <a:pPr marL="514350" indent="-514350">
              <a:lnSpc>
                <a:spcPct val="150000"/>
              </a:lnSpc>
              <a:buFont typeface="+mj-lt"/>
              <a:buAutoNum type="romanUcPeriod"/>
            </a:pPr>
            <a:endParaRPr lang="fr-FR" b="1" dirty="0">
              <a:solidFill>
                <a:schemeClr val="tx1"/>
              </a:solidFill>
            </a:endParaRPr>
          </a:p>
        </p:txBody>
      </p:sp>
    </p:spTree>
    <p:extLst>
      <p:ext uri="{BB962C8B-B14F-4D97-AF65-F5344CB8AC3E}">
        <p14:creationId xmlns:p14="http://schemas.microsoft.com/office/powerpoint/2010/main" val="418420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Introduction</a:t>
            </a:r>
            <a:endParaRPr lang="fr-FR" dirty="0"/>
          </a:p>
        </p:txBody>
      </p:sp>
      <p:sp>
        <p:nvSpPr>
          <p:cNvPr id="3" name="Content Placeholder 2"/>
          <p:cNvSpPr>
            <a:spLocks noGrp="1"/>
          </p:cNvSpPr>
          <p:nvPr>
            <p:ph idx="1"/>
          </p:nvPr>
        </p:nvSpPr>
        <p:spPr>
          <a:xfrm>
            <a:off x="718899" y="2063607"/>
            <a:ext cx="8596668" cy="3880773"/>
          </a:xfrm>
        </p:spPr>
        <p:txBody>
          <a:bodyPr/>
          <a:lstStyle/>
          <a:p>
            <a:r>
              <a:rPr lang="fr-FR" dirty="0"/>
              <a:t>Le traitement d'image numérique est la mise en œuvre d'algorithmes de traitement destinés à </a:t>
            </a:r>
            <a:endParaRPr lang="fr-FR" dirty="0" smtClean="0"/>
          </a:p>
          <a:p>
            <a:r>
              <a:rPr lang="fr-FR" dirty="0" smtClean="0"/>
              <a:t>      extraire </a:t>
            </a:r>
            <a:r>
              <a:rPr lang="fr-FR" dirty="0"/>
              <a:t>des informations significatives d'une image numérique </a:t>
            </a:r>
            <a:r>
              <a:rPr lang="fr-FR" dirty="0" smtClean="0"/>
              <a:t>prétraitée</a:t>
            </a:r>
          </a:p>
          <a:p>
            <a:r>
              <a:rPr lang="fr-FR" dirty="0" smtClean="0"/>
              <a:t>      étudier </a:t>
            </a:r>
            <a:r>
              <a:rPr lang="fr-FR" dirty="0"/>
              <a:t>les images numériques et leurs transformations </a:t>
            </a:r>
            <a:endParaRPr lang="fr-FR" dirty="0"/>
          </a:p>
          <a:p>
            <a:r>
              <a:rPr lang="fr-FR" dirty="0" smtClean="0"/>
              <a:t>      améliorer </a:t>
            </a:r>
            <a:r>
              <a:rPr lang="fr-FR" dirty="0"/>
              <a:t>leur qualité.</a:t>
            </a:r>
          </a:p>
          <a:p>
            <a:pPr marL="0" indent="0">
              <a:buNone/>
            </a:pPr>
            <a:endParaRPr lang="fr-FR" dirty="0"/>
          </a:p>
          <a:p>
            <a:r>
              <a:rPr lang="fr-FR" dirty="0"/>
              <a:t>Dans ce projet, on a réalisé une application qui réalise les 4 aspects de traitement d’image (Transformation, Restauration, Rehaussement et Segmentation</a:t>
            </a:r>
            <a:r>
              <a:rPr lang="fr-FR" dirty="0" smtClean="0"/>
              <a:t>)</a:t>
            </a:r>
            <a:endParaRPr lang="fr-FR" dirty="0"/>
          </a:p>
        </p:txBody>
      </p:sp>
    </p:spTree>
    <p:extLst>
      <p:ext uri="{BB962C8B-B14F-4D97-AF65-F5344CB8AC3E}">
        <p14:creationId xmlns:p14="http://schemas.microsoft.com/office/powerpoint/2010/main" val="143346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200" dirty="0" smtClean="0">
                <a:solidFill>
                  <a:schemeClr val="tx1"/>
                </a:solidFill>
              </a:rPr>
              <a:t>Outils</a:t>
            </a:r>
            <a:endParaRPr lang="fr-FR" sz="3200" dirty="0">
              <a:solidFill>
                <a:schemeClr val="tx1"/>
              </a:solidFill>
            </a:endParaRPr>
          </a:p>
        </p:txBody>
      </p:sp>
      <p:sp>
        <p:nvSpPr>
          <p:cNvPr id="3" name="Content Placeholder 2"/>
          <p:cNvSpPr>
            <a:spLocks noGrp="1"/>
          </p:cNvSpPr>
          <p:nvPr>
            <p:ph idx="1"/>
          </p:nvPr>
        </p:nvSpPr>
        <p:spPr>
          <a:xfrm>
            <a:off x="677334" y="2091314"/>
            <a:ext cx="8596668" cy="3880773"/>
          </a:xfrm>
        </p:spPr>
        <p:txBody>
          <a:bodyPr/>
          <a:lstStyle/>
          <a:p>
            <a:pPr>
              <a:lnSpc>
                <a:spcPct val="250000"/>
              </a:lnSpc>
            </a:pPr>
            <a:r>
              <a:rPr lang="fr-FR" dirty="0">
                <a:solidFill>
                  <a:srgbClr val="FF0000"/>
                </a:solidFill>
              </a:rPr>
              <a:t>MATLAB</a:t>
            </a:r>
            <a:r>
              <a:rPr lang="fr-FR" dirty="0"/>
              <a:t> est un logiciel commercial de calcul interactif. Il permet de réaliser des simulations numériques basées sur des algorithmes d'analyse numérique. Il peut donc être utilisé pour la résolution approchée d'équations différentielles, d'équations aux dérivées partielles ou de systèmes </a:t>
            </a:r>
            <a:r>
              <a:rPr lang="fr-FR" dirty="0" smtClean="0"/>
              <a:t>linéaires</a:t>
            </a:r>
          </a:p>
        </p:txBody>
      </p:sp>
    </p:spTree>
    <p:extLst>
      <p:ext uri="{BB962C8B-B14F-4D97-AF65-F5344CB8AC3E}">
        <p14:creationId xmlns:p14="http://schemas.microsoft.com/office/powerpoint/2010/main" val="293416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fr-FR" dirty="0" err="1" smtClean="0"/>
              <a:t>Fonctionnalitées</a:t>
            </a:r>
            <a:endParaRPr lang="fr-FR" dirty="0"/>
          </a:p>
        </p:txBody>
      </p:sp>
      <p:sp>
        <p:nvSpPr>
          <p:cNvPr id="3" name="Content Placeholder 2"/>
          <p:cNvSpPr>
            <a:spLocks noGrp="1"/>
          </p:cNvSpPr>
          <p:nvPr>
            <p:ph idx="1"/>
          </p:nvPr>
        </p:nvSpPr>
        <p:spPr>
          <a:xfrm>
            <a:off x="677334" y="2160590"/>
            <a:ext cx="8596668" cy="2134320"/>
          </a:xfrm>
        </p:spPr>
        <p:txBody>
          <a:bodyPr/>
          <a:lstStyle/>
          <a:p>
            <a:r>
              <a:rPr lang="fr-FR" dirty="0" smtClean="0"/>
              <a:t>Dans ce projet nous avons réalisés les 4 </a:t>
            </a:r>
            <a:r>
              <a:rPr lang="fr-FR" dirty="0" err="1" smtClean="0"/>
              <a:t>aspets</a:t>
            </a:r>
            <a:r>
              <a:rPr lang="fr-FR" dirty="0" smtClean="0"/>
              <a:t> du traitement d’image</a:t>
            </a:r>
          </a:p>
          <a:p>
            <a:pPr lvl="2">
              <a:buFont typeface="Wingdings" panose="05000000000000000000" pitchFamily="2" charset="2"/>
              <a:buChar char="§"/>
            </a:pPr>
            <a:r>
              <a:rPr lang="fr-FR" sz="1800" dirty="0" smtClean="0"/>
              <a:t>Transformation</a:t>
            </a:r>
          </a:p>
          <a:p>
            <a:pPr lvl="2">
              <a:buFont typeface="Wingdings" panose="05000000000000000000" pitchFamily="2" charset="2"/>
              <a:buChar char="§"/>
            </a:pPr>
            <a:r>
              <a:rPr lang="fr-FR" sz="1800" dirty="0" smtClean="0"/>
              <a:t>Restauration</a:t>
            </a:r>
          </a:p>
          <a:p>
            <a:pPr lvl="2">
              <a:buFont typeface="Wingdings" panose="05000000000000000000" pitchFamily="2" charset="2"/>
              <a:buChar char="§"/>
            </a:pPr>
            <a:r>
              <a:rPr lang="fr-FR" sz="1800" dirty="0" smtClean="0"/>
              <a:t>Rehaussement</a:t>
            </a:r>
          </a:p>
          <a:p>
            <a:pPr lvl="2">
              <a:buFont typeface="Wingdings" panose="05000000000000000000" pitchFamily="2" charset="2"/>
              <a:buChar char="§"/>
            </a:pPr>
            <a:r>
              <a:rPr lang="fr-FR" sz="1800" dirty="0" smtClean="0"/>
              <a:t>Segmentation</a:t>
            </a:r>
            <a:endParaRPr lang="fr-FR" sz="1800" dirty="0"/>
          </a:p>
        </p:txBody>
      </p:sp>
      <p:sp>
        <p:nvSpPr>
          <p:cNvPr id="4" name="Content Placeholder 2"/>
          <p:cNvSpPr txBox="1">
            <a:spLocks/>
          </p:cNvSpPr>
          <p:nvPr/>
        </p:nvSpPr>
        <p:spPr>
          <a:xfrm>
            <a:off x="802025" y="4197208"/>
            <a:ext cx="8596668" cy="2134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Avec des paramètres personnalisées pour chaque effet</a:t>
            </a:r>
          </a:p>
          <a:p>
            <a:r>
              <a:rPr lang="fr-FR" sz="1800" dirty="0" smtClean="0"/>
              <a:t>Et la possibilité d’enregistrer chaqu</a:t>
            </a:r>
            <a:r>
              <a:rPr lang="fr-FR" dirty="0" smtClean="0"/>
              <a:t>e effets et l’utilisée avec les images sources</a:t>
            </a:r>
            <a:endParaRPr lang="fr-FR" sz="1800" dirty="0"/>
          </a:p>
        </p:txBody>
      </p:sp>
    </p:spTree>
    <p:extLst>
      <p:ext uri="{BB962C8B-B14F-4D97-AF65-F5344CB8AC3E}">
        <p14:creationId xmlns:p14="http://schemas.microsoft.com/office/powerpoint/2010/main" val="174813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Transformation</a:t>
            </a:r>
            <a:endParaRPr lang="fr-FR" dirty="0"/>
          </a:p>
        </p:txBody>
      </p:sp>
      <p:sp>
        <p:nvSpPr>
          <p:cNvPr id="3" name="Content Placeholder 2"/>
          <p:cNvSpPr>
            <a:spLocks noGrp="1"/>
          </p:cNvSpPr>
          <p:nvPr>
            <p:ph idx="1"/>
          </p:nvPr>
        </p:nvSpPr>
        <p:spPr>
          <a:xfrm>
            <a:off x="677334" y="1930400"/>
            <a:ext cx="8596668" cy="4484255"/>
          </a:xfrm>
        </p:spPr>
        <p:txBody>
          <a:bodyPr>
            <a:normAutofit/>
          </a:bodyPr>
          <a:lstStyle/>
          <a:p>
            <a:r>
              <a:rPr lang="fr-FR" dirty="0" smtClean="0"/>
              <a:t>Images en </a:t>
            </a:r>
            <a:r>
              <a:rPr lang="fr-FR" dirty="0"/>
              <a:t>gris : </a:t>
            </a:r>
          </a:p>
          <a:p>
            <a:r>
              <a:rPr lang="fr-FR" dirty="0" smtClean="0"/>
              <a:t>        Transformée </a:t>
            </a:r>
            <a:r>
              <a:rPr lang="fr-FR" dirty="0"/>
              <a:t>de Fourier ( T.F, </a:t>
            </a:r>
            <a:r>
              <a:rPr lang="fr-FR" dirty="0" err="1"/>
              <a:t>T.F.discrète</a:t>
            </a:r>
            <a:r>
              <a:rPr lang="fr-FR" dirty="0"/>
              <a:t>).</a:t>
            </a:r>
          </a:p>
          <a:p>
            <a:r>
              <a:rPr lang="fr-FR" dirty="0"/>
              <a:t> </a:t>
            </a:r>
            <a:r>
              <a:rPr lang="fr-FR" dirty="0" smtClean="0"/>
              <a:t>       Opération </a:t>
            </a:r>
            <a:r>
              <a:rPr lang="fr-FR" dirty="0"/>
              <a:t>arithmétique ( Addition, </a:t>
            </a:r>
            <a:r>
              <a:rPr lang="fr-FR" dirty="0" smtClean="0"/>
              <a:t>Soustraction, Multiplication</a:t>
            </a:r>
            <a:r>
              <a:rPr lang="fr-FR" dirty="0"/>
              <a:t>).</a:t>
            </a:r>
          </a:p>
          <a:p>
            <a:r>
              <a:rPr lang="fr-FR" dirty="0"/>
              <a:t>I</a:t>
            </a:r>
            <a:r>
              <a:rPr lang="fr-FR" dirty="0" smtClean="0"/>
              <a:t>mages </a:t>
            </a:r>
            <a:r>
              <a:rPr lang="fr-FR" dirty="0"/>
              <a:t>binaires : </a:t>
            </a:r>
          </a:p>
          <a:p>
            <a:r>
              <a:rPr lang="fr-FR" dirty="0" smtClean="0"/>
              <a:t>        Opération </a:t>
            </a:r>
            <a:r>
              <a:rPr lang="fr-FR" dirty="0"/>
              <a:t>logique (And, Ou, Not).</a:t>
            </a:r>
          </a:p>
          <a:p>
            <a:r>
              <a:rPr lang="fr-FR" dirty="0" smtClean="0"/>
              <a:t>images </a:t>
            </a:r>
            <a:r>
              <a:rPr lang="fr-FR" dirty="0"/>
              <a:t>couleur : </a:t>
            </a:r>
          </a:p>
          <a:p>
            <a:r>
              <a:rPr lang="fr-FR" dirty="0" smtClean="0"/>
              <a:t>        Conversion </a:t>
            </a:r>
            <a:r>
              <a:rPr lang="fr-FR" dirty="0"/>
              <a:t>de RGB vers NTSC.</a:t>
            </a:r>
          </a:p>
          <a:p>
            <a:r>
              <a:rPr lang="fr-FR" dirty="0" smtClean="0"/>
              <a:t>        Conversion </a:t>
            </a:r>
            <a:r>
              <a:rPr lang="fr-FR" dirty="0"/>
              <a:t>de RGB vers HSV</a:t>
            </a:r>
            <a:r>
              <a:rPr lang="fr-FR" dirty="0" smtClean="0"/>
              <a:t>.</a:t>
            </a:r>
            <a:endParaRPr lang="fr-FR" dirty="0"/>
          </a:p>
          <a:p>
            <a:r>
              <a:rPr lang="fr-FR" dirty="0"/>
              <a:t>Autre opérations sur l’image :  </a:t>
            </a:r>
            <a:endParaRPr lang="fr-FR" dirty="0" smtClean="0"/>
          </a:p>
          <a:p>
            <a:r>
              <a:rPr lang="fr-FR" dirty="0"/>
              <a:t> </a:t>
            </a:r>
            <a:r>
              <a:rPr lang="fr-FR" dirty="0" smtClean="0"/>
              <a:t>       SQRT</a:t>
            </a:r>
            <a:r>
              <a:rPr lang="fr-FR" dirty="0"/>
              <a:t>, Transposé et Assombrir.</a:t>
            </a:r>
          </a:p>
          <a:p>
            <a:endParaRPr lang="fr-FR" dirty="0"/>
          </a:p>
        </p:txBody>
      </p:sp>
    </p:spTree>
    <p:extLst>
      <p:ext uri="{BB962C8B-B14F-4D97-AF65-F5344CB8AC3E}">
        <p14:creationId xmlns:p14="http://schemas.microsoft.com/office/powerpoint/2010/main" val="3665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Restauration</a:t>
            </a:r>
            <a:endParaRPr lang="fr-FR" dirty="0"/>
          </a:p>
        </p:txBody>
      </p:sp>
      <p:sp>
        <p:nvSpPr>
          <p:cNvPr id="3" name="Content Placeholder 2"/>
          <p:cNvSpPr>
            <a:spLocks noGrp="1"/>
          </p:cNvSpPr>
          <p:nvPr>
            <p:ph idx="1"/>
          </p:nvPr>
        </p:nvSpPr>
        <p:spPr/>
        <p:txBody>
          <a:bodyPr>
            <a:normAutofit fontScale="92500" lnSpcReduction="10000"/>
          </a:bodyPr>
          <a:lstStyle/>
          <a:p>
            <a:pPr marL="285750" indent="-285750" defTabSz="914199">
              <a:lnSpc>
                <a:spcPct val="150000"/>
              </a:lnSpc>
              <a:buFont typeface="Arial" panose="020B0604020202020204" pitchFamily="34" charset="0"/>
              <a:buChar char="•"/>
            </a:pPr>
            <a:r>
              <a:rPr lang="fr-FR" dirty="0">
                <a:latin typeface="Arial" pitchFamily="34" charset="0"/>
                <a:cs typeface="Arial" pitchFamily="34" charset="0"/>
              </a:rPr>
              <a:t>La restauration d'images a pour objet d’améliorer la qualité visuelle de l’image et d’éliminer les effets des bruits</a:t>
            </a:r>
            <a:r>
              <a:rPr lang="fr-FR" dirty="0" smtClean="0">
                <a:latin typeface="Arial" pitchFamily="34" charset="0"/>
                <a:cs typeface="Arial" pitchFamily="34" charset="0"/>
              </a:rPr>
              <a:t>.</a:t>
            </a:r>
            <a:endParaRPr lang="fr-FR" altLang="en-US" dirty="0">
              <a:solidFill>
                <a:srgbClr val="232323"/>
              </a:solidFill>
              <a:latin typeface="Arial" pitchFamily="34" charset="0"/>
              <a:cs typeface="Arial" pitchFamily="34" charset="0"/>
            </a:endParaRPr>
          </a:p>
          <a:p>
            <a:pPr marL="285750" indent="-285750" defTabSz="914199">
              <a:lnSpc>
                <a:spcPct val="150000"/>
              </a:lnSpc>
              <a:buFont typeface="Arial" panose="020B0604020202020204" pitchFamily="34" charset="0"/>
              <a:buChar char="•"/>
            </a:pPr>
            <a:r>
              <a:rPr lang="fr-FR" altLang="en-US" dirty="0">
                <a:solidFill>
                  <a:srgbClr val="232323"/>
                </a:solidFill>
                <a:latin typeface="Arial" pitchFamily="34" charset="0"/>
                <a:cs typeface="Arial" pitchFamily="34" charset="0"/>
              </a:rPr>
              <a:t>Filtrage linéaire : « </a:t>
            </a:r>
            <a:r>
              <a:rPr lang="fr-FR" altLang="en-US" b="1" u="sng" dirty="0" err="1" smtClean="0">
                <a:solidFill>
                  <a:srgbClr val="232323"/>
                </a:solidFill>
                <a:latin typeface="Arial" pitchFamily="34" charset="0"/>
                <a:cs typeface="Arial" pitchFamily="34" charset="0"/>
              </a:rPr>
              <a:t>imfilter</a:t>
            </a:r>
            <a:r>
              <a:rPr lang="fr-FR" altLang="en-US" b="1" dirty="0" smtClean="0">
                <a:solidFill>
                  <a:srgbClr val="232323"/>
                </a:solidFill>
                <a:latin typeface="Arial" pitchFamily="34" charset="0"/>
                <a:cs typeface="Arial" pitchFamily="34" charset="0"/>
              </a:rPr>
              <a:t> »</a:t>
            </a:r>
          </a:p>
          <a:p>
            <a:pPr marL="0" indent="0">
              <a:buNone/>
              <a:defRPr/>
            </a:pPr>
            <a:r>
              <a:rPr lang="fr-FR" altLang="en-US" b="1" dirty="0" smtClean="0">
                <a:solidFill>
                  <a:srgbClr val="232323"/>
                </a:solidFill>
                <a:latin typeface="Arial" pitchFamily="34" charset="0"/>
                <a:cs typeface="Arial" pitchFamily="34" charset="0"/>
              </a:rPr>
              <a:t>                  Filtre </a:t>
            </a:r>
            <a:r>
              <a:rPr lang="fr-FR" altLang="en-US" b="1" dirty="0" err="1" smtClean="0">
                <a:solidFill>
                  <a:srgbClr val="232323"/>
                </a:solidFill>
                <a:latin typeface="Arial" pitchFamily="34" charset="0"/>
                <a:cs typeface="Arial" pitchFamily="34" charset="0"/>
              </a:rPr>
              <a:t>moyenneur</a:t>
            </a:r>
            <a:endParaRPr lang="fr-FR" altLang="en-US" b="1" dirty="0" smtClean="0">
              <a:solidFill>
                <a:srgbClr val="232323"/>
              </a:solidFill>
              <a:latin typeface="Arial" pitchFamily="34" charset="0"/>
              <a:cs typeface="Arial" pitchFamily="34" charset="0"/>
            </a:endParaRPr>
          </a:p>
          <a:p>
            <a:pPr marL="0" indent="0">
              <a:buNone/>
              <a:defRPr/>
            </a:pPr>
            <a:r>
              <a:rPr lang="fr-FR" altLang="en-US" b="1" dirty="0" smtClean="0">
                <a:solidFill>
                  <a:srgbClr val="232323"/>
                </a:solidFill>
                <a:latin typeface="Arial" pitchFamily="34" charset="0"/>
                <a:cs typeface="Arial" pitchFamily="34" charset="0"/>
              </a:rPr>
              <a:t>                  Filtre </a:t>
            </a:r>
            <a:r>
              <a:rPr lang="fr-FR" altLang="en-US" b="1" dirty="0">
                <a:solidFill>
                  <a:srgbClr val="232323"/>
                </a:solidFill>
                <a:latin typeface="Arial" pitchFamily="34" charset="0"/>
                <a:cs typeface="Arial" pitchFamily="34" charset="0"/>
              </a:rPr>
              <a:t>gaussien </a:t>
            </a:r>
            <a:endParaRPr lang="fr-FR" altLang="en-US" dirty="0">
              <a:solidFill>
                <a:srgbClr val="232323"/>
              </a:solidFill>
              <a:latin typeface="Arial" pitchFamily="34" charset="0"/>
              <a:cs typeface="Arial" pitchFamily="34" charset="0"/>
            </a:endParaRPr>
          </a:p>
          <a:p>
            <a:pPr marL="285750" indent="-285750" defTabSz="914199">
              <a:lnSpc>
                <a:spcPct val="150000"/>
              </a:lnSpc>
              <a:buFont typeface="Arial" panose="020B0604020202020204" pitchFamily="34" charset="0"/>
              <a:buChar char="•"/>
            </a:pPr>
            <a:r>
              <a:rPr lang="fr-FR" altLang="en-US" dirty="0">
                <a:solidFill>
                  <a:srgbClr val="232323"/>
                </a:solidFill>
                <a:latin typeface="Arial" pitchFamily="34" charset="0"/>
                <a:cs typeface="Arial" pitchFamily="34" charset="0"/>
              </a:rPr>
              <a:t>Filtrage non linéaire: « </a:t>
            </a:r>
            <a:r>
              <a:rPr lang="fr-FR" altLang="en-US" b="1" u="sng" dirty="0">
                <a:solidFill>
                  <a:srgbClr val="232323"/>
                </a:solidFill>
                <a:latin typeface="Arial" pitchFamily="34" charset="0"/>
                <a:cs typeface="Arial" pitchFamily="34" charset="0"/>
              </a:rPr>
              <a:t>ordfilt2</a:t>
            </a:r>
            <a:r>
              <a:rPr lang="fr-FR" altLang="en-US" b="1" dirty="0">
                <a:solidFill>
                  <a:srgbClr val="232323"/>
                </a:solidFill>
                <a:latin typeface="Arial" pitchFamily="34" charset="0"/>
                <a:cs typeface="Arial" pitchFamily="34" charset="0"/>
              </a:rPr>
              <a:t> »</a:t>
            </a:r>
            <a:r>
              <a:rPr lang="fr-FR" altLang="en-US" dirty="0">
                <a:solidFill>
                  <a:srgbClr val="232323"/>
                </a:solidFill>
                <a:latin typeface="Arial" pitchFamily="34" charset="0"/>
                <a:cs typeface="Arial" pitchFamily="34" charset="0"/>
              </a:rPr>
              <a:t>	 </a:t>
            </a:r>
          </a:p>
          <a:p>
            <a:pPr marL="0" indent="0" defTabSz="914199">
              <a:lnSpc>
                <a:spcPct val="150000"/>
              </a:lnSpc>
              <a:buNone/>
            </a:pPr>
            <a:r>
              <a:rPr lang="fr-FR" altLang="en-US" b="1" dirty="0" smtClean="0">
                <a:solidFill>
                  <a:srgbClr val="232323"/>
                </a:solidFill>
                <a:latin typeface="Arial" pitchFamily="34" charset="0"/>
                <a:cs typeface="Arial" pitchFamily="34" charset="0"/>
              </a:rPr>
              <a:t>                 Filtre </a:t>
            </a:r>
            <a:r>
              <a:rPr lang="fr-FR" altLang="en-US" b="1" dirty="0">
                <a:solidFill>
                  <a:srgbClr val="232323"/>
                </a:solidFill>
                <a:latin typeface="Arial" pitchFamily="34" charset="0"/>
                <a:cs typeface="Arial" pitchFamily="34" charset="0"/>
              </a:rPr>
              <a:t>minimum</a:t>
            </a:r>
          </a:p>
          <a:p>
            <a:pPr marL="0" indent="0" defTabSz="914199">
              <a:lnSpc>
                <a:spcPct val="150000"/>
              </a:lnSpc>
              <a:buNone/>
            </a:pPr>
            <a:r>
              <a:rPr lang="fr-FR" altLang="en-US" b="1" dirty="0" smtClean="0">
                <a:solidFill>
                  <a:srgbClr val="232323"/>
                </a:solidFill>
                <a:latin typeface="Arial" pitchFamily="34" charset="0"/>
                <a:cs typeface="Arial" pitchFamily="34" charset="0"/>
              </a:rPr>
              <a:t>                 Filtre </a:t>
            </a:r>
            <a:r>
              <a:rPr lang="fr-FR" altLang="en-US" b="1" dirty="0">
                <a:solidFill>
                  <a:srgbClr val="232323"/>
                </a:solidFill>
                <a:latin typeface="Arial" pitchFamily="34" charset="0"/>
                <a:cs typeface="Arial" pitchFamily="34" charset="0"/>
              </a:rPr>
              <a:t>maximum</a:t>
            </a:r>
          </a:p>
          <a:p>
            <a:pPr marL="0" indent="0">
              <a:buNone/>
              <a:defRPr/>
            </a:pPr>
            <a:r>
              <a:rPr lang="fr-FR" altLang="en-US" b="1" dirty="0" smtClean="0">
                <a:solidFill>
                  <a:srgbClr val="232323"/>
                </a:solidFill>
                <a:latin typeface="Arial" pitchFamily="34" charset="0"/>
                <a:cs typeface="Arial" pitchFamily="34" charset="0"/>
              </a:rPr>
              <a:t>                 Filtre </a:t>
            </a:r>
            <a:r>
              <a:rPr lang="fr-FR" altLang="en-US" b="1" dirty="0">
                <a:solidFill>
                  <a:srgbClr val="232323"/>
                </a:solidFill>
                <a:latin typeface="Arial" pitchFamily="34" charset="0"/>
                <a:cs typeface="Arial" pitchFamily="34" charset="0"/>
              </a:rPr>
              <a:t>médian</a:t>
            </a:r>
          </a:p>
          <a:p>
            <a:endParaRPr lang="fr-FR" dirty="0"/>
          </a:p>
        </p:txBody>
      </p:sp>
    </p:spTree>
    <p:extLst>
      <p:ext uri="{BB962C8B-B14F-4D97-AF65-F5344CB8AC3E}">
        <p14:creationId xmlns:p14="http://schemas.microsoft.com/office/powerpoint/2010/main" val="352223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Rehaussement</a:t>
            </a:r>
            <a:endParaRPr lang="fr-FR" dirty="0"/>
          </a:p>
        </p:txBody>
      </p:sp>
      <p:sp>
        <p:nvSpPr>
          <p:cNvPr id="3" name="Content Placeholder 2"/>
          <p:cNvSpPr>
            <a:spLocks noGrp="1"/>
          </p:cNvSpPr>
          <p:nvPr>
            <p:ph idx="1"/>
          </p:nvPr>
        </p:nvSpPr>
        <p:spPr/>
        <p:txBody>
          <a:bodyPr/>
          <a:lstStyle/>
          <a:p>
            <a:pPr>
              <a:lnSpc>
                <a:spcPct val="200000"/>
              </a:lnSpc>
            </a:pPr>
            <a:r>
              <a:rPr lang="fr-FR" dirty="0" smtClean="0"/>
              <a:t>Inversion de la dynamique</a:t>
            </a:r>
          </a:p>
          <a:p>
            <a:pPr>
              <a:lnSpc>
                <a:spcPct val="200000"/>
              </a:lnSpc>
            </a:pPr>
            <a:endParaRPr lang="fr-FR" dirty="0"/>
          </a:p>
          <a:p>
            <a:pPr>
              <a:lnSpc>
                <a:spcPct val="200000"/>
              </a:lnSpc>
            </a:pPr>
            <a:r>
              <a:rPr lang="fr-FR" dirty="0" smtClean="0"/>
              <a:t>Egalisation d’histogramme</a:t>
            </a:r>
          </a:p>
          <a:p>
            <a:pPr>
              <a:lnSpc>
                <a:spcPct val="200000"/>
              </a:lnSpc>
            </a:pPr>
            <a:endParaRPr lang="fr-FR" dirty="0"/>
          </a:p>
          <a:p>
            <a:pPr>
              <a:lnSpc>
                <a:spcPct val="200000"/>
              </a:lnSpc>
            </a:pPr>
            <a:r>
              <a:rPr lang="fr-FR" dirty="0" smtClean="0"/>
              <a:t>Recadrage de la dynamique</a:t>
            </a:r>
            <a:endParaRPr lang="fr-FR" dirty="0"/>
          </a:p>
        </p:txBody>
      </p:sp>
    </p:spTree>
    <p:extLst>
      <p:ext uri="{BB962C8B-B14F-4D97-AF65-F5344CB8AC3E}">
        <p14:creationId xmlns:p14="http://schemas.microsoft.com/office/powerpoint/2010/main" val="173564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Segmentation</a:t>
            </a:r>
            <a:endParaRPr lang="fr-FR" dirty="0"/>
          </a:p>
        </p:txBody>
      </p:sp>
      <p:sp>
        <p:nvSpPr>
          <p:cNvPr id="3" name="Content Placeholder 2"/>
          <p:cNvSpPr>
            <a:spLocks noGrp="1"/>
          </p:cNvSpPr>
          <p:nvPr>
            <p:ph idx="1"/>
          </p:nvPr>
        </p:nvSpPr>
        <p:spPr/>
        <p:txBody>
          <a:bodyPr>
            <a:normAutofit/>
          </a:bodyPr>
          <a:lstStyle/>
          <a:p>
            <a:pPr marL="342900" lvl="1" indent="-342900"/>
            <a:r>
              <a:rPr lang="fr-FR" b="1" dirty="0">
                <a:solidFill>
                  <a:schemeClr val="tx1"/>
                </a:solidFill>
                <a:latin typeface="Times New Roman" pitchFamily="18" charset="0"/>
                <a:cs typeface="Times New Roman" pitchFamily="18" charset="0"/>
              </a:rPr>
              <a:t>But: </a:t>
            </a:r>
            <a:r>
              <a:rPr lang="fr-FR" dirty="0">
                <a:solidFill>
                  <a:schemeClr val="tx1"/>
                </a:solidFill>
                <a:latin typeface="Times New Roman" pitchFamily="18" charset="0"/>
                <a:cs typeface="Times New Roman" pitchFamily="18" charset="0"/>
              </a:rPr>
              <a:t>Détecter les  contours  permettant de  repérer les  points d'une image numérique qui correspondent à un changement brutal de l'intensité lumineuse.</a:t>
            </a:r>
          </a:p>
          <a:p>
            <a:endParaRPr lang="fr-FR" dirty="0"/>
          </a:p>
          <a:p>
            <a:r>
              <a:rPr lang="fr-FR" dirty="0"/>
              <a:t>    La segmentation fondée sur les </a:t>
            </a:r>
            <a:r>
              <a:rPr lang="fr-FR" dirty="0" smtClean="0"/>
              <a:t>régions</a:t>
            </a:r>
            <a:endParaRPr lang="fr-FR" dirty="0"/>
          </a:p>
          <a:p>
            <a:r>
              <a:rPr lang="fr-FR" dirty="0"/>
              <a:t>    La segmentation fondée sur les </a:t>
            </a:r>
            <a:r>
              <a:rPr lang="fr-FR" dirty="0" smtClean="0"/>
              <a:t>contours.</a:t>
            </a:r>
            <a:endParaRPr lang="fr-FR" dirty="0"/>
          </a:p>
          <a:p>
            <a:r>
              <a:rPr lang="fr-FR" dirty="0"/>
              <a:t>    La segmentation fondée sur la classification ou le seuillage des pixels en fonction de leur </a:t>
            </a:r>
            <a:r>
              <a:rPr lang="fr-FR" dirty="0" smtClean="0"/>
              <a:t>intensité,</a:t>
            </a:r>
            <a:endParaRPr lang="fr-FR" dirty="0"/>
          </a:p>
        </p:txBody>
      </p:sp>
    </p:spTree>
    <p:extLst>
      <p:ext uri="{BB962C8B-B14F-4D97-AF65-F5344CB8AC3E}">
        <p14:creationId xmlns:p14="http://schemas.microsoft.com/office/powerpoint/2010/main" val="26853175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Slice</Template>
  <TotalTime>320</TotalTime>
  <Words>395</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Tahoma</vt:lpstr>
      <vt:lpstr>Times New Roman</vt:lpstr>
      <vt:lpstr>Trebuchet MS</vt:lpstr>
      <vt:lpstr>Wingdings</vt:lpstr>
      <vt:lpstr>Wingdings 2</vt:lpstr>
      <vt:lpstr>Wingdings 3</vt:lpstr>
      <vt:lpstr>HDOfficeLightV0</vt:lpstr>
      <vt:lpstr>Facet</vt:lpstr>
      <vt:lpstr>PowerPoint Presentation</vt:lpstr>
      <vt:lpstr>Plan</vt:lpstr>
      <vt:lpstr>Introduction</vt:lpstr>
      <vt:lpstr>Outils</vt:lpstr>
      <vt:lpstr>Fonctionnalitées</vt:lpstr>
      <vt:lpstr>Transformation</vt:lpstr>
      <vt:lpstr>Restauration</vt:lpstr>
      <vt:lpstr>Rehaussement</vt:lpstr>
      <vt:lpstr>Segmentation</vt:lpstr>
      <vt:lpstr>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Messaoudi Takieddine</dc:creator>
  <cp:lastModifiedBy>Messaoudi Takieddine</cp:lastModifiedBy>
  <cp:revision>63</cp:revision>
  <dcterms:created xsi:type="dcterms:W3CDTF">2015-12-15T07:34:45Z</dcterms:created>
  <dcterms:modified xsi:type="dcterms:W3CDTF">2015-12-15T12:55:17Z</dcterms:modified>
</cp:coreProperties>
</file>