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9" r:id="rId2"/>
    <p:sldId id="265" r:id="rId3"/>
    <p:sldId id="266" r:id="rId4"/>
    <p:sldId id="331" r:id="rId5"/>
    <p:sldId id="294" r:id="rId6"/>
    <p:sldId id="332" r:id="rId7"/>
    <p:sldId id="333" r:id="rId8"/>
    <p:sldId id="300" r:id="rId9"/>
    <p:sldId id="291" r:id="rId10"/>
    <p:sldId id="329" r:id="rId11"/>
    <p:sldId id="316" r:id="rId12"/>
    <p:sldId id="296" r:id="rId13"/>
    <p:sldId id="293" r:id="rId14"/>
    <p:sldId id="334" r:id="rId15"/>
    <p:sldId id="321" r:id="rId1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312" y="67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Segoe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UI</a:t>
            </a:r>
            <a:endParaRPr lang="zh-CN" altLang="en-US" sz="1400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79" r:id="rId3"/>
    <p:sldLayoutId id="2147483680" r:id="rId4"/>
    <p:sldLayoutId id="2147483681" r:id="rId5"/>
    <p:sldLayoutId id="2147483682" r:id="rId6"/>
    <p:sldLayoutId id="2147483662" r:id="rId7"/>
    <p:sldLayoutId id="2147483664" r:id="rId8"/>
    <p:sldLayoutId id="2147483663" r:id="rId9"/>
    <p:sldLayoutId id="214748366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kingOffPKU/DDoS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05860" y="2360410"/>
            <a:ext cx="63802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smtClean="0"/>
              <a:t>DDoS</a:t>
            </a:r>
            <a:r>
              <a:rPr lang="zh-CN" altLang="en-US" sz="4800" b="1"/>
              <a:t> </a:t>
            </a:r>
            <a:r>
              <a:rPr lang="en-US" altLang="zh-CN" sz="4800" b="1"/>
              <a:t>i</a:t>
            </a:r>
            <a:r>
              <a:rPr lang="en-US" altLang="zh-CN" sz="4800" b="1" smtClean="0"/>
              <a:t>n Lab</a:t>
            </a:r>
            <a:r>
              <a:rPr lang="zh-CN" altLang="en-US" sz="4800" b="1" smtClean="0"/>
              <a:t> 开题报告</a:t>
            </a:r>
            <a:endParaRPr lang="en-US" altLang="zh-CN" sz="4800" b="1" dirty="0"/>
          </a:p>
        </p:txBody>
      </p:sp>
      <p:sp>
        <p:nvSpPr>
          <p:cNvPr id="12" name="矩形 11"/>
          <p:cNvSpPr/>
          <p:nvPr/>
        </p:nvSpPr>
        <p:spPr>
          <a:xfrm>
            <a:off x="5045259" y="4096214"/>
            <a:ext cx="2101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TakingOffPKU </a:t>
            </a:r>
            <a:r>
              <a:rPr lang="zh-CN" altLang="en-US" smtClean="0"/>
              <a:t>小组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0" y="27571"/>
            <a:ext cx="256833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/>
              <a:t>北京大学 计算机网络实习</a:t>
            </a:r>
            <a:r>
              <a:rPr lang="zh-CN" altLang="en-US" sz="1400" b="1" dirty="0" smtClean="0"/>
              <a:t>课程</a:t>
            </a:r>
            <a:endParaRPr lang="zh-CN" altLang="en-US" sz="1400" b="1" dirty="0"/>
          </a:p>
        </p:txBody>
      </p:sp>
      <p:sp>
        <p:nvSpPr>
          <p:cNvPr id="2" name="矩形 1"/>
          <p:cNvSpPr/>
          <p:nvPr/>
        </p:nvSpPr>
        <p:spPr>
          <a:xfrm>
            <a:off x="5045259" y="4535509"/>
            <a:ext cx="6096000" cy="16696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/>
              <a:t>张一舟</a:t>
            </a:r>
            <a:r>
              <a:rPr lang="en-US" altLang="zh-CN" sz="1400"/>
              <a:t>	1500012933</a:t>
            </a:r>
          </a:p>
          <a:p>
            <a:pPr>
              <a:lnSpc>
                <a:spcPct val="150000"/>
              </a:lnSpc>
            </a:pPr>
            <a:r>
              <a:rPr lang="zh-CN" altLang="en-US" sz="1400"/>
              <a:t>马嬴超</a:t>
            </a:r>
            <a:r>
              <a:rPr lang="en-US" altLang="zh-CN" sz="1400"/>
              <a:t>	1400015999</a:t>
            </a:r>
          </a:p>
          <a:p>
            <a:pPr>
              <a:lnSpc>
                <a:spcPct val="150000"/>
              </a:lnSpc>
            </a:pPr>
            <a:r>
              <a:rPr lang="zh-CN" altLang="en-US" sz="1400"/>
              <a:t>张元玮</a:t>
            </a:r>
            <a:r>
              <a:rPr lang="en-US" altLang="zh-CN" sz="1400"/>
              <a:t>	1400013399</a:t>
            </a:r>
          </a:p>
          <a:p>
            <a:pPr>
              <a:lnSpc>
                <a:spcPct val="150000"/>
              </a:lnSpc>
            </a:pPr>
            <a:r>
              <a:rPr lang="zh-CN" altLang="en-US" sz="1400"/>
              <a:t>张煌昭</a:t>
            </a:r>
            <a:r>
              <a:rPr lang="en-US" altLang="zh-CN" sz="1400"/>
              <a:t>	1400017707</a:t>
            </a:r>
          </a:p>
          <a:p>
            <a:pPr>
              <a:lnSpc>
                <a:spcPct val="150000"/>
              </a:lnSpc>
            </a:pPr>
            <a:r>
              <a:rPr lang="zh-CN" altLang="en-US" sz="1400"/>
              <a:t>刘德欣</a:t>
            </a:r>
            <a:r>
              <a:rPr lang="en-US" altLang="zh-CN" sz="1400"/>
              <a:t>	1500017704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42181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02093" y="788313"/>
            <a:ext cx="2271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smtClean="0"/>
              <a:t>DDoS</a:t>
            </a:r>
            <a:r>
              <a:rPr lang="zh-CN" altLang="en-US" sz="3600" smtClean="0"/>
              <a:t>防御</a:t>
            </a:r>
            <a:endParaRPr lang="en-US" altLang="zh-CN" sz="3600"/>
          </a:p>
        </p:txBody>
      </p:sp>
      <p:sp>
        <p:nvSpPr>
          <p:cNvPr id="17" name="矩形 16"/>
          <p:cNvSpPr/>
          <p:nvPr/>
        </p:nvSpPr>
        <p:spPr>
          <a:xfrm>
            <a:off x="0" y="27571"/>
            <a:ext cx="256833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/>
              <a:t>北京大学 计算机网络实习</a:t>
            </a:r>
            <a:r>
              <a:rPr lang="zh-CN" altLang="en-US" sz="1400" b="1" dirty="0" smtClean="0"/>
              <a:t>课程</a:t>
            </a:r>
            <a:endParaRPr lang="zh-CN" altLang="en-US" sz="1400" b="1" dirty="0"/>
          </a:p>
        </p:txBody>
      </p:sp>
      <p:sp>
        <p:nvSpPr>
          <p:cNvPr id="18" name="矩形 17"/>
          <p:cNvSpPr/>
          <p:nvPr/>
        </p:nvSpPr>
        <p:spPr>
          <a:xfrm>
            <a:off x="923078" y="1873685"/>
            <a:ext cx="4012252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慢速连接攻击</a:t>
            </a:r>
            <a:r>
              <a:rPr lang="zh-CN" altLang="en-US" smtClean="0"/>
              <a:t>防御</a:t>
            </a:r>
            <a:endParaRPr lang="en-US" altLang="zh-CN" smtClean="0"/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精确识别报文内容</a:t>
            </a:r>
            <a:endParaRPr lang="en-US" altLang="zh-CN" smtClean="0"/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限制</a:t>
            </a:r>
            <a:r>
              <a:rPr lang="en-US" altLang="zh-CN" smtClean="0"/>
              <a:t>HTTP</a:t>
            </a:r>
            <a:r>
              <a:rPr lang="zh-CN" altLang="en-US" smtClean="0"/>
              <a:t>传输的最大许可时间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23078" y="3433675"/>
            <a:ext cx="3474028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混合攻击防御</a:t>
            </a:r>
            <a:endParaRPr lang="en-US" altLang="zh-CN" smtClean="0"/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综合以上技术防御手段</a:t>
            </a:r>
            <a:endParaRPr lang="en-US" altLang="zh-CN" smtClean="0"/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建立异常监控和响应机制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FOUR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7" name="矩形 6"/>
          <p:cNvSpPr/>
          <p:nvPr/>
        </p:nvSpPr>
        <p:spPr>
          <a:xfrm>
            <a:off x="0" y="27571"/>
            <a:ext cx="256833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/>
              <a:t>北京大学 计算机网络实习</a:t>
            </a:r>
            <a:r>
              <a:rPr lang="zh-CN" altLang="en-US" sz="1400" b="1" dirty="0" smtClean="0"/>
              <a:t>课程</a:t>
            </a:r>
            <a:endParaRPr lang="zh-CN" altLang="en-US" sz="1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792627" y="2227861"/>
            <a:ext cx="6606746" cy="95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4800" smtClean="0">
                <a:latin typeface="+mj-lt"/>
                <a:ea typeface="微软雅黑" charset="0"/>
              </a:rPr>
              <a:t>实验介绍</a:t>
            </a:r>
            <a:endParaRPr lang="zh-CN" altLang="en-US" sz="4800" dirty="0">
              <a:latin typeface="+mj-lt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092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702798" y="90063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smtClean="0"/>
              <a:t>实验流程</a:t>
            </a:r>
            <a:endParaRPr lang="en-US" altLang="zh-CN" sz="3600"/>
          </a:p>
        </p:txBody>
      </p:sp>
      <p:sp>
        <p:nvSpPr>
          <p:cNvPr id="9" name="矩形 8"/>
          <p:cNvSpPr/>
          <p:nvPr/>
        </p:nvSpPr>
        <p:spPr>
          <a:xfrm>
            <a:off x="0" y="27571"/>
            <a:ext cx="256833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/>
              <a:t>北京大学 计算机网络实习</a:t>
            </a:r>
            <a:r>
              <a:rPr lang="zh-CN" altLang="en-US" sz="1400" b="1" dirty="0" smtClean="0"/>
              <a:t>课程</a:t>
            </a:r>
            <a:endParaRPr lang="zh-CN" altLang="en-US" sz="1400" b="1" dirty="0"/>
          </a:p>
        </p:txBody>
      </p:sp>
      <p:sp>
        <p:nvSpPr>
          <p:cNvPr id="10" name="任意多边形 9"/>
          <p:cNvSpPr/>
          <p:nvPr/>
        </p:nvSpPr>
        <p:spPr>
          <a:xfrm>
            <a:off x="999881" y="2005774"/>
            <a:ext cx="1838086" cy="927729"/>
          </a:xfrm>
          <a:custGeom>
            <a:avLst/>
            <a:gdLst>
              <a:gd name="connsiteX0" fmla="*/ 0 w 1838086"/>
              <a:gd name="connsiteY0" fmla="*/ 92773 h 927729"/>
              <a:gd name="connsiteX1" fmla="*/ 92773 w 1838086"/>
              <a:gd name="connsiteY1" fmla="*/ 0 h 927729"/>
              <a:gd name="connsiteX2" fmla="*/ 1745313 w 1838086"/>
              <a:gd name="connsiteY2" fmla="*/ 0 h 927729"/>
              <a:gd name="connsiteX3" fmla="*/ 1838086 w 1838086"/>
              <a:gd name="connsiteY3" fmla="*/ 92773 h 927729"/>
              <a:gd name="connsiteX4" fmla="*/ 1838086 w 1838086"/>
              <a:gd name="connsiteY4" fmla="*/ 834956 h 927729"/>
              <a:gd name="connsiteX5" fmla="*/ 1745313 w 1838086"/>
              <a:gd name="connsiteY5" fmla="*/ 927729 h 927729"/>
              <a:gd name="connsiteX6" fmla="*/ 92773 w 1838086"/>
              <a:gd name="connsiteY6" fmla="*/ 927729 h 927729"/>
              <a:gd name="connsiteX7" fmla="*/ 0 w 1838086"/>
              <a:gd name="connsiteY7" fmla="*/ 834956 h 927729"/>
              <a:gd name="connsiteX8" fmla="*/ 0 w 1838086"/>
              <a:gd name="connsiteY8" fmla="*/ 92773 h 92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086" h="927729">
                <a:moveTo>
                  <a:pt x="0" y="92773"/>
                </a:moveTo>
                <a:cubicBezTo>
                  <a:pt x="0" y="41536"/>
                  <a:pt x="41536" y="0"/>
                  <a:pt x="92773" y="0"/>
                </a:cubicBezTo>
                <a:lnTo>
                  <a:pt x="1745313" y="0"/>
                </a:lnTo>
                <a:cubicBezTo>
                  <a:pt x="1796550" y="0"/>
                  <a:pt x="1838086" y="41536"/>
                  <a:pt x="1838086" y="92773"/>
                </a:cubicBezTo>
                <a:lnTo>
                  <a:pt x="1838086" y="834956"/>
                </a:lnTo>
                <a:cubicBezTo>
                  <a:pt x="1838086" y="886193"/>
                  <a:pt x="1796550" y="927729"/>
                  <a:pt x="1745313" y="927729"/>
                </a:cubicBezTo>
                <a:lnTo>
                  <a:pt x="92773" y="927729"/>
                </a:lnTo>
                <a:cubicBezTo>
                  <a:pt x="41536" y="927729"/>
                  <a:pt x="0" y="886193"/>
                  <a:pt x="0" y="834956"/>
                </a:cubicBezTo>
                <a:lnTo>
                  <a:pt x="0" y="9277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85443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smtClean="0"/>
              <a:t>前期调研</a:t>
            </a:r>
            <a:endParaRPr lang="zh-CN" altLang="en-US" sz="2000" kern="1200"/>
          </a:p>
        </p:txBody>
      </p:sp>
      <p:sp>
        <p:nvSpPr>
          <p:cNvPr id="11" name="任意多边形 10"/>
          <p:cNvSpPr/>
          <p:nvPr/>
        </p:nvSpPr>
        <p:spPr>
          <a:xfrm>
            <a:off x="1376357" y="2624260"/>
            <a:ext cx="1838086" cy="1152000"/>
          </a:xfrm>
          <a:custGeom>
            <a:avLst/>
            <a:gdLst>
              <a:gd name="connsiteX0" fmla="*/ 0 w 1838086"/>
              <a:gd name="connsiteY0" fmla="*/ 115200 h 1152000"/>
              <a:gd name="connsiteX1" fmla="*/ 115200 w 1838086"/>
              <a:gd name="connsiteY1" fmla="*/ 0 h 1152000"/>
              <a:gd name="connsiteX2" fmla="*/ 1722886 w 1838086"/>
              <a:gd name="connsiteY2" fmla="*/ 0 h 1152000"/>
              <a:gd name="connsiteX3" fmla="*/ 1838086 w 1838086"/>
              <a:gd name="connsiteY3" fmla="*/ 115200 h 1152000"/>
              <a:gd name="connsiteX4" fmla="*/ 1838086 w 1838086"/>
              <a:gd name="connsiteY4" fmla="*/ 1036800 h 1152000"/>
              <a:gd name="connsiteX5" fmla="*/ 1722886 w 1838086"/>
              <a:gd name="connsiteY5" fmla="*/ 1152000 h 1152000"/>
              <a:gd name="connsiteX6" fmla="*/ 115200 w 1838086"/>
              <a:gd name="connsiteY6" fmla="*/ 1152000 h 1152000"/>
              <a:gd name="connsiteX7" fmla="*/ 0 w 1838086"/>
              <a:gd name="connsiteY7" fmla="*/ 1036800 h 1152000"/>
              <a:gd name="connsiteX8" fmla="*/ 0 w 1838086"/>
              <a:gd name="connsiteY8" fmla="*/ 115200 h 11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086" h="1152000">
                <a:moveTo>
                  <a:pt x="0" y="115200"/>
                </a:moveTo>
                <a:cubicBezTo>
                  <a:pt x="0" y="51577"/>
                  <a:pt x="51577" y="0"/>
                  <a:pt x="115200" y="0"/>
                </a:cubicBezTo>
                <a:lnTo>
                  <a:pt x="1722886" y="0"/>
                </a:lnTo>
                <a:cubicBezTo>
                  <a:pt x="1786509" y="0"/>
                  <a:pt x="1838086" y="51577"/>
                  <a:pt x="1838086" y="115200"/>
                </a:cubicBezTo>
                <a:lnTo>
                  <a:pt x="1838086" y="1036800"/>
                </a:lnTo>
                <a:cubicBezTo>
                  <a:pt x="1838086" y="1100423"/>
                  <a:pt x="1786509" y="1152000"/>
                  <a:pt x="1722886" y="1152000"/>
                </a:cubicBezTo>
                <a:lnTo>
                  <a:pt x="115200" y="1152000"/>
                </a:lnTo>
                <a:cubicBezTo>
                  <a:pt x="51577" y="1152000"/>
                  <a:pt x="0" y="1100423"/>
                  <a:pt x="0" y="1036800"/>
                </a:cubicBezTo>
                <a:lnTo>
                  <a:pt x="0" y="1152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5981" tIns="175981" rIns="175981" bIns="175981" numCol="1" spcCol="1270" anchor="t" anchorCtr="0">
            <a:noAutofit/>
          </a:bodyPr>
          <a:lstStyle/>
          <a:p>
            <a:pPr marL="228600" lvl="1" indent="-228600" defTabSz="889000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CN" sz="1400"/>
              <a:t>DDoS</a:t>
            </a:r>
            <a:r>
              <a:rPr lang="zh-CN" altLang="en-US" sz="1400"/>
              <a:t>概要</a:t>
            </a:r>
            <a:endParaRPr lang="en-US" altLang="zh-CN" sz="1400"/>
          </a:p>
          <a:p>
            <a:pPr marL="228600" lvl="1" indent="-228600" defTabSz="889000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400"/>
              <a:t>全球网络安全情况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3116615" y="2086202"/>
            <a:ext cx="590732" cy="457630"/>
          </a:xfrm>
          <a:custGeom>
            <a:avLst/>
            <a:gdLst>
              <a:gd name="connsiteX0" fmla="*/ 0 w 590732"/>
              <a:gd name="connsiteY0" fmla="*/ 91526 h 457630"/>
              <a:gd name="connsiteX1" fmla="*/ 361917 w 590732"/>
              <a:gd name="connsiteY1" fmla="*/ 91526 h 457630"/>
              <a:gd name="connsiteX2" fmla="*/ 361917 w 590732"/>
              <a:gd name="connsiteY2" fmla="*/ 0 h 457630"/>
              <a:gd name="connsiteX3" fmla="*/ 590732 w 590732"/>
              <a:gd name="connsiteY3" fmla="*/ 228815 h 457630"/>
              <a:gd name="connsiteX4" fmla="*/ 361917 w 590732"/>
              <a:gd name="connsiteY4" fmla="*/ 457630 h 457630"/>
              <a:gd name="connsiteX5" fmla="*/ 361917 w 590732"/>
              <a:gd name="connsiteY5" fmla="*/ 366104 h 457630"/>
              <a:gd name="connsiteX6" fmla="*/ 0 w 590732"/>
              <a:gd name="connsiteY6" fmla="*/ 366104 h 457630"/>
              <a:gd name="connsiteX7" fmla="*/ 0 w 590732"/>
              <a:gd name="connsiteY7" fmla="*/ 91526 h 45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732" h="457630">
                <a:moveTo>
                  <a:pt x="0" y="91526"/>
                </a:moveTo>
                <a:lnTo>
                  <a:pt x="361917" y="91526"/>
                </a:lnTo>
                <a:lnTo>
                  <a:pt x="361917" y="0"/>
                </a:lnTo>
                <a:lnTo>
                  <a:pt x="590732" y="228815"/>
                </a:lnTo>
                <a:lnTo>
                  <a:pt x="361917" y="457630"/>
                </a:lnTo>
                <a:lnTo>
                  <a:pt x="361917" y="366104"/>
                </a:lnTo>
                <a:lnTo>
                  <a:pt x="0" y="366104"/>
                </a:lnTo>
                <a:lnTo>
                  <a:pt x="0" y="9152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1526" rIns="137289" bIns="9152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kern="1200"/>
          </a:p>
        </p:txBody>
      </p:sp>
      <p:sp>
        <p:nvSpPr>
          <p:cNvPr id="13" name="任意多边形 12"/>
          <p:cNvSpPr/>
          <p:nvPr/>
        </p:nvSpPr>
        <p:spPr>
          <a:xfrm>
            <a:off x="3952557" y="2005774"/>
            <a:ext cx="1838086" cy="927729"/>
          </a:xfrm>
          <a:custGeom>
            <a:avLst/>
            <a:gdLst>
              <a:gd name="connsiteX0" fmla="*/ 0 w 1838086"/>
              <a:gd name="connsiteY0" fmla="*/ 92773 h 927729"/>
              <a:gd name="connsiteX1" fmla="*/ 92773 w 1838086"/>
              <a:gd name="connsiteY1" fmla="*/ 0 h 927729"/>
              <a:gd name="connsiteX2" fmla="*/ 1745313 w 1838086"/>
              <a:gd name="connsiteY2" fmla="*/ 0 h 927729"/>
              <a:gd name="connsiteX3" fmla="*/ 1838086 w 1838086"/>
              <a:gd name="connsiteY3" fmla="*/ 92773 h 927729"/>
              <a:gd name="connsiteX4" fmla="*/ 1838086 w 1838086"/>
              <a:gd name="connsiteY4" fmla="*/ 834956 h 927729"/>
              <a:gd name="connsiteX5" fmla="*/ 1745313 w 1838086"/>
              <a:gd name="connsiteY5" fmla="*/ 927729 h 927729"/>
              <a:gd name="connsiteX6" fmla="*/ 92773 w 1838086"/>
              <a:gd name="connsiteY6" fmla="*/ 927729 h 927729"/>
              <a:gd name="connsiteX7" fmla="*/ 0 w 1838086"/>
              <a:gd name="connsiteY7" fmla="*/ 834956 h 927729"/>
              <a:gd name="connsiteX8" fmla="*/ 0 w 1838086"/>
              <a:gd name="connsiteY8" fmla="*/ 92773 h 92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086" h="927729">
                <a:moveTo>
                  <a:pt x="0" y="92773"/>
                </a:moveTo>
                <a:cubicBezTo>
                  <a:pt x="0" y="41536"/>
                  <a:pt x="41536" y="0"/>
                  <a:pt x="92773" y="0"/>
                </a:cubicBezTo>
                <a:lnTo>
                  <a:pt x="1745313" y="0"/>
                </a:lnTo>
                <a:cubicBezTo>
                  <a:pt x="1796550" y="0"/>
                  <a:pt x="1838086" y="41536"/>
                  <a:pt x="1838086" y="92773"/>
                </a:cubicBezTo>
                <a:lnTo>
                  <a:pt x="1838086" y="834956"/>
                </a:lnTo>
                <a:cubicBezTo>
                  <a:pt x="1838086" y="886193"/>
                  <a:pt x="1796550" y="927729"/>
                  <a:pt x="1745313" y="927729"/>
                </a:cubicBezTo>
                <a:lnTo>
                  <a:pt x="92773" y="927729"/>
                </a:lnTo>
                <a:cubicBezTo>
                  <a:pt x="41536" y="927729"/>
                  <a:pt x="0" y="886193"/>
                  <a:pt x="0" y="834956"/>
                </a:cubicBezTo>
                <a:lnTo>
                  <a:pt x="0" y="9277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85443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kern="1200" smtClean="0"/>
              <a:t>Server</a:t>
            </a:r>
            <a:r>
              <a:rPr lang="zh-CN" altLang="en-US" sz="2000" kern="1200" smtClean="0"/>
              <a:t>端建立</a:t>
            </a:r>
            <a:endParaRPr lang="zh-CN" altLang="en-US" sz="2000" kern="1200"/>
          </a:p>
        </p:txBody>
      </p:sp>
      <p:sp>
        <p:nvSpPr>
          <p:cNvPr id="14" name="任意多边形 13"/>
          <p:cNvSpPr/>
          <p:nvPr/>
        </p:nvSpPr>
        <p:spPr>
          <a:xfrm>
            <a:off x="4329033" y="2624260"/>
            <a:ext cx="1838086" cy="1152000"/>
          </a:xfrm>
          <a:custGeom>
            <a:avLst/>
            <a:gdLst>
              <a:gd name="connsiteX0" fmla="*/ 0 w 1838086"/>
              <a:gd name="connsiteY0" fmla="*/ 115200 h 1152000"/>
              <a:gd name="connsiteX1" fmla="*/ 115200 w 1838086"/>
              <a:gd name="connsiteY1" fmla="*/ 0 h 1152000"/>
              <a:gd name="connsiteX2" fmla="*/ 1722886 w 1838086"/>
              <a:gd name="connsiteY2" fmla="*/ 0 h 1152000"/>
              <a:gd name="connsiteX3" fmla="*/ 1838086 w 1838086"/>
              <a:gd name="connsiteY3" fmla="*/ 115200 h 1152000"/>
              <a:gd name="connsiteX4" fmla="*/ 1838086 w 1838086"/>
              <a:gd name="connsiteY4" fmla="*/ 1036800 h 1152000"/>
              <a:gd name="connsiteX5" fmla="*/ 1722886 w 1838086"/>
              <a:gd name="connsiteY5" fmla="*/ 1152000 h 1152000"/>
              <a:gd name="connsiteX6" fmla="*/ 115200 w 1838086"/>
              <a:gd name="connsiteY6" fmla="*/ 1152000 h 1152000"/>
              <a:gd name="connsiteX7" fmla="*/ 0 w 1838086"/>
              <a:gd name="connsiteY7" fmla="*/ 1036800 h 1152000"/>
              <a:gd name="connsiteX8" fmla="*/ 0 w 1838086"/>
              <a:gd name="connsiteY8" fmla="*/ 115200 h 11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086" h="1152000">
                <a:moveTo>
                  <a:pt x="0" y="115200"/>
                </a:moveTo>
                <a:cubicBezTo>
                  <a:pt x="0" y="51577"/>
                  <a:pt x="51577" y="0"/>
                  <a:pt x="115200" y="0"/>
                </a:cubicBezTo>
                <a:lnTo>
                  <a:pt x="1722886" y="0"/>
                </a:lnTo>
                <a:cubicBezTo>
                  <a:pt x="1786509" y="0"/>
                  <a:pt x="1838086" y="51577"/>
                  <a:pt x="1838086" y="115200"/>
                </a:cubicBezTo>
                <a:lnTo>
                  <a:pt x="1838086" y="1036800"/>
                </a:lnTo>
                <a:cubicBezTo>
                  <a:pt x="1838086" y="1100423"/>
                  <a:pt x="1786509" y="1152000"/>
                  <a:pt x="1722886" y="1152000"/>
                </a:cubicBezTo>
                <a:lnTo>
                  <a:pt x="115200" y="1152000"/>
                </a:lnTo>
                <a:cubicBezTo>
                  <a:pt x="51577" y="1152000"/>
                  <a:pt x="0" y="1100423"/>
                  <a:pt x="0" y="1036800"/>
                </a:cubicBezTo>
                <a:lnTo>
                  <a:pt x="0" y="1152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5981" tIns="175981" rIns="175981" bIns="175981" numCol="1" spcCol="1270" anchor="t" anchorCtr="0">
            <a:noAutofit/>
          </a:bodyPr>
          <a:lstStyle/>
          <a:p>
            <a:pPr marL="228600" lvl="1" indent="-228600" defTabSz="889000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400"/>
              <a:t>简单</a:t>
            </a:r>
            <a:r>
              <a:rPr lang="en-US" altLang="zh-CN" sz="1400"/>
              <a:t>web</a:t>
            </a:r>
            <a:r>
              <a:rPr lang="zh-CN" altLang="en-US" sz="1400"/>
              <a:t>服务</a:t>
            </a:r>
            <a:endParaRPr lang="en-US" altLang="zh-CN" sz="1400"/>
          </a:p>
          <a:p>
            <a:pPr marL="228600" lvl="1" indent="-228600" defTabSz="889000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400"/>
              <a:t>可视化显示运行（被攻击）状况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6069291" y="2086202"/>
            <a:ext cx="590732" cy="457630"/>
          </a:xfrm>
          <a:custGeom>
            <a:avLst/>
            <a:gdLst>
              <a:gd name="connsiteX0" fmla="*/ 0 w 590732"/>
              <a:gd name="connsiteY0" fmla="*/ 91526 h 457630"/>
              <a:gd name="connsiteX1" fmla="*/ 361917 w 590732"/>
              <a:gd name="connsiteY1" fmla="*/ 91526 h 457630"/>
              <a:gd name="connsiteX2" fmla="*/ 361917 w 590732"/>
              <a:gd name="connsiteY2" fmla="*/ 0 h 457630"/>
              <a:gd name="connsiteX3" fmla="*/ 590732 w 590732"/>
              <a:gd name="connsiteY3" fmla="*/ 228815 h 457630"/>
              <a:gd name="connsiteX4" fmla="*/ 361917 w 590732"/>
              <a:gd name="connsiteY4" fmla="*/ 457630 h 457630"/>
              <a:gd name="connsiteX5" fmla="*/ 361917 w 590732"/>
              <a:gd name="connsiteY5" fmla="*/ 366104 h 457630"/>
              <a:gd name="connsiteX6" fmla="*/ 0 w 590732"/>
              <a:gd name="connsiteY6" fmla="*/ 366104 h 457630"/>
              <a:gd name="connsiteX7" fmla="*/ 0 w 590732"/>
              <a:gd name="connsiteY7" fmla="*/ 91526 h 45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732" h="457630">
                <a:moveTo>
                  <a:pt x="0" y="91526"/>
                </a:moveTo>
                <a:lnTo>
                  <a:pt x="361917" y="91526"/>
                </a:lnTo>
                <a:lnTo>
                  <a:pt x="361917" y="0"/>
                </a:lnTo>
                <a:lnTo>
                  <a:pt x="590732" y="228815"/>
                </a:lnTo>
                <a:lnTo>
                  <a:pt x="361917" y="457630"/>
                </a:lnTo>
                <a:lnTo>
                  <a:pt x="361917" y="366104"/>
                </a:lnTo>
                <a:lnTo>
                  <a:pt x="0" y="366104"/>
                </a:lnTo>
                <a:lnTo>
                  <a:pt x="0" y="9152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1526" rIns="137289" bIns="9152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kern="1200"/>
          </a:p>
        </p:txBody>
      </p:sp>
      <p:sp>
        <p:nvSpPr>
          <p:cNvPr id="16" name="任意多边形 15"/>
          <p:cNvSpPr/>
          <p:nvPr/>
        </p:nvSpPr>
        <p:spPr>
          <a:xfrm>
            <a:off x="6905233" y="2005774"/>
            <a:ext cx="1838086" cy="927729"/>
          </a:xfrm>
          <a:custGeom>
            <a:avLst/>
            <a:gdLst>
              <a:gd name="connsiteX0" fmla="*/ 0 w 1838086"/>
              <a:gd name="connsiteY0" fmla="*/ 92773 h 927729"/>
              <a:gd name="connsiteX1" fmla="*/ 92773 w 1838086"/>
              <a:gd name="connsiteY1" fmla="*/ 0 h 927729"/>
              <a:gd name="connsiteX2" fmla="*/ 1745313 w 1838086"/>
              <a:gd name="connsiteY2" fmla="*/ 0 h 927729"/>
              <a:gd name="connsiteX3" fmla="*/ 1838086 w 1838086"/>
              <a:gd name="connsiteY3" fmla="*/ 92773 h 927729"/>
              <a:gd name="connsiteX4" fmla="*/ 1838086 w 1838086"/>
              <a:gd name="connsiteY4" fmla="*/ 834956 h 927729"/>
              <a:gd name="connsiteX5" fmla="*/ 1745313 w 1838086"/>
              <a:gd name="connsiteY5" fmla="*/ 927729 h 927729"/>
              <a:gd name="connsiteX6" fmla="*/ 92773 w 1838086"/>
              <a:gd name="connsiteY6" fmla="*/ 927729 h 927729"/>
              <a:gd name="connsiteX7" fmla="*/ 0 w 1838086"/>
              <a:gd name="connsiteY7" fmla="*/ 834956 h 927729"/>
              <a:gd name="connsiteX8" fmla="*/ 0 w 1838086"/>
              <a:gd name="connsiteY8" fmla="*/ 92773 h 92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086" h="927729">
                <a:moveTo>
                  <a:pt x="0" y="92773"/>
                </a:moveTo>
                <a:cubicBezTo>
                  <a:pt x="0" y="41536"/>
                  <a:pt x="41536" y="0"/>
                  <a:pt x="92773" y="0"/>
                </a:cubicBezTo>
                <a:lnTo>
                  <a:pt x="1745313" y="0"/>
                </a:lnTo>
                <a:cubicBezTo>
                  <a:pt x="1796550" y="0"/>
                  <a:pt x="1838086" y="41536"/>
                  <a:pt x="1838086" y="92773"/>
                </a:cubicBezTo>
                <a:lnTo>
                  <a:pt x="1838086" y="834956"/>
                </a:lnTo>
                <a:cubicBezTo>
                  <a:pt x="1838086" y="886193"/>
                  <a:pt x="1796550" y="927729"/>
                  <a:pt x="1745313" y="927729"/>
                </a:cubicBezTo>
                <a:lnTo>
                  <a:pt x="92773" y="927729"/>
                </a:lnTo>
                <a:cubicBezTo>
                  <a:pt x="41536" y="927729"/>
                  <a:pt x="0" y="886193"/>
                  <a:pt x="0" y="834956"/>
                </a:cubicBezTo>
                <a:lnTo>
                  <a:pt x="0" y="9277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85443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kern="1200" smtClean="0"/>
              <a:t>DDoS</a:t>
            </a:r>
            <a:r>
              <a:rPr lang="zh-CN" altLang="en-US" sz="2000" kern="1200" smtClean="0"/>
              <a:t>攻击</a:t>
            </a:r>
            <a:endParaRPr lang="zh-CN" altLang="en-US" sz="2000" kern="1200"/>
          </a:p>
        </p:txBody>
      </p:sp>
      <p:sp>
        <p:nvSpPr>
          <p:cNvPr id="17" name="任意多边形 16"/>
          <p:cNvSpPr/>
          <p:nvPr/>
        </p:nvSpPr>
        <p:spPr>
          <a:xfrm>
            <a:off x="7281709" y="2624260"/>
            <a:ext cx="1838086" cy="1152000"/>
          </a:xfrm>
          <a:custGeom>
            <a:avLst/>
            <a:gdLst>
              <a:gd name="connsiteX0" fmla="*/ 0 w 1838086"/>
              <a:gd name="connsiteY0" fmla="*/ 115200 h 1152000"/>
              <a:gd name="connsiteX1" fmla="*/ 115200 w 1838086"/>
              <a:gd name="connsiteY1" fmla="*/ 0 h 1152000"/>
              <a:gd name="connsiteX2" fmla="*/ 1722886 w 1838086"/>
              <a:gd name="connsiteY2" fmla="*/ 0 h 1152000"/>
              <a:gd name="connsiteX3" fmla="*/ 1838086 w 1838086"/>
              <a:gd name="connsiteY3" fmla="*/ 115200 h 1152000"/>
              <a:gd name="connsiteX4" fmla="*/ 1838086 w 1838086"/>
              <a:gd name="connsiteY4" fmla="*/ 1036800 h 1152000"/>
              <a:gd name="connsiteX5" fmla="*/ 1722886 w 1838086"/>
              <a:gd name="connsiteY5" fmla="*/ 1152000 h 1152000"/>
              <a:gd name="connsiteX6" fmla="*/ 115200 w 1838086"/>
              <a:gd name="connsiteY6" fmla="*/ 1152000 h 1152000"/>
              <a:gd name="connsiteX7" fmla="*/ 0 w 1838086"/>
              <a:gd name="connsiteY7" fmla="*/ 1036800 h 1152000"/>
              <a:gd name="connsiteX8" fmla="*/ 0 w 1838086"/>
              <a:gd name="connsiteY8" fmla="*/ 115200 h 11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086" h="1152000">
                <a:moveTo>
                  <a:pt x="0" y="115200"/>
                </a:moveTo>
                <a:cubicBezTo>
                  <a:pt x="0" y="51577"/>
                  <a:pt x="51577" y="0"/>
                  <a:pt x="115200" y="0"/>
                </a:cubicBezTo>
                <a:lnTo>
                  <a:pt x="1722886" y="0"/>
                </a:lnTo>
                <a:cubicBezTo>
                  <a:pt x="1786509" y="0"/>
                  <a:pt x="1838086" y="51577"/>
                  <a:pt x="1838086" y="115200"/>
                </a:cubicBezTo>
                <a:lnTo>
                  <a:pt x="1838086" y="1036800"/>
                </a:lnTo>
                <a:cubicBezTo>
                  <a:pt x="1838086" y="1100423"/>
                  <a:pt x="1786509" y="1152000"/>
                  <a:pt x="1722886" y="1152000"/>
                </a:cubicBezTo>
                <a:lnTo>
                  <a:pt x="115200" y="1152000"/>
                </a:lnTo>
                <a:cubicBezTo>
                  <a:pt x="51577" y="1152000"/>
                  <a:pt x="0" y="1100423"/>
                  <a:pt x="0" y="1036800"/>
                </a:cubicBezTo>
                <a:lnTo>
                  <a:pt x="0" y="1152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5981" tIns="175981" rIns="175981" bIns="175981" numCol="1" spcCol="1270" anchor="t" anchorCtr="0">
            <a:noAutofit/>
          </a:bodyPr>
          <a:lstStyle/>
          <a:p>
            <a:pPr marL="228600" lvl="1" indent="-228600" defTabSz="889000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400"/>
              <a:t>尝试多种方式</a:t>
            </a:r>
            <a:endParaRPr lang="en-US" altLang="zh-CN" sz="1400"/>
          </a:p>
          <a:p>
            <a:pPr marL="228600" lvl="1" indent="-228600" defTabSz="889000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400"/>
              <a:t>使用</a:t>
            </a:r>
            <a:r>
              <a:rPr lang="en-US" altLang="zh-CN" sz="1400"/>
              <a:t>4~6</a:t>
            </a:r>
            <a:r>
              <a:rPr lang="zh-CN" altLang="en-US" sz="1400"/>
              <a:t>台计算机</a:t>
            </a:r>
          </a:p>
        </p:txBody>
      </p:sp>
      <p:sp>
        <p:nvSpPr>
          <p:cNvPr id="18" name="任意多边形 17"/>
          <p:cNvSpPr/>
          <p:nvPr/>
        </p:nvSpPr>
        <p:spPr>
          <a:xfrm>
            <a:off x="995332" y="4289971"/>
            <a:ext cx="1838086" cy="927729"/>
          </a:xfrm>
          <a:custGeom>
            <a:avLst/>
            <a:gdLst>
              <a:gd name="connsiteX0" fmla="*/ 0 w 1838086"/>
              <a:gd name="connsiteY0" fmla="*/ 92773 h 927729"/>
              <a:gd name="connsiteX1" fmla="*/ 92773 w 1838086"/>
              <a:gd name="connsiteY1" fmla="*/ 0 h 927729"/>
              <a:gd name="connsiteX2" fmla="*/ 1745313 w 1838086"/>
              <a:gd name="connsiteY2" fmla="*/ 0 h 927729"/>
              <a:gd name="connsiteX3" fmla="*/ 1838086 w 1838086"/>
              <a:gd name="connsiteY3" fmla="*/ 92773 h 927729"/>
              <a:gd name="connsiteX4" fmla="*/ 1838086 w 1838086"/>
              <a:gd name="connsiteY4" fmla="*/ 834956 h 927729"/>
              <a:gd name="connsiteX5" fmla="*/ 1745313 w 1838086"/>
              <a:gd name="connsiteY5" fmla="*/ 927729 h 927729"/>
              <a:gd name="connsiteX6" fmla="*/ 92773 w 1838086"/>
              <a:gd name="connsiteY6" fmla="*/ 927729 h 927729"/>
              <a:gd name="connsiteX7" fmla="*/ 0 w 1838086"/>
              <a:gd name="connsiteY7" fmla="*/ 834956 h 927729"/>
              <a:gd name="connsiteX8" fmla="*/ 0 w 1838086"/>
              <a:gd name="connsiteY8" fmla="*/ 92773 h 92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086" h="927729">
                <a:moveTo>
                  <a:pt x="0" y="92773"/>
                </a:moveTo>
                <a:cubicBezTo>
                  <a:pt x="0" y="41536"/>
                  <a:pt x="41536" y="0"/>
                  <a:pt x="92773" y="0"/>
                </a:cubicBezTo>
                <a:lnTo>
                  <a:pt x="1745313" y="0"/>
                </a:lnTo>
                <a:cubicBezTo>
                  <a:pt x="1796550" y="0"/>
                  <a:pt x="1838086" y="41536"/>
                  <a:pt x="1838086" y="92773"/>
                </a:cubicBezTo>
                <a:lnTo>
                  <a:pt x="1838086" y="834956"/>
                </a:lnTo>
                <a:cubicBezTo>
                  <a:pt x="1838086" y="886193"/>
                  <a:pt x="1796550" y="927729"/>
                  <a:pt x="1745313" y="927729"/>
                </a:cubicBezTo>
                <a:lnTo>
                  <a:pt x="92773" y="927729"/>
                </a:lnTo>
                <a:cubicBezTo>
                  <a:pt x="41536" y="927729"/>
                  <a:pt x="0" y="886193"/>
                  <a:pt x="0" y="834956"/>
                </a:cubicBezTo>
                <a:lnTo>
                  <a:pt x="0" y="9277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85443" numCol="1" spcCol="1270" anchor="t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/>
              <a:t>报告和现场演示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1371807" y="4908457"/>
            <a:ext cx="1938544" cy="1152000"/>
          </a:xfrm>
          <a:custGeom>
            <a:avLst/>
            <a:gdLst>
              <a:gd name="connsiteX0" fmla="*/ 0 w 1838086"/>
              <a:gd name="connsiteY0" fmla="*/ 115200 h 1152000"/>
              <a:gd name="connsiteX1" fmla="*/ 115200 w 1838086"/>
              <a:gd name="connsiteY1" fmla="*/ 0 h 1152000"/>
              <a:gd name="connsiteX2" fmla="*/ 1722886 w 1838086"/>
              <a:gd name="connsiteY2" fmla="*/ 0 h 1152000"/>
              <a:gd name="connsiteX3" fmla="*/ 1838086 w 1838086"/>
              <a:gd name="connsiteY3" fmla="*/ 115200 h 1152000"/>
              <a:gd name="connsiteX4" fmla="*/ 1838086 w 1838086"/>
              <a:gd name="connsiteY4" fmla="*/ 1036800 h 1152000"/>
              <a:gd name="connsiteX5" fmla="*/ 1722886 w 1838086"/>
              <a:gd name="connsiteY5" fmla="*/ 1152000 h 1152000"/>
              <a:gd name="connsiteX6" fmla="*/ 115200 w 1838086"/>
              <a:gd name="connsiteY6" fmla="*/ 1152000 h 1152000"/>
              <a:gd name="connsiteX7" fmla="*/ 0 w 1838086"/>
              <a:gd name="connsiteY7" fmla="*/ 1036800 h 1152000"/>
              <a:gd name="connsiteX8" fmla="*/ 0 w 1838086"/>
              <a:gd name="connsiteY8" fmla="*/ 115200 h 11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086" h="1152000">
                <a:moveTo>
                  <a:pt x="0" y="115200"/>
                </a:moveTo>
                <a:cubicBezTo>
                  <a:pt x="0" y="51577"/>
                  <a:pt x="51577" y="0"/>
                  <a:pt x="115200" y="0"/>
                </a:cubicBezTo>
                <a:lnTo>
                  <a:pt x="1722886" y="0"/>
                </a:lnTo>
                <a:cubicBezTo>
                  <a:pt x="1786509" y="0"/>
                  <a:pt x="1838086" y="51577"/>
                  <a:pt x="1838086" y="115200"/>
                </a:cubicBezTo>
                <a:lnTo>
                  <a:pt x="1838086" y="1036800"/>
                </a:lnTo>
                <a:cubicBezTo>
                  <a:pt x="1838086" y="1100423"/>
                  <a:pt x="1786509" y="1152000"/>
                  <a:pt x="1722886" y="1152000"/>
                </a:cubicBezTo>
                <a:lnTo>
                  <a:pt x="115200" y="1152000"/>
                </a:lnTo>
                <a:cubicBezTo>
                  <a:pt x="51577" y="1152000"/>
                  <a:pt x="0" y="1100423"/>
                  <a:pt x="0" y="1036800"/>
                </a:cubicBezTo>
                <a:lnTo>
                  <a:pt x="0" y="1152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5981" tIns="175981" rIns="175981" bIns="175981" numCol="1" spcCol="1270" anchor="t" anchorCtr="0">
            <a:noAutofit/>
          </a:bodyPr>
          <a:lstStyle/>
          <a:p>
            <a:pPr marL="228600" lvl="1" indent="-228600" defTabSz="889000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400"/>
              <a:t>现场演示多轮攻防情况</a:t>
            </a:r>
          </a:p>
        </p:txBody>
      </p:sp>
      <p:sp>
        <p:nvSpPr>
          <p:cNvPr id="20" name="任意多边形 19"/>
          <p:cNvSpPr/>
          <p:nvPr/>
        </p:nvSpPr>
        <p:spPr>
          <a:xfrm rot="10800000">
            <a:off x="3112066" y="4370399"/>
            <a:ext cx="590732" cy="457630"/>
          </a:xfrm>
          <a:custGeom>
            <a:avLst/>
            <a:gdLst>
              <a:gd name="connsiteX0" fmla="*/ 0 w 590732"/>
              <a:gd name="connsiteY0" fmla="*/ 91526 h 457630"/>
              <a:gd name="connsiteX1" fmla="*/ 361917 w 590732"/>
              <a:gd name="connsiteY1" fmla="*/ 91526 h 457630"/>
              <a:gd name="connsiteX2" fmla="*/ 361917 w 590732"/>
              <a:gd name="connsiteY2" fmla="*/ 0 h 457630"/>
              <a:gd name="connsiteX3" fmla="*/ 590732 w 590732"/>
              <a:gd name="connsiteY3" fmla="*/ 228815 h 457630"/>
              <a:gd name="connsiteX4" fmla="*/ 361917 w 590732"/>
              <a:gd name="connsiteY4" fmla="*/ 457630 h 457630"/>
              <a:gd name="connsiteX5" fmla="*/ 361917 w 590732"/>
              <a:gd name="connsiteY5" fmla="*/ 366104 h 457630"/>
              <a:gd name="connsiteX6" fmla="*/ 0 w 590732"/>
              <a:gd name="connsiteY6" fmla="*/ 366104 h 457630"/>
              <a:gd name="connsiteX7" fmla="*/ 0 w 590732"/>
              <a:gd name="connsiteY7" fmla="*/ 91526 h 45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732" h="457630">
                <a:moveTo>
                  <a:pt x="0" y="91526"/>
                </a:moveTo>
                <a:lnTo>
                  <a:pt x="361917" y="91526"/>
                </a:lnTo>
                <a:lnTo>
                  <a:pt x="361917" y="0"/>
                </a:lnTo>
                <a:lnTo>
                  <a:pt x="590732" y="228815"/>
                </a:lnTo>
                <a:lnTo>
                  <a:pt x="361917" y="457630"/>
                </a:lnTo>
                <a:lnTo>
                  <a:pt x="361917" y="366104"/>
                </a:lnTo>
                <a:lnTo>
                  <a:pt x="0" y="366104"/>
                </a:lnTo>
                <a:lnTo>
                  <a:pt x="0" y="9152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1526" rIns="137289" bIns="9152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kern="1200"/>
          </a:p>
        </p:txBody>
      </p:sp>
      <p:sp>
        <p:nvSpPr>
          <p:cNvPr id="21" name="任意多边形 20"/>
          <p:cNvSpPr/>
          <p:nvPr/>
        </p:nvSpPr>
        <p:spPr>
          <a:xfrm>
            <a:off x="3948008" y="4289971"/>
            <a:ext cx="1838086" cy="927729"/>
          </a:xfrm>
          <a:custGeom>
            <a:avLst/>
            <a:gdLst>
              <a:gd name="connsiteX0" fmla="*/ 0 w 1838086"/>
              <a:gd name="connsiteY0" fmla="*/ 92773 h 927729"/>
              <a:gd name="connsiteX1" fmla="*/ 92773 w 1838086"/>
              <a:gd name="connsiteY1" fmla="*/ 0 h 927729"/>
              <a:gd name="connsiteX2" fmla="*/ 1745313 w 1838086"/>
              <a:gd name="connsiteY2" fmla="*/ 0 h 927729"/>
              <a:gd name="connsiteX3" fmla="*/ 1838086 w 1838086"/>
              <a:gd name="connsiteY3" fmla="*/ 92773 h 927729"/>
              <a:gd name="connsiteX4" fmla="*/ 1838086 w 1838086"/>
              <a:gd name="connsiteY4" fmla="*/ 834956 h 927729"/>
              <a:gd name="connsiteX5" fmla="*/ 1745313 w 1838086"/>
              <a:gd name="connsiteY5" fmla="*/ 927729 h 927729"/>
              <a:gd name="connsiteX6" fmla="*/ 92773 w 1838086"/>
              <a:gd name="connsiteY6" fmla="*/ 927729 h 927729"/>
              <a:gd name="connsiteX7" fmla="*/ 0 w 1838086"/>
              <a:gd name="connsiteY7" fmla="*/ 834956 h 927729"/>
              <a:gd name="connsiteX8" fmla="*/ 0 w 1838086"/>
              <a:gd name="connsiteY8" fmla="*/ 92773 h 92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086" h="927729">
                <a:moveTo>
                  <a:pt x="0" y="92773"/>
                </a:moveTo>
                <a:cubicBezTo>
                  <a:pt x="0" y="41536"/>
                  <a:pt x="41536" y="0"/>
                  <a:pt x="92773" y="0"/>
                </a:cubicBezTo>
                <a:lnTo>
                  <a:pt x="1745313" y="0"/>
                </a:lnTo>
                <a:cubicBezTo>
                  <a:pt x="1796550" y="0"/>
                  <a:pt x="1838086" y="41536"/>
                  <a:pt x="1838086" y="92773"/>
                </a:cubicBezTo>
                <a:lnTo>
                  <a:pt x="1838086" y="834956"/>
                </a:lnTo>
                <a:cubicBezTo>
                  <a:pt x="1838086" y="886193"/>
                  <a:pt x="1796550" y="927729"/>
                  <a:pt x="1745313" y="927729"/>
                </a:cubicBezTo>
                <a:lnTo>
                  <a:pt x="92773" y="927729"/>
                </a:lnTo>
                <a:cubicBezTo>
                  <a:pt x="41536" y="927729"/>
                  <a:pt x="0" y="886193"/>
                  <a:pt x="0" y="834956"/>
                </a:cubicBezTo>
                <a:lnTo>
                  <a:pt x="0" y="9277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85443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smtClean="0"/>
              <a:t>真实场景实验</a:t>
            </a:r>
            <a:endParaRPr lang="zh-CN" altLang="en-US" sz="2000" kern="1200"/>
          </a:p>
        </p:txBody>
      </p:sp>
      <p:sp>
        <p:nvSpPr>
          <p:cNvPr id="22" name="任意多边形 21"/>
          <p:cNvSpPr/>
          <p:nvPr/>
        </p:nvSpPr>
        <p:spPr>
          <a:xfrm>
            <a:off x="4324484" y="4908457"/>
            <a:ext cx="1838086" cy="1152000"/>
          </a:xfrm>
          <a:custGeom>
            <a:avLst/>
            <a:gdLst>
              <a:gd name="connsiteX0" fmla="*/ 0 w 1838086"/>
              <a:gd name="connsiteY0" fmla="*/ 115200 h 1152000"/>
              <a:gd name="connsiteX1" fmla="*/ 115200 w 1838086"/>
              <a:gd name="connsiteY1" fmla="*/ 0 h 1152000"/>
              <a:gd name="connsiteX2" fmla="*/ 1722886 w 1838086"/>
              <a:gd name="connsiteY2" fmla="*/ 0 h 1152000"/>
              <a:gd name="connsiteX3" fmla="*/ 1838086 w 1838086"/>
              <a:gd name="connsiteY3" fmla="*/ 115200 h 1152000"/>
              <a:gd name="connsiteX4" fmla="*/ 1838086 w 1838086"/>
              <a:gd name="connsiteY4" fmla="*/ 1036800 h 1152000"/>
              <a:gd name="connsiteX5" fmla="*/ 1722886 w 1838086"/>
              <a:gd name="connsiteY5" fmla="*/ 1152000 h 1152000"/>
              <a:gd name="connsiteX6" fmla="*/ 115200 w 1838086"/>
              <a:gd name="connsiteY6" fmla="*/ 1152000 h 1152000"/>
              <a:gd name="connsiteX7" fmla="*/ 0 w 1838086"/>
              <a:gd name="connsiteY7" fmla="*/ 1036800 h 1152000"/>
              <a:gd name="connsiteX8" fmla="*/ 0 w 1838086"/>
              <a:gd name="connsiteY8" fmla="*/ 115200 h 11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086" h="1152000">
                <a:moveTo>
                  <a:pt x="0" y="115200"/>
                </a:moveTo>
                <a:cubicBezTo>
                  <a:pt x="0" y="51577"/>
                  <a:pt x="51577" y="0"/>
                  <a:pt x="115200" y="0"/>
                </a:cubicBezTo>
                <a:lnTo>
                  <a:pt x="1722886" y="0"/>
                </a:lnTo>
                <a:cubicBezTo>
                  <a:pt x="1786509" y="0"/>
                  <a:pt x="1838086" y="51577"/>
                  <a:pt x="1838086" y="115200"/>
                </a:cubicBezTo>
                <a:lnTo>
                  <a:pt x="1838086" y="1036800"/>
                </a:lnTo>
                <a:cubicBezTo>
                  <a:pt x="1838086" y="1100423"/>
                  <a:pt x="1786509" y="1152000"/>
                  <a:pt x="1722886" y="1152000"/>
                </a:cubicBezTo>
                <a:lnTo>
                  <a:pt x="115200" y="1152000"/>
                </a:lnTo>
                <a:cubicBezTo>
                  <a:pt x="51577" y="1152000"/>
                  <a:pt x="0" y="1100423"/>
                  <a:pt x="0" y="1036800"/>
                </a:cubicBezTo>
                <a:lnTo>
                  <a:pt x="0" y="1152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5981" tIns="175981" rIns="175981" bIns="175981" numCol="1" spcCol="1270" anchor="t" anchorCtr="0">
            <a:noAutofit/>
          </a:bodyPr>
          <a:lstStyle/>
          <a:p>
            <a:pPr marL="228600" lvl="1" indent="-228600" defTabSz="889000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400"/>
              <a:t>在云端部署服务并进行攻防尝试</a:t>
            </a:r>
            <a:endParaRPr lang="en-US" altLang="zh-CN" sz="1400"/>
          </a:p>
          <a:p>
            <a:pPr marL="228600" lvl="1" indent="-228600" defTabSz="889000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400"/>
              <a:t>在云端发起攻击</a:t>
            </a:r>
          </a:p>
        </p:txBody>
      </p:sp>
      <p:sp>
        <p:nvSpPr>
          <p:cNvPr id="23" name="任意多边形 22"/>
          <p:cNvSpPr/>
          <p:nvPr/>
        </p:nvSpPr>
        <p:spPr>
          <a:xfrm rot="10800000">
            <a:off x="6064742" y="4370399"/>
            <a:ext cx="590732" cy="457630"/>
          </a:xfrm>
          <a:custGeom>
            <a:avLst/>
            <a:gdLst>
              <a:gd name="connsiteX0" fmla="*/ 0 w 590732"/>
              <a:gd name="connsiteY0" fmla="*/ 91526 h 457630"/>
              <a:gd name="connsiteX1" fmla="*/ 361917 w 590732"/>
              <a:gd name="connsiteY1" fmla="*/ 91526 h 457630"/>
              <a:gd name="connsiteX2" fmla="*/ 361917 w 590732"/>
              <a:gd name="connsiteY2" fmla="*/ 0 h 457630"/>
              <a:gd name="connsiteX3" fmla="*/ 590732 w 590732"/>
              <a:gd name="connsiteY3" fmla="*/ 228815 h 457630"/>
              <a:gd name="connsiteX4" fmla="*/ 361917 w 590732"/>
              <a:gd name="connsiteY4" fmla="*/ 457630 h 457630"/>
              <a:gd name="connsiteX5" fmla="*/ 361917 w 590732"/>
              <a:gd name="connsiteY5" fmla="*/ 366104 h 457630"/>
              <a:gd name="connsiteX6" fmla="*/ 0 w 590732"/>
              <a:gd name="connsiteY6" fmla="*/ 366104 h 457630"/>
              <a:gd name="connsiteX7" fmla="*/ 0 w 590732"/>
              <a:gd name="connsiteY7" fmla="*/ 91526 h 45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732" h="457630">
                <a:moveTo>
                  <a:pt x="0" y="91526"/>
                </a:moveTo>
                <a:lnTo>
                  <a:pt x="361917" y="91526"/>
                </a:lnTo>
                <a:lnTo>
                  <a:pt x="361917" y="0"/>
                </a:lnTo>
                <a:lnTo>
                  <a:pt x="590732" y="228815"/>
                </a:lnTo>
                <a:lnTo>
                  <a:pt x="361917" y="457630"/>
                </a:lnTo>
                <a:lnTo>
                  <a:pt x="361917" y="366104"/>
                </a:lnTo>
                <a:lnTo>
                  <a:pt x="0" y="366104"/>
                </a:lnTo>
                <a:lnTo>
                  <a:pt x="0" y="9152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1526" rIns="137289" bIns="9152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kern="1200"/>
          </a:p>
        </p:txBody>
      </p:sp>
      <p:sp>
        <p:nvSpPr>
          <p:cNvPr id="24" name="任意多边形 23"/>
          <p:cNvSpPr/>
          <p:nvPr/>
        </p:nvSpPr>
        <p:spPr>
          <a:xfrm>
            <a:off x="6900684" y="4289971"/>
            <a:ext cx="1838086" cy="927729"/>
          </a:xfrm>
          <a:custGeom>
            <a:avLst/>
            <a:gdLst>
              <a:gd name="connsiteX0" fmla="*/ 0 w 1838086"/>
              <a:gd name="connsiteY0" fmla="*/ 92773 h 927729"/>
              <a:gd name="connsiteX1" fmla="*/ 92773 w 1838086"/>
              <a:gd name="connsiteY1" fmla="*/ 0 h 927729"/>
              <a:gd name="connsiteX2" fmla="*/ 1745313 w 1838086"/>
              <a:gd name="connsiteY2" fmla="*/ 0 h 927729"/>
              <a:gd name="connsiteX3" fmla="*/ 1838086 w 1838086"/>
              <a:gd name="connsiteY3" fmla="*/ 92773 h 927729"/>
              <a:gd name="connsiteX4" fmla="*/ 1838086 w 1838086"/>
              <a:gd name="connsiteY4" fmla="*/ 834956 h 927729"/>
              <a:gd name="connsiteX5" fmla="*/ 1745313 w 1838086"/>
              <a:gd name="connsiteY5" fmla="*/ 927729 h 927729"/>
              <a:gd name="connsiteX6" fmla="*/ 92773 w 1838086"/>
              <a:gd name="connsiteY6" fmla="*/ 927729 h 927729"/>
              <a:gd name="connsiteX7" fmla="*/ 0 w 1838086"/>
              <a:gd name="connsiteY7" fmla="*/ 834956 h 927729"/>
              <a:gd name="connsiteX8" fmla="*/ 0 w 1838086"/>
              <a:gd name="connsiteY8" fmla="*/ 92773 h 92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086" h="927729">
                <a:moveTo>
                  <a:pt x="0" y="92773"/>
                </a:moveTo>
                <a:cubicBezTo>
                  <a:pt x="0" y="41536"/>
                  <a:pt x="41536" y="0"/>
                  <a:pt x="92773" y="0"/>
                </a:cubicBezTo>
                <a:lnTo>
                  <a:pt x="1745313" y="0"/>
                </a:lnTo>
                <a:cubicBezTo>
                  <a:pt x="1796550" y="0"/>
                  <a:pt x="1838086" y="41536"/>
                  <a:pt x="1838086" y="92773"/>
                </a:cubicBezTo>
                <a:lnTo>
                  <a:pt x="1838086" y="834956"/>
                </a:lnTo>
                <a:cubicBezTo>
                  <a:pt x="1838086" y="886193"/>
                  <a:pt x="1796550" y="927729"/>
                  <a:pt x="1745313" y="927729"/>
                </a:cubicBezTo>
                <a:lnTo>
                  <a:pt x="92773" y="927729"/>
                </a:lnTo>
                <a:cubicBezTo>
                  <a:pt x="41536" y="927729"/>
                  <a:pt x="0" y="886193"/>
                  <a:pt x="0" y="834956"/>
                </a:cubicBezTo>
                <a:lnTo>
                  <a:pt x="0" y="9277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85443" numCol="1" spcCol="1270" anchor="t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/>
              <a:t>DDoS</a:t>
            </a:r>
            <a:r>
              <a:rPr lang="zh-CN" altLang="en-US" sz="2000"/>
              <a:t>防御</a:t>
            </a:r>
          </a:p>
        </p:txBody>
      </p:sp>
      <p:sp>
        <p:nvSpPr>
          <p:cNvPr id="25" name="任意多边形 24"/>
          <p:cNvSpPr/>
          <p:nvPr/>
        </p:nvSpPr>
        <p:spPr>
          <a:xfrm>
            <a:off x="7271585" y="4908457"/>
            <a:ext cx="2004446" cy="1152000"/>
          </a:xfrm>
          <a:custGeom>
            <a:avLst/>
            <a:gdLst>
              <a:gd name="connsiteX0" fmla="*/ 0 w 1838086"/>
              <a:gd name="connsiteY0" fmla="*/ 115200 h 1152000"/>
              <a:gd name="connsiteX1" fmla="*/ 115200 w 1838086"/>
              <a:gd name="connsiteY1" fmla="*/ 0 h 1152000"/>
              <a:gd name="connsiteX2" fmla="*/ 1722886 w 1838086"/>
              <a:gd name="connsiteY2" fmla="*/ 0 h 1152000"/>
              <a:gd name="connsiteX3" fmla="*/ 1838086 w 1838086"/>
              <a:gd name="connsiteY3" fmla="*/ 115200 h 1152000"/>
              <a:gd name="connsiteX4" fmla="*/ 1838086 w 1838086"/>
              <a:gd name="connsiteY4" fmla="*/ 1036800 h 1152000"/>
              <a:gd name="connsiteX5" fmla="*/ 1722886 w 1838086"/>
              <a:gd name="connsiteY5" fmla="*/ 1152000 h 1152000"/>
              <a:gd name="connsiteX6" fmla="*/ 115200 w 1838086"/>
              <a:gd name="connsiteY6" fmla="*/ 1152000 h 1152000"/>
              <a:gd name="connsiteX7" fmla="*/ 0 w 1838086"/>
              <a:gd name="connsiteY7" fmla="*/ 1036800 h 1152000"/>
              <a:gd name="connsiteX8" fmla="*/ 0 w 1838086"/>
              <a:gd name="connsiteY8" fmla="*/ 115200 h 11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086" h="1152000">
                <a:moveTo>
                  <a:pt x="0" y="115200"/>
                </a:moveTo>
                <a:cubicBezTo>
                  <a:pt x="0" y="51577"/>
                  <a:pt x="51577" y="0"/>
                  <a:pt x="115200" y="0"/>
                </a:cubicBezTo>
                <a:lnTo>
                  <a:pt x="1722886" y="0"/>
                </a:lnTo>
                <a:cubicBezTo>
                  <a:pt x="1786509" y="0"/>
                  <a:pt x="1838086" y="51577"/>
                  <a:pt x="1838086" y="115200"/>
                </a:cubicBezTo>
                <a:lnTo>
                  <a:pt x="1838086" y="1036800"/>
                </a:lnTo>
                <a:cubicBezTo>
                  <a:pt x="1838086" y="1100423"/>
                  <a:pt x="1786509" y="1152000"/>
                  <a:pt x="1722886" y="1152000"/>
                </a:cubicBezTo>
                <a:lnTo>
                  <a:pt x="115200" y="1152000"/>
                </a:lnTo>
                <a:cubicBezTo>
                  <a:pt x="51577" y="1152000"/>
                  <a:pt x="0" y="1100423"/>
                  <a:pt x="0" y="1036800"/>
                </a:cubicBezTo>
                <a:lnTo>
                  <a:pt x="0" y="1152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5981" tIns="175981" rIns="175981" bIns="175981" numCol="1" spcCol="1270" anchor="t" anchorCtr="0">
            <a:noAutofit/>
          </a:bodyPr>
          <a:lstStyle/>
          <a:p>
            <a:pPr marL="228600" lvl="1" indent="-228600" defTabSz="889000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400"/>
              <a:t>完全防御攻击内容</a:t>
            </a:r>
            <a:endParaRPr lang="en-US" altLang="zh-CN" sz="1400"/>
          </a:p>
          <a:p>
            <a:pPr marL="228600" lvl="1" indent="-228600" defTabSz="889000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400"/>
              <a:t>建立异常相应机制</a:t>
            </a:r>
          </a:p>
        </p:txBody>
      </p:sp>
      <p:sp>
        <p:nvSpPr>
          <p:cNvPr id="26" name="右弧形箭头 25"/>
          <p:cNvSpPr/>
          <p:nvPr/>
        </p:nvSpPr>
        <p:spPr>
          <a:xfrm>
            <a:off x="9276031" y="3692186"/>
            <a:ext cx="854542" cy="1061649"/>
          </a:xfrm>
          <a:prstGeom prst="curvedLef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1400" b="1" dirty="0" smtClean="0"/>
          </a:p>
        </p:txBody>
      </p:sp>
      <p:sp>
        <p:nvSpPr>
          <p:cNvPr id="27" name="环形箭头 26"/>
          <p:cNvSpPr/>
          <p:nvPr/>
        </p:nvSpPr>
        <p:spPr>
          <a:xfrm rot="5400000" flipH="1">
            <a:off x="7932176" y="2108284"/>
            <a:ext cx="3388900" cy="3724275"/>
          </a:xfrm>
          <a:prstGeom prst="circular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1400" b="1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1391900" y="3009900"/>
            <a:ext cx="438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攻防升级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42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02093" y="788313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smtClean="0"/>
              <a:t>实验架构及人员分工</a:t>
            </a:r>
            <a:endParaRPr lang="en-US" altLang="zh-CN" sz="3600"/>
          </a:p>
        </p:txBody>
      </p:sp>
      <p:sp>
        <p:nvSpPr>
          <p:cNvPr id="17" name="矩形 16"/>
          <p:cNvSpPr/>
          <p:nvPr/>
        </p:nvSpPr>
        <p:spPr>
          <a:xfrm>
            <a:off x="0" y="27571"/>
            <a:ext cx="256833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/>
              <a:t>北京大学 计算机网络实习</a:t>
            </a:r>
            <a:r>
              <a:rPr lang="zh-CN" altLang="en-US" sz="1400" b="1" dirty="0" smtClean="0"/>
              <a:t>课程</a:t>
            </a:r>
            <a:endParaRPr lang="zh-CN" altLang="en-US" sz="1400" b="1" dirty="0"/>
          </a:p>
        </p:txBody>
      </p:sp>
      <p:sp>
        <p:nvSpPr>
          <p:cNvPr id="18" name="矩形 17"/>
          <p:cNvSpPr/>
          <p:nvPr/>
        </p:nvSpPr>
        <p:spPr>
          <a:xfrm>
            <a:off x="923078" y="1873685"/>
            <a:ext cx="6946132" cy="5493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调研和报告（共同完成）</a:t>
            </a:r>
            <a:endParaRPr lang="en-US" altLang="zh-CN" smtClean="0"/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调研</a:t>
            </a:r>
            <a:r>
              <a:rPr lang="en-US" altLang="zh-CN" smtClean="0"/>
              <a:t>DDoS</a:t>
            </a:r>
            <a:r>
              <a:rPr lang="zh-CN" altLang="en-US" smtClean="0"/>
              <a:t>概要知识和全球网络安全情况</a:t>
            </a:r>
            <a:endParaRPr lang="en-US" altLang="zh-CN" smtClean="0"/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最终报告写作及现场演示的准备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建立被攻击的</a:t>
            </a:r>
            <a:r>
              <a:rPr lang="en-US" altLang="zh-CN" smtClean="0"/>
              <a:t>Server</a:t>
            </a:r>
            <a:r>
              <a:rPr lang="zh-CN" altLang="en-US" smtClean="0"/>
              <a:t>端（</a:t>
            </a:r>
            <a:r>
              <a:rPr lang="en-US" altLang="zh-CN" smtClean="0"/>
              <a:t>1</a:t>
            </a:r>
            <a:r>
              <a:rPr lang="zh-CN" altLang="en-US" smtClean="0"/>
              <a:t>人）</a:t>
            </a:r>
            <a:endParaRPr lang="en-US" altLang="zh-CN" smtClean="0"/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简单</a:t>
            </a:r>
            <a:r>
              <a:rPr lang="en-US" altLang="zh-CN" smtClean="0"/>
              <a:t>web</a:t>
            </a:r>
            <a:r>
              <a:rPr lang="zh-CN" altLang="en-US" smtClean="0"/>
              <a:t>应用，可视化显示服务器运行状况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模拟</a:t>
            </a:r>
            <a:r>
              <a:rPr lang="en-US" altLang="zh-CN" smtClean="0"/>
              <a:t>DDoS</a:t>
            </a:r>
            <a:r>
              <a:rPr lang="zh-CN" altLang="en-US" smtClean="0"/>
              <a:t>攻击（</a:t>
            </a:r>
            <a:r>
              <a:rPr lang="en-US" altLang="zh-CN" smtClean="0"/>
              <a:t>2</a:t>
            </a:r>
            <a:r>
              <a:rPr lang="zh-CN" altLang="en-US" smtClean="0"/>
              <a:t>人）</a:t>
            </a:r>
            <a:endParaRPr lang="en-US" altLang="zh-CN"/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实现</a:t>
            </a:r>
            <a:r>
              <a:rPr lang="zh-CN" altLang="en-US" smtClean="0"/>
              <a:t>单一</a:t>
            </a:r>
            <a:r>
              <a:rPr lang="en-US" altLang="zh-CN" smtClean="0"/>
              <a:t>DDoS</a:t>
            </a:r>
            <a:r>
              <a:rPr lang="zh-CN" altLang="en-US" smtClean="0"/>
              <a:t>攻击</a:t>
            </a:r>
            <a:endParaRPr lang="en-US" altLang="zh-CN" smtClean="0"/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升级</a:t>
            </a:r>
            <a:r>
              <a:rPr lang="en-US" altLang="zh-CN" smtClean="0"/>
              <a:t>DDoS</a:t>
            </a:r>
            <a:r>
              <a:rPr lang="zh-CN" altLang="en-US" smtClean="0"/>
              <a:t>攻击，实现多手段混合、隐蔽性更强的</a:t>
            </a:r>
            <a:r>
              <a:rPr lang="en-US" altLang="zh-CN" smtClean="0"/>
              <a:t>DDoS</a:t>
            </a:r>
            <a:r>
              <a:rPr lang="zh-CN" altLang="en-US" smtClean="0"/>
              <a:t>攻击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Server</a:t>
            </a:r>
            <a:r>
              <a:rPr lang="zh-CN" altLang="en-US" smtClean="0"/>
              <a:t>端</a:t>
            </a:r>
            <a:r>
              <a:rPr lang="en-US" altLang="zh-CN" smtClean="0"/>
              <a:t>DDoS</a:t>
            </a:r>
            <a:r>
              <a:rPr lang="zh-CN" altLang="en-US" smtClean="0"/>
              <a:t>防御预案（</a:t>
            </a:r>
            <a:r>
              <a:rPr lang="en-US" altLang="zh-CN" smtClean="0"/>
              <a:t>3</a:t>
            </a:r>
            <a:r>
              <a:rPr lang="zh-CN" altLang="en-US" smtClean="0"/>
              <a:t>人）</a:t>
            </a:r>
            <a:endParaRPr lang="en-US" altLang="zh-CN" smtClean="0"/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防御单一</a:t>
            </a:r>
            <a:r>
              <a:rPr lang="en-US" altLang="zh-CN" smtClean="0"/>
              <a:t>DDoS</a:t>
            </a:r>
            <a:r>
              <a:rPr lang="zh-CN" altLang="en-US" smtClean="0"/>
              <a:t>攻击</a:t>
            </a:r>
            <a:endParaRPr lang="en-US" altLang="zh-CN" smtClean="0"/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建立异常监控，防御各种情况下的</a:t>
            </a:r>
            <a:r>
              <a:rPr lang="en-US" altLang="zh-CN" smtClean="0"/>
              <a:t>DDoS</a:t>
            </a:r>
            <a:r>
              <a:rPr lang="zh-CN" altLang="en-US" smtClean="0"/>
              <a:t>攻击</a:t>
            </a:r>
            <a:endParaRPr lang="en-US" altLang="zh-CN"/>
          </a:p>
          <a:p>
            <a:pPr lvl="1">
              <a:lnSpc>
                <a:spcPct val="150000"/>
              </a:lnSpc>
            </a:pPr>
            <a:endParaRPr lang="en-US" altLang="zh-CN"/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9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02093" y="78831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smtClean="0"/>
              <a:t>项目成员</a:t>
            </a:r>
            <a:endParaRPr lang="en-US" altLang="zh-CN" sz="3600"/>
          </a:p>
        </p:txBody>
      </p:sp>
      <p:sp>
        <p:nvSpPr>
          <p:cNvPr id="17" name="矩形 16"/>
          <p:cNvSpPr/>
          <p:nvPr/>
        </p:nvSpPr>
        <p:spPr>
          <a:xfrm>
            <a:off x="0" y="27571"/>
            <a:ext cx="256833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/>
              <a:t>北京大学 计算机网络实习</a:t>
            </a:r>
            <a:r>
              <a:rPr lang="zh-CN" altLang="en-US" sz="1400" b="1" dirty="0" smtClean="0"/>
              <a:t>课程</a:t>
            </a:r>
            <a:endParaRPr lang="zh-CN" altLang="en-US" sz="1400" b="1" dirty="0"/>
          </a:p>
        </p:txBody>
      </p:sp>
      <p:sp>
        <p:nvSpPr>
          <p:cNvPr id="18" name="矩形 17"/>
          <p:cNvSpPr/>
          <p:nvPr/>
        </p:nvSpPr>
        <p:spPr>
          <a:xfrm>
            <a:off x="802093" y="1496460"/>
            <a:ext cx="3281668" cy="2169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张一舟</a:t>
            </a:r>
            <a:r>
              <a:rPr lang="en-US" altLang="zh-CN"/>
              <a:t>	1500012933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马嬴</a:t>
            </a:r>
            <a:r>
              <a:rPr lang="zh-CN" altLang="en-US" smtClean="0"/>
              <a:t>超</a:t>
            </a:r>
            <a:r>
              <a:rPr lang="en-US" altLang="zh-CN" smtClean="0"/>
              <a:t>	</a:t>
            </a:r>
            <a:r>
              <a:rPr lang="en-US" altLang="zh-CN"/>
              <a:t>1400015999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张元玮</a:t>
            </a:r>
            <a:r>
              <a:rPr lang="en-US" altLang="zh-CN" smtClean="0"/>
              <a:t>	1400013399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张煌昭</a:t>
            </a:r>
            <a:r>
              <a:rPr lang="en-US" altLang="zh-CN" smtClean="0"/>
              <a:t>	1400017707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刘</a:t>
            </a:r>
            <a:r>
              <a:rPr lang="zh-CN" altLang="en-US"/>
              <a:t>德欣</a:t>
            </a:r>
            <a:r>
              <a:rPr lang="en-US" altLang="zh-CN"/>
              <a:t>	</a:t>
            </a:r>
            <a:r>
              <a:rPr lang="en-US" altLang="zh-CN" smtClean="0"/>
              <a:t>1500017704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02093" y="397626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smtClean="0"/>
              <a:t>项目地址</a:t>
            </a:r>
            <a:endParaRPr lang="en-US" altLang="zh-CN" sz="3600"/>
          </a:p>
        </p:txBody>
      </p:sp>
      <p:sp>
        <p:nvSpPr>
          <p:cNvPr id="7" name="矩形 6"/>
          <p:cNvSpPr/>
          <p:nvPr/>
        </p:nvSpPr>
        <p:spPr>
          <a:xfrm>
            <a:off x="373726" y="4879801"/>
            <a:ext cx="4707955" cy="456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>
                <a:hlinkClick r:id="rId2"/>
              </a:rPr>
              <a:t>https://github.com/TakingOffPKU/DDoS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3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3700" y="2360410"/>
            <a:ext cx="8604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/>
              <a:t>THANK </a:t>
            </a:r>
            <a:r>
              <a:rPr lang="en-US" altLang="zh-CN" sz="4800" b="1" dirty="0" smtClean="0"/>
              <a:t>YOU FOR </a:t>
            </a:r>
            <a:r>
              <a:rPr lang="en-US" altLang="zh-CN" sz="4800" b="1" dirty="0"/>
              <a:t>WATCHING</a:t>
            </a:r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27571"/>
            <a:ext cx="256833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/>
              <a:t>北京大学 计算机网络实习</a:t>
            </a:r>
            <a:r>
              <a:rPr lang="zh-CN" altLang="en-US" sz="1400" b="1" dirty="0" smtClean="0"/>
              <a:t>课程</a:t>
            </a:r>
            <a:endParaRPr lang="zh-CN" altLang="en-US" sz="1400" b="1" dirty="0"/>
          </a:p>
        </p:txBody>
      </p:sp>
      <p:sp>
        <p:nvSpPr>
          <p:cNvPr id="7" name="矩形 6"/>
          <p:cNvSpPr/>
          <p:nvPr/>
        </p:nvSpPr>
        <p:spPr>
          <a:xfrm>
            <a:off x="5045259" y="4096214"/>
            <a:ext cx="2101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TakingOffPKU </a:t>
            </a:r>
            <a:r>
              <a:rPr lang="zh-CN" altLang="en-US" smtClean="0"/>
              <a:t>小组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2978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044937" y="1519072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目录</a:t>
            </a:r>
            <a:endParaRPr lang="en-US" altLang="zh-CN" sz="6000" dirty="0" smtClean="0">
              <a:latin typeface="+mj-lt"/>
            </a:endParaRPr>
          </a:p>
          <a:p>
            <a:pPr algn="ctr"/>
            <a:r>
              <a:rPr lang="en-US" altLang="zh-CN" sz="2400" dirty="0" smtClean="0">
                <a:latin typeface="+mj-lt"/>
              </a:rPr>
              <a:t>CONTENT</a:t>
            </a:r>
            <a:endParaRPr lang="en-US" altLang="zh-CN" sz="24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45586" y="4589682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ONE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04130" y="4589682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TWO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16885" y="4595823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THREE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62014" y="4623523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FOUR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332657" y="4264963"/>
            <a:ext cx="1751798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1400" b="1" smtClean="0">
                <a:latin typeface="+mj-lt"/>
                <a:ea typeface="微软雅黑" charset="0"/>
              </a:rPr>
              <a:t>DDoS</a:t>
            </a:r>
            <a:r>
              <a:rPr lang="zh-CN" altLang="en-US" sz="1400" b="1">
                <a:latin typeface="+mj-lt"/>
                <a:ea typeface="微软雅黑" charset="0"/>
              </a:rPr>
              <a:t>概述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140789" y="4251113"/>
            <a:ext cx="1751798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1400" b="1" smtClean="0">
                <a:ea typeface="微软雅黑" charset="0"/>
              </a:rPr>
              <a:t>DDoS</a:t>
            </a:r>
            <a:r>
              <a:rPr lang="zh-CN" altLang="en-US" sz="1400" b="1">
                <a:ea typeface="微软雅黑" charset="0"/>
              </a:rPr>
              <a:t>攻击</a:t>
            </a:r>
          </a:p>
        </p:txBody>
      </p:sp>
      <p:sp>
        <p:nvSpPr>
          <p:cNvPr id="30" name="矩形 29"/>
          <p:cNvSpPr/>
          <p:nvPr/>
        </p:nvSpPr>
        <p:spPr>
          <a:xfrm>
            <a:off x="2380697" y="506496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241247" y="506496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101797" y="5089805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64171" y="506496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004383" y="4264963"/>
            <a:ext cx="1751798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1400" b="1" smtClean="0">
                <a:ea typeface="微软雅黑" charset="0"/>
              </a:rPr>
              <a:t>DDoS</a:t>
            </a:r>
            <a:r>
              <a:rPr lang="zh-CN" altLang="en-US" sz="1400" b="1">
                <a:ea typeface="微软雅黑" charset="0"/>
              </a:rPr>
              <a:t>防御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892239" y="4251113"/>
            <a:ext cx="1751798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smtClean="0">
                <a:latin typeface="+mj-lt"/>
                <a:ea typeface="微软雅黑" charset="0"/>
              </a:rPr>
              <a:t>实验介绍</a:t>
            </a:r>
            <a:endParaRPr lang="zh-CN" altLang="en-US" sz="1400" b="1" dirty="0">
              <a:latin typeface="+mj-lt"/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27571"/>
            <a:ext cx="256833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/>
              <a:t>北京大学 计算机网络实习</a:t>
            </a:r>
            <a:r>
              <a:rPr lang="zh-CN" altLang="en-US" sz="1400" b="1" dirty="0" smtClean="0"/>
              <a:t>课程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616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</a:t>
            </a:r>
            <a:r>
              <a:rPr lang="zh-CN" altLang="en-US" sz="4400" b="1" dirty="0">
                <a:latin typeface="+mj-lt"/>
                <a:ea typeface="微软雅黑" charset="0"/>
              </a:rPr>
              <a:t> </a:t>
            </a:r>
            <a:r>
              <a:rPr lang="en-US" altLang="zh-CN" sz="4400" b="1" dirty="0" smtClean="0">
                <a:latin typeface="+mj-lt"/>
                <a:ea typeface="微软雅黑" charset="0"/>
              </a:rPr>
              <a:t>ONE</a:t>
            </a:r>
            <a:endParaRPr lang="zh-CN" altLang="en-US" sz="4400" b="1" dirty="0">
              <a:latin typeface="+mj-lt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2627" y="2207063"/>
            <a:ext cx="6606746" cy="116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6000" smtClean="0">
                <a:latin typeface="+mj-lt"/>
                <a:ea typeface="微软雅黑" charset="0"/>
              </a:rPr>
              <a:t>DDoS</a:t>
            </a:r>
            <a:r>
              <a:rPr lang="zh-CN" altLang="en-US" sz="6000" smtClean="0">
                <a:latin typeface="+mj-lt"/>
                <a:ea typeface="微软雅黑" charset="0"/>
              </a:rPr>
              <a:t>概述</a:t>
            </a:r>
            <a:endParaRPr lang="zh-CN" altLang="en-US" sz="6000" dirty="0">
              <a:latin typeface="+mj-lt"/>
              <a:ea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8" name="矩形 7"/>
          <p:cNvSpPr/>
          <p:nvPr/>
        </p:nvSpPr>
        <p:spPr>
          <a:xfrm>
            <a:off x="0" y="27571"/>
            <a:ext cx="256833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/>
              <a:t>北京大学 计算机网络实习</a:t>
            </a:r>
            <a:r>
              <a:rPr lang="zh-CN" altLang="en-US" sz="1400" b="1" dirty="0" smtClean="0"/>
              <a:t>课程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31360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7571"/>
            <a:ext cx="2568332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/>
              <a:t>北京大学 计算机网络实习课程</a:t>
            </a:r>
          </a:p>
        </p:txBody>
      </p:sp>
      <p:sp>
        <p:nvSpPr>
          <p:cNvPr id="17" name="矩形 16"/>
          <p:cNvSpPr/>
          <p:nvPr/>
        </p:nvSpPr>
        <p:spPr>
          <a:xfrm>
            <a:off x="923078" y="1873685"/>
            <a:ext cx="3825343" cy="458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DoS </a:t>
            </a:r>
            <a:r>
              <a:rPr lang="en-US" altLang="zh-CN" dirty="0"/>
              <a:t>(Denial of Service, </a:t>
            </a:r>
            <a:r>
              <a:rPr lang="zh-CN" altLang="en-US" dirty="0"/>
              <a:t>拒绝服务</a:t>
            </a:r>
            <a:r>
              <a:rPr lang="en-US" altLang="zh-CN" dirty="0"/>
              <a:t>)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923078" y="2243017"/>
            <a:ext cx="7112128" cy="1289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使计算机或网络无法提供正常的服务，并不对设备进行入侵。</a:t>
            </a:r>
            <a:endParaRPr lang="en-US" altLang="zh-CN" dirty="0"/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利用蛮力或巧妙利用协议漏洞，占用服务资源（带宽，文件系统空间等），使得网络设备无法提供网络服务。</a:t>
            </a:r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919155" y="3721072"/>
            <a:ext cx="58721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DDoS </a:t>
            </a:r>
            <a:r>
              <a:rPr lang="en-US" altLang="zh-CN" dirty="0"/>
              <a:t>(Distributed Denial of Service, </a:t>
            </a:r>
            <a:r>
              <a:rPr lang="zh-CN" altLang="en-US" dirty="0"/>
              <a:t>分布式拒绝服务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802093" y="788313"/>
            <a:ext cx="1348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DDoS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8C5612-02C8-4924-B48D-8330B2D0BB5E}"/>
              </a:ext>
            </a:extLst>
          </p:cNvPr>
          <p:cNvSpPr/>
          <p:nvPr/>
        </p:nvSpPr>
        <p:spPr>
          <a:xfrm>
            <a:off x="802093" y="4084732"/>
            <a:ext cx="7112128" cy="211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DoS</a:t>
            </a:r>
            <a:r>
              <a:rPr lang="zh-CN" altLang="en-US" dirty="0"/>
              <a:t>会占用攻击者大量网络资源，甚至攻击者网络资源不足以支持进行</a:t>
            </a:r>
            <a:r>
              <a:rPr lang="en-US" altLang="zh-CN" dirty="0"/>
              <a:t>DoS</a:t>
            </a:r>
            <a:r>
              <a:rPr lang="zh-CN" altLang="en-US" dirty="0"/>
              <a:t>攻击。</a:t>
            </a:r>
            <a:endParaRPr lang="en-US" altLang="zh-CN" dirty="0"/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利用僵尸网络，将</a:t>
            </a:r>
            <a:r>
              <a:rPr lang="en-US" altLang="zh-CN" dirty="0"/>
              <a:t>DoS</a:t>
            </a:r>
            <a:r>
              <a:rPr lang="zh-CN" altLang="en-US" dirty="0"/>
              <a:t>攻击所需的资源分散，从而使得攻击能力提升。</a:t>
            </a:r>
            <a:endParaRPr lang="en-US" altLang="zh-CN" dirty="0"/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一般发动攻击的协议层越高，越难以防御。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910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TWO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7" name="矩形 6"/>
          <p:cNvSpPr/>
          <p:nvPr/>
        </p:nvSpPr>
        <p:spPr>
          <a:xfrm>
            <a:off x="0" y="27571"/>
            <a:ext cx="256833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/>
              <a:t>北京大学 计算机网络实习</a:t>
            </a:r>
            <a:r>
              <a:rPr lang="zh-CN" altLang="en-US" sz="1400" b="1" dirty="0" smtClean="0"/>
              <a:t>课程</a:t>
            </a:r>
            <a:endParaRPr lang="zh-CN" altLang="en-US" sz="1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792627" y="2207063"/>
            <a:ext cx="6606746" cy="116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6000" smtClean="0">
                <a:latin typeface="+mj-lt"/>
                <a:ea typeface="微软雅黑" charset="0"/>
              </a:rPr>
              <a:t>DDoS</a:t>
            </a:r>
            <a:r>
              <a:rPr lang="zh-CN" altLang="en-US" sz="6000" smtClean="0">
                <a:latin typeface="+mj-lt"/>
                <a:ea typeface="微软雅黑" charset="0"/>
              </a:rPr>
              <a:t>攻击</a:t>
            </a:r>
            <a:endParaRPr lang="zh-CN" altLang="en-US" sz="6000" dirty="0">
              <a:latin typeface="+mj-lt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390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13780DD1-FA51-4092-93CB-3F86A8C9C0BD}"/>
              </a:ext>
            </a:extLst>
          </p:cNvPr>
          <p:cNvSpPr/>
          <p:nvPr/>
        </p:nvSpPr>
        <p:spPr>
          <a:xfrm>
            <a:off x="0" y="27571"/>
            <a:ext cx="2568332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/>
              <a:t>北京大学 计算机网络实习课程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B4C6E46-D801-46BC-AF0D-8B3CE976DF24}"/>
              </a:ext>
            </a:extLst>
          </p:cNvPr>
          <p:cNvSpPr/>
          <p:nvPr/>
        </p:nvSpPr>
        <p:spPr>
          <a:xfrm>
            <a:off x="923078" y="1873685"/>
            <a:ext cx="729039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SYN </a:t>
            </a:r>
            <a:r>
              <a:rPr lang="en-US" altLang="zh-CN" dirty="0"/>
              <a:t>Flood </a:t>
            </a:r>
            <a:r>
              <a:rPr lang="zh-CN" altLang="en-US" dirty="0"/>
              <a:t>（利用</a:t>
            </a:r>
            <a:r>
              <a:rPr lang="en-US" altLang="zh-CN" dirty="0"/>
              <a:t>TCP</a:t>
            </a:r>
            <a:r>
              <a:rPr lang="zh-CN" altLang="en-US" dirty="0"/>
              <a:t>三次握手</a:t>
            </a:r>
            <a:r>
              <a:rPr lang="en-US" altLang="zh-CN" dirty="0"/>
              <a:t>SYN, ACK+SYN, ACK</a:t>
            </a:r>
            <a:r>
              <a:rPr lang="zh-CN" altLang="en-US" dirty="0"/>
              <a:t>缺陷发动攻击）</a:t>
            </a:r>
            <a:endParaRPr lang="zh-CN" altLang="en-US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32CE7A1-FFD0-4127-9EC5-1E16C1654A07}"/>
              </a:ext>
            </a:extLst>
          </p:cNvPr>
          <p:cNvSpPr/>
          <p:nvPr/>
        </p:nvSpPr>
        <p:spPr>
          <a:xfrm>
            <a:off x="923078" y="2243017"/>
            <a:ext cx="7112128" cy="1704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服务器端于发送</a:t>
            </a:r>
            <a:r>
              <a:rPr lang="en-US" altLang="zh-CN" dirty="0"/>
              <a:t>SYN+ACK</a:t>
            </a:r>
            <a:r>
              <a:rPr lang="zh-CN" altLang="en-US" dirty="0"/>
              <a:t>后预分配资源直至超时或连接断开时释放；资源有限，不足时将拒绝所有</a:t>
            </a:r>
            <a:r>
              <a:rPr lang="en-US" altLang="zh-CN" dirty="0"/>
              <a:t>SYN</a:t>
            </a:r>
            <a:r>
              <a:rPr lang="zh-CN" altLang="en-US" dirty="0"/>
              <a:t>。</a:t>
            </a:r>
            <a:endParaRPr lang="en-US" altLang="zh-CN" dirty="0"/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攻击方伪造</a:t>
            </a:r>
            <a:r>
              <a:rPr lang="en-US" altLang="zh-CN" dirty="0"/>
              <a:t>IP</a:t>
            </a:r>
            <a:r>
              <a:rPr lang="zh-CN" altLang="en-US" dirty="0"/>
              <a:t>发送</a:t>
            </a:r>
            <a:r>
              <a:rPr lang="en-US" altLang="zh-CN" dirty="0"/>
              <a:t>SYN</a:t>
            </a:r>
            <a:r>
              <a:rPr lang="zh-CN" altLang="en-US" dirty="0"/>
              <a:t>，由于伪造</a:t>
            </a:r>
            <a:r>
              <a:rPr lang="en-US" altLang="zh-CN" dirty="0"/>
              <a:t>IP</a:t>
            </a:r>
            <a:r>
              <a:rPr lang="zh-CN" altLang="en-US" dirty="0"/>
              <a:t>不存在，不可能回复</a:t>
            </a:r>
            <a:r>
              <a:rPr lang="en-US" altLang="zh-CN" dirty="0"/>
              <a:t>ACK</a:t>
            </a:r>
            <a:r>
              <a:rPr lang="zh-CN" altLang="en-US" dirty="0"/>
              <a:t>，服务器端资源占用直至耗尽。</a:t>
            </a:r>
            <a:endParaRPr lang="en-US" altLang="zh-CN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77EEA88-CBE5-4B86-946D-8CCD69D41579}"/>
              </a:ext>
            </a:extLst>
          </p:cNvPr>
          <p:cNvSpPr/>
          <p:nvPr/>
        </p:nvSpPr>
        <p:spPr>
          <a:xfrm>
            <a:off x="919155" y="3834763"/>
            <a:ext cx="416293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DNS </a:t>
            </a:r>
            <a:r>
              <a:rPr lang="en-US" altLang="zh-CN" dirty="0"/>
              <a:t>Query Flood </a:t>
            </a:r>
            <a:r>
              <a:rPr lang="zh-CN" altLang="en-US" dirty="0"/>
              <a:t>（攻击</a:t>
            </a:r>
            <a:r>
              <a:rPr lang="en-US" altLang="zh-CN" dirty="0"/>
              <a:t>DNS</a:t>
            </a:r>
            <a:r>
              <a:rPr lang="zh-CN" altLang="en-US" dirty="0"/>
              <a:t>服务）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36757E4-7084-458C-B41C-FE9F09DBACB8}"/>
              </a:ext>
            </a:extLst>
          </p:cNvPr>
          <p:cNvSpPr/>
          <p:nvPr/>
        </p:nvSpPr>
        <p:spPr>
          <a:xfrm>
            <a:off x="802093" y="788313"/>
            <a:ext cx="2271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DDoS</a:t>
            </a:r>
            <a:r>
              <a:rPr lang="zh-CN" altLang="en-US" sz="3600" dirty="0"/>
              <a:t>攻击</a:t>
            </a:r>
            <a:endParaRPr lang="en-US" altLang="zh-CN" sz="36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F01E760-3DAB-4522-912C-BD4A7085E6ED}"/>
              </a:ext>
            </a:extLst>
          </p:cNvPr>
          <p:cNvSpPr/>
          <p:nvPr/>
        </p:nvSpPr>
        <p:spPr>
          <a:xfrm>
            <a:off x="802093" y="4317239"/>
            <a:ext cx="7112128" cy="1287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攻击方</a:t>
            </a:r>
            <a:r>
              <a:rPr lang="en-US" altLang="zh-CN" dirty="0"/>
              <a:t>UDP</a:t>
            </a:r>
            <a:r>
              <a:rPr lang="zh-CN" altLang="en-US" dirty="0"/>
              <a:t>层伪造源</a:t>
            </a:r>
            <a:r>
              <a:rPr lang="en-US" altLang="zh-CN" dirty="0"/>
              <a:t>IP</a:t>
            </a:r>
            <a:r>
              <a:rPr lang="zh-CN" altLang="en-US" dirty="0"/>
              <a:t>和端口等参数，</a:t>
            </a:r>
            <a:r>
              <a:rPr lang="en-US" altLang="zh-CN" dirty="0"/>
              <a:t>DNS</a:t>
            </a:r>
            <a:r>
              <a:rPr lang="zh-CN" altLang="en-US" dirty="0"/>
              <a:t>层随机伪造查询</a:t>
            </a:r>
            <a:r>
              <a:rPr lang="en-US" altLang="zh-CN" dirty="0"/>
              <a:t>ID</a:t>
            </a:r>
            <a:r>
              <a:rPr lang="zh-CN" altLang="en-US" dirty="0"/>
              <a:t>和带解析域名。</a:t>
            </a:r>
            <a:endParaRPr lang="en-US" altLang="zh-CN" dirty="0"/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暴力发起请求，以量取胜，耗尽</a:t>
            </a:r>
            <a:r>
              <a:rPr lang="en-US" altLang="zh-CN" dirty="0"/>
              <a:t>DNS</a:t>
            </a:r>
            <a:r>
              <a:rPr lang="zh-CN" altLang="en-US" dirty="0"/>
              <a:t>服务器资源。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897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03BD1E8-6F8B-4E92-B36D-6AD9C1CF8502}"/>
              </a:ext>
            </a:extLst>
          </p:cNvPr>
          <p:cNvSpPr/>
          <p:nvPr/>
        </p:nvSpPr>
        <p:spPr>
          <a:xfrm>
            <a:off x="0" y="27571"/>
            <a:ext cx="2568332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/>
              <a:t>北京大学 计算机网络实习课程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F1CC958-6EC4-454F-AD23-7F321C9A7650}"/>
              </a:ext>
            </a:extLst>
          </p:cNvPr>
          <p:cNvSpPr/>
          <p:nvPr/>
        </p:nvSpPr>
        <p:spPr>
          <a:xfrm>
            <a:off x="923078" y="1873685"/>
            <a:ext cx="5941883" cy="458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HTTP </a:t>
            </a:r>
            <a:r>
              <a:rPr lang="en-US" altLang="zh-CN" dirty="0"/>
              <a:t>Flood </a:t>
            </a:r>
            <a:r>
              <a:rPr lang="zh-CN" altLang="en-US" dirty="0"/>
              <a:t>（模仿用户网页请求与</a:t>
            </a:r>
            <a:r>
              <a:rPr lang="en-US" altLang="zh-CN" dirty="0"/>
              <a:t>HTTP</a:t>
            </a:r>
            <a:r>
              <a:rPr lang="zh-CN" altLang="en-US" dirty="0"/>
              <a:t>层发动攻击）</a:t>
            </a:r>
            <a:endParaRPr lang="zh-CN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627D549-FB5F-4770-B0FF-0DF1565E37D5}"/>
              </a:ext>
            </a:extLst>
          </p:cNvPr>
          <p:cNvSpPr/>
          <p:nvPr/>
        </p:nvSpPr>
        <p:spPr>
          <a:xfrm>
            <a:off x="923078" y="2243017"/>
            <a:ext cx="7112128" cy="1704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尽量模仿正常用户网页请求行为，欺骗安全工具。</a:t>
            </a:r>
            <a:endParaRPr lang="en-US" altLang="zh-CN" dirty="0"/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安全厂商很难再不影响用户体验的前提下进行通用的防护。</a:t>
            </a:r>
            <a:endParaRPr lang="en-US" altLang="zh-CN" dirty="0"/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连锁反应很强，</a:t>
            </a:r>
            <a:r>
              <a:rPr lang="en-US" altLang="zh-CN" dirty="0"/>
              <a:t>Web</a:t>
            </a:r>
            <a:r>
              <a:rPr lang="zh-CN" altLang="en-US" dirty="0"/>
              <a:t>前端，业务后端以及更后端的数据库压力都将增大。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3BBEFA-3DCB-47AA-9405-7378ABFA91AD}"/>
              </a:ext>
            </a:extLst>
          </p:cNvPr>
          <p:cNvSpPr/>
          <p:nvPr/>
        </p:nvSpPr>
        <p:spPr>
          <a:xfrm>
            <a:off x="919155" y="3834763"/>
            <a:ext cx="1858201" cy="458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慢速</a:t>
            </a:r>
            <a:r>
              <a:rPr lang="zh-CN" altLang="en-US" dirty="0"/>
              <a:t>连接攻击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81363DF-FA54-46A9-AE8F-BD894A5F4637}"/>
              </a:ext>
            </a:extLst>
          </p:cNvPr>
          <p:cNvSpPr/>
          <p:nvPr/>
        </p:nvSpPr>
        <p:spPr>
          <a:xfrm>
            <a:off x="802093" y="788313"/>
            <a:ext cx="2271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/>
              <a:t>DDoS</a:t>
            </a:r>
            <a:r>
              <a:rPr lang="zh-CN" altLang="en-US" sz="3600" smtClean="0"/>
              <a:t>攻击</a:t>
            </a:r>
            <a:endParaRPr lang="en-US" altLang="zh-CN" sz="36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0B4B26-845A-456E-9F49-F81E4B12CAE2}"/>
              </a:ext>
            </a:extLst>
          </p:cNvPr>
          <p:cNvSpPr/>
          <p:nvPr/>
        </p:nvSpPr>
        <p:spPr>
          <a:xfrm>
            <a:off x="802093" y="4317239"/>
            <a:ext cx="7112128" cy="2120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其中之一</a:t>
            </a:r>
            <a:r>
              <a:rPr lang="en-US" altLang="zh-CN" dirty="0" err="1"/>
              <a:t>Slowloris</a:t>
            </a:r>
            <a:r>
              <a:rPr lang="en-US" altLang="zh-CN" dirty="0"/>
              <a:t> by </a:t>
            </a:r>
            <a:r>
              <a:rPr lang="en-US" altLang="zh-CN" dirty="0" err="1"/>
              <a:t>rsnake</a:t>
            </a:r>
            <a:r>
              <a:rPr lang="zh-CN" altLang="en-US" dirty="0"/>
              <a:t>利用</a:t>
            </a:r>
            <a:r>
              <a:rPr lang="en-US" altLang="zh-CN" dirty="0"/>
              <a:t>HTTP</a:t>
            </a:r>
            <a:r>
              <a:rPr lang="zh-CN" altLang="en-US" dirty="0"/>
              <a:t>协议漏洞进行攻击。</a:t>
            </a:r>
            <a:endParaRPr lang="en-US" altLang="zh-CN" dirty="0"/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HTTP</a:t>
            </a:r>
            <a:r>
              <a:rPr lang="zh-CN" altLang="en-US" dirty="0"/>
              <a:t>协议规定以</a:t>
            </a:r>
            <a:r>
              <a:rPr lang="en-US" altLang="zh-CN" dirty="0"/>
              <a:t>\r\n\r\n</a:t>
            </a:r>
            <a:r>
              <a:rPr lang="zh-CN" altLang="en-US" dirty="0"/>
              <a:t>结尾表示客户端发送结束。</a:t>
            </a:r>
            <a:endParaRPr lang="en-US" altLang="zh-CN" dirty="0"/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攻击方将</a:t>
            </a:r>
            <a:r>
              <a:rPr lang="en-US" altLang="zh-CN" dirty="0"/>
              <a:t>HTTP</a:t>
            </a:r>
            <a:r>
              <a:rPr lang="zh-CN" altLang="en-US" dirty="0"/>
              <a:t>头设置为</a:t>
            </a:r>
            <a:r>
              <a:rPr lang="en-US" altLang="zh-CN" dirty="0"/>
              <a:t>Keep-Alive</a:t>
            </a:r>
            <a:r>
              <a:rPr lang="zh-CN" altLang="en-US" dirty="0"/>
              <a:t>要求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  <a:r>
              <a:rPr lang="en-US" altLang="zh-CN" dirty="0"/>
              <a:t>TCP</a:t>
            </a:r>
            <a:r>
              <a:rPr lang="zh-CN" altLang="en-US" dirty="0"/>
              <a:t>连接不断开，之后每隔几分钟发送一小段数据至服务器，耗尽</a:t>
            </a:r>
            <a:r>
              <a:rPr lang="en-US" altLang="zh-CN" dirty="0"/>
              <a:t>Web</a:t>
            </a:r>
            <a:r>
              <a:rPr lang="zh-CN" altLang="en-US" dirty="0"/>
              <a:t>服务器的</a:t>
            </a:r>
            <a:r>
              <a:rPr lang="en-US" altLang="zh-CN" dirty="0"/>
              <a:t>TCP</a:t>
            </a:r>
            <a:r>
              <a:rPr lang="zh-CN" altLang="en-US" dirty="0"/>
              <a:t>资源。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830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</a:t>
            </a:r>
            <a:r>
              <a:rPr lang="zh-CN" altLang="en-US" sz="4400" b="1" dirty="0">
                <a:latin typeface="+mj-lt"/>
                <a:ea typeface="微软雅黑" charset="0"/>
              </a:rPr>
              <a:t> </a:t>
            </a:r>
            <a:r>
              <a:rPr lang="en-US" altLang="zh-CN" sz="4400" b="1" dirty="0">
                <a:latin typeface="+mj-lt"/>
                <a:ea typeface="微软雅黑" charset="0"/>
              </a:rPr>
              <a:t>THREE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7" name="矩形 6"/>
          <p:cNvSpPr/>
          <p:nvPr/>
        </p:nvSpPr>
        <p:spPr>
          <a:xfrm>
            <a:off x="0" y="27571"/>
            <a:ext cx="256833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/>
              <a:t>北京大学 计算机网络实习</a:t>
            </a:r>
            <a:r>
              <a:rPr lang="zh-CN" altLang="en-US" sz="1400" b="1" dirty="0" smtClean="0"/>
              <a:t>课程</a:t>
            </a:r>
            <a:endParaRPr lang="zh-CN" altLang="en-US" sz="1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792627" y="2207063"/>
            <a:ext cx="6606746" cy="116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6000" smtClean="0">
                <a:latin typeface="+mj-lt"/>
                <a:ea typeface="微软雅黑" charset="0"/>
              </a:rPr>
              <a:t>DDoS</a:t>
            </a:r>
            <a:r>
              <a:rPr lang="zh-CN" altLang="en-US" sz="6000">
                <a:latin typeface="+mj-lt"/>
                <a:ea typeface="微软雅黑" charset="0"/>
              </a:rPr>
              <a:t>防御</a:t>
            </a:r>
            <a:endParaRPr lang="zh-CN" altLang="en-US" sz="6000" dirty="0">
              <a:latin typeface="+mj-lt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169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02093" y="788313"/>
            <a:ext cx="2271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smtClean="0"/>
              <a:t>DDoS</a:t>
            </a:r>
            <a:r>
              <a:rPr lang="zh-CN" altLang="en-US" sz="3600" smtClean="0"/>
              <a:t>防御</a:t>
            </a:r>
            <a:endParaRPr lang="en-US" altLang="zh-CN" sz="3600"/>
          </a:p>
        </p:txBody>
      </p:sp>
      <p:sp>
        <p:nvSpPr>
          <p:cNvPr id="6" name="矩形 5"/>
          <p:cNvSpPr/>
          <p:nvPr/>
        </p:nvSpPr>
        <p:spPr>
          <a:xfrm>
            <a:off x="0" y="27571"/>
            <a:ext cx="256833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/>
              <a:t>北京大学 计算机网络实习</a:t>
            </a:r>
            <a:r>
              <a:rPr lang="zh-CN" altLang="en-US" sz="1400" b="1" dirty="0" smtClean="0"/>
              <a:t>课程</a:t>
            </a:r>
            <a:endParaRPr lang="zh-CN" altLang="en-US" sz="1400" b="1" dirty="0"/>
          </a:p>
        </p:txBody>
      </p:sp>
      <p:sp>
        <p:nvSpPr>
          <p:cNvPr id="7" name="矩形 6"/>
          <p:cNvSpPr/>
          <p:nvPr/>
        </p:nvSpPr>
        <p:spPr>
          <a:xfrm>
            <a:off x="923078" y="1873685"/>
            <a:ext cx="4434227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SYN Flood</a:t>
            </a:r>
            <a:r>
              <a:rPr lang="zh-CN" altLang="en-US" smtClean="0"/>
              <a:t>防御</a:t>
            </a:r>
            <a:endParaRPr lang="en-US" altLang="zh-CN" smtClean="0"/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反向探测，过滤虚假流量</a:t>
            </a:r>
            <a:endParaRPr lang="en-US" altLang="zh-CN" smtClean="0"/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建立</a:t>
            </a:r>
            <a:r>
              <a:rPr lang="en-US" altLang="zh-CN" smtClean="0"/>
              <a:t>SYN Cookie</a:t>
            </a:r>
            <a:r>
              <a:rPr lang="zh-CN" altLang="en-US" smtClean="0"/>
              <a:t>，实现白名单过滤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23078" y="3214942"/>
            <a:ext cx="4397358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HTTP Flood</a:t>
            </a:r>
            <a:r>
              <a:rPr lang="zh-CN" altLang="en-US" smtClean="0"/>
              <a:t>防御</a:t>
            </a:r>
            <a:endParaRPr lang="en-US" altLang="zh-CN" smtClean="0"/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使用缓存，减少单次处理请求时间</a:t>
            </a:r>
            <a:endParaRPr lang="en-US" altLang="zh-CN" smtClean="0"/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部署</a:t>
            </a:r>
            <a:r>
              <a:rPr lang="en-US" altLang="zh-CN" smtClean="0"/>
              <a:t>CDN</a:t>
            </a:r>
            <a:r>
              <a:rPr lang="zh-CN" altLang="en-US" smtClean="0"/>
              <a:t>节点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23119" y="4541376"/>
            <a:ext cx="5089855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DNS Flood</a:t>
            </a:r>
            <a:r>
              <a:rPr lang="zh-CN" altLang="en-US" smtClean="0"/>
              <a:t>防御</a:t>
            </a:r>
            <a:endParaRPr lang="en-US" altLang="zh-CN" smtClean="0"/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使用缓存，减少单次</a:t>
            </a:r>
            <a:r>
              <a:rPr lang="en-US" altLang="zh-CN" smtClean="0"/>
              <a:t>DNS</a:t>
            </a:r>
            <a:r>
              <a:rPr lang="zh-CN" altLang="en-US" smtClean="0"/>
              <a:t>解析时间</a:t>
            </a:r>
            <a:endParaRPr lang="en-US" altLang="zh-CN" smtClean="0"/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丢弃请求或返回特殊相应强制客户端重发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9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>
          <a:defRPr sz="1400" b="1" dirty="0" smtClean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</TotalTime>
  <Words>726</Words>
  <Application>Microsoft Office PowerPoint</Application>
  <PresentationFormat>宽屏</PresentationFormat>
  <Paragraphs>122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微软雅黑</vt:lpstr>
      <vt:lpstr>Arial</vt:lpstr>
      <vt:lpstr>Century Gothic</vt:lpstr>
      <vt:lpstr>Segoe UI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刘德欣</cp:lastModifiedBy>
  <cp:revision>163</cp:revision>
  <dcterms:created xsi:type="dcterms:W3CDTF">2015-08-18T02:51:41Z</dcterms:created>
  <dcterms:modified xsi:type="dcterms:W3CDTF">2018-05-10T05:41:37Z</dcterms:modified>
  <cp:category/>
</cp:coreProperties>
</file>