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verage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ed0d33c0f_0_3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ed0d33c0f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ed0d33c0f_0_3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ed0d33c0f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Aqui se explica superficialmente que es el encoder y el escalado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6f980f91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6f980f9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ed0d33c0f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ed0d33c0f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Alternar entre esta diapositiva y la siguiente.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ed0d33c0f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ed0d33c0f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ed0d33c0f_0_3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ed0d33c0f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ed0d33c0f_0_3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ed0d33c0f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Apps Google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Machine Learning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Ángel Araya Gonzalez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26450" y="393125"/>
            <a:ext cx="39450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r>
              <a:rPr lang="es"/>
              <a:t>ategorías con mayor cantidad de Apps con 5 puntos de rating</a:t>
            </a:r>
            <a:endParaRPr/>
          </a:p>
        </p:txBody>
      </p:sp>
      <p:sp>
        <p:nvSpPr>
          <p:cNvPr id="129" name="Google Shape;129;p22"/>
          <p:cNvSpPr txBox="1"/>
          <p:nvPr>
            <p:ph idx="2" type="body"/>
          </p:nvPr>
        </p:nvSpPr>
        <p:spPr>
          <a:xfrm>
            <a:off x="380450" y="2447500"/>
            <a:ext cx="3837000" cy="23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465">
                <a:solidFill>
                  <a:schemeClr val="accent3"/>
                </a:solidFill>
              </a:rPr>
              <a:t>La </a:t>
            </a:r>
            <a:r>
              <a:rPr lang="es" sz="1465">
                <a:solidFill>
                  <a:schemeClr val="accent3"/>
                </a:solidFill>
              </a:rPr>
              <a:t>categoría</a:t>
            </a:r>
            <a:r>
              <a:rPr lang="es" sz="1465">
                <a:solidFill>
                  <a:schemeClr val="accent3"/>
                </a:solidFill>
              </a:rPr>
              <a:t> con mayor cantidad de apps con 5 estrellas es FAMILY, esta </a:t>
            </a:r>
            <a:r>
              <a:rPr lang="es" sz="1465">
                <a:solidFill>
                  <a:schemeClr val="accent3"/>
                </a:solidFill>
              </a:rPr>
              <a:t>categoría</a:t>
            </a:r>
            <a:r>
              <a:rPr lang="es" sz="1465">
                <a:solidFill>
                  <a:schemeClr val="accent3"/>
                </a:solidFill>
              </a:rPr>
              <a:t> tiene 67 apps con 5 estrellas.</a:t>
            </a:r>
            <a:endParaRPr sz="1465">
              <a:solidFill>
                <a:schemeClr val="accent3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s" sz="1465">
                <a:solidFill>
                  <a:schemeClr val="accent3"/>
                </a:solidFill>
              </a:rPr>
              <a:t>Esto no es tan extraño, ya que la </a:t>
            </a:r>
            <a:r>
              <a:rPr lang="es" sz="1465">
                <a:solidFill>
                  <a:schemeClr val="accent3"/>
                </a:solidFill>
              </a:rPr>
              <a:t>mayoría</a:t>
            </a:r>
            <a:r>
              <a:rPr lang="es" sz="1465">
                <a:solidFill>
                  <a:schemeClr val="accent3"/>
                </a:solidFill>
              </a:rPr>
              <a:t> de las apps </a:t>
            </a:r>
            <a:r>
              <a:rPr lang="es" sz="1465">
                <a:solidFill>
                  <a:schemeClr val="accent3"/>
                </a:solidFill>
              </a:rPr>
              <a:t>están</a:t>
            </a:r>
            <a:r>
              <a:rPr lang="es" sz="1465">
                <a:solidFill>
                  <a:schemeClr val="accent3"/>
                </a:solidFill>
              </a:rPr>
              <a:t> en esta </a:t>
            </a:r>
            <a:r>
              <a:rPr lang="es" sz="1465">
                <a:solidFill>
                  <a:schemeClr val="accent3"/>
                </a:solidFill>
              </a:rPr>
              <a:t>categoría, pero no hay que quitarle merito, aun así tiene un porcentaje bastante superior a las demás.</a:t>
            </a:r>
            <a:endParaRPr sz="1095">
              <a:solidFill>
                <a:schemeClr val="accent3"/>
              </a:solidFill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000" y="638075"/>
            <a:ext cx="3872276" cy="386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26450" y="124975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Promedio de los tamaños de las Apps por </a:t>
            </a:r>
            <a:r>
              <a:rPr lang="es"/>
              <a:t>categoría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230750" y="2081800"/>
            <a:ext cx="4140900" cy="2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Estas son los promedios de tamaño en Mb por </a:t>
            </a:r>
            <a:r>
              <a:rPr lang="e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categoría</a:t>
            </a:r>
            <a:r>
              <a:rPr lang="e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, la </a:t>
            </a:r>
            <a:r>
              <a:rPr lang="e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categoría</a:t>
            </a:r>
            <a:r>
              <a:rPr lang="e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con mayor cantidad y sobrepasando por mucho a las </a:t>
            </a:r>
            <a:r>
              <a:rPr lang="e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demás</a:t>
            </a:r>
            <a:r>
              <a:rPr lang="e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es “GAME”, que tiene sentido ya que los videojuegos tienen la tendencia a tener </a:t>
            </a:r>
            <a:r>
              <a:rPr lang="e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imágenes</a:t>
            </a:r>
            <a:r>
              <a:rPr lang="e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o animaciones que de por si pesan </a:t>
            </a:r>
            <a:r>
              <a:rPr lang="e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más.</a:t>
            </a:r>
            <a:r>
              <a:rPr lang="e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Dato: La </a:t>
            </a:r>
            <a:r>
              <a:rPr lang="e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categoría</a:t>
            </a:r>
            <a:r>
              <a:rPr lang="e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“GAME” tiene </a:t>
            </a:r>
            <a:r>
              <a:rPr lang="e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Apps con un</a:t>
            </a:r>
            <a:r>
              <a:rPr lang="es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promedio de calificaciones superior a 4 puntos.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225" y="917163"/>
            <a:ext cx="4419701" cy="3309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del Modelo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237675"/>
            <a:ext cx="2539800" cy="33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Para lograr entrenar el modelo se considerando las siguientes variables del dataset :</a:t>
            </a:r>
            <a:endParaRPr sz="1600"/>
          </a:p>
          <a:p>
            <a:pPr indent="-3235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 sz="1929"/>
              <a:t>Category		</a:t>
            </a:r>
            <a:endParaRPr sz="1929"/>
          </a:p>
          <a:p>
            <a:pPr indent="-3235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1929"/>
              <a:t>Reviews	</a:t>
            </a:r>
            <a:endParaRPr sz="1929"/>
          </a:p>
          <a:p>
            <a:pPr indent="-3235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1929"/>
              <a:t>Size	</a:t>
            </a:r>
            <a:endParaRPr sz="1929"/>
          </a:p>
          <a:p>
            <a:pPr indent="-3235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1929"/>
              <a:t>Installs	</a:t>
            </a:r>
            <a:endParaRPr sz="1929"/>
          </a:p>
          <a:p>
            <a:pPr indent="-3235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1929"/>
              <a:t>Type	</a:t>
            </a:r>
            <a:endParaRPr sz="1929"/>
          </a:p>
          <a:p>
            <a:pPr indent="-3235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1929"/>
              <a:t>Price</a:t>
            </a:r>
            <a:endParaRPr sz="1929"/>
          </a:p>
          <a:p>
            <a:pPr indent="-3235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1929"/>
              <a:t>Content Rating	</a:t>
            </a:r>
            <a:endParaRPr sz="1929"/>
          </a:p>
          <a:p>
            <a:pPr indent="-322103" lvl="0" marL="457200" rtl="0" algn="l">
              <a:spcBef>
                <a:spcPts val="0"/>
              </a:spcBef>
              <a:spcAft>
                <a:spcPts val="0"/>
              </a:spcAft>
              <a:buSzPct val="98495"/>
              <a:buChar char="-"/>
            </a:pPr>
            <a:r>
              <a:rPr lang="es" sz="1929"/>
              <a:t>Last Updated</a:t>
            </a:r>
            <a:r>
              <a:rPr lang="es" sz="1900"/>
              <a:t>	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75"/>
              <a:t>Siendo nuestro target la variable :</a:t>
            </a:r>
            <a:endParaRPr sz="1575"/>
          </a:p>
          <a:p>
            <a:pPr indent="-32519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 sz="1962"/>
              <a:t>Rating</a:t>
            </a:r>
            <a:endParaRPr sz="1962"/>
          </a:p>
        </p:txBody>
      </p:sp>
      <p:sp>
        <p:nvSpPr>
          <p:cNvPr id="144" name="Google Shape;144;p24"/>
          <p:cNvSpPr txBox="1"/>
          <p:nvPr>
            <p:ph idx="2" type="body"/>
          </p:nvPr>
        </p:nvSpPr>
        <p:spPr>
          <a:xfrm>
            <a:off x="3302100" y="1237675"/>
            <a:ext cx="2539800" cy="33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A todos se les realizaron distintos procesos por los cuales se prepararon sus datos, ya que los modelos de machine learning solo pueden recibir datos </a:t>
            </a:r>
            <a:r>
              <a:rPr lang="es" sz="1200"/>
              <a:t>numéricos</a:t>
            </a:r>
            <a:r>
              <a:rPr lang="es" sz="1200"/>
              <a:t>, estos procesos fueron:</a:t>
            </a:r>
            <a:endParaRPr sz="1200"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Encoder: para  las columnas </a:t>
            </a:r>
            <a:r>
              <a:rPr lang="es"/>
              <a:t>categorías.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Escaladores: para las columnas </a:t>
            </a:r>
            <a:r>
              <a:rPr lang="es"/>
              <a:t>numéricas</a:t>
            </a:r>
            <a:r>
              <a:rPr lang="es"/>
              <a:t>.</a:t>
            </a:r>
            <a:endParaRPr/>
          </a:p>
        </p:txBody>
      </p:sp>
      <p:sp>
        <p:nvSpPr>
          <p:cNvPr id="145" name="Google Shape;145;p24"/>
          <p:cNvSpPr txBox="1"/>
          <p:nvPr>
            <p:ph idx="2" type="body"/>
          </p:nvPr>
        </p:nvSpPr>
        <p:spPr>
          <a:xfrm>
            <a:off x="6292500" y="1237675"/>
            <a:ext cx="2539800" cy="33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/>
              <a:t>Para el modelo se hicieron diferentes pruebas y se </a:t>
            </a:r>
            <a:r>
              <a:rPr lang="es" sz="1200"/>
              <a:t>seleccione</a:t>
            </a:r>
            <a:r>
              <a:rPr lang="es" sz="1200"/>
              <a:t> el modelo de Random Forest, en </a:t>
            </a:r>
            <a:r>
              <a:rPr lang="es" sz="1200"/>
              <a:t>específico</a:t>
            </a:r>
            <a:r>
              <a:rPr lang="es" sz="1200"/>
              <a:t> el modelo de </a:t>
            </a:r>
            <a:r>
              <a:rPr lang="es" sz="1200"/>
              <a:t>clasificación.</a:t>
            </a:r>
            <a:endParaRPr sz="1500"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7225" y="2571743"/>
            <a:ext cx="1838200" cy="1709850"/>
          </a:xfrm>
          <a:prstGeom prst="rect">
            <a:avLst/>
          </a:prstGeom>
          <a:noFill/>
          <a:ln>
            <a:noFill/>
          </a:ln>
          <a:effectLst>
            <a:outerShdw blurRad="628650" rotWithShape="0" algn="bl" dir="5400000" dist="57150">
              <a:srgbClr val="000000">
                <a:alpha val="72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idx="4294967295" type="title"/>
          </p:nvPr>
        </p:nvSpPr>
        <p:spPr>
          <a:xfrm>
            <a:off x="652975" y="573000"/>
            <a:ext cx="49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Exactitud del modelo Random Forest</a:t>
            </a:r>
            <a:endParaRPr/>
          </a:p>
        </p:txBody>
      </p:sp>
      <p:sp>
        <p:nvSpPr>
          <p:cNvPr id="152" name="Google Shape;152;p25"/>
          <p:cNvSpPr txBox="1"/>
          <p:nvPr>
            <p:ph idx="4294967295" type="body"/>
          </p:nvPr>
        </p:nvSpPr>
        <p:spPr>
          <a:xfrm>
            <a:off x="652975" y="1882175"/>
            <a:ext cx="4678800" cy="20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Como se </a:t>
            </a:r>
            <a:r>
              <a:rPr lang="es" sz="2100"/>
              <a:t>comentó</a:t>
            </a:r>
            <a:r>
              <a:rPr lang="es" sz="2100"/>
              <a:t> anteriormente. se hicieron </a:t>
            </a:r>
            <a:r>
              <a:rPr lang="es" sz="2100"/>
              <a:t>diferentes</a:t>
            </a:r>
            <a:r>
              <a:rPr lang="es" sz="2100"/>
              <a:t> pruebas con diferente modelos, siendo Random Forest el modelo que </a:t>
            </a:r>
            <a:r>
              <a:rPr lang="es" sz="2100"/>
              <a:t>logró</a:t>
            </a:r>
            <a:r>
              <a:rPr lang="es" sz="2100"/>
              <a:t> dar mejores resultados, para sus datos de testing.</a:t>
            </a:r>
            <a:endParaRPr sz="21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100"/>
              <a:t>Logrando un 75% de </a:t>
            </a:r>
            <a:r>
              <a:rPr lang="es" sz="2100"/>
              <a:t>Exactitud</a:t>
            </a:r>
            <a:r>
              <a:rPr lang="es" sz="2100"/>
              <a:t>.</a:t>
            </a:r>
            <a:endParaRPr sz="2100"/>
          </a:p>
        </p:txBody>
      </p:sp>
      <p:sp>
        <p:nvSpPr>
          <p:cNvPr id="153" name="Google Shape;153;p25"/>
          <p:cNvSpPr txBox="1"/>
          <p:nvPr>
            <p:ph idx="4294967295" type="body"/>
          </p:nvPr>
        </p:nvSpPr>
        <p:spPr>
          <a:xfrm>
            <a:off x="5799975" y="3740813"/>
            <a:ext cx="747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Regresión</a:t>
            </a:r>
            <a:r>
              <a:rPr b="1" lang="es" sz="1400">
                <a:solidFill>
                  <a:schemeClr val="dk1"/>
                </a:solidFill>
              </a:rPr>
              <a:t> </a:t>
            </a:r>
            <a:r>
              <a:rPr b="1" lang="es" sz="1400">
                <a:solidFill>
                  <a:schemeClr val="dk1"/>
                </a:solidFill>
              </a:rPr>
              <a:t>Logística</a:t>
            </a:r>
            <a:endParaRPr sz="1400"/>
          </a:p>
        </p:txBody>
      </p:sp>
      <p:sp>
        <p:nvSpPr>
          <p:cNvPr id="154" name="Google Shape;154;p25"/>
          <p:cNvSpPr txBox="1"/>
          <p:nvPr>
            <p:ph idx="4294967295" type="body"/>
          </p:nvPr>
        </p:nvSpPr>
        <p:spPr>
          <a:xfrm>
            <a:off x="5857575" y="1702763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accent5"/>
                </a:solidFill>
              </a:rPr>
              <a:t>74%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55" name="Google Shape;155;p25"/>
          <p:cNvSpPr/>
          <p:nvPr/>
        </p:nvSpPr>
        <p:spPr>
          <a:xfrm>
            <a:off x="5846225" y="1978013"/>
            <a:ext cx="689400" cy="18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>
            <p:ph idx="4294967295" type="body"/>
          </p:nvPr>
        </p:nvSpPr>
        <p:spPr>
          <a:xfrm>
            <a:off x="6692150" y="3832913"/>
            <a:ext cx="6894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Random Forest</a:t>
            </a:r>
            <a:endParaRPr sz="1400"/>
          </a:p>
        </p:txBody>
      </p:sp>
      <p:sp>
        <p:nvSpPr>
          <p:cNvPr id="157" name="Google Shape;157;p25"/>
          <p:cNvSpPr txBox="1"/>
          <p:nvPr>
            <p:ph idx="4294967295" type="body"/>
          </p:nvPr>
        </p:nvSpPr>
        <p:spPr>
          <a:xfrm>
            <a:off x="6692150" y="147188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accent5"/>
                </a:solidFill>
              </a:rPr>
              <a:t>75%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58" name="Google Shape;158;p25"/>
          <p:cNvSpPr/>
          <p:nvPr/>
        </p:nvSpPr>
        <p:spPr>
          <a:xfrm>
            <a:off x="6692050" y="1786288"/>
            <a:ext cx="689400" cy="204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>
            <p:ph idx="4294967295" type="body"/>
          </p:nvPr>
        </p:nvSpPr>
        <p:spPr>
          <a:xfrm>
            <a:off x="7538125" y="3832913"/>
            <a:ext cx="747000" cy="3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KNeighbors</a:t>
            </a:r>
            <a:endParaRPr sz="1400"/>
          </a:p>
        </p:txBody>
      </p:sp>
      <p:sp>
        <p:nvSpPr>
          <p:cNvPr id="160" name="Google Shape;160;p25"/>
          <p:cNvSpPr txBox="1"/>
          <p:nvPr>
            <p:ph idx="4294967295" type="body"/>
          </p:nvPr>
        </p:nvSpPr>
        <p:spPr>
          <a:xfrm>
            <a:off x="7526525" y="1880613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accent5"/>
                </a:solidFill>
              </a:rPr>
              <a:t>70%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7526525" y="2195013"/>
            <a:ext cx="689400" cy="163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Api en un servicio Web de pruebas, Heroku.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350475"/>
            <a:ext cx="3715800" cy="3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732"/>
              <a:t>Como no todo es </a:t>
            </a:r>
            <a:r>
              <a:rPr lang="es" sz="1732"/>
              <a:t>teoría</a:t>
            </a:r>
            <a:r>
              <a:rPr lang="es" sz="1732"/>
              <a:t>, pongamos en </a:t>
            </a:r>
            <a:r>
              <a:rPr lang="es" sz="1732"/>
              <a:t>práctica</a:t>
            </a:r>
            <a:r>
              <a:rPr lang="es" sz="1732"/>
              <a:t> el modelo, se </a:t>
            </a:r>
            <a:r>
              <a:rPr lang="es" sz="1732"/>
              <a:t>generó</a:t>
            </a:r>
            <a:r>
              <a:rPr lang="es" sz="1732"/>
              <a:t> en un servicio Web la Api del mismo, para que se ponga a prueba lo desarrollado, para ellos se necesita un cliente HTTP, para lograr mandarle los datos a la web con el </a:t>
            </a:r>
            <a:r>
              <a:rPr lang="es" sz="1732"/>
              <a:t>método</a:t>
            </a:r>
            <a:r>
              <a:rPr lang="es" sz="1732"/>
              <a:t> POST, con el siguiente formato:</a:t>
            </a:r>
            <a:endParaRPr sz="1732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40"/>
              <a:t>{"Category": "FAMILY",</a:t>
            </a:r>
            <a:endParaRPr sz="154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40"/>
              <a:t>        "Reviews": 92010,</a:t>
            </a:r>
            <a:endParaRPr sz="154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40"/>
              <a:t>        "Installs": </a:t>
            </a:r>
            <a:r>
              <a:rPr lang="es" sz="1540"/>
              <a:t>1000000</a:t>
            </a:r>
            <a:r>
              <a:rPr lang="es" sz="1540"/>
              <a:t>,</a:t>
            </a:r>
            <a:endParaRPr sz="154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40"/>
              <a:t>        "Type": "Free",</a:t>
            </a:r>
            <a:endParaRPr sz="154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40"/>
              <a:t>        "Price_usd": 0.0,</a:t>
            </a:r>
            <a:endParaRPr sz="154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40"/>
              <a:t>        "Content Rating": "Everyone",</a:t>
            </a:r>
            <a:endParaRPr sz="154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40"/>
              <a:t>        "Size_Mb": 5.9,</a:t>
            </a:r>
            <a:endParaRPr sz="154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40"/>
              <a:t>        "Updated Mes": 9,</a:t>
            </a:r>
            <a:endParaRPr sz="154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40"/>
              <a:t>        "Updated Año": 2018}</a:t>
            </a:r>
            <a:endParaRPr sz="154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60"/>
              <a:t>Se puede apreciar que las </a:t>
            </a:r>
            <a:r>
              <a:rPr lang="es" sz="1760"/>
              <a:t>variables</a:t>
            </a:r>
            <a:r>
              <a:rPr lang="es" sz="1760"/>
              <a:t>  son distintas a las anteriores nombradas, esto es debido a las </a:t>
            </a:r>
            <a:r>
              <a:rPr lang="es" sz="1760"/>
              <a:t>diferentes</a:t>
            </a:r>
            <a:r>
              <a:rPr lang="es" sz="1760"/>
              <a:t> </a:t>
            </a:r>
            <a:r>
              <a:rPr lang="es" sz="1760"/>
              <a:t>transformaciones</a:t>
            </a:r>
            <a:r>
              <a:rPr lang="es" sz="1760"/>
              <a:t> comentadas anteriormente.</a:t>
            </a:r>
            <a:endParaRPr sz="1760"/>
          </a:p>
        </p:txBody>
      </p:sp>
      <p:sp>
        <p:nvSpPr>
          <p:cNvPr id="168" name="Google Shape;168;p26"/>
          <p:cNvSpPr txBox="1"/>
          <p:nvPr/>
        </p:nvSpPr>
        <p:spPr>
          <a:xfrm>
            <a:off x="4862500" y="1350475"/>
            <a:ext cx="3254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Esto es lo </a:t>
            </a:r>
            <a:r>
              <a:rPr lang="es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que</a:t>
            </a:r>
            <a:r>
              <a:rPr lang="es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nos </a:t>
            </a:r>
            <a:r>
              <a:rPr lang="es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entregaría</a:t>
            </a:r>
            <a:r>
              <a:rPr lang="es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el Api del modelo de vuelta: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663" y="2143475"/>
            <a:ext cx="3229925" cy="99065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6360000" dist="9525">
              <a:srgbClr val="FFF2CC">
                <a:alpha val="24000"/>
              </a:srgbClr>
            </a:outerShdw>
          </a:effectLst>
        </p:spPr>
      </p:pic>
      <p:sp>
        <p:nvSpPr>
          <p:cNvPr id="170" name="Google Shape;170;p26"/>
          <p:cNvSpPr txBox="1"/>
          <p:nvPr/>
        </p:nvSpPr>
        <p:spPr>
          <a:xfrm>
            <a:off x="4862500" y="3483500"/>
            <a:ext cx="3254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Nos indica la exactitud del modelo entrenado del 75% y </a:t>
            </a:r>
            <a:r>
              <a:rPr lang="es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también</a:t>
            </a:r>
            <a:r>
              <a:rPr lang="es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s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cómo</a:t>
            </a:r>
            <a:r>
              <a:rPr lang="es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clasifica la App </a:t>
            </a:r>
            <a:r>
              <a:rPr lang="es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según</a:t>
            </a:r>
            <a:r>
              <a:rPr lang="es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una </a:t>
            </a:r>
            <a:r>
              <a:rPr lang="es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calificación</a:t>
            </a:r>
            <a:r>
              <a:rPr lang="es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de 4, que en este caso si es correcta.</a:t>
            </a:r>
            <a:endParaRPr sz="1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/>
          <p:nvPr/>
        </p:nvSpPr>
        <p:spPr>
          <a:xfrm>
            <a:off x="650325" y="1228575"/>
            <a:ext cx="7758000" cy="3455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6" name="Google Shape;176;p27"/>
          <p:cNvSpPr txBox="1"/>
          <p:nvPr>
            <p:ph type="title"/>
          </p:nvPr>
        </p:nvSpPr>
        <p:spPr>
          <a:xfrm>
            <a:off x="693000" y="31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Aún</a:t>
            </a:r>
            <a:r>
              <a:rPr lang="es"/>
              <a:t> queda trabajo por hacer…</a:t>
            </a:r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919550" y="1399225"/>
            <a:ext cx="6685200" cy="28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Como no  todo es perfecto, el modelo es bastante mejorable en muchos sentidos y no solo el modelo si no 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también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 la web junto con la Api, algunas posibles mejoras son: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 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-"/>
            </a:pP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Un mejor procesamiento, lamentablemente el procesamiento de los datos toma demasiado tiempo, por lo que mejorar el 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dispositivo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 otorgara una clara mejora a la hora entrenar los datos.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Average"/>
              <a:buChar char="-"/>
            </a:pP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Un mejor diseño de la web 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también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s" sz="1600">
                <a:latin typeface="Average"/>
                <a:ea typeface="Average"/>
                <a:cs typeface="Average"/>
                <a:sym typeface="Average"/>
              </a:rPr>
              <a:t>entregará un entendimiento más sencillo de los resultados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/>
          <p:nvPr/>
        </p:nvSpPr>
        <p:spPr>
          <a:xfrm>
            <a:off x="-855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 txBox="1"/>
          <p:nvPr>
            <p:ph idx="4294967295" type="title"/>
          </p:nvPr>
        </p:nvSpPr>
        <p:spPr>
          <a:xfrm>
            <a:off x="220300" y="1707125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1"/>
                </a:solidFill>
              </a:rPr>
              <a:t>Preguntas?</a:t>
            </a:r>
            <a:endParaRPr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89550" y="54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Temas a tratar: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689550" y="13657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s" sz="2300"/>
              <a:t>Problemática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s" sz="2300"/>
              <a:t>Datos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s" sz="2300"/>
              <a:t>Análisis</a:t>
            </a:r>
            <a:r>
              <a:rPr lang="es" sz="2300"/>
              <a:t> exploratorio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s" sz="2300"/>
              <a:t>Modelado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s" sz="2300"/>
              <a:t>Resultados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s" sz="2300"/>
              <a:t>Mejoras del proyecto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s" sz="2300"/>
              <a:t>Preguntas y respuestas.</a:t>
            </a:r>
            <a:endParaRPr sz="23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725" y="1127650"/>
            <a:ext cx="2586401" cy="28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</a:t>
            </a:r>
            <a:r>
              <a:rPr lang="es"/>
              <a:t>: No poder crear una App, competitiva en el mercado.</a:t>
            </a:r>
            <a:endParaRPr/>
          </a:p>
        </p:txBody>
      </p:sp>
      <p:grpSp>
        <p:nvGrpSpPr>
          <p:cNvPr id="73" name="Google Shape;73;p15"/>
          <p:cNvGrpSpPr/>
          <p:nvPr/>
        </p:nvGrpSpPr>
        <p:grpSpPr>
          <a:xfrm>
            <a:off x="1108375" y="1304875"/>
            <a:ext cx="2628925" cy="3416400"/>
            <a:chOff x="431925" y="1304875"/>
            <a:chExt cx="2628925" cy="3416400"/>
          </a:xfrm>
        </p:grpSpPr>
        <p:sp>
          <p:nvSpPr>
            <p:cNvPr id="74" name="Google Shape;74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11828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Propósito de la app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7" name="Google Shape;77;p15"/>
          <p:cNvGrpSpPr/>
          <p:nvPr/>
        </p:nvGrpSpPr>
        <p:grpSpPr>
          <a:xfrm>
            <a:off x="5398575" y="1304875"/>
            <a:ext cx="2632500" cy="3416400"/>
            <a:chOff x="3320450" y="1304875"/>
            <a:chExt cx="2632500" cy="3416400"/>
          </a:xfrm>
        </p:grpSpPr>
        <p:sp>
          <p:nvSpPr>
            <p:cNvPr id="78" name="Google Shape;78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54675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Experiencia del Usuario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151200" y="1766275"/>
            <a:ext cx="24945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Crear una App no es tan sencillo si no sabes por </a:t>
            </a: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dónde</a:t>
            </a: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empezar.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Quieres resolver un problema?, o </a:t>
            </a: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quizás</a:t>
            </a: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solo entretener a las personas? o crear algo </a:t>
            </a: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útil</a:t>
            </a: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?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5400375" y="2340175"/>
            <a:ext cx="2628900" cy="18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Saber lo que quieren las personas y lo que no, es muy importante para saber que diseñar.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533250" y="840300"/>
            <a:ext cx="8077500" cy="34629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latin typeface="Average"/>
                <a:ea typeface="Average"/>
                <a:cs typeface="Average"/>
                <a:sym typeface="Average"/>
              </a:rPr>
              <a:t>Objetivo del proyecto</a:t>
            </a:r>
            <a:r>
              <a:rPr b="1" lang="es" sz="2600">
                <a:latin typeface="Average"/>
                <a:ea typeface="Average"/>
                <a:cs typeface="Average"/>
                <a:sym typeface="Average"/>
              </a:rPr>
              <a:t>: </a:t>
            </a:r>
            <a:endParaRPr b="1" sz="26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latin typeface="Average"/>
                <a:ea typeface="Average"/>
                <a:cs typeface="Average"/>
                <a:sym typeface="Average"/>
              </a:rPr>
              <a:t>Definir</a:t>
            </a:r>
            <a:r>
              <a:rPr lang="es" sz="260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s" sz="2600">
                <a:latin typeface="Average"/>
                <a:ea typeface="Average"/>
                <a:cs typeface="Average"/>
                <a:sym typeface="Average"/>
              </a:rPr>
              <a:t>qué</a:t>
            </a:r>
            <a:r>
              <a:rPr lang="es" sz="2600">
                <a:latin typeface="Average"/>
                <a:ea typeface="Average"/>
                <a:cs typeface="Average"/>
                <a:sym typeface="Average"/>
              </a:rPr>
              <a:t> Apps son </a:t>
            </a:r>
            <a:r>
              <a:rPr lang="es" sz="2600">
                <a:latin typeface="Average"/>
                <a:ea typeface="Average"/>
                <a:cs typeface="Average"/>
                <a:sym typeface="Average"/>
              </a:rPr>
              <a:t>más</a:t>
            </a:r>
            <a:r>
              <a:rPr lang="es" sz="2600">
                <a:latin typeface="Average"/>
                <a:ea typeface="Average"/>
                <a:cs typeface="Average"/>
                <a:sym typeface="Average"/>
              </a:rPr>
              <a:t> competitivas en el mercado y basado en ello crear un modelo para clasificarlas.</a:t>
            </a:r>
            <a:endParaRPr sz="26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645900" y="2886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Conocer el mercado: </a:t>
            </a:r>
            <a:r>
              <a:rPr lang="es"/>
              <a:t>Dataset</a:t>
            </a:r>
            <a:r>
              <a:rPr lang="es"/>
              <a:t> Google Apps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729675" y="1405325"/>
            <a:ext cx="2889600" cy="3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Este Dataset con </a:t>
            </a: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información de las apps de google del año 2018, es bastante conveniente para comprobar qué aplicaciones son las mejores, conocer sus características y rasgos es esencial para poder definir qué se quiere diseñar y cómo hacerlo.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4070325" y="1405325"/>
            <a:ext cx="4716900" cy="3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 puede obtener información como: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Cuales son las apps mejor calificadas?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Cuales son las peores calificadas?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Cuales son las Apps con mayores descargas?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Qué categorías tiene la mayor cantidad de aplicaciones  mejores calificadas?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¿Qué categoría de aplicaciones tiene el tamaño promedio más grande?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66675" y="90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 contiene el  Dataset?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01775" y="1951700"/>
            <a:ext cx="3999900" cy="18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- Nombres de las Apps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- Categorías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- Calificaciones o Rating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- Cantidad de Reseñas o Reviews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- Tamaños en Mb, Kb y b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- Cantidad de Descargas o Instalaciones</a:t>
            </a:r>
            <a:endParaRPr/>
          </a:p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4817850" y="1951700"/>
            <a:ext cx="3999900" cy="18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- Si es gratuita o de pago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- Precios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- Tipo de contenido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- Últimas actualizaciones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- Versiones de las apps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- Versiones del sistema android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171425" y="1951700"/>
            <a:ext cx="8711100" cy="184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26450" y="21640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Mejores Apps del mercado</a:t>
            </a:r>
            <a:endParaRPr/>
          </a:p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945600" y="9314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Estas son algunas de las apps con </a:t>
            </a:r>
            <a:r>
              <a:rPr lang="es"/>
              <a:t>más</a:t>
            </a:r>
            <a:r>
              <a:rPr lang="es"/>
              <a:t> cantidad de reviews con 5 estrellas, dos de ellas </a:t>
            </a:r>
            <a:r>
              <a:rPr lang="es"/>
              <a:t>están</a:t>
            </a:r>
            <a:r>
              <a:rPr lang="es"/>
              <a:t> creadas y orientadas hacia la </a:t>
            </a:r>
            <a:r>
              <a:rPr lang="es"/>
              <a:t>espiritualidad</a:t>
            </a:r>
            <a:r>
              <a:rPr lang="es"/>
              <a:t> o religiones. La otro es una herramienta </a:t>
            </a:r>
            <a:r>
              <a:rPr lang="es"/>
              <a:t>útil</a:t>
            </a:r>
            <a:r>
              <a:rPr lang="es"/>
              <a:t> de </a:t>
            </a:r>
            <a:r>
              <a:rPr lang="es"/>
              <a:t>cálculos.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Aquí se puede notar que incluso Apps con objetivos tanto sencillos como complejos pueden ser las favoritas de algunos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278600" y="1892200"/>
            <a:ext cx="41409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Algunas de ellas son: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1.- Ríos de Fe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2.- FD Calculator (EMI, SIP, RD &amp; Loan Eligilibility)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3.- Oración CX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26450" y="21640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Peores</a:t>
            </a:r>
            <a:r>
              <a:rPr lang="es"/>
              <a:t> Apps del mercado</a:t>
            </a:r>
            <a:endParaRPr/>
          </a:p>
        </p:txBody>
      </p:sp>
      <p:sp>
        <p:nvSpPr>
          <p:cNvPr id="115" name="Google Shape;115;p20"/>
          <p:cNvSpPr txBox="1"/>
          <p:nvPr>
            <p:ph idx="2" type="body"/>
          </p:nvPr>
        </p:nvSpPr>
        <p:spPr>
          <a:xfrm>
            <a:off x="4945600" y="9314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Estas son algunas de las apps con más cantidad de reviews con 1 estrellas, la primera orientada al arriendo de DVDs, otra al mercado de valores y la </a:t>
            </a:r>
            <a:r>
              <a:rPr lang="es"/>
              <a:t>última</a:t>
            </a:r>
            <a:r>
              <a:rPr lang="es"/>
              <a:t> sobre la </a:t>
            </a:r>
            <a:r>
              <a:rPr lang="es"/>
              <a:t>lotería</a:t>
            </a:r>
            <a:r>
              <a:rPr lang="es"/>
              <a:t> de cierto </a:t>
            </a:r>
            <a:r>
              <a:rPr lang="es"/>
              <a:t>país</a:t>
            </a:r>
            <a:r>
              <a:rPr lang="es"/>
              <a:t>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Aquí se puede apreciar que las aplicaciones relacionadas con dinero son de las peores calificadas por lo general.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278600" y="1892200"/>
            <a:ext cx="41409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Algunas de ellas son: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1.- CJ DVD Rentals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2.- CB Mobile Biz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3.- Lottery Ticket Checker - Florida Results &amp; Lotto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26450" y="124975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Apps con mayor cantidad de descargas del mercado</a:t>
            </a:r>
            <a:endParaRPr/>
          </a:p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4921225" y="7668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Estas son algunas de las apps con más cantidad de instalaciones (mil millones), </a:t>
            </a:r>
            <a:r>
              <a:rPr lang="es"/>
              <a:t>también</a:t>
            </a:r>
            <a:r>
              <a:rPr lang="es"/>
              <a:t> de las </a:t>
            </a:r>
            <a:r>
              <a:rPr lang="es"/>
              <a:t>más</a:t>
            </a:r>
            <a:r>
              <a:rPr lang="es"/>
              <a:t> conocidas a nivel mundial, entre ellas las apps de </a:t>
            </a:r>
            <a:r>
              <a:rPr lang="es"/>
              <a:t>mensajería</a:t>
            </a:r>
            <a:r>
              <a:rPr lang="es"/>
              <a:t> que son muy </a:t>
            </a:r>
            <a:r>
              <a:rPr lang="es"/>
              <a:t>útiles</a:t>
            </a:r>
            <a:r>
              <a:rPr lang="es"/>
              <a:t> y como </a:t>
            </a:r>
            <a:r>
              <a:rPr lang="es"/>
              <a:t>también</a:t>
            </a:r>
            <a:r>
              <a:rPr lang="es"/>
              <a:t> las </a:t>
            </a:r>
            <a:r>
              <a:rPr lang="es"/>
              <a:t>búsqueda</a:t>
            </a:r>
            <a:r>
              <a:rPr lang="es"/>
              <a:t> de </a:t>
            </a:r>
            <a:r>
              <a:rPr lang="es"/>
              <a:t>información</a:t>
            </a:r>
            <a:r>
              <a:rPr lang="es"/>
              <a:t>.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278600" y="1856300"/>
            <a:ext cx="41409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Algunas de las Aplicaciones con mayor </a:t>
            </a:r>
            <a: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número</a:t>
            </a:r>
            <a: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de instalaciones son: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1.- Google Play Books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2.- Messenger – Text and Video Chat for Free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3.- WhatsApp Messenger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4.- Google Chrome: Fast &amp; Secure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5.- Gmail</a:t>
            </a:r>
            <a:endParaRPr sz="2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