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1" r:id="rId8"/>
    <p:sldId id="267" r:id="rId9"/>
    <p:sldId id="262"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74872-F484-4B4A-8D00-C60E7066E889}" v="40" dt="2024-02-14T14:11:24.111"/>
  </p1510:revLst>
</p1510:revInfo>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ika Taklikar" userId="60b3026c44cd1295" providerId="LiveId" clId="{C4874872-F484-4B4A-8D00-C60E7066E889}"/>
    <pc:docChg chg="undo custSel addSld delSld modSld">
      <pc:chgData name="Ishika Taklikar" userId="60b3026c44cd1295" providerId="LiveId" clId="{C4874872-F484-4B4A-8D00-C60E7066E889}" dt="2024-02-15T09:15:43.588" v="1087" actId="1036"/>
      <pc:docMkLst>
        <pc:docMk/>
      </pc:docMkLst>
      <pc:sldChg chg="modSp mod modTransition">
        <pc:chgData name="Ishika Taklikar" userId="60b3026c44cd1295" providerId="LiveId" clId="{C4874872-F484-4B4A-8D00-C60E7066E889}" dt="2024-02-15T09:15:43.588" v="1087" actId="1036"/>
        <pc:sldMkLst>
          <pc:docMk/>
          <pc:sldMk cId="2142139154" sldId="256"/>
        </pc:sldMkLst>
        <pc:spChg chg="mod">
          <ac:chgData name="Ishika Taklikar" userId="60b3026c44cd1295" providerId="LiveId" clId="{C4874872-F484-4B4A-8D00-C60E7066E889}" dt="2024-02-15T09:15:43.588" v="1087" actId="1036"/>
          <ac:spMkLst>
            <pc:docMk/>
            <pc:sldMk cId="2142139154" sldId="256"/>
            <ac:spMk id="15" creationId="{8CEDD397-DDC4-5F34-1B59-F9B5394D8ACE}"/>
          </ac:spMkLst>
        </pc:spChg>
        <pc:spChg chg="mod">
          <ac:chgData name="Ishika Taklikar" userId="60b3026c44cd1295" providerId="LiveId" clId="{C4874872-F484-4B4A-8D00-C60E7066E889}" dt="2024-02-13T10:35:20.466" v="48" actId="2710"/>
          <ac:spMkLst>
            <pc:docMk/>
            <pc:sldMk cId="2142139154" sldId="256"/>
            <ac:spMk id="20" creationId="{B7390E0A-0388-FA93-869A-21F0BAF0830D}"/>
          </ac:spMkLst>
        </pc:spChg>
      </pc:sldChg>
      <pc:sldChg chg="addSp modSp mod modTransition">
        <pc:chgData name="Ishika Taklikar" userId="60b3026c44cd1295" providerId="LiveId" clId="{C4874872-F484-4B4A-8D00-C60E7066E889}" dt="2024-02-14T14:10:43.485" v="1062"/>
        <pc:sldMkLst>
          <pc:docMk/>
          <pc:sldMk cId="3312006105" sldId="257"/>
        </pc:sldMkLst>
        <pc:spChg chg="mod">
          <ac:chgData name="Ishika Taklikar" userId="60b3026c44cd1295" providerId="LiveId" clId="{C4874872-F484-4B4A-8D00-C60E7066E889}" dt="2024-02-13T10:25:32.226" v="40" actId="2711"/>
          <ac:spMkLst>
            <pc:docMk/>
            <pc:sldMk cId="3312006105" sldId="257"/>
            <ac:spMk id="4" creationId="{F7F476DA-F705-BB9D-8ACE-85681E592B79}"/>
          </ac:spMkLst>
        </pc:spChg>
        <pc:graphicFrameChg chg="mod modGraphic">
          <ac:chgData name="Ishika Taklikar" userId="60b3026c44cd1295" providerId="LiveId" clId="{C4874872-F484-4B4A-8D00-C60E7066E889}" dt="2024-02-14T14:10:14.068" v="1058" actId="20577"/>
          <ac:graphicFrameMkLst>
            <pc:docMk/>
            <pc:sldMk cId="3312006105" sldId="257"/>
            <ac:graphicFrameMk id="5" creationId="{FB8CA8E8-3E73-A6BC-42B3-D8E79B089C19}"/>
          </ac:graphicFrameMkLst>
        </pc:graphicFrameChg>
        <pc:cxnChg chg="add mod">
          <ac:chgData name="Ishika Taklikar" userId="60b3026c44cd1295" providerId="LiveId" clId="{C4874872-F484-4B4A-8D00-C60E7066E889}" dt="2024-02-14T14:09:32.080" v="1039"/>
          <ac:cxnSpMkLst>
            <pc:docMk/>
            <pc:sldMk cId="3312006105" sldId="257"/>
            <ac:cxnSpMk id="2" creationId="{A0C59B82-38D5-40C2-40F1-20F6B37D95F7}"/>
          </ac:cxnSpMkLst>
        </pc:cxnChg>
      </pc:sldChg>
      <pc:sldChg chg="modSp mod modTransition">
        <pc:chgData name="Ishika Taklikar" userId="60b3026c44cd1295" providerId="LiveId" clId="{C4874872-F484-4B4A-8D00-C60E7066E889}" dt="2024-02-14T14:10:52.924" v="1063"/>
        <pc:sldMkLst>
          <pc:docMk/>
          <pc:sldMk cId="4003221863" sldId="258"/>
        </pc:sldMkLst>
        <pc:spChg chg="mod">
          <ac:chgData name="Ishika Taklikar" userId="60b3026c44cd1295" providerId="LiveId" clId="{C4874872-F484-4B4A-8D00-C60E7066E889}" dt="2024-02-14T13:49:31.354" v="781" actId="123"/>
          <ac:spMkLst>
            <pc:docMk/>
            <pc:sldMk cId="4003221863" sldId="258"/>
            <ac:spMk id="2" creationId="{B84BDA78-CF63-183D-1D4A-B33802A6CCE8}"/>
          </ac:spMkLst>
        </pc:spChg>
        <pc:spChg chg="mod">
          <ac:chgData name="Ishika Taklikar" userId="60b3026c44cd1295" providerId="LiveId" clId="{C4874872-F484-4B4A-8D00-C60E7066E889}" dt="2024-02-08T18:36:22.625" v="19" actId="2711"/>
          <ac:spMkLst>
            <pc:docMk/>
            <pc:sldMk cId="4003221863" sldId="258"/>
            <ac:spMk id="4" creationId="{D69C1C1E-6FE9-8641-0229-B15167FD36A1}"/>
          </ac:spMkLst>
        </pc:spChg>
      </pc:sldChg>
      <pc:sldChg chg="modSp mod modTransition">
        <pc:chgData name="Ishika Taklikar" userId="60b3026c44cd1295" providerId="LiveId" clId="{C4874872-F484-4B4A-8D00-C60E7066E889}" dt="2024-02-15T08:54:35.246" v="1081" actId="115"/>
        <pc:sldMkLst>
          <pc:docMk/>
          <pc:sldMk cId="3096888769" sldId="259"/>
        </pc:sldMkLst>
        <pc:spChg chg="mod">
          <ac:chgData name="Ishika Taklikar" userId="60b3026c44cd1295" providerId="LiveId" clId="{C4874872-F484-4B4A-8D00-C60E7066E889}" dt="2024-02-15T08:54:35.246" v="1081" actId="115"/>
          <ac:spMkLst>
            <pc:docMk/>
            <pc:sldMk cId="3096888769" sldId="259"/>
            <ac:spMk id="2" creationId="{462FC3DA-DCE3-2982-1AA5-BBBA223C71DB}"/>
          </ac:spMkLst>
        </pc:spChg>
        <pc:spChg chg="mod">
          <ac:chgData name="Ishika Taklikar" userId="60b3026c44cd1295" providerId="LiveId" clId="{C4874872-F484-4B4A-8D00-C60E7066E889}" dt="2024-02-08T18:36:28.523" v="20" actId="2711"/>
          <ac:spMkLst>
            <pc:docMk/>
            <pc:sldMk cId="3096888769" sldId="259"/>
            <ac:spMk id="7" creationId="{C51676D4-6170-7B1E-6004-C87E3CBEEC90}"/>
          </ac:spMkLst>
        </pc:spChg>
      </pc:sldChg>
      <pc:sldChg chg="addSp modSp mod modTransition">
        <pc:chgData name="Ishika Taklikar" userId="60b3026c44cd1295" providerId="LiveId" clId="{C4874872-F484-4B4A-8D00-C60E7066E889}" dt="2024-02-14T19:09:34.035" v="1074" actId="208"/>
        <pc:sldMkLst>
          <pc:docMk/>
          <pc:sldMk cId="4224490896" sldId="260"/>
        </pc:sldMkLst>
        <pc:spChg chg="add mod">
          <ac:chgData name="Ishika Taklikar" userId="60b3026c44cd1295" providerId="LiveId" clId="{C4874872-F484-4B4A-8D00-C60E7066E889}" dt="2024-02-14T19:09:34.035" v="1074" actId="208"/>
          <ac:spMkLst>
            <pc:docMk/>
            <pc:sldMk cId="4224490896" sldId="260"/>
            <ac:spMk id="5" creationId="{243C6587-5BD2-7687-C37D-6B0A8CEADB14}"/>
          </ac:spMkLst>
        </pc:spChg>
        <pc:spChg chg="mod">
          <ac:chgData name="Ishika Taklikar" userId="60b3026c44cd1295" providerId="LiveId" clId="{C4874872-F484-4B4A-8D00-C60E7066E889}" dt="2024-02-13T10:25:50.097" v="43" actId="27636"/>
          <ac:spMkLst>
            <pc:docMk/>
            <pc:sldMk cId="4224490896" sldId="260"/>
            <ac:spMk id="14" creationId="{795ECA21-A353-799F-ACFD-418F56E06981}"/>
          </ac:spMkLst>
        </pc:spChg>
      </pc:sldChg>
      <pc:sldChg chg="addSp modSp mod modTransition">
        <pc:chgData name="Ishika Taklikar" userId="60b3026c44cd1295" providerId="LiveId" clId="{C4874872-F484-4B4A-8D00-C60E7066E889}" dt="2024-02-14T14:11:10.776" v="1067"/>
        <pc:sldMkLst>
          <pc:docMk/>
          <pc:sldMk cId="972731987" sldId="261"/>
        </pc:sldMkLst>
        <pc:spChg chg="add mod">
          <ac:chgData name="Ishika Taklikar" userId="60b3026c44cd1295" providerId="LiveId" clId="{C4874872-F484-4B4A-8D00-C60E7066E889}" dt="2024-02-14T13:56:11.221" v="993" actId="208"/>
          <ac:spMkLst>
            <pc:docMk/>
            <pc:sldMk cId="972731987" sldId="261"/>
            <ac:spMk id="3" creationId="{4F897665-28E3-F493-A387-72CA5E5B3520}"/>
          </ac:spMkLst>
        </pc:spChg>
        <pc:spChg chg="mod">
          <ac:chgData name="Ishika Taklikar" userId="60b3026c44cd1295" providerId="LiveId" clId="{C4874872-F484-4B4A-8D00-C60E7066E889}" dt="2024-02-14T13:49:58.561" v="796" actId="20577"/>
          <ac:spMkLst>
            <pc:docMk/>
            <pc:sldMk cId="972731987" sldId="261"/>
            <ac:spMk id="10" creationId="{A5FBFF2B-6DF7-ABD0-3F1B-FFE61482CBDC}"/>
          </ac:spMkLst>
        </pc:spChg>
        <pc:picChg chg="add mod">
          <ac:chgData name="Ishika Taklikar" userId="60b3026c44cd1295" providerId="LiveId" clId="{C4874872-F484-4B4A-8D00-C60E7066E889}" dt="2024-02-14T13:56:23.351" v="995" actId="14100"/>
          <ac:picMkLst>
            <pc:docMk/>
            <pc:sldMk cId="972731987" sldId="261"/>
            <ac:picMk id="2" creationId="{E0A6167F-D00F-DA60-A485-DB568B85D835}"/>
          </ac:picMkLst>
        </pc:picChg>
      </pc:sldChg>
      <pc:sldChg chg="modSp mod modTransition">
        <pc:chgData name="Ishika Taklikar" userId="60b3026c44cd1295" providerId="LiveId" clId="{C4874872-F484-4B4A-8D00-C60E7066E889}" dt="2024-02-15T01:57:21.702" v="1077" actId="14100"/>
        <pc:sldMkLst>
          <pc:docMk/>
          <pc:sldMk cId="2754546593" sldId="262"/>
        </pc:sldMkLst>
        <pc:spChg chg="mod">
          <ac:chgData name="Ishika Taklikar" userId="60b3026c44cd1295" providerId="LiveId" clId="{C4874872-F484-4B4A-8D00-C60E7066E889}" dt="2024-02-15T01:57:21.702" v="1077" actId="14100"/>
          <ac:spMkLst>
            <pc:docMk/>
            <pc:sldMk cId="2754546593" sldId="262"/>
            <ac:spMk id="3" creationId="{E46D906F-3840-8E78-7008-84DC90154877}"/>
          </ac:spMkLst>
        </pc:spChg>
        <pc:spChg chg="mod">
          <ac:chgData name="Ishika Taklikar" userId="60b3026c44cd1295" providerId="LiveId" clId="{C4874872-F484-4B4A-8D00-C60E7066E889}" dt="2024-02-13T10:26:02.943" v="45" actId="113"/>
          <ac:spMkLst>
            <pc:docMk/>
            <pc:sldMk cId="2754546593" sldId="262"/>
            <ac:spMk id="7" creationId="{0FF7E336-8E8F-949F-EA81-BBD744E01FF7}"/>
          </ac:spMkLst>
        </pc:spChg>
      </pc:sldChg>
      <pc:sldChg chg="modSp mod modTransition">
        <pc:chgData name="Ishika Taklikar" userId="60b3026c44cd1295" providerId="LiveId" clId="{C4874872-F484-4B4A-8D00-C60E7066E889}" dt="2024-02-14T14:11:16.921" v="1069"/>
        <pc:sldMkLst>
          <pc:docMk/>
          <pc:sldMk cId="723890217" sldId="263"/>
        </pc:sldMkLst>
        <pc:spChg chg="mod">
          <ac:chgData name="Ishika Taklikar" userId="60b3026c44cd1295" providerId="LiveId" clId="{C4874872-F484-4B4A-8D00-C60E7066E889}" dt="2024-02-08T18:38:00.780" v="35" actId="113"/>
          <ac:spMkLst>
            <pc:docMk/>
            <pc:sldMk cId="723890217" sldId="263"/>
            <ac:spMk id="7" creationId="{43D6D0DC-CF5A-ABAD-032F-7E4696CA1E58}"/>
          </ac:spMkLst>
        </pc:spChg>
      </pc:sldChg>
      <pc:sldChg chg="modSp mod modTransition">
        <pc:chgData name="Ishika Taklikar" userId="60b3026c44cd1295" providerId="LiveId" clId="{C4874872-F484-4B4A-8D00-C60E7066E889}" dt="2024-02-14T14:10:57.401" v="1064"/>
        <pc:sldMkLst>
          <pc:docMk/>
          <pc:sldMk cId="2704126753" sldId="264"/>
        </pc:sldMkLst>
        <pc:spChg chg="mod">
          <ac:chgData name="Ishika Taklikar" userId="60b3026c44cd1295" providerId="LiveId" clId="{C4874872-F484-4B4A-8D00-C60E7066E889}" dt="2024-02-14T13:49:25.756" v="780" actId="123"/>
          <ac:spMkLst>
            <pc:docMk/>
            <pc:sldMk cId="2704126753" sldId="264"/>
            <ac:spMk id="2" creationId="{5C3BD656-3970-7CC6-B887-B0955CB2C9C3}"/>
          </ac:spMkLst>
        </pc:spChg>
        <pc:spChg chg="mod">
          <ac:chgData name="Ishika Taklikar" userId="60b3026c44cd1295" providerId="LiveId" clId="{C4874872-F484-4B4A-8D00-C60E7066E889}" dt="2024-02-14T14:09:51.497" v="1048" actId="20577"/>
          <ac:spMkLst>
            <pc:docMk/>
            <pc:sldMk cId="2704126753" sldId="264"/>
            <ac:spMk id="4" creationId="{E6EDB76D-59A6-18B2-1B0E-90011796BCE6}"/>
          </ac:spMkLst>
        </pc:spChg>
      </pc:sldChg>
      <pc:sldChg chg="addSp delSp modSp mod modTransition">
        <pc:chgData name="Ishika Taklikar" userId="60b3026c44cd1295" providerId="LiveId" clId="{C4874872-F484-4B4A-8D00-C60E7066E889}" dt="2024-02-14T19:09:42.924" v="1075" actId="208"/>
        <pc:sldMkLst>
          <pc:docMk/>
          <pc:sldMk cId="1019806969" sldId="265"/>
        </pc:sldMkLst>
        <pc:spChg chg="mod">
          <ac:chgData name="Ishika Taklikar" userId="60b3026c44cd1295" providerId="LiveId" clId="{C4874872-F484-4B4A-8D00-C60E7066E889}" dt="2024-02-14T19:09:42.924" v="1075" actId="208"/>
          <ac:spMkLst>
            <pc:docMk/>
            <pc:sldMk cId="1019806969" sldId="265"/>
            <ac:spMk id="2" creationId="{3E65CD98-8BC3-F7FE-53E9-FA4DABB71358}"/>
          </ac:spMkLst>
        </pc:spChg>
        <pc:picChg chg="add mod">
          <ac:chgData name="Ishika Taklikar" userId="60b3026c44cd1295" providerId="LiveId" clId="{C4874872-F484-4B4A-8D00-C60E7066E889}" dt="2024-02-14T14:07:05.615" v="1000" actId="1076"/>
          <ac:picMkLst>
            <pc:docMk/>
            <pc:sldMk cId="1019806969" sldId="265"/>
            <ac:picMk id="3" creationId="{CCA7A4CF-8B54-BB9B-CE7C-ACC8055C9C27}"/>
          </ac:picMkLst>
        </pc:picChg>
        <pc:picChg chg="del">
          <ac:chgData name="Ishika Taklikar" userId="60b3026c44cd1295" providerId="LiveId" clId="{C4874872-F484-4B4A-8D00-C60E7066E889}" dt="2024-02-14T14:07:01.504" v="998" actId="478"/>
          <ac:picMkLst>
            <pc:docMk/>
            <pc:sldMk cId="1019806969" sldId="265"/>
            <ac:picMk id="1026" creationId="{46CFF725-1E84-6AE4-ADA6-553D88C042C0}"/>
          </ac:picMkLst>
        </pc:picChg>
      </pc:sldChg>
      <pc:sldChg chg="modTransition">
        <pc:chgData name="Ishika Taklikar" userId="60b3026c44cd1295" providerId="LiveId" clId="{C4874872-F484-4B4A-8D00-C60E7066E889}" dt="2024-02-14T14:11:24.111" v="1071"/>
        <pc:sldMkLst>
          <pc:docMk/>
          <pc:sldMk cId="1785762271" sldId="266"/>
        </pc:sldMkLst>
      </pc:sldChg>
      <pc:sldChg chg="addSp delSp modSp add del mod">
        <pc:chgData name="Ishika Taklikar" userId="60b3026c44cd1295" providerId="LiveId" clId="{C4874872-F484-4B4A-8D00-C60E7066E889}" dt="2024-02-14T14:07:10.956" v="1001" actId="2696"/>
        <pc:sldMkLst>
          <pc:docMk/>
          <pc:sldMk cId="334421771" sldId="267"/>
        </pc:sldMkLst>
        <pc:spChg chg="mod">
          <ac:chgData name="Ishika Taklikar" userId="60b3026c44cd1295" providerId="LiveId" clId="{C4874872-F484-4B4A-8D00-C60E7066E889}" dt="2024-02-14T09:39:35.333" v="100" actId="20577"/>
          <ac:spMkLst>
            <pc:docMk/>
            <pc:sldMk cId="334421771" sldId="267"/>
            <ac:spMk id="10" creationId="{A95405AC-E4EA-F948-AEB7-22429A4B03E8}"/>
          </ac:spMkLst>
        </pc:spChg>
        <pc:picChg chg="del">
          <ac:chgData name="Ishika Taklikar" userId="60b3026c44cd1295" providerId="LiveId" clId="{C4874872-F484-4B4A-8D00-C60E7066E889}" dt="2024-02-14T09:39:37.772" v="101" actId="478"/>
          <ac:picMkLst>
            <pc:docMk/>
            <pc:sldMk cId="334421771" sldId="267"/>
            <ac:picMk id="5" creationId="{6601E23F-F277-D5F7-A4AB-79FDEAFFE0A3}"/>
          </ac:picMkLst>
        </pc:picChg>
        <pc:picChg chg="add del">
          <ac:chgData name="Ishika Taklikar" userId="60b3026c44cd1295" providerId="LiveId" clId="{C4874872-F484-4B4A-8D00-C60E7066E889}" dt="2024-02-14T09:39:58.301" v="103" actId="478"/>
          <ac:picMkLst>
            <pc:docMk/>
            <pc:sldMk cId="334421771" sldId="267"/>
            <ac:picMk id="1026" creationId="{2872AA7A-2CEC-2078-45C4-6807C54A58C3}"/>
          </ac:picMkLst>
        </pc:picChg>
        <pc:picChg chg="add mod">
          <ac:chgData name="Ishika Taklikar" userId="60b3026c44cd1295" providerId="LiveId" clId="{C4874872-F484-4B4A-8D00-C60E7066E889}" dt="2024-02-14T09:41:10.564" v="113" actId="14100"/>
          <ac:picMkLst>
            <pc:docMk/>
            <pc:sldMk cId="334421771" sldId="267"/>
            <ac:picMk id="1028" creationId="{49B0A9E3-0E6E-026A-138F-EF2841A718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727ECA-8D25-4E4C-A7DA-A1AC1B0B831B}"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160586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27ECA-8D25-4E4C-A7DA-A1AC1B0B831B}"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398036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27ECA-8D25-4E4C-A7DA-A1AC1B0B831B}"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18665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27ECA-8D25-4E4C-A7DA-A1AC1B0B831B}"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333840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27ECA-8D25-4E4C-A7DA-A1AC1B0B831B}"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307396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727ECA-8D25-4E4C-A7DA-A1AC1B0B831B}"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191844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727ECA-8D25-4E4C-A7DA-A1AC1B0B831B}"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135011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27ECA-8D25-4E4C-A7DA-A1AC1B0B831B}"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132726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7ECA-8D25-4E4C-A7DA-A1AC1B0B831B}"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304543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727ECA-8D25-4E4C-A7DA-A1AC1B0B831B}"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427178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727ECA-8D25-4E4C-A7DA-A1AC1B0B831B}"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34B78-AB26-4B36-8840-2D22B0AD4A49}" type="slidenum">
              <a:rPr lang="en-IN" smtClean="0"/>
              <a:t>‹#›</a:t>
            </a:fld>
            <a:endParaRPr lang="en-IN"/>
          </a:p>
        </p:txBody>
      </p:sp>
    </p:spTree>
    <p:extLst>
      <p:ext uri="{BB962C8B-B14F-4D97-AF65-F5344CB8AC3E}">
        <p14:creationId xmlns:p14="http://schemas.microsoft.com/office/powerpoint/2010/main" val="64741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7ECA-8D25-4E4C-A7DA-A1AC1B0B831B}" type="datetimeFigureOut">
              <a:rPr lang="en-IN" smtClean="0"/>
              <a:t>15-02-2024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34B78-AB26-4B36-8840-2D22B0AD4A49}" type="slidenum">
              <a:rPr lang="en-IN" smtClean="0"/>
              <a:t>‹#›</a:t>
            </a:fld>
            <a:endParaRPr lang="en-IN"/>
          </a:p>
        </p:txBody>
      </p:sp>
    </p:spTree>
    <p:extLst>
      <p:ext uri="{BB962C8B-B14F-4D97-AF65-F5344CB8AC3E}">
        <p14:creationId xmlns:p14="http://schemas.microsoft.com/office/powerpoint/2010/main" val="4047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youtu.be/79IvwU3G5_Q?si=XF-R4Jn0npe9FTW1" TargetMode="External"/><Relationship Id="rId3" Type="http://schemas.openxmlformats.org/officeDocument/2006/relationships/hyperlink" Target="https://github.com/bchao1/Anime-Face-Dataset" TargetMode="External"/><Relationship Id="rId7" Type="http://schemas.openxmlformats.org/officeDocument/2006/relationships/hyperlink" Target="https://www.geeksforgeeks.org/generative-adversarial-network-gan/" TargetMode="External"/><Relationship Id="rId2" Type="http://schemas.openxmlformats.org/officeDocument/2006/relationships/hyperlink" Target="https://machinelearningmastery.com/what-are-generative-adversarial-networks-gans/" TargetMode="External"/><Relationship Id="rId1" Type="http://schemas.openxmlformats.org/officeDocument/2006/relationships/slideLayout" Target="../slideLayouts/slideLayout2.xml"/><Relationship Id="rId6" Type="http://schemas.openxmlformats.org/officeDocument/2006/relationships/hyperlink" Target="https://github.com/vdumoulin/conv_arithmetic/blob/master/README.md#transposed-convolution-animations" TargetMode="External"/><Relationship Id="rId5" Type="http://schemas.openxmlformats.org/officeDocument/2006/relationships/hyperlink" Target="https://sthalles.github.io/advanced_gans/" TargetMode="External"/><Relationship Id="rId10" Type="http://schemas.openxmlformats.org/officeDocument/2006/relationships/image" Target="../media/image17.png"/><Relationship Id="rId4" Type="http://schemas.openxmlformats.org/officeDocument/2006/relationships/hyperlink" Target="https://www.kaggle.com/datasets/splcher/animefacedataset" TargetMode="External"/><Relationship Id="rId9" Type="http://schemas.openxmlformats.org/officeDocument/2006/relationships/hyperlink" Target="https://stackoverflow.com/questions/41489907/generative-adversarial-networks-tan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F1E57E04-B821-D77D-F84F-455EB13DE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32" y="184961"/>
            <a:ext cx="1076325" cy="1076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F075C16-A08B-AE7A-E8C5-FC8B4F395448}"/>
              </a:ext>
            </a:extLst>
          </p:cNvPr>
          <p:cNvSpPr txBox="1"/>
          <p:nvPr/>
        </p:nvSpPr>
        <p:spPr>
          <a:xfrm>
            <a:off x="1688842" y="445604"/>
            <a:ext cx="10300996" cy="1015663"/>
          </a:xfrm>
          <a:prstGeom prst="rect">
            <a:avLst/>
          </a:prstGeom>
          <a:noFill/>
          <a:ln w="3175">
            <a:solidFill>
              <a:schemeClr val="tx1"/>
            </a:solidFill>
          </a:ln>
        </p:spPr>
        <p:txBody>
          <a:bodyPr wrap="square">
            <a:spAutoFit/>
          </a:bodyPr>
          <a:lstStyle/>
          <a:p>
            <a:pPr algn="ctr" rtl="0">
              <a:spcBef>
                <a:spcPts val="0"/>
              </a:spcBef>
              <a:spcAft>
                <a:spcPts val="0"/>
              </a:spcAft>
            </a:pPr>
            <a:r>
              <a:rPr lang="en-US" sz="2400" b="1" i="0" u="none" strike="noStrike" dirty="0">
                <a:solidFill>
                  <a:srgbClr val="000000"/>
                </a:solidFill>
                <a:effectLst/>
                <a:latin typeface="Times New Roman" panose="02020603050405020304" pitchFamily="18" charset="0"/>
              </a:rPr>
              <a:t>ANJUMAN COLLEGE OF ENGINEERING AND TECHNOLOGY</a:t>
            </a:r>
            <a:br>
              <a:rPr lang="en-US" sz="1800" b="1" i="0" u="none" strike="noStrike" dirty="0">
                <a:solidFill>
                  <a:srgbClr val="000000"/>
                </a:solidFill>
                <a:effectLst/>
                <a:latin typeface="Times New Roman" panose="02020603050405020304" pitchFamily="18" charset="0"/>
              </a:rPr>
            </a:br>
            <a:r>
              <a:rPr lang="en-US" b="0" i="0" u="none" strike="noStrike" dirty="0">
                <a:solidFill>
                  <a:srgbClr val="000000"/>
                </a:solidFill>
                <a:effectLst/>
                <a:latin typeface="Helvetica Neue"/>
              </a:rPr>
              <a:t>Affiliated To:</a:t>
            </a:r>
            <a:r>
              <a:rPr lang="en-US" b="1" i="0" u="none" strike="noStrike" dirty="0">
                <a:solidFill>
                  <a:srgbClr val="000000"/>
                </a:solidFill>
                <a:effectLst/>
                <a:latin typeface="Helvetica Neue"/>
              </a:rPr>
              <a:t> Rashtrasant Tukdoji Maharaj Nagpur University, Nagpur (M.S.)</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Helvetica Neue"/>
              </a:rPr>
              <a:t>Approved by:</a:t>
            </a:r>
            <a:r>
              <a:rPr lang="en-US" b="1" i="0" u="none" strike="noStrike" dirty="0">
                <a:solidFill>
                  <a:srgbClr val="000000"/>
                </a:solidFill>
                <a:effectLst/>
                <a:latin typeface="Helvetica Neue"/>
              </a:rPr>
              <a:t> All India Council For Technical Education, New Delhi (India)</a:t>
            </a:r>
            <a:endParaRPr lang="en-US" b="0" dirty="0">
              <a:effectLst/>
            </a:endParaRPr>
          </a:p>
        </p:txBody>
      </p:sp>
      <p:sp>
        <p:nvSpPr>
          <p:cNvPr id="8" name="TextBox 7">
            <a:extLst>
              <a:ext uri="{FF2B5EF4-FFF2-40B4-BE49-F238E27FC236}">
                <a16:creationId xmlns:a16="http://schemas.microsoft.com/office/drawing/2014/main" id="{08BE740B-08F2-7822-EE4C-9AA51FFCAD48}"/>
              </a:ext>
            </a:extLst>
          </p:cNvPr>
          <p:cNvSpPr txBox="1"/>
          <p:nvPr/>
        </p:nvSpPr>
        <p:spPr>
          <a:xfrm>
            <a:off x="3123423" y="1889124"/>
            <a:ext cx="6097554" cy="1015663"/>
          </a:xfrm>
          <a:prstGeom prst="rect">
            <a:avLst/>
          </a:prstGeom>
          <a:noFill/>
          <a:ln w="3175">
            <a:solidFill>
              <a:schemeClr val="tx1"/>
            </a:solidFill>
          </a:ln>
        </p:spPr>
        <p:txBody>
          <a:bodyPr wrap="square">
            <a:spAutoFit/>
          </a:bodyPr>
          <a:lstStyle/>
          <a:p>
            <a:pPr algn="ctr" rtl="0">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 of Artificial Intelligence &amp; Data Science</a:t>
            </a:r>
            <a:endParaRPr lang="en-US" sz="2000"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br>
              <a:rPr lang="en-US" sz="2000" b="0" dirty="0">
                <a:effectLst/>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6</a:t>
            </a:r>
            <a:r>
              <a:rPr lang="en-US" sz="2000" b="1" i="0" u="none" strike="noStrike" baseline="30000" dirty="0">
                <a:solidFill>
                  <a:srgbClr val="000000"/>
                </a:solidFill>
                <a:effectLst/>
                <a:latin typeface="Times New Roman" panose="02020603050405020304" pitchFamily="18" charset="0"/>
                <a:cs typeface="Times New Roman" panose="02020603050405020304" pitchFamily="18" charset="0"/>
              </a:rPr>
              <a:t>th</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Semester Mini Project Seminar </a:t>
            </a:r>
            <a:endParaRPr lang="en-US" sz="2000" b="0" dirty="0">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8EFF735-8DB7-0EEB-2A86-7B194CB03EE9}"/>
              </a:ext>
            </a:extLst>
          </p:cNvPr>
          <p:cNvSpPr txBox="1"/>
          <p:nvPr/>
        </p:nvSpPr>
        <p:spPr>
          <a:xfrm>
            <a:off x="4903236" y="4165391"/>
            <a:ext cx="2537927" cy="369332"/>
          </a:xfrm>
          <a:prstGeom prst="rect">
            <a:avLst/>
          </a:prstGeom>
          <a:noFill/>
          <a:ln w="3175">
            <a:solidFill>
              <a:schemeClr val="tx1"/>
            </a:solidFill>
          </a:ln>
        </p:spPr>
        <p:txBody>
          <a:bodyPr wrap="square">
            <a:spAutoFit/>
          </a:bodyPr>
          <a:lstStyle/>
          <a:p>
            <a:r>
              <a:rPr lang="en-IN" sz="1800" b="1" i="0" u="none" strike="noStrike" dirty="0">
                <a:solidFill>
                  <a:srgbClr val="000000"/>
                </a:solidFill>
                <a:effectLst/>
                <a:latin typeface="Times New Roman" panose="02020603050405020304" pitchFamily="18" charset="0"/>
              </a:rPr>
              <a:t>        Session 2023-24</a:t>
            </a:r>
            <a:endParaRPr lang="en-IN" dirty="0"/>
          </a:p>
        </p:txBody>
      </p:sp>
      <p:sp>
        <p:nvSpPr>
          <p:cNvPr id="15" name="Rectangle 14">
            <a:extLst>
              <a:ext uri="{FF2B5EF4-FFF2-40B4-BE49-F238E27FC236}">
                <a16:creationId xmlns:a16="http://schemas.microsoft.com/office/drawing/2014/main" id="{8CEDD397-DDC4-5F34-1B59-F9B5394D8ACE}"/>
              </a:ext>
            </a:extLst>
          </p:cNvPr>
          <p:cNvSpPr/>
          <p:nvPr/>
        </p:nvSpPr>
        <p:spPr>
          <a:xfrm>
            <a:off x="0" y="5113172"/>
            <a:ext cx="12192000" cy="1744827"/>
          </a:xfrm>
          <a:prstGeom prst="rect">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9" name="TextBox 18">
            <a:extLst>
              <a:ext uri="{FF2B5EF4-FFF2-40B4-BE49-F238E27FC236}">
                <a16:creationId xmlns:a16="http://schemas.microsoft.com/office/drawing/2014/main" id="{03F3F41E-16A1-0F62-00C9-AD6CB1A2997D}"/>
              </a:ext>
            </a:extLst>
          </p:cNvPr>
          <p:cNvSpPr txBox="1"/>
          <p:nvPr/>
        </p:nvSpPr>
        <p:spPr>
          <a:xfrm>
            <a:off x="159398" y="5365100"/>
            <a:ext cx="2964025" cy="1210588"/>
          </a:xfrm>
          <a:prstGeom prst="rect">
            <a:avLst/>
          </a:prstGeom>
          <a:noFill/>
        </p:spPr>
        <p:txBody>
          <a:bodyPr wrap="square">
            <a:spAutoFit/>
          </a:bodyPr>
          <a:lstStyle/>
          <a:p>
            <a:pPr algn="ctr" rtl="0">
              <a:spcBef>
                <a:spcPts val="0"/>
              </a:spcBef>
              <a:spcAft>
                <a:spcPts val="0"/>
              </a:spcAft>
            </a:pPr>
            <a:r>
              <a:rPr lang="en-US" sz="2400" b="1" i="0" u="none" strike="noStrike" dirty="0">
                <a:solidFill>
                  <a:srgbClr val="000000"/>
                </a:solidFill>
                <a:effectLst/>
                <a:latin typeface="Times New Roman" panose="02020603050405020304" pitchFamily="18" charset="0"/>
              </a:rPr>
              <a:t>Supervised  By</a:t>
            </a:r>
            <a:endParaRPr lang="en-US" sz="1400" b="0" dirty="0">
              <a:effectLst/>
            </a:endParaRPr>
          </a:p>
          <a:p>
            <a:pPr algn="ctr" rtl="0">
              <a:spcBef>
                <a:spcPts val="1000"/>
              </a:spcBef>
              <a:spcAft>
                <a:spcPts val="0"/>
              </a:spcAft>
            </a:pPr>
            <a:r>
              <a:rPr lang="en-US" sz="1600" b="1" i="0" u="none" strike="noStrike" dirty="0">
                <a:solidFill>
                  <a:srgbClr val="000000"/>
                </a:solidFill>
                <a:effectLst/>
                <a:latin typeface="Times New Roman" panose="02020603050405020304" pitchFamily="18" charset="0"/>
              </a:rPr>
              <a:t>Dr.Iram Nausheen</a:t>
            </a:r>
            <a:endParaRPr lang="en-US" sz="1600" b="0" dirty="0">
              <a:effectLst/>
            </a:endParaRPr>
          </a:p>
          <a:p>
            <a:pPr algn="ctr" rtl="0">
              <a:spcBef>
                <a:spcPts val="1000"/>
              </a:spcBef>
              <a:spcAft>
                <a:spcPts val="0"/>
              </a:spcAft>
            </a:pPr>
            <a:r>
              <a:rPr lang="en-US" sz="1600" b="1" i="0" u="none" strike="noStrike" dirty="0">
                <a:solidFill>
                  <a:srgbClr val="000000"/>
                </a:solidFill>
                <a:effectLst/>
                <a:latin typeface="Times New Roman" panose="02020603050405020304" pitchFamily="18" charset="0"/>
              </a:rPr>
              <a:t>Assistant Professor</a:t>
            </a:r>
            <a:endParaRPr lang="en-US" sz="1600" b="0" dirty="0">
              <a:effectLst/>
            </a:endParaRPr>
          </a:p>
        </p:txBody>
      </p:sp>
      <p:sp>
        <p:nvSpPr>
          <p:cNvPr id="20" name="TextBox 19">
            <a:extLst>
              <a:ext uri="{FF2B5EF4-FFF2-40B4-BE49-F238E27FC236}">
                <a16:creationId xmlns:a16="http://schemas.microsoft.com/office/drawing/2014/main" id="{B7390E0A-0388-FA93-869A-21F0BAF0830D}"/>
              </a:ext>
            </a:extLst>
          </p:cNvPr>
          <p:cNvSpPr txBox="1"/>
          <p:nvPr/>
        </p:nvSpPr>
        <p:spPr>
          <a:xfrm>
            <a:off x="4828592" y="5439851"/>
            <a:ext cx="2964025" cy="1160831"/>
          </a:xfrm>
          <a:prstGeom prst="rect">
            <a:avLst/>
          </a:prstGeom>
          <a:noFill/>
        </p:spPr>
        <p:txBody>
          <a:bodyPr wrap="square" rtlCol="0">
            <a:spAutoFit/>
          </a:bodyPr>
          <a:lstStyle/>
          <a:p>
            <a:pPr algn="ctr" rtl="0">
              <a:spcBef>
                <a:spcPts val="0"/>
              </a:spcBef>
              <a:spcAft>
                <a:spcPts val="0"/>
              </a:spcAft>
            </a:pPr>
            <a:r>
              <a:rPr lang="en-IN" sz="2400" b="1" i="0" u="none" strike="noStrike" dirty="0">
                <a:solidFill>
                  <a:srgbClr val="000000"/>
                </a:solidFill>
                <a:effectLst/>
                <a:latin typeface="Times New Roman" panose="02020603050405020304" pitchFamily="18" charset="0"/>
              </a:rPr>
              <a:t>Industry Mentor</a:t>
            </a:r>
            <a:endParaRPr lang="en-IN" sz="2400" b="0" dirty="0">
              <a:effectLst/>
            </a:endParaRPr>
          </a:p>
          <a:p>
            <a:pPr algn="ctr">
              <a:lnSpc>
                <a:spcPct val="150000"/>
              </a:lnSpc>
            </a:pPr>
            <a:r>
              <a:rPr lang="en-IN" sz="1600" b="1" dirty="0">
                <a:latin typeface="Times New Roman" panose="02020603050405020304" pitchFamily="18" charset="0"/>
                <a:cs typeface="Times New Roman" panose="02020603050405020304" pitchFamily="18" charset="0"/>
              </a:rPr>
              <a:t>Neema Amish Ukani </a:t>
            </a:r>
          </a:p>
          <a:p>
            <a:pPr algn="ctr">
              <a:lnSpc>
                <a:spcPct val="150000"/>
              </a:lnSpc>
            </a:pPr>
            <a:r>
              <a:rPr lang="en-IN" sz="1600" b="1" i="0" u="none" strike="noStrike" dirty="0">
                <a:solidFill>
                  <a:srgbClr val="000000"/>
                </a:solidFill>
                <a:effectLst/>
                <a:latin typeface="Times New Roman" panose="02020603050405020304" pitchFamily="18" charset="0"/>
              </a:rPr>
              <a:t>NU Intelligence PVT Ltd</a:t>
            </a:r>
            <a:endParaRPr lang="en-IN" sz="1600" b="0" dirty="0">
              <a:effectLst/>
            </a:endParaRPr>
          </a:p>
        </p:txBody>
      </p:sp>
      <p:sp>
        <p:nvSpPr>
          <p:cNvPr id="22" name="TextBox 21">
            <a:extLst>
              <a:ext uri="{FF2B5EF4-FFF2-40B4-BE49-F238E27FC236}">
                <a16:creationId xmlns:a16="http://schemas.microsoft.com/office/drawing/2014/main" id="{7EFBE701-1A77-3993-5FE5-A82B63089220}"/>
              </a:ext>
            </a:extLst>
          </p:cNvPr>
          <p:cNvSpPr txBox="1"/>
          <p:nvPr/>
        </p:nvSpPr>
        <p:spPr>
          <a:xfrm>
            <a:off x="9489234" y="5311610"/>
            <a:ext cx="2500604" cy="1210588"/>
          </a:xfrm>
          <a:prstGeom prst="rect">
            <a:avLst/>
          </a:prstGeom>
          <a:noFill/>
        </p:spPr>
        <p:txBody>
          <a:bodyPr wrap="square">
            <a:spAutoFit/>
          </a:bodyPr>
          <a:lstStyle/>
          <a:p>
            <a:pPr algn="ctr" rtl="0">
              <a:spcBef>
                <a:spcPts val="0"/>
              </a:spcBef>
              <a:spcAft>
                <a:spcPts val="0"/>
              </a:spcAft>
            </a:pPr>
            <a:r>
              <a:rPr lang="en-US" sz="2400" b="1" i="0" u="none" strike="noStrike" dirty="0">
                <a:solidFill>
                  <a:srgbClr val="000000"/>
                </a:solidFill>
                <a:effectLst/>
                <a:latin typeface="Times New Roman" panose="02020603050405020304" pitchFamily="18" charset="0"/>
              </a:rPr>
              <a:t>Presented By</a:t>
            </a:r>
            <a:endParaRPr lang="en-US" sz="2400" b="0" dirty="0">
              <a:effectLst/>
            </a:endParaRPr>
          </a:p>
          <a:p>
            <a:pPr algn="ctr" rtl="0">
              <a:spcBef>
                <a:spcPts val="1000"/>
              </a:spcBef>
              <a:spcAft>
                <a:spcPts val="0"/>
              </a:spcAft>
            </a:pPr>
            <a:r>
              <a:rPr lang="en-US" sz="1600" b="1" dirty="0">
                <a:effectLst/>
                <a:latin typeface="Times New Roman" panose="02020603050405020304" pitchFamily="18" charset="0"/>
                <a:cs typeface="Times New Roman" panose="02020603050405020304" pitchFamily="18" charset="0"/>
              </a:rPr>
              <a:t>Ishika Taklikar </a:t>
            </a:r>
          </a:p>
          <a:p>
            <a:pPr algn="ctr" rtl="0">
              <a:spcBef>
                <a:spcPts val="1000"/>
              </a:spcBef>
              <a:spcAft>
                <a:spcPts val="0"/>
              </a:spcAft>
            </a:pPr>
            <a:r>
              <a:rPr lang="en-US" sz="1600" b="1" i="0" u="none" strike="noStrike" dirty="0">
                <a:solidFill>
                  <a:srgbClr val="000000"/>
                </a:solidFill>
                <a:effectLst/>
                <a:latin typeface="Times New Roman" panose="02020603050405020304" pitchFamily="18" charset="0"/>
              </a:rPr>
              <a:t>6</a:t>
            </a:r>
            <a:r>
              <a:rPr lang="en-US" sz="1600" b="1" i="0" u="none" strike="noStrike" baseline="30000" dirty="0">
                <a:solidFill>
                  <a:srgbClr val="000000"/>
                </a:solidFill>
                <a:effectLst/>
                <a:latin typeface="Times New Roman" panose="02020603050405020304" pitchFamily="18" charset="0"/>
              </a:rPr>
              <a:t>th</a:t>
            </a:r>
            <a:r>
              <a:rPr lang="en-US" sz="1600" b="1" i="0" u="none" strike="noStrike" dirty="0">
                <a:solidFill>
                  <a:srgbClr val="000000"/>
                </a:solidFill>
                <a:effectLst/>
                <a:latin typeface="Times New Roman" panose="02020603050405020304" pitchFamily="18" charset="0"/>
              </a:rPr>
              <a:t> Sem AI&amp;DS</a:t>
            </a:r>
            <a:endParaRPr lang="en-US" sz="1600" b="0" dirty="0">
              <a:effectLst/>
            </a:endParaRPr>
          </a:p>
        </p:txBody>
      </p:sp>
      <p:sp>
        <p:nvSpPr>
          <p:cNvPr id="23" name="TextBox 22">
            <a:extLst>
              <a:ext uri="{FF2B5EF4-FFF2-40B4-BE49-F238E27FC236}">
                <a16:creationId xmlns:a16="http://schemas.microsoft.com/office/drawing/2014/main" id="{289EE214-E633-2E51-3934-0F5AF3517463}"/>
              </a:ext>
            </a:extLst>
          </p:cNvPr>
          <p:cNvSpPr txBox="1"/>
          <p:nvPr/>
        </p:nvSpPr>
        <p:spPr>
          <a:xfrm>
            <a:off x="3778897" y="3244334"/>
            <a:ext cx="4786604" cy="369332"/>
          </a:xfrm>
          <a:prstGeom prst="rect">
            <a:avLst/>
          </a:prstGeom>
          <a:noFill/>
          <a:ln w="3175">
            <a:solidFill>
              <a:schemeClr val="tx1"/>
            </a:solidFill>
          </a:ln>
        </p:spPr>
        <p:txBody>
          <a:bodyPr wrap="square" rtlCol="0">
            <a:spAutoFit/>
          </a:bodyPr>
          <a:lstStyle/>
          <a:p>
            <a:pPr algn="ctr" rtl="0">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Topic Name: </a:t>
            </a:r>
            <a:r>
              <a:rPr lang="en-US" sz="1800" b="1" i="0" u="sng" strike="noStrike" dirty="0">
                <a:solidFill>
                  <a:srgbClr val="000000"/>
                </a:solidFill>
                <a:effectLst/>
                <a:latin typeface="Times New Roman" panose="02020603050405020304" pitchFamily="18" charset="0"/>
                <a:cs typeface="Times New Roman" panose="02020603050405020304" pitchFamily="18" charset="0"/>
              </a:rPr>
              <a:t>Image Generation using GANs</a:t>
            </a:r>
            <a:endParaRPr lang="en-US" sz="2400" b="1" u="sng"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13915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ettering | Illustration by Joseph Carrington">
            <a:extLst>
              <a:ext uri="{FF2B5EF4-FFF2-40B4-BE49-F238E27FC236}">
                <a16:creationId xmlns:a16="http://schemas.microsoft.com/office/drawing/2014/main" id="{180596AB-94E8-AC9D-A0C2-39DD0FA18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6351" y="97579"/>
            <a:ext cx="1884784" cy="18847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3D55929E-282F-D8B8-619A-F28DD1975665}"/>
              </a:ext>
            </a:extLst>
          </p:cNvPr>
          <p:cNvGraphicFramePr>
            <a:graphicFrameLocks noGrp="1"/>
          </p:cNvGraphicFramePr>
          <p:nvPr/>
        </p:nvGraphicFramePr>
        <p:xfrm>
          <a:off x="1901371" y="-1854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370840">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cxnSp>
        <p:nvCxnSpPr>
          <p:cNvPr id="6" name="Straight Connector 5">
            <a:extLst>
              <a:ext uri="{FF2B5EF4-FFF2-40B4-BE49-F238E27FC236}">
                <a16:creationId xmlns:a16="http://schemas.microsoft.com/office/drawing/2014/main" id="{A70FB3C3-29A4-B3EA-A238-D47287F9EEA7}"/>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3D6D0DC-CF5A-ABAD-032F-7E4696CA1E58}"/>
              </a:ext>
            </a:extLst>
          </p:cNvPr>
          <p:cNvSpPr>
            <a:spLocks noGrp="1"/>
          </p:cNvSpPr>
          <p:nvPr>
            <p:ph type="title"/>
          </p:nvPr>
        </p:nvSpPr>
        <p:spPr>
          <a:xfrm>
            <a:off x="830423" y="678488"/>
            <a:ext cx="6344817" cy="1318262"/>
          </a:xfrm>
        </p:spPr>
        <p:txBody>
          <a:bodyPr vert="horz" lIns="91440" tIns="45720" rIns="91440" bIns="45720" rtlCol="0">
            <a:normAutofit/>
          </a:bodyPr>
          <a:lstStyle/>
          <a:p>
            <a:r>
              <a:rPr lang="en-IN" sz="54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Result &amp; Conclusion</a:t>
            </a:r>
            <a:endParaRPr lang="en-US" sz="5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F27469-798F-C325-FE5C-BF37386AE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065" y="2079845"/>
            <a:ext cx="7967305" cy="4684843"/>
          </a:xfrm>
          <a:prstGeom prst="rect">
            <a:avLst/>
          </a:prstGeom>
        </p:spPr>
      </p:pic>
    </p:spTree>
    <p:extLst>
      <p:ext uri="{BB962C8B-B14F-4D97-AF65-F5344CB8AC3E}">
        <p14:creationId xmlns:p14="http://schemas.microsoft.com/office/powerpoint/2010/main" val="7238902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8FF65-A618-45E9-3641-850BDB939C4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03801CA-63DB-0B00-BBAB-72D7110671B9}"/>
              </a:ext>
            </a:extLst>
          </p:cNvPr>
          <p:cNvGraphicFramePr>
            <a:graphicFrameLocks noGrp="1"/>
          </p:cNvGraphicFramePr>
          <p:nvPr/>
        </p:nvGraphicFramePr>
        <p:xfrm>
          <a:off x="1901371" y="-1854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370840">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cxnSp>
        <p:nvCxnSpPr>
          <p:cNvPr id="6" name="Straight Connector 5">
            <a:extLst>
              <a:ext uri="{FF2B5EF4-FFF2-40B4-BE49-F238E27FC236}">
                <a16:creationId xmlns:a16="http://schemas.microsoft.com/office/drawing/2014/main" id="{5AB21CC4-5A48-E9BA-9AAA-7AE056EF572C}"/>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70541B7-A9C3-A2B1-E80F-DCB9D9B229BC}"/>
              </a:ext>
            </a:extLst>
          </p:cNvPr>
          <p:cNvSpPr>
            <a:spLocks noGrp="1"/>
          </p:cNvSpPr>
          <p:nvPr>
            <p:ph type="title"/>
          </p:nvPr>
        </p:nvSpPr>
        <p:spPr>
          <a:xfrm>
            <a:off x="830424" y="678488"/>
            <a:ext cx="3610946" cy="1318262"/>
          </a:xfrm>
        </p:spPr>
        <p:txBody>
          <a:bodyPr vert="horz" lIns="91440" tIns="45720" rIns="91440" bIns="45720" rtlCol="0">
            <a:normAutofit/>
          </a:bodyPr>
          <a:lstStyle/>
          <a:p>
            <a:r>
              <a:rPr lang="en-IN" sz="54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Reference </a:t>
            </a:r>
            <a:endParaRPr lang="en-US" sz="5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E65CD98-8BC3-F7FE-53E9-FA4DABB71358}"/>
              </a:ext>
            </a:extLst>
          </p:cNvPr>
          <p:cNvSpPr txBox="1"/>
          <p:nvPr/>
        </p:nvSpPr>
        <p:spPr>
          <a:xfrm>
            <a:off x="830423" y="2090057"/>
            <a:ext cx="9318171" cy="3781741"/>
          </a:xfrm>
          <a:prstGeom prst="rect">
            <a:avLst/>
          </a:prstGeom>
          <a:noFill/>
          <a:ln>
            <a:solidFill>
              <a:schemeClr val="tx1">
                <a:lumMod val="95000"/>
                <a:lumOff val="5000"/>
              </a:schemeClr>
            </a:solidFill>
          </a:ln>
        </p:spPr>
        <p:txBody>
          <a:bodyPr wrap="square" rtlCol="0">
            <a:spAutoFit/>
          </a:bodyPr>
          <a:lstStyle/>
          <a:p>
            <a:pPr marL="342900" lvl="0" indent="-342900">
              <a:lnSpc>
                <a:spcPct val="150000"/>
              </a:lnSpc>
              <a:buFont typeface="Wingdings" panose="05000000000000000000" pitchFamily="2" charset="2"/>
              <a:buChar char="§"/>
              <a:tabLst>
                <a:tab pos="1932940" algn="l"/>
              </a:tabLst>
            </a:pPr>
            <a:r>
              <a:rPr lang="en-IN" sz="1800" u="sng" kern="100"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2"/>
              </a:rPr>
              <a:t>https://machinelearningmastery.com/what-are-generative-adversarial-networks-gans/</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50000"/>
              </a:lnSpc>
              <a:buFont typeface="Wingdings" panose="05000000000000000000" pitchFamily="2" charset="2"/>
              <a:buChar char="§"/>
              <a:tabLst>
                <a:tab pos="1932940" algn="l"/>
              </a:tabLst>
            </a:pPr>
            <a:r>
              <a:rPr lang="en-IN" sz="1800" u="sng" kern="100"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3"/>
              </a:rPr>
              <a:t>https://github.com/bchao1/Anime-Face-Dataset</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50000"/>
              </a:lnSpc>
              <a:buFont typeface="Wingdings" panose="05000000000000000000" pitchFamily="2" charset="2"/>
              <a:buChar char="§"/>
              <a:tabLst>
                <a:tab pos="1932940" algn="l"/>
              </a:tabLst>
            </a:pPr>
            <a:r>
              <a:rPr lang="en-IN" sz="1800" u="sng" kern="100"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4"/>
              </a:rPr>
              <a:t>https://www.kaggle.com/datasets/splcher/animefacedataset</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50000"/>
              </a:lnSpc>
              <a:buFont typeface="Wingdings" panose="05000000000000000000" pitchFamily="2" charset="2"/>
              <a:buChar char="§"/>
              <a:tabLst>
                <a:tab pos="1932940" algn="l"/>
              </a:tabLst>
            </a:pPr>
            <a:r>
              <a:rPr lang="en-IN" sz="1800" u="sng" kern="100"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5"/>
              </a:rPr>
              <a:t>https://sthalles.github.io/advanced_gans/</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50000"/>
              </a:lnSpc>
              <a:buFont typeface="Wingdings" panose="05000000000000000000" pitchFamily="2" charset="2"/>
              <a:buChar char="§"/>
              <a:tabLst>
                <a:tab pos="1932940" algn="l"/>
              </a:tabLst>
            </a:pPr>
            <a:r>
              <a:rPr lang="en-IN" sz="1800" u="sng" kern="100"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6"/>
              </a:rPr>
              <a:t>https://github.com/vdumoulin/conv_arithmetic/blob/master/README.md#transposed-convolution-animations</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50000"/>
              </a:lnSpc>
              <a:buFont typeface="Wingdings" panose="05000000000000000000" pitchFamily="2" charset="2"/>
              <a:buChar char="§"/>
              <a:tabLst>
                <a:tab pos="1932940" algn="l"/>
              </a:tabLst>
            </a:pPr>
            <a:r>
              <a:rPr lang="en-IN" sz="1800" u="sng" kern="100"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7"/>
              </a:rPr>
              <a:t>https://www.geeksforgeeks.org/generative-adversarial-network-gan/</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50000"/>
              </a:lnSpc>
              <a:buFont typeface="Wingdings" panose="05000000000000000000" pitchFamily="2" charset="2"/>
              <a:buChar char="§"/>
              <a:tabLst>
                <a:tab pos="1932940" algn="l"/>
              </a:tabLst>
            </a:pPr>
            <a:r>
              <a:rPr lang="en-IN" sz="1800" u="sng" kern="100"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8"/>
              </a:rPr>
              <a:t>https://youtu.be/79IvwU3G5_Q?si=XF-R4Jn0npe9FTW1</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tabLst>
                <a:tab pos="1932940" algn="l"/>
              </a:tabLst>
            </a:pPr>
            <a:r>
              <a:rPr lang="en-IN" sz="1800" u="sng" kern="100"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9"/>
              </a:rPr>
              <a:t>https://stackoverflow.com/questions/41489907/generative-adversarial-networks-tanh</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4" descr="Free Presentation Data vector and picture">
            <a:extLst>
              <a:ext uri="{FF2B5EF4-FFF2-40B4-BE49-F238E27FC236}">
                <a16:creationId xmlns:a16="http://schemas.microsoft.com/office/drawing/2014/main" id="{CCA7A4CF-8B54-BB9B-CE7C-ACC8055C9C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73611" y="112162"/>
            <a:ext cx="1499118" cy="156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8069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F128D2-E0CF-7C18-9B1D-AC29A64B8F09}"/>
              </a:ext>
            </a:extLst>
          </p:cNvPr>
          <p:cNvSpPr/>
          <p:nvPr/>
        </p:nvSpPr>
        <p:spPr>
          <a:xfrm>
            <a:off x="-4" y="-83977"/>
            <a:ext cx="5878290" cy="3610947"/>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20732AD-2D82-C037-708B-955F5207FCFD}"/>
              </a:ext>
            </a:extLst>
          </p:cNvPr>
          <p:cNvSpPr/>
          <p:nvPr/>
        </p:nvSpPr>
        <p:spPr>
          <a:xfrm>
            <a:off x="2090057" y="4683967"/>
            <a:ext cx="10101943" cy="2183363"/>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EDA8DC3-1FC1-44DF-58C1-9E76B61ABAF9}"/>
              </a:ext>
            </a:extLst>
          </p:cNvPr>
          <p:cNvSpPr txBox="1"/>
          <p:nvPr/>
        </p:nvSpPr>
        <p:spPr>
          <a:xfrm>
            <a:off x="7389838" y="1791484"/>
            <a:ext cx="4077478" cy="1938992"/>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76227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F476DA-F705-BB9D-8ACE-85681E592B79}"/>
              </a:ext>
            </a:extLst>
          </p:cNvPr>
          <p:cNvSpPr>
            <a:spLocks noGrp="1"/>
          </p:cNvSpPr>
          <p:nvPr>
            <p:ph type="title"/>
          </p:nvPr>
        </p:nvSpPr>
        <p:spPr>
          <a:xfrm>
            <a:off x="1097280" y="239949"/>
            <a:ext cx="10058400" cy="1450757"/>
          </a:xfrm>
        </p:spPr>
        <p:txBody>
          <a:bodyPr vert="horz" lIns="91440" tIns="45720" rIns="91440" bIns="45720" rtlCol="0">
            <a:normAutofit/>
          </a:bodyPr>
          <a:lstStyle/>
          <a:p>
            <a:r>
              <a:rPr lang="en-US" sz="5400" b="1" dirty="0">
                <a:latin typeface="Times New Roman" panose="02020603050405020304" pitchFamily="18" charset="0"/>
                <a:cs typeface="Times New Roman" panose="02020603050405020304" pitchFamily="18" charset="0"/>
              </a:rPr>
              <a:t>Content </a:t>
            </a:r>
          </a:p>
        </p:txBody>
      </p:sp>
      <p:graphicFrame>
        <p:nvGraphicFramePr>
          <p:cNvPr id="5" name="Table 4">
            <a:extLst>
              <a:ext uri="{FF2B5EF4-FFF2-40B4-BE49-F238E27FC236}">
                <a16:creationId xmlns:a16="http://schemas.microsoft.com/office/drawing/2014/main" id="{FB8CA8E8-3E73-A6BC-42B3-D8E79B089C19}"/>
              </a:ext>
            </a:extLst>
          </p:cNvPr>
          <p:cNvGraphicFramePr>
            <a:graphicFrameLocks noGrp="1"/>
          </p:cNvGraphicFramePr>
          <p:nvPr>
            <p:extLst>
              <p:ext uri="{D42A27DB-BD31-4B8C-83A1-F6EECF244321}">
                <p14:modId xmlns:p14="http://schemas.microsoft.com/office/powerpoint/2010/main" val="1806067604"/>
              </p:ext>
            </p:extLst>
          </p:nvPr>
        </p:nvGraphicFramePr>
        <p:xfrm>
          <a:off x="994022" y="2418494"/>
          <a:ext cx="9633546" cy="3853260"/>
        </p:xfrm>
        <a:graphic>
          <a:graphicData uri="http://schemas.openxmlformats.org/drawingml/2006/table">
            <a:tbl>
              <a:tblPr firstRow="1" bandRow="1">
                <a:tableStyleId>{EB344D84-9AFB-497E-A393-DC336BA19D2E}</a:tableStyleId>
              </a:tblPr>
              <a:tblGrid>
                <a:gridCol w="5851813">
                  <a:extLst>
                    <a:ext uri="{9D8B030D-6E8A-4147-A177-3AD203B41FA5}">
                      <a16:colId xmlns:a16="http://schemas.microsoft.com/office/drawing/2014/main" val="3590072613"/>
                    </a:ext>
                  </a:extLst>
                </a:gridCol>
                <a:gridCol w="3781733">
                  <a:extLst>
                    <a:ext uri="{9D8B030D-6E8A-4147-A177-3AD203B41FA5}">
                      <a16:colId xmlns:a16="http://schemas.microsoft.com/office/drawing/2014/main" val="1855690367"/>
                    </a:ext>
                  </a:extLst>
                </a:gridCol>
              </a:tblGrid>
              <a:tr h="6251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Topis:</a:t>
                      </a:r>
                      <a:endParaRPr lang="en-IN" dirty="0"/>
                    </a:p>
                    <a:p>
                      <a:endParaRPr lang="en-IN"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Pages :-</a:t>
                      </a:r>
                      <a:endParaRPr lang="en-IN" dirty="0"/>
                    </a:p>
                    <a:p>
                      <a:endParaRPr lang="en-IN" dirty="0"/>
                    </a:p>
                  </a:txBody>
                  <a:tcPr/>
                </a:tc>
                <a:extLst>
                  <a:ext uri="{0D108BD9-81ED-4DB2-BD59-A6C34878D82A}">
                    <a16:rowId xmlns:a16="http://schemas.microsoft.com/office/drawing/2014/main" val="3482596587"/>
                  </a:ext>
                </a:extLst>
              </a:tr>
              <a:tr h="428850">
                <a:tc>
                  <a:txBody>
                    <a:bodyPr/>
                    <a:lstStyle/>
                    <a:p>
                      <a:pPr algn="ctr"/>
                      <a:r>
                        <a:rPr lang="en-IN" sz="1800" b="0" i="0" u="none" strike="noStrike" kern="1200" dirty="0">
                          <a:solidFill>
                            <a:schemeClr val="dk1"/>
                          </a:solidFill>
                          <a:effectLst/>
                          <a:latin typeface="+mn-lt"/>
                          <a:ea typeface="+mn-ea"/>
                          <a:cs typeface="+mn-cs"/>
                        </a:rPr>
                        <a:t>Introduction</a:t>
                      </a:r>
                    </a:p>
                    <a:p>
                      <a:pPr algn="ctr"/>
                      <a:r>
                        <a:rPr lang="en-IN" sz="1800" b="0" i="0" u="none" strike="noStrike" kern="1200" dirty="0">
                          <a:solidFill>
                            <a:schemeClr val="dk1"/>
                          </a:solidFill>
                          <a:effectLst/>
                          <a:latin typeface="+mn-lt"/>
                          <a:ea typeface="+mn-ea"/>
                          <a:cs typeface="+mn-cs"/>
                        </a:rPr>
                        <a:t>GANs</a:t>
                      </a:r>
                      <a:endParaRPr lang="en-IN" sz="2000" dirty="0">
                        <a:latin typeface="+mn-lt"/>
                      </a:endParaRPr>
                    </a:p>
                  </a:txBody>
                  <a:tcPr/>
                </a:tc>
                <a:tc>
                  <a:txBody>
                    <a:bodyPr/>
                    <a:lstStyle/>
                    <a:p>
                      <a:pPr algn="ctr"/>
                      <a:r>
                        <a:rPr lang="en-US" dirty="0"/>
                        <a:t>3 </a:t>
                      </a:r>
                    </a:p>
                    <a:p>
                      <a:pPr algn="ctr"/>
                      <a:r>
                        <a:rPr lang="en-US" dirty="0"/>
                        <a:t>4</a:t>
                      </a:r>
                      <a:endParaRPr lang="en-IN" dirty="0"/>
                    </a:p>
                  </a:txBody>
                  <a:tcPr/>
                </a:tc>
                <a:extLst>
                  <a:ext uri="{0D108BD9-81ED-4DB2-BD59-A6C34878D82A}">
                    <a16:rowId xmlns:a16="http://schemas.microsoft.com/office/drawing/2014/main" val="2703556456"/>
                  </a:ext>
                </a:extLst>
              </a:tr>
              <a:tr h="428850">
                <a:tc>
                  <a:txBody>
                    <a:bodyPr/>
                    <a:lstStyle/>
                    <a:p>
                      <a:pPr algn="ctr"/>
                      <a:r>
                        <a:rPr lang="en-IN" sz="1800" b="0" i="0" u="none" strike="noStrike" kern="1200" dirty="0">
                          <a:solidFill>
                            <a:schemeClr val="dk1"/>
                          </a:solidFill>
                          <a:effectLst/>
                          <a:latin typeface="+mn-lt"/>
                          <a:ea typeface="+mn-ea"/>
                          <a:cs typeface="+mn-cs"/>
                        </a:rPr>
                        <a:t>Motivation</a:t>
                      </a:r>
                    </a:p>
                  </a:txBody>
                  <a:tcPr/>
                </a:tc>
                <a:tc>
                  <a:txBody>
                    <a:bodyPr/>
                    <a:lstStyle/>
                    <a:p>
                      <a:pPr algn="ctr"/>
                      <a:r>
                        <a:rPr lang="en-US" dirty="0"/>
                        <a:t>5</a:t>
                      </a:r>
                      <a:endParaRPr lang="en-IN" dirty="0"/>
                    </a:p>
                  </a:txBody>
                  <a:tcPr/>
                </a:tc>
                <a:extLst>
                  <a:ext uri="{0D108BD9-81ED-4DB2-BD59-A6C34878D82A}">
                    <a16:rowId xmlns:a16="http://schemas.microsoft.com/office/drawing/2014/main" val="904478864"/>
                  </a:ext>
                </a:extLst>
              </a:tr>
              <a:tr h="428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dirty="0">
                          <a:solidFill>
                            <a:schemeClr val="dk1"/>
                          </a:solidFill>
                          <a:effectLst/>
                          <a:latin typeface="+mn-lt"/>
                          <a:ea typeface="+mn-ea"/>
                          <a:cs typeface="+mn-cs"/>
                        </a:rPr>
                        <a:t>Work Process/Work Done</a:t>
                      </a:r>
                      <a:endParaRPr lang="en-IN" sz="2000" dirty="0">
                        <a:latin typeface="+mn-lt"/>
                      </a:endParaRPr>
                    </a:p>
                  </a:txBody>
                  <a:tcPr/>
                </a:tc>
                <a:tc>
                  <a:txBody>
                    <a:bodyPr/>
                    <a:lstStyle/>
                    <a:p>
                      <a:pPr algn="ctr"/>
                      <a:r>
                        <a:rPr lang="en-US" dirty="0"/>
                        <a:t>6</a:t>
                      </a:r>
                      <a:endParaRPr lang="en-IN" dirty="0"/>
                    </a:p>
                  </a:txBody>
                  <a:tcPr/>
                </a:tc>
                <a:extLst>
                  <a:ext uri="{0D108BD9-81ED-4DB2-BD59-A6C34878D82A}">
                    <a16:rowId xmlns:a16="http://schemas.microsoft.com/office/drawing/2014/main" val="907107835"/>
                  </a:ext>
                </a:extLst>
              </a:tr>
              <a:tr h="428850">
                <a:tc>
                  <a:txBody>
                    <a:bodyPr/>
                    <a:lstStyle/>
                    <a:p>
                      <a:pPr algn="ctr"/>
                      <a:r>
                        <a:rPr lang="en-US" dirty="0">
                          <a:latin typeface="+mn-lt"/>
                        </a:rPr>
                        <a:t>Flowchart </a:t>
                      </a:r>
                      <a:endParaRPr lang="en-IN" dirty="0">
                        <a:latin typeface="+mn-lt"/>
                      </a:endParaRPr>
                    </a:p>
                  </a:txBody>
                  <a:tcPr/>
                </a:tc>
                <a:tc>
                  <a:txBody>
                    <a:bodyPr/>
                    <a:lstStyle/>
                    <a:p>
                      <a:pPr algn="ctr"/>
                      <a:r>
                        <a:rPr lang="en-US" dirty="0"/>
                        <a:t>7</a:t>
                      </a:r>
                      <a:endParaRPr lang="en-IN" dirty="0"/>
                    </a:p>
                  </a:txBody>
                  <a:tcPr/>
                </a:tc>
                <a:extLst>
                  <a:ext uri="{0D108BD9-81ED-4DB2-BD59-A6C34878D82A}">
                    <a16:rowId xmlns:a16="http://schemas.microsoft.com/office/drawing/2014/main" val="534470343"/>
                  </a:ext>
                </a:extLst>
              </a:tr>
              <a:tr h="428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Result &amp; Conclusion</a:t>
                      </a:r>
                      <a:endParaRPr lang="en-IN" dirty="0">
                        <a:latin typeface="+mn-lt"/>
                      </a:endParaRPr>
                    </a:p>
                  </a:txBody>
                  <a:tcPr/>
                </a:tc>
                <a:tc>
                  <a:txBody>
                    <a:bodyPr/>
                    <a:lstStyle/>
                    <a:p>
                      <a:pPr algn="ctr"/>
                      <a:r>
                        <a:rPr lang="en-US" dirty="0"/>
                        <a:t>8-9</a:t>
                      </a:r>
                      <a:endParaRPr lang="en-IN" dirty="0"/>
                    </a:p>
                  </a:txBody>
                  <a:tcPr/>
                </a:tc>
                <a:extLst>
                  <a:ext uri="{0D108BD9-81ED-4DB2-BD59-A6C34878D82A}">
                    <a16:rowId xmlns:a16="http://schemas.microsoft.com/office/drawing/2014/main" val="53382895"/>
                  </a:ext>
                </a:extLst>
              </a:tr>
              <a:tr h="428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References</a:t>
                      </a:r>
                      <a:endParaRPr lang="en-IN" dirty="0">
                        <a:latin typeface="+mn-lt"/>
                      </a:endParaRPr>
                    </a:p>
                  </a:txBody>
                  <a:tcPr/>
                </a:tc>
                <a:tc>
                  <a:txBody>
                    <a:bodyPr/>
                    <a:lstStyle/>
                    <a:p>
                      <a:pPr algn="ctr"/>
                      <a:r>
                        <a:rPr lang="en-US" dirty="0"/>
                        <a:t>10</a:t>
                      </a:r>
                      <a:endParaRPr lang="en-IN" dirty="0"/>
                    </a:p>
                  </a:txBody>
                  <a:tcPr/>
                </a:tc>
                <a:extLst>
                  <a:ext uri="{0D108BD9-81ED-4DB2-BD59-A6C34878D82A}">
                    <a16:rowId xmlns:a16="http://schemas.microsoft.com/office/drawing/2014/main" val="3236985840"/>
                  </a:ext>
                </a:extLst>
              </a:tr>
              <a:tr h="428850">
                <a:tc>
                  <a:txBody>
                    <a:bodyPr/>
                    <a:lstStyle/>
                    <a:p>
                      <a:pPr algn="ctr"/>
                      <a:endParaRPr lang="en-IN" dirty="0">
                        <a:latin typeface="+mn-lt"/>
                      </a:endParaRPr>
                    </a:p>
                  </a:txBody>
                  <a:tcPr/>
                </a:tc>
                <a:tc>
                  <a:txBody>
                    <a:bodyPr/>
                    <a:lstStyle/>
                    <a:p>
                      <a:pPr algn="ctr"/>
                      <a:endParaRPr lang="en-IN" dirty="0"/>
                    </a:p>
                  </a:txBody>
                  <a:tcPr/>
                </a:tc>
                <a:extLst>
                  <a:ext uri="{0D108BD9-81ED-4DB2-BD59-A6C34878D82A}">
                    <a16:rowId xmlns:a16="http://schemas.microsoft.com/office/drawing/2014/main" val="2445142007"/>
                  </a:ext>
                </a:extLst>
              </a:tr>
            </a:tbl>
          </a:graphicData>
        </a:graphic>
      </p:graphicFrame>
      <p:pic>
        <p:nvPicPr>
          <p:cNvPr id="6" name="Picture 5">
            <a:extLst>
              <a:ext uri="{FF2B5EF4-FFF2-40B4-BE49-F238E27FC236}">
                <a16:creationId xmlns:a16="http://schemas.microsoft.com/office/drawing/2014/main" id="{67CB0AF9-08BC-40EB-03E4-5416B0F5D02F}"/>
              </a:ext>
            </a:extLst>
          </p:cNvPr>
          <p:cNvPicPr>
            <a:picLocks noChangeAspect="1"/>
          </p:cNvPicPr>
          <p:nvPr/>
        </p:nvPicPr>
        <p:blipFill>
          <a:blip r:embed="rId2"/>
          <a:stretch>
            <a:fillRect/>
          </a:stretch>
        </p:blipFill>
        <p:spPr>
          <a:xfrm>
            <a:off x="10029371" y="142433"/>
            <a:ext cx="1825688" cy="1493744"/>
          </a:xfrm>
          <a:prstGeom prst="ellipse">
            <a:avLst/>
          </a:prstGeom>
          <a:ln>
            <a:noFill/>
          </a:ln>
          <a:effectLst>
            <a:softEdge rad="112500"/>
          </a:effectLst>
        </p:spPr>
      </p:pic>
      <p:graphicFrame>
        <p:nvGraphicFramePr>
          <p:cNvPr id="7" name="Table 6">
            <a:extLst>
              <a:ext uri="{FF2B5EF4-FFF2-40B4-BE49-F238E27FC236}">
                <a16:creationId xmlns:a16="http://schemas.microsoft.com/office/drawing/2014/main" id="{1109F164-3492-254A-EEF7-CF49423A901D}"/>
              </a:ext>
            </a:extLst>
          </p:cNvPr>
          <p:cNvGraphicFramePr>
            <a:graphicFrameLocks noGrp="1"/>
          </p:cNvGraphicFramePr>
          <p:nvPr>
            <p:extLst>
              <p:ext uri="{D42A27DB-BD31-4B8C-83A1-F6EECF244321}">
                <p14:modId xmlns:p14="http://schemas.microsoft.com/office/powerpoint/2010/main" val="2813773360"/>
              </p:ext>
            </p:extLst>
          </p:nvPr>
        </p:nvGraphicFramePr>
        <p:xfrm>
          <a:off x="1901371" y="-180340"/>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230096">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cxnSp>
        <p:nvCxnSpPr>
          <p:cNvPr id="2" name="Straight Connector 1">
            <a:extLst>
              <a:ext uri="{FF2B5EF4-FFF2-40B4-BE49-F238E27FC236}">
                <a16:creationId xmlns:a16="http://schemas.microsoft.com/office/drawing/2014/main" id="{A0C59B82-38D5-40C2-40F1-20F6B37D95F7}"/>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10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9C1C1E-6FE9-8641-0229-B15167FD36A1}"/>
              </a:ext>
            </a:extLst>
          </p:cNvPr>
          <p:cNvSpPr>
            <a:spLocks noGrp="1"/>
          </p:cNvSpPr>
          <p:nvPr>
            <p:ph type="title"/>
          </p:nvPr>
        </p:nvSpPr>
        <p:spPr>
          <a:xfrm>
            <a:off x="830424" y="678488"/>
            <a:ext cx="3610946" cy="1318262"/>
          </a:xfrm>
        </p:spPr>
        <p:txBody>
          <a:bodyPr vert="horz" lIns="91440" tIns="45720" rIns="91440" bIns="45720" rtlCol="0">
            <a:normAutofit fontScale="90000"/>
          </a:bodyPr>
          <a:lstStyle/>
          <a:p>
            <a:r>
              <a:rPr lang="en-US" sz="5400" b="1" dirty="0">
                <a:latin typeface="Times New Roman" panose="02020603050405020304" pitchFamily="18" charset="0"/>
                <a:cs typeface="Times New Roman" panose="02020603050405020304" pitchFamily="18" charset="0"/>
              </a:rPr>
              <a:t>Introduction</a:t>
            </a:r>
          </a:p>
        </p:txBody>
      </p:sp>
      <p:graphicFrame>
        <p:nvGraphicFramePr>
          <p:cNvPr id="5" name="Table 4">
            <a:extLst>
              <a:ext uri="{FF2B5EF4-FFF2-40B4-BE49-F238E27FC236}">
                <a16:creationId xmlns:a16="http://schemas.microsoft.com/office/drawing/2014/main" id="{71486218-D023-5E93-33A6-8CAE20BD9D84}"/>
              </a:ext>
            </a:extLst>
          </p:cNvPr>
          <p:cNvGraphicFramePr>
            <a:graphicFrameLocks noGrp="1"/>
          </p:cNvGraphicFramePr>
          <p:nvPr>
            <p:extLst>
              <p:ext uri="{D42A27DB-BD31-4B8C-83A1-F6EECF244321}">
                <p14:modId xmlns:p14="http://schemas.microsoft.com/office/powerpoint/2010/main" val="330757722"/>
              </p:ext>
            </p:extLst>
          </p:nvPr>
        </p:nvGraphicFramePr>
        <p:xfrm>
          <a:off x="1901371" y="-180340"/>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230096">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pic>
        <p:nvPicPr>
          <p:cNvPr id="7" name="Picture 5" descr="The networking way to introduce yourself | The Training Box">
            <a:extLst>
              <a:ext uri="{FF2B5EF4-FFF2-40B4-BE49-F238E27FC236}">
                <a16:creationId xmlns:a16="http://schemas.microsoft.com/office/drawing/2014/main" id="{B2035792-2670-05B9-5841-BE12486BC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691" y="173252"/>
            <a:ext cx="1415140" cy="154496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57C88954-F87D-4232-9C48-DAAA6BB3EA7E}"/>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4BDA78-CF63-183D-1D4A-B33802A6CCE8}"/>
              </a:ext>
            </a:extLst>
          </p:cNvPr>
          <p:cNvSpPr txBox="1"/>
          <p:nvPr/>
        </p:nvSpPr>
        <p:spPr>
          <a:xfrm>
            <a:off x="830424" y="2330921"/>
            <a:ext cx="9694507" cy="4191981"/>
          </a:xfrm>
          <a:prstGeom prst="rect">
            <a:avLst/>
          </a:prstGeom>
          <a:noFill/>
          <a:ln>
            <a:solidFill>
              <a:schemeClr val="tx1"/>
            </a:solidFill>
          </a:ln>
        </p:spPr>
        <p:txBody>
          <a:bodyPr wrap="square" rtlCol="0">
            <a:spAutoFit/>
          </a:bodyPr>
          <a:lstStyle/>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Generative Adversarial Networks (GANs) are a powerful class of neural networks that are used for </a:t>
            </a:r>
            <a:r>
              <a:rPr lang="en-US" sz="2000" u="sng" dirty="0">
                <a:latin typeface="Times New Roman" panose="02020603050405020304" pitchFamily="18" charset="0"/>
                <a:cs typeface="Times New Roman" panose="02020603050405020304" pitchFamily="18" charset="0"/>
              </a:rPr>
              <a:t>unsupervised learning</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GANs are made up of two neural networks, a </a:t>
            </a:r>
            <a:r>
              <a:rPr lang="en-US" sz="2000" u="sng" dirty="0">
                <a:latin typeface="Times New Roman" panose="02020603050405020304" pitchFamily="18" charset="0"/>
                <a:cs typeface="Times New Roman" panose="02020603050405020304" pitchFamily="18" charset="0"/>
              </a:rPr>
              <a:t>discriminator</a:t>
            </a:r>
            <a:r>
              <a:rPr lang="en-US" sz="2000" dirty="0">
                <a:latin typeface="Times New Roman" panose="02020603050405020304" pitchFamily="18" charset="0"/>
                <a:cs typeface="Times New Roman" panose="02020603050405020304" pitchFamily="18" charset="0"/>
              </a:rPr>
              <a:t> and a </a:t>
            </a:r>
            <a:r>
              <a:rPr lang="en-US" sz="2000" u="sng" dirty="0">
                <a:latin typeface="Times New Roman" panose="02020603050405020304" pitchFamily="18" charset="0"/>
                <a:cs typeface="Times New Roman" panose="02020603050405020304" pitchFamily="18" charset="0"/>
              </a:rPr>
              <a:t>generator</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They use adversarial training to produce artificial data that is identical to actual data. </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Generator attempts to fool the Discriminator, which is tasked with accurately distinguishing between produced and genuine data.</a:t>
            </a:r>
          </a:p>
          <a:p>
            <a:pPr marL="34290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rPr>
              <a:t>Generative models based on deep learning are common, but GANs are among the most successful generative models (especially in terms of their ability to generate realistic high-resolution images).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218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4316C-CF05-6B0F-4FB0-E62EBAECE91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6EDB76D-59A6-18B2-1B0E-90011796BCE6}"/>
              </a:ext>
            </a:extLst>
          </p:cNvPr>
          <p:cNvSpPr>
            <a:spLocks noGrp="1"/>
          </p:cNvSpPr>
          <p:nvPr>
            <p:ph type="title"/>
          </p:nvPr>
        </p:nvSpPr>
        <p:spPr>
          <a:xfrm>
            <a:off x="830424" y="678488"/>
            <a:ext cx="3610946" cy="1318262"/>
          </a:xfrm>
        </p:spPr>
        <p:txBody>
          <a:bodyPr vert="horz" lIns="91440" tIns="45720" rIns="91440" bIns="45720" rtlCol="0">
            <a:normAutofit/>
          </a:bodyPr>
          <a:lstStyle/>
          <a:p>
            <a:r>
              <a:rPr lang="en-US" sz="5400" b="1" dirty="0">
                <a:latin typeface="Times New Roman" panose="02020603050405020304" pitchFamily="18" charset="0"/>
                <a:cs typeface="Times New Roman" panose="02020603050405020304" pitchFamily="18" charset="0"/>
              </a:rPr>
              <a:t>GANs </a:t>
            </a:r>
          </a:p>
        </p:txBody>
      </p:sp>
      <p:graphicFrame>
        <p:nvGraphicFramePr>
          <p:cNvPr id="5" name="Table 4">
            <a:extLst>
              <a:ext uri="{FF2B5EF4-FFF2-40B4-BE49-F238E27FC236}">
                <a16:creationId xmlns:a16="http://schemas.microsoft.com/office/drawing/2014/main" id="{39C7569D-24B1-8004-25C7-DA0496F0F566}"/>
              </a:ext>
            </a:extLst>
          </p:cNvPr>
          <p:cNvGraphicFramePr>
            <a:graphicFrameLocks noGrp="1"/>
          </p:cNvGraphicFramePr>
          <p:nvPr/>
        </p:nvGraphicFramePr>
        <p:xfrm>
          <a:off x="1901371" y="-180340"/>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230096">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pic>
        <p:nvPicPr>
          <p:cNvPr id="7" name="Picture 5" descr="The networking way to introduce yourself | The Training Box">
            <a:extLst>
              <a:ext uri="{FF2B5EF4-FFF2-40B4-BE49-F238E27FC236}">
                <a16:creationId xmlns:a16="http://schemas.microsoft.com/office/drawing/2014/main" id="{6E5C024E-2196-A659-8EF6-99C298405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691" y="173252"/>
            <a:ext cx="1415140" cy="154496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8746307-C206-39DB-7273-3B5408EDD585}"/>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C3BD656-3970-7CC6-B887-B0955CB2C9C3}"/>
              </a:ext>
            </a:extLst>
          </p:cNvPr>
          <p:cNvSpPr txBox="1"/>
          <p:nvPr/>
        </p:nvSpPr>
        <p:spPr>
          <a:xfrm>
            <a:off x="829179" y="2365322"/>
            <a:ext cx="9787814" cy="3785652"/>
          </a:xfrm>
          <a:prstGeom prst="rect">
            <a:avLst/>
          </a:prstGeom>
          <a:noFill/>
          <a:ln>
            <a:solidFill>
              <a:schemeClr val="tx1"/>
            </a:solidFill>
          </a:ln>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Generative Adversarial Networks (GANs) can be broken down into three parts: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u="sng" dirty="0">
                <a:latin typeface="Times New Roman" panose="02020603050405020304" pitchFamily="18" charset="0"/>
                <a:cs typeface="Times New Roman" panose="02020603050405020304" pitchFamily="18" charset="0"/>
              </a:rPr>
              <a:t>Generative</a:t>
            </a:r>
            <a:r>
              <a:rPr lang="en-US" sz="2000" dirty="0">
                <a:latin typeface="Times New Roman" panose="02020603050405020304" pitchFamily="18" charset="0"/>
                <a:cs typeface="Times New Roman" panose="02020603050405020304" pitchFamily="18" charset="0"/>
              </a:rPr>
              <a:t>: To learn a generative model, which describes how data is generated in terms of a probabilistic model.</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u="sng" dirty="0">
                <a:latin typeface="Times New Roman" panose="02020603050405020304" pitchFamily="18" charset="0"/>
                <a:cs typeface="Times New Roman" panose="02020603050405020304" pitchFamily="18" charset="0"/>
              </a:rPr>
              <a:t>Adversarial</a:t>
            </a:r>
            <a:r>
              <a:rPr lang="en-US" sz="2000" dirty="0">
                <a:latin typeface="Times New Roman" panose="02020603050405020304" pitchFamily="18" charset="0"/>
                <a:cs typeface="Times New Roman" panose="02020603050405020304" pitchFamily="18" charset="0"/>
              </a:rPr>
              <a:t>: The word adversarial refers to setting one thing up against another. This means that, in the context of GANs, the generative result is compared with the actual images in the data set. A mechanism known as a discriminator is used to apply a model that attempts to distinguish between real and fake images.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u="sng" dirty="0">
                <a:latin typeface="Times New Roman" panose="02020603050405020304" pitchFamily="18" charset="0"/>
                <a:cs typeface="Times New Roman" panose="02020603050405020304" pitchFamily="18" charset="0"/>
              </a:rPr>
              <a:t>Networks</a:t>
            </a:r>
            <a:r>
              <a:rPr lang="en-US" sz="2000" dirty="0">
                <a:latin typeface="Times New Roman" panose="02020603050405020304" pitchFamily="18" charset="0"/>
                <a:cs typeface="Times New Roman" panose="02020603050405020304" pitchFamily="18" charset="0"/>
              </a:rPr>
              <a:t>: Use deep neural networks as artificial intelligence (AI) algorithms for training purposes.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12675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2E7DBFA-B7B6-F8F4-A199-E8F9C396464D}"/>
              </a:ext>
            </a:extLst>
          </p:cNvPr>
          <p:cNvGraphicFramePr>
            <a:graphicFrameLocks noGrp="1"/>
          </p:cNvGraphicFramePr>
          <p:nvPr/>
        </p:nvGraphicFramePr>
        <p:xfrm>
          <a:off x="1901371" y="-1854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370840">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pic>
        <p:nvPicPr>
          <p:cNvPr id="5" name="Picture 4">
            <a:extLst>
              <a:ext uri="{FF2B5EF4-FFF2-40B4-BE49-F238E27FC236}">
                <a16:creationId xmlns:a16="http://schemas.microsoft.com/office/drawing/2014/main" id="{B10B0D8D-3438-3EE8-A039-EA3ACDF52D21}"/>
              </a:ext>
            </a:extLst>
          </p:cNvPr>
          <p:cNvPicPr>
            <a:picLocks noChangeAspect="1"/>
          </p:cNvPicPr>
          <p:nvPr/>
        </p:nvPicPr>
        <p:blipFill>
          <a:blip r:embed="rId2"/>
          <a:stretch>
            <a:fillRect/>
          </a:stretch>
        </p:blipFill>
        <p:spPr>
          <a:xfrm>
            <a:off x="9890449" y="183033"/>
            <a:ext cx="2301551" cy="1505808"/>
          </a:xfrm>
          <a:prstGeom prst="rect">
            <a:avLst/>
          </a:prstGeom>
        </p:spPr>
      </p:pic>
      <p:cxnSp>
        <p:nvCxnSpPr>
          <p:cNvPr id="6" name="Straight Connector 5">
            <a:extLst>
              <a:ext uri="{FF2B5EF4-FFF2-40B4-BE49-F238E27FC236}">
                <a16:creationId xmlns:a16="http://schemas.microsoft.com/office/drawing/2014/main" id="{B904142E-14C1-A3A2-94A7-898D3B1A50CE}"/>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51676D4-6170-7B1E-6004-C87E3CBEEC90}"/>
              </a:ext>
            </a:extLst>
          </p:cNvPr>
          <p:cNvSpPr>
            <a:spLocks noGrp="1"/>
          </p:cNvSpPr>
          <p:nvPr>
            <p:ph type="title"/>
          </p:nvPr>
        </p:nvSpPr>
        <p:spPr>
          <a:xfrm>
            <a:off x="830424" y="678488"/>
            <a:ext cx="3610946" cy="1318262"/>
          </a:xfrm>
        </p:spPr>
        <p:txBody>
          <a:bodyPr vert="horz" lIns="91440" tIns="45720" rIns="91440" bIns="45720" rtlCol="0">
            <a:normAutofit/>
          </a:bodyPr>
          <a:lstStyle/>
          <a:p>
            <a:r>
              <a:rPr lang="en-US" sz="5400" b="1" dirty="0">
                <a:latin typeface="Times New Roman" panose="02020603050405020304" pitchFamily="18" charset="0"/>
                <a:cs typeface="Times New Roman" panose="02020603050405020304" pitchFamily="18" charset="0"/>
              </a:rPr>
              <a:t>Motivation</a:t>
            </a:r>
          </a:p>
        </p:txBody>
      </p:sp>
      <p:sp>
        <p:nvSpPr>
          <p:cNvPr id="2" name="TextBox 1">
            <a:extLst>
              <a:ext uri="{FF2B5EF4-FFF2-40B4-BE49-F238E27FC236}">
                <a16:creationId xmlns:a16="http://schemas.microsoft.com/office/drawing/2014/main" id="{462FC3DA-DCE3-2982-1AA5-BBBA223C71DB}"/>
              </a:ext>
            </a:extLst>
          </p:cNvPr>
          <p:cNvSpPr txBox="1"/>
          <p:nvPr/>
        </p:nvSpPr>
        <p:spPr>
          <a:xfrm>
            <a:off x="759303" y="2295570"/>
            <a:ext cx="9868057" cy="4247317"/>
          </a:xfrm>
          <a:prstGeom prst="rect">
            <a:avLst/>
          </a:prstGeom>
          <a:noFill/>
          <a:ln>
            <a:solidFill>
              <a:schemeClr val="tx1"/>
            </a:solidFill>
          </a:ln>
        </p:spPr>
        <p:txBody>
          <a:bodyPr wrap="square" rtlCol="0">
            <a:spAutoFit/>
          </a:bodyPr>
          <a:lstStyle/>
          <a:p>
            <a:r>
              <a:rPr lang="en-US" dirty="0"/>
              <a:t>1. </a:t>
            </a:r>
            <a:r>
              <a:rPr lang="en-US" u="sng" dirty="0"/>
              <a:t>Significance of Generative Modeling</a:t>
            </a:r>
            <a:r>
              <a:rPr lang="en-US" dirty="0"/>
              <a:t>: Generative modeling plays a crucial role in unsupervised learning by uncovering patterns and structures within data without the need for explicit labels, offering valuable insights into complex datasets.</a:t>
            </a:r>
          </a:p>
          <a:p>
            <a:endParaRPr lang="en-US" dirty="0"/>
          </a:p>
          <a:p>
            <a:r>
              <a:rPr lang="en-US" dirty="0"/>
              <a:t>2. </a:t>
            </a:r>
            <a:r>
              <a:rPr lang="en-US" u="sng" dirty="0"/>
              <a:t>Potential of GANs in Realistic Image Generation</a:t>
            </a:r>
            <a:r>
              <a:rPr lang="en-US" dirty="0"/>
              <a:t>: GANs are powerful tools with vast potential for generating highly realistic images. Their applications span diverse fields, including art, entertainment, and design, promising groundbreaking advancements in visual synthesis.</a:t>
            </a:r>
          </a:p>
          <a:p>
            <a:endParaRPr lang="en-US" dirty="0"/>
          </a:p>
          <a:p>
            <a:r>
              <a:rPr lang="en-US" dirty="0"/>
              <a:t>3. </a:t>
            </a:r>
            <a:r>
              <a:rPr lang="en-US" u="sng" dirty="0"/>
              <a:t>Interest in Anime Character Generation</a:t>
            </a:r>
            <a:r>
              <a:rPr lang="en-US" dirty="0"/>
              <a:t>: A keen interest exists in the creation of anime characters, driven by a vibrant and passionate community. Leveraging GANs for this purpose offers a captivating blend of technology and creativity.</a:t>
            </a:r>
          </a:p>
          <a:p>
            <a:endParaRPr lang="en-US" dirty="0"/>
          </a:p>
          <a:p>
            <a:r>
              <a:rPr lang="en-US" dirty="0"/>
              <a:t>4. </a:t>
            </a:r>
            <a:r>
              <a:rPr lang="en-US" u="sng" dirty="0"/>
              <a:t>Desire to Explore GAN Capabilities</a:t>
            </a:r>
            <a:r>
              <a:rPr lang="en-US" dirty="0"/>
              <a:t>: There is a strong desire to delve deeper into the capabilities of GANs in image generation tasks, fueling a journey of exploration and understanding to unlock their full potential.</a:t>
            </a:r>
            <a:endParaRPr lang="en-IN" dirty="0"/>
          </a:p>
        </p:txBody>
      </p:sp>
    </p:spTree>
    <p:extLst>
      <p:ext uri="{BB962C8B-B14F-4D97-AF65-F5344CB8AC3E}">
        <p14:creationId xmlns:p14="http://schemas.microsoft.com/office/powerpoint/2010/main" val="30968887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7FF28-653E-83A5-E4F2-FB0471BE5321}"/>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092BFF2-60AF-2ADE-2158-8B6A22CE31E3}"/>
              </a:ext>
            </a:extLst>
          </p:cNvPr>
          <p:cNvGraphicFramePr>
            <a:graphicFrameLocks noGrp="1"/>
          </p:cNvGraphicFramePr>
          <p:nvPr/>
        </p:nvGraphicFramePr>
        <p:xfrm>
          <a:off x="1901371" y="-1854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370840">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grpSp>
        <p:nvGrpSpPr>
          <p:cNvPr id="2" name="Group 1">
            <a:extLst>
              <a:ext uri="{FF2B5EF4-FFF2-40B4-BE49-F238E27FC236}">
                <a16:creationId xmlns:a16="http://schemas.microsoft.com/office/drawing/2014/main" id="{7F3873E5-8677-3364-E123-DE90E96DA396}"/>
              </a:ext>
            </a:extLst>
          </p:cNvPr>
          <p:cNvGrpSpPr/>
          <p:nvPr/>
        </p:nvGrpSpPr>
        <p:grpSpPr>
          <a:xfrm>
            <a:off x="9948904" y="185420"/>
            <a:ext cx="2211356" cy="1688978"/>
            <a:chOff x="2286000" y="3088433"/>
            <a:chExt cx="5551714" cy="2417016"/>
          </a:xfrm>
        </p:grpSpPr>
        <p:grpSp>
          <p:nvGrpSpPr>
            <p:cNvPr id="3" name="Group 2">
              <a:extLst>
                <a:ext uri="{FF2B5EF4-FFF2-40B4-BE49-F238E27FC236}">
                  <a16:creationId xmlns:a16="http://schemas.microsoft.com/office/drawing/2014/main" id="{180F612D-D558-2346-3512-CEC3EFB8944D}"/>
                </a:ext>
              </a:extLst>
            </p:cNvPr>
            <p:cNvGrpSpPr/>
            <p:nvPr/>
          </p:nvGrpSpPr>
          <p:grpSpPr>
            <a:xfrm>
              <a:off x="2286000" y="3088433"/>
              <a:ext cx="5551714" cy="2417016"/>
              <a:chOff x="2286000" y="2631234"/>
              <a:chExt cx="5273790" cy="2874216"/>
            </a:xfrm>
          </p:grpSpPr>
          <p:pic>
            <p:nvPicPr>
              <p:cNvPr id="7" name="Picture 2" descr="Quelles sont les entreprises de Big Data en France ?">
                <a:extLst>
                  <a:ext uri="{FF2B5EF4-FFF2-40B4-BE49-F238E27FC236}">
                    <a16:creationId xmlns:a16="http://schemas.microsoft.com/office/drawing/2014/main" id="{D9C94855-D6C3-3D39-0AB5-F7C0B46DD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31234"/>
                <a:ext cx="5273790" cy="287421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9164944D-7AAF-7A43-5EE7-266A367BBA69}"/>
                  </a:ext>
                </a:extLst>
              </p:cNvPr>
              <p:cNvSpPr/>
              <p:nvPr/>
            </p:nvSpPr>
            <p:spPr>
              <a:xfrm>
                <a:off x="4469363" y="3657600"/>
                <a:ext cx="1184988" cy="118498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pic>
          <p:nvPicPr>
            <p:cNvPr id="6" name="Picture 5">
              <a:extLst>
                <a:ext uri="{FF2B5EF4-FFF2-40B4-BE49-F238E27FC236}">
                  <a16:creationId xmlns:a16="http://schemas.microsoft.com/office/drawing/2014/main" id="{4018BB85-3AA9-D158-CA41-5A1E97FCCDE5}"/>
                </a:ext>
              </a:extLst>
            </p:cNvPr>
            <p:cNvPicPr>
              <a:picLocks noChangeAspect="1"/>
            </p:cNvPicPr>
            <p:nvPr/>
          </p:nvPicPr>
          <p:blipFill>
            <a:blip r:embed="rId3"/>
            <a:stretch>
              <a:fillRect/>
            </a:stretch>
          </p:blipFill>
          <p:spPr>
            <a:xfrm>
              <a:off x="4786604" y="4068148"/>
              <a:ext cx="839755" cy="737117"/>
            </a:xfrm>
            <a:prstGeom prst="ellipse">
              <a:avLst/>
            </a:prstGeom>
            <a:ln>
              <a:noFill/>
            </a:ln>
            <a:effectLst>
              <a:softEdge rad="112500"/>
            </a:effectLst>
          </p:spPr>
        </p:pic>
      </p:grpSp>
      <p:cxnSp>
        <p:nvCxnSpPr>
          <p:cNvPr id="9" name="Straight Connector 8">
            <a:extLst>
              <a:ext uri="{FF2B5EF4-FFF2-40B4-BE49-F238E27FC236}">
                <a16:creationId xmlns:a16="http://schemas.microsoft.com/office/drawing/2014/main" id="{1DA9F9D5-C923-B26B-5CB2-E75D349D4F6D}"/>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795ECA21-A353-799F-ACFD-418F56E06981}"/>
              </a:ext>
            </a:extLst>
          </p:cNvPr>
          <p:cNvSpPr>
            <a:spLocks noGrp="1"/>
          </p:cNvSpPr>
          <p:nvPr>
            <p:ph type="title"/>
          </p:nvPr>
        </p:nvSpPr>
        <p:spPr>
          <a:xfrm>
            <a:off x="830423" y="848069"/>
            <a:ext cx="7175241" cy="1318262"/>
          </a:xfrm>
        </p:spPr>
        <p:txBody>
          <a:bodyPr vert="horz" lIns="91440" tIns="45720" rIns="91440" bIns="45720" rtlCol="0">
            <a:normAutofit fontScale="90000"/>
          </a:bodyPr>
          <a:lstStyle/>
          <a:p>
            <a:pPr algn="ctr"/>
            <a:r>
              <a:rPr lang="en-IN" sz="54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Work Process/Work Done</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3C6587-5BD2-7687-C37D-6B0A8CEADB14}"/>
              </a:ext>
            </a:extLst>
          </p:cNvPr>
          <p:cNvSpPr txBox="1"/>
          <p:nvPr/>
        </p:nvSpPr>
        <p:spPr>
          <a:xfrm>
            <a:off x="830423" y="2368105"/>
            <a:ext cx="9118481" cy="2957861"/>
          </a:xfrm>
          <a:prstGeom prst="rect">
            <a:avLst/>
          </a:prstGeom>
          <a:noFill/>
          <a:ln>
            <a:solidFill>
              <a:schemeClr val="tx1">
                <a:lumMod val="95000"/>
                <a:lumOff val="5000"/>
              </a:schemeClr>
            </a:solidFill>
          </a:ln>
        </p:spPr>
        <p:txBody>
          <a:bodyPr wrap="square" rtlCol="0">
            <a:spAutoFit/>
          </a:bodyPr>
          <a:lstStyle/>
          <a:p>
            <a:pPr marL="285750" indent="-285750" algn="just">
              <a:lnSpc>
                <a:spcPct val="150000"/>
              </a:lnSpc>
              <a:buFont typeface="Wingdings" panose="05000000000000000000" pitchFamily="2" charset="2"/>
              <a:buChar char="§"/>
            </a:pPr>
            <a:r>
              <a:rPr lang="en-US" dirty="0"/>
              <a:t>Discriminator is trained so actual data to classify whether given data is true or not, so Discriminator’s  work is to tell what’s real and what’s fake. </a:t>
            </a:r>
          </a:p>
          <a:p>
            <a:pPr marL="285750" indent="-285750" algn="just">
              <a:lnSpc>
                <a:spcPct val="150000"/>
              </a:lnSpc>
              <a:buFont typeface="Wingdings" panose="05000000000000000000" pitchFamily="2" charset="2"/>
              <a:buChar char="§"/>
            </a:pPr>
            <a:r>
              <a:rPr lang="en-US" dirty="0"/>
              <a:t>Generator starts to generate data from a random input and then that generator data is passed to Discriminator as input now Discriminator analyzes the data and checks how close it is to be classified as real, if the generated data does not contain enough feature to be classified as real by Discriminator , then this data and weights associated with it are sent back to Generator using backpropagation.</a:t>
            </a:r>
            <a:endParaRPr lang="en-IN" dirty="0"/>
          </a:p>
        </p:txBody>
      </p:sp>
    </p:spTree>
    <p:extLst>
      <p:ext uri="{BB962C8B-B14F-4D97-AF65-F5344CB8AC3E}">
        <p14:creationId xmlns:p14="http://schemas.microsoft.com/office/powerpoint/2010/main" val="42244908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8BFA6-7077-B03A-6EAD-A705C97E787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3795006-92B3-5708-7C74-25A3CA37BF85}"/>
              </a:ext>
            </a:extLst>
          </p:cNvPr>
          <p:cNvGraphicFramePr>
            <a:graphicFrameLocks noGrp="1"/>
          </p:cNvGraphicFramePr>
          <p:nvPr/>
        </p:nvGraphicFramePr>
        <p:xfrm>
          <a:off x="1901371" y="-1854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370840">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pic>
        <p:nvPicPr>
          <p:cNvPr id="5" name="Picture 14" descr="Presentation Royalty Free Stock SVG Vector and Clip Art">
            <a:extLst>
              <a:ext uri="{FF2B5EF4-FFF2-40B4-BE49-F238E27FC236}">
                <a16:creationId xmlns:a16="http://schemas.microsoft.com/office/drawing/2014/main" id="{C8A27693-62C4-BADF-E83F-E02843865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4679" y="27992"/>
            <a:ext cx="1822677" cy="180003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FE59AE24-EB35-92E4-89D7-4185EA50A584}"/>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A5FBFF2B-6DF7-ABD0-3F1B-FFE61482CBDC}"/>
              </a:ext>
            </a:extLst>
          </p:cNvPr>
          <p:cNvSpPr>
            <a:spLocks noGrp="1"/>
          </p:cNvSpPr>
          <p:nvPr>
            <p:ph type="title"/>
          </p:nvPr>
        </p:nvSpPr>
        <p:spPr>
          <a:xfrm>
            <a:off x="830423" y="678488"/>
            <a:ext cx="5794312" cy="1318262"/>
          </a:xfrm>
        </p:spPr>
        <p:txBody>
          <a:bodyPr vert="horz" lIns="91440" tIns="45720" rIns="91440" bIns="45720" rtlCol="0">
            <a:normAutofit/>
          </a:bodyPr>
          <a:lstStyle/>
          <a:p>
            <a:r>
              <a:rPr lang="en-US" sz="5400" b="1" dirty="0">
                <a:solidFill>
                  <a:schemeClr val="dk1"/>
                </a:solidFill>
                <a:latin typeface="Times New Roman" panose="02020603050405020304" pitchFamily="18" charset="0"/>
                <a:ea typeface="+mn-ea"/>
                <a:cs typeface="Times New Roman" panose="02020603050405020304" pitchFamily="18" charset="0"/>
              </a:rPr>
              <a:t>F</a:t>
            </a:r>
            <a:r>
              <a:rPr lang="en-IN" sz="5400" b="1" dirty="0">
                <a:solidFill>
                  <a:schemeClr val="dk1"/>
                </a:solidFill>
                <a:latin typeface="Times New Roman" panose="02020603050405020304" pitchFamily="18" charset="0"/>
                <a:ea typeface="+mn-ea"/>
                <a:cs typeface="Times New Roman" panose="02020603050405020304" pitchFamily="18" charset="0"/>
              </a:rPr>
              <a:t>lowchart </a:t>
            </a:r>
            <a:endParaRPr lang="en-US" sz="5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0A6167F-D00F-DA60-A485-DB568B85D8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56552"/>
            <a:ext cx="4711959" cy="4204356"/>
          </a:xfrm>
          <a:prstGeom prst="rect">
            <a:avLst/>
          </a:prstGeom>
          <a:noFill/>
          <a:ln>
            <a:solidFill>
              <a:schemeClr val="tx1"/>
            </a:solidFill>
          </a:ln>
        </p:spPr>
      </p:pic>
      <p:sp>
        <p:nvSpPr>
          <p:cNvPr id="3" name="TextBox 2">
            <a:extLst>
              <a:ext uri="{FF2B5EF4-FFF2-40B4-BE49-F238E27FC236}">
                <a16:creationId xmlns:a16="http://schemas.microsoft.com/office/drawing/2014/main" id="{4F897665-28E3-F493-A387-72CA5E5B3520}"/>
              </a:ext>
            </a:extLst>
          </p:cNvPr>
          <p:cNvSpPr txBox="1"/>
          <p:nvPr/>
        </p:nvSpPr>
        <p:spPr>
          <a:xfrm>
            <a:off x="6223518" y="2256552"/>
            <a:ext cx="5551715" cy="4204356"/>
          </a:xfrm>
          <a:prstGeom prst="rect">
            <a:avLst/>
          </a:prstGeom>
          <a:noFill/>
          <a:ln>
            <a:solidFill>
              <a:schemeClr val="tx1"/>
            </a:solidFill>
          </a:ln>
        </p:spPr>
        <p:txBody>
          <a:bodyPr wrap="square" rtlCol="0">
            <a:spAutoFit/>
          </a:bodyPr>
          <a:lstStyle/>
          <a:p>
            <a:pPr marL="285750" indent="-285750" algn="just">
              <a:lnSpc>
                <a:spcPct val="150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Using a GPU for faster training</a:t>
            </a:r>
          </a:p>
          <a:p>
            <a:pPr marL="285750" indent="-285750" algn="just">
              <a:lnSpc>
                <a:spcPct val="150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Downloading and Exploring the Data</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Introduction to Generative Modeling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Introduction to Discriminator Modeling</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Activation Function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 ReLU for discriminator </a:t>
            </a:r>
          </a:p>
          <a:p>
            <a:pPr algn="just">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	2) TanH for generator </a:t>
            </a:r>
          </a:p>
          <a:p>
            <a:pPr marL="285750" indent="-285750" algn="just">
              <a:lnSpc>
                <a:spcPct val="150000"/>
              </a:lnSpc>
              <a:buFont typeface="Wingdings" panose="05000000000000000000" pitchFamily="2" charset="2"/>
              <a:buChar char="§"/>
            </a:pPr>
            <a:r>
              <a:rPr lang="en-IN" kern="100" dirty="0">
                <a:latin typeface="Calibri" panose="020F0502020204030204" pitchFamily="34" charset="0"/>
                <a:ea typeface="Calibri" panose="020F0502020204030204" pitchFamily="34" charset="0"/>
                <a:cs typeface="Times New Roman" panose="02020603050405020304" pitchFamily="18" charset="0"/>
              </a:rPr>
              <a:t>Training the Generator </a:t>
            </a:r>
          </a:p>
          <a:p>
            <a:pPr marL="285750" indent="-285750" algn="just">
              <a:lnSpc>
                <a:spcPct val="150000"/>
              </a:lnSpc>
              <a:buFont typeface="Wingdings" panose="05000000000000000000" pitchFamily="2" charset="2"/>
              <a:buChar char="§"/>
            </a:pPr>
            <a:r>
              <a:rPr lang="en-IN" kern="100" dirty="0">
                <a:latin typeface="Calibri" panose="020F0502020204030204" pitchFamily="34" charset="0"/>
                <a:ea typeface="Calibri" panose="020F0502020204030204" pitchFamily="34" charset="0"/>
                <a:cs typeface="Times New Roman" panose="02020603050405020304" pitchFamily="18" charset="0"/>
              </a:rPr>
              <a:t>Training the Discriminator </a:t>
            </a:r>
          </a:p>
          <a:p>
            <a:pPr marL="285750" indent="-285750" algn="just">
              <a:lnSpc>
                <a:spcPct val="150000"/>
              </a:lnSpc>
              <a:buFont typeface="Wingdings" panose="05000000000000000000" pitchFamily="2" charset="2"/>
              <a:buChar char="§"/>
            </a:pPr>
            <a:r>
              <a:rPr lang="en-IN" kern="100" dirty="0">
                <a:latin typeface="Calibri" panose="020F0502020204030204" pitchFamily="34" charset="0"/>
                <a:ea typeface="Calibri" panose="020F0502020204030204" pitchFamily="34" charset="0"/>
                <a:cs typeface="Times New Roman" panose="02020603050405020304" pitchFamily="18" charset="0"/>
              </a:rPr>
              <a:t>Loss Function for Accuracy  </a:t>
            </a:r>
          </a:p>
        </p:txBody>
      </p:sp>
    </p:spTree>
    <p:extLst>
      <p:ext uri="{BB962C8B-B14F-4D97-AF65-F5344CB8AC3E}">
        <p14:creationId xmlns:p14="http://schemas.microsoft.com/office/powerpoint/2010/main" val="97273198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9B73B-BC74-21C8-8F76-DC4C617C172E}"/>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37AFA9A-5BB5-3972-1385-EBA04230013B}"/>
              </a:ext>
            </a:extLst>
          </p:cNvPr>
          <p:cNvGraphicFramePr>
            <a:graphicFrameLocks noGrp="1"/>
          </p:cNvGraphicFramePr>
          <p:nvPr/>
        </p:nvGraphicFramePr>
        <p:xfrm>
          <a:off x="1901371" y="-1854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370840">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pic>
        <p:nvPicPr>
          <p:cNvPr id="5" name="Picture 14" descr="Presentation Royalty Free Stock SVG Vector and Clip Art">
            <a:extLst>
              <a:ext uri="{FF2B5EF4-FFF2-40B4-BE49-F238E27FC236}">
                <a16:creationId xmlns:a16="http://schemas.microsoft.com/office/drawing/2014/main" id="{EFAF2E58-5E72-5F58-0367-205F3C24D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4679" y="27992"/>
            <a:ext cx="1822677" cy="180003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E4A38C6C-BB36-98B8-93EF-ACBBA54383E4}"/>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7FA19379-447F-6B35-DCC7-67953523DCFD}"/>
              </a:ext>
            </a:extLst>
          </p:cNvPr>
          <p:cNvSpPr>
            <a:spLocks noGrp="1"/>
          </p:cNvSpPr>
          <p:nvPr>
            <p:ph type="title"/>
          </p:nvPr>
        </p:nvSpPr>
        <p:spPr>
          <a:xfrm>
            <a:off x="830423" y="678488"/>
            <a:ext cx="5794312" cy="1318262"/>
          </a:xfrm>
        </p:spPr>
        <p:txBody>
          <a:bodyPr vert="horz" lIns="91440" tIns="45720" rIns="91440" bIns="45720" rtlCol="0">
            <a:normAutofit/>
          </a:bodyPr>
          <a:lstStyle/>
          <a:p>
            <a:r>
              <a:rPr lang="en-US" sz="5400" b="1" dirty="0">
                <a:solidFill>
                  <a:schemeClr val="dk1"/>
                </a:solidFill>
                <a:latin typeface="Times New Roman" panose="02020603050405020304" pitchFamily="18" charset="0"/>
                <a:ea typeface="+mn-ea"/>
                <a:cs typeface="Times New Roman" panose="02020603050405020304" pitchFamily="18" charset="0"/>
              </a:rPr>
              <a:t>Technology Stack </a:t>
            </a:r>
            <a:endParaRPr lang="en-US" sz="54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5D1277C9-C091-E66C-F02E-E37923B5D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71" y="1971405"/>
            <a:ext cx="3143508" cy="23594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rch Definition | DeepAI">
            <a:extLst>
              <a:ext uri="{FF2B5EF4-FFF2-40B4-BE49-F238E27FC236}">
                <a16:creationId xmlns:a16="http://schemas.microsoft.com/office/drawing/2014/main" id="{1BB198ED-A697-A7A2-4D26-34DB4A4115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212" y="2504345"/>
            <a:ext cx="2584580" cy="13600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ctivation Functions - GeeksforGeeks">
            <a:extLst>
              <a:ext uri="{FF2B5EF4-FFF2-40B4-BE49-F238E27FC236}">
                <a16:creationId xmlns:a16="http://schemas.microsoft.com/office/drawing/2014/main" id="{24092915-903C-15DD-5238-F57BD5028B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087" y="1971405"/>
            <a:ext cx="3541876" cy="29622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uốn biết cách thức hoạt động của Deep Learning? Hãy đọc hướng dẫn nhanh  sau! | TopDev">
            <a:extLst>
              <a:ext uri="{FF2B5EF4-FFF2-40B4-BE49-F238E27FC236}">
                <a16:creationId xmlns:a16="http://schemas.microsoft.com/office/drawing/2014/main" id="{4F2C5F6C-0748-5BF5-7742-4ABD50659A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438" y="4330851"/>
            <a:ext cx="2957804" cy="19272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T12A01: FUNDAMENTALS OF PYTHON PROGRAMMING (SF) (SYNCHRONOUS E-LEARNING) -  NTUC LearningHub">
            <a:extLst>
              <a:ext uri="{FF2B5EF4-FFF2-40B4-BE49-F238E27FC236}">
                <a16:creationId xmlns:a16="http://schemas.microsoft.com/office/drawing/2014/main" id="{DE793E19-2EFD-3F66-FB6C-A1D8456F0F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4212" y="4372023"/>
            <a:ext cx="2957804" cy="19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59633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resentation PNG Transparent Images Free Download | Vector Files | Pngtree">
            <a:extLst>
              <a:ext uri="{FF2B5EF4-FFF2-40B4-BE49-F238E27FC236}">
                <a16:creationId xmlns:a16="http://schemas.microsoft.com/office/drawing/2014/main" id="{DCB04642-F775-B5F4-4EAC-995256235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15" y="67182"/>
            <a:ext cx="1688840" cy="16888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348A9400-0556-4FC0-0840-CF125E30BE7E}"/>
              </a:ext>
            </a:extLst>
          </p:cNvPr>
          <p:cNvGraphicFramePr>
            <a:graphicFrameLocks noGrp="1"/>
          </p:cNvGraphicFramePr>
          <p:nvPr/>
        </p:nvGraphicFramePr>
        <p:xfrm>
          <a:off x="1901371" y="-1854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503007"/>
                    </a:ext>
                  </a:extLst>
                </a:gridCol>
              </a:tblGrid>
              <a:tr h="370840">
                <a:tc>
                  <a:txBody>
                    <a:bodyPr/>
                    <a:lstStyle/>
                    <a:p>
                      <a:endParaRPr lang="en-IN" dirty="0">
                        <a:ln>
                          <a:solidFill>
                            <a:schemeClr val="tx2">
                              <a:lumMod val="40000"/>
                              <a:lumOff val="60000"/>
                            </a:schemeClr>
                          </a:solidFill>
                        </a:ln>
                      </a:endParaRPr>
                    </a:p>
                  </a:txBody>
                  <a:tcPr>
                    <a:solidFill>
                      <a:schemeClr val="tx1">
                        <a:lumMod val="50000"/>
                        <a:lumOff val="50000"/>
                      </a:schemeClr>
                    </a:solidFill>
                  </a:tcPr>
                </a:tc>
                <a:extLst>
                  <a:ext uri="{0D108BD9-81ED-4DB2-BD59-A6C34878D82A}">
                    <a16:rowId xmlns:a16="http://schemas.microsoft.com/office/drawing/2014/main" val="888198682"/>
                  </a:ext>
                </a:extLst>
              </a:tr>
            </a:tbl>
          </a:graphicData>
        </a:graphic>
      </p:graphicFrame>
      <p:cxnSp>
        <p:nvCxnSpPr>
          <p:cNvPr id="6" name="Straight Connector 5">
            <a:extLst>
              <a:ext uri="{FF2B5EF4-FFF2-40B4-BE49-F238E27FC236}">
                <a16:creationId xmlns:a16="http://schemas.microsoft.com/office/drawing/2014/main" id="{A97412A1-CFBB-EC17-8747-6CFB303463F1}"/>
              </a:ext>
            </a:extLst>
          </p:cNvPr>
          <p:cNvCxnSpPr>
            <a:cxnSpLocks/>
          </p:cNvCxnSpPr>
          <p:nvPr/>
        </p:nvCxnSpPr>
        <p:spPr>
          <a:xfrm>
            <a:off x="830424" y="1866125"/>
            <a:ext cx="9460205"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FF7E336-8E8F-949F-EA81-BBD744E01FF7}"/>
              </a:ext>
            </a:extLst>
          </p:cNvPr>
          <p:cNvSpPr>
            <a:spLocks noGrp="1"/>
          </p:cNvSpPr>
          <p:nvPr>
            <p:ph type="title"/>
          </p:nvPr>
        </p:nvSpPr>
        <p:spPr>
          <a:xfrm>
            <a:off x="830423" y="678488"/>
            <a:ext cx="7744409" cy="1318262"/>
          </a:xfrm>
        </p:spPr>
        <p:txBody>
          <a:bodyPr vert="horz" lIns="91440" tIns="45720" rIns="91440" bIns="45720" rtlCol="0">
            <a:normAutofit/>
          </a:bodyPr>
          <a:lstStyle/>
          <a:p>
            <a:r>
              <a:rPr lang="en-IN" sz="54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Result &amp; Conclusion</a:t>
            </a:r>
            <a:endParaRPr lang="en-US" sz="5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6D906F-3840-8E78-7008-84DC90154877}"/>
              </a:ext>
            </a:extLst>
          </p:cNvPr>
          <p:cNvSpPr txBox="1"/>
          <p:nvPr/>
        </p:nvSpPr>
        <p:spPr>
          <a:xfrm>
            <a:off x="830424" y="2436634"/>
            <a:ext cx="9293292" cy="2797369"/>
          </a:xfrm>
          <a:prstGeom prst="rect">
            <a:avLst/>
          </a:prstGeom>
          <a:noFill/>
          <a:ln>
            <a:solidFill>
              <a:schemeClr val="tx1">
                <a:lumMod val="95000"/>
                <a:lumOff val="5000"/>
              </a:schemeClr>
            </a:solidFill>
          </a:ln>
        </p:spPr>
        <p:txBody>
          <a:bodyPr wrap="square" rtlCol="0">
            <a:spAutoFit/>
          </a:bodyPr>
          <a:lstStyle/>
          <a:p>
            <a:pPr marL="285750" indent="-285750" algn="just">
              <a:lnSpc>
                <a:spcPct val="150000"/>
              </a:lnSpc>
              <a:spcAft>
                <a:spcPts val="1000"/>
              </a:spcAft>
              <a:buFont typeface="Wingdings" panose="05000000000000000000" pitchFamily="2" charset="2"/>
              <a:buChar char="§"/>
              <a:tabLst>
                <a:tab pos="1932940" algn="l"/>
              </a:tabLst>
            </a:pPr>
            <a:r>
              <a:rPr lang="en-US" sz="1800" dirty="0">
                <a:effectLst/>
                <a:latin typeface="Times New Roman" panose="02020603050405020304" pitchFamily="18" charset="0"/>
                <a:ea typeface="Calibri" panose="020F0502020204030204" pitchFamily="34" charset="0"/>
              </a:rPr>
              <a:t>Since the outputs of the generator are images. We generate a </a:t>
            </a:r>
            <a:r>
              <a:rPr lang="en-US" sz="1800" u="sng" dirty="0">
                <a:effectLst/>
                <a:latin typeface="Times New Roman" panose="02020603050405020304" pitchFamily="18" charset="0"/>
                <a:ea typeface="Calibri" panose="020F0502020204030204" pitchFamily="34" charset="0"/>
              </a:rPr>
              <a:t>batch of images</a:t>
            </a:r>
            <a:r>
              <a:rPr lang="en-US" sz="1800" dirty="0">
                <a:effectLst/>
                <a:latin typeface="Times New Roman" panose="02020603050405020304" pitchFamily="18" charset="0"/>
                <a:ea typeface="Calibri" panose="020F0502020204030204" pitchFamily="34" charset="0"/>
              </a:rPr>
              <a:t> using the generator, pass the into the discriminator.</a:t>
            </a:r>
          </a:p>
          <a:p>
            <a:pPr marL="285750" indent="-285750" algn="just">
              <a:lnSpc>
                <a:spcPct val="150000"/>
              </a:lnSpc>
              <a:spcAft>
                <a:spcPts val="1000"/>
              </a:spcAft>
              <a:buFont typeface="Wingdings" panose="05000000000000000000" pitchFamily="2" charset="2"/>
              <a:buChar char="§"/>
              <a:tabLst>
                <a:tab pos="1932940" algn="l"/>
              </a:tabLst>
            </a:pPr>
            <a:r>
              <a:rPr lang="en-US" sz="1800" dirty="0">
                <a:effectLst/>
                <a:latin typeface="Times New Roman" panose="02020603050405020304" pitchFamily="18" charset="0"/>
                <a:ea typeface="Calibri" panose="020F0502020204030204" pitchFamily="34" charset="0"/>
              </a:rPr>
              <a:t>We calculate the loss by setting the target labels to 1 i.e. real. We do this because the generator's objective is to "fool" the discriminator.</a:t>
            </a:r>
          </a:p>
          <a:p>
            <a:pPr marL="285750" indent="-285750" algn="just">
              <a:lnSpc>
                <a:spcPct val="150000"/>
              </a:lnSpc>
              <a:spcAft>
                <a:spcPts val="1000"/>
              </a:spcAft>
              <a:buFont typeface="Wingdings" panose="05000000000000000000" pitchFamily="2" charset="2"/>
              <a:buChar char="§"/>
              <a:tabLst>
                <a:tab pos="1932940" algn="l"/>
              </a:tabLst>
            </a:pPr>
            <a:r>
              <a:rPr lang="en-US" sz="1800" dirty="0">
                <a:effectLst/>
                <a:latin typeface="Times New Roman" panose="02020603050405020304" pitchFamily="18" charset="0"/>
                <a:ea typeface="Calibri" panose="020F0502020204030204" pitchFamily="34" charset="0"/>
              </a:rPr>
              <a:t>We use the loss to perform gradient descent i.e. change the weights of the generator, so it gets better at generating real-like images to "fool" the discriminator.</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54546593"/>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504</TotalTime>
  <Words>841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Helvetica Neue</vt:lpstr>
      <vt:lpstr>Times New Roman</vt:lpstr>
      <vt:lpstr>Wingdings</vt:lpstr>
      <vt:lpstr>Office Theme</vt:lpstr>
      <vt:lpstr>PowerPoint Presentation</vt:lpstr>
      <vt:lpstr>Content </vt:lpstr>
      <vt:lpstr>Introduction</vt:lpstr>
      <vt:lpstr>GANs </vt:lpstr>
      <vt:lpstr>Motivation</vt:lpstr>
      <vt:lpstr>Work Process/Work Done</vt:lpstr>
      <vt:lpstr>Flowchart </vt:lpstr>
      <vt:lpstr>Technology Stack </vt:lpstr>
      <vt:lpstr>Result &amp; Conclusion</vt:lpstr>
      <vt:lpstr>Result &amp; Conclusion</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Ishika Taklikar</dc:creator>
  <cp:lastModifiedBy>Ishika Taklikar</cp:lastModifiedBy>
  <cp:revision>3</cp:revision>
  <dcterms:created xsi:type="dcterms:W3CDTF">2024-02-08T18:00:41Z</dcterms:created>
  <dcterms:modified xsi:type="dcterms:W3CDTF">2024-02-15T09:15:53Z</dcterms:modified>
</cp:coreProperties>
</file>