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06" r:id="rId2"/>
  </p:sldMasterIdLst>
  <p:notesMasterIdLst>
    <p:notesMasterId r:id="rId32"/>
  </p:notesMasterIdLst>
  <p:sldIdLst>
    <p:sldId id="257" r:id="rId3"/>
    <p:sldId id="270" r:id="rId4"/>
    <p:sldId id="307" r:id="rId5"/>
    <p:sldId id="261" r:id="rId6"/>
    <p:sldId id="289" r:id="rId7"/>
    <p:sldId id="272" r:id="rId8"/>
    <p:sldId id="267" r:id="rId9"/>
    <p:sldId id="276" r:id="rId10"/>
    <p:sldId id="266" r:id="rId11"/>
    <p:sldId id="278" r:id="rId12"/>
    <p:sldId id="292" r:id="rId13"/>
    <p:sldId id="293" r:id="rId14"/>
    <p:sldId id="309" r:id="rId15"/>
    <p:sldId id="294" r:id="rId16"/>
    <p:sldId id="296" r:id="rId17"/>
    <p:sldId id="295" r:id="rId18"/>
    <p:sldId id="298" r:id="rId19"/>
    <p:sldId id="297" r:id="rId20"/>
    <p:sldId id="263" r:id="rId21"/>
    <p:sldId id="312" r:id="rId22"/>
    <p:sldId id="260" r:id="rId23"/>
    <p:sldId id="286" r:id="rId24"/>
    <p:sldId id="310" r:id="rId25"/>
    <p:sldId id="275" r:id="rId26"/>
    <p:sldId id="299" r:id="rId27"/>
    <p:sldId id="301" r:id="rId28"/>
    <p:sldId id="304" r:id="rId29"/>
    <p:sldId id="305" r:id="rId30"/>
    <p:sldId id="30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73"/>
    <a:srgbClr val="6D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B66CF-E6C3-80AB-C2B2-4BB697DF218E}" v="1" dt="2025-06-10T17:05:35.326"/>
    <p1510:client id="{6A773BF9-596E-E1B4-527F-106EFEB399FA}" v="77" dt="2025-06-10T14:47:47.096"/>
    <p1510:client id="{86E0756F-8088-1489-65FF-C0186E2F7692}" v="9" dt="2025-06-12T07:38:19.942"/>
    <p1510:client id="{E2356637-84EB-FEBA-3783-CC94D62496D6}" v="30" dt="2025-06-11T05:37:15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513B-EBB8-49B6-BD8F-2652FE9ECEC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6BB30-4C71-4D09-933A-B2F84F8C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1D2125"/>
                </a:solidFill>
              </a:rPr>
              <a:t>Respected chairwoman and members of the commission, student Gonzalo Gamez is ready for </a:t>
            </a:r>
            <a:r>
              <a:rPr lang="en-US" err="1">
                <a:solidFill>
                  <a:srgbClr val="1D2125"/>
                </a:solidFill>
              </a:rPr>
              <a:t>defence</a:t>
            </a:r>
            <a:r>
              <a:rPr lang="en-US">
                <a:solidFill>
                  <a:srgbClr val="1D2125"/>
                </a:solidFill>
              </a:rPr>
              <a:t>. May I proceed?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3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We created a search strategy for "XAI use" for "detrimental content" on "social media". We found the dominant detrimental content was hate speech which led to our literature review.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8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Figure 3 show the process of using XAI methods. The process of using a ML/DL model was streamlined by using a readily available deep learning model </a:t>
            </a:r>
            <a:r>
              <a:rPr lang="en-US">
                <a:solidFill>
                  <a:srgbClr val="000000"/>
                </a:solidFill>
              </a:rPr>
              <a:t>from </a:t>
            </a:r>
            <a:r>
              <a:rPr lang="en-US">
                <a:solidFill>
                  <a:srgbClr val="313131"/>
                </a:solidFill>
              </a:rPr>
              <a:t>Cardiff University used to detect hate speech. We selected True and False positive and True and False negative samples that had high confidence using the model. 652 samples in total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7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"Now let's examine how LIME provides explanations in the form of feature contributions. Looking at Figure 4, we can see a LIME explanation for sample 18694 using seed 3279.</a:t>
            </a:r>
          </a:p>
          <a:p>
            <a:r>
              <a:rPr lang="en-US"/>
              <a:t>The model predicts this text as HATE with 99% confidence and NOT_HATE with only 1% confidence. LIME provides explanations by highlighting individual words and assigning them contribution scores. We extracted the top 5 feature contributions into vectors for them to be compared side by side of the 4 seeds for the 652 text samples. 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5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let's compare this with SHAP's approach to feature contributions using the exact same text sample and seed. SHAP presents feature  contributions using a different visual approach, it shows a force plot where red bars indicate contributions toward the HATE class and blue bars indicate contributions toward the NOT_HATE class. We also extracted the top 5 feature contributions into vectors for them to be compared side by side by the 4 seeds for the 652 text samples. 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0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let's examine the quantitative results for LIME using heatmaps that show pairwise comparisons between different random seeds. Each heatmap is a 4x4 matrix where both axes represent our four random seeds. The color scale ranges from dark blue (lower consistency) to bright yellow (perfect consistency). You can see that LIME shows a mix of green and yellow, indicating variable consistency depending on which seeds are being compared.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2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stark contrast to LIME, let's examine SHAP's heatmap results, The most striking feature of all three SHAP heatmaps is that every single cell shows a value of 1.00. This means that regardless of which two seeds we compare, SHAP always produces identical explanations for features and how they are ordered.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9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Data: only text, not recent, bias from annotation, definitions of hate speech</a:t>
            </a:r>
          </a:p>
          <a:p>
            <a:r>
              <a:rPr lang="en-US">
                <a:ea typeface="Calibri"/>
                <a:cs typeface="Calibri"/>
              </a:rPr>
              <a:t>Model: only one model, could have done a variety of DL and ML models</a:t>
            </a:r>
          </a:p>
          <a:p>
            <a:r>
              <a:rPr lang="en-US">
                <a:ea typeface="Calibri"/>
                <a:cs typeface="Calibri"/>
              </a:rPr>
              <a:t>Different domain such medical, finance, education and others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3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Paper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FFC4-4BD7-4723-ABB8-1CA8FEEB2BEF}" type="datetime5">
              <a:rPr lang="en-GB" smtClean="0"/>
              <a:t>12-Jun-25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Affiliation</a:t>
            </a:r>
          </a:p>
        </p:txBody>
      </p:sp>
    </p:spTree>
    <p:extLst>
      <p:ext uri="{BB962C8B-B14F-4D97-AF65-F5344CB8AC3E}">
        <p14:creationId xmlns:p14="http://schemas.microsoft.com/office/powerpoint/2010/main" val="6302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4D8A-4AE0-44A1-A702-01B049E5D9F6}" type="datetime5">
              <a:rPr lang="en-GB" smtClean="0"/>
              <a:t>12-Jun-25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1153682"/>
            <a:ext cx="7558004" cy="30593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 wording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DCDB-9721-4878-BF58-3FBA6895CED8}" type="datetime5">
              <a:rPr lang="en-GB" smtClean="0"/>
              <a:t>12-Jun-25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</p:spTree>
    <p:extLst>
      <p:ext uri="{BB962C8B-B14F-4D97-AF65-F5344CB8AC3E}">
        <p14:creationId xmlns:p14="http://schemas.microsoft.com/office/powerpoint/2010/main" val="40885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346273"/>
            <a:ext cx="9143998" cy="986719"/>
          </a:xfrm>
        </p:spPr>
        <p:txBody>
          <a:bodyPr/>
          <a:lstStyle>
            <a:lvl1pPr marL="111125" indent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1pPr>
            <a:lvl2pPr marL="461963" indent="-231775">
              <a:lnSpc>
                <a:spcPct val="150000"/>
              </a:lnSpc>
              <a:buClr>
                <a:schemeClr val="accent2"/>
              </a:buClr>
              <a:defRPr sz="2400"/>
            </a:lvl2pPr>
            <a:lvl3pPr marL="684213" indent="-225425">
              <a:lnSpc>
                <a:spcPct val="150000"/>
              </a:lnSpc>
              <a:buClr>
                <a:schemeClr val="accent2"/>
              </a:buClr>
              <a:defRPr sz="2400"/>
            </a:lvl3pPr>
            <a:lvl4pPr marL="914400" indent="-230188">
              <a:lnSpc>
                <a:spcPct val="150000"/>
              </a:lnSpc>
              <a:buClr>
                <a:schemeClr val="accent2"/>
              </a:buClr>
              <a:defRPr sz="2400"/>
            </a:lvl4pPr>
            <a:lvl5pPr marL="1144588" indent="-230188">
              <a:lnSpc>
                <a:spcPct val="150000"/>
              </a:lnSpc>
              <a:buClr>
                <a:schemeClr val="accent2"/>
              </a:buCl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21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53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" y="260966"/>
            <a:ext cx="9143998" cy="986719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6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4568390" y="6606655"/>
            <a:ext cx="4575609" cy="252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" y="6605899"/>
            <a:ext cx="4568390" cy="252101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86604"/>
            <a:ext cx="9143998" cy="98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2368" y="6602872"/>
            <a:ext cx="1113322" cy="246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66BE9E39-D550-4951-9818-55D401126FCD}" type="datetime5">
              <a:rPr lang="en-GB" smtClean="0"/>
              <a:t>12-Jun-25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2872"/>
            <a:ext cx="4575609" cy="25512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Research and Technology – Step into the Future</a:t>
            </a:r>
            <a:endParaRPr lang="en-GB" sz="1300"/>
          </a:p>
        </p:txBody>
      </p:sp>
      <p:sp>
        <p:nvSpPr>
          <p:cNvPr id="21" name="Text Placeholder 14"/>
          <p:cNvSpPr txBox="1">
            <a:spLocks/>
          </p:cNvSpPr>
          <p:nvPr userDrawn="1"/>
        </p:nvSpPr>
        <p:spPr>
          <a:xfrm>
            <a:off x="1110954" y="6602872"/>
            <a:ext cx="3457437" cy="253615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Riga,</a:t>
            </a:r>
            <a:r>
              <a:rPr lang="en-US" baseline="0"/>
              <a:t> Latvia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73A2F-2F54-C4FE-8DDE-C2E60D944835}"/>
              </a:ext>
            </a:extLst>
          </p:cNvPr>
          <p:cNvSpPr/>
          <p:nvPr userDrawn="1"/>
        </p:nvSpPr>
        <p:spPr>
          <a:xfrm>
            <a:off x="4575611" y="6602872"/>
            <a:ext cx="4568390" cy="255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0" r:id="rId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8391" y="6601968"/>
            <a:ext cx="457931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6601968"/>
            <a:ext cx="456839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329031"/>
            <a:ext cx="9143998" cy="10126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027" y="1418301"/>
            <a:ext cx="8568869" cy="5033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1968"/>
            <a:ext cx="1097280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8AEAAFD9-E057-47C0-9571-8C4815721903}" type="datetime5">
              <a:rPr lang="en-GB" smtClean="0"/>
              <a:t>12-Jun-25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825" y="6601968"/>
            <a:ext cx="598206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FFFFFF"/>
                </a:solidFill>
              </a:defRPr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1968"/>
            <a:ext cx="3951765" cy="256032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/>
              <a:t>Thesis Defense,</a:t>
            </a:r>
            <a:r>
              <a:rPr lang="en-US" sz="1300" baseline="0"/>
              <a:t> Riga, Latvia</a:t>
            </a:r>
            <a:endParaRPr lang="en-GB" sz="130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457200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4572000" y="0"/>
            <a:ext cx="457200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5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</p:sldLayoutIdLst>
  <p:hf hdr="0" ftr="0"/>
  <p:txStyles>
    <p:titleStyle>
      <a:lvl1pPr marL="111125" indent="0"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>
          <a:tab pos="230188" algn="l"/>
          <a:tab pos="631825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1963" indent="-231775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>
          <a:tab pos="461963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4213" indent="-2222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4588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>
                <a:ea typeface="+mj-lt"/>
                <a:cs typeface="+mj-lt"/>
              </a:rPr>
              <a:t>Evaluating the Consistency of Explainable AI Methods in Hate Speech Detection on Social Media Platforms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28590" y="4329257"/>
            <a:ext cx="7543800" cy="611728"/>
          </a:xfrm>
        </p:spPr>
        <p:txBody>
          <a:bodyPr lIns="91440" tIns="45720" rIns="91440" bIns="45720" anchor="t" anchorCtr="0">
            <a:normAutofit fontScale="70000" lnSpcReduction="20000"/>
          </a:bodyPr>
          <a:lstStyle/>
          <a:p>
            <a:r>
              <a:rPr lang="en-GB" sz="1600">
                <a:ea typeface="Calibri Light"/>
                <a:cs typeface="Calibri Light"/>
              </a:rPr>
              <a:t>Gonzalo Gamez</a:t>
            </a:r>
          </a:p>
          <a:p>
            <a:r>
              <a:rPr lang="en-GB" sz="1600">
                <a:ea typeface="Calibri Light"/>
                <a:cs typeface="Calibri Light"/>
              </a:rPr>
              <a:t>Supervised by: Dmitry Pavlyuk</a:t>
            </a:r>
            <a:r>
              <a:rPr lang="en-GB">
                <a:ea typeface="Calibri Light"/>
                <a:cs typeface="Calibri Light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675-AFAB-48CB-861B-E0B3C82FC417}" type="datetime5">
              <a:rPr lang="en-GB" smtClean="0"/>
              <a:t>12-Jun-25</a:t>
            </a:fld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idx="11"/>
          </p:nvPr>
        </p:nvSpPr>
        <p:spPr>
          <a:xfrm>
            <a:off x="831534" y="5114045"/>
            <a:ext cx="7549430" cy="985565"/>
          </a:xfrm>
        </p:spPr>
        <p:txBody>
          <a:bodyPr lIns="91440" tIns="45720" rIns="91440" bIns="45720" anchor="t" anchorCtr="0">
            <a:normAutofit fontScale="85000" lnSpcReduction="20000"/>
          </a:bodyPr>
          <a:lstStyle/>
          <a:p>
            <a:r>
              <a:rPr lang="en-GB">
                <a:ea typeface="+mj-lt"/>
                <a:cs typeface="+mj-lt"/>
              </a:rPr>
              <a:t>Double degree in Computer Science: </a:t>
            </a:r>
          </a:p>
          <a:p>
            <a:r>
              <a:rPr lang="en-GB">
                <a:ea typeface="+mj-lt"/>
                <a:cs typeface="+mj-lt"/>
              </a:rPr>
              <a:t>Data Analytics and Artificial Intelligence</a:t>
            </a:r>
          </a:p>
          <a:p>
            <a:r>
              <a:rPr lang="en-GB">
                <a:ea typeface="Calibri Light"/>
                <a:cs typeface="Calibri Light"/>
              </a:rPr>
              <a:t>TSI and UWE</a:t>
            </a:r>
          </a:p>
        </p:txBody>
      </p:sp>
      <p:pic>
        <p:nvPicPr>
          <p:cNvPr id="3" name="Graphic 2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23B3D980-4C24-5C4E-0357-998C96FF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9" y="85194"/>
            <a:ext cx="1638300" cy="476250"/>
          </a:xfrm>
          <a:prstGeom prst="rect">
            <a:avLst/>
          </a:prstGeom>
        </p:spPr>
      </p:pic>
      <p:pic>
        <p:nvPicPr>
          <p:cNvPr id="5" name="Graphic 4" descr="uwe_bristol_logo.svg">
            <a:extLst>
              <a:ext uri="{FF2B5EF4-FFF2-40B4-BE49-F238E27FC236}">
                <a16:creationId xmlns:a16="http://schemas.microsoft.com/office/drawing/2014/main" id="{91370209-3094-8148-75DB-85B0ACD33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9858" y="56619"/>
            <a:ext cx="1095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2EB0B-9212-C6C6-9E42-DB32FB4E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8D530-4D84-F9FF-6357-4D1CB91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ea typeface="+mj-lt"/>
                <a:cs typeface="+mj-lt"/>
              </a:rPr>
              <a:t>LIME 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C378-615F-8FDA-3AD1-3D0CC6EA8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959CA-40D6-7BB9-1996-3CC64C3CF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A641A-08FB-95E8-8C5B-FBC3B5D5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FD080D-2ECA-3853-5FB0-1A87186C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7AD614-B4EB-1312-F5CA-53897B06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AI-generated content may be incorrect., Picture">
            <a:extLst>
              <a:ext uri="{FF2B5EF4-FFF2-40B4-BE49-F238E27FC236}">
                <a16:creationId xmlns:a16="http://schemas.microsoft.com/office/drawing/2014/main" id="{B6F24B3B-4668-1FFB-89DA-0C94CB21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42" y="808418"/>
            <a:ext cx="5604911" cy="2840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C48B54-4916-5291-D20E-A1614FDA58AF}"/>
              </a:ext>
            </a:extLst>
          </p:cNvPr>
          <p:cNvSpPr txBox="1"/>
          <p:nvPr/>
        </p:nvSpPr>
        <p:spPr>
          <a:xfrm>
            <a:off x="406518" y="3588536"/>
            <a:ext cx="8203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+mn-lt"/>
                <a:cs typeface="Times New Roman"/>
              </a:rPr>
              <a:t>Fig 4: LIME explanation for sample 18694 with seed 3279 TP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9BD5E-298D-C94C-8782-BDE1FD81B007}"/>
              </a:ext>
            </a:extLst>
          </p:cNvPr>
          <p:cNvSpPr txBox="1"/>
          <p:nvPr/>
        </p:nvSpPr>
        <p:spPr>
          <a:xfrm>
            <a:off x="3304825" y="5957177"/>
            <a:ext cx="30572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Table 3: LIME Top-5 Feature Contributions Across Different Seeds</a:t>
            </a:r>
          </a:p>
        </p:txBody>
      </p:sp>
      <p:pic>
        <p:nvPicPr>
          <p:cNvPr id="15" name="Picture 1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942A742-1096-11B8-3DE5-531F8ABFC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87" y="4070958"/>
            <a:ext cx="5429326" cy="1881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4C989D-8D66-F401-C847-085C57A43673}"/>
              </a:ext>
            </a:extLst>
          </p:cNvPr>
          <p:cNvSpPr/>
          <p:nvPr/>
        </p:nvSpPr>
        <p:spPr>
          <a:xfrm>
            <a:off x="1768707" y="1056320"/>
            <a:ext cx="1767277" cy="6574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728F-9268-71C9-7F79-A59E269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A6E39-9D5A-8EEF-EA18-36D0B3EB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ea typeface="+mj-lt"/>
                <a:cs typeface="+mj-lt"/>
              </a:rPr>
              <a:t>SHAP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3868-A69B-0562-D819-F631174ED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D87D9D-0712-C5AA-C75A-489682FDD8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9C528-1348-FF9D-5E0E-F7355DFF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7A8058-1322-B168-C060-329B376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756A7F-2A03-F1FE-07E8-FADE090B0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close up of a text&#10;&#10;AI-generated content may be incorrect., Picture">
            <a:extLst>
              <a:ext uri="{FF2B5EF4-FFF2-40B4-BE49-F238E27FC236}">
                <a16:creationId xmlns:a16="http://schemas.microsoft.com/office/drawing/2014/main" id="{3A9CC4A4-7802-6ABA-6948-13C8EB12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0" y="1416608"/>
            <a:ext cx="8452150" cy="1565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EDA715-F88B-C3ED-7C3F-2A65355B8055}"/>
              </a:ext>
            </a:extLst>
          </p:cNvPr>
          <p:cNvSpPr txBox="1"/>
          <p:nvPr/>
        </p:nvSpPr>
        <p:spPr>
          <a:xfrm>
            <a:off x="1876090" y="3045937"/>
            <a:ext cx="5264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+mn-lt"/>
                <a:cs typeface="Times New Roman"/>
              </a:rPr>
              <a:t>Fig 6: SHAP explanation for sample 18694 with seed 3279 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8DB8-DA6F-4FD7-4078-6C5CA7D295AB}"/>
              </a:ext>
            </a:extLst>
          </p:cNvPr>
          <p:cNvSpPr txBox="1"/>
          <p:nvPr/>
        </p:nvSpPr>
        <p:spPr>
          <a:xfrm>
            <a:off x="2840340" y="6066469"/>
            <a:ext cx="3467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Table 4: SHAP Top-5 Feature Contributions Across Different Seeds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EEEFF4-86E1-34C6-9DA2-6F753A4FE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52" y="4366530"/>
            <a:ext cx="5689003" cy="17679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336DEA-F1E3-80E8-D60F-E0D0F320402B}"/>
              </a:ext>
            </a:extLst>
          </p:cNvPr>
          <p:cNvSpPr/>
          <p:nvPr/>
        </p:nvSpPr>
        <p:spPr>
          <a:xfrm>
            <a:off x="4126595" y="1617037"/>
            <a:ext cx="2399879" cy="6574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ACDBC-5288-2F6A-3804-7DA8BEBA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Metrics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EDE10-3121-4272-6A42-8662B96894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0C115-9A41-7F5C-144B-5C95A0BD55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BEEC9-53BF-5D71-8BDF-69B96FD6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D70BF-3044-74C4-C877-92E6DC54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31A06A-0B7C-C286-A0F0-F3B81AF3A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98F7F-F321-41F5-6EEF-9DB16C80A6FF}"/>
              </a:ext>
            </a:extLst>
          </p:cNvPr>
          <p:cNvSpPr txBox="1"/>
          <p:nvPr/>
        </p:nvSpPr>
        <p:spPr>
          <a:xfrm>
            <a:off x="88805" y="3179424"/>
            <a:ext cx="33975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+mn-lt"/>
                <a:cs typeface="Times New Roman"/>
              </a:rPr>
              <a:t>Jaccard Similarity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9516F-DECF-5E55-1879-1AACF4F52EAB}"/>
              </a:ext>
            </a:extLst>
          </p:cNvPr>
          <p:cNvSpPr txBox="1"/>
          <p:nvPr/>
        </p:nvSpPr>
        <p:spPr>
          <a:xfrm>
            <a:off x="5486400" y="318191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Spearman Correlation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B27DF-4113-2374-57FC-DE170547A8CA}"/>
              </a:ext>
            </a:extLst>
          </p:cNvPr>
          <p:cNvSpPr txBox="1"/>
          <p:nvPr/>
        </p:nvSpPr>
        <p:spPr>
          <a:xfrm>
            <a:off x="2389704" y="5920690"/>
            <a:ext cx="43637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Kendall Tau-b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 descr="A black background with numbers and symbols&#10;&#10;AI-generated content may be incorrect.">
            <a:extLst>
              <a:ext uri="{FF2B5EF4-FFF2-40B4-BE49-F238E27FC236}">
                <a16:creationId xmlns:a16="http://schemas.microsoft.com/office/drawing/2014/main" id="{8D8D98BA-A668-F7B2-E5E1-44A553A5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22" y="2195020"/>
            <a:ext cx="1924050" cy="685800"/>
          </a:xfrm>
          <a:prstGeom prst="rect">
            <a:avLst/>
          </a:prstGeom>
        </p:spPr>
      </p:pic>
      <p:pic>
        <p:nvPicPr>
          <p:cNvPr id="3" name="Picture 2" descr="A black background with white and orange letters&#10;&#10;AI-generated content may be incorrect.">
            <a:extLst>
              <a:ext uri="{FF2B5EF4-FFF2-40B4-BE49-F238E27FC236}">
                <a16:creationId xmlns:a16="http://schemas.microsoft.com/office/drawing/2014/main" id="{C397265B-2B07-3DE4-ED6D-9CF1C641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09" y="5159292"/>
            <a:ext cx="3067050" cy="561975"/>
          </a:xfrm>
          <a:prstGeom prst="rect">
            <a:avLst/>
          </a:prstGeom>
        </p:spPr>
      </p:pic>
      <p:pic>
        <p:nvPicPr>
          <p:cNvPr id="13" name="Picture 12" descr="A group of symbols on a black background&#10;&#10;AI-generated content may be incorrect.">
            <a:extLst>
              <a:ext uri="{FF2B5EF4-FFF2-40B4-BE49-F238E27FC236}">
                <a16:creationId xmlns:a16="http://schemas.microsoft.com/office/drawing/2014/main" id="{91BBF7AC-29D0-4C68-3FFD-0C071E9D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1" y="2237864"/>
            <a:ext cx="1704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346B-D32E-919B-72BF-F3952B4B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240E7-0F11-386E-1A56-5927DE83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Quantitative Results -LIME 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CAB06-F75A-7931-833E-6A595F40B9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E40B7-E1C3-C95F-2E03-74EB05AD6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CBCD3-8719-D6ED-C11C-7A9CEB27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0F914B-BB55-4123-9342-5CB7651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C761CE-22FF-FB8C-7DBB-08D8AFDDD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1C240-62DF-71A3-254C-04BF61D2264D}"/>
              </a:ext>
            </a:extLst>
          </p:cNvPr>
          <p:cNvSpPr txBox="1"/>
          <p:nvPr/>
        </p:nvSpPr>
        <p:spPr>
          <a:xfrm>
            <a:off x="88805" y="3179424"/>
            <a:ext cx="33975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+mn-lt"/>
                <a:cs typeface="Times New Roman"/>
              </a:rPr>
              <a:t>Fig 8. Heat Matrix for Jaccard Similarity across seeds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E105-75CA-941B-5701-A53D8B9B61DD}"/>
              </a:ext>
            </a:extLst>
          </p:cNvPr>
          <p:cNvSpPr txBox="1"/>
          <p:nvPr/>
        </p:nvSpPr>
        <p:spPr>
          <a:xfrm>
            <a:off x="5486400" y="318191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Fig 9. Heat Matrix for Spearman Correlation across seeds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0B7F5-F661-56A9-4166-4D71EFD7DE97}"/>
              </a:ext>
            </a:extLst>
          </p:cNvPr>
          <p:cNvSpPr txBox="1"/>
          <p:nvPr/>
        </p:nvSpPr>
        <p:spPr>
          <a:xfrm>
            <a:off x="2493086" y="6114254"/>
            <a:ext cx="3690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Fig 10. Heat Matrix for Kendall Tau-b across seeds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0E1E7-B52E-CCB7-166A-B2340D6D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3" y="904382"/>
            <a:ext cx="3025535" cy="2271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436-0C60-9887-8AA4-59C56B3D4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69" y="3709512"/>
            <a:ext cx="3298762" cy="23989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09191-25FE-DB1E-1F88-8110967CA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838" y="840629"/>
            <a:ext cx="3298762" cy="23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9BEE-DC03-2BED-0FB4-CAF48E8C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54EE2-8CD8-9C6B-8C7D-06931D3F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Quantitative Results -SHAP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BFE5F-8C28-3477-4A50-6BE81F0D8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321691-A9B6-C1AB-F79F-D89B94555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FEC52-5B83-E9FA-F3F9-F66BB792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29DC5-14FB-56E1-C3FB-40AA593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1E7FA8-7E3B-4C87-D300-CDF913B53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5A9F-B11F-EA32-CFD7-696F52938DE5}"/>
              </a:ext>
            </a:extLst>
          </p:cNvPr>
          <p:cNvSpPr txBox="1"/>
          <p:nvPr/>
        </p:nvSpPr>
        <p:spPr>
          <a:xfrm>
            <a:off x="400795" y="322222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Fig 11. Heat Matrix for Jaccard Similarity across seeds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A9229-F4F7-33AB-AA9E-05D41F9FCA61}"/>
              </a:ext>
            </a:extLst>
          </p:cNvPr>
          <p:cNvSpPr txBox="1"/>
          <p:nvPr/>
        </p:nvSpPr>
        <p:spPr>
          <a:xfrm>
            <a:off x="5484602" y="31677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Fig 12. Heat Matrix for Spearman Correlation across seeds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22ACA-2007-8649-8212-04091B72B4A1}"/>
              </a:ext>
            </a:extLst>
          </p:cNvPr>
          <p:cNvSpPr txBox="1"/>
          <p:nvPr/>
        </p:nvSpPr>
        <p:spPr>
          <a:xfrm>
            <a:off x="2579093" y="6214640"/>
            <a:ext cx="3784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Fig 13. Heat Matrix for Kendall Tau-b across seeds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90E104-6838-FE3A-C6D1-80CFD882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3" y="1034517"/>
            <a:ext cx="2925352" cy="2189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CA2338-CAF1-242F-74BF-B2535659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141" y="3846125"/>
            <a:ext cx="3125719" cy="23625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0967D2-3FDC-B098-9816-C62888CAF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248" y="840628"/>
            <a:ext cx="3131304" cy="23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4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3A42-3BAF-73D8-2329-33474937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A00BF-535F-22BE-4259-C48F3F4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Aggregated Results over all instances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C34-33F8-B7C8-AAB4-BF10787B0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404B0-6259-3AB8-77FF-B05800A50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51E4E-FC52-E1D8-133A-B625EFB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5285CF-060A-AF83-CB53-1679F376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D2468A-CCB6-5105-2CE5-C34D1596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7CCCB-E432-B302-C2A7-D3561834DDF3}"/>
              </a:ext>
            </a:extLst>
          </p:cNvPr>
          <p:cNvSpPr txBox="1"/>
          <p:nvPr/>
        </p:nvSpPr>
        <p:spPr>
          <a:xfrm>
            <a:off x="2179758" y="3654019"/>
            <a:ext cx="4784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Table 5. Aggregated Consistency Metrics (Mean &amp; Standard Deviation</a:t>
            </a:r>
          </a:p>
        </p:txBody>
      </p:sp>
      <p:pic>
        <p:nvPicPr>
          <p:cNvPr id="10" name="Picture 9" descr="A black and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4191EB96-12FC-A769-C0A7-E8611C99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799"/>
            <a:ext cx="9144000" cy="9071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D5EC9-0410-D8B7-FFE4-5D020A431743}"/>
              </a:ext>
            </a:extLst>
          </p:cNvPr>
          <p:cNvSpPr/>
          <p:nvPr/>
        </p:nvSpPr>
        <p:spPr>
          <a:xfrm>
            <a:off x="151396" y="3084963"/>
            <a:ext cx="8989887" cy="231168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F85B5-6187-D369-1FD1-2E4B8CEC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Findings &amp; Implications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A50C5-663E-9341-8064-B027D8E4E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263562-2F82-5FD0-F3E3-DA15277B2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F4AE9-ACFD-87B5-10CF-788A3FA1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5522E-3F86-A165-3292-F7E8C890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24609E-4054-9F3A-B453-1C0CA2841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CD46182-C126-B806-FAB1-B1DFD682B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27" y="1418301"/>
            <a:ext cx="8568869" cy="5033773"/>
          </a:xfrm>
        </p:spPr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>
                <a:ea typeface="+mn-lt"/>
                <a:cs typeface="+mn-lt"/>
              </a:rPr>
              <a:t>Confirmed hypothesis: SHAP provides more consistent explanations than LIME for hate speech detection</a:t>
            </a:r>
            <a:endParaRPr lang="en-US"/>
          </a:p>
          <a:p>
            <a:pPr marL="229870" indent="-229870"/>
            <a:r>
              <a:rPr lang="en-US">
                <a:ea typeface="+mn-lt"/>
                <a:cs typeface="+mn-lt"/>
              </a:rPr>
              <a:t>Practical implications for hate speech text detection systems</a:t>
            </a:r>
            <a:endParaRPr lang="en-US"/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2E30-2293-79EB-1E7F-5CC7FED8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9BD12-2397-EA20-1F8F-D63C827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Limitations &amp; Future Work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DC00B-71BF-318D-9588-25DD96CD1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BF481-7E8E-5D53-DB4D-009514E0B8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B4018-51AC-03B4-0951-4FE0FE8C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CDA771-ED40-3112-ADD7-87DF929C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A6EAB8-0EA3-45F6-671A-E6E15F987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63A46E5-879E-7657-363A-E484A88F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27" y="1418301"/>
            <a:ext cx="8568869" cy="5033773"/>
          </a:xfrm>
        </p:spPr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>
                <a:ea typeface="+mn-lt"/>
                <a:cs typeface="+mn-lt"/>
              </a:rPr>
              <a:t>Dataset limitations and model </a:t>
            </a:r>
            <a:endParaRPr lang="en-US"/>
          </a:p>
          <a:p>
            <a:pPr marL="229870" indent="-229870"/>
            <a:r>
              <a:rPr lang="en-US">
                <a:ea typeface="+mn-lt"/>
                <a:cs typeface="+mn-lt"/>
              </a:rPr>
              <a:t>Focus on default parameters only</a:t>
            </a:r>
            <a:endParaRPr lang="en-US"/>
          </a:p>
          <a:p>
            <a:pPr marL="229870" indent="-229870"/>
            <a:r>
              <a:rPr lang="en-US">
                <a:ea typeface="+mn-lt"/>
                <a:cs typeface="+mn-lt"/>
              </a:rPr>
              <a:t>Future directions: Other XAI methods, different domains, other detrimental content on social media, parameter tuning effects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9700F-007F-27FB-2FE3-F681D41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Conclusions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6058-7A81-E6A2-9B62-B536278ADB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1EF90-77D0-2EB6-261A-A2D8D75F1A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D5239-3F3A-F254-7FFA-4BA573DE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736024-73F7-23B2-D18C-ED6401A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D13897-6EE6-E2BD-C7D7-7FF2A0206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28A831E-2598-786A-A2B9-1E62FCE47DDD}"/>
              </a:ext>
            </a:extLst>
          </p:cNvPr>
          <p:cNvSpPr txBox="1">
            <a:spLocks/>
          </p:cNvSpPr>
          <p:nvPr/>
        </p:nvSpPr>
        <p:spPr>
          <a:xfrm>
            <a:off x="221382" y="1245257"/>
            <a:ext cx="8568869" cy="503377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30188" indent="-230188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0188" algn="l"/>
                <a:tab pos="631825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461963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4213" indent="-22225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SHAP demonstrates superior consistency for feature contributions provided from explanations compared to LIME across metrics for hate speech text detection</a:t>
            </a:r>
            <a:endParaRPr lang="en-US">
              <a:solidFill>
                <a:srgbClr val="404040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061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Thank you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EB83-C161-4DEC-ADBB-863389A41030}" type="datetime5">
              <a:rPr lang="en-GB" smtClean="0"/>
              <a:t>12-Jun-25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idx="11"/>
          </p:nvPr>
        </p:nvSpPr>
        <p:spPr>
          <a:xfrm>
            <a:off x="828057" y="5020142"/>
            <a:ext cx="7552907" cy="1079468"/>
          </a:xfrm>
        </p:spPr>
        <p:txBody>
          <a:bodyPr lIns="91440" tIns="45720" rIns="91440" bIns="45720" anchor="t" anchorCtr="0">
            <a:normAutofit/>
          </a:bodyPr>
          <a:lstStyle/>
          <a:p>
            <a:r>
              <a:rPr lang="en-GB" sz="1100">
                <a:solidFill>
                  <a:srgbClr val="323130"/>
                </a:solidFill>
                <a:latin typeface="Segoe UI Variable Text"/>
                <a:cs typeface="Segoe UI Variable Text"/>
              </a:rPr>
              <a:t>St83446@students.tsi.lv</a:t>
            </a:r>
            <a:endParaRPr lang="en-US"/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E9E32D65-4727-8261-7C03-30461F88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590" y="4329257"/>
            <a:ext cx="7543800" cy="611728"/>
          </a:xfrm>
        </p:spPr>
        <p:txBody>
          <a:bodyPr lIns="91440" tIns="45720" rIns="91440" bIns="45720" anchor="t" anchorCtr="0">
            <a:normAutofit fontScale="70000" lnSpcReduction="20000"/>
          </a:bodyPr>
          <a:lstStyle/>
          <a:p>
            <a:r>
              <a:rPr lang="en-GB" sz="1600">
                <a:ea typeface="Calibri Light"/>
                <a:cs typeface="Calibri Light"/>
              </a:rPr>
              <a:t>Gonzalo Gamez</a:t>
            </a:r>
          </a:p>
          <a:p>
            <a:r>
              <a:rPr lang="en-GB" sz="1600">
                <a:ea typeface="Calibri Light"/>
                <a:cs typeface="Calibri Light"/>
              </a:rPr>
              <a:t>Supervised by: Dmitry Pavlyuk</a:t>
            </a:r>
            <a:r>
              <a:rPr lang="en-GB">
                <a:ea typeface="Calibri Light"/>
                <a:cs typeface="Calibr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4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4310F-A5AB-3DEC-3AE4-030BC6B2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6BC0-5EF3-64CC-8273-4F0870C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AI 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40794-C4FB-E923-0EAF-7FE5331949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E812F0-8DF3-BB47-790B-82E47C176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C9928-4A33-99D3-A186-D76197B4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72199F-7BD8-2C3C-377E-C3A5E5A1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34E0E-9D9F-02A2-B63B-46538C1F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1B646-2207-5E3B-3CC2-2D000F550B8A}"/>
              </a:ext>
            </a:extLst>
          </p:cNvPr>
          <p:cNvSpPr txBox="1"/>
          <p:nvPr/>
        </p:nvSpPr>
        <p:spPr>
          <a:xfrm>
            <a:off x="846621" y="1093090"/>
            <a:ext cx="719196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​</a:t>
            </a:r>
            <a:r>
              <a:rPr lang="en-US" sz="2800"/>
              <a:t>Article 86 of the EU Artificial Intelligence Act (European Union, 2024) establishes the "Right to Explanation of Individual Decision-Making." </a:t>
            </a:r>
            <a:r>
              <a:rPr lang="en-US" sz="2800">
                <a:ea typeface="+mn-lt"/>
                <a:cs typeface="+mn-lt"/>
              </a:rPr>
              <a:t>This legislative development underscores the growing recognition that explainability is not merely a technical consideration but a fundamental requirement for responsible AI deployment.</a:t>
            </a:r>
          </a:p>
        </p:txBody>
      </p:sp>
    </p:spTree>
    <p:extLst>
      <p:ext uri="{BB962C8B-B14F-4D97-AF65-F5344CB8AC3E}">
        <p14:creationId xmlns:p14="http://schemas.microsoft.com/office/powerpoint/2010/main" val="152425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7F066-4B6F-25B2-E1AC-FEAFEB76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771D5F-6863-DF58-DB02-0907C4EF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356D5-FD55-ED81-D195-BC28D555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5A00-0FC2-47C6-A588-2F0FA70FE944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95779F-ACC9-82B9-20DF-840A2DC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B97A7F-11C8-073E-9590-2798B88FF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0422AB-1DA1-1899-5C7C-819ED8A26A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1390627-3A8F-0233-EAA1-68D5A1A40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1D60AB80-22B8-ADEB-0B30-B75E340B9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92" y="2627117"/>
            <a:ext cx="8067675" cy="1609725"/>
          </a:xfrm>
        </p:spPr>
      </p:pic>
    </p:spTree>
    <p:extLst>
      <p:ext uri="{BB962C8B-B14F-4D97-AF65-F5344CB8AC3E}">
        <p14:creationId xmlns:p14="http://schemas.microsoft.com/office/powerpoint/2010/main" val="18487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>
                <a:ea typeface="+mn-lt"/>
                <a:cs typeface="+mn-lt"/>
              </a:rPr>
              <a:t>My Supervisor and Director of the </a:t>
            </a:r>
            <a:r>
              <a:rPr lang="en-US" err="1">
                <a:ea typeface="+mn-lt"/>
                <a:cs typeface="+mn-lt"/>
              </a:rPr>
              <a:t>Programme</a:t>
            </a:r>
            <a:r>
              <a:rPr lang="en-US">
                <a:ea typeface="+mn-lt"/>
                <a:cs typeface="+mn-lt"/>
              </a:rPr>
              <a:t> – Professor Dr. sc. Ing. Dmitry Pavlyuk</a:t>
            </a:r>
            <a:endParaRPr lang="en-GB">
              <a:ea typeface="+mn-lt"/>
              <a:cs typeface="+mn-lt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Professors During Master's Program</a:t>
            </a:r>
          </a:p>
          <a:p>
            <a:pPr marL="229870" indent="-229870"/>
            <a:r>
              <a:rPr lang="en-US">
                <a:ea typeface="+mn-lt"/>
                <a:cs typeface="+mn-lt"/>
              </a:rPr>
              <a:t>UWE resources</a:t>
            </a:r>
          </a:p>
          <a:p>
            <a:pPr marL="229870" indent="-229870"/>
            <a:r>
              <a:rPr lang="en-US">
                <a:ea typeface="+mn-lt"/>
                <a:cs typeface="+mn-lt"/>
              </a:rPr>
              <a:t>State Education Development Agency of the Republic of Latvia for Scholarship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5A00-0FC2-47C6-A588-2F0FA70FE944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925-D2F7-9A0F-24D5-C12CD2D8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References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0D1D-FC98-B993-1F97-2F1736C65B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FF2C-9EB7-A012-BB7C-5B6BBA901C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86F6C-E12A-52EA-2FD0-70978CE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7D21-32EA-4B76-9C72-2AF02F0F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C1057-41C8-03E6-0A1B-C6261CC68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95C3E-AF39-9172-BC5B-F3BC4F6D78EC}"/>
              </a:ext>
            </a:extLst>
          </p:cNvPr>
          <p:cNvSpPr txBox="1"/>
          <p:nvPr/>
        </p:nvSpPr>
        <p:spPr>
          <a:xfrm>
            <a:off x="427624" y="1567543"/>
            <a:ext cx="60582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All sources at the following link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https://www.mybib.com/j/JudiciousDisgustingTiger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68B6D-3062-F395-4767-0B610009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Other XAI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AE50-017E-EA49-0A15-1AA8C37E5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36CDE-90AE-3F96-9FBC-3C278EBB3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E9DAC-A6B1-B15A-7E4F-0A8AFD9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BB5BC-E3D9-88E9-F84D-F073FAC8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AD0F0-240A-8BC5-FD01-1497BB0B0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B1033407-2202-315C-AD7E-0B7DC84C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87" y="1614109"/>
            <a:ext cx="5259507" cy="41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01A29-E100-D4E2-336D-BE7550CA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9A719-37F1-B51E-B923-19A8C18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Extras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41D89-2D04-C9ED-39D2-8F90AAB5E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666186-C2B7-9CB0-B9FD-220DFA3F5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C82CE-72B0-C728-63F2-6E97D57A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F17F7A-7043-16D7-0A4B-4BC3883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1A4CD5-051A-651C-ABE6-B9F7F7A54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638AC-0B71-100E-F653-665E24C26A02}"/>
              </a:ext>
            </a:extLst>
          </p:cNvPr>
          <p:cNvSpPr txBox="1"/>
          <p:nvPr/>
        </p:nvSpPr>
        <p:spPr>
          <a:xfrm>
            <a:off x="2147820" y="4514093"/>
            <a:ext cx="51754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Figure 8: SHAP Visualization of Feature Contributions to a Classification</a:t>
            </a:r>
          </a:p>
          <a:p>
            <a:pPr algn="ctr"/>
            <a:endParaRPr lang="en-US" sz="160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334E7-C134-8C22-82E4-409C33245045}"/>
              </a:ext>
            </a:extLst>
          </p:cNvPr>
          <p:cNvSpPr txBox="1"/>
          <p:nvPr/>
        </p:nvSpPr>
        <p:spPr>
          <a:xfrm>
            <a:off x="1063795" y="2342220"/>
            <a:ext cx="7012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Figure 7: LIME Visualization Showing Word Contributions to a Classification</a:t>
            </a:r>
          </a:p>
          <a:p>
            <a:pPr algn="ctr"/>
            <a:endParaRPr lang="en-US" sz="1600">
              <a:ea typeface="Calibri"/>
              <a:cs typeface="Calibri"/>
            </a:endParaRPr>
          </a:p>
        </p:txBody>
      </p:sp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7135457-1523-37FE-CEEC-C45B4D0E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0" y="3533338"/>
            <a:ext cx="8607930" cy="980538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954FD5-5310-A27C-8DF3-3C43DFF1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61" y="913454"/>
            <a:ext cx="7012044" cy="147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1BD95E-BA61-6BA2-41C3-27E7009D814E}"/>
              </a:ext>
            </a:extLst>
          </p:cNvPr>
          <p:cNvSpPr txBox="1"/>
          <p:nvPr/>
        </p:nvSpPr>
        <p:spPr>
          <a:xfrm>
            <a:off x="325769" y="2606153"/>
            <a:ext cx="82228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"Local interpretable model-agnostic explanations</a:t>
            </a:r>
            <a:r>
              <a:rPr lang="en-US">
                <a:ea typeface="+mn-lt"/>
                <a:cs typeface="+mn-lt"/>
              </a:rPr>
              <a:t> (LIME), proposed by Ribeiro, Singh, and </a:t>
            </a:r>
            <a:r>
              <a:rPr lang="en-US" err="1">
                <a:ea typeface="+mn-lt"/>
                <a:cs typeface="+mn-lt"/>
              </a:rPr>
              <a:t>Guestrin</a:t>
            </a:r>
            <a:r>
              <a:rPr lang="en-US">
                <a:ea typeface="+mn-lt"/>
                <a:cs typeface="+mn-lt"/>
              </a:rPr>
              <a:t> (2016), is an approach for fitting surrogate models. Surrogate models are trained to approximate the predictions of the underlying black box model." (Molnar, 2022) 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3F19D-C4B2-584E-CA08-8D746B81B89A}"/>
              </a:ext>
            </a:extLst>
          </p:cNvPr>
          <p:cNvSpPr txBox="1"/>
          <p:nvPr/>
        </p:nvSpPr>
        <p:spPr>
          <a:xfrm>
            <a:off x="1189619" y="5037063"/>
            <a:ext cx="67703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43A40"/>
                </a:solidFill>
                <a:highlight>
                  <a:srgbClr val="FFFFFF"/>
                </a:highlight>
                <a:ea typeface="+mn-lt"/>
                <a:cs typeface="+mn-lt"/>
              </a:rPr>
              <a:t>"SHAP (</a:t>
            </a:r>
            <a:r>
              <a:rPr lang="en-US" b="1" err="1">
                <a:solidFill>
                  <a:srgbClr val="343A40"/>
                </a:solidFill>
                <a:highlight>
                  <a:srgbClr val="FFFFFF"/>
                </a:highlight>
                <a:ea typeface="+mn-lt"/>
                <a:cs typeface="+mn-lt"/>
              </a:rPr>
              <a:t>SHapley</a:t>
            </a:r>
            <a:r>
              <a:rPr lang="en-US" b="1">
                <a:solidFill>
                  <a:srgbClr val="343A40"/>
                </a:solidFill>
                <a:highlight>
                  <a:srgbClr val="FFFFFF"/>
                </a:highlight>
                <a:ea typeface="+mn-lt"/>
                <a:cs typeface="+mn-lt"/>
              </a:rPr>
              <a:t> Additive </a:t>
            </a:r>
            <a:r>
              <a:rPr lang="en-US" b="1" err="1">
                <a:solidFill>
                  <a:srgbClr val="343A40"/>
                </a:solidFill>
                <a:highlight>
                  <a:srgbClr val="FFFFFF"/>
                </a:highlight>
                <a:ea typeface="+mn-lt"/>
                <a:cs typeface="+mn-lt"/>
              </a:rPr>
              <a:t>exPlanations</a:t>
            </a:r>
            <a:r>
              <a:rPr lang="en-US">
                <a:solidFill>
                  <a:srgbClr val="343A40"/>
                </a:solidFill>
                <a:highlight>
                  <a:srgbClr val="FFFFFF"/>
                </a:highlight>
                <a:ea typeface="+mn-lt"/>
                <a:cs typeface="+mn-lt"/>
              </a:rPr>
              <a:t>) by Lundberg and Lee (2017) is a method to explain individual predictions. SHAP is based on the game-theoretically optimal Shapley values." (Molnar, 2019)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10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9777D-4502-C199-A82E-19B60DA4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LIME works (</a:t>
            </a:r>
            <a:r>
              <a:rPr lang="en-US">
                <a:ea typeface="+mj-lt"/>
                <a:cs typeface="+mj-lt"/>
              </a:rPr>
              <a:t>Molnar,2022)</a:t>
            </a:r>
            <a:r>
              <a:rPr lang="en-US"/>
              <a:t> 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28F11-9714-9A36-1BD8-72FDA37AF6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DD2DF3-8AE9-580F-28E1-70450E8C3A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9E0AD-1D6C-1D7F-B114-D43A1626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D0DC6-3E46-1039-7E49-4F8B1420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ED74CB-5CA2-9CBC-0602-FB13EE4A0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DE3F402-18C2-7884-87B4-7A5F4DB4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601" y="1073244"/>
            <a:ext cx="8568869" cy="5033773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229870" indent="-229870"/>
            <a:r>
              <a:rPr lang="en-US" b="1">
                <a:ea typeface="+mn-lt"/>
                <a:cs typeface="+mn-lt"/>
              </a:rPr>
              <a:t>Generate Variations:</a:t>
            </a:r>
            <a:r>
              <a:rPr lang="en-US">
                <a:ea typeface="+mn-lt"/>
                <a:cs typeface="+mn-lt"/>
              </a:rPr>
              <a:t> LIME creates new text variations by randomly removing words from the original text.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Feature Representation:</a:t>
            </a:r>
            <a:r>
              <a:rPr lang="en-US">
                <a:ea typeface="+mn-lt"/>
                <a:cs typeface="+mn-lt"/>
              </a:rPr>
              <a:t> Each word is represented by a binary feature (1 if included, 0 if removed).</a:t>
            </a:r>
          </a:p>
          <a:p>
            <a:pPr marL="229870" indent="-229870"/>
            <a:r>
              <a:rPr lang="en-US" b="1">
                <a:ea typeface="+mn-lt"/>
                <a:cs typeface="+mn-lt"/>
              </a:rPr>
              <a:t>Model Prediction:</a:t>
            </a:r>
            <a:r>
              <a:rPr lang="en-US">
                <a:ea typeface="+mn-lt"/>
                <a:cs typeface="+mn-lt"/>
              </a:rPr>
              <a:t> The model predicts the outcome (e.g., hate speech probability) for each generated variation.</a:t>
            </a:r>
          </a:p>
          <a:p>
            <a:pPr marL="229870" indent="-229870"/>
            <a:r>
              <a:rPr lang="en-US" b="1">
                <a:ea typeface="+mn-lt"/>
                <a:cs typeface="+mn-lt"/>
              </a:rPr>
              <a:t>Proximity Calculation:</a:t>
            </a:r>
            <a:r>
              <a:rPr lang="en-US">
                <a:ea typeface="+mn-lt"/>
                <a:cs typeface="+mn-lt"/>
              </a:rPr>
              <a:t> The proximity of each variation to the original text is determined.</a:t>
            </a:r>
          </a:p>
          <a:p>
            <a:pPr marL="229870" indent="-229870"/>
            <a:r>
              <a:rPr lang="en-US" b="1">
                <a:ea typeface="+mn-lt"/>
                <a:cs typeface="+mn-lt"/>
              </a:rPr>
              <a:t>Local Weight Estimation:</a:t>
            </a:r>
            <a:r>
              <a:rPr lang="en-US">
                <a:ea typeface="+mn-lt"/>
                <a:cs typeface="+mn-lt"/>
              </a:rPr>
              <a:t> LIME estimates local weights, highlighting words that strongly influence the model's prediction for a specific instance.</a:t>
            </a:r>
          </a:p>
          <a:p>
            <a:pPr marL="342900" indent="-34290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56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5C409-E998-48F1-F67D-DEFAF80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How SHAP works (Molnar,2019) 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73E1F-8FF4-078D-480B-708057D9B4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295737-27F8-E94D-7EE1-1C883C41C9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9BA40-5B56-DC48-C457-50C6C825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569E05-1259-B9C9-CC1E-3CFAA93E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C6F896-1AB5-5699-84D6-AD35F8BBB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F621EAD-8D0A-F10E-0210-1C1FBA662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733" y="1153347"/>
            <a:ext cx="8568869" cy="5033773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229870" indent="-229870"/>
            <a:r>
              <a:rPr lang="en-US" b="1">
                <a:ea typeface="+mn-lt"/>
                <a:cs typeface="+mn-lt"/>
              </a:rPr>
              <a:t>Game-Theoretic Approach:</a:t>
            </a:r>
            <a:r>
              <a:rPr lang="en-US">
                <a:ea typeface="+mn-lt"/>
                <a:cs typeface="+mn-lt"/>
              </a:rPr>
              <a:t> SHAP (</a:t>
            </a:r>
            <a:r>
              <a:rPr lang="en-US" err="1">
                <a:ea typeface="+mn-lt"/>
                <a:cs typeface="+mn-lt"/>
              </a:rPr>
              <a:t>SHapley</a:t>
            </a:r>
            <a:r>
              <a:rPr lang="en-US">
                <a:ea typeface="+mn-lt"/>
                <a:cs typeface="+mn-lt"/>
              </a:rPr>
              <a:t> Additive </a:t>
            </a:r>
            <a:r>
              <a:rPr lang="en-US" err="1">
                <a:ea typeface="+mn-lt"/>
                <a:cs typeface="+mn-lt"/>
              </a:rPr>
              <a:t>exPlanations</a:t>
            </a:r>
            <a:r>
              <a:rPr lang="en-US">
                <a:ea typeface="+mn-lt"/>
                <a:cs typeface="+mn-lt"/>
              </a:rPr>
              <a:t>) is based on Shapley values from cooperative game theory. It attributes a "payout" (the model's prediction) among features.</a:t>
            </a:r>
          </a:p>
          <a:p>
            <a:pPr marL="229870" indent="-229870"/>
            <a:r>
              <a:rPr lang="en-US" b="1">
                <a:ea typeface="+mn-lt"/>
                <a:cs typeface="+mn-lt"/>
              </a:rPr>
              <a:t>Feature Contributions:</a:t>
            </a:r>
            <a:r>
              <a:rPr lang="en-US">
                <a:ea typeface="+mn-lt"/>
                <a:cs typeface="+mn-lt"/>
              </a:rPr>
              <a:t> For text, "features" are typically individual words or tokens. SHAP calculates the contribution of each word to the overall prediction for a specific instance.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Coalitions:</a:t>
            </a:r>
            <a:r>
              <a:rPr lang="en-US">
                <a:ea typeface="+mn-lt"/>
                <a:cs typeface="+mn-lt"/>
              </a:rPr>
              <a:t> It considers all possible "coalitions" (subsets) of words from the text. For each coalition, it evaluates the model's prediction with and without a specific word to determine its marginal contribution.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Average Marginal Contribution:</a:t>
            </a:r>
            <a:r>
              <a:rPr lang="en-US">
                <a:ea typeface="+mn-lt"/>
                <a:cs typeface="+mn-lt"/>
              </a:rPr>
              <a:t> The Shapley value for a word is its average marginal contribution across all possible coalitions, ensuring fair attribution.</a:t>
            </a:r>
            <a:endParaRPr lang="en-US"/>
          </a:p>
          <a:p>
            <a:pPr marL="342900" indent="-342900"/>
            <a:endParaRPr lang="en-US">
              <a:ea typeface="+mn-lt"/>
              <a:cs typeface="+mn-lt"/>
            </a:endParaRPr>
          </a:p>
          <a:p>
            <a:pPr marL="342900" indent="-34290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16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EA0A-243B-E62F-7959-5AA4E97FD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405FF-19D1-E86C-403C-9CF2FC27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LIME (Local Interpretable Model-agnostic Explanations)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DE3-3EC2-3216-806A-B1E322E9F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A7E2F-0F7F-B6A5-E406-FB1D1519C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AD89-B0F6-1DEF-F1F3-D867A5D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5AADC-AACB-9267-188B-23DE172A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4F55FA-1394-7527-0B43-E6317198E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ABC7D97-6629-89B6-C905-16958106A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27" y="1418301"/>
            <a:ext cx="8568869" cy="5033773"/>
          </a:xfrm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229870" indent="-229870">
              <a:buNone/>
            </a:pPr>
            <a:r>
              <a:rPr lang="en-US">
                <a:ea typeface="+mn-lt"/>
                <a:cs typeface="+mn-lt"/>
              </a:rPr>
              <a:t>Formula: </a:t>
            </a:r>
            <a:r>
              <a:rPr lang="en-US" sz="1800">
                <a:ea typeface="+mn-lt"/>
                <a:cs typeface="+mn-lt"/>
              </a:rPr>
              <a:t>     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>
              <a:buNone/>
            </a:pPr>
            <a:r>
              <a:rPr lang="en-US">
                <a:ea typeface="+mn-lt"/>
                <a:cs typeface="+mn-lt"/>
              </a:rPr>
              <a:t>Variables: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:    : The explanation for instance x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g: Interpretable model from class G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G: Class of interpretable models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f: Original complex model being explained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L(f, g, π_x): Measure of how unfaithful g is in approximating f in the locality defined by π_x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π_x: Proximity measure around instance x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ea typeface="+mn-lt"/>
                <a:cs typeface="+mn-lt"/>
              </a:rPr>
              <a:t>Ω(g): Complexity measure of the explanation model g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>
              <a:buNone/>
            </a:pPr>
            <a:r>
              <a:rPr lang="en-US">
                <a:ea typeface="+mn-lt"/>
                <a:cs typeface="+mn-lt"/>
              </a:rPr>
              <a:t>Description: Creates a locally faithful approximation of the original model around a specific prediction using an interpretable model. For text, it typically shows word contributions to the prediction.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A2C53-EFB3-AF98-2CBB-B0661E62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585913"/>
            <a:ext cx="2028825" cy="257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2360D-0980-3017-DAC2-B2F33417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2" y="2482103"/>
            <a:ext cx="2571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195A-BE60-DEFF-6DF9-1CA69E54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114B26-0BD3-88E7-87F3-19E33FFE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SHAP (</a:t>
            </a:r>
            <a:r>
              <a:rPr lang="en-US" err="1">
                <a:ea typeface="+mj-lt"/>
                <a:cs typeface="+mj-lt"/>
              </a:rPr>
              <a:t>SHapley</a:t>
            </a:r>
            <a:r>
              <a:rPr lang="en-US">
                <a:ea typeface="+mj-lt"/>
                <a:cs typeface="+mj-lt"/>
              </a:rPr>
              <a:t> Additive </a:t>
            </a:r>
            <a:r>
              <a:rPr lang="en-US" err="1">
                <a:ea typeface="+mj-lt"/>
                <a:cs typeface="+mj-lt"/>
              </a:rPr>
              <a:t>exPlanations</a:t>
            </a:r>
            <a:r>
              <a:rPr lang="en-US">
                <a:ea typeface="+mj-lt"/>
                <a:cs typeface="+mj-lt"/>
              </a:rPr>
              <a:t>)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26064-4BF1-8231-CEB1-573D092AD1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E3E74-A2D5-05E6-1982-330C059B62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020A7-7E8C-1EDB-263E-20B9ADC6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38821F-77D4-F584-639F-2F8C424B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6DD4A3-56B3-2604-5797-078D56126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AEDAE86-92C6-A537-47EC-9281C6D1E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27" y="1418301"/>
            <a:ext cx="8568869" cy="5033773"/>
          </a:xfrm>
        </p:spPr>
        <p:txBody>
          <a:bodyPr vert="horz" lIns="0" tIns="45720" rIns="0" bIns="45720" rtlCol="0" anchor="t">
            <a:normAutofit fontScale="47500" lnSpcReduction="20000"/>
          </a:bodyPr>
          <a:lstStyle/>
          <a:p>
            <a:pPr marL="229870" indent="-229870"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Formula: </a:t>
            </a:r>
            <a:endParaRPr lang="en-US">
              <a:ea typeface="Calibri"/>
              <a:cs typeface="Calibri"/>
            </a:endParaRPr>
          </a:p>
          <a:p>
            <a:pPr marL="229870" indent="-229870"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Variables:</a:t>
            </a:r>
            <a:endParaRPr lang="en-US">
              <a:ea typeface="+mn-lt"/>
              <a:cs typeface="+mn-lt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φᵢ(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f,x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): SHAP value for feature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f: The model being explained</a:t>
            </a:r>
            <a:endParaRPr lang="en-US">
              <a:ea typeface="+mn-lt"/>
              <a:cs typeface="+mn-lt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x: The specific instance being explained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F: Set of all features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S: Subset of features excluding feature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|S|: Size of subset 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|F|: Total number of features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f(S∪{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}): Prediction with feature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included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f(S): Prediction with feature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excluded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9870" indent="-229870"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Description: Based on game theory, assigns each feature an importance value for a particular prediction. The Shapley value represents the average marginal contribution of a feature across all possible coalitions.</a:t>
            </a:r>
            <a:endParaRPr lang="en-US">
              <a:ea typeface="+mn-lt"/>
              <a:cs typeface="+mn-lt"/>
            </a:endParaRPr>
          </a:p>
          <a:p>
            <a:pPr marL="229870" indent="-229870">
              <a:buNone/>
            </a:pPr>
            <a:endParaRPr lang="en-US">
              <a:solidFill>
                <a:srgbClr val="404040"/>
              </a:solidFill>
              <a:ea typeface="Calibri"/>
              <a:cs typeface="Calibri"/>
            </a:endParaRPr>
          </a:p>
        </p:txBody>
      </p:sp>
      <p:pic>
        <p:nvPicPr>
          <p:cNvPr id="2" name="Picture 1" descr="A black background with colorful letters&#10;&#10;AI-generated content may be incorrect.">
            <a:extLst>
              <a:ext uri="{FF2B5EF4-FFF2-40B4-BE49-F238E27FC236}">
                <a16:creationId xmlns:a16="http://schemas.microsoft.com/office/drawing/2014/main" id="{CE9CCE2F-EDAF-741E-02E3-07D98FE7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14" y="1418665"/>
            <a:ext cx="3438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3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6BC4DB-A282-197A-66D3-3BB09317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Detrimental Content from Search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EAAF-21BD-BE20-FD84-82CD22B90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0182D-36E6-957B-404D-B779A1ADA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F942F-AE26-10B5-9D5B-8A9C1E0B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D79B20-56E9-747E-BFA3-D67BE826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B10301-07C0-B7C8-8F13-2DFD3B172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graph of a number of colored bars&#10;&#10;AI-generated content may be incorrect.">
            <a:extLst>
              <a:ext uri="{FF2B5EF4-FFF2-40B4-BE49-F238E27FC236}">
                <a16:creationId xmlns:a16="http://schemas.microsoft.com/office/drawing/2014/main" id="{BF0D881E-DFA9-DABC-D87E-32452ABF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5" y="1229264"/>
            <a:ext cx="4212566" cy="2199736"/>
          </a:xfrm>
          <a:prstGeom prst="rect">
            <a:avLst/>
          </a:prstGeom>
        </p:spPr>
      </p:pic>
      <p:pic>
        <p:nvPicPr>
          <p:cNvPr id="11" name="Picture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1D9D0B7-5C65-21D1-5AD9-2A824E6B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" y="3889075"/>
            <a:ext cx="3752492" cy="1854680"/>
          </a:xfrm>
          <a:prstGeom prst="rect">
            <a:avLst/>
          </a:prstGeom>
        </p:spPr>
      </p:pic>
      <p:pic>
        <p:nvPicPr>
          <p:cNvPr id="12" name="Picture 1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CAB93C82-114E-856F-56B3-FF160C86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087" y="1227466"/>
            <a:ext cx="4212825" cy="2070470"/>
          </a:xfrm>
          <a:prstGeom prst="rect">
            <a:avLst/>
          </a:prstGeom>
        </p:spPr>
      </p:pic>
      <p:pic>
        <p:nvPicPr>
          <p:cNvPr id="2" name="Picture 1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47A0A4C1-FDDA-0FF4-4E93-69B93848A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767" y="3565071"/>
            <a:ext cx="4469947" cy="23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1B0438-338F-F629-71F9-3F14AF48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11" y="1463040"/>
            <a:ext cx="8432152" cy="5029200"/>
          </a:xfrm>
        </p:spPr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>
                <a:ea typeface="+mn-lt"/>
                <a:cs typeface="+mn-lt"/>
              </a:rPr>
              <a:t>Explainable Artificial Intelligence (XAI) is an emerging area of research in the field of Artificial Intelligence (AI). XAI can explain how AI obtained a particular solution (e.g., classification or object detection) and can also answer other '</a:t>
            </a:r>
            <a:r>
              <a:rPr lang="en-US" err="1">
                <a:ea typeface="+mn-lt"/>
                <a:cs typeface="+mn-lt"/>
              </a:rPr>
              <a:t>wh</a:t>
            </a:r>
            <a:r>
              <a:rPr lang="en-US">
                <a:ea typeface="+mn-lt"/>
                <a:cs typeface="+mn-lt"/>
              </a:rPr>
              <a:t>' questions (such as "why", "when", "where", etc.) . This explainability is not possible in traditional AI. (Gohel, Singh and Mohanty, 2021)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28754-3EF4-AD9F-B1E6-045419D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XAI for Explainability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4B58-2CE7-9D9E-9138-D2C24E8A5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679B3-D372-3478-1878-0F412E3F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A617-A842-4D31-A931-C81D5412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8F1FF-2707-D6DB-E67C-73935736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072481-CE0A-55BF-40DE-B9DCA6F240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Object and Subject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/>
            <a:r>
              <a:rPr lang="en-US">
                <a:ea typeface="+mn-lt"/>
                <a:cs typeface="+mn-lt"/>
              </a:rPr>
              <a:t>The research object of this study is explainable artificial intelligence (XAI) methods applied to hate speech detection models on social media.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The research subject is defined as the consistency of XAI methods  when applied to AI models that detect hate speech.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54C3-C327-4949-A87F-3351AEDBA2F2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9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4FA4-B308-AA36-304E-DF0DC8BE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4A3861-9FBF-5EC9-E6A8-648C65FF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 and Hypothesis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215E9C-7757-8401-2B86-7D3734D1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How do LIME and SHAP compare in terms of the consistency of their generated explanations for hate speech detection models under repeated applications?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>
                <a:ea typeface="+mn-lt"/>
                <a:cs typeface="+mn-lt"/>
              </a:rPr>
              <a:t>The hypothesis is that SHAP provides more consistent explanations than LIME when applied to hate speech detection models, as measured by consistency metrics.</a:t>
            </a:r>
          </a:p>
          <a:p>
            <a:pPr marL="342900" indent="-342900"/>
            <a:endParaRPr lang="en-US">
              <a:ea typeface="+mn-lt"/>
              <a:cs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80EF-8838-62D5-F977-45FBC7AA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54C3-C327-4949-A87F-3351AEDBA2F2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B7549-00C1-BC88-35C5-1DE08E91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BD3C9A-A2CA-59DF-D237-9278A6B2C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FD9C19-2167-5FE3-90CD-009E358197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D363F9-8EAB-C18A-C8E5-6D1C213F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2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A67B-9974-A2A3-ED8F-99418E693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A52534-326E-3552-7FAD-4CC5872F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Literature Review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18C43-2661-FF6C-F629-86A51950FF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E60B24-71CB-631B-F735-FA838B969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E1B6C-9694-D150-7135-325090C9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4D8C0-D797-BA4E-C744-E10FA9D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D876B5-1C0A-5C54-974B-80FA12612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flowchart of records&#10;&#10;AI-generated content may be incorrect.">
            <a:extLst>
              <a:ext uri="{FF2B5EF4-FFF2-40B4-BE49-F238E27FC236}">
                <a16:creationId xmlns:a16="http://schemas.microsoft.com/office/drawing/2014/main" id="{692EA3F8-F828-5D0C-88E7-75060537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09" y="887051"/>
            <a:ext cx="2587570" cy="23051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A95BB2-2D8B-466A-DED3-8F241C7A20AE}"/>
              </a:ext>
            </a:extLst>
          </p:cNvPr>
          <p:cNvSpPr txBox="1"/>
          <p:nvPr/>
        </p:nvSpPr>
        <p:spPr>
          <a:xfrm>
            <a:off x="1068569" y="3275162"/>
            <a:ext cx="2428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Fig. 1: PRISMA Flow Diagram of Included Studies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89599-23CA-6137-7CD6-9576071BEEFE}"/>
              </a:ext>
            </a:extLst>
          </p:cNvPr>
          <p:cNvSpPr txBox="1"/>
          <p:nvPr/>
        </p:nvSpPr>
        <p:spPr>
          <a:xfrm>
            <a:off x="5523496" y="5823531"/>
            <a:ext cx="2670393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Table 1: Literature Review of XAI for hate speech detection on social media</a:t>
            </a:r>
          </a:p>
          <a:p>
            <a:pPr algn="ctr"/>
            <a:endParaRPr lang="en-US" sz="16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9472F-6312-E879-9E3A-BF3EB9644C84}"/>
              </a:ext>
            </a:extLst>
          </p:cNvPr>
          <p:cNvSpPr txBox="1"/>
          <p:nvPr/>
        </p:nvSpPr>
        <p:spPr>
          <a:xfrm>
            <a:off x="779321" y="4050957"/>
            <a:ext cx="33953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We found the following: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XAI methods - LIME and SHAP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Deep Learning models – LSTM and BERT variants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Few used metrics to measure XAI explanations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Inconsistent selection for which samples to explain - a common method was to select high accuracy predictions of TP, FP, TN, FN</a:t>
            </a:r>
          </a:p>
        </p:txBody>
      </p:sp>
      <p:pic>
        <p:nvPicPr>
          <p:cNvPr id="10" name="Picture 9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8637BE9E-390F-8B89-0AB0-270369F0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53" y="947045"/>
            <a:ext cx="3851005" cy="48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D3700-4E74-6C46-189F-0E0F9BB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85825E-F5BD-C81E-CDFB-02515F472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A8ADC-EDA8-5C66-77E5-F2D567D08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11" y="1463040"/>
            <a:ext cx="8637128" cy="4408312"/>
          </a:xfrm>
        </p:spPr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“</a:t>
            </a:r>
            <a:r>
              <a:rPr lang="en-US" b="1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any kind of communication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 in speech, writing or </a:t>
            </a:r>
            <a:r>
              <a:rPr lang="en-US" i="1" err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behaviour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, that </a:t>
            </a:r>
            <a:r>
              <a:rPr lang="en-US" b="1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attacks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 or uses </a:t>
            </a:r>
            <a:r>
              <a:rPr lang="en-US" b="1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pejorative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 or </a:t>
            </a:r>
            <a:r>
              <a:rPr lang="en-US" b="1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discriminatory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 language with reference to a person or a group on the basis of </a:t>
            </a:r>
            <a:r>
              <a:rPr lang="en-US" b="1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who they are</a:t>
            </a:r>
            <a:r>
              <a:rPr lang="en-US" i="1">
                <a:solidFill>
                  <a:srgbClr val="454545"/>
                </a:solidFill>
                <a:latin typeface="Calibri"/>
                <a:ea typeface="Roboto"/>
                <a:cs typeface="Roboto"/>
              </a:rPr>
              <a:t>” </a:t>
            </a:r>
            <a:r>
              <a:rPr lang="en-US">
                <a:solidFill>
                  <a:srgbClr val="454545"/>
                </a:solidFill>
                <a:ea typeface="+mn-lt"/>
                <a:cs typeface="+mn-lt"/>
              </a:rPr>
              <a:t>(United Nations, 2024)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BFACC-A0E3-B8B6-5973-B8E90CF4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Definition of Hate Speech</a:t>
            </a:r>
            <a:endParaRPr lang="en-US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7BCD1-CDE0-2B93-ACA6-19C59D0015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BC9EC-95C6-7A92-E6A1-AE262B652D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EB26C-3B3B-33E0-2BAF-3043B93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6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90080-8D9C-BF74-8CED-3BB7B56E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Processing and Merging Datasets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03C38-D126-4880-CD16-6B798D608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BA6E1-F943-3400-150F-753265C2E5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7540A-DDC9-D050-3D52-FFEB220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8569FD-FA48-CA92-212F-FFB907AA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E15622-CD09-D8FF-DA60-4095A7535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C8581-F45C-59E3-4FD5-5DE275E2F483}"/>
              </a:ext>
            </a:extLst>
          </p:cNvPr>
          <p:cNvSpPr txBox="1"/>
          <p:nvPr/>
        </p:nvSpPr>
        <p:spPr>
          <a:xfrm>
            <a:off x="404132" y="1247775"/>
            <a:ext cx="7462157" cy="15323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Loaded three distinct datasets: </a:t>
            </a:r>
            <a:r>
              <a:rPr lang="en-US" sz="2400" err="1"/>
              <a:t>HateXplain</a:t>
            </a:r>
            <a:r>
              <a:rPr lang="en-US" sz="2400"/>
              <a:t> </a:t>
            </a:r>
            <a:r>
              <a:rPr lang="en-US" sz="2400">
                <a:ea typeface="+mn-lt"/>
                <a:cs typeface="+mn-lt"/>
              </a:rPr>
              <a:t>(Mathew et al., 2021)</a:t>
            </a:r>
            <a:r>
              <a:rPr lang="en-US" sz="2400">
                <a:latin typeface="Calibri"/>
                <a:ea typeface="Calibri"/>
                <a:cs typeface="Calibri"/>
              </a:rPr>
              <a:t>,</a:t>
            </a:r>
            <a:r>
              <a:rPr lang="en-US" sz="2400"/>
              <a:t> MLMA </a:t>
            </a:r>
            <a:r>
              <a:rPr lang="en-US" sz="2400">
                <a:ea typeface="+mn-lt"/>
                <a:cs typeface="+mn-lt"/>
              </a:rPr>
              <a:t>(</a:t>
            </a:r>
            <a:r>
              <a:rPr lang="en-US" sz="2400" err="1">
                <a:ea typeface="+mn-lt"/>
                <a:cs typeface="+mn-lt"/>
              </a:rPr>
              <a:t>Ousidhoum</a:t>
            </a:r>
            <a:r>
              <a:rPr lang="en-US" sz="2400">
                <a:ea typeface="+mn-lt"/>
                <a:cs typeface="+mn-lt"/>
              </a:rPr>
              <a:t> et al., 2019)</a:t>
            </a:r>
            <a:r>
              <a:rPr lang="en-US" sz="2400"/>
              <a:t>, and Measuring Hate Speech</a:t>
            </a:r>
            <a:r>
              <a:rPr lang="en-US" sz="2400">
                <a:ea typeface="+mn-lt"/>
                <a:cs typeface="+mn-lt"/>
              </a:rPr>
              <a:t>(Kennedy et al., 2020)</a:t>
            </a:r>
            <a:r>
              <a:rPr lang="en-US" sz="2400"/>
              <a:t>.</a:t>
            </a:r>
          </a:p>
          <a:p>
            <a:endParaRPr lang="en-US"/>
          </a:p>
        </p:txBody>
      </p:sp>
      <p:pic>
        <p:nvPicPr>
          <p:cNvPr id="13" name="Picture 12" descr="A green and blue bar graph&#10;&#10;AI-generated content may be incorrect.">
            <a:extLst>
              <a:ext uri="{FF2B5EF4-FFF2-40B4-BE49-F238E27FC236}">
                <a16:creationId xmlns:a16="http://schemas.microsoft.com/office/drawing/2014/main" id="{22EBBCCB-DA13-BDEC-2B8A-DBC20222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05" y="2847848"/>
            <a:ext cx="4546337" cy="30601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58E0D-3E42-B02D-ADAF-58D9AF9C3A23}"/>
              </a:ext>
            </a:extLst>
          </p:cNvPr>
          <p:cNvSpPr txBox="1"/>
          <p:nvPr/>
        </p:nvSpPr>
        <p:spPr>
          <a:xfrm>
            <a:off x="2916383" y="5909977"/>
            <a:ext cx="27040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Fig. 2: Distribution of Binary Hate Speech Labels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54918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E18AC-7017-BB27-08E8-B541970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Methodology Overview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B9613-FD87-FE7F-0125-01B9B7ECF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49632-1730-5445-2DDF-E492F5C39B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2A420-7CA2-4A52-6189-D564DD6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12-Jun-25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C8194C-9677-EF60-5933-58623EB2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D4802-E7FA-E184-9B50-881EB263D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4485D-516E-4F42-8A2B-92F7107883D0}"/>
              </a:ext>
            </a:extLst>
          </p:cNvPr>
          <p:cNvSpPr txBox="1"/>
          <p:nvPr/>
        </p:nvSpPr>
        <p:spPr>
          <a:xfrm>
            <a:off x="230526" y="4578135"/>
            <a:ext cx="29231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+mn-lt"/>
                <a:cs typeface="Times New Roman"/>
              </a:rPr>
              <a:t>Fig 3: Process for Using XAI Methods on ML/DL models adapted from research from </a:t>
            </a:r>
            <a:r>
              <a:rPr lang="en-US" sz="1400" err="1">
                <a:latin typeface="Calibri"/>
                <a:ea typeface="+mn-lt"/>
                <a:cs typeface="Times New Roman"/>
              </a:rPr>
              <a:t>Gongane</a:t>
            </a:r>
            <a:r>
              <a:rPr lang="en-US" sz="1400">
                <a:latin typeface="Calibri"/>
                <a:ea typeface="+mn-lt"/>
                <a:cs typeface="Times New Roman"/>
              </a:rPr>
              <a:t>, </a:t>
            </a:r>
            <a:r>
              <a:rPr lang="en-US" sz="1400" err="1">
                <a:latin typeface="Calibri"/>
                <a:ea typeface="+mn-lt"/>
                <a:cs typeface="Times New Roman"/>
              </a:rPr>
              <a:t>Munot</a:t>
            </a:r>
            <a:r>
              <a:rPr lang="en-US" sz="1400">
                <a:latin typeface="Calibri"/>
                <a:ea typeface="+mn-lt"/>
                <a:cs typeface="Times New Roman"/>
              </a:rPr>
              <a:t> and </a:t>
            </a:r>
            <a:r>
              <a:rPr lang="en-US" sz="1400" err="1">
                <a:latin typeface="Calibri"/>
                <a:ea typeface="+mn-lt"/>
                <a:cs typeface="Times New Roman"/>
              </a:rPr>
              <a:t>Anuse</a:t>
            </a:r>
            <a:r>
              <a:rPr lang="en-US" sz="1400">
                <a:latin typeface="Calibri"/>
                <a:ea typeface="+mn-lt"/>
                <a:cs typeface="Times New Roman"/>
              </a:rPr>
              <a:t> (2024)</a:t>
            </a:r>
            <a:endParaRPr lang="en-US" sz="1400">
              <a:latin typeface="Calibri"/>
              <a:ea typeface="+mn-lt"/>
              <a:cs typeface="+mn-lt"/>
            </a:endParaRPr>
          </a:p>
        </p:txBody>
      </p:sp>
      <p:pic>
        <p:nvPicPr>
          <p:cNvPr id="13" name="Picture 12" descr="Picture 488451263, Picture">
            <a:extLst>
              <a:ext uri="{FF2B5EF4-FFF2-40B4-BE49-F238E27FC236}">
                <a16:creationId xmlns:a16="http://schemas.microsoft.com/office/drawing/2014/main" id="{501EB90B-D84A-1735-19AD-B9258C2A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2" y="948905"/>
            <a:ext cx="2000010" cy="3630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3F22A-3DC0-9E1D-1FB5-1BACE228008E}"/>
              </a:ext>
            </a:extLst>
          </p:cNvPr>
          <p:cNvSpPr txBox="1"/>
          <p:nvPr/>
        </p:nvSpPr>
        <p:spPr>
          <a:xfrm>
            <a:off x="4856771" y="4163846"/>
            <a:ext cx="242887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Table 2: Consolidated Experiment Settings and XAI Parameters</a:t>
            </a:r>
          </a:p>
        </p:txBody>
      </p:sp>
      <p:pic>
        <p:nvPicPr>
          <p:cNvPr id="12" name="Picture 11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2669B890-20CC-B250-698F-524216FE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58" y="1528079"/>
            <a:ext cx="5606089" cy="24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4204"/>
      </p:ext>
    </p:extLst>
  </p:cSld>
  <p:clrMapOvr>
    <a:masterClrMapping/>
  </p:clrMapOvr>
</p:sld>
</file>

<file path=ppt/theme/theme1.xml><?xml version="1.0" encoding="utf-8"?>
<a:theme xmlns:a="http://schemas.openxmlformats.org/drawingml/2006/main" name="RelStat-Tit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2.xml><?xml version="1.0" encoding="utf-8"?>
<a:theme xmlns:a="http://schemas.openxmlformats.org/drawingml/2006/main" name="RelStat-Conten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On-screen Show (4:3)</PresentationFormat>
  <Slides>29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RelStat-Title</vt:lpstr>
      <vt:lpstr>RelStat-Content</vt:lpstr>
      <vt:lpstr>Evaluating the Consistency of Explainable AI Methods in Hate Speech Detection on Social Media Platforms</vt:lpstr>
      <vt:lpstr>AI Act</vt:lpstr>
      <vt:lpstr>XAI for Explainability</vt:lpstr>
      <vt:lpstr>Research Object and Subject</vt:lpstr>
      <vt:lpstr>Research Question and Hypothesis</vt:lpstr>
      <vt:lpstr>Literature Review</vt:lpstr>
      <vt:lpstr>Definition of Hate Speech</vt:lpstr>
      <vt:lpstr>Processing and Merging Datasets</vt:lpstr>
      <vt:lpstr>Methodology Overview</vt:lpstr>
      <vt:lpstr>LIME </vt:lpstr>
      <vt:lpstr>SHAP</vt:lpstr>
      <vt:lpstr>Metrics</vt:lpstr>
      <vt:lpstr>Quantitative Results -LIME  </vt:lpstr>
      <vt:lpstr>Quantitative Results -SHAP</vt:lpstr>
      <vt:lpstr>Aggregated Results over all instances</vt:lpstr>
      <vt:lpstr>Key Findings &amp; Implications </vt:lpstr>
      <vt:lpstr>Limitations &amp; Future Work </vt:lpstr>
      <vt:lpstr>Conclusions</vt:lpstr>
      <vt:lpstr>Thank you</vt:lpstr>
      <vt:lpstr>Review</vt:lpstr>
      <vt:lpstr>Acknowledgements</vt:lpstr>
      <vt:lpstr>References</vt:lpstr>
      <vt:lpstr>Other XAI metrics</vt:lpstr>
      <vt:lpstr>Extras</vt:lpstr>
      <vt:lpstr>How LIME works (Molnar,2022)   </vt:lpstr>
      <vt:lpstr>How SHAP works (Molnar,2019) </vt:lpstr>
      <vt:lpstr>LIME (Local Interpretable Model-agnostic Explanations) </vt:lpstr>
      <vt:lpstr>SHAP (SHapley Additive exPlanations) </vt:lpstr>
      <vt:lpstr>Detrimental Content from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Pavlyuk</dc:creator>
  <cp:revision>14</cp:revision>
  <dcterms:created xsi:type="dcterms:W3CDTF">2018-07-20T13:43:23Z</dcterms:created>
  <dcterms:modified xsi:type="dcterms:W3CDTF">2025-06-12T07:38:49Z</dcterms:modified>
</cp:coreProperties>
</file>