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76828-180A-4E3B-B398-1C1634F4B02C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A7565-EBD0-413A-8078-0B39E24611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8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Prepared</a:t>
            </a:r>
            <a:r>
              <a:rPr spc="-30" dirty="0"/>
              <a:t> </a:t>
            </a:r>
            <a:r>
              <a:rPr dirty="0"/>
              <a:t>By:</a:t>
            </a:r>
            <a:r>
              <a:rPr spc="-25" dirty="0"/>
              <a:t> </a:t>
            </a:r>
            <a:r>
              <a:rPr dirty="0"/>
              <a:t>Soniya</a:t>
            </a:r>
            <a:r>
              <a:rPr spc="-30" dirty="0"/>
              <a:t> </a:t>
            </a:r>
            <a:r>
              <a:rPr spc="-10" dirty="0"/>
              <a:t>Suthar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Prepared</a:t>
            </a:r>
            <a:r>
              <a:rPr spc="-30" dirty="0"/>
              <a:t> </a:t>
            </a:r>
            <a:r>
              <a:rPr dirty="0"/>
              <a:t>By:</a:t>
            </a:r>
            <a:r>
              <a:rPr spc="-25" dirty="0"/>
              <a:t> </a:t>
            </a:r>
            <a:r>
              <a:rPr dirty="0"/>
              <a:t>Soniya</a:t>
            </a:r>
            <a:r>
              <a:rPr spc="-30" dirty="0"/>
              <a:t> </a:t>
            </a:r>
            <a:r>
              <a:rPr spc="-10" dirty="0"/>
              <a:t>Suthar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Prepared</a:t>
            </a:r>
            <a:r>
              <a:rPr spc="-30" dirty="0"/>
              <a:t> </a:t>
            </a:r>
            <a:r>
              <a:rPr dirty="0"/>
              <a:t>By:</a:t>
            </a:r>
            <a:r>
              <a:rPr spc="-25" dirty="0"/>
              <a:t> </a:t>
            </a:r>
            <a:r>
              <a:rPr dirty="0"/>
              <a:t>Soniya</a:t>
            </a:r>
            <a:r>
              <a:rPr spc="-30" dirty="0"/>
              <a:t> </a:t>
            </a:r>
            <a:r>
              <a:rPr spc="-10" dirty="0"/>
              <a:t>Suthar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 u="heavy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Prepared</a:t>
            </a:r>
            <a:r>
              <a:rPr spc="-30" dirty="0"/>
              <a:t> </a:t>
            </a:r>
            <a:r>
              <a:rPr dirty="0"/>
              <a:t>By:</a:t>
            </a:r>
            <a:r>
              <a:rPr spc="-25" dirty="0"/>
              <a:t> </a:t>
            </a:r>
            <a:r>
              <a:rPr dirty="0"/>
              <a:t>Soniya</a:t>
            </a:r>
            <a:r>
              <a:rPr spc="-30" dirty="0"/>
              <a:t> </a:t>
            </a:r>
            <a:r>
              <a:rPr spc="-10" dirty="0"/>
              <a:t>Suthar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Prepared</a:t>
            </a:r>
            <a:r>
              <a:rPr spc="-30" dirty="0"/>
              <a:t> </a:t>
            </a:r>
            <a:r>
              <a:rPr dirty="0"/>
              <a:t>By:</a:t>
            </a:r>
            <a:r>
              <a:rPr spc="-25" dirty="0"/>
              <a:t> </a:t>
            </a:r>
            <a:r>
              <a:rPr dirty="0"/>
              <a:t>Soniya</a:t>
            </a:r>
            <a:r>
              <a:rPr spc="-30" dirty="0"/>
              <a:t> </a:t>
            </a:r>
            <a:r>
              <a:rPr spc="-10" dirty="0"/>
              <a:t>Suthar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122648"/>
            <a:ext cx="6359525" cy="457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 u="heavy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3633" y="782796"/>
            <a:ext cx="8155940" cy="1549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15825" y="4907850"/>
            <a:ext cx="17037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1" i="0" u="sng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Prepared</a:t>
            </a:r>
            <a:r>
              <a:rPr spc="-30" dirty="0"/>
              <a:t> </a:t>
            </a:r>
            <a:r>
              <a:rPr dirty="0"/>
              <a:t>By:</a:t>
            </a:r>
            <a:r>
              <a:rPr spc="-25" dirty="0"/>
              <a:t> </a:t>
            </a:r>
            <a:r>
              <a:rPr dirty="0"/>
              <a:t>Soniya</a:t>
            </a:r>
            <a:r>
              <a:rPr spc="-30" dirty="0"/>
              <a:t> </a:t>
            </a:r>
            <a:r>
              <a:rPr spc="-10" dirty="0"/>
              <a:t>Suthar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81525" y="4778067"/>
            <a:ext cx="205104" cy="167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59595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19653" y="301293"/>
            <a:ext cx="5986780" cy="10874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Database</a:t>
            </a:r>
            <a:r>
              <a:rPr sz="3200" b="1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Management</a:t>
            </a:r>
            <a:r>
              <a:rPr sz="3200" b="1" u="heavy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3200" b="1" u="heavy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System</a:t>
            </a:r>
            <a:endParaRPr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32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673" y="2264598"/>
            <a:ext cx="2534699" cy="25346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615677-55CE-D177-513F-E62BEB9F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248150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10" dirty="0"/>
              <a:t> </a:t>
            </a:r>
            <a:r>
              <a:rPr dirty="0"/>
              <a:t>Model</a:t>
            </a:r>
            <a:r>
              <a:rPr spc="10" dirty="0"/>
              <a:t> </a:t>
            </a:r>
            <a:r>
              <a:rPr spc="-10" dirty="0"/>
              <a:t>Components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83125" y="789125"/>
            <a:ext cx="6783705" cy="3976370"/>
            <a:chOff x="1083125" y="789125"/>
            <a:chExt cx="6783705" cy="39763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83125" y="789125"/>
              <a:ext cx="6783399" cy="397617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528940" y="833016"/>
              <a:ext cx="979169" cy="163195"/>
            </a:xfrm>
            <a:custGeom>
              <a:avLst/>
              <a:gdLst/>
              <a:ahLst/>
              <a:cxnLst/>
              <a:rect l="l" t="t" r="r" b="b"/>
              <a:pathLst>
                <a:path w="979170" h="163194">
                  <a:moveTo>
                    <a:pt x="978599" y="162899"/>
                  </a:moveTo>
                  <a:lnTo>
                    <a:pt x="0" y="162899"/>
                  </a:lnTo>
                  <a:lnTo>
                    <a:pt x="0" y="0"/>
                  </a:lnTo>
                  <a:lnTo>
                    <a:pt x="978599" y="0"/>
                  </a:lnTo>
                  <a:lnTo>
                    <a:pt x="978599" y="1628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4A70EA-E599-6148-0590-3E2DFFE81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629" y="6459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35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7550" y="3497098"/>
            <a:ext cx="2202099" cy="10655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3753" y="1063581"/>
            <a:ext cx="4909448" cy="342563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61325" y="2925095"/>
            <a:ext cx="2993390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dirty="0">
                <a:latin typeface="Arial MT"/>
                <a:cs typeface="Arial MT"/>
              </a:rPr>
              <a:t>We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will use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draw.io</a:t>
            </a:r>
            <a:r>
              <a:rPr sz="1600" dirty="0">
                <a:latin typeface="Arial MT"/>
                <a:cs typeface="Arial MT"/>
              </a:rPr>
              <a:t> to draw </a:t>
            </a:r>
            <a:r>
              <a:rPr sz="1600" spc="-25" dirty="0">
                <a:latin typeface="Arial MT"/>
                <a:cs typeface="Arial MT"/>
              </a:rPr>
              <a:t>ERD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DD592F-D0B1-4F4A-E7B2-D3CAC3DAB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35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375" y="1240349"/>
            <a:ext cx="2851554" cy="275957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03466" y="1148316"/>
            <a:ext cx="4743526" cy="3362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273824-0F2D-57DA-9DF0-AC840C0879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20" dirty="0"/>
              <a:t>Keys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005" y="707612"/>
            <a:ext cx="7835265" cy="1442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Keys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play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important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role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relational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database.</a:t>
            </a:r>
            <a:endParaRPr sz="1100">
              <a:latin typeface="Verdana"/>
              <a:cs typeface="Verdana"/>
            </a:endParaRPr>
          </a:p>
          <a:p>
            <a:pPr marL="325120" indent="-312420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It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uniquely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record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row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table.</a:t>
            </a:r>
            <a:endParaRPr sz="1100">
              <a:latin typeface="Verdana"/>
              <a:cs typeface="Verdana"/>
            </a:endParaRPr>
          </a:p>
          <a:p>
            <a:pPr marL="325120" indent="-312420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It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also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establish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between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tables.</a:t>
            </a:r>
            <a:endParaRPr sz="1100">
              <a:latin typeface="Verdana"/>
              <a:cs typeface="Verdana"/>
            </a:endParaRPr>
          </a:p>
          <a:p>
            <a:pPr marL="325120" indent="-312420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Student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because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unique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each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student.</a:t>
            </a:r>
            <a:endParaRPr sz="1100">
              <a:latin typeface="Verdana"/>
              <a:cs typeface="Verdana"/>
            </a:endParaRPr>
          </a:p>
          <a:p>
            <a:pPr marL="325120" marR="5080" indent="-313055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In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PERSON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table,</a:t>
            </a:r>
            <a:r>
              <a:rPr sz="1100" spc="18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passport_number,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license_number,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etc</a:t>
            </a:r>
            <a:r>
              <a:rPr sz="1100" spc="1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since</a:t>
            </a:r>
            <a:r>
              <a:rPr sz="1100" spc="1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they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unique</a:t>
            </a:r>
            <a:r>
              <a:rPr sz="1100" spc="18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17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each </a:t>
            </a:r>
            <a:r>
              <a:rPr sz="1100" spc="-10" dirty="0">
                <a:latin typeface="Verdana"/>
                <a:cs typeface="Verdana"/>
              </a:rPr>
              <a:t>person.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25120" indent="-312420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spc="-10" dirty="0">
                <a:latin typeface="Verdana"/>
                <a:cs typeface="Verdana"/>
              </a:rPr>
              <a:t>Types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DBMS: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575" y="2561471"/>
            <a:ext cx="5822074" cy="129615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A6DFCD-72DD-97F3-62F8-BDB5FC47A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2796"/>
            <a:ext cx="8169909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995" algn="l"/>
              </a:tabLst>
            </a:pPr>
            <a:r>
              <a:rPr sz="1300" dirty="0">
                <a:latin typeface="Verdana"/>
                <a:cs typeface="Verdana"/>
              </a:rPr>
              <a:t>Primary</a:t>
            </a:r>
            <a:r>
              <a:rPr sz="1300" spc="-3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Key:</a:t>
            </a:r>
            <a:endParaRPr sz="1300">
              <a:latin typeface="Verdana"/>
              <a:cs typeface="Verdana"/>
            </a:endParaRPr>
          </a:p>
          <a:p>
            <a:pPr marL="792480" marR="5080" lvl="1" indent="-307975" algn="just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It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first key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 identify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 only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instance of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uniquely.</a:t>
            </a:r>
            <a:r>
              <a:rPr sz="1100" dirty="0">
                <a:latin typeface="Verdana"/>
                <a:cs typeface="Verdana"/>
              </a:rPr>
              <a:t> An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 </a:t>
            </a:r>
            <a:r>
              <a:rPr sz="1100" spc="-10" dirty="0">
                <a:latin typeface="Verdana"/>
                <a:cs typeface="Verdana"/>
              </a:rPr>
              <a:t>contain 	</a:t>
            </a:r>
            <a:r>
              <a:rPr sz="1100" dirty="0">
                <a:latin typeface="Verdana"/>
                <a:cs typeface="Verdana"/>
              </a:rPr>
              <a:t>multiple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keys,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saw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PERSON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most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suitable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those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lists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becomes 	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  <a:p>
            <a:pPr marL="792480" marR="8890" lvl="1" indent="-307975" algn="just">
              <a:lnSpc>
                <a:spcPct val="100000"/>
              </a:lnSpc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In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table,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since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unique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each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employee.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2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	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table,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even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select</a:t>
            </a:r>
            <a:r>
              <a:rPr sz="1100" spc="-10" dirty="0">
                <a:latin typeface="Verdana"/>
                <a:cs typeface="Verdana"/>
              </a:rPr>
              <a:t> License_Number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10" dirty="0">
                <a:latin typeface="Verdana"/>
                <a:cs typeface="Verdana"/>
              </a:rPr>
              <a:t> Passport_Number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since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they 	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also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unique.</a:t>
            </a:r>
            <a:endParaRPr sz="1100">
              <a:latin typeface="Verdana"/>
              <a:cs typeface="Verdana"/>
            </a:endParaRPr>
          </a:p>
          <a:p>
            <a:pPr marL="793115" lvl="1" indent="-307975" algn="just">
              <a:lnSpc>
                <a:spcPct val="100000"/>
              </a:lnSpc>
              <a:buFont typeface="Arial MT"/>
              <a:buChar char="○"/>
              <a:tabLst>
                <a:tab pos="793115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each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entity,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selection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requirements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developers.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20" dirty="0"/>
              <a:t>Keys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2550" y="2350120"/>
            <a:ext cx="3625675" cy="18672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8C2400-6B2C-0705-D065-4EC0274C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2796"/>
            <a:ext cx="8153400" cy="118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latin typeface="Verdana"/>
                <a:cs typeface="Verdana"/>
              </a:rPr>
              <a:t>Candidate</a:t>
            </a:r>
            <a:r>
              <a:rPr sz="1300" spc="-114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key:</a:t>
            </a:r>
            <a:endParaRPr sz="13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0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candidate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uniquely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tuple.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Except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remaining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considered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candidate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candidate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strong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  <a:p>
            <a:pPr marL="797560" marR="5080" lvl="1" indent="-328295">
              <a:lnSpc>
                <a:spcPct val="103600"/>
              </a:lnSpc>
              <a:spcBef>
                <a:spcPts val="19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example: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table,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best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suited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key.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rest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attributes, </a:t>
            </a:r>
            <a:r>
              <a:rPr sz="1100" dirty="0">
                <a:latin typeface="Verdana"/>
                <a:cs typeface="Verdana"/>
              </a:rPr>
              <a:t>like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SSN,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Passport_Number,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License_Number,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etc.,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considered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candidate</a:t>
            </a:r>
            <a:r>
              <a:rPr sz="1100" spc="-20" dirty="0">
                <a:latin typeface="Verdana"/>
                <a:cs typeface="Verdana"/>
              </a:rPr>
              <a:t> key.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20" dirty="0"/>
              <a:t>Keys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1350" y="2385895"/>
            <a:ext cx="2834799" cy="1908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8E9C00-3BB8-02B4-A643-A537B0BC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2796"/>
            <a:ext cx="8159750" cy="129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latin typeface="Verdana"/>
                <a:cs typeface="Verdana"/>
              </a:rPr>
              <a:t>Super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key:</a:t>
            </a:r>
            <a:endParaRPr sz="13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0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Super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uniquely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tuple.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super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superset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candidate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  <a:p>
            <a:pPr marL="792480" marR="5080" lvl="1" indent="-307975" algn="just">
              <a:lnSpc>
                <a:spcPct val="100000"/>
              </a:lnSpc>
              <a:spcBef>
                <a:spcPts val="45"/>
              </a:spcBef>
              <a:buClr>
                <a:srgbClr val="595959"/>
              </a:buClr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example: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above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table,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for(EMPLOEE_ID,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EMPLOYEE_NAME),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name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18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two 	</a:t>
            </a:r>
            <a:r>
              <a:rPr sz="1100" dirty="0">
                <a:latin typeface="Verdana"/>
                <a:cs typeface="Verdana"/>
              </a:rPr>
              <a:t>employees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same,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but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their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EMPLYEE_ID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can't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same.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Hence,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this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combination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also 	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  <a:p>
            <a:pPr marL="797560" lvl="1" indent="-312420">
              <a:lnSpc>
                <a:spcPct val="100000"/>
              </a:lnSpc>
              <a:buClr>
                <a:srgbClr val="595959"/>
              </a:buClr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super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would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20" dirty="0">
                <a:latin typeface="Verdana"/>
                <a:cs typeface="Verdana"/>
              </a:rPr>
              <a:t> EMPLOYEE-</a:t>
            </a:r>
            <a:r>
              <a:rPr sz="1100" dirty="0">
                <a:latin typeface="Verdana"/>
                <a:cs typeface="Verdana"/>
              </a:rPr>
              <a:t>ID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(EMPLOYEE_ID,</a:t>
            </a:r>
            <a:r>
              <a:rPr sz="1100" spc="-20" dirty="0">
                <a:latin typeface="Verdana"/>
                <a:cs typeface="Verdana"/>
              </a:rPr>
              <a:t> EMPLOYEE-</a:t>
            </a:r>
            <a:r>
              <a:rPr sz="1100" dirty="0">
                <a:latin typeface="Verdana"/>
                <a:cs typeface="Verdana"/>
              </a:rPr>
              <a:t>NAME),</a:t>
            </a:r>
            <a:r>
              <a:rPr sz="1100" spc="-20" dirty="0">
                <a:latin typeface="Verdana"/>
                <a:cs typeface="Verdana"/>
              </a:rPr>
              <a:t> etc.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20" dirty="0"/>
              <a:t>Keys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2675" y="2486625"/>
            <a:ext cx="3072325" cy="18570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6126B2-E9CE-5969-5888-622C592B0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dirty="0"/>
              <a:t>Foreign</a:t>
            </a:r>
            <a:r>
              <a:rPr spc="-114" dirty="0"/>
              <a:t> </a:t>
            </a:r>
            <a:r>
              <a:rPr spc="-20" dirty="0"/>
              <a:t>key:</a:t>
            </a:r>
          </a:p>
          <a:p>
            <a:pPr marL="797560" lvl="1" indent="-327660">
              <a:lnSpc>
                <a:spcPct val="100000"/>
              </a:lnSpc>
              <a:spcBef>
                <a:spcPts val="20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Foreign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column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point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another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table.</a:t>
            </a:r>
            <a:endParaRPr sz="1100">
              <a:latin typeface="Verdana"/>
              <a:cs typeface="Verdana"/>
            </a:endParaRPr>
          </a:p>
          <a:p>
            <a:pPr marL="797560" marR="6350" lvl="1" indent="-328295">
              <a:lnSpc>
                <a:spcPct val="103600"/>
              </a:lnSpc>
              <a:spcBef>
                <a:spcPts val="19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Every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works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specific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department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company,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department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two </a:t>
            </a:r>
            <a:r>
              <a:rPr sz="1100" dirty="0">
                <a:latin typeface="Verdana"/>
                <a:cs typeface="Verdana"/>
              </a:rPr>
              <a:t>different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entities.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can't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store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department's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information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table.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195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That's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link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through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table.</a:t>
            </a:r>
            <a:endParaRPr sz="1100">
              <a:latin typeface="Verdana"/>
              <a:cs typeface="Verdana"/>
            </a:endParaRPr>
          </a:p>
          <a:p>
            <a:pPr marL="797560" marR="5080" lvl="1" indent="-328295">
              <a:lnSpc>
                <a:spcPct val="103600"/>
              </a:lnSpc>
              <a:spcBef>
                <a:spcPts val="19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We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add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DEPARTMENT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table,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Department_Id,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EMPLOYEE table.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19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In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EMPLOYEE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Department_Id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foreign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both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related.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20" dirty="0"/>
              <a:t>Keys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8525" y="2539321"/>
            <a:ext cx="4124050" cy="21238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5B956D-5079-6BA6-CF82-36C7961FC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2796"/>
            <a:ext cx="8169275" cy="2023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995" algn="l"/>
              </a:tabLst>
            </a:pPr>
            <a:r>
              <a:rPr sz="1300" dirty="0">
                <a:latin typeface="Verdana"/>
                <a:cs typeface="Verdana"/>
              </a:rPr>
              <a:t>Alternate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key:</a:t>
            </a:r>
            <a:endParaRPr sz="1300">
              <a:latin typeface="Verdana"/>
              <a:cs typeface="Verdana"/>
            </a:endParaRPr>
          </a:p>
          <a:p>
            <a:pPr marL="797560" marR="5080" lvl="1" indent="-328295" algn="just">
              <a:lnSpc>
                <a:spcPct val="103600"/>
              </a:lnSpc>
              <a:spcBef>
                <a:spcPts val="15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There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attributes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combination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attributes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uniquely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each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tuple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relation.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combinations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called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candidate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keys.</a:t>
            </a:r>
            <a:endParaRPr sz="1100">
              <a:latin typeface="Verdana"/>
              <a:cs typeface="Verdana"/>
            </a:endParaRPr>
          </a:p>
          <a:p>
            <a:pPr marL="797560" marR="17780" lvl="1" indent="-328295" algn="just">
              <a:lnSpc>
                <a:spcPct val="101800"/>
              </a:lnSpc>
              <a:spcBef>
                <a:spcPts val="17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One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chosen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candidate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keys,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remaining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candidate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key,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it </a:t>
            </a:r>
            <a:r>
              <a:rPr sz="1100" dirty="0">
                <a:latin typeface="Verdana"/>
                <a:cs typeface="Verdana"/>
              </a:rPr>
              <a:t>exists,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termed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alternate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key.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words,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total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number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alternate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total </a:t>
            </a:r>
            <a:r>
              <a:rPr sz="1100" dirty="0">
                <a:latin typeface="Verdana"/>
                <a:cs typeface="Verdana"/>
              </a:rPr>
              <a:t>number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candidate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minus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  <a:p>
            <a:pPr marL="797560" marR="6985" lvl="1" indent="-328295" algn="just">
              <a:lnSpc>
                <a:spcPct val="103600"/>
              </a:lnSpc>
              <a:spcBef>
                <a:spcPts val="145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alternate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may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may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not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exist.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there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candidate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relation,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does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not </a:t>
            </a:r>
            <a:r>
              <a:rPr sz="1100" dirty="0">
                <a:latin typeface="Verdana"/>
                <a:cs typeface="Verdana"/>
              </a:rPr>
              <a:t>have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alternate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  <a:p>
            <a:pPr marL="797560" marR="13335" lvl="1" indent="-328295" algn="just">
              <a:lnSpc>
                <a:spcPct val="101800"/>
              </a:lnSpc>
              <a:spcBef>
                <a:spcPts val="165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has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attributes,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Employee_Id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PAN_No,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act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candidate </a:t>
            </a:r>
            <a:r>
              <a:rPr sz="1100" dirty="0">
                <a:latin typeface="Verdana"/>
                <a:cs typeface="Verdana"/>
              </a:rPr>
              <a:t>keys.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this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relation,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Employee_Id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chosen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key,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candidate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key,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PAN_No, </a:t>
            </a:r>
            <a:r>
              <a:rPr sz="1100" dirty="0">
                <a:latin typeface="Verdana"/>
                <a:cs typeface="Verdana"/>
              </a:rPr>
              <a:t>acts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Alternate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20" dirty="0"/>
              <a:t>Keys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01075" y="3166125"/>
            <a:ext cx="4018150" cy="14331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0E3F6A-42F5-A506-7F7E-1E9DF9C1C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dirty="0"/>
              <a:t>Composite</a:t>
            </a:r>
            <a:r>
              <a:rPr spc="-114" dirty="0"/>
              <a:t> </a:t>
            </a:r>
            <a:r>
              <a:rPr spc="-20" dirty="0"/>
              <a:t>key:</a:t>
            </a:r>
          </a:p>
          <a:p>
            <a:pPr marL="797560" marR="21590" lvl="1" indent="-328295">
              <a:lnSpc>
                <a:spcPct val="103600"/>
              </a:lnSpc>
              <a:spcBef>
                <a:spcPts val="15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Whenever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consists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composite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This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is </a:t>
            </a:r>
            <a:r>
              <a:rPr sz="1100" dirty="0">
                <a:latin typeface="Verdana"/>
                <a:cs typeface="Verdana"/>
              </a:rPr>
              <a:t>also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Concatenated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  <a:p>
            <a:pPr marL="797560" marR="8890" lvl="1" indent="-328295">
              <a:lnSpc>
                <a:spcPct val="103600"/>
              </a:lnSpc>
              <a:spcBef>
                <a:spcPts val="145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relations,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assume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may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assigned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multiple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roles,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and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work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multiple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simultaneously.</a:t>
            </a:r>
            <a:endParaRPr sz="1100">
              <a:latin typeface="Verdana"/>
              <a:cs typeface="Verdana"/>
            </a:endParaRPr>
          </a:p>
          <a:p>
            <a:pPr marL="797560" marR="5080" lvl="1" indent="-328295">
              <a:lnSpc>
                <a:spcPct val="103600"/>
              </a:lnSpc>
              <a:spcBef>
                <a:spcPts val="145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So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will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composed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all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three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attributes,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namely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Emp_ID,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Emp_role,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Proj_ID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 </a:t>
            </a:r>
            <a:r>
              <a:rPr sz="1100" spc="-10" dirty="0">
                <a:latin typeface="Verdana"/>
                <a:cs typeface="Verdana"/>
              </a:rPr>
              <a:t>combination.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19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So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composite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since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comprises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20" dirty="0"/>
              <a:t>Keys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475" y="2829020"/>
            <a:ext cx="3500150" cy="1622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B5912-A09F-24E8-8E0C-E81FFAAA5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6725" y="907375"/>
            <a:ext cx="8286750" cy="4236720"/>
            <a:chOff x="456725" y="907375"/>
            <a:chExt cx="8286750" cy="42367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71200" y="1816275"/>
              <a:ext cx="3371849" cy="24002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6725" y="907375"/>
              <a:ext cx="7825200" cy="42361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68421" y="301293"/>
            <a:ext cx="34410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u="none" spc="-10" dirty="0">
                <a:latin typeface="Arial"/>
                <a:cs typeface="Arial"/>
              </a:rPr>
              <a:t>Agenda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9374" y="1009356"/>
            <a:ext cx="4062729" cy="3591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0"/>
              </a:spcBef>
              <a:buChar char="-"/>
              <a:tabLst>
                <a:tab pos="316865" algn="l"/>
              </a:tabLst>
            </a:pPr>
            <a:r>
              <a:rPr sz="1800" dirty="0">
                <a:latin typeface="Arial MT"/>
                <a:cs typeface="Arial MT"/>
              </a:rPr>
              <a:t>ER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Components,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Diagram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-"/>
            </a:pPr>
            <a:endParaRPr sz="1800" dirty="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</a:tabLst>
            </a:pPr>
            <a:r>
              <a:rPr sz="1800" dirty="0">
                <a:latin typeface="Arial MT"/>
                <a:cs typeface="Arial MT"/>
              </a:rPr>
              <a:t>DBMS</a:t>
            </a:r>
            <a:r>
              <a:rPr sz="1800" spc="-20" dirty="0">
                <a:latin typeface="Arial MT"/>
                <a:cs typeface="Arial MT"/>
              </a:rPr>
              <a:t> Keys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-"/>
            </a:pPr>
            <a:endParaRPr sz="1800" dirty="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</a:tabLst>
            </a:pPr>
            <a:r>
              <a:rPr sz="1800" spc="-10" dirty="0">
                <a:latin typeface="Arial MT"/>
                <a:cs typeface="Arial MT"/>
              </a:rPr>
              <a:t>Generalization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-"/>
            </a:pPr>
            <a:endParaRPr sz="1800" dirty="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</a:tabLst>
            </a:pPr>
            <a:r>
              <a:rPr sz="1800" spc="-10" dirty="0">
                <a:latin typeface="Arial MT"/>
                <a:cs typeface="Arial MT"/>
              </a:rPr>
              <a:t>Specialization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-"/>
            </a:pPr>
            <a:endParaRPr sz="1800" dirty="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</a:tabLst>
            </a:pPr>
            <a:r>
              <a:rPr sz="1800" spc="-10" dirty="0">
                <a:latin typeface="Arial MT"/>
                <a:cs typeface="Arial MT"/>
              </a:rPr>
              <a:t>Aggregation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-"/>
            </a:pPr>
            <a:endParaRPr sz="1800" dirty="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</a:tabLst>
            </a:pPr>
            <a:r>
              <a:rPr sz="1800" dirty="0">
                <a:latin typeface="Arial MT"/>
                <a:cs typeface="Arial MT"/>
              </a:rPr>
              <a:t>Relation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Model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Arial MT"/>
              <a:buChar char="-"/>
            </a:pPr>
            <a:endParaRPr sz="1800" dirty="0">
              <a:latin typeface="Arial MT"/>
              <a:cs typeface="Arial MT"/>
            </a:endParaRPr>
          </a:p>
          <a:p>
            <a:pPr marL="316865" indent="-304165">
              <a:lnSpc>
                <a:spcPct val="100000"/>
              </a:lnSpc>
              <a:buChar char="-"/>
              <a:tabLst>
                <a:tab pos="316865" algn="l"/>
              </a:tabLst>
            </a:pPr>
            <a:r>
              <a:rPr sz="1800" spc="-10" dirty="0">
                <a:latin typeface="Arial MT"/>
                <a:cs typeface="Arial MT"/>
              </a:rPr>
              <a:t>Constraints</a:t>
            </a:r>
            <a:endParaRPr sz="1800" dirty="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6701EB-CA1D-9AA5-789A-D6BD62BFBC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2796"/>
            <a:ext cx="8169909" cy="1291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995" indent="-32829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995" algn="l"/>
              </a:tabLst>
            </a:pPr>
            <a:r>
              <a:rPr sz="1300" dirty="0">
                <a:latin typeface="Verdana"/>
                <a:cs typeface="Verdana"/>
              </a:rPr>
              <a:t>Artificial</a:t>
            </a:r>
            <a:r>
              <a:rPr sz="1300" spc="-105" dirty="0">
                <a:latin typeface="Verdana"/>
                <a:cs typeface="Verdana"/>
              </a:rPr>
              <a:t> </a:t>
            </a:r>
            <a:r>
              <a:rPr sz="1300" spc="-20" dirty="0">
                <a:latin typeface="Verdana"/>
                <a:cs typeface="Verdana"/>
              </a:rPr>
              <a:t>key:</a:t>
            </a:r>
            <a:endParaRPr sz="1300">
              <a:latin typeface="Verdana"/>
              <a:cs typeface="Verdana"/>
            </a:endParaRPr>
          </a:p>
          <a:p>
            <a:pPr marL="797560" marR="5080" lvl="1" indent="-328295" algn="just">
              <a:lnSpc>
                <a:spcPct val="101800"/>
              </a:lnSpc>
              <a:spcBef>
                <a:spcPts val="175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created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using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arbitrarily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assigned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artificial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keys.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created </a:t>
            </a:r>
            <a:r>
              <a:rPr sz="1100" dirty="0">
                <a:latin typeface="Verdana"/>
                <a:cs typeface="Verdana"/>
              </a:rPr>
              <a:t>when</a:t>
            </a:r>
            <a:r>
              <a:rPr sz="1100" spc="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large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complex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has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relationship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relations.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data </a:t>
            </a:r>
            <a:r>
              <a:rPr sz="1100" dirty="0">
                <a:latin typeface="Verdana"/>
                <a:cs typeface="Verdana"/>
              </a:rPr>
              <a:t>values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artificial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usually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numbered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serial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order.</a:t>
            </a:r>
            <a:endParaRPr sz="1100">
              <a:latin typeface="Verdana"/>
              <a:cs typeface="Verdana"/>
            </a:endParaRPr>
          </a:p>
          <a:p>
            <a:pPr marL="797560" marR="5080" lvl="1" indent="-328295" algn="just">
              <a:lnSpc>
                <a:spcPct val="101800"/>
              </a:lnSpc>
              <a:spcBef>
                <a:spcPts val="17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2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key,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composed</a:t>
            </a:r>
            <a:r>
              <a:rPr sz="1100" spc="2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Emp_ID,</a:t>
            </a:r>
            <a:r>
              <a:rPr sz="1100" spc="2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Emp_role,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Proj_ID,</a:t>
            </a:r>
            <a:r>
              <a:rPr sz="1100" spc="2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large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relations.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would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better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add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new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virtual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each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tuple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relation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uniquely.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20" dirty="0"/>
              <a:t>Keys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2175" y="2571745"/>
            <a:ext cx="2895324" cy="1730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533BE-115A-D627-7563-355D74FD0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005" y="1020031"/>
            <a:ext cx="5290185" cy="3012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6350" indent="-30797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Generalization</a:t>
            </a:r>
            <a:r>
              <a:rPr sz="1100" spc="2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like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bottom-</a:t>
            </a:r>
            <a:r>
              <a:rPr sz="1100" dirty="0">
                <a:latin typeface="Verdana"/>
                <a:cs typeface="Verdana"/>
              </a:rPr>
              <a:t>up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approach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more 	</a:t>
            </a:r>
            <a:r>
              <a:rPr sz="1100" dirty="0">
                <a:latin typeface="Verdana"/>
                <a:cs typeface="Verdana"/>
              </a:rPr>
              <a:t>entities</a:t>
            </a:r>
            <a:r>
              <a:rPr sz="1100" spc="1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1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lower</a:t>
            </a:r>
            <a:r>
              <a:rPr sz="1100" spc="1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level</a:t>
            </a:r>
            <a:r>
              <a:rPr sz="1100" spc="1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combine</a:t>
            </a:r>
            <a:r>
              <a:rPr sz="1100" spc="1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1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form</a:t>
            </a:r>
            <a:r>
              <a:rPr sz="1100" spc="1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higher</a:t>
            </a:r>
            <a:r>
              <a:rPr sz="1100" spc="1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level</a:t>
            </a:r>
            <a:r>
              <a:rPr sz="1100" spc="1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1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17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they 	</a:t>
            </a:r>
            <a:r>
              <a:rPr sz="1100" dirty="0">
                <a:latin typeface="Verdana"/>
                <a:cs typeface="Verdana"/>
              </a:rPr>
              <a:t>have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some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common.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20040" marR="7620" indent="-307975" algn="just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In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generalization,</a:t>
            </a:r>
            <a:r>
              <a:rPr sz="1100" spc="1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1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1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higher</a:t>
            </a:r>
            <a:r>
              <a:rPr sz="1100" spc="1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level</a:t>
            </a:r>
            <a:r>
              <a:rPr sz="1100" spc="1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1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also</a:t>
            </a:r>
            <a:r>
              <a:rPr sz="1100" spc="1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combine</a:t>
            </a:r>
            <a:r>
              <a:rPr sz="1100" spc="14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with 	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entities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lower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level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form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further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higher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level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entity.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20040" marR="5080" indent="-307975" algn="just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Generalization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like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subclass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superclass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system,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but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	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20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difference</a:t>
            </a:r>
            <a:r>
              <a:rPr sz="1100" spc="20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20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20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approach.</a:t>
            </a:r>
            <a:r>
              <a:rPr sz="1100" spc="20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Generalization</a:t>
            </a:r>
            <a:r>
              <a:rPr sz="1100" spc="20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uses</a:t>
            </a:r>
            <a:r>
              <a:rPr sz="1100" spc="20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204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bottom-</a:t>
            </a:r>
            <a:r>
              <a:rPr sz="1100" spc="-25" dirty="0">
                <a:latin typeface="Verdana"/>
                <a:cs typeface="Verdana"/>
              </a:rPr>
              <a:t>up 	</a:t>
            </a:r>
            <a:r>
              <a:rPr sz="1100" spc="-10" dirty="0">
                <a:latin typeface="Verdana"/>
                <a:cs typeface="Verdana"/>
              </a:rPr>
              <a:t>approach.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20040" marR="8255" indent="-307975" algn="just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In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generalization,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entities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combined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form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1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generalized 	entity,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i.e.,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subclasses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combined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make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superclass.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20040" marR="15240" indent="-307975" algn="just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2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Faculty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2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Student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entities</a:t>
            </a:r>
            <a:r>
              <a:rPr sz="1100" spc="2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2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generalized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and 	</a:t>
            </a:r>
            <a:r>
              <a:rPr sz="1100" dirty="0">
                <a:latin typeface="Verdana"/>
                <a:cs typeface="Verdana"/>
              </a:rPr>
              <a:t>create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higher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level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Person.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10" dirty="0"/>
              <a:t>Generalization: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8600" y="1739474"/>
            <a:ext cx="2465924" cy="26211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095" y="272294"/>
            <a:ext cx="1444073" cy="11743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39BE6-E5C1-9F4C-9CCD-0134DC6C26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29" y="4125684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005" y="1020031"/>
            <a:ext cx="5292090" cy="2433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5080" indent="-30797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Specialization</a:t>
            </a:r>
            <a:r>
              <a:rPr sz="1100" spc="140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140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45" dirty="0">
                <a:latin typeface="Verdana"/>
                <a:cs typeface="Verdana"/>
              </a:rPr>
              <a:t>  </a:t>
            </a:r>
            <a:r>
              <a:rPr sz="1100" spc="-20" dirty="0">
                <a:latin typeface="Verdana"/>
                <a:cs typeface="Verdana"/>
              </a:rPr>
              <a:t>top-</a:t>
            </a:r>
            <a:r>
              <a:rPr sz="1100" dirty="0">
                <a:latin typeface="Verdana"/>
                <a:cs typeface="Verdana"/>
              </a:rPr>
              <a:t>down</a:t>
            </a:r>
            <a:r>
              <a:rPr sz="1100" spc="140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approach,</a:t>
            </a:r>
            <a:r>
              <a:rPr sz="1100" spc="140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145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140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145" dirty="0">
                <a:latin typeface="Verdana"/>
                <a:cs typeface="Verdana"/>
              </a:rPr>
              <a:t>  </a:t>
            </a:r>
            <a:r>
              <a:rPr sz="1100" dirty="0">
                <a:latin typeface="Verdana"/>
                <a:cs typeface="Verdana"/>
              </a:rPr>
              <a:t>opposite</a:t>
            </a:r>
            <a:r>
              <a:rPr sz="1100" spc="140" dirty="0">
                <a:latin typeface="Verdana"/>
                <a:cs typeface="Verdana"/>
              </a:rPr>
              <a:t>  </a:t>
            </a:r>
            <a:r>
              <a:rPr sz="1100" spc="-25" dirty="0">
                <a:latin typeface="Verdana"/>
                <a:cs typeface="Verdana"/>
              </a:rPr>
              <a:t>to 	</a:t>
            </a:r>
            <a:r>
              <a:rPr sz="1100" dirty="0">
                <a:latin typeface="Verdana"/>
                <a:cs typeface="Verdana"/>
              </a:rPr>
              <a:t>Generalization.</a:t>
            </a:r>
            <a:r>
              <a:rPr sz="1100" spc="4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4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specialization,</a:t>
            </a:r>
            <a:r>
              <a:rPr sz="1100" spc="4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4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higher</a:t>
            </a:r>
            <a:r>
              <a:rPr sz="1100" spc="47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level</a:t>
            </a:r>
            <a:r>
              <a:rPr sz="1100" spc="47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46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47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be 	</a:t>
            </a:r>
            <a:r>
              <a:rPr sz="1100" dirty="0">
                <a:latin typeface="Verdana"/>
                <a:cs typeface="Verdana"/>
              </a:rPr>
              <a:t>broken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down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lower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level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entities.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20040" marR="5080" indent="-307975" algn="just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Specialization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subset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set</a:t>
            </a:r>
            <a:r>
              <a:rPr sz="1100" spc="29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that 	</a:t>
            </a:r>
            <a:r>
              <a:rPr sz="1100" dirty="0">
                <a:latin typeface="Verdana"/>
                <a:cs typeface="Verdana"/>
              </a:rPr>
              <a:t>shares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some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distinguishing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characteristics.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20040" marR="17780" indent="-307975" algn="just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Normally,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superclass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defined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first,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subclass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its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related 	attributes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defined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next,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added.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20040" marR="5080" indent="-307975" algn="just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example: In an Employee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management system, EMPLOYEE </a:t>
            </a:r>
            <a:r>
              <a:rPr sz="1100" spc="-10" dirty="0">
                <a:latin typeface="Verdana"/>
                <a:cs typeface="Verdana"/>
              </a:rPr>
              <a:t>entity 	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specialized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TESTER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DEVELOPER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based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what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role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they 	</a:t>
            </a:r>
            <a:r>
              <a:rPr sz="1100" dirty="0">
                <a:latin typeface="Verdana"/>
                <a:cs typeface="Verdana"/>
              </a:rPr>
              <a:t>play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company.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65" dirty="0"/>
              <a:t> </a:t>
            </a:r>
            <a:r>
              <a:rPr spc="-10" dirty="0"/>
              <a:t>Specialization: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4291" y="1742409"/>
            <a:ext cx="2628292" cy="258135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3895" y="272294"/>
            <a:ext cx="1444073" cy="11743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EB4A70-1673-35FD-EF7C-5240F8930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23" y="4123469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9005" y="783812"/>
            <a:ext cx="8093709" cy="110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040" marR="15240" indent="-30797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In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aggregation,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between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entities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treated</a:t>
            </a:r>
            <a:r>
              <a:rPr sz="1100" spc="1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single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entity.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aggregation,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 	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corresponding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entities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aggregated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higher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level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entity.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0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20040" marR="5080" indent="-307975" algn="just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example: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Center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offers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Course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act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single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relationship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1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135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	</a:t>
            </a:r>
            <a:r>
              <a:rPr sz="1100" spc="-10" dirty="0">
                <a:latin typeface="Verdana"/>
                <a:cs typeface="Verdana"/>
              </a:rPr>
              <a:t>relationship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another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visitor.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real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world,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visitor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visits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coaching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center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will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never 	</a:t>
            </a:r>
            <a:r>
              <a:rPr sz="1100" dirty="0">
                <a:latin typeface="Verdana"/>
                <a:cs typeface="Verdana"/>
              </a:rPr>
              <a:t>enquiry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Course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just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Center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instead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will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ask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enquiry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about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both.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DBMS</a:t>
            </a:r>
            <a:r>
              <a:rPr spc="80" dirty="0"/>
              <a:t> </a:t>
            </a:r>
            <a:r>
              <a:rPr spc="-10" dirty="0"/>
              <a:t>Aggregation: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2814" y="2108677"/>
            <a:ext cx="4338375" cy="264139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BD1CA-85B8-D7B4-840A-2F771B462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870" y="14332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Convert</a:t>
            </a:r>
            <a:r>
              <a:rPr spc="-30" dirty="0"/>
              <a:t> </a:t>
            </a:r>
            <a:r>
              <a:rPr dirty="0"/>
              <a:t>ER</a:t>
            </a:r>
            <a:r>
              <a:rPr spc="-30" dirty="0"/>
              <a:t> </a:t>
            </a:r>
            <a:r>
              <a:rPr dirty="0"/>
              <a:t>to</a:t>
            </a:r>
            <a:r>
              <a:rPr spc="-80" dirty="0"/>
              <a:t> </a:t>
            </a:r>
            <a:r>
              <a:rPr spc="-30" dirty="0"/>
              <a:t>Table</a:t>
            </a:r>
            <a:r>
              <a:rPr spc="-25" dirty="0"/>
              <a:t> </a:t>
            </a:r>
            <a:r>
              <a:rPr dirty="0"/>
              <a:t>(Relational</a:t>
            </a:r>
            <a:r>
              <a:rPr spc="-30" dirty="0"/>
              <a:t> </a:t>
            </a:r>
            <a:r>
              <a:rPr spc="-10" dirty="0"/>
              <a:t>Model):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1175" y="1205125"/>
            <a:ext cx="4725035" cy="2850515"/>
            <a:chOff x="251175" y="1205125"/>
            <a:chExt cx="4725035" cy="28505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175" y="1205125"/>
              <a:ext cx="4419600" cy="285022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948950" y="2572238"/>
              <a:ext cx="979169" cy="7620"/>
            </a:xfrm>
            <a:custGeom>
              <a:avLst/>
              <a:gdLst/>
              <a:ahLst/>
              <a:cxnLst/>
              <a:rect l="l" t="t" r="r" b="b"/>
              <a:pathLst>
                <a:path w="979170" h="7619">
                  <a:moveTo>
                    <a:pt x="0" y="7086"/>
                  </a:moveTo>
                  <a:lnTo>
                    <a:pt x="979051" y="0"/>
                  </a:lnTo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27887" y="25565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27" y="31464"/>
                  </a:moveTo>
                  <a:lnTo>
                    <a:pt x="0" y="0"/>
                  </a:lnTo>
                  <a:lnTo>
                    <a:pt x="43338" y="15419"/>
                  </a:lnTo>
                  <a:lnTo>
                    <a:pt x="227" y="314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7887" y="2556506"/>
              <a:ext cx="43815" cy="31750"/>
            </a:xfrm>
            <a:custGeom>
              <a:avLst/>
              <a:gdLst/>
              <a:ahLst/>
              <a:cxnLst/>
              <a:rect l="l" t="t" r="r" b="b"/>
              <a:pathLst>
                <a:path w="43814" h="31750">
                  <a:moveTo>
                    <a:pt x="227" y="31464"/>
                  </a:moveTo>
                  <a:lnTo>
                    <a:pt x="43338" y="15419"/>
                  </a:lnTo>
                  <a:lnTo>
                    <a:pt x="0" y="0"/>
                  </a:lnTo>
                  <a:lnTo>
                    <a:pt x="227" y="3146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2050" y="1522824"/>
            <a:ext cx="3859099" cy="260550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D1CD6-4246-2047-2DD3-D8267483C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376" y="60670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3812"/>
            <a:ext cx="8106409" cy="1137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1242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100" dirty="0">
                <a:latin typeface="Verdana"/>
                <a:cs typeface="Verdana"/>
              </a:rPr>
              <a:t>Integrity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constraints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rules.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maintain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quality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information.</a:t>
            </a:r>
            <a:endParaRPr sz="1100">
              <a:latin typeface="Verdana"/>
              <a:cs typeface="Verdana"/>
            </a:endParaRPr>
          </a:p>
          <a:p>
            <a:pPr marL="340360" marR="5080" indent="-313055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100" dirty="0">
                <a:latin typeface="Verdana"/>
                <a:cs typeface="Verdana"/>
              </a:rPr>
              <a:t>Integrity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constraints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ensure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insertion,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updating,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processes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have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performed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in </a:t>
            </a:r>
            <a:r>
              <a:rPr sz="1100" dirty="0">
                <a:latin typeface="Verdana"/>
                <a:cs typeface="Verdana"/>
              </a:rPr>
              <a:t>such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way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integrity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not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affected.</a:t>
            </a:r>
            <a:endParaRPr sz="1100">
              <a:latin typeface="Verdana"/>
              <a:cs typeface="Verdana"/>
            </a:endParaRPr>
          </a:p>
          <a:p>
            <a:pPr marL="340360" indent="-31242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100" dirty="0">
                <a:latin typeface="Verdana"/>
                <a:cs typeface="Verdana"/>
              </a:rPr>
              <a:t>Thus,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integrity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constraint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guard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against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accidental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damage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database.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75"/>
              </a:spcBef>
              <a:buFont typeface="Arial MT"/>
              <a:buChar char="●"/>
            </a:pPr>
            <a:endParaRPr sz="1100">
              <a:latin typeface="Verdana"/>
              <a:cs typeface="Verdana"/>
            </a:endParaRPr>
          </a:p>
          <a:p>
            <a:pPr marL="340360" indent="-327660">
              <a:lnSpc>
                <a:spcPct val="10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spc="-20" dirty="0">
                <a:latin typeface="Verdana"/>
                <a:cs typeface="Verdana"/>
              </a:rPr>
              <a:t>Types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Integrity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Constraint: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Integrity</a:t>
            </a:r>
            <a:r>
              <a:rPr spc="100" dirty="0"/>
              <a:t> </a:t>
            </a:r>
            <a:r>
              <a:rPr spc="-10" dirty="0"/>
              <a:t>Constraints: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91324" y="2360887"/>
            <a:ext cx="5714999" cy="2285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FC064-D969-1404-9AE3-1A98ACE93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275" y="25622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2796"/>
            <a:ext cx="8052434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latin typeface="Verdana"/>
                <a:cs typeface="Verdana"/>
              </a:rPr>
              <a:t>Domain</a:t>
            </a:r>
            <a:r>
              <a:rPr sz="1300" spc="-3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constraints:</a:t>
            </a:r>
            <a:endParaRPr sz="1300">
              <a:latin typeface="Verdana"/>
              <a:cs typeface="Verdana"/>
            </a:endParaRPr>
          </a:p>
          <a:p>
            <a:pPr marL="797560" lvl="1" indent="-31242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Domain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constraints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defined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definition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valid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values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attribute.</a:t>
            </a:r>
            <a:endParaRPr sz="1100">
              <a:latin typeface="Verdana"/>
              <a:cs typeface="Verdana"/>
            </a:endParaRPr>
          </a:p>
          <a:p>
            <a:pPr marL="797560" marR="5080" lvl="1" indent="-313055">
              <a:lnSpc>
                <a:spcPct val="100000"/>
              </a:lnSpc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data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type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domain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includes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string,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character,</a:t>
            </a:r>
            <a:r>
              <a:rPr sz="1100" spc="-10" dirty="0">
                <a:latin typeface="Verdana"/>
                <a:cs typeface="Verdana"/>
              </a:rPr>
              <a:t> integer,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time,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date,</a:t>
            </a:r>
            <a:r>
              <a:rPr sz="1100" spc="-10" dirty="0">
                <a:latin typeface="Verdana"/>
                <a:cs typeface="Verdana"/>
              </a:rPr>
              <a:t> currency,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etc.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value</a:t>
            </a:r>
            <a:r>
              <a:rPr sz="1100" spc="-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must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available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corresponding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domain.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Integrity</a:t>
            </a:r>
            <a:r>
              <a:rPr spc="100" dirty="0"/>
              <a:t> </a:t>
            </a:r>
            <a:r>
              <a:rPr spc="-10" dirty="0"/>
              <a:t>Constraints: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9500" y="1974562"/>
            <a:ext cx="5029199" cy="17621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02B958-E81B-3A81-1B93-176E4DAA7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731" y="70415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2796"/>
            <a:ext cx="8107680" cy="89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latin typeface="Verdana"/>
                <a:cs typeface="Verdana"/>
              </a:rPr>
              <a:t>Entity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integrity</a:t>
            </a:r>
            <a:r>
              <a:rPr sz="1300" spc="-9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constraints:</a:t>
            </a:r>
            <a:endParaRPr sz="1300">
              <a:latin typeface="Verdana"/>
              <a:cs typeface="Verdana"/>
            </a:endParaRPr>
          </a:p>
          <a:p>
            <a:pPr marL="797560" lvl="1" indent="-31242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integrity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constraint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states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value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can't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null.</a:t>
            </a:r>
            <a:endParaRPr sz="1100">
              <a:latin typeface="Verdana"/>
              <a:cs typeface="Verdana"/>
            </a:endParaRPr>
          </a:p>
          <a:p>
            <a:pPr marL="797560" marR="5080" lvl="1" indent="-313055">
              <a:lnSpc>
                <a:spcPct val="100000"/>
              </a:lnSpc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This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because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value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individual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rows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primary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has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null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value,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can't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those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rows.</a:t>
            </a:r>
            <a:endParaRPr sz="1100">
              <a:latin typeface="Verdana"/>
              <a:cs typeface="Verdana"/>
            </a:endParaRPr>
          </a:p>
          <a:p>
            <a:pPr marL="797560" lvl="1" indent="-312420">
              <a:lnSpc>
                <a:spcPct val="100000"/>
              </a:lnSpc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table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contain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null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value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field.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Integrity</a:t>
            </a:r>
            <a:r>
              <a:rPr spc="100" dirty="0"/>
              <a:t> </a:t>
            </a:r>
            <a:r>
              <a:rPr spc="-10" dirty="0"/>
              <a:t>Constraints: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62187" y="2174325"/>
            <a:ext cx="4495799" cy="199072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5E8B3C-FA0D-577A-402F-118C76C4FF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2796"/>
            <a:ext cx="8067040" cy="727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latin typeface="Verdana"/>
                <a:cs typeface="Verdana"/>
              </a:rPr>
              <a:t>Referential</a:t>
            </a:r>
            <a:r>
              <a:rPr sz="1300" spc="-7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Integrity</a:t>
            </a:r>
            <a:r>
              <a:rPr sz="1300" spc="-7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Constraints:</a:t>
            </a:r>
            <a:endParaRPr sz="1300">
              <a:latin typeface="Verdana"/>
              <a:cs typeface="Verdana"/>
            </a:endParaRPr>
          </a:p>
          <a:p>
            <a:pPr marL="797560" lvl="1" indent="-31242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referential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integrity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constraint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specified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between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two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tables.</a:t>
            </a:r>
            <a:endParaRPr sz="1100">
              <a:latin typeface="Verdana"/>
              <a:cs typeface="Verdana"/>
            </a:endParaRPr>
          </a:p>
          <a:p>
            <a:pPr marL="797560" marR="5080" lvl="1" indent="-313055">
              <a:lnSpc>
                <a:spcPct val="100000"/>
              </a:lnSpc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In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 Referential integrity </a:t>
            </a:r>
            <a:r>
              <a:rPr sz="1100" spc="-10" dirty="0">
                <a:latin typeface="Verdana"/>
                <a:cs typeface="Verdana"/>
              </a:rPr>
              <a:t>constraints,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if a foreign key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 </a:t>
            </a:r>
            <a:r>
              <a:rPr sz="1100" spc="-10" dirty="0">
                <a:latin typeface="Verdana"/>
                <a:cs typeface="Verdana"/>
              </a:rPr>
              <a:t>Table</a:t>
            </a:r>
            <a:r>
              <a:rPr sz="1100" dirty="0">
                <a:latin typeface="Verdana"/>
                <a:cs typeface="Verdana"/>
              </a:rPr>
              <a:t> 1 refers to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 Primary Key of</a:t>
            </a:r>
            <a:r>
              <a:rPr sz="1100" spc="-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Table</a:t>
            </a:r>
            <a:r>
              <a:rPr sz="110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2, </a:t>
            </a:r>
            <a:r>
              <a:rPr sz="1100" dirty="0">
                <a:latin typeface="Verdana"/>
                <a:cs typeface="Verdana"/>
              </a:rPr>
              <a:t>then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every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value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Foreign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Table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1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must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null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available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Table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2.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Integrity</a:t>
            </a:r>
            <a:r>
              <a:rPr spc="100" dirty="0"/>
              <a:t> </a:t>
            </a:r>
            <a:r>
              <a:rPr spc="-10" dirty="0"/>
              <a:t>Constraints: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57925" y="1692629"/>
            <a:ext cx="4180290" cy="311865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A95314-4B68-F3D7-5DD2-87E0EFB5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633" y="782796"/>
            <a:ext cx="691007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dirty="0">
                <a:latin typeface="Verdana"/>
                <a:cs typeface="Verdana"/>
              </a:rPr>
              <a:t>Key</a:t>
            </a:r>
            <a:r>
              <a:rPr sz="1300" spc="-8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constraints:</a:t>
            </a:r>
            <a:endParaRPr sz="13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0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Keys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identify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uniquely.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An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set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have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multiple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keys,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out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which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will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key.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primary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key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contain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unique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null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value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relational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table.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Integrity</a:t>
            </a:r>
            <a:r>
              <a:rPr spc="100" dirty="0"/>
              <a:t> </a:t>
            </a:r>
            <a:r>
              <a:rPr spc="-10" dirty="0"/>
              <a:t>Constraints: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781525" y="4766036"/>
            <a:ext cx="167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595959"/>
                </a:solidFill>
                <a:latin typeface="Arial MT"/>
                <a:cs typeface="Arial MT"/>
              </a:rPr>
              <a:t>29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8400" y="2417237"/>
            <a:ext cx="4267199" cy="1838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1FAE3-D5E5-96BA-E573-EBE1B1B76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292" y="1217800"/>
            <a:ext cx="3575155" cy="33062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10" dirty="0"/>
              <a:t> </a:t>
            </a:r>
            <a:r>
              <a:rPr dirty="0"/>
              <a:t>Model</a:t>
            </a:r>
            <a:r>
              <a:rPr spc="10" dirty="0"/>
              <a:t> </a:t>
            </a:r>
            <a:r>
              <a:rPr spc="-10" dirty="0"/>
              <a:t>Components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84337" y="1253311"/>
            <a:ext cx="4798060" cy="3263265"/>
            <a:chOff x="184337" y="1253311"/>
            <a:chExt cx="4798060" cy="326326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24" y="1253311"/>
              <a:ext cx="4793995" cy="325816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89100" y="4356849"/>
              <a:ext cx="431165" cy="154940"/>
            </a:xfrm>
            <a:custGeom>
              <a:avLst/>
              <a:gdLst/>
              <a:ahLst/>
              <a:cxnLst/>
              <a:rect l="l" t="t" r="r" b="b"/>
              <a:pathLst>
                <a:path w="431165" h="154939">
                  <a:moveTo>
                    <a:pt x="431099" y="154499"/>
                  </a:moveTo>
                  <a:lnTo>
                    <a:pt x="0" y="154499"/>
                  </a:lnTo>
                  <a:lnTo>
                    <a:pt x="0" y="0"/>
                  </a:lnTo>
                  <a:lnTo>
                    <a:pt x="431099" y="0"/>
                  </a:lnTo>
                  <a:lnTo>
                    <a:pt x="431099" y="154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9100" y="4356849"/>
              <a:ext cx="431165" cy="154940"/>
            </a:xfrm>
            <a:custGeom>
              <a:avLst/>
              <a:gdLst/>
              <a:ahLst/>
              <a:cxnLst/>
              <a:rect l="l" t="t" r="r" b="b"/>
              <a:pathLst>
                <a:path w="431165" h="154939">
                  <a:moveTo>
                    <a:pt x="0" y="0"/>
                  </a:moveTo>
                  <a:lnTo>
                    <a:pt x="431099" y="0"/>
                  </a:lnTo>
                  <a:lnTo>
                    <a:pt x="431099" y="154499"/>
                  </a:lnTo>
                  <a:lnTo>
                    <a:pt x="0" y="1544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EACA5-14DE-C2BD-FA78-F9DA1602E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195" y="197794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10" dirty="0"/>
              <a:t> </a:t>
            </a:r>
            <a:r>
              <a:rPr dirty="0"/>
              <a:t>Model</a:t>
            </a:r>
            <a:r>
              <a:rPr spc="1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633" y="858996"/>
            <a:ext cx="8166734" cy="895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40360" algn="l"/>
              </a:tabLst>
            </a:pPr>
            <a:r>
              <a:rPr sz="1300" b="1" spc="-10" dirty="0">
                <a:latin typeface="Verdana"/>
                <a:cs typeface="Verdana"/>
              </a:rPr>
              <a:t>Entity:</a:t>
            </a:r>
            <a:endParaRPr sz="1300">
              <a:latin typeface="Verdana"/>
              <a:cs typeface="Verdana"/>
            </a:endParaRPr>
          </a:p>
          <a:p>
            <a:pPr marL="797560" marR="5080" lvl="1" indent="-313055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An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object,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class,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person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place.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ER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diagram,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1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represented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as </a:t>
            </a:r>
            <a:r>
              <a:rPr sz="1100" spc="-10" dirty="0">
                <a:latin typeface="Verdana"/>
                <a:cs typeface="Verdana"/>
              </a:rPr>
              <a:t>rectangles.</a:t>
            </a:r>
            <a:endParaRPr sz="1100">
              <a:latin typeface="Verdana"/>
              <a:cs typeface="Verdana"/>
            </a:endParaRPr>
          </a:p>
          <a:p>
            <a:pPr marL="797560" marR="20955" lvl="1" indent="-313055">
              <a:lnSpc>
                <a:spcPct val="100000"/>
              </a:lnSpc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Consider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organization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example-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manager,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product,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department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etc.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taken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as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entity.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6205" y="2795492"/>
            <a:ext cx="768413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Clr>
                <a:srgbClr val="595959"/>
              </a:buClr>
              <a:buFont typeface="Arial"/>
              <a:buChar char="○"/>
              <a:tabLst>
                <a:tab pos="325120" algn="l"/>
              </a:tabLst>
            </a:pPr>
            <a:r>
              <a:rPr sz="1100" b="1" dirty="0">
                <a:latin typeface="Verdana"/>
                <a:cs typeface="Verdana"/>
              </a:rPr>
              <a:t>Weak</a:t>
            </a:r>
            <a:r>
              <a:rPr sz="1100" b="1" spc="-20" dirty="0">
                <a:latin typeface="Verdana"/>
                <a:cs typeface="Verdana"/>
              </a:rPr>
              <a:t> </a:t>
            </a:r>
            <a:r>
              <a:rPr sz="1100" b="1" spc="-10" dirty="0">
                <a:latin typeface="Verdana"/>
                <a:cs typeface="Verdana"/>
              </a:rPr>
              <a:t>Entity:</a:t>
            </a:r>
            <a:endParaRPr sz="1100">
              <a:latin typeface="Verdana"/>
              <a:cs typeface="Verdana"/>
            </a:endParaRPr>
          </a:p>
          <a:p>
            <a:pPr marL="325120" marR="5080" indent="-313055">
              <a:lnSpc>
                <a:spcPct val="100000"/>
              </a:lnSpc>
              <a:buFont typeface="Arial MT"/>
              <a:buChar char="○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An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depends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another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called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weak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entity.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weak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doesn't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contain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any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key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own.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weak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represented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double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rectangle.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2350" y="1914525"/>
            <a:ext cx="4394923" cy="6600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4823" y="3671348"/>
            <a:ext cx="3568361" cy="56388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B2D2A4-5970-8B85-E743-E5F646222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10" dirty="0"/>
              <a:t> </a:t>
            </a:r>
            <a:r>
              <a:rPr dirty="0"/>
              <a:t>Model</a:t>
            </a:r>
            <a:r>
              <a:rPr spc="1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633" y="706596"/>
            <a:ext cx="7804150" cy="560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latin typeface="Verdana"/>
                <a:cs typeface="Verdana"/>
              </a:rPr>
              <a:t>Attribute:</a:t>
            </a:r>
            <a:endParaRPr sz="1300">
              <a:latin typeface="Verdana"/>
              <a:cs typeface="Verdana"/>
            </a:endParaRPr>
          </a:p>
          <a:p>
            <a:pPr marL="797560" lvl="1" indent="-312420">
              <a:lnSpc>
                <a:spcPct val="100000"/>
              </a:lnSpc>
              <a:spcBef>
                <a:spcPts val="5"/>
              </a:spcBef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describe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property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entity.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Eclipse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represent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attribute.</a:t>
            </a:r>
            <a:endParaRPr sz="1100">
              <a:latin typeface="Verdana"/>
              <a:cs typeface="Verdana"/>
            </a:endParaRPr>
          </a:p>
          <a:p>
            <a:pPr marL="797560" lvl="1" indent="-312420">
              <a:lnSpc>
                <a:spcPct val="100000"/>
              </a:lnSpc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age,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contact</a:t>
            </a:r>
            <a:r>
              <a:rPr sz="1100" spc="-30" dirty="0">
                <a:latin typeface="Verdana"/>
                <a:cs typeface="Verdana"/>
              </a:rPr>
              <a:t> number, </a:t>
            </a:r>
            <a:r>
              <a:rPr sz="1100" dirty="0">
                <a:latin typeface="Verdana"/>
                <a:cs typeface="Verdana"/>
              </a:rPr>
              <a:t>name,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etc.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student.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633" y="3541236"/>
            <a:ext cx="227330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20" dirty="0">
                <a:latin typeface="Verdana"/>
                <a:cs typeface="Verdana"/>
              </a:rPr>
              <a:t>Types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50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Attribute:</a:t>
            </a:r>
            <a:endParaRPr sz="13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0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Key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Composite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spc="-10" dirty="0">
                <a:latin typeface="Verdana"/>
                <a:cs typeface="Verdana"/>
              </a:rPr>
              <a:t>Multivalued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Derived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0348" y="1619082"/>
            <a:ext cx="3153092" cy="233966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46B42-AE31-A788-E487-7BA8E2FFF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10" dirty="0"/>
              <a:t> </a:t>
            </a:r>
            <a:r>
              <a:rPr dirty="0"/>
              <a:t>Model</a:t>
            </a:r>
            <a:r>
              <a:rPr spc="1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005" y="707612"/>
            <a:ext cx="6336030" cy="397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Key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Attribute:</a:t>
            </a:r>
            <a:endParaRPr sz="1100">
              <a:latin typeface="Verdana"/>
              <a:cs typeface="Verdana"/>
            </a:endParaRPr>
          </a:p>
          <a:p>
            <a:pPr marL="782320" marR="19050" lvl="1" indent="-313055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describe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property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entity.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Eclipse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 </a:t>
            </a:r>
            <a:r>
              <a:rPr sz="1100" dirty="0">
                <a:latin typeface="Verdana"/>
                <a:cs typeface="Verdana"/>
              </a:rPr>
              <a:t>represent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attribute.</a:t>
            </a:r>
            <a:endParaRPr sz="1100">
              <a:latin typeface="Verdana"/>
              <a:cs typeface="Verdana"/>
            </a:endParaRPr>
          </a:p>
          <a:p>
            <a:pPr marL="782320" marR="28575" lvl="1" indent="-313055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2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id,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age,</a:t>
            </a:r>
            <a:r>
              <a:rPr sz="1100" spc="2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contact</a:t>
            </a:r>
            <a:r>
              <a:rPr sz="1100" spc="2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number,</a:t>
            </a:r>
            <a:r>
              <a:rPr sz="1100" spc="2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name,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etc.</a:t>
            </a:r>
            <a:r>
              <a:rPr sz="1100" spc="2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26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attributes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26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spc="-10" dirty="0">
                <a:latin typeface="Verdana"/>
                <a:cs typeface="Verdana"/>
              </a:rPr>
              <a:t>student.</a:t>
            </a:r>
            <a:endParaRPr sz="11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80"/>
              </a:spcBef>
              <a:buFont typeface="Arial MT"/>
              <a:buChar char="○"/>
            </a:pPr>
            <a:endParaRPr sz="1100">
              <a:latin typeface="Verdana"/>
              <a:cs typeface="Verdana"/>
            </a:endParaRPr>
          </a:p>
          <a:p>
            <a:pPr marL="320675" indent="-307975" algn="just">
              <a:lnSpc>
                <a:spcPct val="100000"/>
              </a:lnSpc>
              <a:buFont typeface="Arial MT"/>
              <a:buChar char="●"/>
              <a:tabLst>
                <a:tab pos="320675" algn="l"/>
              </a:tabLst>
            </a:pPr>
            <a:r>
              <a:rPr sz="1100" dirty="0">
                <a:latin typeface="Verdana"/>
                <a:cs typeface="Verdana"/>
              </a:rPr>
              <a:t>Composite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Attribute:</a:t>
            </a:r>
            <a:endParaRPr sz="1100">
              <a:latin typeface="Verdana"/>
              <a:cs typeface="Verdana"/>
            </a:endParaRPr>
          </a:p>
          <a:p>
            <a:pPr marL="777240" marR="5080" lvl="1" indent="-307975" algn="just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An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composed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attributes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composite 	</a:t>
            </a:r>
            <a:r>
              <a:rPr sz="1100" dirty="0">
                <a:latin typeface="Verdana"/>
                <a:cs typeface="Verdana"/>
              </a:rPr>
              <a:t>attribute.</a:t>
            </a:r>
            <a:r>
              <a:rPr sz="1100" spc="2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composite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represented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ellipse,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254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those 	</a:t>
            </a:r>
            <a:r>
              <a:rPr sz="1100" dirty="0">
                <a:latin typeface="Verdana"/>
                <a:cs typeface="Verdana"/>
              </a:rPr>
              <a:t>ellipses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connected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ellipse.</a:t>
            </a:r>
            <a:endParaRPr sz="11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825"/>
              </a:spcBef>
              <a:buFont typeface="Arial MT"/>
              <a:buChar char="○"/>
            </a:pPr>
            <a:endParaRPr sz="1100">
              <a:latin typeface="Verdana"/>
              <a:cs typeface="Verdana"/>
            </a:endParaRPr>
          </a:p>
          <a:p>
            <a:pPr marL="325120" indent="-312420">
              <a:lnSpc>
                <a:spcPct val="100000"/>
              </a:lnSpc>
              <a:buFont typeface="Arial MT"/>
              <a:buChar char="●"/>
              <a:tabLst>
                <a:tab pos="325120" algn="l"/>
              </a:tabLst>
            </a:pPr>
            <a:r>
              <a:rPr sz="1100" spc="-10" dirty="0">
                <a:latin typeface="Verdana"/>
                <a:cs typeface="Verdana"/>
              </a:rPr>
              <a:t>Multivalued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Attribute:</a:t>
            </a:r>
            <a:endParaRPr sz="1100">
              <a:latin typeface="Verdana"/>
              <a:cs typeface="Verdana"/>
            </a:endParaRPr>
          </a:p>
          <a:p>
            <a:pPr marL="782320" marR="10795" lvl="1" indent="-313055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An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have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than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value.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These</a:t>
            </a:r>
            <a:r>
              <a:rPr sz="1100" spc="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attributes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are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spc="-50" dirty="0">
                <a:latin typeface="Verdana"/>
                <a:cs typeface="Verdana"/>
              </a:rPr>
              <a:t>a </a:t>
            </a:r>
            <a:r>
              <a:rPr sz="1100" spc="-10" dirty="0">
                <a:latin typeface="Verdana"/>
                <a:cs typeface="Verdana"/>
              </a:rPr>
              <a:t>multivalued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attribute.</a:t>
            </a:r>
            <a:endParaRPr sz="1100">
              <a:latin typeface="Verdana"/>
              <a:cs typeface="Verdana"/>
            </a:endParaRPr>
          </a:p>
          <a:p>
            <a:pPr marL="782320" lvl="1" indent="-312420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The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double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oval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represent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multivalued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attribute.</a:t>
            </a:r>
            <a:endParaRPr sz="1100">
              <a:latin typeface="Verdana"/>
              <a:cs typeface="Verdana"/>
            </a:endParaRPr>
          </a:p>
          <a:p>
            <a:pPr marL="782320" lvl="1" indent="-312420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student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have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than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phone</a:t>
            </a:r>
            <a:r>
              <a:rPr sz="1100" spc="-3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number.</a:t>
            </a:r>
            <a:endParaRPr sz="11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580"/>
              </a:spcBef>
              <a:buFont typeface="Arial MT"/>
              <a:buChar char="○"/>
            </a:pPr>
            <a:endParaRPr sz="1100">
              <a:latin typeface="Verdana"/>
              <a:cs typeface="Verdana"/>
            </a:endParaRPr>
          </a:p>
          <a:p>
            <a:pPr marL="325120" indent="-312420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dirty="0">
                <a:latin typeface="Verdana"/>
                <a:cs typeface="Verdana"/>
              </a:rPr>
              <a:t>Derived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Attribute:</a:t>
            </a:r>
            <a:endParaRPr sz="1100">
              <a:latin typeface="Verdana"/>
              <a:cs typeface="Verdana"/>
            </a:endParaRPr>
          </a:p>
          <a:p>
            <a:pPr marL="782320" marR="8255" lvl="1" indent="-313055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An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that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derived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from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other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114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1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derived attribute.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represented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dashed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ellipse.</a:t>
            </a:r>
            <a:endParaRPr sz="1100">
              <a:latin typeface="Verdana"/>
              <a:cs typeface="Verdana"/>
            </a:endParaRPr>
          </a:p>
          <a:p>
            <a:pPr marL="782320" marR="13335" lvl="1" indent="-313055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2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person's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age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changes</a:t>
            </a:r>
            <a:r>
              <a:rPr sz="1100" spc="23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over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time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</a:t>
            </a:r>
            <a:r>
              <a:rPr sz="1100" spc="2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derived</a:t>
            </a:r>
            <a:r>
              <a:rPr sz="1100" spc="23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from </a:t>
            </a:r>
            <a:r>
              <a:rPr sz="1100" dirty="0">
                <a:latin typeface="Verdana"/>
                <a:cs typeface="Verdana"/>
              </a:rPr>
              <a:t>another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attribute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like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Date</a:t>
            </a:r>
            <a:r>
              <a:rPr sz="1100" spc="-5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birth.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5650" y="165875"/>
            <a:ext cx="1648498" cy="12582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50243" y="1613781"/>
            <a:ext cx="2119299" cy="11572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04450" y="2975280"/>
            <a:ext cx="1023132" cy="6166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72956" y="3781425"/>
            <a:ext cx="1690674" cy="136206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FBFB4FC-2A8B-5D81-A4F6-6B6F46EC8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1639" y="36822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10" dirty="0"/>
              <a:t> </a:t>
            </a:r>
            <a:r>
              <a:rPr dirty="0"/>
              <a:t>Model</a:t>
            </a:r>
            <a:r>
              <a:rPr spc="1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3633" y="782796"/>
            <a:ext cx="8174990" cy="59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10" dirty="0">
                <a:latin typeface="Verdana"/>
                <a:cs typeface="Verdana"/>
              </a:rPr>
              <a:t>Relationship:</a:t>
            </a:r>
            <a:endParaRPr sz="1300">
              <a:latin typeface="Verdana"/>
              <a:cs typeface="Verdana"/>
            </a:endParaRPr>
          </a:p>
          <a:p>
            <a:pPr marL="797560" marR="5080" lvl="1" indent="-328295">
              <a:lnSpc>
                <a:spcPct val="103600"/>
              </a:lnSpc>
              <a:spcBef>
                <a:spcPts val="15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dirty="0">
                <a:latin typeface="Verdana"/>
                <a:cs typeface="Verdana"/>
              </a:rPr>
              <a:t>A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relationship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3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describe</a:t>
            </a:r>
            <a:r>
              <a:rPr sz="1100" spc="3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between</a:t>
            </a:r>
            <a:r>
              <a:rPr sz="1100" spc="3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entities.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Diamond</a:t>
            </a:r>
            <a:r>
              <a:rPr sz="1100" spc="3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or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rhombus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3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used</a:t>
            </a:r>
            <a:r>
              <a:rPr sz="1100" spc="30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 </a:t>
            </a:r>
            <a:r>
              <a:rPr sz="1100" dirty="0">
                <a:latin typeface="Verdana"/>
                <a:cs typeface="Verdana"/>
              </a:rPr>
              <a:t>represent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3633" y="2824956"/>
            <a:ext cx="2701925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spc="-20" dirty="0">
                <a:latin typeface="Verdana"/>
                <a:cs typeface="Verdana"/>
              </a:rPr>
              <a:t>Types</a:t>
            </a:r>
            <a:r>
              <a:rPr sz="1300" spc="-55" dirty="0">
                <a:latin typeface="Verdana"/>
                <a:cs typeface="Verdana"/>
              </a:rPr>
              <a:t> </a:t>
            </a:r>
            <a:r>
              <a:rPr sz="1300" dirty="0">
                <a:latin typeface="Verdana"/>
                <a:cs typeface="Verdana"/>
              </a:rPr>
              <a:t>of</a:t>
            </a:r>
            <a:r>
              <a:rPr sz="1300" spc="-45" dirty="0">
                <a:latin typeface="Verdana"/>
                <a:cs typeface="Verdana"/>
              </a:rPr>
              <a:t> </a:t>
            </a:r>
            <a:r>
              <a:rPr sz="1300" spc="-10" dirty="0">
                <a:latin typeface="Verdana"/>
                <a:cs typeface="Verdana"/>
              </a:rPr>
              <a:t>Relationship:</a:t>
            </a:r>
            <a:endParaRPr sz="13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0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spc="-10" dirty="0">
                <a:latin typeface="Verdana"/>
                <a:cs typeface="Verdana"/>
              </a:rPr>
              <a:t>One-to-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spc="-20" dirty="0">
                <a:latin typeface="Verdana"/>
                <a:cs typeface="Verdana"/>
              </a:rPr>
              <a:t>One-to-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spc="-25" dirty="0">
                <a:latin typeface="Verdana"/>
                <a:cs typeface="Verdana"/>
              </a:rPr>
              <a:t>Many-</a:t>
            </a:r>
            <a:r>
              <a:rPr sz="1100" spc="-10" dirty="0">
                <a:latin typeface="Verdana"/>
                <a:cs typeface="Verdana"/>
              </a:rPr>
              <a:t>to-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</a:t>
            </a:r>
            <a:endParaRPr sz="1100">
              <a:latin typeface="Verdana"/>
              <a:cs typeface="Verdana"/>
            </a:endParaRPr>
          </a:p>
          <a:p>
            <a:pPr marL="797560" lvl="1" indent="-327660">
              <a:lnSpc>
                <a:spcPct val="100000"/>
              </a:lnSpc>
              <a:spcBef>
                <a:spcPts val="240"/>
              </a:spcBef>
              <a:buSzPct val="118181"/>
              <a:buFont typeface="Arial MT"/>
              <a:buChar char="○"/>
              <a:tabLst>
                <a:tab pos="797560" algn="l"/>
              </a:tabLst>
            </a:pPr>
            <a:r>
              <a:rPr sz="1100" spc="-25" dirty="0">
                <a:latin typeface="Verdana"/>
                <a:cs typeface="Verdana"/>
              </a:rPr>
              <a:t>Many-</a:t>
            </a:r>
            <a:r>
              <a:rPr sz="1100" spc="-20" dirty="0">
                <a:latin typeface="Verdana"/>
                <a:cs typeface="Verdana"/>
              </a:rPr>
              <a:t>to-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1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650" y="1438262"/>
            <a:ext cx="5400674" cy="904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43256" y="2593035"/>
            <a:ext cx="2284747" cy="221688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8984" y="2740031"/>
            <a:ext cx="2231704" cy="147996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ECAA2E-A346-BE3C-E33D-5D41F6AD83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10" dirty="0"/>
              <a:t> </a:t>
            </a:r>
            <a:r>
              <a:rPr dirty="0"/>
              <a:t>Model</a:t>
            </a:r>
            <a:r>
              <a:rPr spc="1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005" y="707612"/>
            <a:ext cx="7875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675" indent="-307975" algn="just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0675" algn="l"/>
              </a:tabLst>
            </a:pPr>
            <a:r>
              <a:rPr sz="1100" spc="-10" dirty="0">
                <a:latin typeface="Verdana"/>
                <a:cs typeface="Verdana"/>
              </a:rPr>
              <a:t>One-to-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1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Relationship:</a:t>
            </a:r>
            <a:endParaRPr sz="1100">
              <a:latin typeface="Verdana"/>
              <a:cs typeface="Verdana"/>
            </a:endParaRPr>
          </a:p>
          <a:p>
            <a:pPr marL="777240" marR="5080" lvl="1" indent="-307975" algn="just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When</a:t>
            </a:r>
            <a:r>
              <a:rPr sz="1100" spc="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instance</a:t>
            </a:r>
            <a:r>
              <a:rPr sz="1100" spc="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associated</a:t>
            </a:r>
            <a:r>
              <a:rPr sz="1100" spc="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relationship,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then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4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to 	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2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relationship.For</a:t>
            </a:r>
            <a:r>
              <a:rPr sz="1100" spc="22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2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22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female</a:t>
            </a:r>
            <a:r>
              <a:rPr sz="1100" spc="2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22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marry</a:t>
            </a:r>
            <a:r>
              <a:rPr sz="1100" spc="2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22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2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male,</a:t>
            </a:r>
            <a:r>
              <a:rPr sz="1100" spc="22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2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22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male</a:t>
            </a:r>
            <a:r>
              <a:rPr sz="1100" spc="2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229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marry</a:t>
            </a:r>
            <a:r>
              <a:rPr sz="1100" spc="2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to</a:t>
            </a:r>
            <a:r>
              <a:rPr sz="1100" spc="229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one 	</a:t>
            </a:r>
            <a:r>
              <a:rPr sz="1100" spc="-10" dirty="0">
                <a:latin typeface="Verdana"/>
                <a:cs typeface="Verdana"/>
              </a:rPr>
              <a:t>female.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005" y="2444972"/>
            <a:ext cx="7877809" cy="86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spc="-20" dirty="0">
                <a:latin typeface="Verdana"/>
                <a:cs typeface="Verdana"/>
              </a:rPr>
              <a:t>One-to-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Relationship:</a:t>
            </a:r>
            <a:endParaRPr sz="1100" dirty="0">
              <a:latin typeface="Verdana"/>
              <a:cs typeface="Verdana"/>
            </a:endParaRPr>
          </a:p>
          <a:p>
            <a:pPr marL="782320" marR="5080" lvl="1" indent="-313055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When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instance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left,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than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instance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right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associates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this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20" dirty="0">
                <a:latin typeface="Verdana"/>
                <a:cs typeface="Verdana"/>
              </a:rPr>
              <a:t>one-to-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relationship.</a:t>
            </a:r>
            <a:endParaRPr sz="1100" dirty="0">
              <a:latin typeface="Verdana"/>
              <a:cs typeface="Verdana"/>
            </a:endParaRPr>
          </a:p>
          <a:p>
            <a:pPr marL="782320" marR="17145" lvl="1" indent="-313055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Scientist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invent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inventions,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but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invention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done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10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10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specific scientist.</a:t>
            </a:r>
            <a:endParaRPr sz="1100" dirty="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650" y="1446698"/>
            <a:ext cx="4928450" cy="8257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6299" y="3526224"/>
            <a:ext cx="4928423" cy="8257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11A812-9163-5863-B39C-879B07729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ER</a:t>
            </a:r>
            <a:r>
              <a:rPr spc="10" dirty="0"/>
              <a:t> </a:t>
            </a:r>
            <a:r>
              <a:rPr dirty="0"/>
              <a:t>Model</a:t>
            </a:r>
            <a:r>
              <a:rPr spc="10" dirty="0"/>
              <a:t> </a:t>
            </a:r>
            <a:r>
              <a:rPr spc="-1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005" y="707612"/>
            <a:ext cx="7877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spc="-25" dirty="0">
                <a:latin typeface="Verdana"/>
                <a:cs typeface="Verdana"/>
              </a:rPr>
              <a:t>Many-</a:t>
            </a:r>
            <a:r>
              <a:rPr sz="1100" spc="-10" dirty="0">
                <a:latin typeface="Verdana"/>
                <a:cs typeface="Verdana"/>
              </a:rPr>
              <a:t>to-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Relationship:</a:t>
            </a:r>
            <a:endParaRPr sz="1100">
              <a:latin typeface="Verdana"/>
              <a:cs typeface="Verdana"/>
            </a:endParaRPr>
          </a:p>
          <a:p>
            <a:pPr marL="782320" marR="5080" lvl="1" indent="-313055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When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than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instance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left,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instance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9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9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dirty="0">
                <a:latin typeface="Verdana"/>
                <a:cs typeface="Verdana"/>
              </a:rPr>
              <a:t>right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associates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many-</a:t>
            </a:r>
            <a:r>
              <a:rPr sz="1100" spc="-10" dirty="0">
                <a:latin typeface="Verdana"/>
                <a:cs typeface="Verdana"/>
              </a:rPr>
              <a:t>to-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relationship.</a:t>
            </a:r>
            <a:endParaRPr sz="1100">
              <a:latin typeface="Verdana"/>
              <a:cs typeface="Verdana"/>
            </a:endParaRPr>
          </a:p>
          <a:p>
            <a:pPr marL="782320" lvl="1" indent="-312420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Student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enrolls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for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only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course,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but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course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have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-4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students.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9005" y="2650712"/>
            <a:ext cx="7876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indent="-31242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25120" algn="l"/>
              </a:tabLst>
            </a:pPr>
            <a:r>
              <a:rPr sz="1100" spc="-25" dirty="0">
                <a:latin typeface="Verdana"/>
                <a:cs typeface="Verdana"/>
              </a:rPr>
              <a:t>Many-</a:t>
            </a:r>
            <a:r>
              <a:rPr sz="1100" spc="-20" dirty="0">
                <a:latin typeface="Verdana"/>
                <a:cs typeface="Verdana"/>
              </a:rPr>
              <a:t>to-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Relationship:</a:t>
            </a:r>
            <a:endParaRPr sz="1100">
              <a:latin typeface="Verdana"/>
              <a:cs typeface="Verdana"/>
            </a:endParaRPr>
          </a:p>
          <a:p>
            <a:pPr marL="782320" marR="5080" lvl="1" indent="-313055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When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instance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left,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more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than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one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instance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of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</a:t>
            </a:r>
            <a:r>
              <a:rPr sz="1100" spc="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entity</a:t>
            </a:r>
            <a:r>
              <a:rPr sz="1100" spc="3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on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right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associates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with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then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it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is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known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</a:t>
            </a:r>
            <a:r>
              <a:rPr sz="1100" spc="-2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</a:t>
            </a:r>
            <a:r>
              <a:rPr sz="1100" spc="-25" dirty="0">
                <a:latin typeface="Verdana"/>
                <a:cs typeface="Verdana"/>
              </a:rPr>
              <a:t> many-</a:t>
            </a:r>
            <a:r>
              <a:rPr sz="1100" spc="-20" dirty="0">
                <a:latin typeface="Verdana"/>
                <a:cs typeface="Verdana"/>
              </a:rPr>
              <a:t>to-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-2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relationship.</a:t>
            </a:r>
            <a:endParaRPr sz="1100">
              <a:latin typeface="Verdana"/>
              <a:cs typeface="Verdana"/>
            </a:endParaRPr>
          </a:p>
          <a:p>
            <a:pPr marL="782320" lvl="1" indent="-312420">
              <a:lnSpc>
                <a:spcPct val="100000"/>
              </a:lnSpc>
              <a:buFont typeface="Arial MT"/>
              <a:buChar char="○"/>
              <a:tabLst>
                <a:tab pos="782320" algn="l"/>
              </a:tabLst>
            </a:pPr>
            <a:r>
              <a:rPr sz="1100" dirty="0">
                <a:latin typeface="Verdana"/>
                <a:cs typeface="Verdana"/>
              </a:rPr>
              <a:t>For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example,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Employee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assign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by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projects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and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project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can</a:t>
            </a:r>
            <a:r>
              <a:rPr sz="1100" spc="-50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have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dirty="0">
                <a:latin typeface="Verdana"/>
                <a:cs typeface="Verdana"/>
              </a:rPr>
              <a:t>many</a:t>
            </a:r>
            <a:r>
              <a:rPr sz="1100" spc="-4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employees.</a:t>
            </a:r>
            <a:endParaRPr sz="11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1650" y="1597424"/>
            <a:ext cx="4928424" cy="825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71650" y="3511100"/>
            <a:ext cx="4928424" cy="82574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56E6CD-26A4-26EB-E853-8582D740D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7031" y="178738"/>
            <a:ext cx="2286000" cy="7581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2199</Words>
  <Application>Microsoft Office PowerPoint</Application>
  <PresentationFormat>On-screen Show (16:9)</PresentationFormat>
  <Paragraphs>194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MT</vt:lpstr>
      <vt:lpstr>Calibri</vt:lpstr>
      <vt:lpstr>Verdana</vt:lpstr>
      <vt:lpstr>Office Theme</vt:lpstr>
      <vt:lpstr>PowerPoint Presentation</vt:lpstr>
      <vt:lpstr>Agenda</vt:lpstr>
      <vt:lpstr>ER Model Components</vt:lpstr>
      <vt:lpstr>ER Model Components</vt:lpstr>
      <vt:lpstr>ER Model Components</vt:lpstr>
      <vt:lpstr>ER Model Components</vt:lpstr>
      <vt:lpstr>ER Model Components</vt:lpstr>
      <vt:lpstr>ER Model Components</vt:lpstr>
      <vt:lpstr>ER Model Components</vt:lpstr>
      <vt:lpstr>ER Model Components</vt:lpstr>
      <vt:lpstr>ER Diagram</vt:lpstr>
      <vt:lpstr>ER Diagram</vt:lpstr>
      <vt:lpstr>DBMS Keys</vt:lpstr>
      <vt:lpstr>DBMS Keys</vt:lpstr>
      <vt:lpstr>DBMS Keys</vt:lpstr>
      <vt:lpstr>DBMS Keys</vt:lpstr>
      <vt:lpstr>DBMS Keys</vt:lpstr>
      <vt:lpstr>DBMS Keys</vt:lpstr>
      <vt:lpstr>DBMS Keys</vt:lpstr>
      <vt:lpstr>DBMS Keys</vt:lpstr>
      <vt:lpstr>DBMS Generalization:</vt:lpstr>
      <vt:lpstr>DBMS Specialization:</vt:lpstr>
      <vt:lpstr>DBMS Aggregation:</vt:lpstr>
      <vt:lpstr>Convert ER to Table (Relational Model):</vt:lpstr>
      <vt:lpstr>Integrity Constraints:</vt:lpstr>
      <vt:lpstr>Integrity Constraints:</vt:lpstr>
      <vt:lpstr>Integrity Constraints:</vt:lpstr>
      <vt:lpstr>Integrity Constraints:</vt:lpstr>
      <vt:lpstr>Integrity Constraints: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II - DBMS</dc:title>
  <cp:lastModifiedBy>Dhaval Harnesha</cp:lastModifiedBy>
  <cp:revision>3</cp:revision>
  <dcterms:created xsi:type="dcterms:W3CDTF">2025-01-13T02:59:16Z</dcterms:created>
  <dcterms:modified xsi:type="dcterms:W3CDTF">2025-01-13T03:14:35Z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2025-01-13T00:00:00Z</vt:filetime>
  </property>
  <property fmtid="{D5CDD505-2E9C-101B-9397-08002B2CF9AE}" pid="3" name="Creator">
    <vt:lpwstr>Google</vt:lpwstr>
  </property>
  <property fmtid="{D5CDD505-2E9C-101B-9397-08002B2CF9AE}" pid="4" name="LastSaved">
    <vt:filetime>2025-01-13T00:00:00Z</vt:filetime>
  </property>
</Properties>
</file>