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98B70F-01BD-D668-DE61-38ACC37B04F2}" v="1494" dt="2023-09-10T07:41:56.891"/>
    <p1510:client id="{44FA9853-63B3-64B2-182B-E89396081D8E}" v="106" dt="2023-09-10T09:38:37.9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 PATEL - 70552100057" userId="S::yash.patel57@svkmmumbai.onmicrosoft.com::568552e7-0ff0-44bd-baf3-3ad47dcfdff6" providerId="AD" clId="Web-{44FA9853-63B3-64B2-182B-E89396081D8E}"/>
    <pc:docChg chg="modSld sldOrd">
      <pc:chgData name="YASH PATEL - 70552100057" userId="S::yash.patel57@svkmmumbai.onmicrosoft.com::568552e7-0ff0-44bd-baf3-3ad47dcfdff6" providerId="AD" clId="Web-{44FA9853-63B3-64B2-182B-E89396081D8E}" dt="2023-09-10T09:38:37.915" v="105"/>
      <pc:docMkLst>
        <pc:docMk/>
      </pc:docMkLst>
      <pc:sldChg chg="ord">
        <pc:chgData name="YASH PATEL - 70552100057" userId="S::yash.patel57@svkmmumbai.onmicrosoft.com::568552e7-0ff0-44bd-baf3-3ad47dcfdff6" providerId="AD" clId="Web-{44FA9853-63B3-64B2-182B-E89396081D8E}" dt="2023-09-10T09:38:37.915" v="105"/>
        <pc:sldMkLst>
          <pc:docMk/>
          <pc:sldMk cId="3365881800" sldId="260"/>
        </pc:sldMkLst>
      </pc:sldChg>
      <pc:sldChg chg="modSp">
        <pc:chgData name="YASH PATEL - 70552100057" userId="S::yash.patel57@svkmmumbai.onmicrosoft.com::568552e7-0ff0-44bd-baf3-3ad47dcfdff6" providerId="AD" clId="Web-{44FA9853-63B3-64B2-182B-E89396081D8E}" dt="2023-09-10T09:38:32.696" v="103" actId="20577"/>
        <pc:sldMkLst>
          <pc:docMk/>
          <pc:sldMk cId="2929412016" sldId="261"/>
        </pc:sldMkLst>
        <pc:spChg chg="mod">
          <ac:chgData name="YASH PATEL - 70552100057" userId="S::yash.patel57@svkmmumbai.onmicrosoft.com::568552e7-0ff0-44bd-baf3-3ad47dcfdff6" providerId="AD" clId="Web-{44FA9853-63B3-64B2-182B-E89396081D8E}" dt="2023-09-10T09:38:32.696" v="103" actId="20577"/>
          <ac:spMkLst>
            <pc:docMk/>
            <pc:sldMk cId="2929412016" sldId="261"/>
            <ac:spMk id="3" creationId="{31E14F0C-8863-D6A4-3629-83D8EEB82D6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6475"/>
            <a:ext cx="9144000" cy="96019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cs typeface="Calibri Light"/>
              </a:rPr>
              <a:t>Problem statement for open innovation challenge</a:t>
            </a:r>
            <a:endParaRPr lang="en-US" sz="4000" b="1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492" y="1788263"/>
            <a:ext cx="10818253" cy="48647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CPU in current time uses flop (floating point instructions per sec) , whereas GPU uses TFLOP(terra floating point instructions per sec). However,</a:t>
            </a:r>
            <a:endParaRPr lang="en-US" sz="2800">
              <a:cs typeface="Calibri"/>
            </a:endParaRPr>
          </a:p>
          <a:p>
            <a:pPr algn="l"/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The utilization of GPUs (Graphics Processing Units) in computing environments is currently experiencing low levels, resulting in suboptimal performance and inefficient power utilization. However, it also noted that</a:t>
            </a:r>
            <a:r>
              <a:rPr lang="en-US" sz="2800" dirty="0">
                <a:solidFill>
                  <a:srgbClr val="FF0000"/>
                </a:solidFill>
                <a:ea typeface="+mn-lt"/>
                <a:cs typeface="+mn-lt"/>
              </a:rPr>
              <a:t> current utilization rate of GPU is 5-20 percent only. </a:t>
            </a:r>
            <a:endParaRPr lang="en-US" sz="2800" dirty="0">
              <a:cs typeface="Calibri"/>
            </a:endParaRPr>
          </a:p>
          <a:p>
            <a:pPr algn="l"/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This is a current issue as many big tech companies are using large scale GPU-intense infrastructure for big-scale data  analysis and for NLP models (Like chat-</a:t>
            </a:r>
            <a:r>
              <a:rPr lang="en-US" sz="2800" err="1">
                <a:solidFill>
                  <a:srgbClr val="000000"/>
                </a:solidFill>
                <a:ea typeface="+mn-lt"/>
                <a:cs typeface="+mn-lt"/>
              </a:rPr>
              <a:t>gpt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) which needs billions of parameters to function.</a:t>
            </a:r>
          </a:p>
          <a:p>
            <a:pPr algn="l"/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57C2-4C18-B123-5D47-4B99011EC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D76F3-B348-0BA9-B22F-0A66482C7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 current scenario, GPU uses LSTM(long short-term memory) which is a type of recurrent neural network. </a:t>
            </a:r>
          </a:p>
          <a:p>
            <a:r>
              <a:rPr lang="en-US" dirty="0">
                <a:ea typeface="+mn-lt"/>
                <a:cs typeface="+mn-lt"/>
              </a:rPr>
              <a:t>In contrast to this, a transformer is able to fully parallelize the processing of the sequence because it does not have this recursive relationship, </a:t>
            </a:r>
            <a:r>
              <a:rPr lang="en-US" dirty="0" err="1">
                <a:ea typeface="+mn-lt"/>
                <a:cs typeface="+mn-lt"/>
              </a:rPr>
              <a:t>i.e</a:t>
            </a:r>
            <a:r>
              <a:rPr lang="en-US" dirty="0">
                <a:ea typeface="+mn-lt"/>
                <a:cs typeface="+mn-lt"/>
              </a:rPr>
              <a:t> a transformer is not a recursive function -- the recursive nature of the sequence is processed in other ways, such as through positional encoding.  </a:t>
            </a:r>
          </a:p>
          <a:p>
            <a:r>
              <a:rPr lang="en-US" dirty="0">
                <a:cs typeface="Calibri"/>
              </a:rPr>
              <a:t>So, by integrating both the transformer and the RNN, </a:t>
            </a:r>
            <a:r>
              <a:rPr lang="en-US" dirty="0" err="1">
                <a:cs typeface="Calibri"/>
              </a:rPr>
              <a:t>gpu</a:t>
            </a:r>
            <a:r>
              <a:rPr lang="en-US" dirty="0">
                <a:cs typeface="Calibri"/>
              </a:rPr>
              <a:t> can be effectively managed. </a:t>
            </a:r>
          </a:p>
        </p:txBody>
      </p:sp>
    </p:spTree>
    <p:extLst>
      <p:ext uri="{BB962C8B-B14F-4D97-AF65-F5344CB8AC3E}">
        <p14:creationId xmlns:p14="http://schemas.microsoft.com/office/powerpoint/2010/main" val="199594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39390-9210-0909-2059-84DA17B5F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59648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  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133B3-DB07-2171-7ABB-4ACA64422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3851"/>
            <a:ext cx="10515600" cy="54031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dirty="0">
                <a:cs typeface="Calibri"/>
              </a:rPr>
              <a:t>Benefits of Combining RNNs and Transformers:</a:t>
            </a:r>
            <a:br>
              <a:rPr lang="en-US" dirty="0"/>
            </a:br>
            <a:endParaRPr lang="en-US">
              <a:cs typeface="Calibri"/>
            </a:endParaRPr>
          </a:p>
          <a:p>
            <a:pPr>
              <a:lnSpc>
                <a:spcPct val="70000"/>
              </a:lnSpc>
            </a:pPr>
            <a:r>
              <a:rPr lang="en-US" dirty="0">
                <a:cs typeface="Calibri"/>
              </a:rPr>
              <a:t>Temporal Understanding: RNNs can capture temporal patterns and trends in GPU performance data, such as recurring patterns or anomalies over time.</a:t>
            </a:r>
            <a:br>
              <a:rPr lang="en-US" dirty="0"/>
            </a:br>
            <a:endParaRPr lang="en-US" dirty="0"/>
          </a:p>
          <a:p>
            <a:pPr>
              <a:lnSpc>
                <a:spcPct val="70000"/>
              </a:lnSpc>
            </a:pPr>
            <a:r>
              <a:rPr lang="en-US" dirty="0">
                <a:cs typeface="Calibri"/>
              </a:rPr>
              <a:t>Global Context: Transformers can analyze the global context of GPU performance metrics, identifying relationships and dependencies that might not be apparent in isolated time series data.</a:t>
            </a:r>
            <a:br>
              <a:rPr lang="en-US" dirty="0"/>
            </a:br>
            <a:br>
              <a:rPr lang="en-US" dirty="0"/>
            </a:br>
            <a:endParaRPr lang="en-US" dirty="0">
              <a:cs typeface="Calibri"/>
            </a:endParaRPr>
          </a:p>
          <a:p>
            <a:pPr>
              <a:lnSpc>
                <a:spcPct val="70000"/>
              </a:lnSpc>
            </a:pPr>
            <a:r>
              <a:rPr lang="en-US" dirty="0">
                <a:cs typeface="Calibri"/>
              </a:rPr>
              <a:t>Adaptability:  RNNs and Transformers can adapt to changing workload characteristics and performance patterns over time.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6326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C528F-F657-F01E-80EA-17B749AE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Tech stack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0D690-491A-6E65-B36D-117BEEECE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-Hardware: 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GPU : NVIDIA RTX 3050 mobile. 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-Software: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1 Nvidia System Monitoring Interface (</a:t>
            </a:r>
            <a:r>
              <a:rPr lang="en-US" dirty="0" err="1">
                <a:cs typeface="Calibri"/>
              </a:rPr>
              <a:t>nvidia-smi</a:t>
            </a:r>
            <a:r>
              <a:rPr lang="en-US" dirty="0">
                <a:cs typeface="Calibri"/>
              </a:rPr>
              <a:t>)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2. Performance profiling tools : Nsight systems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3. Programming language : OpenCL, CUDA(for Nvidia's GPU)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-Automation tool: </a:t>
            </a:r>
            <a:endParaRPr lang="en-US" dirty="0"/>
          </a:p>
          <a:p>
            <a:pPr marL="0" indent="0">
              <a:buNone/>
            </a:pPr>
            <a:r>
              <a:rPr lang="en-US" dirty="0">
                <a:cs typeface="Calibri"/>
              </a:rPr>
              <a:t> -- Machine learning tools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4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B9474-633C-7EE0-1829-8FD0A00B5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Uniqueness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14F0C-8863-D6A4-3629-83D8EEB82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Using transformers as interface, thanks to the boom of preemptive models. </a:t>
            </a:r>
          </a:p>
          <a:p>
            <a:r>
              <a:rPr lang="en-US" dirty="0">
                <a:cs typeface="Calibri"/>
              </a:rPr>
              <a:t>Transformer is able to sequence the data in parallel, unlike RNN, which uses layers to process data. 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cs typeface="Calibri"/>
              </a:rPr>
              <a:t>Uniqueness lies within code strategies and structure of the layers in the chip used. </a:t>
            </a:r>
          </a:p>
        </p:txBody>
      </p:sp>
    </p:spTree>
    <p:extLst>
      <p:ext uri="{BB962C8B-B14F-4D97-AF65-F5344CB8AC3E}">
        <p14:creationId xmlns:p14="http://schemas.microsoft.com/office/powerpoint/2010/main" val="2929412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1889D-53A5-CAD3-8447-A0B0EACB7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12E06-0ECF-7A21-A6D8-814AC4729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ea typeface="+mn-lt"/>
                <a:cs typeface="+mn-lt"/>
              </a:rPr>
              <a:t>The core of the architecture is an AI model, such as a neural network or reinforcement learning algorithm, that takes the workload analysis, user behavior, and real-time sensor data as input. The model's objective is to make decisions for optimizing GPU performance.</a:t>
            </a:r>
          </a:p>
          <a:p>
            <a:pPr>
              <a:lnSpc>
                <a:spcPct val="80000"/>
              </a:lnSpc>
            </a:pPr>
            <a:r>
              <a:rPr lang="en-US" dirty="0">
                <a:ea typeface="+mn-lt"/>
                <a:cs typeface="+mn-lt"/>
              </a:rPr>
              <a:t> Sensors on the GPU and the system collect data on GPU temperature, power consumption, utilization, and other relevant metrics. This data is continuously fed into the system. 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dirty="0">
                <a:ea typeface="+mn-lt"/>
                <a:cs typeface="+mn-lt"/>
              </a:rPr>
              <a:t>The AI model requires periodic training using historical data and user feedback to improve its decision-making capabilities. Updates to the model are deployed to the architecture as needed.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5881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9BB75B-43F6-69C7-4253-7CC09932B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0385" y="4108844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2800" b="1" u="sng" dirty="0"/>
              <a:t>By:</a:t>
            </a:r>
            <a:br>
              <a:rPr lang="en-US" sz="2400" dirty="0"/>
            </a:b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Devarsh Choksi</a:t>
            </a:r>
            <a:b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Yash Patel </a:t>
            </a:r>
            <a:b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Takshil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Chinnakonda</a:t>
            </a:r>
            <a:b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Priyanshu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Agrawal</a:t>
            </a:r>
          </a:p>
        </p:txBody>
      </p:sp>
    </p:spTree>
    <p:extLst>
      <p:ext uri="{BB962C8B-B14F-4D97-AF65-F5344CB8AC3E}">
        <p14:creationId xmlns:p14="http://schemas.microsoft.com/office/powerpoint/2010/main" val="2701264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525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Problem statement for open innovation challenge</vt:lpstr>
      <vt:lpstr>SOLUTION</vt:lpstr>
      <vt:lpstr>   </vt:lpstr>
      <vt:lpstr>Tech stack</vt:lpstr>
      <vt:lpstr>Uniqueness</vt:lpstr>
      <vt:lpstr>Architecture</vt:lpstr>
      <vt:lpstr>By: Devarsh Choksi Yash Patel  Takshil Chinnakonda Priyanshu Agrawal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Devarsh Choksi</dc:creator>
  <cp:lastModifiedBy>Devarsh Choksi</cp:lastModifiedBy>
  <cp:revision>241</cp:revision>
  <dcterms:created xsi:type="dcterms:W3CDTF">2023-09-10T06:49:27Z</dcterms:created>
  <dcterms:modified xsi:type="dcterms:W3CDTF">2023-09-10T09:38:39Z</dcterms:modified>
</cp:coreProperties>
</file>