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65" r:id="rId2"/>
    <p:sldId id="257" r:id="rId3"/>
    <p:sldId id="267" r:id="rId4"/>
    <p:sldId id="262" r:id="rId5"/>
    <p:sldId id="266" r:id="rId6"/>
    <p:sldId id="273" r:id="rId7"/>
    <p:sldId id="258" r:id="rId8"/>
    <p:sldId id="259" r:id="rId9"/>
    <p:sldId id="272" r:id="rId10"/>
    <p:sldId id="270" r:id="rId11"/>
    <p:sldId id="271" r:id="rId12"/>
    <p:sldId id="274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3300"/>
    <a:srgbClr val="FF9933"/>
    <a:srgbClr val="FFFFFF"/>
    <a:srgbClr val="FF9900"/>
    <a:srgbClr val="3E8853"/>
    <a:srgbClr val="D9D9D9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54" autoAdjust="0"/>
    <p:restoredTop sz="96840" autoAdjust="0"/>
  </p:normalViewPr>
  <p:slideViewPr>
    <p:cSldViewPr snapToGrid="0">
      <p:cViewPr varScale="1">
        <p:scale>
          <a:sx n="128" d="100"/>
          <a:sy n="128" d="100"/>
        </p:scale>
        <p:origin x="1344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74808-75F7-400B-8F5F-40ADA7E19A03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37B4E-B423-44AA-B644-63ABC06E87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172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E00C8-E0E6-4BAC-9675-6A5D61C52BF5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07376-7328-494B-A0A9-9D50D2D7F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325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"/>
          <p:cNvSpPr>
            <a:spLocks noGrp="1"/>
          </p:cNvSpPr>
          <p:nvPr>
            <p:ph type="ctrTitle"/>
          </p:nvPr>
        </p:nvSpPr>
        <p:spPr>
          <a:xfrm>
            <a:off x="517396" y="2636913"/>
            <a:ext cx="8109209" cy="1470025"/>
          </a:xfrm>
        </p:spPr>
        <p:txBody>
          <a:bodyPr>
            <a:normAutofit/>
          </a:bodyPr>
          <a:lstStyle>
            <a:lvl1pPr algn="l">
              <a:defRPr sz="2954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2" name="サブタイトル 2"/>
          <p:cNvSpPr>
            <a:spLocks noGrp="1"/>
          </p:cNvSpPr>
          <p:nvPr>
            <p:ph type="subTitle" idx="1"/>
          </p:nvPr>
        </p:nvSpPr>
        <p:spPr>
          <a:xfrm>
            <a:off x="528615" y="4250953"/>
            <a:ext cx="8097990" cy="1273696"/>
          </a:xfrm>
        </p:spPr>
        <p:txBody>
          <a:bodyPr>
            <a:normAutofit/>
          </a:bodyPr>
          <a:lstStyle>
            <a:lvl1pPr marL="0" indent="0" algn="l">
              <a:buNone/>
              <a:defRPr sz="2585">
                <a:solidFill>
                  <a:schemeClr val="tx1"/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475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459CDB1C-EC00-47DA-B59D-37F53714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63" y="118748"/>
            <a:ext cx="7921128" cy="588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>
              <a:defRPr b="1">
                <a:solidFill>
                  <a:schemeClr val="accent2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2C994C2-F83A-4618-A61F-37959348B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93879" y="62556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fld id="{5D3B8F41-5177-458A-B9D1-A42A7687257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12A1B609-91FF-416A-8853-F4008777D148}"/>
              </a:ext>
            </a:extLst>
          </p:cNvPr>
          <p:cNvCxnSpPr>
            <a:cxnSpLocks/>
          </p:cNvCxnSpPr>
          <p:nvPr userDrawn="1"/>
        </p:nvCxnSpPr>
        <p:spPr>
          <a:xfrm>
            <a:off x="0" y="707327"/>
            <a:ext cx="9144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312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109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kumimoji="1" sz="40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gif"/><Relationship Id="rId4" Type="http://schemas.openxmlformats.org/officeDocument/2006/relationships/image" Target="../media/image3.png"/><Relationship Id="rId9" Type="http://schemas.openxmlformats.org/officeDocument/2006/relationships/image" Target="../media/image8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60.png"/><Relationship Id="rId12" Type="http://schemas.openxmlformats.org/officeDocument/2006/relationships/image" Target="../media/image20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50.png"/><Relationship Id="rId11" Type="http://schemas.openxmlformats.org/officeDocument/2006/relationships/image" Target="../media/image17.png"/><Relationship Id="rId5" Type="http://schemas.openxmlformats.org/officeDocument/2006/relationships/image" Target="../media/image120.png"/><Relationship Id="rId10" Type="http://schemas.openxmlformats.org/officeDocument/2006/relationships/image" Target="../media/image19.png"/><Relationship Id="rId4" Type="http://schemas.openxmlformats.org/officeDocument/2006/relationships/image" Target="../media/image140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9921" y="1640073"/>
            <a:ext cx="8934138" cy="1335477"/>
          </a:xfrm>
        </p:spPr>
        <p:txBody>
          <a:bodyPr>
            <a:noAutofit/>
          </a:bodyPr>
          <a:lstStyle/>
          <a:p>
            <a:r>
              <a:rPr lang="en-US" altLang="ja-JP" sz="3200" dirty="0">
                <a:solidFill>
                  <a:schemeClr val="accent2"/>
                </a:solidFill>
              </a:rPr>
              <a:t>Design methodology of </a:t>
            </a:r>
            <a:r>
              <a:rPr lang="en-US" altLang="ja-JP" sz="3200" dirty="0" smtClean="0">
                <a:solidFill>
                  <a:schemeClr val="accent2"/>
                </a:solidFill>
              </a:rPr>
              <a:t>freeze-thaw </a:t>
            </a:r>
            <a:r>
              <a:rPr lang="en-US" altLang="ja-JP" sz="3200" dirty="0">
                <a:solidFill>
                  <a:schemeClr val="accent2"/>
                </a:solidFill>
              </a:rPr>
              <a:t>processes towards industrial </a:t>
            </a:r>
            <a:r>
              <a:rPr lang="en-US" altLang="ja-JP" sz="3200" dirty="0" smtClean="0">
                <a:solidFill>
                  <a:schemeClr val="accent2"/>
                </a:solidFill>
              </a:rPr>
              <a:t>manufacturing </a:t>
            </a:r>
            <a:r>
              <a:rPr lang="en-US" altLang="ja-JP" sz="3200" dirty="0">
                <a:solidFill>
                  <a:schemeClr val="accent2"/>
                </a:solidFill>
              </a:rPr>
              <a:t>of </a:t>
            </a:r>
            <a:r>
              <a:rPr lang="en-US" altLang="ja-JP" sz="3200" dirty="0" smtClean="0">
                <a:solidFill>
                  <a:schemeClr val="accent2"/>
                </a:solidFill>
              </a:rPr>
              <a:t/>
            </a:r>
            <a:br>
              <a:rPr lang="en-US" altLang="ja-JP" sz="3200" dirty="0" smtClean="0">
                <a:solidFill>
                  <a:schemeClr val="accent2"/>
                </a:solidFill>
              </a:rPr>
            </a:br>
            <a:r>
              <a:rPr lang="en-US" altLang="ja-JP" sz="3200" dirty="0" smtClean="0">
                <a:solidFill>
                  <a:schemeClr val="accent2"/>
                </a:solidFill>
              </a:rPr>
              <a:t>induced pluripotent </a:t>
            </a:r>
            <a:r>
              <a:rPr lang="en-US" altLang="ja-JP" sz="3200" dirty="0">
                <a:solidFill>
                  <a:schemeClr val="accent2"/>
                </a:solidFill>
              </a:rPr>
              <a:t>stem </a:t>
            </a:r>
            <a:r>
              <a:rPr lang="en-US" altLang="ja-JP" sz="3200" dirty="0" smtClean="0">
                <a:solidFill>
                  <a:schemeClr val="accent2"/>
                </a:solidFill>
              </a:rPr>
              <a:t>cells</a:t>
            </a:r>
            <a:r>
              <a:rPr lang="en-US" altLang="ja-JP" sz="3200" dirty="0" smtClean="0">
                <a:solidFill>
                  <a:schemeClr val="tx1"/>
                </a:solidFill>
              </a:rPr>
              <a:t/>
            </a:r>
            <a:br>
              <a:rPr lang="en-US" altLang="ja-JP" sz="3200" dirty="0" smtClean="0">
                <a:solidFill>
                  <a:schemeClr val="tx1"/>
                </a:solidFill>
              </a:rPr>
            </a:br>
            <a:r>
              <a:rPr lang="en-US" altLang="ja-JP" sz="3200" dirty="0" smtClean="0">
                <a:solidFill>
                  <a:schemeClr val="tx1"/>
                </a:solidFill>
              </a:rPr>
              <a:t/>
            </a:r>
            <a:br>
              <a:rPr lang="en-US" altLang="ja-JP" sz="3200" dirty="0" smtClean="0">
                <a:solidFill>
                  <a:schemeClr val="tx1"/>
                </a:solidFill>
              </a:rPr>
            </a:br>
            <a:r>
              <a:rPr lang="en-US" altLang="ja-JP" sz="3200" dirty="0" smtClean="0">
                <a:solidFill>
                  <a:schemeClr val="tx1"/>
                </a:solidFill>
              </a:rPr>
              <a:t/>
            </a:r>
            <a:br>
              <a:rPr lang="en-US" altLang="ja-JP" sz="3200" dirty="0" smtClean="0">
                <a:solidFill>
                  <a:schemeClr val="tx1"/>
                </a:solidFill>
              </a:rPr>
            </a:b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318354" y="4895526"/>
            <a:ext cx="2450657" cy="995607"/>
          </a:xfrm>
        </p:spPr>
        <p:txBody>
          <a:bodyPr>
            <a:noAutofit/>
          </a:bodyPr>
          <a:lstStyle/>
          <a:p>
            <a:r>
              <a:rPr kumimoji="1" lang="en-US" altLang="ja-JP" sz="2400" dirty="0" smtClean="0"/>
              <a:t>M2</a:t>
            </a:r>
          </a:p>
          <a:p>
            <a:r>
              <a:rPr kumimoji="1" lang="en-US" altLang="ja-JP" sz="2400" dirty="0" smtClean="0"/>
              <a:t>Yusuke Hayashi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4931" y="3357796"/>
            <a:ext cx="8949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solidFill>
                  <a:schemeClr val="accent2"/>
                </a:solidFill>
              </a:rPr>
              <a:t>iPS</a:t>
            </a:r>
            <a:r>
              <a:rPr lang="ja-JP" altLang="en-US" sz="2800" b="1" dirty="0">
                <a:solidFill>
                  <a:schemeClr val="accent2"/>
                </a:solidFill>
              </a:rPr>
              <a:t>細胞の実生産に</a:t>
            </a:r>
            <a:r>
              <a:rPr lang="ja-JP" altLang="en-US" sz="2800" b="1" dirty="0" smtClean="0">
                <a:solidFill>
                  <a:schemeClr val="accent2"/>
                </a:solidFill>
              </a:rPr>
              <a:t>向けた凍結</a:t>
            </a:r>
            <a:r>
              <a:rPr lang="ja-JP" altLang="en-US" sz="2800" b="1" dirty="0">
                <a:solidFill>
                  <a:schemeClr val="accent2"/>
                </a:solidFill>
              </a:rPr>
              <a:t>・解凍プロセスの設計</a:t>
            </a:r>
            <a:r>
              <a:rPr lang="ja-JP" altLang="en-US" sz="2800" b="1" dirty="0" smtClean="0">
                <a:solidFill>
                  <a:schemeClr val="accent2"/>
                </a:solidFill>
              </a:rPr>
              <a:t>手法</a:t>
            </a:r>
            <a:endParaRPr kumimoji="1" lang="ja-JP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420131" y="89941"/>
            <a:ext cx="1611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i="1" dirty="0" smtClean="0"/>
              <a:t>April 18, 2018</a:t>
            </a:r>
          </a:p>
          <a:p>
            <a:pPr algn="r"/>
            <a:r>
              <a:rPr lang="en-US" altLang="ja-JP" i="1" dirty="0" smtClean="0"/>
              <a:t>Lab seminar</a:t>
            </a:r>
          </a:p>
        </p:txBody>
      </p:sp>
    </p:spTree>
    <p:extLst>
      <p:ext uri="{BB962C8B-B14F-4D97-AF65-F5344CB8AC3E}">
        <p14:creationId xmlns:p14="http://schemas.microsoft.com/office/powerpoint/2010/main" val="131614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17625"/>
          <a:stretch/>
        </p:blipFill>
        <p:spPr>
          <a:xfrm>
            <a:off x="4931767" y="2353914"/>
            <a:ext cx="3681040" cy="3964845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54" y="2361428"/>
            <a:ext cx="4450077" cy="396030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833193A-7D11-486C-A1EE-4E19EBE9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ja-JP" dirty="0" smtClean="0"/>
              <a:t>Mass</a:t>
            </a:r>
            <a:r>
              <a:rPr kumimoji="1" lang="en-GB" altLang="ja-JP" dirty="0" smtClean="0"/>
              <a:t> </a:t>
            </a:r>
            <a:r>
              <a:rPr kumimoji="1" lang="en-GB" altLang="ja-JP" dirty="0"/>
              <a:t>transfer simulation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1AF0777-64B1-4967-9386-5C7EF101D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3B8F41-5177-458A-B9D1-A42A76872576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644571" y="727030"/>
                <a:ext cx="590613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defTabSz="493713">
                  <a:buFont typeface="Arial" panose="020B0604020202020204" pitchFamily="34" charset="0"/>
                  <a:buChar char="•"/>
                  <a:tabLst>
                    <a:tab pos="2960688" algn="l"/>
                  </a:tabLst>
                </a:pPr>
                <a:r>
                  <a:rPr lang="en-US" altLang="ja-JP" sz="2400" b="1" dirty="0" smtClean="0"/>
                  <a:t>Assumptions</a:t>
                </a:r>
              </a:p>
              <a:p>
                <a:pPr marL="800100" lvl="1" indent="-342900" defTabSz="493713">
                  <a:buFont typeface="Wingdings" panose="05000000000000000000" pitchFamily="2" charset="2"/>
                  <a:buChar char="Ø"/>
                  <a:tabLst>
                    <a:tab pos="3230563" algn="l"/>
                  </a:tabLst>
                </a:pPr>
                <a:r>
                  <a:rPr lang="en-US" altLang="ja-JP" dirty="0" smtClean="0"/>
                  <a:t>Cryoprotective agent	: 10%DMSO</a:t>
                </a:r>
                <a:endParaRPr kumimoji="1" lang="en-US" altLang="ja-JP" dirty="0" smtClean="0"/>
              </a:p>
              <a:p>
                <a:pPr marL="800100" lvl="1" indent="-342900" defTabSz="461963">
                  <a:buFont typeface="Wingdings" panose="05000000000000000000" pitchFamily="2" charset="2"/>
                  <a:buChar char="Ø"/>
                  <a:tabLst>
                    <a:tab pos="2960688" algn="l"/>
                    <a:tab pos="3230563" algn="l"/>
                  </a:tabLst>
                </a:pPr>
                <a:r>
                  <a:rPr lang="en-US" altLang="ja-JP" dirty="0" smtClean="0"/>
                  <a:t>Initial cell volume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		: 2.50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en-US" altLang="ja-JP" dirty="0" smtClean="0"/>
                  <a:t>10</a:t>
                </a:r>
                <a:r>
                  <a:rPr kumimoji="1" lang="en-US" altLang="ja-JP" baseline="30000" dirty="0" smtClean="0"/>
                  <a:t>-15</a:t>
                </a:r>
                <a:r>
                  <a:rPr kumimoji="1" lang="en-US" altLang="ja-JP" dirty="0" smtClean="0"/>
                  <a:t> [m</a:t>
                </a:r>
                <a:r>
                  <a:rPr kumimoji="1" lang="en-US" altLang="ja-JP" baseline="30000" dirty="0" smtClean="0"/>
                  <a:t>3</a:t>
                </a:r>
                <a:r>
                  <a:rPr kumimoji="1" lang="en-US" altLang="ja-JP" dirty="0" smtClean="0"/>
                  <a:t>]  </a:t>
                </a:r>
              </a:p>
              <a:p>
                <a:pPr marL="800100" lvl="1" indent="-342900" defTabSz="806450">
                  <a:buFont typeface="Wingdings" panose="05000000000000000000" pitchFamily="2" charset="2"/>
                  <a:buChar char="Ø"/>
                  <a:tabLst>
                    <a:tab pos="3230563" algn="l"/>
                  </a:tabLst>
                </a:pPr>
                <a:r>
                  <a:rPr lang="en-US" altLang="ja-JP" dirty="0" smtClean="0"/>
                  <a:t>Cell surface area   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dirty="0" smtClean="0"/>
                  <a:t>	:</a:t>
                </a:r>
                <a:r>
                  <a:rPr lang="ja-JP" altLang="en-US" dirty="0" smtClean="0"/>
                  <a:t> </a:t>
                </a:r>
                <a:r>
                  <a:rPr lang="en-US" altLang="ja-JP" dirty="0"/>
                  <a:t>8</a:t>
                </a:r>
                <a:r>
                  <a:rPr lang="en-US" altLang="ja-JP" dirty="0" smtClean="0"/>
                  <a:t>.87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ja-JP" dirty="0"/>
                  <a:t>10</a:t>
                </a:r>
                <a:r>
                  <a:rPr lang="en-US" altLang="ja-JP" baseline="30000" dirty="0"/>
                  <a:t>-</a:t>
                </a:r>
                <a:r>
                  <a:rPr lang="en-US" altLang="ja-JP" baseline="30000" dirty="0" smtClean="0"/>
                  <a:t>10</a:t>
                </a:r>
                <a:r>
                  <a:rPr lang="en-US" altLang="ja-JP" dirty="0"/>
                  <a:t> [</a:t>
                </a:r>
                <a:r>
                  <a:rPr lang="en-US" altLang="ja-JP" dirty="0" smtClean="0"/>
                  <a:t>m</a:t>
                </a:r>
                <a:r>
                  <a:rPr lang="en-US" altLang="ja-JP" baseline="30000" dirty="0" smtClean="0"/>
                  <a:t>2</a:t>
                </a:r>
                <a:r>
                  <a:rPr lang="en-US" altLang="ja-JP" dirty="0" smtClean="0"/>
                  <a:t>] 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  <a:tabLst>
                    <a:tab pos="3230563" algn="l"/>
                  </a:tabLst>
                </a:pPr>
                <a:r>
                  <a:rPr lang="en-US" altLang="ja-JP" dirty="0"/>
                  <a:t>P</a:t>
                </a:r>
                <a:r>
                  <a:rPr lang="en-US" altLang="ja-JP" dirty="0" smtClean="0"/>
                  <a:t>ermeable substance	: Water </a:t>
                </a: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71" y="727030"/>
                <a:ext cx="5906133" cy="1569660"/>
              </a:xfrm>
              <a:prstGeom prst="rect">
                <a:avLst/>
              </a:prstGeom>
              <a:blipFill>
                <a:blip r:embed="rId4"/>
                <a:stretch>
                  <a:fillRect l="-1445" t="-2713" b="-50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図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660" y="1185467"/>
            <a:ext cx="1592501" cy="65285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3011" y="695687"/>
            <a:ext cx="934237" cy="1397735"/>
          </a:xfrm>
          <a:prstGeom prst="rect">
            <a:avLst/>
          </a:prstGeom>
        </p:spPr>
      </p:pic>
      <p:grpSp>
        <p:nvGrpSpPr>
          <p:cNvPr id="22" name="グループ化 21"/>
          <p:cNvGrpSpPr/>
          <p:nvPr/>
        </p:nvGrpSpPr>
        <p:grpSpPr>
          <a:xfrm>
            <a:off x="2001186" y="6371176"/>
            <a:ext cx="5486401" cy="400110"/>
            <a:chOff x="2001186" y="6371176"/>
            <a:chExt cx="5486401" cy="400110"/>
          </a:xfrm>
        </p:grpSpPr>
        <p:sp>
          <p:nvSpPr>
            <p:cNvPr id="23" name="テキスト ボックス 22"/>
            <p:cNvSpPr txBox="1"/>
            <p:nvPr/>
          </p:nvSpPr>
          <p:spPr>
            <a:xfrm>
              <a:off x="2241030" y="6371176"/>
              <a:ext cx="52465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i="1" dirty="0" smtClean="0">
                  <a:solidFill>
                    <a:srgbClr val="FF0000"/>
                  </a:solidFill>
                </a:rPr>
                <a:t>R</a:t>
              </a:r>
              <a:r>
                <a:rPr kumimoji="1" lang="en-US" altLang="ja-JP" sz="2000" b="1" dirty="0" smtClean="0">
                  <a:solidFill>
                    <a:srgbClr val="FF0000"/>
                  </a:solidFill>
                </a:rPr>
                <a:t> and </a:t>
              </a:r>
              <a:r>
                <a:rPr kumimoji="1" lang="en-US" altLang="ja-JP" sz="2000" b="1" i="1" dirty="0" smtClean="0">
                  <a:solidFill>
                    <a:srgbClr val="FF0000"/>
                  </a:solidFill>
                </a:rPr>
                <a:t>k</a:t>
              </a:r>
              <a:r>
                <a:rPr lang="en-US" altLang="ja-JP" sz="2000" b="1" baseline="-25000" dirty="0" smtClean="0">
                  <a:solidFill>
                    <a:srgbClr val="FF0000"/>
                  </a:solidFill>
                </a:rPr>
                <a:t>v</a:t>
              </a:r>
              <a:r>
                <a:rPr lang="en-US" altLang="ja-JP" sz="2000" b="1" dirty="0" smtClean="0">
                  <a:solidFill>
                    <a:srgbClr val="FF0000"/>
                  </a:solidFill>
                </a:rPr>
                <a:t> are important design parameters.</a:t>
              </a:r>
              <a:r>
                <a:rPr kumimoji="1" lang="en-US" altLang="ja-JP" sz="2000" b="1" dirty="0" smtClean="0">
                  <a:solidFill>
                    <a:srgbClr val="FF0000"/>
                  </a:solidFill>
                </a:rPr>
                <a:t> </a:t>
              </a:r>
              <a:endParaRPr kumimoji="1" lang="ja-JP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右矢印 23"/>
            <p:cNvSpPr/>
            <p:nvPr/>
          </p:nvSpPr>
          <p:spPr>
            <a:xfrm>
              <a:off x="2001186" y="6453266"/>
              <a:ext cx="194872" cy="224852"/>
            </a:xfrm>
            <a:prstGeom prst="rightArrow">
              <a:avLst>
                <a:gd name="adj1" fmla="val 10714"/>
                <a:gd name="adj2" fmla="val 10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99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36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F</a:t>
            </a:r>
            <a:r>
              <a:rPr kumimoji="1" lang="en-US" altLang="ja-JP" dirty="0" smtClean="0"/>
              <a:t>uture plan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3B8F41-5177-458A-B9D1-A42A76872576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4459" y="846944"/>
            <a:ext cx="568127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b="1" dirty="0" smtClean="0"/>
              <a:t>Experiment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ja-JP" dirty="0" smtClean="0"/>
              <a:t>Survival rate after thawing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ja-JP" dirty="0" smtClean="0"/>
              <a:t>Cell membrane permeability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ja-JP" dirty="0"/>
              <a:t>E</a:t>
            </a:r>
            <a:r>
              <a:rPr lang="en-US" altLang="ja-JP" dirty="0" smtClean="0"/>
              <a:t>ffect of cryoprotective agent</a:t>
            </a:r>
            <a:endParaRPr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24459" y="2549934"/>
            <a:ext cx="625839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b="1" dirty="0" smtClean="0"/>
              <a:t>Modeling &amp; simulation</a:t>
            </a:r>
            <a:endParaRPr kumimoji="1" lang="en-US" altLang="ja-JP" sz="2400" b="1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ja-JP" dirty="0" smtClean="0"/>
              <a:t>Cell damage by osmotic pressure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ja-JP" dirty="0" smtClean="0"/>
              <a:t>Intracellular ice </a:t>
            </a:r>
            <a:r>
              <a:rPr lang="en-US" altLang="ja-JP" dirty="0" smtClean="0"/>
              <a:t>formation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ja-JP" dirty="0" smtClean="0"/>
              <a:t>Convection in the freezer</a:t>
            </a:r>
            <a:endParaRPr lang="en-US" altLang="ja-JP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24459" y="4252924"/>
            <a:ext cx="62583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b="1" dirty="0" smtClean="0"/>
              <a:t>Evaluation </a:t>
            </a:r>
            <a:r>
              <a:rPr kumimoji="1" lang="en-US" altLang="ja-JP" sz="2400" b="1" dirty="0" smtClean="0"/>
              <a:t>of the process</a:t>
            </a:r>
            <a:endParaRPr kumimoji="1" lang="en-US" altLang="ja-JP" sz="2400" b="1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ja-JP" dirty="0" smtClean="0"/>
              <a:t>Survival rate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ja-JP" dirty="0" smtClean="0"/>
              <a:t>Manufacturing cost</a:t>
            </a:r>
          </a:p>
        </p:txBody>
      </p:sp>
    </p:spTree>
    <p:extLst>
      <p:ext uri="{BB962C8B-B14F-4D97-AF65-F5344CB8AC3E}">
        <p14:creationId xmlns:p14="http://schemas.microsoft.com/office/powerpoint/2010/main" val="368782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Discussion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3B8F41-5177-458A-B9D1-A42A76872576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4459" y="1139251"/>
            <a:ext cx="64832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800" dirty="0" smtClean="0"/>
              <a:t>Other modeling </a:t>
            </a:r>
            <a:r>
              <a:rPr lang="en-US" altLang="ja-JP" sz="2800" dirty="0"/>
              <a:t>&amp; simulation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800" dirty="0" smtClean="0"/>
              <a:t>Other important design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800" dirty="0" smtClean="0"/>
              <a:t>Evaluation </a:t>
            </a:r>
            <a:r>
              <a:rPr lang="en-US" altLang="ja-JP" sz="2800" dirty="0"/>
              <a:t>method of the </a:t>
            </a:r>
            <a:r>
              <a:rPr lang="en-US" altLang="ja-JP" sz="2800" dirty="0" smtClean="0"/>
              <a:t>process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06628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46819D-B61C-4052-82E6-C6F510FA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GB" altLang="ja-JP" dirty="0"/>
              <a:t>Background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860D9D8-DC45-4A50-8BF0-F75EBBDFF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3B8F41-5177-458A-B9D1-A42A76872576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8EECB88-DF7C-42A0-B513-06A3F9143F46}"/>
              </a:ext>
            </a:extLst>
          </p:cNvPr>
          <p:cNvSpPr txBox="1"/>
          <p:nvPr/>
        </p:nvSpPr>
        <p:spPr>
          <a:xfrm>
            <a:off x="361117" y="839518"/>
            <a:ext cx="84539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400" b="1" dirty="0"/>
              <a:t>I</a:t>
            </a:r>
            <a:r>
              <a:rPr lang="en-US" altLang="ja-JP" sz="2400" b="1" dirty="0" smtClean="0"/>
              <a:t>nduced pluripotent stem (iPS) cells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ja-JP" dirty="0" smtClean="0"/>
              <a:t>Potential to be differentiated into all tissue and organs.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ja-JP" dirty="0" smtClean="0"/>
              <a:t>Attract much interest in disease </a:t>
            </a:r>
            <a:r>
              <a:rPr lang="en-US" altLang="ja-JP" dirty="0" smtClean="0"/>
              <a:t>modeling and personalized </a:t>
            </a:r>
            <a:r>
              <a:rPr lang="en-US" altLang="ja-JP" dirty="0" smtClean="0"/>
              <a:t>medicine.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ja-JP" dirty="0" smtClean="0"/>
              <a:t>Standardization of manufacturing process is necessary.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57" y="2388786"/>
            <a:ext cx="914479" cy="914479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767885" y="3306404"/>
            <a:ext cx="1713600" cy="380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2000" dirty="0"/>
              <a:t>Cell harvest</a:t>
            </a:r>
            <a:endParaRPr kumimoji="1" lang="ja-JP" altLang="en-US" sz="2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491522" y="3306404"/>
            <a:ext cx="1713600" cy="380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2000" dirty="0"/>
              <a:t>Initialization</a:t>
            </a:r>
            <a:endParaRPr lang="ja-JP" altLang="en-US" sz="20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683294" y="4788273"/>
            <a:ext cx="1713600" cy="380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2000" dirty="0"/>
              <a:t>Freeze-thaw</a:t>
            </a:r>
            <a:endParaRPr kumimoji="1" lang="ja-JP" altLang="en-US" sz="20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67885" y="5543127"/>
            <a:ext cx="1713600" cy="380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2000" dirty="0"/>
              <a:t>Cultivation</a:t>
            </a:r>
            <a:endParaRPr kumimoji="1" lang="ja-JP" altLang="en-US" sz="20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496587" y="5543127"/>
            <a:ext cx="1712753" cy="380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2000" dirty="0"/>
              <a:t>Differentiation</a:t>
            </a:r>
            <a:endParaRPr lang="ja-JP" altLang="en-US" sz="20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606" y="2658924"/>
            <a:ext cx="545683" cy="432000"/>
          </a:xfrm>
          <a:prstGeom prst="rect">
            <a:avLst/>
          </a:prstGeom>
        </p:spPr>
      </p:pic>
      <p:grpSp>
        <p:nvGrpSpPr>
          <p:cNvPr id="11" name="グループ化 10"/>
          <p:cNvGrpSpPr/>
          <p:nvPr/>
        </p:nvGrpSpPr>
        <p:grpSpPr>
          <a:xfrm>
            <a:off x="6518225" y="2808824"/>
            <a:ext cx="1668630" cy="432000"/>
            <a:chOff x="6518225" y="2718884"/>
            <a:chExt cx="1668630" cy="432000"/>
          </a:xfrm>
        </p:grpSpPr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8225" y="2718884"/>
              <a:ext cx="545683" cy="432000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2609" y="2718884"/>
              <a:ext cx="564246" cy="432000"/>
            </a:xfrm>
            <a:prstGeom prst="rect">
              <a:avLst/>
            </a:prstGeom>
          </p:spPr>
        </p:pic>
        <p:sp>
          <p:nvSpPr>
            <p:cNvPr id="10" name="右矢印 9"/>
            <p:cNvSpPr/>
            <p:nvPr/>
          </p:nvSpPr>
          <p:spPr>
            <a:xfrm>
              <a:off x="7272055" y="2863121"/>
              <a:ext cx="142406" cy="187378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9" name="図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763" y="4445752"/>
            <a:ext cx="1505843" cy="1097375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0989" y="5079016"/>
            <a:ext cx="458223" cy="437529"/>
          </a:xfrm>
          <a:prstGeom prst="rect">
            <a:avLst/>
          </a:prstGeom>
        </p:spPr>
      </p:pic>
      <p:sp>
        <p:nvSpPr>
          <p:cNvPr id="43" name="下カーブ矢印 42"/>
          <p:cNvSpPr/>
          <p:nvPr/>
        </p:nvSpPr>
        <p:spPr>
          <a:xfrm>
            <a:off x="1551482" y="2458386"/>
            <a:ext cx="449705" cy="254833"/>
          </a:xfrm>
          <a:prstGeom prst="curvedDownArrow">
            <a:avLst>
              <a:gd name="adj1" fmla="val 25000"/>
              <a:gd name="adj2" fmla="val 52268"/>
              <a:gd name="adj3" fmla="val 394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3951530" y="3589449"/>
            <a:ext cx="1273148" cy="1120374"/>
            <a:chOff x="3766753" y="3496644"/>
            <a:chExt cx="1273148" cy="1120374"/>
          </a:xfrm>
        </p:grpSpPr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6002" y="3496644"/>
              <a:ext cx="693899" cy="1120374"/>
            </a:xfrm>
            <a:prstGeom prst="rect">
              <a:avLst/>
            </a:prstGeom>
          </p:spPr>
        </p:pic>
        <p:pic>
          <p:nvPicPr>
            <p:cNvPr id="47" name="図 46">
              <a:extLst>
                <a:ext uri="{FF2B5EF4-FFF2-40B4-BE49-F238E27FC236}">
                  <a16:creationId xmlns:a16="http://schemas.microsoft.com/office/drawing/2014/main" id="{B721B7FF-9136-4873-9A05-F2B83571A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6753" y="3972392"/>
              <a:ext cx="238738" cy="473359"/>
            </a:xfrm>
            <a:prstGeom prst="rect">
              <a:avLst/>
            </a:prstGeom>
          </p:spPr>
        </p:pic>
        <p:pic>
          <p:nvPicPr>
            <p:cNvPr id="48" name="図 47">
              <a:extLst>
                <a:ext uri="{FF2B5EF4-FFF2-40B4-BE49-F238E27FC236}">
                  <a16:creationId xmlns:a16="http://schemas.microsoft.com/office/drawing/2014/main" id="{B721B7FF-9136-4873-9A05-F2B83571A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05491" y="3972391"/>
              <a:ext cx="238738" cy="473359"/>
            </a:xfrm>
            <a:prstGeom prst="rect">
              <a:avLst/>
            </a:prstGeom>
          </p:spPr>
        </p:pic>
      </p:grpSp>
      <p:sp>
        <p:nvSpPr>
          <p:cNvPr id="54" name="楕円 53"/>
          <p:cNvSpPr/>
          <p:nvPr/>
        </p:nvSpPr>
        <p:spPr>
          <a:xfrm>
            <a:off x="3073565" y="3045955"/>
            <a:ext cx="2907092" cy="277023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601" y="4516354"/>
            <a:ext cx="651315" cy="651315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304" y="4994439"/>
            <a:ext cx="601551" cy="60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7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3B8F41-5177-458A-B9D1-A42A76872576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97891" y="851093"/>
            <a:ext cx="81539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400" b="1" dirty="0"/>
              <a:t>F</a:t>
            </a:r>
            <a:r>
              <a:rPr lang="en-US" altLang="ja-JP" sz="2400" b="1" dirty="0" smtClean="0"/>
              <a:t>reeze-thaw </a:t>
            </a:r>
            <a:r>
              <a:rPr lang="en-US" altLang="ja-JP" sz="2400" b="1" dirty="0"/>
              <a:t>process </a:t>
            </a:r>
            <a:endParaRPr lang="en-US" altLang="ja-JP" sz="2400" b="1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ja-JP" dirty="0" smtClean="0"/>
              <a:t>It is required </a:t>
            </a:r>
            <a:r>
              <a:rPr lang="en-US" altLang="ja-JP" dirty="0"/>
              <a:t>to transport and cryopreserve iPS </a:t>
            </a:r>
            <a:r>
              <a:rPr lang="en-US" altLang="ja-JP" dirty="0" smtClean="0"/>
              <a:t>cells.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ja-JP" dirty="0" smtClean="0"/>
              <a:t>There are many </a:t>
            </a:r>
            <a:r>
              <a:rPr lang="en-US" altLang="ja-JP" dirty="0"/>
              <a:t>freeze-thaw </a:t>
            </a:r>
            <a:r>
              <a:rPr lang="en-US" altLang="ja-JP" dirty="0" smtClean="0"/>
              <a:t>processes in manufacturing. </a:t>
            </a: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870081" y="3060256"/>
            <a:ext cx="799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ja-JP" dirty="0"/>
              <a:t>iPS cells are known to be vulnerable to freezing and thawing[1</a:t>
            </a:r>
            <a:r>
              <a:rPr lang="en-US" altLang="ja-JP" dirty="0" smtClean="0"/>
              <a:t>].</a:t>
            </a: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184" y="1913087"/>
            <a:ext cx="7030387" cy="946810"/>
          </a:xfrm>
          <a:prstGeom prst="rect">
            <a:avLst/>
          </a:prstGeom>
        </p:spPr>
      </p:pic>
      <p:sp>
        <p:nvSpPr>
          <p:cNvPr id="27" name="テキスト ボックス 26"/>
          <p:cNvSpPr txBox="1"/>
          <p:nvPr/>
        </p:nvSpPr>
        <p:spPr>
          <a:xfrm>
            <a:off x="528931" y="6354467"/>
            <a:ext cx="792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[1]</a:t>
            </a:r>
            <a:r>
              <a:rPr lang="ja-JP" altLang="en-US" sz="1200" dirty="0" smtClean="0"/>
              <a:t> </a:t>
            </a:r>
            <a:r>
              <a:rPr lang="en-US" altLang="ja-JP" sz="1200" dirty="0"/>
              <a:t>C. J. Hunt</a:t>
            </a:r>
            <a:r>
              <a:rPr lang="en-US" altLang="ja-JP" sz="1200" i="1" dirty="0"/>
              <a:t>, Transfusion Medicine and </a:t>
            </a:r>
            <a:r>
              <a:rPr lang="en-US" altLang="ja-JP" sz="1200" i="1" dirty="0" smtClean="0"/>
              <a:t>Hemotherapy</a:t>
            </a:r>
            <a:r>
              <a:rPr lang="en-US" altLang="ja-JP" sz="1200" dirty="0" smtClean="0"/>
              <a:t> (2011</a:t>
            </a:r>
            <a:r>
              <a:rPr lang="en-US" altLang="ja-JP" sz="1200" dirty="0"/>
              <a:t>), [2] Y. </a:t>
            </a:r>
            <a:r>
              <a:rPr lang="da-DK" altLang="ja-JP" sz="1200" dirty="0"/>
              <a:t>Xu, </a:t>
            </a:r>
            <a:r>
              <a:rPr lang="da-DK" altLang="ja-JP" sz="1200" i="1" dirty="0"/>
              <a:t>et al</a:t>
            </a:r>
            <a:r>
              <a:rPr lang="da-DK" altLang="ja-JP" sz="1200" dirty="0"/>
              <a:t>., </a:t>
            </a:r>
            <a:r>
              <a:rPr lang="da-DK" altLang="ja-JP" sz="1200" i="1" dirty="0"/>
              <a:t>Arch. Biochem. Biophys. </a:t>
            </a:r>
            <a:r>
              <a:rPr lang="da-DK" altLang="ja-JP" sz="1200" dirty="0"/>
              <a:t>(2014</a:t>
            </a:r>
            <a:r>
              <a:rPr lang="da-DK" altLang="ja-JP" sz="1200" dirty="0" smtClean="0"/>
              <a:t>),</a:t>
            </a:r>
          </a:p>
          <a:p>
            <a:r>
              <a:rPr lang="da-DK" altLang="ja-JP" sz="1200" dirty="0"/>
              <a:t>[3] R. Li, </a:t>
            </a:r>
            <a:r>
              <a:rPr lang="da-DK" altLang="ja-JP" sz="1200" i="1" dirty="0"/>
              <a:t>et al</a:t>
            </a:r>
            <a:r>
              <a:rPr lang="da-DK" altLang="ja-JP" sz="1200" dirty="0"/>
              <a:t>., </a:t>
            </a:r>
            <a:r>
              <a:rPr lang="en-US" altLang="ja-JP" sz="1200" i="1" dirty="0"/>
              <a:t>Tissue Engineering Part C Methods</a:t>
            </a:r>
            <a:r>
              <a:rPr lang="da-DK" altLang="ja-JP" sz="1200" i="1" dirty="0"/>
              <a:t> </a:t>
            </a:r>
            <a:r>
              <a:rPr lang="da-DK" altLang="ja-JP" sz="1200" dirty="0"/>
              <a:t>(</a:t>
            </a:r>
            <a:r>
              <a:rPr lang="da-DK" altLang="ja-JP" sz="1200" dirty="0" smtClean="0"/>
              <a:t>2018)</a:t>
            </a:r>
            <a:r>
              <a:rPr lang="en-US" altLang="ja-JP" sz="1200" i="1" dirty="0" smtClean="0"/>
              <a:t>, </a:t>
            </a:r>
            <a:r>
              <a:rPr lang="en-US" altLang="ja-JP" sz="1200" dirty="0" smtClean="0"/>
              <a:t>[4]</a:t>
            </a:r>
            <a:r>
              <a:rPr lang="ja-JP" altLang="en-US" sz="1200" dirty="0"/>
              <a:t> </a:t>
            </a:r>
            <a:r>
              <a:rPr lang="en-US" altLang="ja-JP" sz="1200" dirty="0" smtClean="0"/>
              <a:t>Y. Nishimura </a:t>
            </a:r>
            <a:r>
              <a:rPr lang="en-US" altLang="ja-JP" sz="1200" i="1" dirty="0" smtClean="0"/>
              <a:t>et al</a:t>
            </a:r>
            <a:r>
              <a:rPr lang="en-US" altLang="ja-JP" sz="1200" dirty="0" smtClean="0"/>
              <a:t>. </a:t>
            </a:r>
            <a:r>
              <a:rPr lang="en-US" altLang="ja-JP" sz="1200" i="1" dirty="0" smtClean="0"/>
              <a:t>Neuroscience Research </a:t>
            </a:r>
            <a:r>
              <a:rPr lang="en-US" altLang="ja-JP" sz="1200" dirty="0" smtClean="0"/>
              <a:t>(2016)</a:t>
            </a:r>
            <a:r>
              <a:rPr lang="ja-JP" altLang="en-US" sz="1200" dirty="0" smtClean="0"/>
              <a:t> </a:t>
            </a:r>
            <a:r>
              <a:rPr kumimoji="1" lang="en-US" altLang="ja-JP" sz="1200" dirty="0" smtClean="0"/>
              <a:t>  </a:t>
            </a:r>
            <a:endParaRPr kumimoji="1" lang="ja-JP" altLang="en-US" sz="1200" dirty="0"/>
          </a:p>
        </p:txBody>
      </p:sp>
      <p:sp>
        <p:nvSpPr>
          <p:cNvPr id="8" name="正方形/長方形 7"/>
          <p:cNvSpPr/>
          <p:nvPr/>
        </p:nvSpPr>
        <p:spPr>
          <a:xfrm>
            <a:off x="445963" y="3687982"/>
            <a:ext cx="79966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400" b="1" dirty="0" smtClean="0"/>
              <a:t>Previous study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ja-JP" dirty="0" smtClean="0"/>
              <a:t>Cryoprotective </a:t>
            </a:r>
            <a:r>
              <a:rPr lang="en-US" altLang="ja-JP" dirty="0"/>
              <a:t>agent </a:t>
            </a:r>
            <a:r>
              <a:rPr lang="en-US" altLang="ja-JP" dirty="0" smtClean="0"/>
              <a:t>study[2]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ja-JP" dirty="0"/>
              <a:t>Experimental </a:t>
            </a:r>
            <a:r>
              <a:rPr lang="en-US" altLang="ja-JP" dirty="0" smtClean="0"/>
              <a:t>study[3,4]</a:t>
            </a:r>
            <a:endParaRPr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4466" y="5022000"/>
            <a:ext cx="8109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>
                <a:solidFill>
                  <a:srgbClr val="C00000"/>
                </a:solidFill>
              </a:rPr>
              <a:t>In the freeze-thaw process, it is important to evaluate </a:t>
            </a:r>
            <a:br>
              <a:rPr lang="en-US" altLang="ja-JP" sz="2000" b="1" dirty="0" smtClean="0">
                <a:solidFill>
                  <a:srgbClr val="C00000"/>
                </a:solidFill>
              </a:rPr>
            </a:br>
            <a:r>
              <a:rPr lang="en-US" altLang="ja-JP" sz="2000" b="1" dirty="0" smtClean="0">
                <a:solidFill>
                  <a:srgbClr val="C00000"/>
                </a:solidFill>
              </a:rPr>
              <a:t>the impact of heat and mass transfer</a:t>
            </a:r>
            <a:r>
              <a:rPr kumimoji="1" lang="en-US" altLang="ja-JP" sz="2000" b="1" dirty="0" smtClean="0">
                <a:solidFill>
                  <a:srgbClr val="C00000"/>
                </a:solidFill>
              </a:rPr>
              <a:t> through the cell membrane. </a:t>
            </a:r>
          </a:p>
        </p:txBody>
      </p:sp>
    </p:spTree>
    <p:extLst>
      <p:ext uri="{BB962C8B-B14F-4D97-AF65-F5344CB8AC3E}">
        <p14:creationId xmlns:p14="http://schemas.microsoft.com/office/powerpoint/2010/main" val="355281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067D05-7AC3-4338-A441-14E384AD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GB" altLang="ja-JP" dirty="0"/>
              <a:t>This study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F6E22D0-789A-4DE3-BB3E-B27A7E5DD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3B8F41-5177-458A-B9D1-A42A76872576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86127A-D4D5-459A-B84A-094C56E21A51}"/>
              </a:ext>
            </a:extLst>
          </p:cNvPr>
          <p:cNvGrpSpPr/>
          <p:nvPr/>
        </p:nvGrpSpPr>
        <p:grpSpPr>
          <a:xfrm>
            <a:off x="486916" y="814338"/>
            <a:ext cx="8136000" cy="1528197"/>
            <a:chOff x="486916" y="925848"/>
            <a:chExt cx="8136000" cy="1528197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08926DC4-912D-449A-91F2-C2253C643D0E}"/>
                </a:ext>
              </a:extLst>
            </p:cNvPr>
            <p:cNvGrpSpPr/>
            <p:nvPr/>
          </p:nvGrpSpPr>
          <p:grpSpPr>
            <a:xfrm>
              <a:off x="486916" y="925848"/>
              <a:ext cx="8136000" cy="1528197"/>
              <a:chOff x="657921" y="1003908"/>
              <a:chExt cx="8136000" cy="1528197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C7DCBA8-AA1B-4448-927B-259ABA4AF425}"/>
                  </a:ext>
                </a:extLst>
              </p:cNvPr>
              <p:cNvSpPr txBox="1"/>
              <p:nvPr/>
            </p:nvSpPr>
            <p:spPr>
              <a:xfrm>
                <a:off x="657921" y="1272105"/>
                <a:ext cx="8136000" cy="126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B8C86EF-2269-4307-A4DE-046509A329BE}"/>
                  </a:ext>
                </a:extLst>
              </p:cNvPr>
              <p:cNvSpPr txBox="1"/>
              <p:nvPr/>
            </p:nvSpPr>
            <p:spPr>
              <a:xfrm>
                <a:off x="925580" y="1003908"/>
                <a:ext cx="1817649" cy="5232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altLang="ja-JP" sz="2800" b="1" dirty="0"/>
                  <a:t>Objective</a:t>
                </a:r>
                <a:endParaRPr kumimoji="1" lang="ja-JP" altLang="en-US" sz="2800" b="1" dirty="0"/>
              </a:p>
            </p:txBody>
          </p:sp>
        </p:grp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B5B8BA9-0574-4096-9893-FF8431327ABC}"/>
                </a:ext>
              </a:extLst>
            </p:cNvPr>
            <p:cNvSpPr txBox="1"/>
            <p:nvPr/>
          </p:nvSpPr>
          <p:spPr>
            <a:xfrm>
              <a:off x="646799" y="1450617"/>
              <a:ext cx="78838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Development of </a:t>
              </a:r>
              <a:r>
                <a:rPr lang="en-GB" altLang="ja-JP" sz="2400" dirty="0" smtClean="0"/>
                <a:t>design </a:t>
              </a:r>
              <a:r>
                <a:rPr lang="en-GB" altLang="ja-JP" sz="2400" dirty="0"/>
                <a:t>methodology of freeze-thaw process </a:t>
              </a:r>
              <a:r>
                <a:rPr lang="en-US" altLang="ja-JP" sz="2400" dirty="0" smtClean="0"/>
                <a:t>for iPS cells considering heat and mass transfer </a:t>
              </a:r>
              <a:endParaRPr lang="ja-JP" altLang="en-US" sz="2400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AEA7D6C-D3A2-4F39-AF97-F166BC311B80}"/>
              </a:ext>
            </a:extLst>
          </p:cNvPr>
          <p:cNvSpPr txBox="1"/>
          <p:nvPr/>
        </p:nvSpPr>
        <p:spPr>
          <a:xfrm>
            <a:off x="1457101" y="3033371"/>
            <a:ext cx="2743199" cy="4420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altLang="ja-JP" sz="2400" dirty="0"/>
              <a:t>Modeling </a:t>
            </a:r>
            <a:endParaRPr kumimoji="1" lang="ja-JP" altLang="en-US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C13EA32-3A31-4B36-BA8D-6269D396838C}"/>
              </a:ext>
            </a:extLst>
          </p:cNvPr>
          <p:cNvSpPr txBox="1"/>
          <p:nvPr/>
        </p:nvSpPr>
        <p:spPr>
          <a:xfrm>
            <a:off x="4943700" y="3033371"/>
            <a:ext cx="2743199" cy="4420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kumimoji="1" lang="en-GB" altLang="ja-JP" sz="2400" dirty="0"/>
              <a:t>Experi</a:t>
            </a:r>
            <a:r>
              <a:rPr lang="en-GB" altLang="ja-JP" sz="2400" dirty="0"/>
              <a:t>ment</a:t>
            </a:r>
            <a:endParaRPr kumimoji="1" lang="ja-JP" altLang="en-US" sz="2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6B38544-9F79-4F73-A2F5-12F93F313E96}"/>
              </a:ext>
            </a:extLst>
          </p:cNvPr>
          <p:cNvSpPr txBox="1"/>
          <p:nvPr/>
        </p:nvSpPr>
        <p:spPr>
          <a:xfrm>
            <a:off x="1457101" y="3944053"/>
            <a:ext cx="2743199" cy="4420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altLang="ja-JP" sz="2400" dirty="0"/>
              <a:t>Simulation </a:t>
            </a:r>
            <a:endParaRPr kumimoji="1" lang="ja-JP" altLang="en-US" sz="2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1CEFF12-0F08-4A22-A155-4CE19D7D37A9}"/>
              </a:ext>
            </a:extLst>
          </p:cNvPr>
          <p:cNvCxnSpPr>
            <a:stCxn id="12" idx="2"/>
            <a:endCxn id="24" idx="0"/>
          </p:cNvCxnSpPr>
          <p:nvPr/>
        </p:nvCxnSpPr>
        <p:spPr>
          <a:xfrm>
            <a:off x="2828701" y="3475406"/>
            <a:ext cx="0" cy="468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6E18AF3-4BDF-4CBF-8526-8B99F44EF5EA}"/>
              </a:ext>
            </a:extLst>
          </p:cNvPr>
          <p:cNvSpPr txBox="1"/>
          <p:nvPr/>
        </p:nvSpPr>
        <p:spPr>
          <a:xfrm>
            <a:off x="1454046" y="4853958"/>
            <a:ext cx="6232853" cy="4420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2400" dirty="0"/>
              <a:t>Discussion and verification of results</a:t>
            </a:r>
            <a:r>
              <a:rPr lang="en-GB" altLang="ja-JP" sz="2400" dirty="0"/>
              <a:t> </a:t>
            </a:r>
            <a:endParaRPr kumimoji="1" lang="ja-JP" altLang="en-US" sz="2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8631DE9-C5ED-4148-B383-273A5E10F711}"/>
              </a:ext>
            </a:extLst>
          </p:cNvPr>
          <p:cNvCxnSpPr>
            <a:stCxn id="24" idx="2"/>
          </p:cNvCxnSpPr>
          <p:nvPr/>
        </p:nvCxnSpPr>
        <p:spPr>
          <a:xfrm>
            <a:off x="2828701" y="4386088"/>
            <a:ext cx="0" cy="46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CE5B7A6-BE05-4D3E-AB69-F67D2E964A5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315300" y="3475406"/>
            <a:ext cx="0" cy="137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9300894C-9EFC-41A8-B589-FA38247FA93E}"/>
              </a:ext>
            </a:extLst>
          </p:cNvPr>
          <p:cNvCxnSpPr>
            <a:stCxn id="27" idx="1"/>
            <a:endCxn id="24" idx="1"/>
          </p:cNvCxnSpPr>
          <p:nvPr/>
        </p:nvCxnSpPr>
        <p:spPr>
          <a:xfrm rot="10800000" flipH="1">
            <a:off x="1454045" y="4165072"/>
            <a:ext cx="3055" cy="909905"/>
          </a:xfrm>
          <a:prstGeom prst="bentConnector3">
            <a:avLst>
              <a:gd name="adj1" fmla="val -74828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BB268AC0-53A3-4281-91A3-43416CA0B346}"/>
              </a:ext>
            </a:extLst>
          </p:cNvPr>
          <p:cNvCxnSpPr>
            <a:stCxn id="27" idx="1"/>
            <a:endCxn id="12" idx="1"/>
          </p:cNvCxnSpPr>
          <p:nvPr/>
        </p:nvCxnSpPr>
        <p:spPr>
          <a:xfrm rot="10800000" flipH="1">
            <a:off x="1454045" y="3254390"/>
            <a:ext cx="3055" cy="1820587"/>
          </a:xfrm>
          <a:prstGeom prst="bentConnector3">
            <a:avLst>
              <a:gd name="adj1" fmla="val -74828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A4423A10-4950-4AE5-9488-99E7E86AC552}"/>
              </a:ext>
            </a:extLst>
          </p:cNvPr>
          <p:cNvCxnSpPr>
            <a:stCxn id="27" idx="3"/>
            <a:endCxn id="22" idx="3"/>
          </p:cNvCxnSpPr>
          <p:nvPr/>
        </p:nvCxnSpPr>
        <p:spPr>
          <a:xfrm flipV="1">
            <a:off x="7686899" y="3254389"/>
            <a:ext cx="12700" cy="182058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4902B8E-082E-44FB-9F56-9F25DAC79BE2}"/>
              </a:ext>
            </a:extLst>
          </p:cNvPr>
          <p:cNvSpPr txBox="1"/>
          <p:nvPr/>
        </p:nvSpPr>
        <p:spPr>
          <a:xfrm>
            <a:off x="1457100" y="5768892"/>
            <a:ext cx="6242499" cy="4420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kumimoji="1" lang="en-GB" altLang="ja-JP" sz="2400" dirty="0" smtClean="0"/>
              <a:t>Design methodology of </a:t>
            </a:r>
            <a:r>
              <a:rPr kumimoji="1" lang="en-GB" altLang="ja-JP" sz="2400" dirty="0"/>
              <a:t>freeze-thaw process </a:t>
            </a:r>
            <a:endParaRPr kumimoji="1" lang="ja-JP" altLang="en-US" sz="2400" dirty="0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90CC2B2D-E03B-43DB-9757-214E2881478E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4570473" y="5295993"/>
            <a:ext cx="0" cy="472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41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Experiment (In the future) 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3B8F41-5177-458A-B9D1-A42A76872576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5" b="15780"/>
          <a:stretch/>
        </p:blipFill>
        <p:spPr>
          <a:xfrm>
            <a:off x="4934109" y="1596449"/>
            <a:ext cx="1639328" cy="16200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667088" y="3210730"/>
            <a:ext cx="217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Program freezer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917964" y="3210730"/>
            <a:ext cx="170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Cryovial[1]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3"/>
          <a:srcRect l="4469" t="8736" r="4601" b="3677"/>
          <a:stretch/>
        </p:blipFill>
        <p:spPr>
          <a:xfrm>
            <a:off x="6927401" y="1596449"/>
            <a:ext cx="1681832" cy="1620000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561928" y="6527738"/>
            <a:ext cx="271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[</a:t>
            </a:r>
            <a:r>
              <a:rPr lang="en-US" altLang="ja-JP" sz="1400" dirty="0"/>
              <a:t>1</a:t>
            </a:r>
            <a:r>
              <a:rPr lang="en-US" altLang="ja-JP" sz="1400" dirty="0" smtClean="0"/>
              <a:t>] Thermo </a:t>
            </a:r>
            <a:r>
              <a:rPr lang="en-US" altLang="ja-JP" sz="1400" dirty="0"/>
              <a:t>Fisher Scientific Inc</a:t>
            </a:r>
            <a:r>
              <a:rPr lang="en-US" altLang="ja-JP" sz="1400" dirty="0" smtClean="0"/>
              <a:t>.</a:t>
            </a:r>
            <a:endParaRPr kumimoji="1" lang="ja-JP" altLang="en-US" sz="1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7237" y="989352"/>
            <a:ext cx="46544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b="1" dirty="0" smtClean="0"/>
              <a:t>Program freezer (Freezing)</a:t>
            </a:r>
          </a:p>
          <a:p>
            <a:pPr marL="809625" lvl="1" indent="-352425" defTabSz="747713">
              <a:buFont typeface="Wingdings" panose="05000000000000000000" pitchFamily="2" charset="2"/>
              <a:buChar char="Ø"/>
            </a:pPr>
            <a:r>
              <a:rPr lang="en-US" altLang="ja-JP" dirty="0" smtClean="0"/>
              <a:t>Cooling rate 	: 1 K</a:t>
            </a:r>
            <a:r>
              <a:rPr lang="ja-JP" altLang="en-US" dirty="0" smtClean="0"/>
              <a:t>～</a:t>
            </a:r>
            <a:r>
              <a:rPr lang="en-US" altLang="ja-JP" dirty="0" smtClean="0"/>
              <a:t>3</a:t>
            </a:r>
            <a:r>
              <a:rPr lang="ja-JP" altLang="en-US" dirty="0"/>
              <a:t> </a:t>
            </a:r>
            <a:r>
              <a:rPr lang="en-US" altLang="ja-JP" dirty="0" smtClean="0"/>
              <a:t>K/min</a:t>
            </a:r>
          </a:p>
          <a:p>
            <a:pPr marL="809625" lvl="1" indent="-352425" defTabSz="747713">
              <a:buFont typeface="Wingdings" panose="05000000000000000000" pitchFamily="2" charset="2"/>
              <a:buChar char="Ø"/>
            </a:pPr>
            <a:r>
              <a:rPr lang="en-US" altLang="ja-JP" dirty="0" smtClean="0"/>
              <a:t>Lowest temp.	: 193 K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7238" y="2444691"/>
            <a:ext cx="403523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b="1" dirty="0" smtClean="0"/>
              <a:t>Cryovial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ja-JP" dirty="0"/>
              <a:t>Made of </a:t>
            </a:r>
            <a:r>
              <a:rPr lang="en-US" altLang="ja-JP" dirty="0" smtClean="0"/>
              <a:t>polypropylene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ja-JP" dirty="0" smtClean="0"/>
              <a:t>Diameter	: 12 mm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ja-JP" dirty="0" smtClean="0"/>
              <a:t>Height	: 48 mm</a:t>
            </a:r>
            <a:endParaRPr lang="en-US" altLang="ja-JP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97238" y="4177029"/>
            <a:ext cx="68804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b="1" dirty="0" smtClean="0"/>
              <a:t>Constant temperature water bath (Thawing)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ja-JP" dirty="0" smtClean="0"/>
              <a:t>Temperature : 37</a:t>
            </a:r>
            <a:r>
              <a:rPr lang="ja-JP" altLang="en-US" dirty="0" smtClean="0"/>
              <a:t>℃</a:t>
            </a:r>
            <a:endParaRPr lang="en-US" altLang="ja-JP" dirty="0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822" y="4804622"/>
            <a:ext cx="1524000" cy="1524000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5958741" y="6285821"/>
            <a:ext cx="217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Water bath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304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Freezing of cells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3B8F41-5177-458A-B9D1-A42A76872576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9664" y="1214203"/>
            <a:ext cx="8117175" cy="2016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22107" y="1484025"/>
            <a:ext cx="76974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+mj-lt"/>
              <a:buAutoNum type="arabicPeriod"/>
            </a:pPr>
            <a:r>
              <a:rPr lang="en-US" altLang="ja-JP" sz="2400" dirty="0" smtClean="0"/>
              <a:t>Extracellular water is frozen.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altLang="ja-JP" sz="2400" dirty="0"/>
              <a:t>Water in a cell is transported by osmotic pressure.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altLang="ja-JP" sz="2400" dirty="0"/>
              <a:t>Depression of freezing point inside a cell </a:t>
            </a:r>
            <a:r>
              <a:rPr lang="en-US" altLang="ja-JP" sz="2400" dirty="0" smtClean="0"/>
              <a:t>occurs.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altLang="ja-JP" sz="2400" dirty="0"/>
              <a:t>The solute in a cell is frozen at the eutectic </a:t>
            </a:r>
            <a:r>
              <a:rPr lang="en-US" altLang="ja-JP" sz="2400" dirty="0" smtClean="0"/>
              <a:t>point.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01973" y="949084"/>
            <a:ext cx="226351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 smtClean="0"/>
              <a:t>Mechanism</a:t>
            </a:r>
            <a:endParaRPr kumimoji="1" lang="ja-JP" altLang="en-US" sz="2800" b="1" dirty="0"/>
          </a:p>
        </p:txBody>
      </p:sp>
      <p:sp>
        <p:nvSpPr>
          <p:cNvPr id="32" name="右矢印 31"/>
          <p:cNvSpPr/>
          <p:nvPr/>
        </p:nvSpPr>
        <p:spPr>
          <a:xfrm>
            <a:off x="3150903" y="4746286"/>
            <a:ext cx="164891" cy="311046"/>
          </a:xfrm>
          <a:prstGeom prst="rightArrow">
            <a:avLst>
              <a:gd name="adj1" fmla="val 50000"/>
              <a:gd name="adj2" fmla="val 17391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04" y="4091809"/>
            <a:ext cx="1989482" cy="1620000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511" y="4181809"/>
            <a:ext cx="1835289" cy="1440000"/>
          </a:xfrm>
          <a:prstGeom prst="rect">
            <a:avLst/>
          </a:prstGeom>
        </p:spPr>
      </p:pic>
      <p:sp>
        <p:nvSpPr>
          <p:cNvPr id="59" name="右矢印 58"/>
          <p:cNvSpPr/>
          <p:nvPr/>
        </p:nvSpPr>
        <p:spPr>
          <a:xfrm>
            <a:off x="6082517" y="4746286"/>
            <a:ext cx="164891" cy="311046"/>
          </a:xfrm>
          <a:prstGeom prst="rightArrow">
            <a:avLst>
              <a:gd name="adj1" fmla="val 50000"/>
              <a:gd name="adj2" fmla="val 17391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0" name="図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125" y="4181809"/>
            <a:ext cx="1835288" cy="1440000"/>
          </a:xfrm>
          <a:prstGeom prst="rect">
            <a:avLst/>
          </a:prstGeom>
        </p:spPr>
      </p:pic>
      <p:cxnSp>
        <p:nvCxnSpPr>
          <p:cNvPr id="62" name="直線コネクタ 61"/>
          <p:cNvCxnSpPr/>
          <p:nvPr/>
        </p:nvCxnSpPr>
        <p:spPr>
          <a:xfrm>
            <a:off x="1866275" y="5478905"/>
            <a:ext cx="359764" cy="65665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2169972" y="6048531"/>
            <a:ext cx="895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Ice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603168" y="5863865"/>
            <a:ext cx="227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Freezing completed!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88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9" grpId="0" animBg="1"/>
      <p:bldP spid="63" grpId="0"/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/>
          <p:cNvSpPr txBox="1"/>
          <p:nvPr/>
        </p:nvSpPr>
        <p:spPr>
          <a:xfrm>
            <a:off x="284813" y="4284527"/>
            <a:ext cx="8566879" cy="2340000"/>
          </a:xfrm>
          <a:prstGeom prst="rect">
            <a:avLst/>
          </a:prstGeom>
          <a:noFill/>
          <a:ln w="38100">
            <a:solidFill>
              <a:srgbClr val="3E8853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4813" y="1056807"/>
            <a:ext cx="8566879" cy="2808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47BC710-9F3C-4E8A-B5DB-25C32D5A9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GB" altLang="ja-JP" dirty="0"/>
              <a:t>Modeling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0456F0C-5DBE-4D40-93F8-35E92EC54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3B8F41-5177-458A-B9D1-A42A76872576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27D8AB3-6516-4BE5-9286-2685E5AAAD97}"/>
              </a:ext>
            </a:extLst>
          </p:cNvPr>
          <p:cNvSpPr txBox="1"/>
          <p:nvPr/>
        </p:nvSpPr>
        <p:spPr>
          <a:xfrm>
            <a:off x="640867" y="4045216"/>
            <a:ext cx="2199769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altLang="ja-JP" sz="2400" b="1" dirty="0" smtClean="0">
                <a:solidFill>
                  <a:schemeClr val="accent5"/>
                </a:solidFill>
              </a:rPr>
              <a:t>Mass</a:t>
            </a:r>
            <a:r>
              <a:rPr kumimoji="1" lang="en-GB" altLang="ja-JP" sz="2400" b="1" dirty="0" smtClean="0">
                <a:solidFill>
                  <a:schemeClr val="accent5"/>
                </a:solidFill>
              </a:rPr>
              <a:t> </a:t>
            </a:r>
            <a:r>
              <a:rPr kumimoji="1" lang="en-GB" altLang="ja-JP" sz="2400" b="1" dirty="0">
                <a:solidFill>
                  <a:schemeClr val="accent5"/>
                </a:solidFill>
              </a:rPr>
              <a:t>transfer</a:t>
            </a:r>
            <a:endParaRPr kumimoji="1" lang="ja-JP" altLang="en-US" sz="2400" b="1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000C4162-9E46-449D-9597-CD8011D26251}"/>
                  </a:ext>
                </a:extLst>
              </p:cNvPr>
              <p:cNvSpPr/>
              <p:nvPr/>
            </p:nvSpPr>
            <p:spPr>
              <a:xfrm>
                <a:off x="777243" y="2155641"/>
                <a:ext cx="3876639" cy="810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ja-JP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Times New Roman" panose="020206030504050203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ja-JP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ja-JP" altLang="ja-JP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sub>
                          </m:sSub>
                          <m:sSub>
                            <m:sSubPr>
                              <m:ctrlPr>
                                <a:rPr lang="ja-JP" altLang="ja-JP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Times New Roman" panose="02020603050405020304" pitchFamily="18" charset="0"/>
                                </a:rPr>
                                <m:t>f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ja-JP" altLang="ja-JP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ja-JP" altLang="ja-JP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sub>
                          </m:sSub>
                          <m:sSub>
                            <m:sSubPr>
                              <m:ctrlPr>
                                <a:rPr lang="ja-JP" altLang="ja-JP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ja-JP" altLang="ja-JP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ja-JP" altLang="ja-JP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num>
                                    <m:den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ja-JP" altLang="ja-JP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Times New Roman" panose="02020603050405020304" pitchFamily="18" charset="0"/>
                                </a:rPr>
                                <m:t>l</m:t>
                              </m:r>
                            </m:sub>
                          </m:sSub>
                          <m:sSub>
                            <m:sSubPr>
                              <m:ctrlPr>
                                <a:rPr lang="ja-JP" altLang="ja-JP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ja-JP" altLang="ja-JP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ja-JP" altLang="ja-JP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num>
                                    <m:den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游明朝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000C4162-9E46-449D-9597-CD8011D26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3" y="2155641"/>
                <a:ext cx="3876639" cy="810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A2E9DA95-397B-42F7-9E17-C9D9780AA30C}"/>
                  </a:ext>
                </a:extLst>
              </p:cNvPr>
              <p:cNvSpPr/>
              <p:nvPr/>
            </p:nvSpPr>
            <p:spPr>
              <a:xfrm>
                <a:off x="732273" y="1377663"/>
                <a:ext cx="3839577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ja-JP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ja-JP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ja-JP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ja-JP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ja-JP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ja-JP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ja-JP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ja-JP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ja-JP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ja-JP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ja-JP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ja-JP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ja-JP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ja-JP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ja-JP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A2E9DA95-397B-42F7-9E17-C9D9780AA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73" y="1377663"/>
                <a:ext cx="3839577" cy="720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FA65A515-CA71-463B-8685-BF190DDBC31B}"/>
                  </a:ext>
                </a:extLst>
              </p:cNvPr>
              <p:cNvSpPr/>
              <p:nvPr/>
            </p:nvSpPr>
            <p:spPr>
              <a:xfrm>
                <a:off x="880127" y="4551466"/>
                <a:ext cx="1609158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ja-JP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sub>
                          </m:sSub>
                        </m:num>
                        <m:den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ja-JP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ja-JP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FA65A515-CA71-463B-8685-BF190DDBC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27" y="4551466"/>
                <a:ext cx="1609158" cy="6182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97DB8109-B580-4C5C-91B9-727128D9D4CE}"/>
                  </a:ext>
                </a:extLst>
              </p:cNvPr>
              <p:cNvSpPr/>
              <p:nvPr/>
            </p:nvSpPr>
            <p:spPr>
              <a:xfrm>
                <a:off x="887622" y="5186889"/>
                <a:ext cx="3000373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ja-JP" altLang="en-US" i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ja-JP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ja-JP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ja-JP" altLang="en-US" i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ja-JP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ja-JP" altLang="en-US" i="0">
                          <a:latin typeface="Cambria Math" panose="02040503050406030204" pitchFamily="18" charset="0"/>
                        </a:rPr>
                        <m:t>ex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97DB8109-B580-4C5C-91B9-727128D9D4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622" y="5186889"/>
                <a:ext cx="3000373" cy="714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814718" y="3140441"/>
                <a:ext cx="51963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27100">
                  <a:tabLst>
                    <a:tab pos="360363" algn="l"/>
                    <a:tab pos="2870200" algn="l"/>
                    <a:tab pos="3230563" algn="l"/>
                    <a:tab pos="3500438" algn="l"/>
                  </a:tabLst>
                </a:pP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ja-JP" altLang="en-US" sz="1600" i="1" dirty="0"/>
                  <a:t> </a:t>
                </a:r>
                <a:r>
                  <a:rPr lang="en-US" altLang="ja-JP" sz="1600" i="1" dirty="0"/>
                  <a:t>	</a:t>
                </a:r>
                <a:r>
                  <a:rPr lang="en-US" altLang="ja-JP" sz="1600" dirty="0"/>
                  <a:t>: Thickness of ice		[m] </a:t>
                </a:r>
                <a:endParaRPr kumimoji="1" lang="en-US" altLang="ja-JP" sz="1600" i="1" dirty="0" smtClean="0">
                  <a:latin typeface="Cambria Math" panose="02040503050406030204" pitchFamily="18" charset="0"/>
                </a:endParaRPr>
              </a:p>
              <a:p>
                <a:pPr defTabSz="808038">
                  <a:tabLst>
                    <a:tab pos="360363" algn="l"/>
                    <a:tab pos="3230563" algn="l"/>
                    <a:tab pos="3500438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16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kumimoji="1" lang="en-US" altLang="ja-JP" sz="1600" i="1" dirty="0" smtClean="0"/>
                  <a:t> 	</a:t>
                </a:r>
                <a:r>
                  <a:rPr kumimoji="1" lang="en-US" altLang="ja-JP" sz="1600" dirty="0" smtClean="0"/>
                  <a:t>: </a:t>
                </a:r>
                <a:r>
                  <a:rPr lang="en-US" altLang="ja-JP" sz="1600" dirty="0" smtClean="0"/>
                  <a:t>Heat of fusion of ice</a:t>
                </a:r>
                <a:r>
                  <a:rPr kumimoji="1" lang="en-US" altLang="ja-JP" sz="1600" dirty="0" smtClean="0"/>
                  <a:t> 	[</a:t>
                </a:r>
                <a:r>
                  <a:rPr lang="en-US" altLang="ja-JP" sz="1600" dirty="0" smtClean="0"/>
                  <a:t>kJ</a:t>
                </a:r>
                <a:r>
                  <a:rPr kumimoji="1" lang="en-US" altLang="ja-JP" sz="1600" dirty="0" smtClean="0"/>
                  <a:t> </a:t>
                </a:r>
                <a:r>
                  <a:rPr lang="en-US" altLang="ja-JP" sz="1600" dirty="0" smtClean="0"/>
                  <a:t>kg</a:t>
                </a:r>
                <a:r>
                  <a:rPr kumimoji="1" lang="en-US" altLang="ja-JP" sz="1600" baseline="30000" dirty="0" smtClean="0"/>
                  <a:t>-1</a:t>
                </a:r>
                <a:r>
                  <a:rPr kumimoji="1" lang="en-US" altLang="ja-JP" sz="1600" dirty="0" smtClean="0"/>
                  <a:t>]  </a:t>
                </a:r>
                <a:endParaRPr lang="en-US" altLang="ja-JP" sz="1600" i="1" dirty="0" smtClean="0">
                  <a:latin typeface="Cambria Math" panose="02040503050406030204" pitchFamily="18" charset="0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18" y="3140441"/>
                <a:ext cx="5196338" cy="584775"/>
              </a:xfrm>
              <a:prstGeom prst="rect">
                <a:avLst/>
              </a:prstGeom>
              <a:blipFill>
                <a:blip r:embed="rId9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814718" y="5987269"/>
                <a:ext cx="5113891" cy="6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808038">
                  <a:tabLst>
                    <a:tab pos="36036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ja-JP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ja-JP" altLang="en-US" sz="160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kumimoji="1" lang="en-US" altLang="ja-JP" sz="1600" i="1" dirty="0" smtClean="0"/>
                  <a:t> 	</a:t>
                </a:r>
                <a:r>
                  <a:rPr kumimoji="1" lang="en-US" altLang="ja-JP" sz="1600" dirty="0" smtClean="0"/>
                  <a:t>: Membrane permeability 	[m </a:t>
                </a:r>
                <a:r>
                  <a:rPr lang="en-US" altLang="ja-JP" sz="1600" dirty="0"/>
                  <a:t>s</a:t>
                </a:r>
                <a:r>
                  <a:rPr kumimoji="1" lang="en-US" altLang="ja-JP" sz="1600" baseline="30000" dirty="0" smtClean="0"/>
                  <a:t>-1</a:t>
                </a:r>
                <a:r>
                  <a:rPr kumimoji="1" lang="en-US" altLang="ja-JP" sz="1600" dirty="0" smtClean="0"/>
                  <a:t> </a:t>
                </a:r>
                <a:r>
                  <a:rPr lang="en-US" altLang="ja-JP" sz="1600" dirty="0" smtClean="0"/>
                  <a:t>Pa</a:t>
                </a:r>
                <a:r>
                  <a:rPr kumimoji="1" lang="en-US" altLang="ja-JP" sz="1600" baseline="30000" dirty="0" smtClean="0"/>
                  <a:t>-1</a:t>
                </a:r>
                <a:r>
                  <a:rPr kumimoji="1" lang="en-US" altLang="ja-JP" sz="1600" dirty="0" smtClean="0"/>
                  <a:t>]  </a:t>
                </a:r>
              </a:p>
              <a:p>
                <a:pPr defTabSz="179388"/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ja-JP" sz="1600" dirty="0" smtClean="0"/>
                  <a:t>	: Osmotic pressure difference 	[Pa] </a:t>
                </a:r>
                <a:endParaRPr kumimoji="1" lang="ja-JP" altLang="en-US" sz="1600" i="1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18" y="5987269"/>
                <a:ext cx="5113891" cy="606705"/>
              </a:xfrm>
              <a:prstGeom prst="rect">
                <a:avLst/>
              </a:prstGeom>
              <a:blipFill>
                <a:blip r:embed="rId10"/>
                <a:stretch>
                  <a:fillRect t="-3000"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sampl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11"/>
          <a:srcRect l="43389" t="41380" r="43384" b="41353"/>
          <a:stretch/>
        </p:blipFill>
        <p:spPr>
          <a:xfrm>
            <a:off x="7062948" y="1784550"/>
            <a:ext cx="1199213" cy="1184224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8180BAB-1299-4AE3-BF03-4C9EE9F9AFAA}"/>
              </a:ext>
            </a:extLst>
          </p:cNvPr>
          <p:cNvSpPr txBox="1"/>
          <p:nvPr/>
        </p:nvSpPr>
        <p:spPr>
          <a:xfrm>
            <a:off x="640867" y="826988"/>
            <a:ext cx="2147303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altLang="ja-JP" sz="2400" b="1" dirty="0">
                <a:solidFill>
                  <a:srgbClr val="C00000"/>
                </a:solidFill>
              </a:rPr>
              <a:t>Heat transfer</a:t>
            </a:r>
            <a:endParaRPr kumimoji="1" lang="ja-JP" altLang="en-US" sz="2400" b="1" dirty="0">
              <a:solidFill>
                <a:srgbClr val="C00000"/>
              </a:solidFill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4695180" y="4618921"/>
            <a:ext cx="3411294" cy="1257384"/>
            <a:chOff x="4695180" y="4618921"/>
            <a:chExt cx="3411294" cy="1257384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695180" y="4618921"/>
              <a:ext cx="1989480" cy="1257384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2474" y="5242952"/>
              <a:ext cx="324000" cy="324000"/>
            </a:xfrm>
            <a:prstGeom prst="rect">
              <a:avLst/>
            </a:prstGeom>
          </p:spPr>
        </p:pic>
        <p:sp>
          <p:nvSpPr>
            <p:cNvPr id="10" name="右矢印 9"/>
            <p:cNvSpPr/>
            <p:nvPr/>
          </p:nvSpPr>
          <p:spPr>
            <a:xfrm>
              <a:off x="7142304" y="5242952"/>
              <a:ext cx="182525" cy="284815"/>
            </a:xfrm>
            <a:prstGeom prst="rightArrow">
              <a:avLst>
                <a:gd name="adj1" fmla="val 50000"/>
                <a:gd name="adj2" fmla="val 10874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7" name="図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81468" y="1228544"/>
            <a:ext cx="1448218" cy="245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8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54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2"/>
          <a:srcRect l="22305"/>
          <a:stretch/>
        </p:blipFill>
        <p:spPr>
          <a:xfrm>
            <a:off x="4980543" y="2341659"/>
            <a:ext cx="3448333" cy="394978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44" y="2331448"/>
            <a:ext cx="4449733" cy="396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833193A-7D11-486C-A1EE-4E19EBE9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GB" altLang="ja-JP" dirty="0"/>
              <a:t>Heat transfer simulation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1AF0777-64B1-4967-9386-5C7EF101D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3B8F41-5177-458A-B9D1-A42A76872576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19521" y="727030"/>
            <a:ext cx="5906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93713">
              <a:buFont typeface="Arial" panose="020B0604020202020204" pitchFamily="34" charset="0"/>
              <a:buChar char="•"/>
              <a:tabLst>
                <a:tab pos="2960688" algn="l"/>
              </a:tabLst>
            </a:pPr>
            <a:r>
              <a:rPr lang="en-US" altLang="ja-JP" sz="2400" b="1" dirty="0"/>
              <a:t>A</a:t>
            </a:r>
            <a:r>
              <a:rPr lang="en-US" altLang="ja-JP" sz="2400" b="1" dirty="0" smtClean="0"/>
              <a:t>ssumptions</a:t>
            </a:r>
          </a:p>
          <a:p>
            <a:pPr marL="800100" lvl="1" indent="-342900" defTabSz="493713">
              <a:buFont typeface="Wingdings" panose="05000000000000000000" pitchFamily="2" charset="2"/>
              <a:buChar char="Ø"/>
              <a:tabLst>
                <a:tab pos="3230563" algn="l"/>
              </a:tabLst>
            </a:pPr>
            <a:r>
              <a:rPr lang="en-US" altLang="ja-JP" dirty="0" smtClean="0"/>
              <a:t>Freezer heat transfer	: N</a:t>
            </a:r>
            <a:r>
              <a:rPr kumimoji="1" lang="en-US" altLang="ja-JP" dirty="0" smtClean="0"/>
              <a:t>atural </a:t>
            </a:r>
            <a:r>
              <a:rPr kumimoji="1" lang="en-US" altLang="ja-JP" dirty="0" smtClean="0"/>
              <a:t>convection</a:t>
            </a:r>
            <a:endParaRPr kumimoji="1" lang="en-US" altLang="ja-JP" dirty="0" smtClean="0"/>
          </a:p>
          <a:p>
            <a:pPr marL="800100" lvl="1" indent="-342900" defTabSz="461963">
              <a:buFont typeface="Wingdings" panose="05000000000000000000" pitchFamily="2" charset="2"/>
              <a:buChar char="Ø"/>
              <a:tabLst>
                <a:tab pos="2960688" algn="l"/>
                <a:tab pos="3230563" algn="l"/>
              </a:tabLst>
            </a:pPr>
            <a:r>
              <a:rPr kumimoji="1" lang="en-US" altLang="ja-JP" dirty="0" smtClean="0"/>
              <a:t>Freezer temperature			: 193 K (Constant)</a:t>
            </a:r>
          </a:p>
          <a:p>
            <a:pPr marL="800100" lvl="1" indent="-342900" defTabSz="806450">
              <a:buFont typeface="Wingdings" panose="05000000000000000000" pitchFamily="2" charset="2"/>
              <a:buChar char="Ø"/>
              <a:tabLst>
                <a:tab pos="3230563" algn="l"/>
              </a:tabLst>
            </a:pPr>
            <a:r>
              <a:rPr lang="en-US" altLang="ja-JP" dirty="0" smtClean="0"/>
              <a:t>Initial vial temperature	:</a:t>
            </a:r>
            <a:r>
              <a:rPr lang="ja-JP" altLang="en-US" dirty="0" smtClean="0"/>
              <a:t> </a:t>
            </a:r>
            <a:r>
              <a:rPr lang="en-US" altLang="ja-JP" dirty="0" smtClean="0"/>
              <a:t>300 K</a:t>
            </a:r>
          </a:p>
          <a:p>
            <a:pPr marL="800100" lvl="1" indent="-342900">
              <a:buFont typeface="Wingdings" panose="05000000000000000000" pitchFamily="2" charset="2"/>
              <a:buChar char="Ø"/>
              <a:tabLst>
                <a:tab pos="3230563" algn="l"/>
              </a:tabLst>
            </a:pPr>
            <a:r>
              <a:rPr lang="en-US" altLang="ja-JP" dirty="0" smtClean="0"/>
              <a:t>Content of the vial	: Water 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740" y="660210"/>
            <a:ext cx="1146219" cy="1714886"/>
          </a:xfrm>
          <a:prstGeom prst="rect">
            <a:avLst/>
          </a:prstGeom>
        </p:spPr>
      </p:pic>
      <p:grpSp>
        <p:nvGrpSpPr>
          <p:cNvPr id="15" name="グループ化 14"/>
          <p:cNvGrpSpPr/>
          <p:nvPr/>
        </p:nvGrpSpPr>
        <p:grpSpPr>
          <a:xfrm>
            <a:off x="2001186" y="6371176"/>
            <a:ext cx="5486401" cy="400110"/>
            <a:chOff x="2001186" y="6371176"/>
            <a:chExt cx="5486401" cy="400110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2241030" y="6371176"/>
              <a:ext cx="52465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i="1" dirty="0" smtClean="0">
                  <a:solidFill>
                    <a:srgbClr val="FF0000"/>
                  </a:solidFill>
                </a:rPr>
                <a:t>R</a:t>
              </a:r>
              <a:r>
                <a:rPr kumimoji="1" lang="en-US" altLang="ja-JP" sz="2000" b="1" dirty="0" smtClean="0">
                  <a:solidFill>
                    <a:srgbClr val="FF0000"/>
                  </a:solidFill>
                </a:rPr>
                <a:t> and </a:t>
              </a:r>
              <a:r>
                <a:rPr kumimoji="1" lang="en-US" altLang="ja-JP" sz="2000" b="1" i="1" dirty="0" smtClean="0">
                  <a:solidFill>
                    <a:srgbClr val="FF0000"/>
                  </a:solidFill>
                </a:rPr>
                <a:t>k</a:t>
              </a:r>
              <a:r>
                <a:rPr lang="en-US" altLang="ja-JP" sz="2000" b="1" baseline="-25000" dirty="0" smtClean="0">
                  <a:solidFill>
                    <a:srgbClr val="FF0000"/>
                  </a:solidFill>
                </a:rPr>
                <a:t>v</a:t>
              </a:r>
              <a:r>
                <a:rPr lang="en-US" altLang="ja-JP" sz="2000" b="1" dirty="0" smtClean="0">
                  <a:solidFill>
                    <a:srgbClr val="FF0000"/>
                  </a:solidFill>
                </a:rPr>
                <a:t> are important design parameters.</a:t>
              </a:r>
              <a:r>
                <a:rPr kumimoji="1" lang="en-US" altLang="ja-JP" sz="2000" b="1" dirty="0" smtClean="0">
                  <a:solidFill>
                    <a:srgbClr val="FF0000"/>
                  </a:solidFill>
                </a:rPr>
                <a:t> </a:t>
              </a:r>
              <a:endParaRPr kumimoji="1" lang="ja-JP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右矢印 16"/>
            <p:cNvSpPr/>
            <p:nvPr/>
          </p:nvSpPr>
          <p:spPr>
            <a:xfrm>
              <a:off x="2001186" y="6453266"/>
              <a:ext cx="194872" cy="224852"/>
            </a:xfrm>
            <a:prstGeom prst="rightArrow">
              <a:avLst>
                <a:gd name="adj1" fmla="val 10714"/>
                <a:gd name="adj2" fmla="val 10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99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580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Heat transfer simulation 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3B8F41-5177-458A-B9D1-A42A76872576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86780" y="756024"/>
            <a:ext cx="3912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93713">
              <a:buFont typeface="Arial" panose="020B0604020202020204" pitchFamily="34" charset="0"/>
              <a:buChar char="•"/>
              <a:tabLst>
                <a:tab pos="2960688" algn="l"/>
              </a:tabLst>
            </a:pPr>
            <a:r>
              <a:rPr lang="en-US" altLang="ja-JP" sz="2400" b="1" dirty="0"/>
              <a:t>Freezer temperature </a:t>
            </a:r>
            <a:endParaRPr lang="en-US" altLang="ja-JP" sz="2400" b="1" dirty="0" smtClean="0"/>
          </a:p>
          <a:p>
            <a:pPr marL="800100" lvl="1" indent="-342900" defTabSz="493713">
              <a:buFont typeface="Wingdings" panose="05000000000000000000" pitchFamily="2" charset="2"/>
              <a:buChar char="Ø"/>
              <a:tabLst>
                <a:tab pos="2960688" algn="l"/>
              </a:tabLst>
            </a:pPr>
            <a:r>
              <a:rPr lang="en-US" altLang="ja-JP" dirty="0" smtClean="0"/>
              <a:t>Constant (193 K)  </a:t>
            </a:r>
          </a:p>
          <a:p>
            <a:pPr marL="800100" lvl="1" indent="-342900" defTabSz="493713">
              <a:buFont typeface="Wingdings" panose="05000000000000000000" pitchFamily="2" charset="2"/>
              <a:buChar char="Ø"/>
              <a:tabLst>
                <a:tab pos="2960688" algn="l"/>
              </a:tabLst>
            </a:pPr>
            <a:r>
              <a:rPr lang="en-US" altLang="ja-JP" dirty="0" smtClean="0"/>
              <a:t>‒3 K/min (From 300 K)</a:t>
            </a:r>
            <a:r>
              <a:rPr lang="en-US" altLang="ja-JP" b="1" dirty="0" smtClean="0"/>
              <a:t> 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003" y="778509"/>
            <a:ext cx="1601600" cy="11790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7115831" y="1214526"/>
                <a:ext cx="15339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sf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831" y="1214526"/>
                <a:ext cx="1533946" cy="276999"/>
              </a:xfrm>
              <a:prstGeom prst="rect">
                <a:avLst/>
              </a:prstGeom>
              <a:blipFill>
                <a:blip r:embed="rId3"/>
                <a:stretch>
                  <a:fillRect l="-2778" r="-4762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/>
          <p:cNvSpPr txBox="1"/>
          <p:nvPr/>
        </p:nvSpPr>
        <p:spPr>
          <a:xfrm>
            <a:off x="3762531" y="3680085"/>
            <a:ext cx="18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779" y="1995055"/>
            <a:ext cx="5177781" cy="4300814"/>
          </a:xfrm>
          <a:prstGeom prst="rect">
            <a:avLst/>
          </a:prstGeom>
        </p:spPr>
      </p:pic>
      <p:grpSp>
        <p:nvGrpSpPr>
          <p:cNvPr id="17" name="グループ化 16"/>
          <p:cNvGrpSpPr/>
          <p:nvPr/>
        </p:nvGrpSpPr>
        <p:grpSpPr>
          <a:xfrm>
            <a:off x="1806316" y="6371176"/>
            <a:ext cx="6092693" cy="400110"/>
            <a:chOff x="2001186" y="6371176"/>
            <a:chExt cx="6092693" cy="400110"/>
          </a:xfrm>
        </p:grpSpPr>
        <p:sp>
          <p:nvSpPr>
            <p:cNvPr id="18" name="テキスト ボックス 17"/>
            <p:cNvSpPr txBox="1"/>
            <p:nvPr/>
          </p:nvSpPr>
          <p:spPr>
            <a:xfrm>
              <a:off x="2241030" y="6371176"/>
              <a:ext cx="58528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b="1" dirty="0">
                  <a:solidFill>
                    <a:srgbClr val="FF0000"/>
                  </a:solidFill>
                </a:rPr>
                <a:t>Freezing procedure is also an important factor. </a:t>
              </a:r>
              <a:endParaRPr lang="ja-JP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右矢印 18"/>
            <p:cNvSpPr/>
            <p:nvPr/>
          </p:nvSpPr>
          <p:spPr>
            <a:xfrm>
              <a:off x="2001186" y="6453266"/>
              <a:ext cx="194872" cy="224852"/>
            </a:xfrm>
            <a:prstGeom prst="rightArrow">
              <a:avLst>
                <a:gd name="adj1" fmla="val 10714"/>
                <a:gd name="adj2" fmla="val 10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99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28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青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4079</TotalTime>
  <Words>474</Words>
  <Application>Microsoft Office PowerPoint</Application>
  <PresentationFormat>画面に合わせる (4:3)</PresentationFormat>
  <Paragraphs>121</Paragraphs>
  <Slides>12</Slides>
  <Notes>0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1" baseType="lpstr">
      <vt:lpstr>ＭＳ Ｐゴシック</vt:lpstr>
      <vt:lpstr>游ゴシック</vt:lpstr>
      <vt:lpstr>游明朝</vt:lpstr>
      <vt:lpstr>Arial</vt:lpstr>
      <vt:lpstr>Calibri</vt:lpstr>
      <vt:lpstr>Cambria Math</vt:lpstr>
      <vt:lpstr>Times New Roman</vt:lpstr>
      <vt:lpstr>Wingdings</vt:lpstr>
      <vt:lpstr>レトロスペクト</vt:lpstr>
      <vt:lpstr>Design methodology of freeze-thaw processes towards industrial manufacturing of  induced pluripotent stem cells   </vt:lpstr>
      <vt:lpstr>Background</vt:lpstr>
      <vt:lpstr>Background</vt:lpstr>
      <vt:lpstr>This study</vt:lpstr>
      <vt:lpstr>Experiment (In the future) </vt:lpstr>
      <vt:lpstr>Freezing of cells</vt:lpstr>
      <vt:lpstr>Modeling</vt:lpstr>
      <vt:lpstr>Heat transfer simulation</vt:lpstr>
      <vt:lpstr>Heat transfer simulation </vt:lpstr>
      <vt:lpstr>Mass transfer simulation</vt:lpstr>
      <vt:lpstr>Future plan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設計特論</dc:title>
  <dc:creator>Hayashi Yusuke YH.</dc:creator>
  <cp:lastModifiedBy>Hayashi Yusuke YH.</cp:lastModifiedBy>
  <cp:revision>498</cp:revision>
  <dcterms:created xsi:type="dcterms:W3CDTF">2017-05-15T00:20:55Z</dcterms:created>
  <dcterms:modified xsi:type="dcterms:W3CDTF">2018-04-18T01:59:50Z</dcterms:modified>
</cp:coreProperties>
</file>