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5" r:id="rId4"/>
    <p:sldId id="266" r:id="rId5"/>
    <p:sldId id="264" r:id="rId6"/>
    <p:sldId id="267" r:id="rId7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roeder" initials="s" lastIdx="10" clrIdx="0">
    <p:extLst/>
  </p:cmAuthor>
  <p:cmAuthor id="2" name="Svenja Noichl" initials="n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5EF"/>
    <a:srgbClr val="E9F556"/>
    <a:srgbClr val="B8FAB0"/>
    <a:srgbClr val="B8F4EC"/>
    <a:srgbClr val="00549F"/>
    <a:srgbClr val="0069B4"/>
    <a:srgbClr val="F7A600"/>
    <a:srgbClr val="8EB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29" autoAdjust="0"/>
    <p:restoredTop sz="81735" autoAdjust="0"/>
  </p:normalViewPr>
  <p:slideViewPr>
    <p:cSldViewPr>
      <p:cViewPr varScale="1">
        <p:scale>
          <a:sx n="53" d="100"/>
          <a:sy n="53" d="100"/>
        </p:scale>
        <p:origin x="96" y="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3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3" d="100"/>
          <a:sy n="93" d="100"/>
        </p:scale>
        <p:origin x="-372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lIns="82467" tIns="41234" rIns="82467" bIns="41234" compatLnSpc="0"/>
          <a:lstStyle/>
          <a:p>
            <a:pPr hangingPunct="0">
              <a:defRPr sz="1400"/>
            </a:pPr>
            <a:endParaRPr lang="de-DE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3847649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lIns="82467" tIns="41234" rIns="82467" bIns="41234" compatLnSpc="0"/>
          <a:lstStyle/>
          <a:p>
            <a:pPr algn="r" hangingPunct="0">
              <a:defRPr sz="1400"/>
            </a:pPr>
            <a:fld id="{19AD9DEB-1287-4276-93B8-A90F7A8ACC98}" type="datetimeFigureOut">
              <a:t>29.11.2018</a:t>
            </a:fld>
            <a:endParaRPr lang="de-DE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lIns="82467" tIns="41234" rIns="82467" bIns="41234" anchor="b" compatLnSpc="0"/>
          <a:lstStyle/>
          <a:p>
            <a:pPr hangingPunct="0">
              <a:defRPr sz="1400"/>
            </a:pPr>
            <a:r>
              <a:rPr lang="de-DE" sz="1300">
                <a:latin typeface="Arial" pitchFamily="18"/>
                <a:ea typeface="Microsoft YaHei" pitchFamily="2"/>
                <a:cs typeface="Mangal" pitchFamily="2"/>
              </a:rPr>
              <a:t>dfhdfgh</a:t>
            </a: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3847649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lIns="82467" tIns="41234" rIns="82467" bIns="41234" anchor="b" compatLnSpc="0"/>
          <a:lstStyle/>
          <a:p>
            <a:pPr algn="r" hangingPunct="0">
              <a:defRPr sz="1400"/>
            </a:pPr>
            <a:fld id="{8A489332-DFD9-4CDE-9EA4-8268B944AA6B}" type="slidenum">
              <a:t>‹Nr.›</a:t>
            </a:fld>
            <a:endParaRPr lang="de-DE" sz="13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2837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11659E72-87A1-4CF1-8D01-275DDB4C3C2C}" type="datetimeFigureOut">
              <a:t>29.11.2018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de-DE"/>
              <a:t>dfhdfgh</a:t>
            </a:r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C3130AF7-4063-4984-92A8-A8D35B0012B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95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de-DE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5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lIns="0" tIns="0" rIns="0" bIns="0" anchor="b"/>
          <a:lstStyle/>
          <a:p>
            <a:pPr lvl="0"/>
            <a:r>
              <a:rPr lang="de-DE"/>
              <a:t>dfhdfgh</a:t>
            </a:r>
          </a:p>
        </p:txBody>
      </p:sp>
      <p:sp>
        <p:nvSpPr>
          <p:cNvPr id="5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94F7966E-A606-47A3-9E68-0FA303DC6843}" type="slidenum">
              <a:t>1</a:t>
            </a:fld>
            <a:endParaRPr lang="de-D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70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3130AF7-4063-4984-92A8-A8D35B0012B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150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3130AF7-4063-4984-92A8-A8D35B0012B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26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3499" y="3407504"/>
            <a:ext cx="9313035" cy="14700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549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3499" y="5105400"/>
            <a:ext cx="9313035" cy="8438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3200">
                <a:solidFill>
                  <a:srgbClr val="8EBAE5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" name="Rechteck 20"/>
          <p:cNvSpPr/>
          <p:nvPr userDrawn="1"/>
        </p:nvSpPr>
        <p:spPr>
          <a:xfrm>
            <a:off x="1206719" y="3356994"/>
            <a:ext cx="9753120" cy="15710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6480">
            <a:solidFill>
              <a:srgbClr val="004D91"/>
            </a:solidFill>
            <a:prstDash val="solid"/>
          </a:ln>
        </p:spPr>
        <p:txBody>
          <a:bodyPr vert="horz" wrap="square" lIns="120000" tIns="60000" rIns="120000" bIns="60000" anchor="ctr" compatLnSpc="0"/>
          <a:lstStyle/>
          <a:p>
            <a:pPr marL="0" marR="0" lvl="0" indent="0" algn="l" defTabSz="12191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Rechteck 32"/>
          <p:cNvSpPr/>
          <p:nvPr userDrawn="1"/>
        </p:nvSpPr>
        <p:spPr>
          <a:xfrm>
            <a:off x="1219200" y="5048280"/>
            <a:ext cx="9753120" cy="97300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6480">
            <a:solidFill>
              <a:srgbClr val="74A4D4"/>
            </a:solidFill>
            <a:prstDash val="solid"/>
          </a:ln>
        </p:spPr>
        <p:txBody>
          <a:bodyPr vert="horz" wrap="square" lIns="120000" tIns="60000" rIns="120000" bIns="60000" anchor="ctr" compatLnSpc="0"/>
          <a:lstStyle/>
          <a:p>
            <a:pPr marL="0" marR="0" lvl="0" indent="0" algn="l" defTabSz="12191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Rechteck 21"/>
          <p:cNvSpPr/>
          <p:nvPr userDrawn="1"/>
        </p:nvSpPr>
        <p:spPr>
          <a:xfrm>
            <a:off x="1206719" y="3356994"/>
            <a:ext cx="304320" cy="15710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4D91"/>
          </a:solidFill>
          <a:ln>
            <a:noFill/>
            <a:prstDash val="solid"/>
          </a:ln>
        </p:spPr>
        <p:txBody>
          <a:bodyPr vert="horz" wrap="square" lIns="120000" tIns="60000" rIns="120000" bIns="60000" anchor="ctr" compatLnSpc="0"/>
          <a:lstStyle/>
          <a:p>
            <a:pPr marL="0" marR="0" lvl="0" indent="0" algn="l" defTabSz="12191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Rechteck 31"/>
          <p:cNvSpPr/>
          <p:nvPr userDrawn="1"/>
        </p:nvSpPr>
        <p:spPr>
          <a:xfrm>
            <a:off x="1219200" y="5048280"/>
            <a:ext cx="304320" cy="97300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A4D4"/>
          </a:solidFill>
          <a:ln>
            <a:noFill/>
            <a:prstDash val="solid"/>
          </a:ln>
        </p:spPr>
        <p:txBody>
          <a:bodyPr vert="horz" wrap="square" lIns="120000" tIns="60000" rIns="120000" bIns="60000" anchor="ctr" compatLnSpc="0"/>
          <a:lstStyle/>
          <a:p>
            <a:pPr marL="0" marR="0" lvl="0" indent="0" algn="l" defTabSz="12191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9536" y="2372883"/>
            <a:ext cx="33189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erade Verbindung 18"/>
          <p:cNvSpPr/>
          <p:nvPr userDrawn="1"/>
        </p:nvSpPr>
        <p:spPr>
          <a:xfrm flipH="1" flipV="1">
            <a:off x="273600" y="6403320"/>
            <a:ext cx="11666880" cy="1440"/>
          </a:xfrm>
          <a:prstGeom prst="line">
            <a:avLst/>
          </a:prstGeom>
          <a:noFill/>
          <a:ln w="9360">
            <a:solidFill>
              <a:srgbClr val="74A4D4"/>
            </a:solidFill>
            <a:prstDash val="solid"/>
            <a:round/>
          </a:ln>
        </p:spPr>
        <p:txBody>
          <a:bodyPr vert="horz" wrap="square" lIns="120000" tIns="60000" rIns="120000" bIns="60000" anchor="t" anchorCtr="1" compatLnSpc="0"/>
          <a:lstStyle/>
          <a:p>
            <a:pPr marL="0" marR="0" lvl="0" indent="0" algn="l" defTabSz="12191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7505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65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6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</p:sldLayoutIdLst>
  <p:hf hdr="0" dt="0"/>
  <p:txStyles>
    <p:titleStyle>
      <a:lvl1pPr algn="ctr" defTabSz="1219170" rtl="0" eaLnBrk="1" latinLnBrk="0" hangingPunct="1">
        <a:spcBef>
          <a:spcPct val="0"/>
        </a:spcBef>
        <a:buNone/>
        <a:defRPr lang="de-DE" sz="5867" kern="1200">
          <a:solidFill>
            <a:srgbClr val="00549F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.de/fernsehen/ard-alpha/sendungen/campus/sozialerhebung-studentenwerk-studieren-teuer-100.html" TargetMode="External"/><Relationship Id="rId3" Type="http://schemas.openxmlformats.org/officeDocument/2006/relationships/hyperlink" Target="http://www.iconarchive.com/show/colorful-long-shadow-icons-by-graphicloads/Gift-icon.html" TargetMode="External"/><Relationship Id="rId7" Type="http://schemas.openxmlformats.org/officeDocument/2006/relationships/hyperlink" Target="https://pixabay.com/en/books-education-textbooks-pile-25154/" TargetMode="External"/><Relationship Id="rId2" Type="http://schemas.openxmlformats.org/officeDocument/2006/relationships/hyperlink" Target="http://www.iconarchive.com/show/ios7-icons-by-icons8/Arrows-Right-2-ic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conarchive.com/show/flat-icons-by-flat-icons.com/Coins-icon.html" TargetMode="External"/><Relationship Id="rId5" Type="http://schemas.openxmlformats.org/officeDocument/2006/relationships/hyperlink" Target="http://www.iconarchive.com/show/beautiful-flat-icons-by-elegantthemes/bookshelf-icon.html" TargetMode="External"/><Relationship Id="rId4" Type="http://schemas.openxmlformats.org/officeDocument/2006/relationships/hyperlink" Target="http://www.iconarchive.com/show/macaron-icons-by-goescat/text-editor-ic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err="1"/>
              <a:t>Projekt-Titel</a:t>
            </a:r>
            <a:br>
              <a:rPr lang="en-US" sz="4800" dirty="0"/>
            </a:br>
            <a:r>
              <a:rPr lang="en-US" sz="3200" dirty="0" err="1"/>
              <a:t>Idee</a:t>
            </a:r>
            <a:r>
              <a:rPr lang="en-US" sz="3200" dirty="0"/>
              <a:t>-Pitch </a:t>
            </a:r>
            <a:r>
              <a:rPr lang="en-US" sz="3200" dirty="0" err="1"/>
              <a:t>Projekte</a:t>
            </a:r>
            <a:r>
              <a:rPr lang="en-US" sz="3200" dirty="0"/>
              <a:t> </a:t>
            </a:r>
            <a:r>
              <a:rPr lang="en-US" sz="3200" dirty="0" err="1"/>
              <a:t>WebTech</a:t>
            </a:r>
            <a:r>
              <a:rPr lang="en-US" sz="3200" dirty="0"/>
              <a:t> WS 2018/2019</a:t>
            </a:r>
            <a:endParaRPr lang="de-DE" sz="4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Hendrik Steidl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>
            <a:extLst>
              <a:ext uri="{FF2B5EF4-FFF2-40B4-BE49-F238E27FC236}">
                <a16:creationId xmlns:a16="http://schemas.microsoft.com/office/drawing/2014/main" id="{D74F5A70-B9A0-45BB-BE80-5C188670CF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" y="9"/>
            <a:ext cx="12191978" cy="685799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57987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92F7047-9358-4D3E-BACA-63F6BA1AE8C3}"/>
              </a:ext>
            </a:extLst>
          </p:cNvPr>
          <p:cNvSpPr txBox="1">
            <a:spLocks/>
          </p:cNvSpPr>
          <p:nvPr/>
        </p:nvSpPr>
        <p:spPr>
          <a:xfrm>
            <a:off x="1439482" y="260648"/>
            <a:ext cx="9313035" cy="7920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lang="de-DE" sz="5867" kern="1200">
                <a:solidFill>
                  <a:srgbClr val="00549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solidFill>
                  <a:srgbClr val="0070C0"/>
                </a:solidFill>
              </a:rPr>
              <a:t>Idee</a:t>
            </a:r>
            <a:endParaRPr lang="de-DE" sz="4800" dirty="0"/>
          </a:p>
        </p:txBody>
      </p:sp>
      <p:pic>
        <p:nvPicPr>
          <p:cNvPr id="3" name="Grafik 6">
            <a:extLst>
              <a:ext uri="{FF2B5EF4-FFF2-40B4-BE49-F238E27FC236}">
                <a16:creationId xmlns:a16="http://schemas.microsoft.com/office/drawing/2014/main" id="{F76A75C6-313A-4763-8D98-B750072A5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801" y="4713667"/>
            <a:ext cx="1818101" cy="181810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rafik 8">
            <a:extLst>
              <a:ext uri="{FF2B5EF4-FFF2-40B4-BE49-F238E27FC236}">
                <a16:creationId xmlns:a16="http://schemas.microsoft.com/office/drawing/2014/main" id="{5BA1C034-ACF5-47FC-B287-758CEDB04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796" y="4248146"/>
            <a:ext cx="1219196" cy="12191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rafik 11">
            <a:extLst>
              <a:ext uri="{FF2B5EF4-FFF2-40B4-BE49-F238E27FC236}">
                <a16:creationId xmlns:a16="http://schemas.microsoft.com/office/drawing/2014/main" id="{70560F94-3A52-42FD-A354-F2A8018FF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078" y="5242758"/>
            <a:ext cx="1069143" cy="106914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Grafik 4">
            <a:extLst>
              <a:ext uri="{FF2B5EF4-FFF2-40B4-BE49-F238E27FC236}">
                <a16:creationId xmlns:a16="http://schemas.microsoft.com/office/drawing/2014/main" id="{70F0C325-4533-41D4-8B10-49E28D198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0225" y="4083573"/>
            <a:ext cx="1466853" cy="146685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Grafik 13">
            <a:extLst>
              <a:ext uri="{FF2B5EF4-FFF2-40B4-BE49-F238E27FC236}">
                <a16:creationId xmlns:a16="http://schemas.microsoft.com/office/drawing/2014/main" id="{E3592331-EEFF-43C7-9E87-4DC80B1C2C8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8000"/>
          </a:blip>
          <a:stretch>
            <a:fillRect/>
          </a:stretch>
        </p:blipFill>
        <p:spPr>
          <a:xfrm rot="2071517">
            <a:off x="4227606" y="3219797"/>
            <a:ext cx="2438403" cy="24384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Grafik 14">
            <a:extLst>
              <a:ext uri="{FF2B5EF4-FFF2-40B4-BE49-F238E27FC236}">
                <a16:creationId xmlns:a16="http://schemas.microsoft.com/office/drawing/2014/main" id="{7C0FFAAF-96AB-441D-BEA2-A77B29BF2E5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8000"/>
          </a:blip>
          <a:stretch>
            <a:fillRect/>
          </a:stretch>
        </p:blipFill>
        <p:spPr>
          <a:xfrm rot="12933250">
            <a:off x="4199467" y="4558115"/>
            <a:ext cx="2438403" cy="24384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3F620B56-75FE-4B7B-A075-5679FE803F39}"/>
              </a:ext>
            </a:extLst>
          </p:cNvPr>
          <p:cNvSpPr/>
          <p:nvPr/>
        </p:nvSpPr>
        <p:spPr>
          <a:xfrm>
            <a:off x="695400" y="1390658"/>
            <a:ext cx="108012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Lehrbuch/Skript Austausch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Forum zum Austausch von Lehrbüchern und Skripten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Ermöglicht die Kontaktaufnahme zwischen Käufer und Verkäufer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RWTH spezifisch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33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92F7047-9358-4D3E-BACA-63F6BA1AE8C3}"/>
              </a:ext>
            </a:extLst>
          </p:cNvPr>
          <p:cNvSpPr txBox="1">
            <a:spLocks/>
          </p:cNvSpPr>
          <p:nvPr/>
        </p:nvSpPr>
        <p:spPr>
          <a:xfrm>
            <a:off x="1439482" y="260648"/>
            <a:ext cx="9313035" cy="7920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lang="de-DE" sz="5867" kern="1200">
                <a:solidFill>
                  <a:srgbClr val="00549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solidFill>
                  <a:srgbClr val="0070C0"/>
                </a:solidFill>
              </a:rPr>
              <a:t>Entwurf</a:t>
            </a:r>
            <a:endParaRPr lang="de-DE" sz="480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F620B56-75FE-4B7B-A075-5679FE803F39}"/>
              </a:ext>
            </a:extLst>
          </p:cNvPr>
          <p:cNvSpPr/>
          <p:nvPr/>
        </p:nvSpPr>
        <p:spPr>
          <a:xfrm>
            <a:off x="695400" y="1390658"/>
            <a:ext cx="1080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E0045-5CF7-4423-AE38-3CC60ECB7F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31" y="1052736"/>
            <a:ext cx="8770936" cy="581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6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92F7047-9358-4D3E-BACA-63F6BA1AE8C3}"/>
              </a:ext>
            </a:extLst>
          </p:cNvPr>
          <p:cNvSpPr txBox="1">
            <a:spLocks/>
          </p:cNvSpPr>
          <p:nvPr/>
        </p:nvSpPr>
        <p:spPr>
          <a:xfrm>
            <a:off x="1439482" y="260648"/>
            <a:ext cx="9313035" cy="7920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lang="de-DE" sz="5867" kern="1200">
                <a:solidFill>
                  <a:srgbClr val="00549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solidFill>
                  <a:srgbClr val="0070C0"/>
                </a:solidFill>
              </a:rPr>
              <a:t>Lehrbuch/Skript Austausch</a:t>
            </a:r>
            <a:endParaRPr lang="de-DE" sz="4800" dirty="0"/>
          </a:p>
        </p:txBody>
      </p:sp>
      <p:graphicFrame>
        <p:nvGraphicFramePr>
          <p:cNvPr id="6" name="Tabelle 10">
            <a:extLst>
              <a:ext uri="{FF2B5EF4-FFF2-40B4-BE49-F238E27FC236}">
                <a16:creationId xmlns:a16="http://schemas.microsoft.com/office/drawing/2014/main" id="{33CBEF8E-7AB9-4B28-940B-E63248571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622089"/>
              </p:ext>
            </p:extLst>
          </p:nvPr>
        </p:nvGraphicFramePr>
        <p:xfrm>
          <a:off x="838203" y="1995806"/>
          <a:ext cx="10515588" cy="404807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313581">
                  <a:extLst>
                    <a:ext uri="{9D8B030D-6E8A-4147-A177-3AD203B41FA5}">
                      <a16:colId xmlns:a16="http://schemas.microsoft.com/office/drawing/2014/main" val="3300444217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3767766426"/>
                    </a:ext>
                  </a:extLst>
                </a:gridCol>
                <a:gridCol w="3673615">
                  <a:extLst>
                    <a:ext uri="{9D8B030D-6E8A-4147-A177-3AD203B41FA5}">
                      <a16:colId xmlns:a16="http://schemas.microsoft.com/office/drawing/2014/main" val="3671766911"/>
                    </a:ext>
                  </a:extLst>
                </a:gridCol>
              </a:tblGrid>
              <a:tr h="542879"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2800" b="0"/>
                        <a:t>Akteure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2800" b="0"/>
                        <a:t>Aktionen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800" b="0"/>
                        <a:t>Anforderungen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68603"/>
                  </a:ext>
                </a:extLst>
              </a:tr>
              <a:tr h="3329430">
                <a:tc>
                  <a:txBody>
                    <a:bodyPr/>
                    <a:lstStyle/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Mitglieder</a:t>
                      </a:r>
                    </a:p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Administratoren</a:t>
                      </a:r>
                    </a:p>
                    <a:p>
                      <a:pPr lvl="0"/>
                      <a:endParaRPr lang="de-DE" sz="2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Nutzerkonto anlegen/löschen</a:t>
                      </a:r>
                    </a:p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Anzeigen erstellen </a:t>
                      </a:r>
                    </a:p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Anzeigen suchen</a:t>
                      </a:r>
                    </a:p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Andere Nutzer kontaktieren</a:t>
                      </a:r>
                    </a:p>
                    <a:p>
                      <a:pPr lvl="0"/>
                      <a:endParaRPr lang="de-DE" sz="2800" dirty="0"/>
                    </a:p>
                    <a:p>
                      <a:pPr lvl="0"/>
                      <a:endParaRPr lang="de-DE" sz="2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Ggf. Viele Benutzer</a:t>
                      </a:r>
                    </a:p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Übersichtlich</a:t>
                      </a:r>
                    </a:p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Einfache Bedienung</a:t>
                      </a:r>
                    </a:p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endParaRPr lang="de-DE" sz="2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94419"/>
                  </a:ext>
                </a:extLst>
              </a:tr>
            </a:tbl>
          </a:graphicData>
        </a:graphic>
      </p:graphicFrame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D45AD406-0618-45C1-8744-74C6AA5E5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504" y="393925"/>
            <a:ext cx="1744025" cy="131762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79823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92F7047-9358-4D3E-BACA-63F6BA1AE8C3}"/>
              </a:ext>
            </a:extLst>
          </p:cNvPr>
          <p:cNvSpPr txBox="1">
            <a:spLocks/>
          </p:cNvSpPr>
          <p:nvPr/>
        </p:nvSpPr>
        <p:spPr>
          <a:xfrm>
            <a:off x="1439482" y="260648"/>
            <a:ext cx="9313035" cy="7920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lang="de-DE" sz="5867" kern="1200">
                <a:solidFill>
                  <a:srgbClr val="00549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solidFill>
                  <a:srgbClr val="0070C0"/>
                </a:solidFill>
              </a:rPr>
              <a:t>Quellen</a:t>
            </a:r>
            <a:endParaRPr lang="de-DE" sz="480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F620B56-75FE-4B7B-A075-5679FE803F39}"/>
              </a:ext>
            </a:extLst>
          </p:cNvPr>
          <p:cNvSpPr/>
          <p:nvPr/>
        </p:nvSpPr>
        <p:spPr>
          <a:xfrm>
            <a:off x="695400" y="1390658"/>
            <a:ext cx="108012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/>
              <a:t>Bilder: </a:t>
            </a:r>
          </a:p>
          <a:p>
            <a:r>
              <a:rPr lang="de-DE" sz="2000" dirty="0">
                <a:hlinkClick r:id="rId2"/>
              </a:rPr>
              <a:t>http://www.iconarchive.com/show/ios7-icons-by-icons8/Arrows-Right-2-icon.html</a:t>
            </a:r>
            <a:endParaRPr lang="de-DE" sz="2000" dirty="0"/>
          </a:p>
          <a:p>
            <a:r>
              <a:rPr lang="de-DE" sz="2000" dirty="0">
                <a:hlinkClick r:id="rId3"/>
              </a:rPr>
              <a:t>http://www.iconarchive.com/show/colorful-long-shadow-icons-by-graphicloads/Gift-icon.html</a:t>
            </a:r>
            <a:endParaRPr lang="de-DE" sz="2000" dirty="0"/>
          </a:p>
          <a:p>
            <a:r>
              <a:rPr lang="de-DE" sz="2000" dirty="0">
                <a:hlinkClick r:id="rId4"/>
              </a:rPr>
              <a:t>http://www.iconarchive.com/show/macaron-icons-by-goescat/text-editor-icon.html</a:t>
            </a:r>
            <a:endParaRPr lang="de-DE" sz="2000" dirty="0"/>
          </a:p>
          <a:p>
            <a:r>
              <a:rPr lang="de-DE" sz="2000" dirty="0">
                <a:hlinkClick r:id="rId5"/>
              </a:rPr>
              <a:t>http://www.iconarchive.com/show/beautiful-flat-icons-by-elegantthemes/bookshelf-icon.html</a:t>
            </a:r>
            <a:endParaRPr lang="de-DE" sz="2000" dirty="0"/>
          </a:p>
          <a:p>
            <a:r>
              <a:rPr lang="de-DE" sz="2000" dirty="0">
                <a:hlinkClick r:id="rId6"/>
              </a:rPr>
              <a:t>http://www.iconarchive.com/show/flat-icons-by-flat-icons.com/Coins-icon.html</a:t>
            </a:r>
            <a:endParaRPr lang="de-DE" sz="2000" dirty="0"/>
          </a:p>
          <a:p>
            <a:r>
              <a:rPr lang="de-DE" sz="2000" dirty="0">
                <a:hlinkClick r:id="rId7"/>
              </a:rPr>
              <a:t>https://pixabay.com/en/books-education-textbooks-pile-25154/</a:t>
            </a:r>
            <a:endParaRPr lang="de-DE" sz="2000" dirty="0"/>
          </a:p>
          <a:p>
            <a:r>
              <a:rPr lang="de-DE" sz="2000" dirty="0">
                <a:hlinkClick r:id="rId8"/>
              </a:rPr>
              <a:t>https://www.br.de/fernsehen/ard-alpha/sendungen/campus/sozialerhebung-studentenwerk-studieren-teuer-100.html</a:t>
            </a:r>
            <a:endParaRPr lang="de-DE" sz="20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573132"/>
      </p:ext>
    </p:extLst>
  </p:cSld>
  <p:clrMapOvr>
    <a:masterClrMapping/>
  </p:clrMapOvr>
</p:sld>
</file>

<file path=ppt/theme/theme1.xml><?xml version="1.0" encoding="utf-8"?>
<a:theme xmlns:a="http://schemas.openxmlformats.org/drawingml/2006/main" name="i9">
  <a:themeElements>
    <a:clrScheme name="RWTH">
      <a:dk1>
        <a:srgbClr val="000000"/>
      </a:dk1>
      <a:lt1>
        <a:srgbClr val="FFFFFF"/>
      </a:lt1>
      <a:dk2>
        <a:srgbClr val="00549F"/>
      </a:dk2>
      <a:lt2>
        <a:srgbClr val="8EBAE5"/>
      </a:lt2>
      <a:accent1>
        <a:srgbClr val="00549F"/>
      </a:accent1>
      <a:accent2>
        <a:srgbClr val="8EBAE5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</Words>
  <Application>Microsoft Office PowerPoint</Application>
  <PresentationFormat>Breitbild</PresentationFormat>
  <Paragraphs>37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Arial Unicode MS</vt:lpstr>
      <vt:lpstr>Microsoft YaHei</vt:lpstr>
      <vt:lpstr>Arial</vt:lpstr>
      <vt:lpstr>Calibri</vt:lpstr>
      <vt:lpstr>Mangal</vt:lpstr>
      <vt:lpstr>Tahoma</vt:lpstr>
      <vt:lpstr>Times New Roman</vt:lpstr>
      <vt:lpstr>i9</vt:lpstr>
      <vt:lpstr>Projekt-Titel Idee-Pitch Projekte WebTech WS 2018/2019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roepke@informatik.rwth-aachen.de</dc:creator>
  <cp:lastModifiedBy>Hannah Mertens</cp:lastModifiedBy>
  <cp:revision>285</cp:revision>
  <dcterms:created xsi:type="dcterms:W3CDTF">2016-04-18T11:39:37Z</dcterms:created>
  <dcterms:modified xsi:type="dcterms:W3CDTF">2018-11-29T11:29:00Z</dcterms:modified>
</cp:coreProperties>
</file>