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889" r:id="rId1"/>
  </p:sldMasterIdLst>
  <p:notesMasterIdLst>
    <p:notesMasterId r:id="rId5"/>
  </p:notesMasterIdLst>
  <p:handoutMasterIdLst>
    <p:handoutMasterId r:id="rId6"/>
  </p:handoutMasterIdLst>
  <p:sldIdLst>
    <p:sldId id="10527" r:id="rId2"/>
    <p:sldId id="10531" r:id="rId3"/>
    <p:sldId id="10532" r:id="rId4"/>
  </p:sldIdLst>
  <p:sldSz cx="9904413" cy="6858000"/>
  <p:notesSz cx="6797675" cy="9926638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pos="126" userDrawn="1">
          <p15:clr>
            <a:srgbClr val="A4A3A4"/>
          </p15:clr>
        </p15:guide>
        <p15:guide id="2" pos="190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 userDrawn="1">
          <p15:clr>
            <a:srgbClr val="A4A3A4"/>
          </p15:clr>
        </p15:guide>
        <p15:guide id="2" pos="2118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  <p15:guide id="5" orient="horz" pos="3150" userDrawn="1">
          <p15:clr>
            <a:srgbClr val="A4A3A4"/>
          </p15:clr>
        </p15:guide>
        <p15:guide id="6" pos="2165" userDrawn="1">
          <p15:clr>
            <a:srgbClr val="A4A3A4"/>
          </p15:clr>
        </p15:guide>
        <p15:guide id="7" orient="horz" pos="3081" userDrawn="1">
          <p15:clr>
            <a:srgbClr val="A4A3A4"/>
          </p15:clr>
        </p15:guide>
        <p15:guide id="8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8" name="作成者" initials="A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FFFBCC"/>
    <a:srgbClr val="336600"/>
    <a:srgbClr val="FFFFFF"/>
    <a:srgbClr val="D2ECB6"/>
    <a:srgbClr val="E4E7E7"/>
    <a:srgbClr val="FFF2EF"/>
    <a:srgbClr val="F7F7F7"/>
    <a:srgbClr val="E3F3D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3504" autoAdjust="0"/>
  </p:normalViewPr>
  <p:slideViewPr>
    <p:cSldViewPr showGuides="1">
      <p:cViewPr>
        <p:scale>
          <a:sx n="66" d="100"/>
          <a:sy n="66" d="100"/>
        </p:scale>
        <p:origin x="1470" y="30"/>
      </p:cViewPr>
      <p:guideLst>
        <p:guide pos="126"/>
        <p:guide pos="190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66"/>
    </p:cViewPr>
  </p:sorterViewPr>
  <p:notesViewPr>
    <p:cSldViewPr>
      <p:cViewPr varScale="1">
        <p:scale>
          <a:sx n="45" d="100"/>
          <a:sy n="45" d="100"/>
        </p:scale>
        <p:origin x="2768" y="56"/>
      </p:cViewPr>
      <p:guideLst>
        <p:guide orient="horz" pos="3104"/>
        <p:guide pos="2118"/>
        <p:guide orient="horz" pos="3127"/>
        <p:guide pos="2142"/>
        <p:guide orient="horz" pos="3150"/>
        <p:guide pos="2165"/>
        <p:guide orient="horz" pos="3081"/>
        <p:guide pos="2097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9" y="3"/>
            <a:ext cx="2945659" cy="496332"/>
          </a:xfrm>
          <a:prstGeom prst="rect">
            <a:avLst/>
          </a:prstGeom>
        </p:spPr>
        <p:txBody>
          <a:bodyPr vert="horz" lIns="92758" tIns="46380" rIns="92758" bIns="46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59" y="3"/>
            <a:ext cx="2945659" cy="496332"/>
          </a:xfrm>
          <a:prstGeom prst="rect">
            <a:avLst/>
          </a:prstGeom>
        </p:spPr>
        <p:txBody>
          <a:bodyPr vert="horz" wrap="square" lIns="92758" tIns="46380" rIns="92758" bIns="4638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9" y="9428589"/>
            <a:ext cx="2945659" cy="496332"/>
          </a:xfrm>
          <a:prstGeom prst="rect">
            <a:avLst/>
          </a:prstGeom>
        </p:spPr>
        <p:txBody>
          <a:bodyPr vert="horz" lIns="92758" tIns="46380" rIns="92758" bIns="46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59" y="9428589"/>
            <a:ext cx="2945659" cy="496332"/>
          </a:xfrm>
          <a:prstGeom prst="rect">
            <a:avLst/>
          </a:prstGeom>
        </p:spPr>
        <p:txBody>
          <a:bodyPr vert="horz" wrap="square" lIns="92758" tIns="46380" rIns="92758" bIns="46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9" y="3"/>
            <a:ext cx="2945659" cy="496332"/>
          </a:xfrm>
          <a:prstGeom prst="rect">
            <a:avLst/>
          </a:prstGeom>
        </p:spPr>
        <p:txBody>
          <a:bodyPr vert="horz" lIns="92758" tIns="46380" rIns="92758" bIns="46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59" y="3"/>
            <a:ext cx="2945659" cy="496332"/>
          </a:xfrm>
          <a:prstGeom prst="rect">
            <a:avLst/>
          </a:prstGeom>
        </p:spPr>
        <p:txBody>
          <a:bodyPr vert="horz" wrap="square" lIns="92758" tIns="46380" rIns="92758" bIns="4638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4612C19A-B064-4A02-B1DD-2674A5B33712}" type="datetime1">
              <a:rPr lang="en-US"/>
              <a:pPr>
                <a:defRPr/>
              </a:pPr>
              <a:t>1/21/2021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2950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8" tIns="46380" rIns="92758" bIns="4638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66"/>
            <a:ext cx="5438140" cy="4466987"/>
          </a:xfrm>
          <a:prstGeom prst="rect">
            <a:avLst/>
          </a:prstGeom>
        </p:spPr>
        <p:txBody>
          <a:bodyPr vert="horz" wrap="square" lIns="92758" tIns="46380" rIns="92758" bIns="4638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9" y="9428589"/>
            <a:ext cx="2945659" cy="496332"/>
          </a:xfrm>
          <a:prstGeom prst="rect">
            <a:avLst/>
          </a:prstGeom>
        </p:spPr>
        <p:txBody>
          <a:bodyPr vert="horz" lIns="92758" tIns="46380" rIns="92758" bIns="46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59" y="9428589"/>
            <a:ext cx="2945659" cy="496332"/>
          </a:xfrm>
          <a:prstGeom prst="rect">
            <a:avLst/>
          </a:prstGeom>
        </p:spPr>
        <p:txBody>
          <a:bodyPr vert="horz" wrap="square" lIns="92758" tIns="46380" rIns="92758" bIns="46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2E57817C-C749-40AE-A5FD-F6A74744A7F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Geneva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Black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8408464"/>
              </p:ext>
            </p:extLst>
          </p:nvPr>
        </p:nvGraphicFramePr>
        <p:xfrm>
          <a:off x="2" y="5"/>
          <a:ext cx="171951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think-cell スライド" r:id="rId4" imgW="0" imgH="0" progId="TCLayout.ActiveDocument.1">
                  <p:embed/>
                </p:oleObj>
              </mc:Choice>
              <mc:Fallback>
                <p:oleObj name="think-cell スライド" r:id="rId4" imgW="0" imgH="0" progId="TCLayout.ActiveDocument.1">
                  <p:embed/>
                  <p:pic>
                    <p:nvPicPr>
                      <p:cNvPr id="44" name="Objekt 4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5"/>
                        <a:ext cx="171951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8D3C4A64-452D-4983-B7FC-5E53262D0D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362" y="4425950"/>
            <a:ext cx="5382798" cy="38048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1" kern="1200" spc="0" baseline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167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YYYY/MM/DD</a:t>
            </a:r>
            <a:r>
              <a:rPr lang="en-US" altLang="ja-JP" dirty="0"/>
              <a:t> (20pt, Bold)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4E9271-9214-4E8F-BAE4-0D5BC07363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5362" y="2020322"/>
            <a:ext cx="6678736" cy="1125316"/>
          </a:xfrm>
          <a:prstGeom prst="rect">
            <a:avLst/>
          </a:prstGeom>
        </p:spPr>
        <p:txBody>
          <a:bodyPr vert="horz" lIns="36000" tIns="36000" rIns="36000" bIns="36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kumimoji="1" lang="en-GB" sz="3199" b="1" kern="1200" spc="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defRPr>
            </a:lvl1pPr>
          </a:lstStyle>
          <a:p>
            <a:pPr marL="0" lv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</a:pPr>
            <a:r>
              <a:rPr lang="ja-JP" altLang="en-US" dirty="0"/>
              <a:t>プロジェクト名</a:t>
            </a:r>
            <a:r>
              <a:rPr lang="en-US" altLang="ja-JP" dirty="0"/>
              <a:t>(32pt, Bold)</a:t>
            </a:r>
            <a:endParaRPr lang="en-GB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143E9F02-8C60-4227-BA85-68E7E484CE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5362" y="587424"/>
            <a:ext cx="5382798" cy="442035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400" b="1" kern="1200" spc="0" baseline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167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ja-JP" altLang="en-US" dirty="0"/>
              <a:t>企業名 </a:t>
            </a:r>
            <a:r>
              <a:rPr lang="en-US" altLang="ja-JP" dirty="0"/>
              <a:t>or </a:t>
            </a:r>
            <a:r>
              <a:rPr lang="ja-JP" altLang="en-US" dirty="0"/>
              <a:t>企業ロゴ </a:t>
            </a:r>
            <a:r>
              <a:rPr lang="en-US" altLang="ja-JP" dirty="0"/>
              <a:t>(24pt, Bold)</a:t>
            </a:r>
            <a:endParaRPr lang="en-US" dirty="0"/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A1D11991-D2D3-4D81-8598-586C2E6921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362" y="3699720"/>
            <a:ext cx="5382798" cy="38048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1" kern="1200" spc="0" baseline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167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ja-JP" altLang="en-US" dirty="0"/>
              <a:t>会議名</a:t>
            </a:r>
            <a:r>
              <a:rPr lang="en-US" altLang="ja-JP" dirty="0"/>
              <a:t>(20pt, Bold)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742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3898825"/>
              </p:ext>
            </p:extLst>
          </p:nvPr>
        </p:nvGraphicFramePr>
        <p:xfrm>
          <a:off x="1591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think-cell スライド" r:id="rId5" imgW="470" imgH="469" progId="TCLayout.ActiveDocument.1">
                  <p:embed/>
                </p:oleObj>
              </mc:Choice>
              <mc:Fallback>
                <p:oleObj name="think-cell スライド" r:id="rId5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1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正方形/長方形 2" hidden="1">
            <a:extLst>
              <a:ext uri="{FF2B5EF4-FFF2-40B4-BE49-F238E27FC236}">
                <a16:creationId xmlns:a16="http://schemas.microsoft.com/office/drawing/2014/main" id="{E9D77052-51AC-4D7E-B108-2079FE5218E4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1" y="0"/>
            <a:ext cx="158725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1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99" b="1" i="0" kern="0" baseline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426" y="476672"/>
            <a:ext cx="8926570" cy="420752"/>
          </a:xfrm>
          <a:prstGeom prst="rect">
            <a:avLst/>
          </a:prstGeom>
          <a:noFill/>
        </p:spPr>
        <p:txBody>
          <a:bodyPr vert="horz" lIns="0" tIns="0" rIns="0" bIns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2"/>
          </p:nvPr>
        </p:nvSpPr>
        <p:spPr>
          <a:xfrm>
            <a:off x="488426" y="944952"/>
            <a:ext cx="892657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marR="0" lvl="0" defTabSz="990348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 userDrawn="1">
            <p:ph type="body" sz="quarter" idx="13"/>
          </p:nvPr>
        </p:nvSpPr>
        <p:spPr>
          <a:xfrm>
            <a:off x="488426" y="170180"/>
            <a:ext cx="8926570" cy="276999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>
              <a:defRPr sz="1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 b="1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 b="1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 b="1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 b="1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9652904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7823726"/>
              </p:ext>
            </p:extLst>
          </p:nvPr>
        </p:nvGraphicFramePr>
        <p:xfrm>
          <a:off x="1591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think-cell スライド" r:id="rId7" imgW="470" imgH="469" progId="TCLayout.ActiveDocument.1">
                  <p:embed/>
                </p:oleObj>
              </mc:Choice>
              <mc:Fallback>
                <p:oleObj name="think-cell スライド" r:id="rId7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1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 hidden="1">
            <a:extLst>
              <a:ext uri="{FF2B5EF4-FFF2-40B4-BE49-F238E27FC236}">
                <a16:creationId xmlns:a16="http://schemas.microsoft.com/office/drawing/2014/main" id="{941FE2DB-546F-49A5-8DD9-C4328DD0EA67}"/>
              </a:ext>
            </a:extLst>
          </p:cNvPr>
          <p:cNvSpPr/>
          <p:nvPr userDrawn="1">
            <p:custDataLst>
              <p:tags r:id="rId6"/>
            </p:custDataLst>
          </p:nvPr>
        </p:nvSpPr>
        <p:spPr bwMode="gray">
          <a:xfrm>
            <a:off x="1" y="0"/>
            <a:ext cx="158725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1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99" b="1" i="0" kern="0" baseline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3" name="タイトル プレースホルダー 2">
            <a:extLst>
              <a:ext uri="{FF2B5EF4-FFF2-40B4-BE49-F238E27FC236}">
                <a16:creationId xmlns:a16="http://schemas.microsoft.com/office/drawing/2014/main" id="{CDE2699A-871E-4F62-8C18-D1F37856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26" y="476720"/>
            <a:ext cx="8926570" cy="43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A2FBE-8717-4DDD-97F4-55040C1A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426" y="944952"/>
            <a:ext cx="8926570" cy="16927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R="0" lvl="0" defTabSz="990348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816106-D40B-4262-A852-A7518930010C}"/>
              </a:ext>
            </a:extLst>
          </p:cNvPr>
          <p:cNvSpPr txBox="1"/>
          <p:nvPr userDrawn="1"/>
        </p:nvSpPr>
        <p:spPr>
          <a:xfrm>
            <a:off x="9106663" y="6571032"/>
            <a:ext cx="308333" cy="241968"/>
          </a:xfrm>
          <a:prstGeom prst="rect">
            <a:avLst/>
          </a:prstGeom>
          <a:noFill/>
          <a:ln>
            <a:noFill/>
          </a:ln>
        </p:spPr>
        <p:txBody>
          <a:bodyPr wrap="none" lIns="35994" tIns="35994" rIns="35994" bIns="35994" rtlCol="0">
            <a:spAutoFit/>
          </a:bodyPr>
          <a:lstStyle/>
          <a:p>
            <a:pPr algn="r"/>
            <a:fld id="{989496C2-B50A-F244-A0A1-E3849033C8B1}" type="slidenum">
              <a:rPr lang="en-GB" altLang="ja-JP" sz="105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algn="r"/>
              <a:t>‹#›</a:t>
            </a:fld>
            <a:endParaRPr kumimoji="1" lang="ja-JP" altLang="en-US" sz="3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39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2599" b="1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766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766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766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766" b="1">
          <a:solidFill>
            <a:schemeClr val="tx1"/>
          </a:solidFill>
          <a:latin typeface="Arial" charset="0"/>
        </a:defRPr>
      </a:lvl5pPr>
      <a:lvl6pPr marL="495174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6pPr>
      <a:lvl7pPr marL="990348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7pPr>
      <a:lvl8pPr marL="1485521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8pPr>
      <a:lvl9pPr marL="1980693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325"/>
        </a:spcBef>
        <a:spcAft>
          <a:spcPts val="325"/>
        </a:spcAft>
        <a:buFont typeface="Arial" charset="0"/>
        <a:buNone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26938" indent="-268234" algn="l" rtl="0" eaLnBrk="1" fontAlgn="base" hangingPunct="1">
        <a:spcBef>
          <a:spcPts val="325"/>
        </a:spcBef>
        <a:spcAft>
          <a:spcPts val="325"/>
        </a:spcAft>
        <a:buFont typeface="Wingdings" panose="05000000000000000000" pitchFamily="2" charset="2"/>
        <a:buChar char="l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85641" indent="-266647" algn="l" rtl="0" eaLnBrk="1" fontAlgn="base" hangingPunct="1">
        <a:spcBef>
          <a:spcPts val="325"/>
        </a:spcBef>
        <a:spcAft>
          <a:spcPts val="325"/>
        </a:spcAft>
        <a:buFont typeface="Arial" panose="020B0604020202020204" pitchFamily="34" charset="0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345931" indent="-268234" algn="l" rtl="0" eaLnBrk="1" fontAlgn="base" hangingPunct="1">
        <a:spcBef>
          <a:spcPts val="325"/>
        </a:spcBef>
        <a:spcAft>
          <a:spcPts val="325"/>
        </a:spcAft>
        <a:buFont typeface="Wingdings" panose="05000000000000000000" pitchFamily="2" charset="2"/>
        <a:buChar char="l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704634" indent="-268234" algn="l" rtl="0" eaLnBrk="1" fontAlgn="base" hangingPunct="1">
        <a:spcBef>
          <a:spcPts val="325"/>
        </a:spcBef>
        <a:spcAft>
          <a:spcPts val="325"/>
        </a:spcAft>
        <a:buFont typeface="Arial" panose="020B0604020202020204" pitchFamily="34" charset="0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723454" indent="-247586" algn="l" defTabSz="990348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626" indent="-247586" algn="l" defTabSz="990348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3800" indent="-247586" algn="l" defTabSz="990348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8973" indent="-247586" algn="l" defTabSz="990348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0348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174" algn="l" defTabSz="990348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348" algn="l" defTabSz="990348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521" algn="l" defTabSz="990348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0693" algn="l" defTabSz="990348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5867" algn="l" defTabSz="990348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1" algn="l" defTabSz="990348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214" algn="l" defTabSz="990348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1388" algn="l" defTabSz="990348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34" userDrawn="1">
          <p15:clr>
            <a:srgbClr val="F26B43"/>
          </p15:clr>
        </p15:guide>
        <p15:guide id="3" pos="6425" userDrawn="1">
          <p15:clr>
            <a:srgbClr val="F26B43"/>
          </p15:clr>
        </p15:guide>
        <p15:guide id="4" orient="horz" pos="4156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EEB07-02D4-40DF-BEFE-3A78DB66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Twitter</a:t>
            </a:r>
            <a:r>
              <a:rPr kumimoji="1" lang="ja-JP" altLang="en-US" dirty="0"/>
              <a:t>分析データ概要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9D17D0-DAF5-4B9C-ACCA-27D66D5FD3D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kumimoji="1" lang="en-US" altLang="ja-JP" dirty="0"/>
              <a:t>Twitter</a:t>
            </a:r>
            <a:r>
              <a:rPr kumimoji="1" lang="ja-JP" altLang="en-US" dirty="0"/>
              <a:t>データを</a:t>
            </a:r>
            <a:r>
              <a:rPr kumimoji="1" lang="en-US" altLang="ja-JP" dirty="0"/>
              <a:t>AI</a:t>
            </a:r>
            <a:r>
              <a:rPr kumimoji="1" lang="ja-JP" altLang="en-US" dirty="0"/>
              <a:t>解析し、災害関連の情報を抽出している。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B10A1B-AE5B-471A-B5B1-714266AFF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8C631D-6C83-455E-8AE8-5CFF936DF9A8}"/>
              </a:ext>
            </a:extLst>
          </p:cNvPr>
          <p:cNvSpPr/>
          <p:nvPr/>
        </p:nvSpPr>
        <p:spPr bwMode="gray">
          <a:xfrm>
            <a:off x="530225" y="1628776"/>
            <a:ext cx="1181981" cy="1691582"/>
          </a:xfrm>
          <a:prstGeom prst="rect">
            <a:avLst/>
          </a:prstGeom>
          <a:solidFill>
            <a:srgbClr val="CCECFF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概要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96FD96-4C9A-4FDC-A8CA-2E536CA28A30}"/>
              </a:ext>
            </a:extLst>
          </p:cNvPr>
          <p:cNvSpPr/>
          <p:nvPr/>
        </p:nvSpPr>
        <p:spPr bwMode="gray">
          <a:xfrm>
            <a:off x="546981" y="3616310"/>
            <a:ext cx="1181981" cy="1691582"/>
          </a:xfrm>
          <a:prstGeom prst="rect">
            <a:avLst/>
          </a:prstGeom>
          <a:solidFill>
            <a:srgbClr val="CCECFF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分析結果</a:t>
            </a:r>
            <a:endParaRPr kumimoji="1" lang="en-US" altLang="ja-JP" sz="16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サマリ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CBF0A94-9884-4A37-9D23-A2015259DB06}"/>
              </a:ext>
            </a:extLst>
          </p:cNvPr>
          <p:cNvSpPr/>
          <p:nvPr/>
        </p:nvSpPr>
        <p:spPr bwMode="gray">
          <a:xfrm>
            <a:off x="2072206" y="1628776"/>
            <a:ext cx="7301982" cy="169158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1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Twitter</a:t>
            </a:r>
            <a:r>
              <a:rPr kumimoji="1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データ約</a:t>
            </a:r>
            <a:r>
              <a:rPr kumimoji="1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100</a:t>
            </a:r>
            <a:r>
              <a:rPr kumimoji="1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万件について</a:t>
            </a:r>
            <a:r>
              <a:rPr lang="ja-JP" altLang="ja-JP" sz="1600" dirty="0"/>
              <a:t> 「高度自然言語処理プラットフォーム</a:t>
            </a:r>
            <a:r>
              <a:rPr lang="en-US" altLang="ja-JP" sz="1600" dirty="0" err="1"/>
              <a:t>Emergrid</a:t>
            </a:r>
            <a:r>
              <a:rPr lang="ja-JP" altLang="ja-JP" sz="1600" dirty="0"/>
              <a:t>」を活用して</a:t>
            </a:r>
            <a:r>
              <a:rPr lang="en-US" altLang="ja-JP" sz="1600" dirty="0"/>
              <a:t>AI</a:t>
            </a:r>
            <a:r>
              <a:rPr lang="ja-JP" altLang="ja-JP" sz="1600" dirty="0"/>
              <a:t>解析を実施</a:t>
            </a:r>
            <a:r>
              <a:rPr lang="ja-JP" altLang="en-US" sz="1600" dirty="0"/>
              <a:t>し、災害関連の情報（いつ、どこで、どんな内容のツイートがあったか）を抽出したもの</a:t>
            </a:r>
            <a:endParaRPr lang="en-US" altLang="ja-JP" sz="1600" dirty="0"/>
          </a:p>
          <a:p>
            <a:pPr marL="723900" marR="0" indent="-3619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メイリオ" panose="020B0604030504040204" pitchFamily="50" charset="-128"/>
              <a:buChar char="-"/>
              <a:tabLst/>
            </a:pPr>
            <a:r>
              <a:rPr kumimoji="1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対象期間は、台風</a:t>
            </a:r>
            <a:r>
              <a:rPr kumimoji="1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19</a:t>
            </a:r>
            <a:r>
              <a:rPr kumimoji="1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号上陸の</a:t>
            </a:r>
            <a:r>
              <a:rPr lang="en-US" altLang="ja-JP" sz="1600" dirty="0"/>
              <a:t>2</a:t>
            </a:r>
            <a:r>
              <a:rPr lang="ja-JP" altLang="ja-JP" sz="1600" dirty="0"/>
              <a:t>日間</a:t>
            </a:r>
            <a:r>
              <a:rPr lang="en-US" altLang="ja-JP" sz="1600" dirty="0"/>
              <a:t>(2019/10/12-13)</a:t>
            </a:r>
          </a:p>
          <a:p>
            <a:pPr marL="723900" marR="0" indent="-3619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メイリオ" panose="020B0604030504040204" pitchFamily="50" charset="-128"/>
              <a:buChar char="-"/>
              <a:tabLst/>
            </a:pPr>
            <a:r>
              <a:rPr kumimoji="1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具体的なツイート内容は提示不可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5E4921-E13F-418D-9D9A-602CC74D2D30}"/>
              </a:ext>
            </a:extLst>
          </p:cNvPr>
          <p:cNvSpPr/>
          <p:nvPr/>
        </p:nvSpPr>
        <p:spPr bwMode="gray">
          <a:xfrm>
            <a:off x="2072206" y="3616310"/>
            <a:ext cx="7301982" cy="169158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1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約</a:t>
            </a:r>
            <a:r>
              <a:rPr kumimoji="1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4</a:t>
            </a:r>
            <a:r>
              <a:rPr kumimoji="1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万件を解析結果として抽出</a:t>
            </a:r>
            <a:endParaRPr kumimoji="1" lang="en-US" altLang="ja-JP" sz="16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  <a:p>
            <a:pPr marL="800100" marR="0" indent="-4381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メイリオ" panose="020B0604030504040204" pitchFamily="50" charset="-128"/>
              <a:buChar char="-"/>
              <a:tabLst/>
            </a:pPr>
            <a:r>
              <a:rPr kumimoji="1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内訳として、</a:t>
            </a:r>
            <a:r>
              <a:rPr lang="ja-JP" altLang="ja-JP" sz="1600" dirty="0"/>
              <a:t>「災害」</a:t>
            </a:r>
            <a:r>
              <a:rPr lang="ja-JP" altLang="en-US" sz="1600" dirty="0"/>
              <a:t>に関する情報が</a:t>
            </a:r>
            <a:r>
              <a:rPr lang="ja-JP" altLang="ja-JP" sz="1600" dirty="0"/>
              <a:t>約</a:t>
            </a:r>
            <a:r>
              <a:rPr lang="en-US" altLang="ja-JP" sz="1600" dirty="0"/>
              <a:t>50%</a:t>
            </a:r>
            <a:r>
              <a:rPr lang="ja-JP" altLang="ja-JP" sz="1600" dirty="0"/>
              <a:t>を占め、「トラブル」「アラート」が各約</a:t>
            </a:r>
            <a:r>
              <a:rPr lang="en-US" altLang="ja-JP" sz="1600" dirty="0"/>
              <a:t>15</a:t>
            </a:r>
            <a:r>
              <a:rPr lang="ja-JP" altLang="ja-JP" sz="1600" dirty="0"/>
              <a:t>％、</a:t>
            </a:r>
            <a:r>
              <a:rPr lang="en-US" altLang="ja-JP" sz="1600" dirty="0"/>
              <a:t>10</a:t>
            </a:r>
            <a:r>
              <a:rPr lang="ja-JP" altLang="ja-JP" sz="1600" dirty="0"/>
              <a:t>％以下に「気象」「ライフライン」「建物」等が続い</a:t>
            </a:r>
            <a:r>
              <a:rPr lang="ja-JP" altLang="en-US" sz="1600" dirty="0"/>
              <a:t>た</a:t>
            </a:r>
            <a:endParaRPr lang="ja-JP" altLang="ja-JP" sz="1600" dirty="0"/>
          </a:p>
          <a:p>
            <a:pPr marL="285750" marR="0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1" lang="ja-JP" altLang="en-US" sz="16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D335C97-538B-49FD-858F-33B27D5407D2}"/>
              </a:ext>
            </a:extLst>
          </p:cNvPr>
          <p:cNvCxnSpPr/>
          <p:nvPr/>
        </p:nvCxnSpPr>
        <p:spPr>
          <a:xfrm>
            <a:off x="2072206" y="3468334"/>
            <a:ext cx="7301982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8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206" y="1238992"/>
            <a:ext cx="9431066" cy="543000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2FC422A-DDE4-40FD-A4A2-2A01B8D8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Twitter</a:t>
            </a:r>
            <a:r>
              <a:rPr lang="ja-JP" altLang="en-US" dirty="0"/>
              <a:t>分析データ詳細（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29E290-9207-4456-A651-D7655BED74C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kumimoji="1" lang="en-US" altLang="ja-JP" dirty="0"/>
              <a:t>JSON</a:t>
            </a:r>
            <a:r>
              <a:rPr kumimoji="1" lang="ja-JP" altLang="en-US" dirty="0"/>
              <a:t>ファイルの読み解き方は以下の通り。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E4794-31F4-4BE8-91E9-861A036283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A27697-FFC5-4142-AE0C-425C5B75D603}"/>
              </a:ext>
            </a:extLst>
          </p:cNvPr>
          <p:cNvSpPr/>
          <p:nvPr/>
        </p:nvSpPr>
        <p:spPr bwMode="gray">
          <a:xfrm>
            <a:off x="4448206" y="3088062"/>
            <a:ext cx="1368000" cy="575206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75EBFDED-3FDD-4822-AB9B-D02835ED1288}"/>
              </a:ext>
            </a:extLst>
          </p:cNvPr>
          <p:cNvSpPr/>
          <p:nvPr/>
        </p:nvSpPr>
        <p:spPr>
          <a:xfrm>
            <a:off x="7616206" y="3022839"/>
            <a:ext cx="189719" cy="502428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4275640" y="1798884"/>
            <a:ext cx="2295053" cy="2949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本文から特定した場所情報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A27697-FFC5-4142-AE0C-425C5B75D603}"/>
              </a:ext>
            </a:extLst>
          </p:cNvPr>
          <p:cNvSpPr/>
          <p:nvPr/>
        </p:nvSpPr>
        <p:spPr bwMode="gray">
          <a:xfrm>
            <a:off x="5528206" y="4059089"/>
            <a:ext cx="2664000" cy="126073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75EBFDED-3FDD-4822-AB9B-D02835ED1288}"/>
              </a:ext>
            </a:extLst>
          </p:cNvPr>
          <p:cNvSpPr/>
          <p:nvPr/>
        </p:nvSpPr>
        <p:spPr>
          <a:xfrm>
            <a:off x="8336206" y="4062196"/>
            <a:ext cx="216001" cy="1280346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8336206" y="4372320"/>
            <a:ext cx="1775550" cy="3584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本文から特定した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場所情報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19" name="フリーフォーム 18"/>
          <p:cNvSpPr/>
          <p:nvPr/>
        </p:nvSpPr>
        <p:spPr bwMode="gray">
          <a:xfrm>
            <a:off x="5493641" y="1946480"/>
            <a:ext cx="2079681" cy="1121229"/>
          </a:xfrm>
          <a:custGeom>
            <a:avLst/>
            <a:gdLst>
              <a:gd name="connsiteX0" fmla="*/ 0 w 4114800"/>
              <a:gd name="connsiteY0" fmla="*/ 1121229 h 1121229"/>
              <a:gd name="connsiteX1" fmla="*/ 3537857 w 4114800"/>
              <a:gd name="connsiteY1" fmla="*/ 1121229 h 1121229"/>
              <a:gd name="connsiteX2" fmla="*/ 4114800 w 4114800"/>
              <a:gd name="connsiteY2" fmla="*/ 0 h 11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1121229">
                <a:moveTo>
                  <a:pt x="0" y="1121229"/>
                </a:moveTo>
                <a:lnTo>
                  <a:pt x="3537857" y="1121229"/>
                </a:lnTo>
                <a:lnTo>
                  <a:pt x="4114800" y="0"/>
                </a:lnTo>
              </a:path>
            </a:pathLst>
          </a:cu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eiryo UI"/>
              <a:cs typeface="Arial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7664431" y="1515482"/>
            <a:ext cx="1948487" cy="37580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記事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ID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(“Tweet ID” + “0”)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※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公開不可のため、公開用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JSON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ファイルからは削除</a:t>
            </a:r>
          </a:p>
        </p:txBody>
      </p:sp>
      <p:sp>
        <p:nvSpPr>
          <p:cNvPr id="21" name="フリーフォーム 20"/>
          <p:cNvSpPr/>
          <p:nvPr/>
        </p:nvSpPr>
        <p:spPr bwMode="gray">
          <a:xfrm>
            <a:off x="4556205" y="3680308"/>
            <a:ext cx="3636001" cy="167516"/>
          </a:xfrm>
          <a:custGeom>
            <a:avLst/>
            <a:gdLst>
              <a:gd name="connsiteX0" fmla="*/ 0 w 4114800"/>
              <a:gd name="connsiteY0" fmla="*/ 1121229 h 1121229"/>
              <a:gd name="connsiteX1" fmla="*/ 3537857 w 4114800"/>
              <a:gd name="connsiteY1" fmla="*/ 1121229 h 1121229"/>
              <a:gd name="connsiteX2" fmla="*/ 4114800 w 4114800"/>
              <a:gd name="connsiteY2" fmla="*/ 0 h 11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1121229">
                <a:moveTo>
                  <a:pt x="0" y="1121229"/>
                </a:moveTo>
                <a:lnTo>
                  <a:pt x="3537857" y="1121229"/>
                </a:lnTo>
                <a:lnTo>
                  <a:pt x="4114800" y="0"/>
                </a:lnTo>
              </a:path>
            </a:pathLst>
          </a:cu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eiryo UI"/>
              <a:cs typeface="Arial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8041950" y="3529877"/>
            <a:ext cx="1775550" cy="3584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ツイート受信日時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0A27697-FFC5-4142-AE0C-425C5B75D603}"/>
              </a:ext>
            </a:extLst>
          </p:cNvPr>
          <p:cNvSpPr/>
          <p:nvPr/>
        </p:nvSpPr>
        <p:spPr bwMode="gray">
          <a:xfrm>
            <a:off x="4556205" y="5429513"/>
            <a:ext cx="2340001" cy="85962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75EBFDED-3FDD-4822-AB9B-D02835ED1288}"/>
              </a:ext>
            </a:extLst>
          </p:cNvPr>
          <p:cNvSpPr/>
          <p:nvPr/>
        </p:nvSpPr>
        <p:spPr>
          <a:xfrm>
            <a:off x="7253904" y="5398831"/>
            <a:ext cx="120021" cy="890309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7404160" y="5708592"/>
            <a:ext cx="1775550" cy="3584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システム内部情報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0A27697-FFC5-4142-AE0C-425C5B75D603}"/>
              </a:ext>
            </a:extLst>
          </p:cNvPr>
          <p:cNvSpPr/>
          <p:nvPr/>
        </p:nvSpPr>
        <p:spPr bwMode="gray">
          <a:xfrm>
            <a:off x="2067719" y="1772481"/>
            <a:ext cx="1948487" cy="36051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75EBFDED-3FDD-4822-AB9B-D02835ED1288}"/>
              </a:ext>
            </a:extLst>
          </p:cNvPr>
          <p:cNvSpPr/>
          <p:nvPr/>
        </p:nvSpPr>
        <p:spPr>
          <a:xfrm>
            <a:off x="4114708" y="1772481"/>
            <a:ext cx="261497" cy="403666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7757607" y="3110615"/>
            <a:ext cx="1775550" cy="3584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システム内部情報</a:t>
            </a:r>
          </a:p>
        </p:txBody>
      </p:sp>
      <p:sp>
        <p:nvSpPr>
          <p:cNvPr id="29" name="フリーフォーム 28"/>
          <p:cNvSpPr/>
          <p:nvPr/>
        </p:nvSpPr>
        <p:spPr bwMode="gray">
          <a:xfrm flipH="1" flipV="1">
            <a:off x="2864206" y="2626169"/>
            <a:ext cx="1584000" cy="341790"/>
          </a:xfrm>
          <a:custGeom>
            <a:avLst/>
            <a:gdLst>
              <a:gd name="connsiteX0" fmla="*/ 0 w 4114800"/>
              <a:gd name="connsiteY0" fmla="*/ 1121229 h 1121229"/>
              <a:gd name="connsiteX1" fmla="*/ 3537857 w 4114800"/>
              <a:gd name="connsiteY1" fmla="*/ 1121229 h 1121229"/>
              <a:gd name="connsiteX2" fmla="*/ 4114800 w 4114800"/>
              <a:gd name="connsiteY2" fmla="*/ 0 h 11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1121229">
                <a:moveTo>
                  <a:pt x="0" y="1121229"/>
                </a:moveTo>
                <a:lnTo>
                  <a:pt x="3537857" y="1121229"/>
                </a:lnTo>
                <a:lnTo>
                  <a:pt x="4114800" y="0"/>
                </a:lnTo>
              </a:path>
            </a:pathLst>
          </a:cu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eiryo UI"/>
              <a:cs typeface="Arial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746909" y="3071561"/>
            <a:ext cx="2295053" cy="2949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オントロジー（後述）の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大分類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C4B5B0C-D567-494D-8126-1296B2260A29}"/>
              </a:ext>
            </a:extLst>
          </p:cNvPr>
          <p:cNvSpPr/>
          <p:nvPr/>
        </p:nvSpPr>
        <p:spPr bwMode="gray">
          <a:xfrm>
            <a:off x="5672206" y="2853000"/>
            <a:ext cx="1375200" cy="190465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ja-JP" altLang="en-US" sz="1200" kern="0" dirty="0">
                <a:solidFill>
                  <a:sysClr val="windowText" lastClr="00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  <a:cs typeface="Arial" pitchFamily="34" charset="0"/>
              </a:rPr>
              <a:t>ｘｘｘｘｘｘｘｘｘｘｘｘｘｘｘｘｘｘｘ</a:t>
            </a:r>
          </a:p>
        </p:txBody>
      </p:sp>
    </p:spTree>
    <p:extLst>
      <p:ext uri="{BB962C8B-B14F-4D97-AF65-F5344CB8AC3E}">
        <p14:creationId xmlns:p14="http://schemas.microsoft.com/office/powerpoint/2010/main" val="267526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647" y="1845000"/>
            <a:ext cx="8907118" cy="35056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2FC422A-DDE4-40FD-A4A2-2A01B8D8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Twitter</a:t>
            </a:r>
            <a:r>
              <a:rPr lang="ja-JP" altLang="en-US" dirty="0"/>
              <a:t>分析データ詳細（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29E290-9207-4456-A651-D7655BED74C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kumimoji="1" lang="en-US" altLang="ja-JP" dirty="0"/>
              <a:t>JSON</a:t>
            </a:r>
            <a:r>
              <a:rPr kumimoji="1" lang="ja-JP" altLang="en-US" dirty="0"/>
              <a:t>ファイルの読み解き方は以下の通り。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E4794-31F4-4BE8-91E9-861A036283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A7F1F7-EFD2-4E62-8141-AA5EC1F26E42}"/>
              </a:ext>
            </a:extLst>
          </p:cNvPr>
          <p:cNvSpPr/>
          <p:nvPr/>
        </p:nvSpPr>
        <p:spPr bwMode="gray">
          <a:xfrm>
            <a:off x="4808206" y="3847622"/>
            <a:ext cx="4175999" cy="66137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A27697-FFC5-4142-AE0C-425C5B75D603}"/>
              </a:ext>
            </a:extLst>
          </p:cNvPr>
          <p:cNvSpPr/>
          <p:nvPr/>
        </p:nvSpPr>
        <p:spPr bwMode="gray">
          <a:xfrm>
            <a:off x="4808207" y="1900072"/>
            <a:ext cx="2375999" cy="145692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75EBFDED-3FDD-4822-AB9B-D02835ED1288}"/>
              </a:ext>
            </a:extLst>
          </p:cNvPr>
          <p:cNvSpPr/>
          <p:nvPr/>
        </p:nvSpPr>
        <p:spPr>
          <a:xfrm flipH="1">
            <a:off x="4309559" y="2017322"/>
            <a:ext cx="236001" cy="1222428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1784207" y="1409809"/>
            <a:ext cx="3023999" cy="22132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8</a:t>
            </a:r>
            <a:r>
              <a:rPr kumimoji="1" lang="ja-JP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つの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属性フラグ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・デマフラグ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・深刻フラグ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・過去災害フラグ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・過去フラグ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・冗談フラグ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・顔文字フラグ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・広告フラグ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・報道機関フラグ</a:t>
            </a:r>
            <a:endParaRPr kumimoji="1" lang="en-US" altLang="ja-JP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マスコミ・ニュース表現とマッチしているかどうか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)		</a:t>
            </a: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75EBFDED-3FDD-4822-AB9B-D02835ED1288}"/>
              </a:ext>
            </a:extLst>
          </p:cNvPr>
          <p:cNvSpPr/>
          <p:nvPr/>
        </p:nvSpPr>
        <p:spPr>
          <a:xfrm rot="10800000">
            <a:off x="3584207" y="3983014"/>
            <a:ext cx="231949" cy="474413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472224" y="3676482"/>
            <a:ext cx="3071550" cy="3584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オントロジー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(DISAANA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*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エンジンによって判断される、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情報のカテゴリ分け情報。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大分類、中分類および本文の要約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)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15" name="フリーフォーム 14"/>
          <p:cNvSpPr/>
          <p:nvPr/>
        </p:nvSpPr>
        <p:spPr bwMode="gray">
          <a:xfrm>
            <a:off x="4858367" y="3550829"/>
            <a:ext cx="3117839" cy="73758"/>
          </a:xfrm>
          <a:custGeom>
            <a:avLst/>
            <a:gdLst>
              <a:gd name="connsiteX0" fmla="*/ 0 w 4114800"/>
              <a:gd name="connsiteY0" fmla="*/ 1121229 h 1121229"/>
              <a:gd name="connsiteX1" fmla="*/ 3537857 w 4114800"/>
              <a:gd name="connsiteY1" fmla="*/ 1121229 h 1121229"/>
              <a:gd name="connsiteX2" fmla="*/ 4114800 w 4114800"/>
              <a:gd name="connsiteY2" fmla="*/ 0 h 11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1121229">
                <a:moveTo>
                  <a:pt x="0" y="1121229"/>
                </a:moveTo>
                <a:lnTo>
                  <a:pt x="3537857" y="1121229"/>
                </a:lnTo>
                <a:lnTo>
                  <a:pt x="4114800" y="0"/>
                </a:lnTo>
              </a:path>
            </a:pathLst>
          </a:cu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eiryo UI"/>
              <a:cs typeface="Arial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7945152" y="3041278"/>
            <a:ext cx="1959261" cy="3584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ハッシュタグ情報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(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システムで指定した単語を</a:t>
            </a:r>
            <a:br>
              <a:rPr kumimoji="1" lang="en-US" altLang="ja-JP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</a:b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含む場合出力される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)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17" name="フリーフォーム 16"/>
          <p:cNvSpPr/>
          <p:nvPr/>
        </p:nvSpPr>
        <p:spPr bwMode="gray">
          <a:xfrm>
            <a:off x="4883030" y="4732034"/>
            <a:ext cx="3117839" cy="73758"/>
          </a:xfrm>
          <a:custGeom>
            <a:avLst/>
            <a:gdLst>
              <a:gd name="connsiteX0" fmla="*/ 0 w 4114800"/>
              <a:gd name="connsiteY0" fmla="*/ 1121229 h 1121229"/>
              <a:gd name="connsiteX1" fmla="*/ 3537857 w 4114800"/>
              <a:gd name="connsiteY1" fmla="*/ 1121229 h 1121229"/>
              <a:gd name="connsiteX2" fmla="*/ 4114800 w 4114800"/>
              <a:gd name="connsiteY2" fmla="*/ 0 h 11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1121229">
                <a:moveTo>
                  <a:pt x="0" y="1121229"/>
                </a:moveTo>
                <a:lnTo>
                  <a:pt x="3537857" y="1121229"/>
                </a:lnTo>
                <a:lnTo>
                  <a:pt x="4114800" y="0"/>
                </a:lnTo>
              </a:path>
            </a:pathLst>
          </a:cu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eiryo UI"/>
              <a:cs typeface="Arial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7824089" y="4552820"/>
            <a:ext cx="1959261" cy="3584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システム内部情報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0" name="フリーフォーム 19"/>
          <p:cNvSpPr/>
          <p:nvPr/>
        </p:nvSpPr>
        <p:spPr bwMode="gray">
          <a:xfrm flipH="1" flipV="1">
            <a:off x="2144205" y="4982486"/>
            <a:ext cx="3589479" cy="259885"/>
          </a:xfrm>
          <a:custGeom>
            <a:avLst/>
            <a:gdLst>
              <a:gd name="connsiteX0" fmla="*/ 0 w 4114800"/>
              <a:gd name="connsiteY0" fmla="*/ 1121229 h 1121229"/>
              <a:gd name="connsiteX1" fmla="*/ 3537857 w 4114800"/>
              <a:gd name="connsiteY1" fmla="*/ 1121229 h 1121229"/>
              <a:gd name="connsiteX2" fmla="*/ 4114800 w 4114800"/>
              <a:gd name="connsiteY2" fmla="*/ 0 h 11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1121229">
                <a:moveTo>
                  <a:pt x="0" y="1121229"/>
                </a:moveTo>
                <a:lnTo>
                  <a:pt x="3537857" y="1121229"/>
                </a:lnTo>
                <a:lnTo>
                  <a:pt x="4114800" y="0"/>
                </a:lnTo>
              </a:path>
            </a:pathLst>
          </a:cu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eiryo UI"/>
              <a:cs typeface="Arial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208150" y="5168955"/>
            <a:ext cx="1959261" cy="3584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DISAANA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エンジンが判定した、「どれだけ強い要望か」という度合い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2" name="フリーフォーム 21"/>
          <p:cNvSpPr/>
          <p:nvPr/>
        </p:nvSpPr>
        <p:spPr bwMode="gray">
          <a:xfrm flipV="1">
            <a:off x="4917799" y="5170831"/>
            <a:ext cx="3027353" cy="670480"/>
          </a:xfrm>
          <a:custGeom>
            <a:avLst/>
            <a:gdLst>
              <a:gd name="connsiteX0" fmla="*/ 0 w 4114800"/>
              <a:gd name="connsiteY0" fmla="*/ 1121229 h 1121229"/>
              <a:gd name="connsiteX1" fmla="*/ 3537857 w 4114800"/>
              <a:gd name="connsiteY1" fmla="*/ 1121229 h 1121229"/>
              <a:gd name="connsiteX2" fmla="*/ 4114800 w 4114800"/>
              <a:gd name="connsiteY2" fmla="*/ 0 h 11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1121229">
                <a:moveTo>
                  <a:pt x="0" y="1121229"/>
                </a:moveTo>
                <a:lnTo>
                  <a:pt x="3537857" y="1121229"/>
                </a:lnTo>
                <a:lnTo>
                  <a:pt x="4114800" y="0"/>
                </a:lnTo>
              </a:path>
            </a:pathLst>
          </a:cu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eiryo UI"/>
              <a:cs typeface="Arial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7B3D078-F576-48B4-BDD5-AD9A8375186A}"/>
              </a:ext>
            </a:extLst>
          </p:cNvPr>
          <p:cNvSpPr/>
          <p:nvPr/>
        </p:nvSpPr>
        <p:spPr bwMode="gray">
          <a:xfrm>
            <a:off x="7612994" y="5865376"/>
            <a:ext cx="2381449" cy="3584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動画や画像が含まれるか否か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F741829-8DAC-4698-9764-31F5EAAC069A}"/>
              </a:ext>
            </a:extLst>
          </p:cNvPr>
          <p:cNvSpPr/>
          <p:nvPr/>
        </p:nvSpPr>
        <p:spPr bwMode="gray">
          <a:xfrm>
            <a:off x="571270" y="6349042"/>
            <a:ext cx="3769354" cy="33317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en-US" altLang="ja-JP" sz="105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*SNS</a:t>
            </a:r>
            <a:r>
              <a:rPr kumimoji="1" lang="ja-JP" altLang="en-US" sz="105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</a:rPr>
              <a:t>情報を分析するエンジン</a:t>
            </a:r>
          </a:p>
        </p:txBody>
      </p:sp>
    </p:spTree>
    <p:extLst>
      <p:ext uri="{BB962C8B-B14F-4D97-AF65-F5344CB8AC3E}">
        <p14:creationId xmlns:p14="http://schemas.microsoft.com/office/powerpoint/2010/main" val="4099549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3311c232-c26d-47de-a03f-f5ead0451154"/>
  <p:tag name="TEXTBOX" val="長谷川"/>
  <p:tag name="THINKCELLPRESENTATIONDONOTDELETE" val="&lt;?xml version=&quot;1.0&quot; encoding=&quot;UTF-16&quot; standalone=&quot;yes&quot;?&gt;&lt;root reqver=&quot;25060&quot;&gt;&lt;version val=&quot;2800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m/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5&quot;&gt;&lt;elem m_fUsage=&quot;2.03069510999999991441E+00&quot;&gt;&lt;m_msothmcolidx val=&quot;0&quot;/&gt;&lt;m_rgb r=&quot;FF&quot; g=&quot;CC&quot; b=&quot;CC&quot;/&gt;&lt;m_nBrightness endver=&quot;26206&quot; val=&quot;0&quot;/&gt;&lt;/elem&gt;&lt;elem m_fUsage=&quot;1.77252048900000058751E+00&quot;&gt;&lt;m_msothmcolidx val=&quot;0&quot;/&gt;&lt;m_rgb r=&quot;ED&quot; g=&quot;97&quot; b=&quot;A5&quot;/&gt;&lt;m_nBrightness endver=&quot;26206&quot; val=&quot;0&quot;/&gt;&lt;/elem&gt;&lt;elem m_fUsage=&quot;1.21381059609000008237E+00&quot;&gt;&lt;m_msothmcolidx val=&quot;0&quot;/&gt;&lt;m_rgb r=&quot;FB&quot; g=&quot;0B&quot; b=&quot;04&quot;/&gt;&lt;m_nBrightness endver=&quot;26206&quot; val=&quot;0&quot;/&gt;&lt;/elem&gt;&lt;elem m_fUsage=&quot;1.00000000000000000000E+00&quot;&gt;&lt;m_msothmcolidx val=&quot;0&quot;/&gt;&lt;m_rgb r=&quot;D2&quot; g=&quot;AF&quot; b=&quot;A6&quot;/&gt;&lt;m_nBrightness endver=&quot;26206&quot; val=&quot;0&quot;/&gt;&lt;/elem&gt;&lt;elem m_fUsage=&quot;8.28867834804849712427E-01&quot;&gt;&lt;m_msothmcolidx val=&quot;0&quot;/&gt;&lt;m_rgb r=&quot;3E&quot; g=&quot;5D&quot; b=&quot;78&quot;/&gt;&lt;m_nBrightness endver=&quot;26206&quot; val=&quot;0&quot;/&gt;&lt;/elem&gt;&lt;elem m_fUsage=&quot;8.10000000000000053291E-01&quot;&gt;&lt;m_msothmcolidx val=&quot;0&quot;/&gt;&lt;m_rgb r=&quot;FF&quot; g=&quot;CE&quot; b=&quot;D6&quot;/&gt;&lt;m_nBrightness endver=&quot;26206&quot; val=&quot;0&quot;/&gt;&lt;/elem&gt;&lt;elem m_fUsage=&quot;3.55985767391648166846E-01&quot;&gt;&lt;m_msothmcolidx val=&quot;0&quot;/&gt;&lt;m_rgb r=&quot;95&quot; g=&quot;5E&quot; b=&quot;4B&quot;/&gt;&lt;m_nBrightness endver=&quot;26206&quot; val=&quot;0&quot;/&gt;&lt;/elem&gt;&lt;elem m_fUsage=&quot;3.48678440100000153201E-01&quot;&gt;&lt;m_msothmcolidx val=&quot;0&quot;/&gt;&lt;m_rgb r=&quot;44&quot; g=&quot;15&quot; b=&quot;FD&quot;/&gt;&lt;m_nBrightness endver=&quot;26206&quot; val=&quot;0&quot;/&gt;&lt;/elem&gt;&lt;elem m_fUsage=&quot;2.54186582832900132001E-01&quot;&gt;&lt;m_msothmcolidx val=&quot;0&quot;/&gt;&lt;m_rgb r=&quot;7D&quot; g=&quot;85&quot; b=&quot;25&quot;/&gt;&lt;m_nBrightness endver=&quot;26206&quot; val=&quot;0&quot;/&gt;&lt;/elem&gt;&lt;elem m_fUsage=&quot;2.38561615765851081639E-01&quot;&gt;&lt;m_msothmcolidx val=&quot;0&quot;/&gt;&lt;m_rgb r=&quot;63&quot; g=&quot;8C&quot; b=&quot;AE&quot;/&gt;&lt;m_nBrightness endver=&quot;26206&quot; val=&quot;0&quot;/&gt;&lt;/elem&gt;&lt;elem m_fUsage=&quot;2.38128988001149510811E-01&quot;&gt;&lt;m_msothmcolidx val=&quot;0&quot;/&gt;&lt;m_rgb r=&quot;52&quot; g=&quot;5B&quot; b=&quot;7E&quot;/&gt;&lt;m_nBrightness endver=&quot;26206&quot; val=&quot;0&quot;/&gt;&lt;/elem&gt;&lt;elem m_fUsage=&quot;2.28767924549610118801E-01&quot;&gt;&lt;m_msothmcolidx val=&quot;0&quot;/&gt;&lt;m_rgb r=&quot;7D&quot; g=&quot;89&quot; b=&quot;21&quot;/&gt;&lt;m_nBrightness endver=&quot;26206&quot; val=&quot;0&quot;/&gt;&lt;/elem&gt;&lt;elem m_fUsage=&quot;1.35085171767299283552E-01&quot;&gt;&lt;m_msothmcolidx val=&quot;0&quot;/&gt;&lt;m_rgb r=&quot;ED&quot; g=&quot;F0&quot; b=&quot;CA&quot;/&gt;&lt;m_nBrightness endver=&quot;26206&quot; val=&quot;0&quot;/&gt;&lt;/elem&gt;&lt;elem m_fUsage=&quot;1.21576654590569363523E-01&quot;&gt;&lt;m_msothmcolidx val=&quot;0&quot;/&gt;&lt;m_rgb r=&quot;FD&quot; g=&quot;F0&quot; b=&quot;CA&quot;/&gt;&lt;m_nBrightness endver=&quot;26206&quot; val=&quot;0&quot;/&gt;&lt;/elem&gt;&lt;elem m_fUsage=&quot;7.97664430768725701837E-02&quot;&gt;&lt;m_msothmcolidx val=&quot;0&quot;/&gt;&lt;m_rgb r=&quot;C5&quot; g=&quot;D4&quot; b=&quot;E1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gotLKLTxqooZfWRVJ_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Y4RmKCQiOOEtc0M4FohA"/>
</p:tagLst>
</file>

<file path=ppt/theme/theme1.xml><?xml version="1.0" encoding="utf-8"?>
<a:theme xmlns:a="http://schemas.openxmlformats.org/drawingml/2006/main" name="9_Acc_Strategy_template 4-3">
  <a:themeElements>
    <a:clrScheme name="Accenture Straetegy">
      <a:dk1>
        <a:sysClr val="windowText" lastClr="000000"/>
      </a:dk1>
      <a:lt1>
        <a:srgbClr val="FFFFFF"/>
      </a:lt1>
      <a:dk2>
        <a:srgbClr val="919191"/>
      </a:dk2>
      <a:lt2>
        <a:srgbClr val="E0E0E0"/>
      </a:lt2>
      <a:accent1>
        <a:srgbClr val="BD001D"/>
      </a:accent1>
      <a:accent2>
        <a:srgbClr val="FF9128"/>
      </a:accent2>
      <a:accent3>
        <a:srgbClr val="FF0000"/>
      </a:accent3>
      <a:accent4>
        <a:srgbClr val="FF3C0F"/>
      </a:accent4>
      <a:accent5>
        <a:srgbClr val="A10026"/>
      </a:accent5>
      <a:accent6>
        <a:srgbClr val="710012"/>
      </a:accent6>
      <a:hlink>
        <a:srgbClr val="000000"/>
      </a:hlink>
      <a:folHlink>
        <a:srgbClr val="919191"/>
      </a:folHlink>
    </a:clrScheme>
    <a:fontScheme name="Accenture Strategy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defTabSz="914400" eaLnBrk="1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sz="1600" kern="0" dirty="0" smtClean="0">
            <a:solidFill>
              <a:sysClr val="windowText" lastClr="000000"/>
            </a:solidFill>
            <a:latin typeface="Meiryo UI" panose="020B0604030504040204" pitchFamily="50" charset="-128"/>
            <a:ea typeface="Meiryo UI" panose="020B0604030504040204" pitchFamily="50" charset="-128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ユーザー設定</PresentationFormat>
  <Paragraphs>45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HGP教科書体</vt:lpstr>
      <vt:lpstr>Meiryo UI</vt:lpstr>
      <vt:lpstr>メイリオ</vt:lpstr>
      <vt:lpstr>Arial</vt:lpstr>
      <vt:lpstr>Calibri</vt:lpstr>
      <vt:lpstr>Wingdings</vt:lpstr>
      <vt:lpstr>9_Acc_Strategy_template 4-3</vt:lpstr>
      <vt:lpstr>think-cell スライド</vt:lpstr>
      <vt:lpstr>Twitter分析データ概要</vt:lpstr>
      <vt:lpstr>Twitter分析データ詳細（1/2）</vt:lpstr>
      <vt:lpstr>Twitter分析データ詳細（1/2）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2020-05-13T03:59:26Z</dcterms:created>
  <dcterms:modified xsi:type="dcterms:W3CDTF">2021-01-21T03:28:29Z</dcterms:modified>
</cp:coreProperties>
</file>