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8" r:id="rId9"/>
    <p:sldId id="274" r:id="rId10"/>
    <p:sldId id="277" r:id="rId11"/>
    <p:sldId id="275" r:id="rId12"/>
    <p:sldId id="286" r:id="rId13"/>
    <p:sldId id="278" r:id="rId14"/>
    <p:sldId id="281" r:id="rId15"/>
    <p:sldId id="282" r:id="rId16"/>
    <p:sldId id="280" r:id="rId17"/>
    <p:sldId id="292" r:id="rId18"/>
    <p:sldId id="285" r:id="rId19"/>
    <p:sldId id="283" r:id="rId20"/>
    <p:sldId id="293" r:id="rId21"/>
    <p:sldId id="287" r:id="rId22"/>
    <p:sldId id="288" r:id="rId23"/>
    <p:sldId id="290" r:id="rId24"/>
    <p:sldId id="291" r:id="rId25"/>
    <p:sldId id="294" r:id="rId26"/>
    <p:sldId id="266" r:id="rId27"/>
    <p:sldId id="297" r:id="rId28"/>
    <p:sldId id="265" r:id="rId29"/>
    <p:sldId id="296" r:id="rId30"/>
    <p:sldId id="271" r:id="rId31"/>
    <p:sldId id="272" r:id="rId32"/>
    <p:sldId id="273" r:id="rId33"/>
    <p:sldId id="295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00" autoAdjust="0"/>
  </p:normalViewPr>
  <p:slideViewPr>
    <p:cSldViewPr>
      <p:cViewPr varScale="1">
        <p:scale>
          <a:sx n="66" d="100"/>
          <a:sy n="66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F716-BD3E-4F9D-898A-49A514E28537}" type="datetimeFigureOut">
              <a:rPr kumimoji="1" lang="ja-JP" altLang="en-US" smtClean="0"/>
              <a:pPr/>
              <a:t>2013/7/5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309D-7846-488B-9597-68DFCBBB8BA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news.jp/archives/34013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tpro.nikkeibp.co.jp/article/NEWS/20130530/480729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ical.com/2013/04/17/33839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ical.com/2013/04/17/33839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ori.me/mobile/2369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g.finance.yahoo.com/news/us-japan-korea-drive-80-103840812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aku.kobayashi.560" TargetMode="External"/><Relationship Id="rId2" Type="http://schemas.openxmlformats.org/officeDocument/2006/relationships/hyperlink" Target="http://twitter.com/taptappu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g12014123.sp.pf.mbga.j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uKobayashi/PNGCamera" TargetMode="External"/><Relationship Id="rId2" Type="http://schemas.openxmlformats.org/officeDocument/2006/relationships/hyperlink" Target="https://play.google.com/store/apps/details?d=com.taku.kobayashi.pngcam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err="1" smtClean="0"/>
              <a:t>iPhone</a:t>
            </a:r>
            <a:r>
              <a:rPr lang="ja-JP" altLang="en-US" b="1" dirty="0" smtClean="0"/>
              <a:t>しかしらない残念な君に</a:t>
            </a:r>
            <a:r>
              <a:rPr lang="en-US" altLang="ja-JP" b="1" dirty="0" smtClean="0"/>
              <a:t>Android</a:t>
            </a:r>
            <a:r>
              <a:rPr lang="ja-JP" altLang="en-US" b="1" dirty="0" smtClean="0"/>
              <a:t>というものを教えてやろう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b="1" dirty="0" smtClean="0">
                <a:solidFill>
                  <a:schemeClr val="tx1"/>
                </a:solidFill>
              </a:rPr>
              <a:t>小林　拓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リファレンス機</a:t>
            </a:r>
            <a:endParaRPr kumimoji="1" lang="ja-JP" altLang="en-US" dirty="0"/>
          </a:p>
        </p:txBody>
      </p:sp>
      <p:pic>
        <p:nvPicPr>
          <p:cNvPr id="4" name="Picture 5" descr="C:\Users\taku\Desktop\0738d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852" y="2300238"/>
            <a:ext cx="3405340" cy="444113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3851920" y="191683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Galaxy Nexus</a:t>
            </a:r>
            <a:endParaRPr kumimoji="1" lang="ja-JP" altLang="en-US" sz="20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26876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kumimoji="1" lang="en-US" altLang="ja-JP" sz="2400" dirty="0" smtClean="0"/>
              <a:t>Nexus</a:t>
            </a:r>
            <a:r>
              <a:rPr kumimoji="1" lang="ja-JP" altLang="en-US" sz="2400" dirty="0" smtClean="0"/>
              <a:t>という名のつくものは</a:t>
            </a:r>
            <a:r>
              <a:rPr kumimoji="1" lang="en-US" altLang="ja-JP" sz="2400" dirty="0" smtClean="0"/>
              <a:t>Android</a:t>
            </a:r>
            <a:r>
              <a:rPr kumimoji="1" lang="ja-JP" altLang="en-US" sz="2400" dirty="0" smtClean="0"/>
              <a:t>のリファレンス機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双方の思想のまとめ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en-US" altLang="ja-JP" dirty="0" err="1" smtClean="0"/>
              <a:t>iPhone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46856" y="3976465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3200" dirty="0" smtClean="0"/>
              <a:t>Android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132856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 smtClean="0"/>
              <a:t>やりたいことはすべて用意して</a:t>
            </a:r>
            <a:r>
              <a:rPr lang="ja-JP" altLang="en-US" sz="2800" dirty="0" smtClean="0"/>
              <a:t>やる。その代わり他の</a:t>
            </a:r>
            <a:r>
              <a:rPr lang="ja-JP" altLang="en-US" sz="2800" dirty="0" err="1" smtClean="0"/>
              <a:t>は</a:t>
            </a:r>
            <a:r>
              <a:rPr lang="ja-JP" altLang="en-US" sz="2800" dirty="0" smtClean="0"/>
              <a:t>使うな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・一つで十分、他はいらない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4492277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・いろんな端末、いろんなアプリでも使え</a:t>
            </a:r>
            <a:r>
              <a:rPr lang="ja-JP" altLang="en-US" sz="2800" dirty="0" smtClean="0"/>
              <a:t>る</a:t>
            </a:r>
            <a:r>
              <a:rPr lang="ja-JP" altLang="en-US" sz="2800" dirty="0" smtClean="0"/>
              <a:t>よ</a:t>
            </a:r>
            <a:endParaRPr lang="en-US" altLang="ja-JP" sz="2800" dirty="0" smtClean="0"/>
          </a:p>
          <a:p>
            <a:r>
              <a:rPr lang="ja-JP" altLang="en-US" sz="2800" dirty="0" smtClean="0"/>
              <a:t>・やりたいことあるの、じゃあ好きにやって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5530626"/>
          </a:xfrm>
        </p:spPr>
        <p:txBody>
          <a:bodyPr/>
          <a:lstStyle/>
          <a:p>
            <a:r>
              <a:rPr lang="ja-JP" altLang="en-US" dirty="0" smtClean="0"/>
              <a:t>マーケットのお話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端末シェア</a:t>
            </a:r>
            <a:endParaRPr kumimoji="1" lang="ja-JP" altLang="en-US" dirty="0"/>
          </a:p>
        </p:txBody>
      </p:sp>
      <p:pic>
        <p:nvPicPr>
          <p:cNvPr id="4" name="コンテンツ プレースホルダ 3" descr="2013Q1-Gartner-01-480x2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132856"/>
            <a:ext cx="8783040" cy="369619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436096" y="594928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getnews.jp/archives/340136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154750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世界中の端末シェア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のバージョン別シェア</a:t>
            </a:r>
            <a:endParaRPr kumimoji="1" lang="ja-JP" altLang="en-US" dirty="0"/>
          </a:p>
        </p:txBody>
      </p:sp>
      <p:pic>
        <p:nvPicPr>
          <p:cNvPr id="7" name="コンテンツ プレースホルダ 6" descr="キャプチャ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1556792"/>
            <a:ext cx="2957794" cy="5142426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6156176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Wikipedia</a:t>
            </a:r>
            <a:r>
              <a:rPr kumimoji="1" lang="ja-JP" altLang="en-US" dirty="0" smtClean="0"/>
              <a:t>より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アプリのマーケットシェア</a:t>
            </a:r>
            <a:endParaRPr kumimoji="1" lang="ja-JP" altLang="en-US" dirty="0"/>
          </a:p>
        </p:txBody>
      </p:sp>
      <p:pic>
        <p:nvPicPr>
          <p:cNvPr id="4" name="コンテンツ プレースホルダ 3" descr="ph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6387" y="2148681"/>
            <a:ext cx="5991225" cy="34290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2411760" y="580526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http://itpro.nikkeibp.co.jp/article/NEWS/20130530/480729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154750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世界の</a:t>
            </a:r>
            <a:r>
              <a:rPr kumimoji="1" lang="en-US" altLang="ja-JP" dirty="0" smtClean="0"/>
              <a:t>App Store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Google Play</a:t>
            </a:r>
            <a:r>
              <a:rPr kumimoji="1" lang="ja-JP" altLang="en-US" dirty="0" smtClean="0"/>
              <a:t>の売り上げの割合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 3" descr="ios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72652"/>
            <a:ext cx="5616624" cy="4838234"/>
          </a:xfr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アプリのマーケットシェア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20272" y="515719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http://www.lasical.com/2013/04/17/33839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アプリのダウンロード数の割合</a:t>
            </a:r>
            <a:endParaRPr kumimoji="1" lang="ja-JP" altLang="en-US" dirty="0"/>
          </a:p>
        </p:txBody>
      </p:sp>
      <p:pic>
        <p:nvPicPr>
          <p:cNvPr id="4" name="コンテンツ プレースホルダ 3" descr="ios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772816"/>
            <a:ext cx="4907454" cy="468052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04248" y="515719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http://www.lasical.com/2013/04/17/33839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国別アプリ売り上げシェア</a:t>
            </a:r>
            <a:endParaRPr kumimoji="1" lang="ja-JP" altLang="en-US" dirty="0"/>
          </a:p>
        </p:txBody>
      </p:sp>
      <p:pic>
        <p:nvPicPr>
          <p:cNvPr id="4" name="コンテンツ プレースホルダ 3" descr="appstore_revenu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42426"/>
            <a:ext cx="3672407" cy="555034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60232" y="177281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gori.me/mobile/23698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335699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日本のマーケット売り上げ比は約</a:t>
            </a:r>
            <a:endParaRPr kumimoji="1" lang="en-US" altLang="ja-JP" dirty="0" smtClean="0"/>
          </a:p>
          <a:p>
            <a:r>
              <a:rPr lang="en-US" altLang="ja-JP" dirty="0" smtClean="0"/>
              <a:t>App Store : Google Play = 57% : 43%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ゲームの売り上げ割合</a:t>
            </a:r>
            <a:endParaRPr kumimoji="1" lang="ja-JP" altLang="en-US" dirty="0"/>
          </a:p>
        </p:txBody>
      </p:sp>
      <p:pic>
        <p:nvPicPr>
          <p:cNvPr id="4" name="コンテンツ プレースホルダ 3" descr="app-annie-chart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8077"/>
            <a:ext cx="7272808" cy="5323291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7812360" y="4005064"/>
            <a:ext cx="1331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sg.finance.yahoo.com/news/us-japan-korea-drive-80-103840812.html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2360" y="2132856"/>
            <a:ext cx="115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アメリカの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の売り上げを</a:t>
            </a:r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と置いている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lang="ja-JP" altLang="en-US" dirty="0" err="1" smtClean="0"/>
              <a:t>のお</a:t>
            </a:r>
            <a:r>
              <a:rPr lang="ja-JP" altLang="en-US" dirty="0" smtClean="0"/>
              <a:t>話</a:t>
            </a:r>
            <a:endParaRPr lang="en-US" altLang="ja-JP" dirty="0" smtClean="0"/>
          </a:p>
          <a:p>
            <a:r>
              <a:rPr lang="ja-JP" altLang="en-US" dirty="0" smtClean="0"/>
              <a:t>マーケットのお話</a:t>
            </a:r>
            <a:endParaRPr lang="en-US" altLang="ja-JP" dirty="0" smtClean="0"/>
          </a:p>
          <a:p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のお</a:t>
            </a:r>
            <a:r>
              <a:rPr kumimoji="1" lang="ja-JP" altLang="en-US" dirty="0" smtClean="0"/>
              <a:t>話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技術的</a:t>
            </a:r>
            <a:r>
              <a:rPr kumimoji="1" lang="ja-JP" altLang="en-US" dirty="0" smtClean="0"/>
              <a:t>なお話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ちょっとだけ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のお</a:t>
            </a:r>
            <a:r>
              <a:rPr kumimoji="1" lang="ja-JP" altLang="en-US" dirty="0" smtClean="0"/>
              <a:t>話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端末比較</a:t>
            </a:r>
            <a:endParaRPr kumimoji="1" lang="ja-JP" altLang="en-US" dirty="0"/>
          </a:p>
        </p:txBody>
      </p:sp>
      <p:pic>
        <p:nvPicPr>
          <p:cNvPr id="2052" name="Picture 4" descr="C:\Users\taku\Desktop\iphone-5-pr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1708" y="2348880"/>
            <a:ext cx="2728724" cy="4536504"/>
          </a:xfrm>
          <a:prstGeom prst="rect">
            <a:avLst/>
          </a:prstGeom>
          <a:noFill/>
        </p:spPr>
      </p:pic>
      <p:pic>
        <p:nvPicPr>
          <p:cNvPr id="2053" name="Picture 5" descr="C:\Users\taku\Desktop\0738d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636" y="2300238"/>
            <a:ext cx="3405340" cy="4441130"/>
          </a:xfrm>
          <a:prstGeom prst="rect">
            <a:avLst/>
          </a:prstGeom>
          <a:noFill/>
        </p:spPr>
      </p:pic>
      <p:cxnSp>
        <p:nvCxnSpPr>
          <p:cNvPr id="9" name="直線矢印コネクタ 8"/>
          <p:cNvCxnSpPr>
            <a:stCxn id="14" idx="2"/>
          </p:cNvCxnSpPr>
          <p:nvPr/>
        </p:nvCxnSpPr>
        <p:spPr>
          <a:xfrm flipH="1">
            <a:off x="3275856" y="2132856"/>
            <a:ext cx="151216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4" idx="2"/>
          </p:cNvCxnSpPr>
          <p:nvPr/>
        </p:nvCxnSpPr>
        <p:spPr>
          <a:xfrm>
            <a:off x="4788024" y="2132856"/>
            <a:ext cx="288032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995936" y="1732746"/>
            <a:ext cx="15841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電源ボタン</a:t>
            </a:r>
            <a:endParaRPr kumimoji="1" lang="ja-JP" altLang="en-US" sz="2000" dirty="0"/>
          </a:p>
        </p:txBody>
      </p:sp>
      <p:cxnSp>
        <p:nvCxnSpPr>
          <p:cNvPr id="18" name="直線矢印コネクタ 17"/>
          <p:cNvCxnSpPr>
            <a:stCxn id="22" idx="2"/>
          </p:cNvCxnSpPr>
          <p:nvPr/>
        </p:nvCxnSpPr>
        <p:spPr>
          <a:xfrm flipH="1">
            <a:off x="3707904" y="3253046"/>
            <a:ext cx="1116124" cy="319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</p:cNvCxnSpPr>
          <p:nvPr/>
        </p:nvCxnSpPr>
        <p:spPr>
          <a:xfrm>
            <a:off x="4824028" y="3253046"/>
            <a:ext cx="1332148" cy="319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995936" y="2852936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音量ボタン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>
            <a:stCxn id="28" idx="3"/>
          </p:cNvCxnSpPr>
          <p:nvPr/>
        </p:nvCxnSpPr>
        <p:spPr>
          <a:xfrm flipV="1">
            <a:off x="5724128" y="6381328"/>
            <a:ext cx="1224136" cy="172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923928" y="6353944"/>
            <a:ext cx="1800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ホームボタン</a:t>
            </a:r>
            <a:endParaRPr kumimoji="1" lang="ja-JP" altLang="en-US" sz="2000" dirty="0"/>
          </a:p>
        </p:txBody>
      </p:sp>
      <p:cxnSp>
        <p:nvCxnSpPr>
          <p:cNvPr id="30" name="直線矢印コネクタ 29"/>
          <p:cNvCxnSpPr>
            <a:stCxn id="28" idx="1"/>
          </p:cNvCxnSpPr>
          <p:nvPr/>
        </p:nvCxnSpPr>
        <p:spPr>
          <a:xfrm flipH="1" flipV="1">
            <a:off x="2627784" y="6309320"/>
            <a:ext cx="1296144" cy="24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0" y="5661248"/>
            <a:ext cx="15476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バックボタン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899592" y="6858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6" idx="2"/>
          </p:cNvCxnSpPr>
          <p:nvPr/>
        </p:nvCxnSpPr>
        <p:spPr>
          <a:xfrm>
            <a:off x="773832" y="6061358"/>
            <a:ext cx="1133872" cy="10394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pic>
        <p:nvPicPr>
          <p:cNvPr id="3074" name="Picture 2" descr="C:\Users\taku\Desktop\helloWorl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880" y="1811361"/>
            <a:ext cx="3280568" cy="4713983"/>
          </a:xfrm>
          <a:prstGeom prst="rect">
            <a:avLst/>
          </a:prstGeom>
          <a:noFill/>
        </p:spPr>
      </p:pic>
      <p:pic>
        <p:nvPicPr>
          <p:cNvPr id="7" name="Picture 2" descr="C:\Users\taku\Desktop\helloWorl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11361"/>
            <a:ext cx="3280568" cy="4713983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6156176" y="13314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iPhone</a:t>
            </a:r>
            <a:r>
              <a:rPr kumimoji="1"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7664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の場合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971600" y="1916832"/>
            <a:ext cx="72008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971600" y="1916832"/>
            <a:ext cx="648072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7" idx="0"/>
          </p:cNvCxnSpPr>
          <p:nvPr/>
        </p:nvCxnSpPr>
        <p:spPr>
          <a:xfrm flipH="1">
            <a:off x="593812" y="2060848"/>
            <a:ext cx="3777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0" y="242088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いらない</a:t>
            </a:r>
            <a:endParaRPr kumimoji="1" lang="ja-JP" altLang="en-US" dirty="0"/>
          </a:p>
        </p:txBody>
      </p:sp>
      <p:pic>
        <p:nvPicPr>
          <p:cNvPr id="19" name="Picture 2" descr="C:\Users\taku\Desktop\yutori_LT\image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789040"/>
            <a:ext cx="576064" cy="576064"/>
          </a:xfrm>
          <a:prstGeom prst="rect">
            <a:avLst/>
          </a:prstGeom>
          <a:noFill/>
        </p:spPr>
      </p:pic>
      <p:pic>
        <p:nvPicPr>
          <p:cNvPr id="20" name="Picture 2" descr="C:\Users\taku\Desktop\yutori_LT\image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077072"/>
            <a:ext cx="576064" cy="576064"/>
          </a:xfrm>
          <a:prstGeom prst="rect">
            <a:avLst/>
          </a:prstGeom>
          <a:noFill/>
        </p:spPr>
      </p:pic>
      <p:cxnSp>
        <p:nvCxnSpPr>
          <p:cNvPr id="22" name="直線矢印コネクタ 21"/>
          <p:cNvCxnSpPr>
            <a:stCxn id="35" idx="1"/>
          </p:cNvCxnSpPr>
          <p:nvPr/>
        </p:nvCxnSpPr>
        <p:spPr>
          <a:xfrm flipH="1" flipV="1">
            <a:off x="2267744" y="4149080"/>
            <a:ext cx="2088232" cy="539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8" idx="3"/>
            <a:endCxn id="20" idx="1"/>
          </p:cNvCxnSpPr>
          <p:nvPr/>
        </p:nvCxnSpPr>
        <p:spPr>
          <a:xfrm>
            <a:off x="5868144" y="3104094"/>
            <a:ext cx="1368152" cy="126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355976" y="27809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指定しても崩れない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55976" y="436510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指定すると</a:t>
            </a:r>
            <a:r>
              <a:rPr lang="ja-JP" altLang="en-US" dirty="0" smtClean="0"/>
              <a:t>端末によって</a:t>
            </a:r>
            <a:r>
              <a:rPr lang="ja-JP" altLang="en-US" dirty="0" smtClean="0"/>
              <a:t>は崩れる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の依頼時に気をつけること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3284984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実演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7744" y="3140968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絶対にアニメーションを</a:t>
            </a:r>
            <a:r>
              <a:rPr kumimoji="1" lang="en-US" altLang="ja-JP" sz="3200" dirty="0" err="1" smtClean="0"/>
              <a:t>iPhone</a:t>
            </a:r>
            <a:r>
              <a:rPr kumimoji="1" lang="ja-JP" altLang="en-US" sz="3200" dirty="0" smtClean="0"/>
              <a:t>に合わせてはダメ</a:t>
            </a:r>
            <a:endParaRPr kumimoji="1" lang="ja-JP" altLang="en-US" sz="3200" dirty="0"/>
          </a:p>
        </p:txBody>
      </p:sp>
      <p:sp>
        <p:nvSpPr>
          <p:cNvPr id="7" name="爆発 2 6"/>
          <p:cNvSpPr/>
          <p:nvPr/>
        </p:nvSpPr>
        <p:spPr>
          <a:xfrm>
            <a:off x="323528" y="2204864"/>
            <a:ext cx="8820472" cy="2880320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の依頼時に気をつけること</a:t>
            </a:r>
            <a:endParaRPr kumimoji="1" lang="ja-JP" altLang="en-US" dirty="0"/>
          </a:p>
        </p:txBody>
      </p:sp>
      <p:pic>
        <p:nvPicPr>
          <p:cNvPr id="4099" name="Picture 3" descr="C:\Users\taku\Desktop\yutori_LT\死亡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7746" y="1196752"/>
            <a:ext cx="2758550" cy="2736304"/>
          </a:xfrm>
          <a:prstGeom prst="rect">
            <a:avLst/>
          </a:prstGeom>
          <a:noFill/>
        </p:spPr>
      </p:pic>
      <p:pic>
        <p:nvPicPr>
          <p:cNvPr id="5" name="Picture 2" descr="C:\Users\taku\Desktop\profile-photo-takukobayashi560-96x9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2997" y="3405980"/>
            <a:ext cx="1463179" cy="1463179"/>
          </a:xfrm>
          <a:prstGeom prst="rect">
            <a:avLst/>
          </a:prstGeom>
          <a:noFill/>
        </p:spPr>
      </p:pic>
      <p:sp>
        <p:nvSpPr>
          <p:cNvPr id="8" name="爆発 2 7"/>
          <p:cNvSpPr/>
          <p:nvPr/>
        </p:nvSpPr>
        <p:spPr>
          <a:xfrm>
            <a:off x="107504" y="1340768"/>
            <a:ext cx="8568952" cy="489654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2636912"/>
            <a:ext cx="4752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これだけを実装</a:t>
            </a:r>
            <a:r>
              <a:rPr kumimoji="1" lang="ja-JP" altLang="en-US" sz="3200" dirty="0" err="1" smtClean="0"/>
              <a:t>するの</a:t>
            </a:r>
            <a:r>
              <a:rPr lang="ja-JP" altLang="en-US" sz="3200" dirty="0" smtClean="0"/>
              <a:t>１カ月かかります</a:t>
            </a:r>
            <a:r>
              <a:rPr lang="en-US" altLang="ja-JP" sz="3200" dirty="0" smtClean="0"/>
              <a:t>!!</a:t>
            </a:r>
          </a:p>
          <a:p>
            <a:r>
              <a:rPr lang="ja-JP" altLang="en-US" sz="3200" dirty="0" smtClean="0"/>
              <a:t>不明なバグを生</a:t>
            </a:r>
            <a:r>
              <a:rPr lang="ja-JP" altLang="en-US" sz="3200" dirty="0" smtClean="0"/>
              <a:t>む可能性も極めて高い</a:t>
            </a:r>
            <a:r>
              <a:rPr lang="ja-JP" altLang="en-US" sz="3200" dirty="0" smtClean="0"/>
              <a:t>です。それでもやりますか？</a:t>
            </a:r>
            <a:endParaRPr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kumimoji="1" lang="ja-JP" altLang="en-US" dirty="0" smtClean="0"/>
              <a:t>技術的なお話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ちょっとだけ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3268960"/>
          </a:xfrm>
        </p:spPr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の基本</a:t>
            </a:r>
            <a:r>
              <a:rPr kumimoji="1" lang="en-US" altLang="ja-JP" dirty="0" smtClean="0"/>
              <a:t>Activity</a:t>
            </a:r>
          </a:p>
          <a:p>
            <a:r>
              <a:rPr lang="en-US" altLang="ja-JP" dirty="0" smtClean="0"/>
              <a:t>Activity</a:t>
            </a:r>
            <a:r>
              <a:rPr lang="ja-JP" altLang="en-US" dirty="0" smtClean="0"/>
              <a:t>のライフサイクルを表しているのが右図</a:t>
            </a:r>
            <a:endParaRPr lang="en-US" altLang="ja-JP" dirty="0" smtClean="0"/>
          </a:p>
          <a:p>
            <a:r>
              <a:rPr lang="ja-JP" altLang="en-US" dirty="0" smtClean="0"/>
              <a:t>アプリを起動させると真っ先に呼ばれるもの</a:t>
            </a:r>
            <a:endParaRPr lang="en-US" altLang="ja-JP" dirty="0" smtClean="0"/>
          </a:p>
        </p:txBody>
      </p:sp>
      <p:pic>
        <p:nvPicPr>
          <p:cNvPr id="2050" name="Picture 2" descr="C:\Users\taku\Desktop\activity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3959683" cy="5117484"/>
          </a:xfrm>
          <a:prstGeom prst="rect">
            <a:avLst/>
          </a:prstGeom>
          <a:noFill/>
        </p:spPr>
      </p:pic>
      <p:sp>
        <p:nvSpPr>
          <p:cNvPr id="5" name="雲 4"/>
          <p:cNvSpPr/>
          <p:nvPr/>
        </p:nvSpPr>
        <p:spPr>
          <a:xfrm>
            <a:off x="251520" y="4869160"/>
            <a:ext cx="5256584" cy="17281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515719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知らない内に勝手に起動している、怪しいアプリを作りたい時は別だけどね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onCreate</a:t>
            </a:r>
            <a:endParaRPr kumimoji="1" lang="en-US" altLang="ja-JP" dirty="0" smtClean="0"/>
          </a:p>
          <a:p>
            <a:r>
              <a:rPr lang="en-US" altLang="ja-JP" dirty="0" err="1" smtClean="0"/>
              <a:t>onStart</a:t>
            </a:r>
            <a:endParaRPr lang="en-US" altLang="ja-JP" dirty="0" smtClean="0"/>
          </a:p>
          <a:p>
            <a:r>
              <a:rPr kumimoji="1" lang="en-US" altLang="ja-JP" dirty="0" err="1" smtClean="0"/>
              <a:t>onResume</a:t>
            </a:r>
            <a:endParaRPr kumimoji="1" lang="en-US" altLang="ja-JP" dirty="0" smtClean="0"/>
          </a:p>
          <a:p>
            <a:r>
              <a:rPr lang="en-US" altLang="ja-JP" dirty="0" err="1" smtClean="0"/>
              <a:t>onPause</a:t>
            </a:r>
            <a:endParaRPr lang="en-US" altLang="ja-JP" dirty="0" smtClean="0"/>
          </a:p>
          <a:p>
            <a:r>
              <a:rPr kumimoji="1" lang="en-US" altLang="ja-JP" dirty="0" err="1" smtClean="0"/>
              <a:t>onStop</a:t>
            </a:r>
            <a:endParaRPr kumimoji="1" lang="en-US" altLang="ja-JP" dirty="0" smtClean="0"/>
          </a:p>
          <a:p>
            <a:r>
              <a:rPr lang="en-US" altLang="ja-JP" dirty="0" err="1" smtClean="0"/>
              <a:t>onDestroy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pic>
        <p:nvPicPr>
          <p:cNvPr id="1026" name="Picture 2" descr="C:\Users\taku\Desktop\st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852" y="1052736"/>
            <a:ext cx="6294492" cy="5156505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6444208" y="443711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Activity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5" idx="1"/>
          </p:cNvCxnSpPr>
          <p:nvPr/>
        </p:nvCxnSpPr>
        <p:spPr>
          <a:xfrm flipH="1" flipV="1">
            <a:off x="5652120" y="4077072"/>
            <a:ext cx="792088" cy="652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</p:cNvCxnSpPr>
          <p:nvPr/>
        </p:nvCxnSpPr>
        <p:spPr>
          <a:xfrm flipH="1" flipV="1">
            <a:off x="5580112" y="4725144"/>
            <a:ext cx="864096" cy="4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1"/>
          </p:cNvCxnSpPr>
          <p:nvPr/>
        </p:nvCxnSpPr>
        <p:spPr>
          <a:xfrm flipH="1">
            <a:off x="5580112" y="4729500"/>
            <a:ext cx="864096" cy="571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619672" y="299695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Activity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96136" y="292494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Activity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79912" y="580526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スタック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44208" y="134076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f</a:t>
            </a:r>
            <a:r>
              <a:rPr kumimoji="1" lang="en-US" altLang="ja-JP" sz="3200" dirty="0" smtClean="0"/>
              <a:t>inish();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0" y="1196752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アプリを起動</a:t>
            </a:r>
            <a:r>
              <a:rPr kumimoji="1" lang="en-US" altLang="ja-JP" sz="3200" dirty="0" smtClean="0"/>
              <a:t>!!</a:t>
            </a:r>
          </a:p>
          <a:p>
            <a:r>
              <a:rPr lang="ja-JP" altLang="en-US" sz="3200" dirty="0" smtClean="0"/>
              <a:t>または</a:t>
            </a:r>
            <a:endParaRPr lang="en-US" altLang="ja-JP" sz="3200" dirty="0" smtClean="0"/>
          </a:p>
          <a:p>
            <a:r>
              <a:rPr kumimoji="1" lang="en-US" altLang="ja-JP" sz="3200" dirty="0" err="1" smtClean="0"/>
              <a:t>startActivity</a:t>
            </a:r>
            <a:r>
              <a:rPr kumimoji="1" lang="en-US" altLang="ja-JP" sz="3200" dirty="0" smtClean="0"/>
              <a:t>();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endCxn id="27" idx="3"/>
          </p:cNvCxnSpPr>
          <p:nvPr/>
        </p:nvCxnSpPr>
        <p:spPr>
          <a:xfrm flipH="1" flipV="1">
            <a:off x="3059832" y="5325309"/>
            <a:ext cx="648072" cy="191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23528" y="472514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メモリが足りなくなると</a:t>
            </a:r>
            <a:r>
              <a:rPr lang="en-US" altLang="ja-JP" sz="2400" dirty="0" err="1" smtClean="0"/>
              <a:t>Dalvik</a:t>
            </a:r>
            <a:r>
              <a:rPr lang="ja-JP" altLang="en-US" sz="2400" dirty="0" smtClean="0"/>
              <a:t>という</a:t>
            </a:r>
            <a:r>
              <a:rPr lang="en-US" altLang="ja-JP" sz="2400" dirty="0" smtClean="0"/>
              <a:t>VM</a:t>
            </a:r>
            <a:r>
              <a:rPr lang="ja-JP" altLang="en-US" sz="2400" dirty="0" smtClean="0"/>
              <a:t>が殺します</a:t>
            </a:r>
            <a:endParaRPr kumimoji="1" lang="ja-JP" altLang="en-US" sz="2400" dirty="0"/>
          </a:p>
        </p:txBody>
      </p:sp>
      <p:pic>
        <p:nvPicPr>
          <p:cNvPr id="1030" name="Picture 6" descr="C:\Users\taku\Desktop\scr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17232"/>
            <a:ext cx="1340768" cy="134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挙動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37170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バックボタン押した時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3928" y="1484784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onCreate</a:t>
            </a:r>
            <a:endParaRPr kumimoji="1" lang="en-US" altLang="ja-JP" dirty="0" smtClean="0"/>
          </a:p>
          <a:p>
            <a:r>
              <a:rPr lang="en-US" altLang="ja-JP" dirty="0" smtClean="0"/>
              <a:t>     </a:t>
            </a:r>
            <a:r>
              <a:rPr lang="ja-JP" altLang="en-US" dirty="0" smtClean="0"/>
              <a:t>↓</a:t>
            </a:r>
            <a:endParaRPr kumimoji="1" lang="en-US" altLang="ja-JP" dirty="0" smtClean="0"/>
          </a:p>
          <a:p>
            <a:r>
              <a:rPr lang="en-US" altLang="ja-JP" dirty="0" err="1" smtClean="0"/>
              <a:t>onStart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en-US" altLang="ja-JP" dirty="0" err="1" smtClean="0"/>
              <a:t>onResume</a:t>
            </a:r>
            <a:endParaRPr kumimoji="1"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51920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Activity</a:t>
            </a:r>
            <a:r>
              <a:rPr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4221088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onPause</a:t>
            </a:r>
            <a:endParaRPr kumimoji="1" lang="en-US" altLang="ja-JP" dirty="0" smtClean="0"/>
          </a:p>
          <a:p>
            <a:r>
              <a:rPr lang="en-US" altLang="ja-JP" dirty="0" smtClean="0"/>
              <a:t>     </a:t>
            </a:r>
            <a:r>
              <a:rPr lang="ja-JP" altLang="en-US" dirty="0" smtClean="0"/>
              <a:t>↓</a:t>
            </a:r>
            <a:endParaRPr kumimoji="1" lang="en-US" altLang="ja-JP" dirty="0" smtClean="0"/>
          </a:p>
          <a:p>
            <a:r>
              <a:rPr lang="en-US" altLang="ja-JP" dirty="0" err="1" smtClean="0"/>
              <a:t>onStop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en-US" altLang="ja-JP" dirty="0" err="1" smtClean="0"/>
              <a:t>onDestroy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1760" y="35730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ホームボタン</a:t>
            </a:r>
            <a:r>
              <a:rPr lang="ja-JP" altLang="en-US" dirty="0" smtClean="0"/>
              <a:t>押して再度アプリ起動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83768" y="429309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onPause</a:t>
            </a:r>
            <a:endParaRPr kumimoji="1" lang="en-US" altLang="ja-JP" dirty="0" smtClean="0"/>
          </a:p>
          <a:p>
            <a:r>
              <a:rPr lang="en-US" altLang="ja-JP" dirty="0" smtClean="0"/>
              <a:t>     </a:t>
            </a:r>
            <a:r>
              <a:rPr lang="ja-JP" altLang="en-US" dirty="0" smtClean="0"/>
              <a:t>↓</a:t>
            </a:r>
            <a:endParaRPr kumimoji="1" lang="en-US" altLang="ja-JP" dirty="0" smtClean="0"/>
          </a:p>
          <a:p>
            <a:r>
              <a:rPr lang="en-US" altLang="ja-JP" dirty="0" err="1" smtClean="0"/>
              <a:t>onStop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419872" y="4300061"/>
            <a:ext cx="1512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再起動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err="1" smtClean="0"/>
              <a:t>onRestart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err="1" smtClean="0"/>
              <a:t>onStart</a:t>
            </a:r>
            <a:endParaRPr lang="en-US" altLang="ja-JP" dirty="0" smtClean="0"/>
          </a:p>
          <a:p>
            <a:r>
              <a:rPr lang="ja-JP" altLang="en-US" dirty="0" smtClean="0"/>
              <a:t>   ↓</a:t>
            </a:r>
            <a:endParaRPr lang="en-US" altLang="ja-JP" dirty="0" smtClean="0"/>
          </a:p>
          <a:p>
            <a:r>
              <a:rPr lang="en-US" altLang="ja-JP" dirty="0" err="1" smtClean="0"/>
              <a:t>onResume</a:t>
            </a:r>
            <a:endParaRPr lang="en-US" altLang="ja-JP" dirty="0" smtClean="0"/>
          </a:p>
          <a:p>
            <a:r>
              <a:rPr lang="ja-JP" altLang="en-US" dirty="0" smtClean="0"/>
              <a:t>   ↓</a:t>
            </a:r>
            <a:endParaRPr lang="en-US" altLang="ja-JP" dirty="0" smtClean="0"/>
          </a:p>
          <a:p>
            <a:r>
              <a:rPr lang="ja-JP" altLang="en-US" dirty="0" smtClean="0"/>
              <a:t>実行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9992" y="35747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電源</a:t>
            </a:r>
            <a:r>
              <a:rPr lang="ja-JP" altLang="en-US" dirty="0" smtClean="0"/>
              <a:t>ボタン押してスリープ⇒スリープ解除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72000" y="43058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onPause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36096" y="4372069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スリープ解除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err="1" smtClean="0"/>
              <a:t>onResume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実行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20272" y="3573016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別の</a:t>
            </a:r>
            <a:r>
              <a:rPr kumimoji="1" lang="en-US" altLang="ja-JP" dirty="0" smtClean="0"/>
              <a:t>Activity</a:t>
            </a:r>
            <a:r>
              <a:rPr kumimoji="1" lang="ja-JP" altLang="en-US" dirty="0" smtClean="0"/>
              <a:t>起動⇒戻ってくる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76256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onPause</a:t>
            </a:r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7884368" y="4316903"/>
            <a:ext cx="1259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戻る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err="1" smtClean="0"/>
              <a:t>onResume</a:t>
            </a:r>
            <a:endParaRPr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実行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小林　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1987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13</a:t>
            </a:r>
            <a:r>
              <a:rPr lang="ja-JP" altLang="en-US" dirty="0" smtClean="0"/>
              <a:t>日生まれ</a:t>
            </a:r>
            <a:r>
              <a:rPr lang="en-US" altLang="ja-JP" dirty="0" smtClean="0"/>
              <a:t>(26</a:t>
            </a:r>
            <a:r>
              <a:rPr lang="ja-JP" altLang="en-US" dirty="0"/>
              <a:t>歳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株式</a:t>
            </a:r>
            <a:r>
              <a:rPr lang="ja-JP" altLang="en-US" dirty="0" smtClean="0"/>
              <a:t>会社ゲームポット</a:t>
            </a:r>
            <a:endParaRPr lang="en-US" altLang="ja-JP" dirty="0" smtClean="0"/>
          </a:p>
          <a:p>
            <a:r>
              <a:rPr lang="ja-JP" altLang="en-US" dirty="0" smtClean="0"/>
              <a:t>エンジニア</a:t>
            </a:r>
            <a:r>
              <a:rPr lang="en-US" altLang="ja-JP" dirty="0" smtClean="0"/>
              <a:t>(SE)</a:t>
            </a:r>
          </a:p>
          <a:p>
            <a:r>
              <a:rPr lang="ja-JP" altLang="en-US" dirty="0" smtClean="0"/>
              <a:t>普段は</a:t>
            </a:r>
            <a:r>
              <a:rPr lang="en-US" altLang="ja-JP" dirty="0" smtClean="0"/>
              <a:t>Ruby on Rails</a:t>
            </a:r>
            <a:r>
              <a:rPr lang="ja-JP" altLang="en-US" dirty="0" smtClean="0"/>
              <a:t>でソシャゲ作ってます</a:t>
            </a:r>
            <a:endParaRPr lang="en-US" altLang="ja-JP" dirty="0" smtClean="0"/>
          </a:p>
          <a:p>
            <a:r>
              <a:rPr lang="ja-JP" altLang="en-US" dirty="0" smtClean="0"/>
              <a:t>最近は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メイン</a:t>
            </a:r>
            <a:endParaRPr lang="en-US" altLang="ja-JP" dirty="0"/>
          </a:p>
          <a:p>
            <a:r>
              <a:rPr lang="ja-JP" altLang="en-US" dirty="0" smtClean="0"/>
              <a:t>主に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↑ </a:t>
            </a:r>
            <a:r>
              <a:rPr lang="en-US" altLang="ja-JP" dirty="0" smtClean="0"/>
              <a:t>,   </a:t>
            </a:r>
            <a:r>
              <a:rPr lang="en-US" altLang="ja-JP" dirty="0" err="1" smtClean="0"/>
              <a:t>javascript</a:t>
            </a:r>
            <a:r>
              <a:rPr lang="en-US" altLang="ja-JP" dirty="0" smtClean="0"/>
              <a:t> , java(Android) ,  PHP(</a:t>
            </a:r>
            <a:r>
              <a:rPr lang="ja-JP" altLang="en-US" dirty="0" smtClean="0"/>
              <a:t>他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サーバーもフロントもネイティブも何でもできます</a:t>
            </a:r>
            <a:endParaRPr lang="en-US" altLang="ja-JP" dirty="0" smtClean="0"/>
          </a:p>
          <a:p>
            <a:r>
              <a:rPr lang="en-US" altLang="ja-JP" dirty="0" smtClean="0"/>
              <a:t>Twitter : </a:t>
            </a:r>
            <a:r>
              <a:rPr lang="en-US" altLang="ja-JP" dirty="0" smtClean="0">
                <a:hlinkClick r:id="rId2"/>
              </a:rPr>
              <a:t>http://twitter.com/taptappun</a:t>
            </a:r>
            <a:endParaRPr lang="en-US" altLang="ja-JP" dirty="0" smtClean="0"/>
          </a:p>
          <a:p>
            <a:r>
              <a:rPr lang="en-US" altLang="ja-JP" dirty="0" err="1" smtClean="0"/>
              <a:t>Facebook</a:t>
            </a:r>
            <a:r>
              <a:rPr lang="en-US" altLang="ja-JP" dirty="0" smtClean="0"/>
              <a:t> : </a:t>
            </a:r>
            <a:r>
              <a:rPr lang="en-US" altLang="ja-JP" dirty="0" smtClean="0">
                <a:hlinkClick r:id="rId3"/>
              </a:rPr>
              <a:t>http://www.facebook.com/taku.kobayashi.560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1026" name="Picture 2" descr="C:\Users\taku\Desktop\profile-photo-takukobayashi560-96x9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8384" y="1412776"/>
            <a:ext cx="1470000" cy="14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よく</a:t>
            </a:r>
            <a:r>
              <a:rPr lang="ja-JP" altLang="en-US" dirty="0" smtClean="0"/>
              <a:t>ある質問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252736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Java</a:t>
            </a:r>
            <a:r>
              <a:rPr lang="ja-JP" altLang="en-US" dirty="0" smtClean="0"/>
              <a:t>だからメモリ管理しなくてもいいんだよね</a:t>
            </a:r>
            <a:r>
              <a:rPr lang="en-US" altLang="ja-JP" dirty="0" smtClean="0"/>
              <a:t>?</a:t>
            </a:r>
          </a:p>
          <a:p>
            <a:pPr>
              <a:buNone/>
            </a:pPr>
            <a:r>
              <a:rPr lang="en-US" altLang="ja-JP" dirty="0" smtClean="0"/>
              <a:t>(VM</a:t>
            </a:r>
            <a:r>
              <a:rPr lang="ja-JP" altLang="en-US" dirty="0" smtClean="0"/>
              <a:t>が勝手にメモリ開放してくれるんだよね</a:t>
            </a:r>
            <a:r>
              <a:rPr lang="en-US" altLang="ja-JP" dirty="0" smtClean="0"/>
              <a:t>?)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323528" y="1772816"/>
            <a:ext cx="8064896" cy="1296144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3717032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 </a:t>
            </a:r>
            <a:r>
              <a:rPr lang="ja-JP" altLang="en-US" sz="3200" dirty="0" smtClean="0"/>
              <a:t>いいえちゃんとメモリ管理しないとダメです。</a:t>
            </a:r>
            <a:r>
              <a:rPr lang="en-US" altLang="ja-JP" sz="3200" dirty="0" smtClean="0"/>
              <a:t>(</a:t>
            </a:r>
            <a:r>
              <a:rPr lang="en-US" altLang="ja-JP" sz="3200" i="1" dirty="0" err="1" smtClean="0"/>
              <a:t>OutOfMemoryError</a:t>
            </a:r>
            <a:r>
              <a:rPr lang="ja-JP" altLang="en-US" sz="3200" i="1" dirty="0" smtClean="0"/>
              <a:t>なるエラーが発生します</a:t>
            </a:r>
            <a:r>
              <a:rPr lang="en-US" altLang="ja-JP" sz="3200" dirty="0" smtClean="0"/>
              <a:t>)</a:t>
            </a:r>
          </a:p>
          <a:p>
            <a:r>
              <a:rPr kumimoji="1" lang="ja-JP" altLang="en-US" sz="3200" dirty="0" smtClean="0"/>
              <a:t>⇒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Dalvik</a:t>
            </a:r>
            <a:r>
              <a:rPr lang="ja-JP" altLang="en-US" sz="3200" dirty="0" smtClean="0"/>
              <a:t>は気紛れなんで、いつ動いてくれるかわからない。なので、こちらでちゃんとメモリを消す必要あり。</a:t>
            </a:r>
            <a:endParaRPr kumimoji="1" lang="ja-JP" altLang="en-US" sz="32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3573016"/>
            <a:ext cx="8136904" cy="273630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メモリ開放の仕方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508518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webview.stopLoading</a:t>
            </a:r>
            <a:r>
              <a:rPr lang="en-US" altLang="ja-JP" dirty="0" smtClean="0"/>
              <a:t>();</a:t>
            </a:r>
          </a:p>
          <a:p>
            <a:r>
              <a:rPr lang="en-US" altLang="ja-JP" dirty="0" err="1" smtClean="0"/>
              <a:t>webview.setWebChromeClient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null);</a:t>
            </a:r>
          </a:p>
          <a:p>
            <a:r>
              <a:rPr lang="en-US" altLang="ja-JP" dirty="0" err="1" smtClean="0"/>
              <a:t>webview.setWebViewClient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null);</a:t>
            </a:r>
          </a:p>
          <a:p>
            <a:r>
              <a:rPr lang="en-US" altLang="ja-JP" dirty="0" err="1" smtClean="0"/>
              <a:t>webview.destroy</a:t>
            </a:r>
            <a:r>
              <a:rPr lang="en-US" altLang="ja-JP" dirty="0" smtClean="0"/>
              <a:t>();</a:t>
            </a:r>
          </a:p>
          <a:p>
            <a:r>
              <a:rPr lang="en-US" altLang="ja-JP" dirty="0" err="1" smtClean="0"/>
              <a:t>webview</a:t>
            </a:r>
            <a:r>
              <a:rPr lang="en-US" altLang="ja-JP" dirty="0" smtClean="0"/>
              <a:t> = </a:t>
            </a:r>
            <a:r>
              <a:rPr lang="en-US" altLang="ja-JP" b="1" dirty="0" smtClean="0"/>
              <a:t>null;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306896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BitmapDrawable</a:t>
            </a:r>
            <a:r>
              <a:rPr lang="en-US" altLang="ja-JP" dirty="0" smtClean="0"/>
              <a:t> </a:t>
            </a:r>
            <a:r>
              <a:rPr lang="en-US" altLang="ja-JP" b="1" dirty="0" err="1" smtClean="0"/>
              <a:t>bitmapDrawable</a:t>
            </a:r>
            <a:r>
              <a:rPr lang="en-US" altLang="ja-JP" b="1" dirty="0" smtClean="0"/>
              <a:t> </a:t>
            </a:r>
            <a:r>
              <a:rPr lang="en-US" altLang="ja-JP" b="1" dirty="0" smtClean="0"/>
              <a:t>=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(</a:t>
            </a:r>
            <a:r>
              <a:rPr lang="en-US" altLang="ja-JP" b="1" dirty="0" err="1" smtClean="0"/>
              <a:t>BitmapDrawable</a:t>
            </a:r>
            <a:r>
              <a:rPr lang="en-US" altLang="ja-JP" b="1" dirty="0" smtClean="0"/>
              <a:t>)(</a:t>
            </a:r>
            <a:r>
              <a:rPr lang="en-US" altLang="ja-JP" b="1" dirty="0" err="1" smtClean="0"/>
              <a:t>imageView.getDrawable</a:t>
            </a:r>
            <a:r>
              <a:rPr lang="en-US" altLang="ja-JP" b="1" dirty="0" smtClean="0"/>
              <a:t>());</a:t>
            </a:r>
          </a:p>
          <a:p>
            <a:r>
              <a:rPr lang="en-US" altLang="ja-JP" b="1" dirty="0" smtClean="0"/>
              <a:t>if (</a:t>
            </a:r>
            <a:r>
              <a:rPr lang="en-US" altLang="ja-JP" b="1" dirty="0" err="1" smtClean="0"/>
              <a:t>bitmapDrawable</a:t>
            </a:r>
            <a:r>
              <a:rPr lang="en-US" altLang="ja-JP" b="1" dirty="0" smtClean="0"/>
              <a:t> != null) {</a:t>
            </a:r>
          </a:p>
          <a:p>
            <a:r>
              <a:rPr lang="en-US" altLang="ja-JP" dirty="0" smtClean="0"/>
              <a:t>   </a:t>
            </a:r>
            <a:r>
              <a:rPr lang="en-US" altLang="ja-JP" dirty="0" err="1" smtClean="0"/>
              <a:t>bitmapDrawable.setCallback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null</a:t>
            </a:r>
            <a:r>
              <a:rPr lang="en-US" altLang="ja-JP" b="1" dirty="0" smtClean="0"/>
              <a:t>);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err="1" smtClean="0"/>
              <a:t>imageView.setImageBitmap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null);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774557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bitmap.recycle</a:t>
            </a:r>
            <a:r>
              <a:rPr kumimoji="1" lang="en-US" altLang="ja-JP" dirty="0" smtClean="0"/>
              <a:t>();</a:t>
            </a:r>
          </a:p>
          <a:p>
            <a:r>
              <a:rPr lang="en-US" altLang="ja-JP" dirty="0" smtClean="0"/>
              <a:t>bitmap =  null;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472514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・  </a:t>
            </a:r>
            <a:r>
              <a:rPr kumimoji="1" lang="en-US" altLang="ja-JP" sz="2400" b="1" dirty="0" err="1" smtClean="0"/>
              <a:t>WebView</a:t>
            </a:r>
            <a:r>
              <a:rPr lang="ja-JP" altLang="en-US" sz="2400" b="1" dirty="0" smtClean="0"/>
              <a:t>の</a:t>
            </a:r>
            <a:r>
              <a:rPr kumimoji="1" lang="ja-JP" altLang="en-US" sz="2400" b="1" dirty="0" smtClean="0"/>
              <a:t>場合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6369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・  </a:t>
            </a:r>
            <a:r>
              <a:rPr kumimoji="1" lang="en-US" altLang="ja-JP" sz="2400" b="1" dirty="0" err="1" smtClean="0"/>
              <a:t>ImageView</a:t>
            </a:r>
            <a:r>
              <a:rPr lang="ja-JP" altLang="en-US" sz="2400" b="1" dirty="0" smtClean="0"/>
              <a:t>の</a:t>
            </a:r>
            <a:r>
              <a:rPr kumimoji="1" lang="ja-JP" altLang="en-US" sz="2400" b="1" dirty="0" smtClean="0"/>
              <a:t>場合</a:t>
            </a:r>
            <a:endParaRPr kumimoji="1" lang="ja-JP" altLang="en-US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5576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・  </a:t>
            </a:r>
            <a:r>
              <a:rPr kumimoji="1" lang="en-US" altLang="ja-JP" sz="2400" b="1" dirty="0" smtClean="0"/>
              <a:t>Bitmap</a:t>
            </a:r>
            <a:r>
              <a:rPr lang="ja-JP" altLang="en-US" sz="2400" b="1" dirty="0" smtClean="0"/>
              <a:t>の</a:t>
            </a:r>
            <a:r>
              <a:rPr kumimoji="1" lang="ja-JP" altLang="en-US" sz="2400" b="1" dirty="0" smtClean="0"/>
              <a:t>場合</a:t>
            </a:r>
            <a:endParaRPr kumimoji="1" lang="ja-JP" altLang="en-US" sz="2400" b="1" dirty="0"/>
          </a:p>
        </p:txBody>
      </p:sp>
      <p:sp>
        <p:nvSpPr>
          <p:cNvPr id="12" name="雲 11"/>
          <p:cNvSpPr/>
          <p:nvPr/>
        </p:nvSpPr>
        <p:spPr>
          <a:xfrm>
            <a:off x="4860032" y="4077072"/>
            <a:ext cx="3672408" cy="230425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6056" y="486916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大体は</a:t>
            </a:r>
            <a:r>
              <a:rPr kumimoji="1" lang="en-US" altLang="ja-JP" sz="2000" dirty="0" smtClean="0"/>
              <a:t>Activity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err="1" smtClean="0"/>
              <a:t>onDestroy</a:t>
            </a:r>
            <a:r>
              <a:rPr kumimoji="1" lang="ja-JP" altLang="en-US" sz="2000" dirty="0" smtClean="0"/>
              <a:t>の中で実行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ちょっとした自慢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888" y="2996952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実演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アプリ開発しようぜ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ガーディアンスピリッツ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Mobage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>
                <a:hlinkClick r:id="rId2"/>
              </a:rPr>
              <a:t>http://g12014123.sp.pf.mbga.jp/</a:t>
            </a:r>
            <a:endParaRPr kumimoji="1" lang="ja-JP" altLang="en-US" dirty="0"/>
          </a:p>
        </p:txBody>
      </p:sp>
      <p:pic>
        <p:nvPicPr>
          <p:cNvPr id="2050" name="Picture 2" descr="C:\Users\taku\Desktop\gs_g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340768"/>
            <a:ext cx="3240360" cy="2755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プライベート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err="1" smtClean="0"/>
              <a:t>PNGCamera</a:t>
            </a:r>
            <a:r>
              <a:rPr kumimoji="1" lang="en-US" altLang="ja-JP" dirty="0" smtClean="0"/>
              <a:t>(Android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>
                <a:hlinkClick r:id="rId2"/>
              </a:rPr>
              <a:t>https://play.google.com/store/apps/details?d=com.taku.kobayashi.pngcamera</a:t>
            </a: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: </a:t>
            </a:r>
            <a:r>
              <a:rPr lang="en-US" altLang="ja-JP" dirty="0" smtClean="0">
                <a:hlinkClick r:id="rId3"/>
              </a:rPr>
              <a:t>https://github.com/TakuKobayashi/PNGCamera</a:t>
            </a:r>
            <a:endParaRPr lang="en-US" altLang="ja-JP" dirty="0" smtClean="0"/>
          </a:p>
          <a:p>
            <a:pPr>
              <a:buNone/>
            </a:pPr>
            <a:endParaRPr lang="ja-JP" altLang="en-US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C:\Users\taku\Desktop\pngcameara\PNGCamera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4991" y="1124744"/>
            <a:ext cx="2875161" cy="2875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（アンドロイド）とは、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によってスマートフォンやタブレットなどの携帯情報端末を主なターゲットとして開発されたプラットフォームで</a:t>
            </a:r>
            <a:r>
              <a:rPr lang="ja-JP" altLang="en-US" dirty="0" smtClean="0"/>
              <a:t>ある。</a:t>
            </a:r>
            <a:r>
              <a:rPr lang="en-US" altLang="ja-JP" dirty="0" smtClean="0"/>
              <a:t>(Wikipedia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Picture 2" descr="C:\Users\taku\Desktop\yutori_LT\image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221088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の評判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iPhone</a:t>
            </a:r>
            <a:r>
              <a:rPr kumimoji="1" lang="ja-JP" altLang="en-US" dirty="0" smtClean="0"/>
              <a:t>だと綺麗になるのに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だと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が崩れる</a:t>
            </a:r>
            <a:endParaRPr kumimoji="1" lang="en-US" altLang="ja-JP" dirty="0" smtClean="0"/>
          </a:p>
          <a:p>
            <a:r>
              <a:rPr lang="en-US" altLang="ja-JP" dirty="0" err="1" smtClean="0"/>
              <a:t>iPhone</a:t>
            </a:r>
            <a:r>
              <a:rPr lang="ja-JP" altLang="en-US" dirty="0" smtClean="0"/>
              <a:t>だと動くのに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だと動かない</a:t>
            </a:r>
            <a:endParaRPr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できるの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じゃあ、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もできるよね</a:t>
            </a:r>
            <a:r>
              <a:rPr kumimoji="1" lang="en-US" altLang="ja-JP" dirty="0" smtClean="0"/>
              <a:t>? </a:t>
            </a:r>
            <a:r>
              <a:rPr kumimoji="1" lang="ja-JP" altLang="en-US" dirty="0" smtClean="0"/>
              <a:t>何</a:t>
            </a:r>
            <a:r>
              <a:rPr kumimoji="1" lang="ja-JP" altLang="en-US" dirty="0" err="1" smtClean="0"/>
              <a:t>だ</a:t>
            </a:r>
            <a:r>
              <a:rPr kumimoji="1" lang="ja-JP" altLang="en-US" dirty="0" smtClean="0"/>
              <a:t>ダメじゃないか</a:t>
            </a:r>
            <a:r>
              <a:rPr kumimoji="1" lang="en-US" altLang="ja-JP" dirty="0" smtClean="0"/>
              <a:t>…</a:t>
            </a:r>
          </a:p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クソだな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971600" y="1268760"/>
            <a:ext cx="7848872" cy="5328592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2708920"/>
            <a:ext cx="5040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それはお前らが</a:t>
            </a:r>
            <a:r>
              <a:rPr kumimoji="1" lang="en-US" altLang="ja-JP" sz="4000" dirty="0" smtClean="0"/>
              <a:t>Android</a:t>
            </a:r>
            <a:r>
              <a:rPr kumimoji="1" lang="ja-JP" altLang="en-US" sz="4000" dirty="0" smtClean="0"/>
              <a:t>というものを知らないからだ</a:t>
            </a:r>
            <a:r>
              <a:rPr kumimoji="1" lang="en-US" altLang="ja-JP" sz="4000" dirty="0" smtClean="0"/>
              <a:t>!!!!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idx="1"/>
          </p:nvPr>
        </p:nvGraphicFramePr>
        <p:xfrm>
          <a:off x="457200" y="1628800"/>
          <a:ext cx="8229600" cy="43342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8536"/>
                <a:gridCol w="3384376"/>
                <a:gridCol w="3106688"/>
              </a:tblGrid>
              <a:tr h="67667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/>
                        <a:t>Android</a:t>
                      </a:r>
                      <a:endParaRPr kumimoji="1" lang="ja-JP" altLang="en-US" sz="4000" dirty="0" smtClean="0"/>
                    </a:p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err="1" smtClean="0"/>
                        <a:t>iPhone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6624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マーケット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Google Play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APP Store</a:t>
                      </a:r>
                      <a:endParaRPr kumimoji="1" lang="ja-JP" altLang="en-US" sz="2000" dirty="0" smtClean="0"/>
                    </a:p>
                  </a:txBody>
                  <a:tcPr/>
                </a:tc>
              </a:tr>
              <a:tr h="662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登録料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＄</a:t>
                      </a:r>
                      <a:r>
                        <a:rPr lang="en-US" altLang="ja-JP" sz="2000" dirty="0" smtClean="0"/>
                        <a:t>25.00 (</a:t>
                      </a:r>
                      <a:r>
                        <a:rPr lang="ja-JP" altLang="en-US" sz="2000" dirty="0" smtClean="0"/>
                        <a:t>初回のみ</a:t>
                      </a:r>
                      <a:r>
                        <a:rPr lang="en-US" altLang="ja-JP" sz="2000" dirty="0" smtClean="0"/>
                        <a:t>)</a:t>
                      </a:r>
                      <a:endParaRPr kumimoji="1" lang="ja-JP" altLang="en-US" sz="2000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8,400 </a:t>
                      </a:r>
                      <a:r>
                        <a:rPr lang="ja-JP" altLang="en-US" sz="2000" dirty="0" smtClean="0"/>
                        <a:t>円</a:t>
                      </a:r>
                      <a:r>
                        <a:rPr lang="en-US" altLang="ja-JP" sz="2000" dirty="0" smtClean="0"/>
                        <a:t>(</a:t>
                      </a:r>
                      <a:r>
                        <a:rPr lang="ja-JP" altLang="en-US" sz="2000" dirty="0" smtClean="0"/>
                        <a:t>年間</a:t>
                      </a:r>
                      <a:r>
                        <a:rPr lang="en-US" altLang="ja-JP" sz="2000" dirty="0" smtClean="0"/>
                        <a:t>)</a:t>
                      </a:r>
                      <a:endParaRPr kumimoji="1" lang="ja-JP" altLang="en-US" sz="2000" dirty="0" smtClean="0"/>
                    </a:p>
                  </a:txBody>
                  <a:tcPr/>
                </a:tc>
              </a:tr>
              <a:tr h="662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審査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なし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あり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62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開発環境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 smtClean="0"/>
                        <a:t>Mac,Windows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ja-JP" altLang="en-US" sz="2000" dirty="0" smtClean="0"/>
                        <a:t>他</a:t>
                      </a:r>
                      <a:r>
                        <a:rPr kumimoji="1" lang="en-US" altLang="ja-JP" sz="2000" baseline="0" dirty="0" smtClean="0"/>
                        <a:t>(Eclipse</a:t>
                      </a:r>
                      <a:r>
                        <a:rPr kumimoji="1" lang="ja-JP" altLang="en-US" sz="2000" baseline="0" dirty="0" smtClean="0"/>
                        <a:t>推奨</a:t>
                      </a:r>
                      <a:r>
                        <a:rPr kumimoji="1" lang="en-US" altLang="ja-JP" sz="2000" baseline="0" dirty="0" smtClean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Mac</a:t>
                      </a:r>
                      <a:r>
                        <a:rPr kumimoji="1" lang="ja-JP" altLang="en-US" sz="2000" dirty="0" smtClean="0"/>
                        <a:t>のみ</a:t>
                      </a:r>
                      <a:r>
                        <a:rPr kumimoji="1" lang="en-US" altLang="ja-JP" sz="2000" dirty="0" smtClean="0"/>
                        <a:t>(</a:t>
                      </a:r>
                      <a:r>
                        <a:rPr kumimoji="1" lang="en-US" altLang="ja-JP" sz="2000" dirty="0" err="1" smtClean="0"/>
                        <a:t>Xcode</a:t>
                      </a:r>
                      <a:r>
                        <a:rPr kumimoji="1" lang="ja-JP" altLang="en-US" sz="2000" dirty="0" smtClean="0"/>
                        <a:t>が必須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662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開発言語</a:t>
                      </a:r>
                      <a:r>
                        <a:rPr kumimoji="1" lang="en-US" altLang="ja-JP" sz="2000" dirty="0" smtClean="0"/>
                        <a:t>(Native)</a:t>
                      </a:r>
                      <a:endParaRPr kumimoji="1" lang="ja-JP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Java , (C , C++ -&gt;</a:t>
                      </a:r>
                      <a:r>
                        <a:rPr kumimoji="1" lang="en-US" altLang="ja-JP" sz="2000" baseline="0" dirty="0" smtClean="0"/>
                        <a:t> NDK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Objective-C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taku\Desktop\yutori_LT\image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00808"/>
            <a:ext cx="576064" cy="576064"/>
          </a:xfrm>
          <a:prstGeom prst="rect">
            <a:avLst/>
          </a:prstGeom>
          <a:noFill/>
        </p:spPr>
      </p:pic>
      <p:pic>
        <p:nvPicPr>
          <p:cNvPr id="1027" name="Picture 3" descr="C:\Users\taku\Desktop\yutori_LT\image\apple-nuovo-iphone-5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628800"/>
            <a:ext cx="86409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37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6528"/>
                <a:gridCol w="3456384"/>
                <a:gridCol w="3106688"/>
              </a:tblGrid>
              <a:tr h="6727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/>
                        <a:t>Android</a:t>
                      </a:r>
                      <a:endParaRPr kumimoji="1" lang="ja-JP" alt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err="1" smtClean="0"/>
                        <a:t>iPhone</a:t>
                      </a:r>
                      <a:endParaRPr kumimoji="1" lang="ja-JP" altLang="en-US" sz="4000" dirty="0" smtClean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端末製造</a:t>
                      </a:r>
                      <a:endParaRPr kumimoji="1" lang="en-US" altLang="ja-JP" sz="1800" dirty="0" smtClean="0"/>
                    </a:p>
                    <a:p>
                      <a:pPr algn="ctr"/>
                      <a:r>
                        <a:rPr kumimoji="1" lang="ja-JP" altLang="en-US" sz="1800" dirty="0" smtClean="0"/>
                        <a:t>メーカー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サムスン、ソニー、カシオ、東芝富士通、パナソニック、シャープ</a:t>
                      </a:r>
                      <a:r>
                        <a:rPr kumimoji="1" lang="en-US" altLang="ja-JP" sz="1800" dirty="0" smtClean="0"/>
                        <a:t>etc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Apple</a:t>
                      </a:r>
                      <a:r>
                        <a:rPr kumimoji="1" lang="ja-JP" altLang="en-US" sz="1800" dirty="0" smtClean="0"/>
                        <a:t>のみ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解像度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端末によってバラバラ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iPhone4S</a:t>
                      </a:r>
                      <a:r>
                        <a:rPr kumimoji="1" lang="ja-JP" altLang="en-US" sz="1800" dirty="0" smtClean="0"/>
                        <a:t>まで </a:t>
                      </a:r>
                      <a:r>
                        <a:rPr kumimoji="1" lang="ja-JP" altLang="en-US" sz="1800" baseline="0" dirty="0" smtClean="0"/>
                        <a:t>縦横比</a:t>
                      </a:r>
                      <a:r>
                        <a:rPr kumimoji="1" lang="en-US" altLang="ja-JP" sz="1800" baseline="0" dirty="0" smtClean="0"/>
                        <a:t>=3:2</a:t>
                      </a:r>
                    </a:p>
                    <a:p>
                      <a:pPr algn="ctr"/>
                      <a:r>
                        <a:rPr kumimoji="1" lang="en-US" altLang="ja-JP" sz="1800" baseline="0" dirty="0" smtClean="0"/>
                        <a:t>iPhone5</a:t>
                      </a:r>
                      <a:r>
                        <a:rPr kumimoji="1" lang="ja-JP" altLang="en-US" sz="1800" baseline="0" dirty="0" smtClean="0"/>
                        <a:t>以降縦横比</a:t>
                      </a:r>
                      <a:r>
                        <a:rPr kumimoji="1" lang="en-US" altLang="ja-JP" sz="1800" baseline="0" dirty="0" smtClean="0"/>
                        <a:t>=16:9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SDK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ほぼオープン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ほぼクローズド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制約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特になし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ブラウザ：</a:t>
                      </a:r>
                      <a:r>
                        <a:rPr kumimoji="1" lang="en-US" altLang="ja-JP" sz="1800" dirty="0" smtClean="0"/>
                        <a:t>Safari</a:t>
                      </a:r>
                      <a:r>
                        <a:rPr kumimoji="1" lang="ja-JP" altLang="en-US" sz="1800" dirty="0" smtClean="0"/>
                        <a:t>固定</a:t>
                      </a:r>
                      <a:endParaRPr kumimoji="1" lang="en-US" altLang="ja-JP" sz="1800" dirty="0" smtClean="0"/>
                    </a:p>
                    <a:p>
                      <a:pPr algn="ctr"/>
                      <a:r>
                        <a:rPr kumimoji="1" lang="ja-JP" altLang="en-US" sz="1800" dirty="0" smtClean="0"/>
                        <a:t>カメラ：カメラ固定　他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開発制約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対応端末のバージョンによって変更可能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 smtClean="0"/>
                        <a:t>Xcode</a:t>
                      </a:r>
                      <a:r>
                        <a:rPr kumimoji="1" lang="ja-JP" altLang="en-US" sz="1800" dirty="0" smtClean="0"/>
                        <a:t>は常に最新バージョンでないとダメ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端末バージョンアップデート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リファレンス機のみ可能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どの端末でも可能</a:t>
                      </a:r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ただし半ば強制</a:t>
                      </a:r>
                      <a:r>
                        <a:rPr kumimoji="1" lang="en-US" altLang="ja-JP" sz="1800" dirty="0" smtClean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taku\Desktop\yutori_LT\image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576064" cy="576064"/>
          </a:xfrm>
          <a:prstGeom prst="rect">
            <a:avLst/>
          </a:prstGeom>
          <a:noFill/>
        </p:spPr>
      </p:pic>
      <p:pic>
        <p:nvPicPr>
          <p:cNvPr id="6" name="Picture 3" descr="C:\Users\taku\Desktop\yutori_LT\image\apple-nuovo-iphone-5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556792"/>
            <a:ext cx="86409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908</Words>
  <Application>Microsoft Office PowerPoint</Application>
  <PresentationFormat>画面に合わせる (4:3)</PresentationFormat>
  <Paragraphs>214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Office テーマ</vt:lpstr>
      <vt:lpstr>iPhoneしかしらない残念な君にAndroidというものを教えてやろう</vt:lpstr>
      <vt:lpstr>目次</vt:lpstr>
      <vt:lpstr>小林　拓</vt:lpstr>
      <vt:lpstr>宣伝</vt:lpstr>
      <vt:lpstr>プライベート</vt:lpstr>
      <vt:lpstr>Androidとは</vt:lpstr>
      <vt:lpstr>Androidの評判</vt:lpstr>
      <vt:lpstr>比較</vt:lpstr>
      <vt:lpstr>比較</vt:lpstr>
      <vt:lpstr>リファレンス機</vt:lpstr>
      <vt:lpstr>双方の思想のまとめ</vt:lpstr>
      <vt:lpstr>マーケットのお話</vt:lpstr>
      <vt:lpstr>端末シェア</vt:lpstr>
      <vt:lpstr>AndroidのOSのバージョン別シェア</vt:lpstr>
      <vt:lpstr>アプリのマーケットシェア</vt:lpstr>
      <vt:lpstr>アプリのマーケットシェア</vt:lpstr>
      <vt:lpstr>アプリのダウンロード数の割合</vt:lpstr>
      <vt:lpstr>国別アプリ売り上げシェア</vt:lpstr>
      <vt:lpstr>ゲームの売り上げ割合</vt:lpstr>
      <vt:lpstr>UIのお話</vt:lpstr>
      <vt:lpstr>端末比較</vt:lpstr>
      <vt:lpstr>AndroidのUIについて</vt:lpstr>
      <vt:lpstr>Androidの依頼時に気をつけること</vt:lpstr>
      <vt:lpstr>Androidの依頼時に気をつけること</vt:lpstr>
      <vt:lpstr>技術的なお話(ちょっとだけ)</vt:lpstr>
      <vt:lpstr>Activity</vt:lpstr>
      <vt:lpstr>Activity</vt:lpstr>
      <vt:lpstr>イメージ</vt:lpstr>
      <vt:lpstr>挙動</vt:lpstr>
      <vt:lpstr>よくある質問</vt:lpstr>
      <vt:lpstr>メモリ開放の仕方</vt:lpstr>
      <vt:lpstr>ちょっとした自慢</vt:lpstr>
      <vt:lpstr>Androidアプリ開発しようぜ!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taku</dc:creator>
  <cp:lastModifiedBy>taku</cp:lastModifiedBy>
  <cp:revision>62</cp:revision>
  <dcterms:created xsi:type="dcterms:W3CDTF">2013-07-05T08:11:06Z</dcterms:created>
  <dcterms:modified xsi:type="dcterms:W3CDTF">2013-07-06T05:27:50Z</dcterms:modified>
</cp:coreProperties>
</file>