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Javascript</a:t>
            </a:r>
            <a:endParaRPr>
              <a:latin typeface="Droid Serif"/>
              <a:ea typeface="Droid Serif"/>
              <a:cs typeface="Droid Serif"/>
              <a:sym typeface="Droid Serif"/>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WEEK 10</a:t>
            </a:r>
            <a:endParaRPr>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Elements By ID</a:t>
            </a:r>
            <a:endParaRPr>
              <a:latin typeface="Droid Serif"/>
              <a:ea typeface="Droid Serif"/>
              <a:cs typeface="Droid Serif"/>
              <a:sym typeface="Droid Serif"/>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Any HTML element can have an id  attribute. The value of this attribute must be unique within the document—no two elements in the same document can have the same ID. You can select an element based on this unique ID with the getElementById()  method of the Document object.</a:t>
            </a:r>
            <a:endParaRPr>
              <a:solidFill>
                <a:schemeClr val="dk1"/>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rPr lang="en">
                <a:solidFill>
                  <a:srgbClr val="4A86E8"/>
                </a:solidFill>
                <a:latin typeface="Droid Serif"/>
                <a:ea typeface="Droid Serif"/>
                <a:cs typeface="Droid Serif"/>
                <a:sym typeface="Droid Serif"/>
              </a:rPr>
              <a:t>var section1 = document.getElementById("section1");</a:t>
            </a:r>
            <a:endParaRPr>
              <a:solidFill>
                <a:srgbClr val="4A86E8"/>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This is the simplest and most commonly used way to select elements. If your script is going to manipulate a certain specific set of document elements, give those elements id attributes, and look up the Element objects using that ID.</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t/>
            </a:r>
            <a:endParaRPr>
              <a:solidFill>
                <a:schemeClr val="dk1"/>
              </a:solidFill>
              <a:latin typeface="Droid Serif"/>
              <a:ea typeface="Droid Serif"/>
              <a:cs typeface="Droid Serif"/>
              <a:sym typeface="Droid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IDs and getElementById()</a:t>
            </a:r>
            <a:endParaRPr>
              <a:latin typeface="Droid Serif"/>
              <a:ea typeface="Droid Serif"/>
              <a:cs typeface="Droid Serif"/>
              <a:sym typeface="Droid Serif"/>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latin typeface="Droid Serif"/>
                <a:ea typeface="Droid Serif"/>
                <a:cs typeface="Droid Serif"/>
                <a:sym typeface="Droid Serif"/>
              </a:rPr>
              <a:t>The implicit use of element IDs as global variables is a historical quirk of web browser evolution. It is required for backward compatibility with existing web pages, but its use is not recommended—any time a browser vendor defines a new property of the Window object it breaks any code that uses an implicit definition of that property name.</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Instead, use </a:t>
            </a:r>
            <a:r>
              <a:rPr lang="en">
                <a:solidFill>
                  <a:srgbClr val="4A86E8"/>
                </a:solidFill>
                <a:latin typeface="Droid Serif"/>
                <a:ea typeface="Droid Serif"/>
                <a:cs typeface="Droid Serif"/>
                <a:sym typeface="Droid Serif"/>
              </a:rPr>
              <a:t>document.getElementById()</a:t>
            </a:r>
            <a:r>
              <a:rPr lang="en">
                <a:solidFill>
                  <a:schemeClr val="dk1"/>
                </a:solidFill>
                <a:latin typeface="Droid Serif"/>
                <a:ea typeface="Droid Serif"/>
                <a:cs typeface="Droid Serif"/>
                <a:sym typeface="Droid Serif"/>
              </a:rPr>
              <a:t>  to look up elements explicitly. </a:t>
            </a:r>
            <a:endParaRPr>
              <a:solidFill>
                <a:schemeClr val="dk1"/>
              </a:solidFill>
              <a:latin typeface="Droid Serif"/>
              <a:ea typeface="Droid Serif"/>
              <a:cs typeface="Droid Serif"/>
              <a:sym typeface="Droid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latin typeface="Droid Serif"/>
                <a:ea typeface="Droid Serif"/>
                <a:cs typeface="Droid Serif"/>
                <a:sym typeface="Droid Serif"/>
              </a:rPr>
              <a:t>getElementById()</a:t>
            </a:r>
            <a:endParaRPr sz="1800">
              <a:latin typeface="Droid Serif"/>
              <a:ea typeface="Droid Serif"/>
              <a:cs typeface="Droid Serif"/>
              <a:sym typeface="Droid Serif"/>
            </a:endParaRPr>
          </a:p>
        </p:txBody>
      </p:sp>
      <p:sp>
        <p:nvSpPr>
          <p:cNvPr id="123" name="Shape 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The use of getElementById() seems less onerous if we give it a simpler name:</a:t>
            </a:r>
            <a:endParaRPr>
              <a:solidFill>
                <a:schemeClr val="dk1"/>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rPr lang="en">
                <a:solidFill>
                  <a:srgbClr val="4A86E8"/>
                </a:solidFill>
                <a:latin typeface="Droid Serif"/>
                <a:ea typeface="Droid Serif"/>
                <a:cs typeface="Droid Serif"/>
                <a:sym typeface="Droid Serif"/>
              </a:rPr>
              <a:t>var $ = function(id) { return document.getElementById(id); };</a:t>
            </a:r>
            <a:endParaRPr>
              <a:solidFill>
                <a:srgbClr val="4A86E8"/>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rPr lang="en">
                <a:solidFill>
                  <a:srgbClr val="4A86E8"/>
                </a:solidFill>
                <a:latin typeface="Droid Serif"/>
                <a:ea typeface="Droid Serif"/>
                <a:cs typeface="Droid Serif"/>
                <a:sym typeface="Droid Serif"/>
              </a:rPr>
              <a:t>ui.prompt = $("prompt");</a:t>
            </a:r>
            <a:endParaRPr>
              <a:solidFill>
                <a:srgbClr val="4A86E8"/>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Many client-side libraries define a $  function that looks up elements by ID like this.</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(We’ll see in later that jQuery’s $ function is a general-purpose element selection method that returns one or more elements based on their ID, tag name, class  attribute, or other criteria.)</a:t>
            </a:r>
            <a:endParaRPr>
              <a:solidFill>
                <a:schemeClr val="dk1"/>
              </a:solidFill>
              <a:latin typeface="Droid Serif"/>
              <a:ea typeface="Droid Serif"/>
              <a:cs typeface="Droid Serif"/>
              <a:sym typeface="Droid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Elements by Name</a:t>
            </a:r>
            <a:endParaRPr>
              <a:latin typeface="Droid Serif"/>
              <a:ea typeface="Droid Serif"/>
              <a:cs typeface="Droid Serif"/>
              <a:sym typeface="Droid Serif"/>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The HTML name attribute was originally intended to assign names to form elements, and the value of this attribute is used when form data is submitted to a server. Like the id attribute, name assigns a name to an element. Unlike id, however, the value of a name attribute does not have to be unique: multiple elements may have the same name, and this is common in the case of radio buttons and checkboxes in forms. Also, unlike id, the name attribute is only valid on a handful of HTML elements, including forms, form elements, &lt;iframe&gt;, and &lt;img&gt; elements.</a:t>
            </a:r>
            <a:endParaRPr>
              <a:solidFill>
                <a:schemeClr val="dk1"/>
              </a:solidFill>
              <a:latin typeface="Droid Serif"/>
              <a:ea typeface="Droid Serif"/>
              <a:cs typeface="Droid Serif"/>
              <a:sym typeface="Droid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Elements by Name</a:t>
            </a:r>
            <a:endParaRPr>
              <a:latin typeface="Droid Serif"/>
              <a:ea typeface="Droid Serif"/>
              <a:cs typeface="Droid Serif"/>
              <a:sym typeface="Droid Serif"/>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To select HTML elements based on the value of their name attributes, you can use the getElementsByName() method of the Document object:</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rgbClr val="4A86E8"/>
                </a:solidFill>
                <a:latin typeface="Droid Serif"/>
                <a:ea typeface="Droid Serif"/>
                <a:cs typeface="Droid Serif"/>
                <a:sym typeface="Droid Serif"/>
              </a:rPr>
              <a:t>var radiobuttons = document.getElementsByName("favorite_color");</a:t>
            </a:r>
            <a:endParaRPr>
              <a:solidFill>
                <a:srgbClr val="4A86E8"/>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getElementsByName() is defined by the HTMLDocument class, not the Document class, and so it is only available for HTML documents, not XML documents. It returns a NodeList object that behaves like a read-only array of Element objects. For compatibility, you should be careful not to use the same string as both a name and an ID value of the attribute (assuming, of course, that the document does not already have a property with that name).</a:t>
            </a:r>
            <a:endParaRPr>
              <a:solidFill>
                <a:schemeClr val="dk1"/>
              </a:solidFill>
              <a:latin typeface="Droid Serif"/>
              <a:ea typeface="Droid Serif"/>
              <a:cs typeface="Droid Serif"/>
              <a:sym typeface="Droid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Elements by Type</a:t>
            </a:r>
            <a:endParaRPr>
              <a:latin typeface="Droid Serif"/>
              <a:ea typeface="Droid Serif"/>
              <a:cs typeface="Droid Serif"/>
              <a:sym typeface="Droid Serif"/>
            </a:endParaRPr>
          </a:p>
        </p:txBody>
      </p:sp>
      <p:sp>
        <p:nvSpPr>
          <p:cNvPr id="141" name="Shape 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You can select all HTML or XML elements of a specified type (or tag name) using the getElementsByTagName()  method of the Document object. To obtain a read-only arraylike object containing the Element objects for all &lt;span&gt;  elements in a document, for example, you might write:</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var spans = document.getElementsByTagName("span");</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t/>
            </a:r>
            <a:endParaRPr>
              <a:solidFill>
                <a:schemeClr val="dk1"/>
              </a:solidFill>
              <a:latin typeface="Droid Serif"/>
              <a:ea typeface="Droid Serif"/>
              <a:cs typeface="Droid Serif"/>
              <a:sym typeface="Droid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getElementsByTagName - array-like indexing</a:t>
            </a:r>
            <a:endParaRPr>
              <a:latin typeface="Droid Serif"/>
              <a:ea typeface="Droid Serif"/>
              <a:cs typeface="Droid Serif"/>
              <a:sym typeface="Droid Serif"/>
            </a:endParaRPr>
          </a:p>
        </p:txBody>
      </p:sp>
      <p:sp>
        <p:nvSpPr>
          <p:cNvPr id="147" name="Shape 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Like getElementsByName() , getElementsByTagName()  returns a NodeList object. (See the sidebar in this section for more on the NodeList class.) The elements of the returned NodeList are in document order, so you can select the first &lt;p&gt;  element of a document like this:</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var firstpara = document.getElementsByTagName("p")[0];</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HTML tags are case-insensitive, and when getElementsByTagName()  is used on an HTML document, it performs a case-insensitive tag name comparison. The spans  variable above, for example, will include any &lt;span&gt;  elements that were written as &lt;SPAN&gt; .</a:t>
            </a:r>
            <a:endParaRPr>
              <a:solidFill>
                <a:schemeClr val="dk1"/>
              </a:solidFill>
              <a:latin typeface="Droid Serif"/>
              <a:ea typeface="Droid Serif"/>
              <a:cs typeface="Droid Serif"/>
              <a:sym typeface="Droid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getElementsByTagName - array-like indexing</a:t>
            </a:r>
            <a:endParaRPr>
              <a:latin typeface="Droid Serif"/>
              <a:ea typeface="Droid Serif"/>
              <a:cs typeface="Droid Serif"/>
              <a:sym typeface="Droid Serif"/>
            </a:endParaRPr>
          </a:p>
        </p:txBody>
      </p:sp>
      <p:sp>
        <p:nvSpPr>
          <p:cNvPr id="153" name="Shape 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 The Element class also defines a getElementsByTagName()  method. It works in the same way as the Document version, but it only selects elements that are descendants of the element on which it is invoked. So to find all &lt;span&gt;  elements inside the first &lt;p&gt;  element of a document, you could write:</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var firstpara = document.getElementsByTagName("p")[0];</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var firstParaSpans = firstpara.getElementsByTagName("span");</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t/>
            </a:r>
            <a:endParaRPr>
              <a:solidFill>
                <a:schemeClr val="dk1"/>
              </a:solidFill>
              <a:latin typeface="Droid Serif"/>
              <a:ea typeface="Droid Serif"/>
              <a:cs typeface="Droid Serif"/>
              <a:sym typeface="Droid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Elements with CSS Selectors</a:t>
            </a:r>
            <a:endParaRPr>
              <a:latin typeface="Droid Serif"/>
              <a:ea typeface="Droid Serif"/>
              <a:cs typeface="Droid Serif"/>
              <a:sym typeface="Droid Serif"/>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CSS stylesheets have a very powerful syntax, known as selectors , for describing elements or sets of elements within a document. Elements can be described by ID, tag name, or class:</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#nav // An element with id="nav"</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div // Any &lt;div&gt; element</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.warning // Any element with "warning" in its class attribute</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More generally, elements can be selected based on attribute values:</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p[lang="fr"] // A paragraph written in French: &lt;p lang="fr"&gt;</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*[name="x"] // Any element with a name="x" attribute</a:t>
            </a:r>
            <a:endParaRPr>
              <a:solidFill>
                <a:schemeClr val="dk1"/>
              </a:solidFill>
              <a:latin typeface="Droid Serif"/>
              <a:ea typeface="Droid Serif"/>
              <a:cs typeface="Droid Serif"/>
              <a:sym typeface="Droid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Elements with CSS Selectors</a:t>
            </a:r>
            <a:endParaRPr>
              <a:latin typeface="Droid Serif"/>
              <a:ea typeface="Droid Serif"/>
              <a:cs typeface="Droid Serif"/>
              <a:sym typeface="Droid Serif"/>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The key to this API is the Document method querySelectorAll() . It takes a single string argument containing a CSS selector and returns a NodeList that represents all elements in the document that match the selector. Unlike previously described element selection methods, the</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NodeList returned by querySelectorAll()  is not live: it holds the elements that match the selector at the time the method was invoked, but it does not update as the document changes. If no elements match, querySelectorAll()  returns an empty NodeList. If the selector string is invalid, querySelectorAll()  throws an exception.</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t/>
            </a:r>
            <a:endParaRPr>
              <a:solidFill>
                <a:schemeClr val="dk1"/>
              </a:solidFill>
              <a:latin typeface="Droid Serif"/>
              <a:ea typeface="Droid Serif"/>
              <a:cs typeface="Droid Serif"/>
              <a:sym typeface="Droid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Overview of the DOM</a:t>
            </a:r>
            <a:endParaRPr>
              <a:latin typeface="Droid Serif"/>
              <a:ea typeface="Droid Serif"/>
              <a:cs typeface="Droid Serif"/>
              <a:sym typeface="Droid Serif"/>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 The Document Object Model, or DOM, is the fundamental API for representing and manipulating the content of HTML and XML documents. The API is not particularly complicated, but there are a number of architectural details you need to understand.</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First, you should understand that the nested elements of an HTML or XML document are represented in the DOM as a tree of objects. The tree representation of an HTML document contains nodes representing HTML tags or elements, such as &lt;body&gt;  and &lt;p&gt; , and nodes representing strings of text. An HTML document may also contain nodes representing HTML comments.</a:t>
            </a:r>
            <a:endParaRPr>
              <a:solidFill>
                <a:schemeClr val="dk1"/>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t/>
            </a:r>
            <a:endParaRPr>
              <a:solidFill>
                <a:schemeClr val="dk1"/>
              </a:solidFill>
              <a:latin typeface="Droid Serif"/>
              <a:ea typeface="Droid Serif"/>
              <a:cs typeface="Droid Serif"/>
              <a:sym typeface="Droid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Selecting Elements with CSS Selectors</a:t>
            </a:r>
            <a:endParaRPr>
              <a:latin typeface="Droid Serif"/>
              <a:ea typeface="Droid Serif"/>
              <a:cs typeface="Droid Serif"/>
              <a:sym typeface="Droid Serif"/>
            </a:endParaRPr>
          </a:p>
        </p:txBody>
      </p:sp>
      <p:sp>
        <p:nvSpPr>
          <p:cNvPr id="171" name="Shape 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In addition to querySelectorAll() , the document object also defines querySelector() , which is like querySelectorAll() , but returns only the first (in document order) matching element or null  if there is no matching element.</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These two methods are also defined on Elements. When invoked on an element, the specified selector is matched against the entire document, and then the result set is filtered so that it only includes descendants of the specified element. This may seem counterintuitive, as it means that the selector string can include ancestors of the element against which it is matched.</a:t>
            </a:r>
            <a:endParaRPr>
              <a:solidFill>
                <a:schemeClr val="dk1"/>
              </a:solidFill>
              <a:latin typeface="Droid Serif"/>
              <a:ea typeface="Droid Serif"/>
              <a:cs typeface="Droid Serif"/>
              <a:sym typeface="Droid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Attributes</a:t>
            </a:r>
            <a:endParaRPr>
              <a:latin typeface="Droid Serif"/>
              <a:ea typeface="Droid Serif"/>
              <a:cs typeface="Droid Serif"/>
              <a:sym typeface="Droid Serif"/>
            </a:endParaRPr>
          </a:p>
        </p:txBody>
      </p:sp>
      <p:sp>
        <p:nvSpPr>
          <p:cNvPr id="177" name="Shape 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000000"/>
                </a:solidFill>
                <a:latin typeface="Droid Serif"/>
                <a:ea typeface="Droid Serif"/>
                <a:cs typeface="Droid Serif"/>
                <a:sym typeface="Droid Serif"/>
              </a:rPr>
              <a:t>HTML elements consist of a tag name and a set of name/value pairs known as attributes .</a:t>
            </a:r>
            <a:endParaRPr>
              <a:solidFill>
                <a:srgbClr val="000000"/>
              </a:solidFill>
              <a:latin typeface="Droid Serif"/>
              <a:ea typeface="Droid Serif"/>
              <a:cs typeface="Droid Serif"/>
              <a:sym typeface="Droid Serif"/>
            </a:endParaRPr>
          </a:p>
          <a:p>
            <a:pPr indent="0" lvl="0" marL="0" rtl="0">
              <a:spcBef>
                <a:spcPts val="1600"/>
              </a:spcBef>
              <a:spcAft>
                <a:spcPts val="1600"/>
              </a:spcAft>
              <a:buClr>
                <a:schemeClr val="dk1"/>
              </a:buClr>
              <a:buSzPts val="1100"/>
              <a:buFont typeface="Arial"/>
              <a:buNone/>
            </a:pPr>
            <a:r>
              <a:rPr lang="en">
                <a:solidFill>
                  <a:srgbClr val="000000"/>
                </a:solidFill>
                <a:latin typeface="Droid Serif"/>
                <a:ea typeface="Droid Serif"/>
                <a:cs typeface="Droid Serif"/>
                <a:sym typeface="Droid Serif"/>
              </a:rPr>
              <a:t>The &lt;a&gt;  element that defines a hyperlink, for example, uses the value of its href attribute as the destination of the link. The attribute values of HTML elements are available as properties of the HTMLElement objects that represent those elements. The DOM also defines other APIs for getting and setting the values of XML attributes and nonstandard HTML attributes. The subsections that follow have details.</a:t>
            </a:r>
            <a:endParaRPr>
              <a:solidFill>
                <a:srgbClr val="000000"/>
              </a:solidFill>
              <a:latin typeface="Droid Serif"/>
              <a:ea typeface="Droid Serif"/>
              <a:cs typeface="Droid Serif"/>
              <a:sym typeface="Droid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HTML Attributes As Element Properties</a:t>
            </a:r>
            <a:endParaRPr>
              <a:latin typeface="Droid Serif"/>
              <a:ea typeface="Droid Serif"/>
              <a:cs typeface="Droid Serif"/>
              <a:sym typeface="Droid Serif"/>
            </a:endParaRPr>
          </a:p>
        </p:txBody>
      </p:sp>
      <p:sp>
        <p:nvSpPr>
          <p:cNvPr id="183" name="Shape 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rgbClr val="000000"/>
                </a:solidFill>
                <a:latin typeface="Droid Serif"/>
                <a:ea typeface="Droid Serif"/>
                <a:cs typeface="Droid Serif"/>
                <a:sym typeface="Droid Serif"/>
              </a:rPr>
              <a:t>The HTMLElement objects that represent the elements of an HTML document define read/write properties that mirror the HTML attributes of the elements. HTMLElement defines properties for the universal HTTP attributes such as id , title lang , and dir , and event handler properties like onclick . Element-specific subtypes define attributes specific to those elements. To query the URL of an image, for example, you can use the src  property of the HTMLElement that represents the &lt;img&gt;  element:</a:t>
            </a:r>
            <a:endParaRPr>
              <a:solidFill>
                <a:srgbClr val="000000"/>
              </a:solidFill>
              <a:latin typeface="Droid Serif"/>
              <a:ea typeface="Droid Serif"/>
              <a:cs typeface="Droid Serif"/>
              <a:sym typeface="Droid Serif"/>
            </a:endParaRPr>
          </a:p>
          <a:p>
            <a:pPr indent="0" lvl="0" marL="0" rtl="0">
              <a:spcBef>
                <a:spcPts val="1600"/>
              </a:spcBef>
              <a:spcAft>
                <a:spcPts val="1600"/>
              </a:spcAft>
              <a:buClr>
                <a:schemeClr val="dk1"/>
              </a:buClr>
              <a:buSzPts val="1100"/>
              <a:buFont typeface="Arial"/>
              <a:buNone/>
            </a:pPr>
            <a:r>
              <a:rPr lang="en">
                <a:solidFill>
                  <a:srgbClr val="000000"/>
                </a:solidFill>
                <a:latin typeface="Droid Serif"/>
                <a:ea typeface="Droid Serif"/>
                <a:cs typeface="Droid Serif"/>
                <a:sym typeface="Droid Serif"/>
              </a:rPr>
              <a:t>var image = document.getElementById("myimage");</a:t>
            </a:r>
            <a:br>
              <a:rPr lang="en">
                <a:solidFill>
                  <a:srgbClr val="000000"/>
                </a:solidFill>
                <a:latin typeface="Droid Serif"/>
                <a:ea typeface="Droid Serif"/>
                <a:cs typeface="Droid Serif"/>
                <a:sym typeface="Droid Serif"/>
              </a:rPr>
            </a:br>
            <a:r>
              <a:rPr lang="en">
                <a:solidFill>
                  <a:srgbClr val="000000"/>
                </a:solidFill>
                <a:latin typeface="Droid Serif"/>
                <a:ea typeface="Droid Serif"/>
                <a:cs typeface="Droid Serif"/>
                <a:sym typeface="Droid Serif"/>
              </a:rPr>
              <a:t>var imgurl = image.src; // The src attribute is the URL of the image</a:t>
            </a:r>
            <a:br>
              <a:rPr lang="en">
                <a:solidFill>
                  <a:srgbClr val="000000"/>
                </a:solidFill>
                <a:latin typeface="Droid Serif"/>
                <a:ea typeface="Droid Serif"/>
                <a:cs typeface="Droid Serif"/>
                <a:sym typeface="Droid Serif"/>
              </a:rPr>
            </a:br>
            <a:r>
              <a:rPr lang="en">
                <a:solidFill>
                  <a:srgbClr val="000000"/>
                </a:solidFill>
                <a:latin typeface="Droid Serif"/>
                <a:ea typeface="Droid Serif"/>
                <a:cs typeface="Droid Serif"/>
                <a:sym typeface="Droid Serif"/>
              </a:rPr>
              <a:t>image.id === "myimage" // Since we looked up the image by id</a:t>
            </a:r>
            <a:endParaRPr>
              <a:solidFill>
                <a:srgbClr val="000000"/>
              </a:solidFill>
              <a:latin typeface="Droid Serif"/>
              <a:ea typeface="Droid Serif"/>
              <a:cs typeface="Droid Serif"/>
              <a:sym typeface="Droid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DOM - tree structure</a:t>
            </a:r>
            <a:endParaRPr>
              <a:latin typeface="Droid Serif"/>
              <a:ea typeface="Droid Serif"/>
              <a:cs typeface="Droid Serif"/>
              <a:sym typeface="Droid Serif"/>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 </a:t>
            </a:r>
            <a:endParaRPr>
              <a:solidFill>
                <a:schemeClr val="dk1"/>
              </a:solidFill>
              <a:latin typeface="Droid Serif"/>
              <a:ea typeface="Droid Serif"/>
              <a:cs typeface="Droid Serif"/>
              <a:sym typeface="Droid Serif"/>
            </a:endParaRPr>
          </a:p>
        </p:txBody>
      </p:sp>
      <p:pic>
        <p:nvPicPr>
          <p:cNvPr id="68" name="Shape 68"/>
          <p:cNvPicPr preferRelativeResize="0"/>
          <p:nvPr/>
        </p:nvPicPr>
        <p:blipFill>
          <a:blip r:embed="rId3">
            <a:alphaModFix/>
          </a:blip>
          <a:stretch>
            <a:fillRect/>
          </a:stretch>
        </p:blipFill>
        <p:spPr>
          <a:xfrm>
            <a:off x="1543050" y="1152463"/>
            <a:ext cx="6057900" cy="376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Document and Element</a:t>
            </a:r>
            <a:endParaRPr>
              <a:latin typeface="Droid Serif"/>
              <a:ea typeface="Droid Serif"/>
              <a:cs typeface="Droid Serif"/>
              <a:sym typeface="Droid Serif"/>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The nodes that represent HTML elements are Element nodes, and the nodes that represent text are Text nodes. Document and Element are the two most important DOM classes. Node and its subtypes form the type hierarchy illustrated in the next slide. Notice that there is a formal distinction between the generic Document and Element types, and the HTMLDocument and HTMLElement types. The Document type represents either an HTML or an XML document, and the Element class represents an element of such a document. The HTMLDocument and HTMLElement subclasses are specific to HTML documents and elements.</a:t>
            </a:r>
            <a:endParaRPr>
              <a:solidFill>
                <a:schemeClr val="dk1"/>
              </a:solidFill>
              <a:latin typeface="Droid Serif"/>
              <a:ea typeface="Droid Serif"/>
              <a:cs typeface="Droid Serif"/>
              <a:sym typeface="Droid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Document and Element</a:t>
            </a:r>
            <a:r>
              <a:rPr lang="en">
                <a:latin typeface="Droid Serif"/>
                <a:ea typeface="Droid Serif"/>
                <a:cs typeface="Droid Serif"/>
                <a:sym typeface="Droid Serif"/>
              </a:rPr>
              <a:t> - tree structure</a:t>
            </a:r>
            <a:endParaRPr>
              <a:latin typeface="Droid Serif"/>
              <a:ea typeface="Droid Serif"/>
              <a:cs typeface="Droid Serif"/>
              <a:sym typeface="Droid Serif"/>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 </a:t>
            </a:r>
            <a:endParaRPr>
              <a:solidFill>
                <a:schemeClr val="dk1"/>
              </a:solidFill>
              <a:latin typeface="Droid Serif"/>
              <a:ea typeface="Droid Serif"/>
              <a:cs typeface="Droid Serif"/>
              <a:sym typeface="Droid Serif"/>
            </a:endParaRPr>
          </a:p>
        </p:txBody>
      </p:sp>
      <p:pic>
        <p:nvPicPr>
          <p:cNvPr id="81" name="Shape 81"/>
          <p:cNvPicPr preferRelativeResize="0"/>
          <p:nvPr/>
        </p:nvPicPr>
        <p:blipFill>
          <a:blip r:embed="rId3">
            <a:alphaModFix/>
          </a:blip>
          <a:stretch>
            <a:fillRect/>
          </a:stretch>
        </p:blipFill>
        <p:spPr>
          <a:xfrm>
            <a:off x="1876425" y="1152463"/>
            <a:ext cx="5391150" cy="340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Nodes</a:t>
            </a:r>
            <a:endParaRPr>
              <a:latin typeface="Droid Serif"/>
              <a:ea typeface="Droid Serif"/>
              <a:cs typeface="Droid Serif"/>
              <a:sym typeface="Droid Serif"/>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Clr>
                <a:schemeClr val="dk1"/>
              </a:buClr>
              <a:buSzPts val="1100"/>
              <a:buFont typeface="Arial"/>
              <a:buNone/>
            </a:pPr>
            <a:r>
              <a:rPr lang="en">
                <a:solidFill>
                  <a:schemeClr val="dk1"/>
                </a:solidFill>
                <a:latin typeface="Droid Serif"/>
                <a:ea typeface="Droid Serif"/>
                <a:cs typeface="Droid Serif"/>
                <a:sym typeface="Droid Serif"/>
              </a:rPr>
              <a:t>If you are not already familiar with tree structures in computer programming, it is helpful to know that they borrow terminology from family trees. The node directly above a node is the parent  of that node. The nodes one level directly below another node are the children  of that node. Nodes at the same level, and with the same parent, are siblings . The set of nodes any number of levels below another node are the descendants of that node. And the parent, grandparent, and all other nodes above a node are the ancestors  of that node.</a:t>
            </a:r>
            <a:endParaRPr>
              <a:solidFill>
                <a:schemeClr val="dk1"/>
              </a:solidFill>
              <a:latin typeface="Droid Serif"/>
              <a:ea typeface="Droid Serif"/>
              <a:cs typeface="Droid Serif"/>
              <a:sym typeface="Droid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HTML and ID Attributes</a:t>
            </a:r>
            <a:endParaRPr>
              <a:latin typeface="Droid Serif"/>
              <a:ea typeface="Droid Serif"/>
              <a:cs typeface="Droid Serif"/>
              <a:sym typeface="Droid Serif"/>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latin typeface="Droid Serif"/>
                <a:ea typeface="Droid Serif"/>
                <a:cs typeface="Droid Serif"/>
                <a:sym typeface="Droid Serif"/>
              </a:rPr>
              <a:t>If you name an element in your HTML document using the id attribute, and if the Window object does not already have a property by that name, the Window object is given a nonenumerable property whose name is the value of the id attribute and whose name is the HTMLElement object that represents that document element.</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T</a:t>
            </a:r>
            <a:r>
              <a:rPr lang="en">
                <a:solidFill>
                  <a:schemeClr val="dk1"/>
                </a:solidFill>
                <a:latin typeface="Droid Serif"/>
                <a:ea typeface="Droid Serif"/>
                <a:cs typeface="Droid Serif"/>
                <a:sym typeface="Droid Serif"/>
              </a:rPr>
              <a:t>he Window object serves as the global object at the top of the scope chain in client-side JavaScript, so this means that the id  attributes you use in your HTML documents become global variables accessible to your scripts. If your document includes the element </a:t>
            </a:r>
            <a:r>
              <a:rPr lang="en">
                <a:solidFill>
                  <a:srgbClr val="4A86E8"/>
                </a:solidFill>
                <a:latin typeface="Droid Serif"/>
                <a:ea typeface="Droid Serif"/>
                <a:cs typeface="Droid Serif"/>
                <a:sym typeface="Droid Serif"/>
              </a:rPr>
              <a:t>&lt;button id="okay"/&gt;</a:t>
            </a:r>
            <a:r>
              <a:rPr lang="en">
                <a:solidFill>
                  <a:schemeClr val="dk1"/>
                </a:solidFill>
                <a:latin typeface="Droid Serif"/>
                <a:ea typeface="Droid Serif"/>
                <a:cs typeface="Droid Serif"/>
                <a:sym typeface="Droid Serif"/>
              </a:rPr>
              <a:t> , you can refer to that element using the </a:t>
            </a:r>
            <a:r>
              <a:rPr lang="en">
                <a:solidFill>
                  <a:schemeClr val="dk1"/>
                </a:solidFill>
                <a:latin typeface="Droid Serif"/>
                <a:ea typeface="Droid Serif"/>
                <a:cs typeface="Droid Serif"/>
                <a:sym typeface="Droid Serif"/>
              </a:rPr>
              <a:t>global </a:t>
            </a:r>
            <a:r>
              <a:rPr lang="en">
                <a:solidFill>
                  <a:schemeClr val="dk1"/>
                </a:solidFill>
                <a:latin typeface="Droid Serif"/>
                <a:ea typeface="Droid Serif"/>
                <a:cs typeface="Droid Serif"/>
                <a:sym typeface="Droid Serif"/>
              </a:rPr>
              <a:t>variable </a:t>
            </a:r>
            <a:r>
              <a:rPr lang="en">
                <a:solidFill>
                  <a:srgbClr val="4A86E8"/>
                </a:solidFill>
                <a:latin typeface="Droid Serif"/>
                <a:ea typeface="Droid Serif"/>
                <a:cs typeface="Droid Serif"/>
                <a:sym typeface="Droid Serif"/>
              </a:rPr>
              <a:t>okay</a:t>
            </a:r>
            <a:r>
              <a:rPr lang="en">
                <a:solidFill>
                  <a:schemeClr val="dk1"/>
                </a:solidFill>
                <a:latin typeface="Droid Serif"/>
                <a:ea typeface="Droid Serif"/>
                <a:cs typeface="Droid Serif"/>
                <a:sym typeface="Droid Serif"/>
              </a:rPr>
              <a:t> .</a:t>
            </a:r>
            <a:endParaRPr>
              <a:solidFill>
                <a:schemeClr val="dk1"/>
              </a:solidFill>
              <a:latin typeface="Droid Serif"/>
              <a:ea typeface="Droid Serif"/>
              <a:cs typeface="Droid Serif"/>
              <a:sym typeface="Droid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HTML and ID Attributes - important note</a:t>
            </a:r>
            <a:endParaRPr>
              <a:latin typeface="Droid Serif"/>
              <a:ea typeface="Droid Serif"/>
              <a:cs typeface="Droid Serif"/>
              <a:sym typeface="Droid Serif"/>
            </a:endParaRPr>
          </a:p>
        </p:txBody>
      </p:sp>
      <p:sp>
        <p:nvSpPr>
          <p:cNvPr id="99" name="Shape 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chemeClr val="dk1"/>
                </a:solidFill>
                <a:latin typeface="Droid Serif"/>
                <a:ea typeface="Droid Serif"/>
                <a:cs typeface="Droid Serif"/>
                <a:sym typeface="Droid Serif"/>
              </a:rPr>
              <a:t>There is an important caveat, however: this doesn’t happen if the Window object already has a property by that name. Elements with the ids “history”, “location,” or “navigator”, for example, won’t appear as global variables, because those IDs are already in use. Similarly, if your HTML document includes an element whose id is “x” and you also declare and assign a value to the global variable x in your code, the explicitly declared variable will hide the implicit element variable. If the variable is declared in a script that appears before the named element, its existence will prevent the element from getting a window property of its own. And if the variable is declared in a script that appears after the named element, your explicit assignment to the variable overwrites the implicit value of the property.</a:t>
            </a:r>
            <a:endParaRPr>
              <a:solidFill>
                <a:schemeClr val="dk1"/>
              </a:solidFill>
              <a:latin typeface="Droid Serif"/>
              <a:ea typeface="Droid Serif"/>
              <a:cs typeface="Droid Serif"/>
              <a:sym typeface="Droid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IDs and getElementById()</a:t>
            </a:r>
            <a:endParaRPr>
              <a:latin typeface="Droid Serif"/>
              <a:ea typeface="Droid Serif"/>
              <a:cs typeface="Droid Serif"/>
              <a:sym typeface="Droid Serif"/>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Any HTML element with an id attribute will become the value of a global variable, assuming the ID is not already used by the Window object. The following HTML elements also behave this way when given a name  attribute:</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 </a:t>
            </a:r>
            <a:r>
              <a:rPr lang="en">
                <a:solidFill>
                  <a:srgbClr val="4A86E8"/>
                </a:solidFill>
                <a:latin typeface="Droid Serif"/>
                <a:ea typeface="Droid Serif"/>
                <a:cs typeface="Droid Serif"/>
                <a:sym typeface="Droid Serif"/>
              </a:rPr>
              <a:t>a applet area embed form frame frameset iframe img object</a:t>
            </a:r>
            <a:r>
              <a:rPr lang="en">
                <a:solidFill>
                  <a:schemeClr val="dk1"/>
                </a:solidFill>
                <a:latin typeface="Droid Serif"/>
                <a:ea typeface="Droid Serif"/>
                <a:cs typeface="Droid Serif"/>
                <a:sym typeface="Droid Serif"/>
              </a:rPr>
              <a:t> -</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The id element is required to be unique within a document: two elements cannot have the same id . This is not true for the name  attribute, however. If more than one of the elements above has the same name  attribute (or if one element has a name  attribute, and another element has an id  with the same value), the implicit global variable with that name will refer to an array-like object that holds each of the named elements.</a:t>
            </a:r>
            <a:endParaRPr>
              <a:solidFill>
                <a:schemeClr val="dk1"/>
              </a:solidFill>
              <a:latin typeface="Droid Serif"/>
              <a:ea typeface="Droid Serif"/>
              <a:cs typeface="Droid Serif"/>
              <a:sym typeface="Droid Serif"/>
            </a:endParaRPr>
          </a:p>
          <a:p>
            <a:pPr indent="0" lvl="0" marL="0" rtl="0">
              <a:spcBef>
                <a:spcPts val="1600"/>
              </a:spcBef>
              <a:spcAft>
                <a:spcPts val="0"/>
              </a:spcAft>
              <a:buNone/>
            </a:pPr>
            <a:r>
              <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t/>
            </a:r>
            <a:endParaRPr>
              <a:solidFill>
                <a:schemeClr val="dk1"/>
              </a:solidFill>
              <a:latin typeface="Droid Serif"/>
              <a:ea typeface="Droid Serif"/>
              <a:cs typeface="Droid Serif"/>
              <a:sym typeface="Droid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