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ABBC-12B1-481D-BDE0-14E3C0808B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6B956B-349C-4F37-868D-4B2BBB4B6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04115F-E360-4F11-808D-65045153635F}"/>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5" name="Footer Placeholder 4">
            <a:extLst>
              <a:ext uri="{FF2B5EF4-FFF2-40B4-BE49-F238E27FC236}">
                <a16:creationId xmlns:a16="http://schemas.microsoft.com/office/drawing/2014/main" id="{615432C2-B450-4F90-B5A7-B9DD4D00D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5A7E8-A23C-4F55-B97E-764D0655E46A}"/>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242768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BF46-A8A9-4AB1-BBE4-8933996494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A0792-40A7-4E0D-936A-16B309C63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EED5C-DF49-4BE3-A8B0-BB933BC797B9}"/>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5" name="Footer Placeholder 4">
            <a:extLst>
              <a:ext uri="{FF2B5EF4-FFF2-40B4-BE49-F238E27FC236}">
                <a16:creationId xmlns:a16="http://schemas.microsoft.com/office/drawing/2014/main" id="{35A113B6-4576-4B7A-8213-2526A4257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44F1D-CC54-49A7-A7E3-3A52127AE30C}"/>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400875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4A6FC-3A42-4940-B355-317179ACD3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00EDAF-5472-4F06-89F0-D3EA445D85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97712-7C2E-4A9D-9E3A-AEDACE9A258B}"/>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5" name="Footer Placeholder 4">
            <a:extLst>
              <a:ext uri="{FF2B5EF4-FFF2-40B4-BE49-F238E27FC236}">
                <a16:creationId xmlns:a16="http://schemas.microsoft.com/office/drawing/2014/main" id="{F3692B7A-C8B1-4C05-9F1C-124AF1CAB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CB542-0016-494D-826D-7349A6EF7044}"/>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74658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7C75-524E-4C14-8F34-7E6B616E4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E455F-B3B1-4453-86B5-FF9C71B04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17A67-C7A4-49E2-811E-52EF48403C50}"/>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5" name="Footer Placeholder 4">
            <a:extLst>
              <a:ext uri="{FF2B5EF4-FFF2-40B4-BE49-F238E27FC236}">
                <a16:creationId xmlns:a16="http://schemas.microsoft.com/office/drawing/2014/main" id="{D49B20C4-60BD-4BD3-B9B2-0207199DF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A606F-3973-4D5F-8E49-28E025B21F8D}"/>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80985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2ED2-D9C6-4FE8-9162-0AB520EDB7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E18664-D9C4-420B-BBBD-80003C708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20C3E7-D5D6-42E9-9ABD-9DE9E4F33AEE}"/>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5" name="Footer Placeholder 4">
            <a:extLst>
              <a:ext uri="{FF2B5EF4-FFF2-40B4-BE49-F238E27FC236}">
                <a16:creationId xmlns:a16="http://schemas.microsoft.com/office/drawing/2014/main" id="{E4F5E63F-2994-45C6-84FF-E4EA258CC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8757B-5591-4168-AD34-357A21409F98}"/>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73573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8920-DBE7-46EE-BCA6-C555D1CFA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05F01-1FF8-4784-94A9-10F7DA71CA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3F6CA1-B84B-4AE6-9C28-5D9162650C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ABE758-A3D5-4C95-9BB5-E3BC501DB1BE}"/>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6" name="Footer Placeholder 5">
            <a:extLst>
              <a:ext uri="{FF2B5EF4-FFF2-40B4-BE49-F238E27FC236}">
                <a16:creationId xmlns:a16="http://schemas.microsoft.com/office/drawing/2014/main" id="{D11CE084-5229-4DA8-BE59-1552197B1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DD7FB-0A60-4CC4-97D1-FBD7FBE350B3}"/>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80259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2C-CC45-4AEF-88F6-8FAA9A12C4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927E4-BDEF-4C19-A6BD-674D73E31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B37DA4-B0B4-4792-B0E0-34C01C060A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47520-95B0-47B0-938C-9937FB78E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5D0CC-2C7A-4BA7-A1E6-2A82CFCF29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2FA5B-DE09-4AAF-843B-B395BB530BA5}"/>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8" name="Footer Placeholder 7">
            <a:extLst>
              <a:ext uri="{FF2B5EF4-FFF2-40B4-BE49-F238E27FC236}">
                <a16:creationId xmlns:a16="http://schemas.microsoft.com/office/drawing/2014/main" id="{A39A45A2-3C69-49BC-8DD5-F8C352EF3D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34A203-FDFE-4C68-94A4-5A5233337B31}"/>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262761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72EF-325F-4346-BFED-56226F774B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82D2FA-1054-4347-8736-80D062F07641}"/>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4" name="Footer Placeholder 3">
            <a:extLst>
              <a:ext uri="{FF2B5EF4-FFF2-40B4-BE49-F238E27FC236}">
                <a16:creationId xmlns:a16="http://schemas.microsoft.com/office/drawing/2014/main" id="{749F65A6-253F-410F-B815-DF3CE008D0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DDE3BD-5CC0-461A-92C0-A06DBE4B7FD7}"/>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117657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EA4BE6-538E-43FE-841D-DC66ED2A782C}"/>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3" name="Footer Placeholder 2">
            <a:extLst>
              <a:ext uri="{FF2B5EF4-FFF2-40B4-BE49-F238E27FC236}">
                <a16:creationId xmlns:a16="http://schemas.microsoft.com/office/drawing/2014/main" id="{73202C6C-104A-4B69-B662-D280750A8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1491F-6A08-48E3-85A8-BA44532E2EE3}"/>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235637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3633-F1FA-414A-A389-790402BA9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BE130D-0760-4D17-BDB5-E48A06FD6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15D49C-7CBA-452A-B5BE-399CE4C6D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E5D00-1168-41D7-9961-B092E4EA5961}"/>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6" name="Footer Placeholder 5">
            <a:extLst>
              <a:ext uri="{FF2B5EF4-FFF2-40B4-BE49-F238E27FC236}">
                <a16:creationId xmlns:a16="http://schemas.microsoft.com/office/drawing/2014/main" id="{D6EEF869-C67F-4552-8F43-431904116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79987-EE3A-4506-8028-C941395E4AEB}"/>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23529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9F0A-090B-45E9-8DE2-B2CB91E2B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4F80F-ADA0-4F5A-ADD0-5CCB8329B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31CD4C-DAB6-48F4-96D0-D33AB67D7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B72DE-0D70-4A31-8F3C-AFEC0CFD1C0B}"/>
              </a:ext>
            </a:extLst>
          </p:cNvPr>
          <p:cNvSpPr>
            <a:spLocks noGrp="1"/>
          </p:cNvSpPr>
          <p:nvPr>
            <p:ph type="dt" sz="half" idx="10"/>
          </p:nvPr>
        </p:nvSpPr>
        <p:spPr/>
        <p:txBody>
          <a:bodyPr/>
          <a:lstStyle/>
          <a:p>
            <a:fld id="{45120C99-7AEA-4C1B-A080-CBECE0ACB5C5}" type="datetimeFigureOut">
              <a:rPr lang="en-US" smtClean="0"/>
              <a:t>9/25/2024</a:t>
            </a:fld>
            <a:endParaRPr lang="en-US"/>
          </a:p>
        </p:txBody>
      </p:sp>
      <p:sp>
        <p:nvSpPr>
          <p:cNvPr id="6" name="Footer Placeholder 5">
            <a:extLst>
              <a:ext uri="{FF2B5EF4-FFF2-40B4-BE49-F238E27FC236}">
                <a16:creationId xmlns:a16="http://schemas.microsoft.com/office/drawing/2014/main" id="{5EC234F1-9B3F-428B-BD4B-A60D200A1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4E30A-71E5-4F4C-B7D7-A1B8D2D15924}"/>
              </a:ext>
            </a:extLst>
          </p:cNvPr>
          <p:cNvSpPr>
            <a:spLocks noGrp="1"/>
          </p:cNvSpPr>
          <p:nvPr>
            <p:ph type="sldNum" sz="quarter" idx="12"/>
          </p:nvPr>
        </p:nvSpPr>
        <p:spPr/>
        <p:txBody>
          <a:bodyPr/>
          <a:lstStyle/>
          <a:p>
            <a:fld id="{E3F5B738-3AC6-47AE-AB5A-303A640553CF}" type="slidenum">
              <a:rPr lang="en-US" smtClean="0"/>
              <a:t>‹#›</a:t>
            </a:fld>
            <a:endParaRPr lang="en-US"/>
          </a:p>
        </p:txBody>
      </p:sp>
    </p:spTree>
    <p:extLst>
      <p:ext uri="{BB962C8B-B14F-4D97-AF65-F5344CB8AC3E}">
        <p14:creationId xmlns:p14="http://schemas.microsoft.com/office/powerpoint/2010/main" val="222399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74A1C8-3805-4CB3-B8F2-C513563F6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02589A-A033-437D-BB96-FC06E0709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C34E8-5FC2-48DF-A72E-6A5F1A97E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20C99-7AEA-4C1B-A080-CBECE0ACB5C5}" type="datetimeFigureOut">
              <a:rPr lang="en-US" smtClean="0"/>
              <a:t>9/25/2024</a:t>
            </a:fld>
            <a:endParaRPr lang="en-US"/>
          </a:p>
        </p:txBody>
      </p:sp>
      <p:sp>
        <p:nvSpPr>
          <p:cNvPr id="5" name="Footer Placeholder 4">
            <a:extLst>
              <a:ext uri="{FF2B5EF4-FFF2-40B4-BE49-F238E27FC236}">
                <a16:creationId xmlns:a16="http://schemas.microsoft.com/office/drawing/2014/main" id="{C6E14C28-A69D-44EF-9767-A07268582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BEE5A2-CC3C-42FE-9BD2-0C483081C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5B738-3AC6-47AE-AB5A-303A640553CF}" type="slidenum">
              <a:rPr lang="en-US" smtClean="0"/>
              <a:t>‹#›</a:t>
            </a:fld>
            <a:endParaRPr lang="en-US"/>
          </a:p>
        </p:txBody>
      </p:sp>
    </p:spTree>
    <p:extLst>
      <p:ext uri="{BB962C8B-B14F-4D97-AF65-F5344CB8AC3E}">
        <p14:creationId xmlns:p14="http://schemas.microsoft.com/office/powerpoint/2010/main" val="93497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A99E-B1CD-466D-9B43-DED573DA3F8F}"/>
              </a:ext>
            </a:extLst>
          </p:cNvPr>
          <p:cNvSpPr>
            <a:spLocks noGrp="1"/>
          </p:cNvSpPr>
          <p:nvPr>
            <p:ph type="ctrTitle"/>
          </p:nvPr>
        </p:nvSpPr>
        <p:spPr>
          <a:solidFill>
            <a:schemeClr val="accent1">
              <a:lumMod val="50000"/>
            </a:schemeClr>
          </a:solidFill>
        </p:spPr>
        <p:txBody>
          <a:bodyPr>
            <a:normAutofit/>
          </a:bodyPr>
          <a:lstStyle/>
          <a:p>
            <a:r>
              <a:rPr lang="en-US" sz="4800" b="1" dirty="0"/>
              <a:t> PALMORIA MANUFACTURING GROUP</a:t>
            </a:r>
            <a:br>
              <a:rPr lang="en-US" sz="4800" b="1" dirty="0"/>
            </a:br>
            <a:r>
              <a:rPr lang="en-US" sz="4800" b="1" dirty="0"/>
              <a:t>NIGERIA</a:t>
            </a:r>
          </a:p>
        </p:txBody>
      </p:sp>
      <p:sp>
        <p:nvSpPr>
          <p:cNvPr id="3" name="Subtitle 2">
            <a:extLst>
              <a:ext uri="{FF2B5EF4-FFF2-40B4-BE49-F238E27FC236}">
                <a16:creationId xmlns:a16="http://schemas.microsoft.com/office/drawing/2014/main" id="{59301D6C-60EA-4D6C-95A5-BFBB3349CD53}"/>
              </a:ext>
            </a:extLst>
          </p:cNvPr>
          <p:cNvSpPr>
            <a:spLocks noGrp="1"/>
          </p:cNvSpPr>
          <p:nvPr>
            <p:ph type="subTitle" idx="1"/>
          </p:nvPr>
        </p:nvSpPr>
        <p:spPr>
          <a:xfrm>
            <a:off x="1524000" y="3609974"/>
            <a:ext cx="9144000" cy="1647825"/>
          </a:xfrm>
          <a:solidFill>
            <a:schemeClr val="accent1">
              <a:lumMod val="50000"/>
            </a:schemeClr>
          </a:solidFill>
        </p:spPr>
        <p:txBody>
          <a:bodyPr>
            <a:normAutofit/>
          </a:bodyPr>
          <a:lstStyle/>
          <a:p>
            <a:r>
              <a:rPr lang="en-US" sz="4000" dirty="0"/>
              <a:t>EMPLOYEE ANALYSIS</a:t>
            </a:r>
          </a:p>
        </p:txBody>
      </p:sp>
    </p:spTree>
    <p:extLst>
      <p:ext uri="{BB962C8B-B14F-4D97-AF65-F5344CB8AC3E}">
        <p14:creationId xmlns:p14="http://schemas.microsoft.com/office/powerpoint/2010/main" val="403899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47DDDE-CAFB-4ACB-A93A-8BA037A99902}"/>
              </a:ext>
            </a:extLst>
          </p:cNvPr>
          <p:cNvSpPr>
            <a:spLocks noGrp="1"/>
          </p:cNvSpPr>
          <p:nvPr>
            <p:ph type="title"/>
          </p:nvPr>
        </p:nvSpPr>
        <p:spPr/>
        <p:txBody>
          <a:bodyPr>
            <a:normAutofit/>
          </a:bodyPr>
          <a:lstStyle/>
          <a:p>
            <a:r>
              <a:rPr lang="en-US" sz="4000" b="1" dirty="0"/>
              <a:t>   </a:t>
            </a:r>
            <a:r>
              <a:rPr lang="en-US" sz="3200" b="1" dirty="0"/>
              <a:t>Here is an insight of employee performance for </a:t>
            </a:r>
            <a:r>
              <a:rPr lang="en-US" sz="3200" b="1" dirty="0" err="1"/>
              <a:t>Palmoria</a:t>
            </a:r>
            <a:r>
              <a:rPr lang="en-US" sz="3200" b="1" dirty="0"/>
              <a:t> Manufacturing Group, Nigeria.</a:t>
            </a:r>
          </a:p>
        </p:txBody>
      </p:sp>
      <p:sp>
        <p:nvSpPr>
          <p:cNvPr id="10" name="Content Placeholder 9">
            <a:extLst>
              <a:ext uri="{FF2B5EF4-FFF2-40B4-BE49-F238E27FC236}">
                <a16:creationId xmlns:a16="http://schemas.microsoft.com/office/drawing/2014/main" id="{13F62A15-787D-4365-B2D5-0C6E70422EC8}"/>
              </a:ext>
            </a:extLst>
          </p:cNvPr>
          <p:cNvSpPr>
            <a:spLocks noGrp="1"/>
          </p:cNvSpPr>
          <p:nvPr>
            <p:ph sz="half" idx="1"/>
          </p:nvPr>
        </p:nvSpPr>
        <p:spPr>
          <a:xfrm>
            <a:off x="838200" y="1825625"/>
            <a:ext cx="5181600" cy="4899024"/>
          </a:xfrm>
        </p:spPr>
        <p:txBody>
          <a:bodyPr>
            <a:normAutofit fontScale="47500" lnSpcReduction="20000"/>
          </a:bodyPr>
          <a:lstStyle/>
          <a:p>
            <a:endParaRPr lang="en-US" dirty="0"/>
          </a:p>
          <a:p>
            <a:r>
              <a:rPr lang="en-US" sz="3600" b="1" dirty="0"/>
              <a:t>Number Of Employee’s: </a:t>
            </a:r>
            <a:r>
              <a:rPr lang="en-US" sz="2700" dirty="0"/>
              <a:t>This firm, with 874 employees, is a mid-sized company with moderate operational capacity and a diverse structure. It requires a strong management hierarchy and face challenges in maintaining culture and communication. The employee count suggests potential for growth.</a:t>
            </a:r>
          </a:p>
          <a:p>
            <a:endParaRPr lang="en-US" sz="2600" dirty="0"/>
          </a:p>
          <a:p>
            <a:r>
              <a:rPr lang="en-US" sz="3600" b="1" dirty="0"/>
              <a:t>Departments: </a:t>
            </a:r>
            <a:r>
              <a:rPr lang="en-US" sz="2700" dirty="0"/>
              <a:t>With 12 departments, the firm likely has a streamlined and efficient organizational structure. This setup balances specialization with operational needs, requiring effective management and coordination. It supports efficient communication and resource allocation while allowing room for growth and adjustment as needed.</a:t>
            </a:r>
          </a:p>
          <a:p>
            <a:endParaRPr lang="en-US" sz="2500" dirty="0"/>
          </a:p>
          <a:p>
            <a:r>
              <a:rPr lang="en-US" sz="3600" b="1" dirty="0"/>
              <a:t>Salary: </a:t>
            </a:r>
            <a:r>
              <a:rPr lang="en-US" sz="2700" dirty="0"/>
              <a:t>The total salary of $69.54 million for 874 employees implies an average salary of about $79,700. This significant payroll expense reflects the firm's investment in employee compensation and can be used to benchmark against industry standards, assess financial health, and evaluate the impact on profitability.</a:t>
            </a:r>
          </a:p>
          <a:p>
            <a:endParaRPr lang="en-US" sz="2100" dirty="0"/>
          </a:p>
          <a:p>
            <a:r>
              <a:rPr lang="en-US" sz="3600" b="1" dirty="0"/>
              <a:t>Region: </a:t>
            </a:r>
            <a:r>
              <a:rPr lang="en-US" sz="2700" dirty="0"/>
              <a:t>The region slicer with a drop-down menu allows users to easily filter and analyze data by state. It enhances usability, provides focused regional insights, and supports dynamic and interactive reporting.</a:t>
            </a:r>
          </a:p>
          <a:p>
            <a:endParaRPr lang="en-US" sz="2100" dirty="0"/>
          </a:p>
        </p:txBody>
      </p:sp>
      <p:sp>
        <p:nvSpPr>
          <p:cNvPr id="11" name="Content Placeholder 10">
            <a:extLst>
              <a:ext uri="{FF2B5EF4-FFF2-40B4-BE49-F238E27FC236}">
                <a16:creationId xmlns:a16="http://schemas.microsoft.com/office/drawing/2014/main" id="{C9993221-C181-4739-8176-06D28DAB774A}"/>
              </a:ext>
            </a:extLst>
          </p:cNvPr>
          <p:cNvSpPr>
            <a:spLocks noGrp="1"/>
          </p:cNvSpPr>
          <p:nvPr>
            <p:ph sz="half" idx="2"/>
          </p:nvPr>
        </p:nvSpPr>
        <p:spPr/>
        <p:txBody>
          <a:bodyPr>
            <a:normAutofit fontScale="47500" lnSpcReduction="20000"/>
          </a:bodyPr>
          <a:lstStyle/>
          <a:p>
            <a:pPr marL="0" indent="0">
              <a:buNone/>
            </a:pPr>
            <a:endParaRPr lang="en-US" sz="2400" b="1" dirty="0"/>
          </a:p>
          <a:p>
            <a:r>
              <a:rPr lang="en-US" sz="3600" b="1" dirty="0"/>
              <a:t>Department: </a:t>
            </a:r>
            <a:r>
              <a:rPr lang="en-US" sz="2700" dirty="0"/>
              <a:t>The department slicer with a drop-down menu improves data filtering and reporting by allowing users to easily focus on specific departments. It simplifies navigation, enhances usability, and supports customized analyses of departmental information.</a:t>
            </a:r>
          </a:p>
          <a:p>
            <a:endParaRPr lang="en-US" sz="2700" b="1" dirty="0"/>
          </a:p>
          <a:p>
            <a:r>
              <a:rPr lang="en-US" sz="3600" b="1" dirty="0"/>
              <a:t>Employee By Gender: </a:t>
            </a:r>
            <a:r>
              <a:rPr lang="en-US" sz="2700" dirty="0"/>
              <a:t>The gender distribution of 464 male, 440 female, and 39 non-binary shows a balanced representation with a commitment to inclusivity. It reflects diversity within the workforce and can inform policies related to gender equity and workplace culture.</a:t>
            </a:r>
          </a:p>
          <a:p>
            <a:endParaRPr lang="en-US" sz="2700" b="1" dirty="0"/>
          </a:p>
          <a:p>
            <a:r>
              <a:rPr lang="en-US" sz="3600" b="1" dirty="0"/>
              <a:t>Average Salary By Gender: </a:t>
            </a:r>
            <a:r>
              <a:rPr lang="en-US" sz="2700" dirty="0"/>
              <a:t>The average salaries show that non-binary employees earn the highest average, followed by males and females. This indicates potential pay disparities that may need to be addressed to ensure fair and equitable compensation across all gender identities.</a:t>
            </a:r>
          </a:p>
          <a:p>
            <a:endParaRPr lang="en-US" sz="2700" b="1" dirty="0"/>
          </a:p>
          <a:p>
            <a:r>
              <a:rPr lang="en-US" sz="3600" b="1" dirty="0"/>
              <a:t>Ratings By Gender: </a:t>
            </a:r>
            <a:r>
              <a:rPr lang="en-US" sz="2700" dirty="0"/>
              <a:t>Non-binary employees generally have higher satisfaction with more "very good" ratings and fewer negative ratings. Males show higher percentages of "poor" and "very poor" ratings, suggesting a need for improvement. Females exhibit balanced satisfaction with high ratings and fewer extreme negatives.</a:t>
            </a:r>
            <a:endParaRPr lang="en-US" sz="2700" b="1" dirty="0"/>
          </a:p>
        </p:txBody>
      </p:sp>
    </p:spTree>
    <p:extLst>
      <p:ext uri="{BB962C8B-B14F-4D97-AF65-F5344CB8AC3E}">
        <p14:creationId xmlns:p14="http://schemas.microsoft.com/office/powerpoint/2010/main" val="305206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3B0DAE1-B958-4B7A-AD81-2714D004625F}"/>
              </a:ext>
            </a:extLst>
          </p:cNvPr>
          <p:cNvSpPr>
            <a:spLocks noGrp="1"/>
          </p:cNvSpPr>
          <p:nvPr>
            <p:ph type="title"/>
          </p:nvPr>
        </p:nvSpPr>
        <p:spPr/>
        <p:txBody>
          <a:bodyPr>
            <a:normAutofit/>
          </a:bodyPr>
          <a:lstStyle/>
          <a:p>
            <a:pPr algn="ctr"/>
            <a:r>
              <a:rPr lang="en-US" sz="2000" b="1" dirty="0"/>
              <a:t>PALMORIA MANUFACTURNG GROUP EMPLOYEE ANALYSIS DASHBOARD</a:t>
            </a:r>
          </a:p>
        </p:txBody>
      </p:sp>
      <p:pic>
        <p:nvPicPr>
          <p:cNvPr id="13" name="Content Placeholder 12">
            <a:extLst>
              <a:ext uri="{FF2B5EF4-FFF2-40B4-BE49-F238E27FC236}">
                <a16:creationId xmlns:a16="http://schemas.microsoft.com/office/drawing/2014/main" id="{14E2B7B1-987D-47F1-902A-39E3D2E418BE}"/>
              </a:ext>
            </a:extLst>
          </p:cNvPr>
          <p:cNvPicPr>
            <a:picLocks noGrp="1" noChangeAspect="1"/>
          </p:cNvPicPr>
          <p:nvPr>
            <p:ph idx="1"/>
          </p:nvPr>
        </p:nvPicPr>
        <p:blipFill>
          <a:blip r:embed="rId2"/>
          <a:stretch>
            <a:fillRect/>
          </a:stretch>
        </p:blipFill>
        <p:spPr>
          <a:xfrm>
            <a:off x="3330433" y="1845358"/>
            <a:ext cx="5531134" cy="4311872"/>
          </a:xfrm>
        </p:spPr>
      </p:pic>
    </p:spTree>
    <p:extLst>
      <p:ext uri="{BB962C8B-B14F-4D97-AF65-F5344CB8AC3E}">
        <p14:creationId xmlns:p14="http://schemas.microsoft.com/office/powerpoint/2010/main" val="775338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397</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 PALMORIA MANUFACTURING GROUP NIGERIA</vt:lpstr>
      <vt:lpstr>   Here is an insight of employee performance for Palmoria Manufacturing Group, Nigeria.</vt:lpstr>
      <vt:lpstr>PALMORIA MANUFACTURNG GROUP EMPLOYEE ANALYSIS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PALMORIA MANUFACTURING GROUP NIGERIA</dc:title>
  <dc:creator>Takua</dc:creator>
  <cp:lastModifiedBy>Takua</cp:lastModifiedBy>
  <cp:revision>11</cp:revision>
  <dcterms:created xsi:type="dcterms:W3CDTF">2024-09-18T18:50:10Z</dcterms:created>
  <dcterms:modified xsi:type="dcterms:W3CDTF">2024-09-25T11:33:50Z</dcterms:modified>
</cp:coreProperties>
</file>