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8F1B-1D9B-4771-9D66-8D6DEF02D2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230F00-5C1F-40B2-A1E0-20C70AF2E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5B981E-897F-43AE-901F-788B0A8A4E2F}"/>
              </a:ext>
            </a:extLst>
          </p:cNvPr>
          <p:cNvSpPr>
            <a:spLocks noGrp="1"/>
          </p:cNvSpPr>
          <p:nvPr>
            <p:ph type="dt" sz="half" idx="10"/>
          </p:nvPr>
        </p:nvSpPr>
        <p:spPr/>
        <p:txBody>
          <a:bodyPr/>
          <a:lstStyle/>
          <a:p>
            <a:fld id="{E50C4D78-5971-46E9-8ACF-C420D06D1FBF}" type="datetimeFigureOut">
              <a:rPr lang="en-US" smtClean="0"/>
              <a:t>9/17/2024</a:t>
            </a:fld>
            <a:endParaRPr lang="en-US"/>
          </a:p>
        </p:txBody>
      </p:sp>
      <p:sp>
        <p:nvSpPr>
          <p:cNvPr id="5" name="Footer Placeholder 4">
            <a:extLst>
              <a:ext uri="{FF2B5EF4-FFF2-40B4-BE49-F238E27FC236}">
                <a16:creationId xmlns:a16="http://schemas.microsoft.com/office/drawing/2014/main" id="{B51538E9-0E40-48AD-AF23-BEBCC8FCC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CC5D1-8062-4E32-A485-ED1A60111CBF}"/>
              </a:ext>
            </a:extLst>
          </p:cNvPr>
          <p:cNvSpPr>
            <a:spLocks noGrp="1"/>
          </p:cNvSpPr>
          <p:nvPr>
            <p:ph type="sldNum" sz="quarter" idx="12"/>
          </p:nvPr>
        </p:nvSpPr>
        <p:spPr/>
        <p:txBody>
          <a:bodyPr/>
          <a:lstStyle/>
          <a:p>
            <a:fld id="{CCF02685-4B6F-4347-AB6C-4505AACB064A}" type="slidenum">
              <a:rPr lang="en-US" smtClean="0"/>
              <a:t>‹#›</a:t>
            </a:fld>
            <a:endParaRPr lang="en-US"/>
          </a:p>
        </p:txBody>
      </p:sp>
    </p:spTree>
    <p:extLst>
      <p:ext uri="{BB962C8B-B14F-4D97-AF65-F5344CB8AC3E}">
        <p14:creationId xmlns:p14="http://schemas.microsoft.com/office/powerpoint/2010/main" val="330537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385D-24FA-4AB0-8415-BD4C708C78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FF28DC-CAB2-4510-9707-8D4B02C6C5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1A4C5-EE34-4DEA-9563-DF221A518CE3}"/>
              </a:ext>
            </a:extLst>
          </p:cNvPr>
          <p:cNvSpPr>
            <a:spLocks noGrp="1"/>
          </p:cNvSpPr>
          <p:nvPr>
            <p:ph type="dt" sz="half" idx="10"/>
          </p:nvPr>
        </p:nvSpPr>
        <p:spPr/>
        <p:txBody>
          <a:bodyPr/>
          <a:lstStyle/>
          <a:p>
            <a:fld id="{E50C4D78-5971-46E9-8ACF-C420D06D1FBF}" type="datetimeFigureOut">
              <a:rPr lang="en-US" smtClean="0"/>
              <a:t>9/17/2024</a:t>
            </a:fld>
            <a:endParaRPr lang="en-US"/>
          </a:p>
        </p:txBody>
      </p:sp>
      <p:sp>
        <p:nvSpPr>
          <p:cNvPr id="5" name="Footer Placeholder 4">
            <a:extLst>
              <a:ext uri="{FF2B5EF4-FFF2-40B4-BE49-F238E27FC236}">
                <a16:creationId xmlns:a16="http://schemas.microsoft.com/office/drawing/2014/main" id="{012CC381-7A38-44DC-9FEA-16A573D6A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40ED3E-D706-429E-ACE1-40D1A0C95D53}"/>
              </a:ext>
            </a:extLst>
          </p:cNvPr>
          <p:cNvSpPr>
            <a:spLocks noGrp="1"/>
          </p:cNvSpPr>
          <p:nvPr>
            <p:ph type="sldNum" sz="quarter" idx="12"/>
          </p:nvPr>
        </p:nvSpPr>
        <p:spPr/>
        <p:txBody>
          <a:bodyPr/>
          <a:lstStyle/>
          <a:p>
            <a:fld id="{CCF02685-4B6F-4347-AB6C-4505AACB064A}" type="slidenum">
              <a:rPr lang="en-US" smtClean="0"/>
              <a:t>‹#›</a:t>
            </a:fld>
            <a:endParaRPr lang="en-US"/>
          </a:p>
        </p:txBody>
      </p:sp>
    </p:spTree>
    <p:extLst>
      <p:ext uri="{BB962C8B-B14F-4D97-AF65-F5344CB8AC3E}">
        <p14:creationId xmlns:p14="http://schemas.microsoft.com/office/powerpoint/2010/main" val="397490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67C3A-7E52-4FE2-883A-3E2090D2E6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5C002F-C92E-45F5-B14D-D1EA8DCBE4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F68F9F-0088-4752-93D8-24B93B6C1554}"/>
              </a:ext>
            </a:extLst>
          </p:cNvPr>
          <p:cNvSpPr>
            <a:spLocks noGrp="1"/>
          </p:cNvSpPr>
          <p:nvPr>
            <p:ph type="dt" sz="half" idx="10"/>
          </p:nvPr>
        </p:nvSpPr>
        <p:spPr/>
        <p:txBody>
          <a:bodyPr/>
          <a:lstStyle/>
          <a:p>
            <a:fld id="{E50C4D78-5971-46E9-8ACF-C420D06D1FBF}" type="datetimeFigureOut">
              <a:rPr lang="en-US" smtClean="0"/>
              <a:t>9/17/2024</a:t>
            </a:fld>
            <a:endParaRPr lang="en-US"/>
          </a:p>
        </p:txBody>
      </p:sp>
      <p:sp>
        <p:nvSpPr>
          <p:cNvPr id="5" name="Footer Placeholder 4">
            <a:extLst>
              <a:ext uri="{FF2B5EF4-FFF2-40B4-BE49-F238E27FC236}">
                <a16:creationId xmlns:a16="http://schemas.microsoft.com/office/drawing/2014/main" id="{EA213CCB-D2ED-4104-9E81-8FE90AC3A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A9D45-E359-4546-8129-6B394E6D3BC7}"/>
              </a:ext>
            </a:extLst>
          </p:cNvPr>
          <p:cNvSpPr>
            <a:spLocks noGrp="1"/>
          </p:cNvSpPr>
          <p:nvPr>
            <p:ph type="sldNum" sz="quarter" idx="12"/>
          </p:nvPr>
        </p:nvSpPr>
        <p:spPr/>
        <p:txBody>
          <a:bodyPr/>
          <a:lstStyle/>
          <a:p>
            <a:fld id="{CCF02685-4B6F-4347-AB6C-4505AACB064A}" type="slidenum">
              <a:rPr lang="en-US" smtClean="0"/>
              <a:t>‹#›</a:t>
            </a:fld>
            <a:endParaRPr lang="en-US"/>
          </a:p>
        </p:txBody>
      </p:sp>
    </p:spTree>
    <p:extLst>
      <p:ext uri="{BB962C8B-B14F-4D97-AF65-F5344CB8AC3E}">
        <p14:creationId xmlns:p14="http://schemas.microsoft.com/office/powerpoint/2010/main" val="212320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E1AF2-F706-4510-B5ED-0597ACB8E3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DB941A-E6FA-42B5-A5F4-C91244BF09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19026-43C7-44EE-A6C4-E53324D31D46}"/>
              </a:ext>
            </a:extLst>
          </p:cNvPr>
          <p:cNvSpPr>
            <a:spLocks noGrp="1"/>
          </p:cNvSpPr>
          <p:nvPr>
            <p:ph type="dt" sz="half" idx="10"/>
          </p:nvPr>
        </p:nvSpPr>
        <p:spPr/>
        <p:txBody>
          <a:bodyPr/>
          <a:lstStyle/>
          <a:p>
            <a:fld id="{E50C4D78-5971-46E9-8ACF-C420D06D1FBF}" type="datetimeFigureOut">
              <a:rPr lang="en-US" smtClean="0"/>
              <a:t>9/17/2024</a:t>
            </a:fld>
            <a:endParaRPr lang="en-US"/>
          </a:p>
        </p:txBody>
      </p:sp>
      <p:sp>
        <p:nvSpPr>
          <p:cNvPr id="5" name="Footer Placeholder 4">
            <a:extLst>
              <a:ext uri="{FF2B5EF4-FFF2-40B4-BE49-F238E27FC236}">
                <a16:creationId xmlns:a16="http://schemas.microsoft.com/office/drawing/2014/main" id="{EDD6141A-8B60-4D3E-8621-F817A39E8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6CA46-30A3-47F2-8F04-EDD8EF600023}"/>
              </a:ext>
            </a:extLst>
          </p:cNvPr>
          <p:cNvSpPr>
            <a:spLocks noGrp="1"/>
          </p:cNvSpPr>
          <p:nvPr>
            <p:ph type="sldNum" sz="quarter" idx="12"/>
          </p:nvPr>
        </p:nvSpPr>
        <p:spPr/>
        <p:txBody>
          <a:bodyPr/>
          <a:lstStyle/>
          <a:p>
            <a:fld id="{CCF02685-4B6F-4347-AB6C-4505AACB064A}" type="slidenum">
              <a:rPr lang="en-US" smtClean="0"/>
              <a:t>‹#›</a:t>
            </a:fld>
            <a:endParaRPr lang="en-US"/>
          </a:p>
        </p:txBody>
      </p:sp>
    </p:spTree>
    <p:extLst>
      <p:ext uri="{BB962C8B-B14F-4D97-AF65-F5344CB8AC3E}">
        <p14:creationId xmlns:p14="http://schemas.microsoft.com/office/powerpoint/2010/main" val="704147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0743-6118-4AFC-BA39-D62639C0C2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5EA45F-5F62-422E-880D-C04206B793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4674AD-F0A5-471D-8859-A89463D7548D}"/>
              </a:ext>
            </a:extLst>
          </p:cNvPr>
          <p:cNvSpPr>
            <a:spLocks noGrp="1"/>
          </p:cNvSpPr>
          <p:nvPr>
            <p:ph type="dt" sz="half" idx="10"/>
          </p:nvPr>
        </p:nvSpPr>
        <p:spPr/>
        <p:txBody>
          <a:bodyPr/>
          <a:lstStyle/>
          <a:p>
            <a:fld id="{E50C4D78-5971-46E9-8ACF-C420D06D1FBF}" type="datetimeFigureOut">
              <a:rPr lang="en-US" smtClean="0"/>
              <a:t>9/17/2024</a:t>
            </a:fld>
            <a:endParaRPr lang="en-US"/>
          </a:p>
        </p:txBody>
      </p:sp>
      <p:sp>
        <p:nvSpPr>
          <p:cNvPr id="5" name="Footer Placeholder 4">
            <a:extLst>
              <a:ext uri="{FF2B5EF4-FFF2-40B4-BE49-F238E27FC236}">
                <a16:creationId xmlns:a16="http://schemas.microsoft.com/office/drawing/2014/main" id="{5DB72618-AB22-4620-9304-93846CB09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18057-7D9B-44A9-8D92-A976822C0768}"/>
              </a:ext>
            </a:extLst>
          </p:cNvPr>
          <p:cNvSpPr>
            <a:spLocks noGrp="1"/>
          </p:cNvSpPr>
          <p:nvPr>
            <p:ph type="sldNum" sz="quarter" idx="12"/>
          </p:nvPr>
        </p:nvSpPr>
        <p:spPr/>
        <p:txBody>
          <a:bodyPr/>
          <a:lstStyle/>
          <a:p>
            <a:fld id="{CCF02685-4B6F-4347-AB6C-4505AACB064A}" type="slidenum">
              <a:rPr lang="en-US" smtClean="0"/>
              <a:t>‹#›</a:t>
            </a:fld>
            <a:endParaRPr lang="en-US"/>
          </a:p>
        </p:txBody>
      </p:sp>
    </p:spTree>
    <p:extLst>
      <p:ext uri="{BB962C8B-B14F-4D97-AF65-F5344CB8AC3E}">
        <p14:creationId xmlns:p14="http://schemas.microsoft.com/office/powerpoint/2010/main" val="3752468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F0C5-D4B1-4145-AC60-B91FFF259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968C24-F593-492E-9135-9D81A4CE17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DF75D1-1767-4239-90A3-4459182B27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042450-F926-488C-9A69-CA7E8FB0DE32}"/>
              </a:ext>
            </a:extLst>
          </p:cNvPr>
          <p:cNvSpPr>
            <a:spLocks noGrp="1"/>
          </p:cNvSpPr>
          <p:nvPr>
            <p:ph type="dt" sz="half" idx="10"/>
          </p:nvPr>
        </p:nvSpPr>
        <p:spPr/>
        <p:txBody>
          <a:bodyPr/>
          <a:lstStyle/>
          <a:p>
            <a:fld id="{E50C4D78-5971-46E9-8ACF-C420D06D1FBF}" type="datetimeFigureOut">
              <a:rPr lang="en-US" smtClean="0"/>
              <a:t>9/17/2024</a:t>
            </a:fld>
            <a:endParaRPr lang="en-US"/>
          </a:p>
        </p:txBody>
      </p:sp>
      <p:sp>
        <p:nvSpPr>
          <p:cNvPr id="6" name="Footer Placeholder 5">
            <a:extLst>
              <a:ext uri="{FF2B5EF4-FFF2-40B4-BE49-F238E27FC236}">
                <a16:creationId xmlns:a16="http://schemas.microsoft.com/office/drawing/2014/main" id="{B3419A8D-249D-4612-BB6C-CC3C635BE6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AE5E9-AFE0-47F8-B374-840BC51A7764}"/>
              </a:ext>
            </a:extLst>
          </p:cNvPr>
          <p:cNvSpPr>
            <a:spLocks noGrp="1"/>
          </p:cNvSpPr>
          <p:nvPr>
            <p:ph type="sldNum" sz="quarter" idx="12"/>
          </p:nvPr>
        </p:nvSpPr>
        <p:spPr/>
        <p:txBody>
          <a:bodyPr/>
          <a:lstStyle/>
          <a:p>
            <a:fld id="{CCF02685-4B6F-4347-AB6C-4505AACB064A}" type="slidenum">
              <a:rPr lang="en-US" smtClean="0"/>
              <a:t>‹#›</a:t>
            </a:fld>
            <a:endParaRPr lang="en-US"/>
          </a:p>
        </p:txBody>
      </p:sp>
    </p:spTree>
    <p:extLst>
      <p:ext uri="{BB962C8B-B14F-4D97-AF65-F5344CB8AC3E}">
        <p14:creationId xmlns:p14="http://schemas.microsoft.com/office/powerpoint/2010/main" val="150324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F1001-1533-412A-BA65-AB451FCFBA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EBC03B-BAD8-48C9-8210-712CE790C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DE95B2-DDE8-4FF4-B781-32502ACA9C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658F5E-46F9-4497-ACD4-8AE2AFFA87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2BE16-8D31-4C2C-A35A-3872071ECB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16E8D9-460E-41BE-A967-DA571EA59269}"/>
              </a:ext>
            </a:extLst>
          </p:cNvPr>
          <p:cNvSpPr>
            <a:spLocks noGrp="1"/>
          </p:cNvSpPr>
          <p:nvPr>
            <p:ph type="dt" sz="half" idx="10"/>
          </p:nvPr>
        </p:nvSpPr>
        <p:spPr/>
        <p:txBody>
          <a:bodyPr/>
          <a:lstStyle/>
          <a:p>
            <a:fld id="{E50C4D78-5971-46E9-8ACF-C420D06D1FBF}" type="datetimeFigureOut">
              <a:rPr lang="en-US" smtClean="0"/>
              <a:t>9/17/2024</a:t>
            </a:fld>
            <a:endParaRPr lang="en-US"/>
          </a:p>
        </p:txBody>
      </p:sp>
      <p:sp>
        <p:nvSpPr>
          <p:cNvPr id="8" name="Footer Placeholder 7">
            <a:extLst>
              <a:ext uri="{FF2B5EF4-FFF2-40B4-BE49-F238E27FC236}">
                <a16:creationId xmlns:a16="http://schemas.microsoft.com/office/drawing/2014/main" id="{3A3904D0-A48E-4987-9406-91509E2D27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93F412-A853-473D-9B96-B95D749E188E}"/>
              </a:ext>
            </a:extLst>
          </p:cNvPr>
          <p:cNvSpPr>
            <a:spLocks noGrp="1"/>
          </p:cNvSpPr>
          <p:nvPr>
            <p:ph type="sldNum" sz="quarter" idx="12"/>
          </p:nvPr>
        </p:nvSpPr>
        <p:spPr/>
        <p:txBody>
          <a:bodyPr/>
          <a:lstStyle/>
          <a:p>
            <a:fld id="{CCF02685-4B6F-4347-AB6C-4505AACB064A}" type="slidenum">
              <a:rPr lang="en-US" smtClean="0"/>
              <a:t>‹#›</a:t>
            </a:fld>
            <a:endParaRPr lang="en-US"/>
          </a:p>
        </p:txBody>
      </p:sp>
    </p:spTree>
    <p:extLst>
      <p:ext uri="{BB962C8B-B14F-4D97-AF65-F5344CB8AC3E}">
        <p14:creationId xmlns:p14="http://schemas.microsoft.com/office/powerpoint/2010/main" val="143697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EA8B-16FD-4D00-AA05-0680B04C03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C0E63A-94C2-4D5B-A6C7-81C08C3CB75C}"/>
              </a:ext>
            </a:extLst>
          </p:cNvPr>
          <p:cNvSpPr>
            <a:spLocks noGrp="1"/>
          </p:cNvSpPr>
          <p:nvPr>
            <p:ph type="dt" sz="half" idx="10"/>
          </p:nvPr>
        </p:nvSpPr>
        <p:spPr/>
        <p:txBody>
          <a:bodyPr/>
          <a:lstStyle/>
          <a:p>
            <a:fld id="{E50C4D78-5971-46E9-8ACF-C420D06D1FBF}" type="datetimeFigureOut">
              <a:rPr lang="en-US" smtClean="0"/>
              <a:t>9/17/2024</a:t>
            </a:fld>
            <a:endParaRPr lang="en-US"/>
          </a:p>
        </p:txBody>
      </p:sp>
      <p:sp>
        <p:nvSpPr>
          <p:cNvPr id="4" name="Footer Placeholder 3">
            <a:extLst>
              <a:ext uri="{FF2B5EF4-FFF2-40B4-BE49-F238E27FC236}">
                <a16:creationId xmlns:a16="http://schemas.microsoft.com/office/drawing/2014/main" id="{DF493399-33AC-419B-8CA6-D0F8B41AC8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829F66-220E-4D4F-83A3-F385C5A8914E}"/>
              </a:ext>
            </a:extLst>
          </p:cNvPr>
          <p:cNvSpPr>
            <a:spLocks noGrp="1"/>
          </p:cNvSpPr>
          <p:nvPr>
            <p:ph type="sldNum" sz="quarter" idx="12"/>
          </p:nvPr>
        </p:nvSpPr>
        <p:spPr/>
        <p:txBody>
          <a:bodyPr/>
          <a:lstStyle/>
          <a:p>
            <a:fld id="{CCF02685-4B6F-4347-AB6C-4505AACB064A}" type="slidenum">
              <a:rPr lang="en-US" smtClean="0"/>
              <a:t>‹#›</a:t>
            </a:fld>
            <a:endParaRPr lang="en-US"/>
          </a:p>
        </p:txBody>
      </p:sp>
    </p:spTree>
    <p:extLst>
      <p:ext uri="{BB962C8B-B14F-4D97-AF65-F5344CB8AC3E}">
        <p14:creationId xmlns:p14="http://schemas.microsoft.com/office/powerpoint/2010/main" val="22510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AC6EC5-DD63-4558-AA3B-F357720557E3}"/>
              </a:ext>
            </a:extLst>
          </p:cNvPr>
          <p:cNvSpPr>
            <a:spLocks noGrp="1"/>
          </p:cNvSpPr>
          <p:nvPr>
            <p:ph type="dt" sz="half" idx="10"/>
          </p:nvPr>
        </p:nvSpPr>
        <p:spPr/>
        <p:txBody>
          <a:bodyPr/>
          <a:lstStyle/>
          <a:p>
            <a:fld id="{E50C4D78-5971-46E9-8ACF-C420D06D1FBF}" type="datetimeFigureOut">
              <a:rPr lang="en-US" smtClean="0"/>
              <a:t>9/17/2024</a:t>
            </a:fld>
            <a:endParaRPr lang="en-US"/>
          </a:p>
        </p:txBody>
      </p:sp>
      <p:sp>
        <p:nvSpPr>
          <p:cNvPr id="3" name="Footer Placeholder 2">
            <a:extLst>
              <a:ext uri="{FF2B5EF4-FFF2-40B4-BE49-F238E27FC236}">
                <a16:creationId xmlns:a16="http://schemas.microsoft.com/office/drawing/2014/main" id="{4D1DE436-BA83-4FD5-A834-EA9A178FE6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21E026-541D-409A-A77A-85059308BF12}"/>
              </a:ext>
            </a:extLst>
          </p:cNvPr>
          <p:cNvSpPr>
            <a:spLocks noGrp="1"/>
          </p:cNvSpPr>
          <p:nvPr>
            <p:ph type="sldNum" sz="quarter" idx="12"/>
          </p:nvPr>
        </p:nvSpPr>
        <p:spPr/>
        <p:txBody>
          <a:bodyPr/>
          <a:lstStyle/>
          <a:p>
            <a:fld id="{CCF02685-4B6F-4347-AB6C-4505AACB064A}" type="slidenum">
              <a:rPr lang="en-US" smtClean="0"/>
              <a:t>‹#›</a:t>
            </a:fld>
            <a:endParaRPr lang="en-US"/>
          </a:p>
        </p:txBody>
      </p:sp>
    </p:spTree>
    <p:extLst>
      <p:ext uri="{BB962C8B-B14F-4D97-AF65-F5344CB8AC3E}">
        <p14:creationId xmlns:p14="http://schemas.microsoft.com/office/powerpoint/2010/main" val="774775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A67C-ACC7-48EA-8C59-8D04BBBE12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623790-B9C1-4AE8-93BB-287F23BABF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592BF-528D-47AD-AB21-53D2932588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CCBA8F-FB05-435C-BC45-F54A89C3AEC3}"/>
              </a:ext>
            </a:extLst>
          </p:cNvPr>
          <p:cNvSpPr>
            <a:spLocks noGrp="1"/>
          </p:cNvSpPr>
          <p:nvPr>
            <p:ph type="dt" sz="half" idx="10"/>
          </p:nvPr>
        </p:nvSpPr>
        <p:spPr/>
        <p:txBody>
          <a:bodyPr/>
          <a:lstStyle/>
          <a:p>
            <a:fld id="{E50C4D78-5971-46E9-8ACF-C420D06D1FBF}" type="datetimeFigureOut">
              <a:rPr lang="en-US" smtClean="0"/>
              <a:t>9/17/2024</a:t>
            </a:fld>
            <a:endParaRPr lang="en-US"/>
          </a:p>
        </p:txBody>
      </p:sp>
      <p:sp>
        <p:nvSpPr>
          <p:cNvPr id="6" name="Footer Placeholder 5">
            <a:extLst>
              <a:ext uri="{FF2B5EF4-FFF2-40B4-BE49-F238E27FC236}">
                <a16:creationId xmlns:a16="http://schemas.microsoft.com/office/drawing/2014/main" id="{556A17FD-CA67-4755-8A2B-10DB13515F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F01FB7-C338-4B41-85E6-63CCB079DE6F}"/>
              </a:ext>
            </a:extLst>
          </p:cNvPr>
          <p:cNvSpPr>
            <a:spLocks noGrp="1"/>
          </p:cNvSpPr>
          <p:nvPr>
            <p:ph type="sldNum" sz="quarter" idx="12"/>
          </p:nvPr>
        </p:nvSpPr>
        <p:spPr/>
        <p:txBody>
          <a:bodyPr/>
          <a:lstStyle/>
          <a:p>
            <a:fld id="{CCF02685-4B6F-4347-AB6C-4505AACB064A}" type="slidenum">
              <a:rPr lang="en-US" smtClean="0"/>
              <a:t>‹#›</a:t>
            </a:fld>
            <a:endParaRPr lang="en-US"/>
          </a:p>
        </p:txBody>
      </p:sp>
    </p:spTree>
    <p:extLst>
      <p:ext uri="{BB962C8B-B14F-4D97-AF65-F5344CB8AC3E}">
        <p14:creationId xmlns:p14="http://schemas.microsoft.com/office/powerpoint/2010/main" val="26721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621E-C9ED-4CBB-8CDE-1559CF766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5A559B-E39B-4CB4-9ACB-7369A6186A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46F2AA-3018-49B5-8C8E-A207A0A67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01CE40-6C9F-4A1B-81DF-4E813EB8C1FA}"/>
              </a:ext>
            </a:extLst>
          </p:cNvPr>
          <p:cNvSpPr>
            <a:spLocks noGrp="1"/>
          </p:cNvSpPr>
          <p:nvPr>
            <p:ph type="dt" sz="half" idx="10"/>
          </p:nvPr>
        </p:nvSpPr>
        <p:spPr/>
        <p:txBody>
          <a:bodyPr/>
          <a:lstStyle/>
          <a:p>
            <a:fld id="{E50C4D78-5971-46E9-8ACF-C420D06D1FBF}" type="datetimeFigureOut">
              <a:rPr lang="en-US" smtClean="0"/>
              <a:t>9/17/2024</a:t>
            </a:fld>
            <a:endParaRPr lang="en-US"/>
          </a:p>
        </p:txBody>
      </p:sp>
      <p:sp>
        <p:nvSpPr>
          <p:cNvPr id="6" name="Footer Placeholder 5">
            <a:extLst>
              <a:ext uri="{FF2B5EF4-FFF2-40B4-BE49-F238E27FC236}">
                <a16:creationId xmlns:a16="http://schemas.microsoft.com/office/drawing/2014/main" id="{F1F4C05B-349C-4114-8A18-CB714B879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68F7C3-920D-408B-AD0F-5DE1542B64F3}"/>
              </a:ext>
            </a:extLst>
          </p:cNvPr>
          <p:cNvSpPr>
            <a:spLocks noGrp="1"/>
          </p:cNvSpPr>
          <p:nvPr>
            <p:ph type="sldNum" sz="quarter" idx="12"/>
          </p:nvPr>
        </p:nvSpPr>
        <p:spPr/>
        <p:txBody>
          <a:bodyPr/>
          <a:lstStyle/>
          <a:p>
            <a:fld id="{CCF02685-4B6F-4347-AB6C-4505AACB064A}" type="slidenum">
              <a:rPr lang="en-US" smtClean="0"/>
              <a:t>‹#›</a:t>
            </a:fld>
            <a:endParaRPr lang="en-US"/>
          </a:p>
        </p:txBody>
      </p:sp>
    </p:spTree>
    <p:extLst>
      <p:ext uri="{BB962C8B-B14F-4D97-AF65-F5344CB8AC3E}">
        <p14:creationId xmlns:p14="http://schemas.microsoft.com/office/powerpoint/2010/main" val="361160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04DF74-3105-4FB5-A6D3-3B27B5A22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26A9B5-D5CD-4A69-8BAD-B26B6B35F6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65DC0-769E-492D-AF44-CC001209F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0C4D78-5971-46E9-8ACF-C420D06D1FBF}" type="datetimeFigureOut">
              <a:rPr lang="en-US" smtClean="0"/>
              <a:t>9/17/2024</a:t>
            </a:fld>
            <a:endParaRPr lang="en-US"/>
          </a:p>
        </p:txBody>
      </p:sp>
      <p:sp>
        <p:nvSpPr>
          <p:cNvPr id="5" name="Footer Placeholder 4">
            <a:extLst>
              <a:ext uri="{FF2B5EF4-FFF2-40B4-BE49-F238E27FC236}">
                <a16:creationId xmlns:a16="http://schemas.microsoft.com/office/drawing/2014/main" id="{359B33F6-D9F2-42EC-9BF8-C89465CA0B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4C6F39-6D03-43C3-9A45-F83EB8DFDE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02685-4B6F-4347-AB6C-4505AACB064A}" type="slidenum">
              <a:rPr lang="en-US" smtClean="0"/>
              <a:t>‹#›</a:t>
            </a:fld>
            <a:endParaRPr lang="en-US"/>
          </a:p>
        </p:txBody>
      </p:sp>
    </p:spTree>
    <p:extLst>
      <p:ext uri="{BB962C8B-B14F-4D97-AF65-F5344CB8AC3E}">
        <p14:creationId xmlns:p14="http://schemas.microsoft.com/office/powerpoint/2010/main" val="926046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C5932-172F-497A-8F77-B2C9768CFF21}"/>
              </a:ext>
            </a:extLst>
          </p:cNvPr>
          <p:cNvSpPr>
            <a:spLocks noGrp="1"/>
          </p:cNvSpPr>
          <p:nvPr>
            <p:ph type="ctrTitle"/>
          </p:nvPr>
        </p:nvSpPr>
        <p:spPr>
          <a:solidFill>
            <a:schemeClr val="accent5">
              <a:lumMod val="50000"/>
            </a:schemeClr>
          </a:solidFill>
        </p:spPr>
        <p:txBody>
          <a:bodyPr/>
          <a:lstStyle/>
          <a:p>
            <a:pPr algn="ctr"/>
            <a:r>
              <a:rPr lang="en-US" sz="4400" b="1" baseline="0" dirty="0"/>
              <a:t>MAORAS ENTERPRISE SALES DASHBOARD</a:t>
            </a:r>
            <a:endParaRPr lang="en-US" dirty="0"/>
          </a:p>
        </p:txBody>
      </p:sp>
      <p:sp>
        <p:nvSpPr>
          <p:cNvPr id="7" name="Subtitle 6">
            <a:extLst>
              <a:ext uri="{FF2B5EF4-FFF2-40B4-BE49-F238E27FC236}">
                <a16:creationId xmlns:a16="http://schemas.microsoft.com/office/drawing/2014/main" id="{E2C229E4-AA14-4F51-BDBE-1775DB9EB306}"/>
              </a:ext>
            </a:extLst>
          </p:cNvPr>
          <p:cNvSpPr>
            <a:spLocks noGrp="1"/>
          </p:cNvSpPr>
          <p:nvPr>
            <p:ph type="subTitle" idx="1"/>
          </p:nvPr>
        </p:nvSpPr>
        <p:spPr>
          <a:solidFill>
            <a:schemeClr val="accent5">
              <a:lumMod val="50000"/>
            </a:schemeClr>
          </a:solidFill>
        </p:spPr>
        <p:txBody>
          <a:bodyPr/>
          <a:lstStyle/>
          <a:p>
            <a:r>
              <a:rPr lang="en-US" dirty="0"/>
              <a:t>2014</a:t>
            </a:r>
          </a:p>
        </p:txBody>
      </p:sp>
    </p:spTree>
    <p:extLst>
      <p:ext uri="{BB962C8B-B14F-4D97-AF65-F5344CB8AC3E}">
        <p14:creationId xmlns:p14="http://schemas.microsoft.com/office/powerpoint/2010/main" val="3615863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5E197-E182-406C-A5CF-C916C6BBA286}"/>
              </a:ext>
            </a:extLst>
          </p:cNvPr>
          <p:cNvSpPr>
            <a:spLocks noGrp="1"/>
          </p:cNvSpPr>
          <p:nvPr>
            <p:ph type="title"/>
          </p:nvPr>
        </p:nvSpPr>
        <p:spPr/>
        <p:txBody>
          <a:bodyPr/>
          <a:lstStyle/>
          <a:p>
            <a:pPr algn="ctr"/>
            <a:r>
              <a:rPr lang="en-US" b="1" dirty="0"/>
              <a:t>SHIP CITY BY REVENUE</a:t>
            </a:r>
          </a:p>
        </p:txBody>
      </p:sp>
      <p:sp>
        <p:nvSpPr>
          <p:cNvPr id="3" name="Content Placeholder 2">
            <a:extLst>
              <a:ext uri="{FF2B5EF4-FFF2-40B4-BE49-F238E27FC236}">
                <a16:creationId xmlns:a16="http://schemas.microsoft.com/office/drawing/2014/main" id="{FA7929C4-63DF-4FD3-A563-9D9D8BFECEF5}"/>
              </a:ext>
            </a:extLst>
          </p:cNvPr>
          <p:cNvSpPr>
            <a:spLocks noGrp="1"/>
          </p:cNvSpPr>
          <p:nvPr>
            <p:ph sz="half" idx="1"/>
          </p:nvPr>
        </p:nvSpPr>
        <p:spPr/>
        <p:txBody>
          <a:bodyPr>
            <a:normAutofit/>
          </a:bodyPr>
          <a:lstStyle/>
          <a:p>
            <a:r>
              <a:rPr lang="en-US" sz="2200" b="1" dirty="0"/>
              <a:t>INSIGHT</a:t>
            </a:r>
          </a:p>
          <a:p>
            <a:pPr marL="0" indent="0">
              <a:buNone/>
            </a:pPr>
            <a:r>
              <a:rPr lang="en-US" sz="1700" dirty="0"/>
              <a:t>New York, Portland, and Miami generate the highest revenue, indicating strong markets. Moderate revenue is seen in cities like Memphis and Chicago, while Boise, Denver, and Las Vegas have lower revenue. </a:t>
            </a:r>
          </a:p>
          <a:p>
            <a:pPr marL="0" indent="0">
              <a:buNone/>
            </a:pPr>
            <a:endParaRPr lang="en-US" dirty="0"/>
          </a:p>
          <a:p>
            <a:r>
              <a:rPr lang="en-US" sz="2200" b="1" dirty="0"/>
              <a:t>RECOMMENDATION</a:t>
            </a:r>
          </a:p>
          <a:p>
            <a:pPr marL="0" indent="0">
              <a:buNone/>
            </a:pPr>
            <a:r>
              <a:rPr lang="en-US" sz="1600" b="0" baseline="0" dirty="0"/>
              <a:t>The company should e</a:t>
            </a:r>
            <a:r>
              <a:rPr lang="en-US" sz="1600" dirty="0"/>
              <a:t>nhance sales strategies in high-revenue cities like New York, Portland, and Miami, and explore opportunities to boost revenue in lower-performing cities such as Boise, Denver, and Las Vegas.</a:t>
            </a:r>
          </a:p>
          <a:p>
            <a:pPr marL="0" indent="0">
              <a:buNone/>
            </a:pPr>
            <a:endParaRPr lang="en-US" sz="2200" b="1" dirty="0"/>
          </a:p>
        </p:txBody>
      </p:sp>
      <p:pic>
        <p:nvPicPr>
          <p:cNvPr id="6" name="Content Placeholder 5">
            <a:extLst>
              <a:ext uri="{FF2B5EF4-FFF2-40B4-BE49-F238E27FC236}">
                <a16:creationId xmlns:a16="http://schemas.microsoft.com/office/drawing/2014/main" id="{CC2D0CEF-6647-4F2C-8830-0A167AFC952C}"/>
              </a:ext>
            </a:extLst>
          </p:cNvPr>
          <p:cNvPicPr>
            <a:picLocks noGrp="1" noChangeAspect="1"/>
          </p:cNvPicPr>
          <p:nvPr>
            <p:ph sz="half" idx="2"/>
          </p:nvPr>
        </p:nvPicPr>
        <p:blipFill>
          <a:blip r:embed="rId2"/>
          <a:stretch>
            <a:fillRect/>
          </a:stretch>
        </p:blipFill>
        <p:spPr>
          <a:xfrm>
            <a:off x="6172200" y="2145134"/>
            <a:ext cx="5181600" cy="3007469"/>
          </a:xfrm>
        </p:spPr>
      </p:pic>
    </p:spTree>
    <p:extLst>
      <p:ext uri="{BB962C8B-B14F-4D97-AF65-F5344CB8AC3E}">
        <p14:creationId xmlns:p14="http://schemas.microsoft.com/office/powerpoint/2010/main" val="2340215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FEFC-2792-4DD3-9F08-7514ECAE3F01}"/>
              </a:ext>
            </a:extLst>
          </p:cNvPr>
          <p:cNvSpPr>
            <a:spLocks noGrp="1"/>
          </p:cNvSpPr>
          <p:nvPr>
            <p:ph type="title"/>
          </p:nvPr>
        </p:nvSpPr>
        <p:spPr/>
        <p:txBody>
          <a:bodyPr/>
          <a:lstStyle/>
          <a:p>
            <a:pPr algn="ctr"/>
            <a:r>
              <a:rPr lang="en-US" b="1" dirty="0"/>
              <a:t>TOP 5 MOST EXPENSIVE PRODUCTS</a:t>
            </a:r>
          </a:p>
        </p:txBody>
      </p:sp>
      <p:sp>
        <p:nvSpPr>
          <p:cNvPr id="3" name="Content Placeholder 2">
            <a:extLst>
              <a:ext uri="{FF2B5EF4-FFF2-40B4-BE49-F238E27FC236}">
                <a16:creationId xmlns:a16="http://schemas.microsoft.com/office/drawing/2014/main" id="{ADB567C8-EC7C-4294-847E-6DF0B80F656B}"/>
              </a:ext>
            </a:extLst>
          </p:cNvPr>
          <p:cNvSpPr>
            <a:spLocks noGrp="1"/>
          </p:cNvSpPr>
          <p:nvPr>
            <p:ph sz="half" idx="1"/>
          </p:nvPr>
        </p:nvSpPr>
        <p:spPr/>
        <p:txBody>
          <a:bodyPr>
            <a:normAutofit/>
          </a:bodyPr>
          <a:lstStyle/>
          <a:p>
            <a:r>
              <a:rPr lang="en-US" sz="2200" b="1" dirty="0"/>
              <a:t>INSIGHT</a:t>
            </a:r>
          </a:p>
          <a:p>
            <a:pPr marL="0" indent="0">
              <a:buNone/>
            </a:pPr>
            <a:r>
              <a:rPr lang="en-US" sz="1600" dirty="0"/>
              <a:t>The top 5 most expensive products include</a:t>
            </a:r>
            <a:r>
              <a:rPr lang="en-US" sz="1600" baseline="0" dirty="0"/>
              <a:t> </a:t>
            </a:r>
            <a:r>
              <a:rPr lang="en-US" sz="1600" dirty="0"/>
              <a:t> Curry Sauce and Coffee being the highest priced at $31 each. These products offer higher margins but may have lower sales volumes.</a:t>
            </a:r>
            <a:r>
              <a:rPr lang="en-US" sz="1600" baseline="0" dirty="0"/>
              <a:t> </a:t>
            </a:r>
          </a:p>
          <a:p>
            <a:pPr marL="0" indent="0">
              <a:buNone/>
            </a:pPr>
            <a:endParaRPr lang="en-US" dirty="0"/>
          </a:p>
          <a:p>
            <a:r>
              <a:rPr lang="en-US" sz="2200" b="1" dirty="0"/>
              <a:t>RECOMMENDATION</a:t>
            </a:r>
          </a:p>
          <a:p>
            <a:pPr marL="0" indent="0">
              <a:buNone/>
            </a:pPr>
            <a:r>
              <a:rPr lang="en-US" sz="1600" dirty="0"/>
              <a:t>Position the top 5 most expensive products as premium items and use bundling or promotional strategies to increase their sales</a:t>
            </a:r>
          </a:p>
        </p:txBody>
      </p:sp>
      <p:pic>
        <p:nvPicPr>
          <p:cNvPr id="6" name="Content Placeholder 5">
            <a:extLst>
              <a:ext uri="{FF2B5EF4-FFF2-40B4-BE49-F238E27FC236}">
                <a16:creationId xmlns:a16="http://schemas.microsoft.com/office/drawing/2014/main" id="{8AB4F11C-4A7A-43E5-A553-117925303C8A}"/>
              </a:ext>
            </a:extLst>
          </p:cNvPr>
          <p:cNvPicPr>
            <a:picLocks noGrp="1" noChangeAspect="1"/>
          </p:cNvPicPr>
          <p:nvPr>
            <p:ph sz="half" idx="2"/>
          </p:nvPr>
        </p:nvPicPr>
        <p:blipFill>
          <a:blip r:embed="rId2"/>
          <a:stretch>
            <a:fillRect/>
          </a:stretch>
        </p:blipFill>
        <p:spPr>
          <a:xfrm>
            <a:off x="6096000" y="1825625"/>
            <a:ext cx="5181600" cy="2933666"/>
          </a:xfrm>
        </p:spPr>
      </p:pic>
    </p:spTree>
    <p:extLst>
      <p:ext uri="{BB962C8B-B14F-4D97-AF65-F5344CB8AC3E}">
        <p14:creationId xmlns:p14="http://schemas.microsoft.com/office/powerpoint/2010/main" val="2352071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BF43-B04E-41E1-954A-713EA113331C}"/>
              </a:ext>
            </a:extLst>
          </p:cNvPr>
          <p:cNvSpPr>
            <a:spLocks noGrp="1"/>
          </p:cNvSpPr>
          <p:nvPr>
            <p:ph type="title"/>
          </p:nvPr>
        </p:nvSpPr>
        <p:spPr/>
        <p:txBody>
          <a:bodyPr/>
          <a:lstStyle/>
          <a:p>
            <a:pPr algn="ctr"/>
            <a:r>
              <a:rPr lang="en-US" b="1" dirty="0"/>
              <a:t>BOTTOM 5 PRODUCTS BY REVENUE</a:t>
            </a:r>
          </a:p>
        </p:txBody>
      </p:sp>
      <p:sp>
        <p:nvSpPr>
          <p:cNvPr id="3" name="Content Placeholder 2">
            <a:extLst>
              <a:ext uri="{FF2B5EF4-FFF2-40B4-BE49-F238E27FC236}">
                <a16:creationId xmlns:a16="http://schemas.microsoft.com/office/drawing/2014/main" id="{945D3C47-FFE2-4CA8-A3BD-F7A39570DFFA}"/>
              </a:ext>
            </a:extLst>
          </p:cNvPr>
          <p:cNvSpPr>
            <a:spLocks noGrp="1"/>
          </p:cNvSpPr>
          <p:nvPr>
            <p:ph sz="half" idx="1"/>
          </p:nvPr>
        </p:nvSpPr>
        <p:spPr/>
        <p:txBody>
          <a:bodyPr>
            <a:normAutofit/>
          </a:bodyPr>
          <a:lstStyle/>
          <a:p>
            <a:r>
              <a:rPr lang="en-US" sz="2200" b="1" dirty="0"/>
              <a:t>INSIGHT</a:t>
            </a:r>
          </a:p>
          <a:p>
            <a:pPr marL="0" indent="0" algn="l">
              <a:buNone/>
            </a:pPr>
            <a:r>
              <a:rPr lang="en-US" sz="1600" dirty="0"/>
              <a:t>Long Grain Rice, Dried Plums, Almonds, and Green Tea are among the lowest-revenue products</a:t>
            </a:r>
            <a:endParaRPr lang="en-US" sz="2200" dirty="0"/>
          </a:p>
          <a:p>
            <a:endParaRPr lang="en-US" sz="2200" dirty="0"/>
          </a:p>
          <a:p>
            <a:r>
              <a:rPr lang="en-US" sz="2200" b="1" dirty="0"/>
              <a:t>RECOMMENDATION </a:t>
            </a:r>
          </a:p>
          <a:p>
            <a:pPr marL="0" indent="0">
              <a:buNone/>
            </a:pPr>
            <a:r>
              <a:rPr lang="en-US" sz="1600" dirty="0"/>
              <a:t>Enhance sales for low-revenue products by implementing targeted marketing, adjusting pricing, or improving product positioning to increase their market performance.</a:t>
            </a:r>
            <a:endParaRPr lang="en-US" sz="1600" b="1" dirty="0"/>
          </a:p>
        </p:txBody>
      </p:sp>
      <p:pic>
        <p:nvPicPr>
          <p:cNvPr id="10" name="Content Placeholder 9">
            <a:extLst>
              <a:ext uri="{FF2B5EF4-FFF2-40B4-BE49-F238E27FC236}">
                <a16:creationId xmlns:a16="http://schemas.microsoft.com/office/drawing/2014/main" id="{DFB97816-7FBF-40D5-809B-9D106F138C65}"/>
              </a:ext>
            </a:extLst>
          </p:cNvPr>
          <p:cNvPicPr>
            <a:picLocks noGrp="1" noChangeAspect="1"/>
          </p:cNvPicPr>
          <p:nvPr>
            <p:ph sz="half" idx="2"/>
          </p:nvPr>
        </p:nvPicPr>
        <p:blipFill>
          <a:blip r:embed="rId2"/>
          <a:stretch>
            <a:fillRect/>
          </a:stretch>
        </p:blipFill>
        <p:spPr>
          <a:xfrm>
            <a:off x="6248400" y="1925359"/>
            <a:ext cx="5181600" cy="2799320"/>
          </a:xfrm>
        </p:spPr>
      </p:pic>
    </p:spTree>
    <p:extLst>
      <p:ext uri="{BB962C8B-B14F-4D97-AF65-F5344CB8AC3E}">
        <p14:creationId xmlns:p14="http://schemas.microsoft.com/office/powerpoint/2010/main" val="231593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9E7484-CFA3-4E25-A01C-90309073360F}"/>
              </a:ext>
            </a:extLst>
          </p:cNvPr>
          <p:cNvSpPr>
            <a:spLocks noGrp="1"/>
          </p:cNvSpPr>
          <p:nvPr>
            <p:ph type="title"/>
          </p:nvPr>
        </p:nvSpPr>
        <p:spPr>
          <a:xfrm>
            <a:off x="838200" y="374650"/>
            <a:ext cx="10515600" cy="1325563"/>
          </a:xfrm>
        </p:spPr>
        <p:txBody>
          <a:bodyPr/>
          <a:lstStyle/>
          <a:p>
            <a:pPr algn="ctr"/>
            <a:r>
              <a:rPr lang="en-US" b="1" dirty="0"/>
              <a:t>SALES TREND</a:t>
            </a:r>
          </a:p>
        </p:txBody>
      </p:sp>
      <p:sp>
        <p:nvSpPr>
          <p:cNvPr id="5" name="Content Placeholder 4">
            <a:extLst>
              <a:ext uri="{FF2B5EF4-FFF2-40B4-BE49-F238E27FC236}">
                <a16:creationId xmlns:a16="http://schemas.microsoft.com/office/drawing/2014/main" id="{B654119C-7D9C-45E0-9BCF-17DA054F4C1C}"/>
              </a:ext>
            </a:extLst>
          </p:cNvPr>
          <p:cNvSpPr>
            <a:spLocks noGrp="1"/>
          </p:cNvSpPr>
          <p:nvPr>
            <p:ph sz="half" idx="1"/>
          </p:nvPr>
        </p:nvSpPr>
        <p:spPr/>
        <p:txBody>
          <a:bodyPr/>
          <a:lstStyle/>
          <a:p>
            <a:r>
              <a:rPr lang="en-US" sz="2200" b="1" dirty="0"/>
              <a:t>INSIGHT</a:t>
            </a:r>
          </a:p>
          <a:p>
            <a:pPr marL="0" indent="0" algn="l">
              <a:buNone/>
            </a:pPr>
            <a:r>
              <a:rPr lang="en-US" sz="1600" dirty="0"/>
              <a:t>The business sees dips in sales during February, April, July, and November, likely due to seasonal factors. </a:t>
            </a:r>
            <a:endParaRPr lang="en-US" sz="1600" b="1" baseline="0" dirty="0"/>
          </a:p>
          <a:p>
            <a:pPr marL="0" indent="0">
              <a:buNone/>
            </a:pPr>
            <a:endParaRPr lang="en-US" dirty="0"/>
          </a:p>
          <a:p>
            <a:r>
              <a:rPr lang="en-US" sz="2200" b="1" dirty="0"/>
              <a:t>RECOMMENDATION</a:t>
            </a:r>
          </a:p>
          <a:p>
            <a:pPr marL="0" indent="0">
              <a:buNone/>
            </a:pPr>
            <a:r>
              <a:rPr lang="en-US" sz="1600" dirty="0"/>
              <a:t>The business should run targeted promotions during low-sales months, launch seasonal campaigns, increase resources during high-sales months, and engage customers with loyalty programs to boost overall revenue.</a:t>
            </a:r>
          </a:p>
          <a:p>
            <a:pPr marL="0" indent="0">
              <a:buNone/>
            </a:pPr>
            <a:endParaRPr lang="en-US" sz="2200" b="1" dirty="0"/>
          </a:p>
        </p:txBody>
      </p:sp>
      <p:pic>
        <p:nvPicPr>
          <p:cNvPr id="3" name="Content Placeholder 2">
            <a:extLst>
              <a:ext uri="{FF2B5EF4-FFF2-40B4-BE49-F238E27FC236}">
                <a16:creationId xmlns:a16="http://schemas.microsoft.com/office/drawing/2014/main" id="{192977BB-6F5D-4FF4-B1F4-0CD3A1D85384}"/>
              </a:ext>
            </a:extLst>
          </p:cNvPr>
          <p:cNvPicPr>
            <a:picLocks noGrp="1" noChangeAspect="1"/>
          </p:cNvPicPr>
          <p:nvPr>
            <p:ph sz="half" idx="2"/>
          </p:nvPr>
        </p:nvPicPr>
        <p:blipFill>
          <a:blip r:embed="rId2"/>
          <a:stretch>
            <a:fillRect/>
          </a:stretch>
        </p:blipFill>
        <p:spPr>
          <a:xfrm>
            <a:off x="6172200" y="2433178"/>
            <a:ext cx="5181600" cy="3136231"/>
          </a:xfrm>
        </p:spPr>
      </p:pic>
    </p:spTree>
    <p:extLst>
      <p:ext uri="{BB962C8B-B14F-4D97-AF65-F5344CB8AC3E}">
        <p14:creationId xmlns:p14="http://schemas.microsoft.com/office/powerpoint/2010/main" val="2355526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E9F71-1A88-4173-9CCD-FC6592D36C6F}"/>
              </a:ext>
            </a:extLst>
          </p:cNvPr>
          <p:cNvSpPr>
            <a:spLocks noGrp="1"/>
          </p:cNvSpPr>
          <p:nvPr>
            <p:ph type="title"/>
          </p:nvPr>
        </p:nvSpPr>
        <p:spPr>
          <a:xfrm>
            <a:off x="838200" y="346075"/>
            <a:ext cx="10515600" cy="1325563"/>
          </a:xfrm>
        </p:spPr>
        <p:txBody>
          <a:bodyPr/>
          <a:lstStyle/>
          <a:p>
            <a:pPr algn="ctr"/>
            <a:r>
              <a:rPr lang="en-US" b="1" dirty="0"/>
              <a:t>TOP 10 CUSTOMERS</a:t>
            </a:r>
          </a:p>
        </p:txBody>
      </p:sp>
      <p:sp>
        <p:nvSpPr>
          <p:cNvPr id="3" name="Content Placeholder 2">
            <a:extLst>
              <a:ext uri="{FF2B5EF4-FFF2-40B4-BE49-F238E27FC236}">
                <a16:creationId xmlns:a16="http://schemas.microsoft.com/office/drawing/2014/main" id="{DF173A64-4B2E-4448-B8FB-E201A7DC47E9}"/>
              </a:ext>
            </a:extLst>
          </p:cNvPr>
          <p:cNvSpPr>
            <a:spLocks noGrp="1"/>
          </p:cNvSpPr>
          <p:nvPr>
            <p:ph sz="half" idx="1"/>
          </p:nvPr>
        </p:nvSpPr>
        <p:spPr/>
        <p:txBody>
          <a:bodyPr>
            <a:normAutofit/>
          </a:bodyPr>
          <a:lstStyle/>
          <a:p>
            <a:r>
              <a:rPr lang="en-US" sz="2200" b="1" dirty="0"/>
              <a:t>INSIGHT</a:t>
            </a:r>
          </a:p>
          <a:p>
            <a:pPr marL="0" indent="0">
              <a:buNone/>
            </a:pPr>
            <a:r>
              <a:rPr lang="en-US" sz="1700" dirty="0"/>
              <a:t>The</a:t>
            </a:r>
            <a:r>
              <a:rPr lang="en-US" sz="1700" baseline="0" dirty="0"/>
              <a:t> company needs to focus</a:t>
            </a:r>
            <a:r>
              <a:rPr lang="en-US" sz="1700" dirty="0"/>
              <a:t> on building strong relationships with top customers like Company D, also </a:t>
            </a:r>
            <a:r>
              <a:rPr lang="en-US" sz="1700" dirty="0">
                <a:solidFill>
                  <a:schemeClr val="dk1"/>
                </a:solidFill>
                <a:effectLst/>
                <a:latin typeface="+mn-lt"/>
                <a:ea typeface="+mn-ea"/>
                <a:cs typeface="+mn-cs"/>
              </a:rPr>
              <a:t>use a tiered strategy for different customer groups, explore growth opportunities with lower-tier customers, diversify the customer base to reduce risk.</a:t>
            </a:r>
            <a:endParaRPr lang="en-US" sz="1700" b="1" baseline="0" dirty="0"/>
          </a:p>
          <a:p>
            <a:pPr marL="0" indent="0">
              <a:buNone/>
            </a:pPr>
            <a:endParaRPr lang="en-US" dirty="0"/>
          </a:p>
          <a:p>
            <a:r>
              <a:rPr lang="en-US" sz="2200" b="1" dirty="0"/>
              <a:t>REOMMENDATION</a:t>
            </a:r>
          </a:p>
          <a:p>
            <a:pPr marL="0" indent="0">
              <a:buNone/>
            </a:pPr>
            <a:r>
              <a:rPr lang="en-US" sz="1900" dirty="0"/>
              <a:t>Build strong relationships with top customers, apply a tiered approach for managing different customer groups, seek growth opportunities with lower-tier customers, diversify the customer base, and tailor strategies based on customer segmentation.</a:t>
            </a:r>
          </a:p>
          <a:p>
            <a:pPr marL="0" indent="0">
              <a:buNone/>
            </a:pPr>
            <a:endParaRPr lang="en-US" dirty="0"/>
          </a:p>
        </p:txBody>
      </p:sp>
      <p:pic>
        <p:nvPicPr>
          <p:cNvPr id="6" name="Content Placeholder 5">
            <a:extLst>
              <a:ext uri="{FF2B5EF4-FFF2-40B4-BE49-F238E27FC236}">
                <a16:creationId xmlns:a16="http://schemas.microsoft.com/office/drawing/2014/main" id="{26015CCE-5BAD-4045-9000-50B7B1402A07}"/>
              </a:ext>
            </a:extLst>
          </p:cNvPr>
          <p:cNvPicPr>
            <a:picLocks noGrp="1" noChangeAspect="1"/>
          </p:cNvPicPr>
          <p:nvPr>
            <p:ph sz="half" idx="2"/>
          </p:nvPr>
        </p:nvPicPr>
        <p:blipFill>
          <a:blip r:embed="rId2"/>
          <a:stretch>
            <a:fillRect/>
          </a:stretch>
        </p:blipFill>
        <p:spPr>
          <a:xfrm>
            <a:off x="6172200" y="2493919"/>
            <a:ext cx="5181600" cy="3014749"/>
          </a:xfrm>
        </p:spPr>
      </p:pic>
    </p:spTree>
    <p:extLst>
      <p:ext uri="{BB962C8B-B14F-4D97-AF65-F5344CB8AC3E}">
        <p14:creationId xmlns:p14="http://schemas.microsoft.com/office/powerpoint/2010/main" val="219023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531F-13C1-4FC4-A106-3744CA38B94E}"/>
              </a:ext>
            </a:extLst>
          </p:cNvPr>
          <p:cNvSpPr>
            <a:spLocks noGrp="1"/>
          </p:cNvSpPr>
          <p:nvPr>
            <p:ph type="title"/>
          </p:nvPr>
        </p:nvSpPr>
        <p:spPr/>
        <p:txBody>
          <a:bodyPr/>
          <a:lstStyle/>
          <a:p>
            <a:pPr algn="ctr"/>
            <a:r>
              <a:rPr lang="en-US" b="1" dirty="0"/>
              <a:t>SALES  BY REP</a:t>
            </a:r>
          </a:p>
        </p:txBody>
      </p:sp>
      <p:sp>
        <p:nvSpPr>
          <p:cNvPr id="3" name="Content Placeholder 2">
            <a:extLst>
              <a:ext uri="{FF2B5EF4-FFF2-40B4-BE49-F238E27FC236}">
                <a16:creationId xmlns:a16="http://schemas.microsoft.com/office/drawing/2014/main" id="{FE2B1317-16ED-4BB1-A57D-DDF3973873AF}"/>
              </a:ext>
            </a:extLst>
          </p:cNvPr>
          <p:cNvSpPr>
            <a:spLocks noGrp="1"/>
          </p:cNvSpPr>
          <p:nvPr>
            <p:ph sz="half" idx="1"/>
          </p:nvPr>
        </p:nvSpPr>
        <p:spPr/>
        <p:txBody>
          <a:bodyPr>
            <a:normAutofit/>
          </a:bodyPr>
          <a:lstStyle/>
          <a:p>
            <a:r>
              <a:rPr lang="en-US" sz="2200" b="1" dirty="0"/>
              <a:t>INSIGHT</a:t>
            </a:r>
          </a:p>
          <a:p>
            <a:pPr marL="0" indent="0">
              <a:buNone/>
            </a:pPr>
            <a:r>
              <a:rPr lang="en-US" sz="1600" dirty="0"/>
              <a:t>Nancy </a:t>
            </a:r>
            <a:r>
              <a:rPr lang="en-US" sz="1600" dirty="0" err="1"/>
              <a:t>Freehafer</a:t>
            </a:r>
            <a:r>
              <a:rPr lang="en-US" sz="1600" dirty="0"/>
              <a:t> and Anne Larsen are the top performers, showing a significant revenue lead. There’s a performance gap between them and others.</a:t>
            </a:r>
          </a:p>
          <a:p>
            <a:pPr marL="0" indent="0">
              <a:buNone/>
            </a:pPr>
            <a:endParaRPr lang="en-US" dirty="0"/>
          </a:p>
          <a:p>
            <a:r>
              <a:rPr lang="en-US" sz="2200" b="1" dirty="0"/>
              <a:t>RECOMMENDATION</a:t>
            </a:r>
          </a:p>
          <a:p>
            <a:pPr marL="0" indent="0">
              <a:buNone/>
            </a:pPr>
            <a:r>
              <a:rPr lang="en-US" sz="1600" dirty="0"/>
              <a:t>Analyze and replicate the strategies of top performers, provide training and support to lower-revenue reps, share best practices across the team, set performance benchmarks, and regularly review and adjust strategies to improve overall sales performance.</a:t>
            </a:r>
          </a:p>
          <a:p>
            <a:pPr marL="0" indent="0">
              <a:buNone/>
            </a:pPr>
            <a:endParaRPr lang="en-US" sz="2200" b="1" dirty="0"/>
          </a:p>
        </p:txBody>
      </p:sp>
      <p:pic>
        <p:nvPicPr>
          <p:cNvPr id="6" name="Content Placeholder 5">
            <a:extLst>
              <a:ext uri="{FF2B5EF4-FFF2-40B4-BE49-F238E27FC236}">
                <a16:creationId xmlns:a16="http://schemas.microsoft.com/office/drawing/2014/main" id="{73C72A6D-7877-46AC-87D0-3ADCA76E3256}"/>
              </a:ext>
            </a:extLst>
          </p:cNvPr>
          <p:cNvPicPr>
            <a:picLocks noGrp="1" noChangeAspect="1"/>
          </p:cNvPicPr>
          <p:nvPr>
            <p:ph sz="half" idx="2"/>
          </p:nvPr>
        </p:nvPicPr>
        <p:blipFill>
          <a:blip r:embed="rId2"/>
          <a:stretch>
            <a:fillRect/>
          </a:stretch>
        </p:blipFill>
        <p:spPr>
          <a:xfrm>
            <a:off x="6172200" y="1989667"/>
            <a:ext cx="5181600" cy="2878666"/>
          </a:xfrm>
        </p:spPr>
      </p:pic>
    </p:spTree>
    <p:extLst>
      <p:ext uri="{BB962C8B-B14F-4D97-AF65-F5344CB8AC3E}">
        <p14:creationId xmlns:p14="http://schemas.microsoft.com/office/powerpoint/2010/main" val="349646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9DFD7-E5C0-4B6C-8E98-B2A0F3175C4C}"/>
              </a:ext>
            </a:extLst>
          </p:cNvPr>
          <p:cNvSpPr>
            <a:spLocks noGrp="1"/>
          </p:cNvSpPr>
          <p:nvPr>
            <p:ph type="title"/>
          </p:nvPr>
        </p:nvSpPr>
        <p:spPr/>
        <p:txBody>
          <a:bodyPr/>
          <a:lstStyle/>
          <a:p>
            <a:pPr algn="ctr"/>
            <a:r>
              <a:rPr lang="en-US" b="1" dirty="0"/>
              <a:t>SALES BY REGION</a:t>
            </a:r>
          </a:p>
        </p:txBody>
      </p:sp>
      <p:sp>
        <p:nvSpPr>
          <p:cNvPr id="3" name="Content Placeholder 2">
            <a:extLst>
              <a:ext uri="{FF2B5EF4-FFF2-40B4-BE49-F238E27FC236}">
                <a16:creationId xmlns:a16="http://schemas.microsoft.com/office/drawing/2014/main" id="{0958FFC4-CB84-4DA8-B786-186E3E7C8229}"/>
              </a:ext>
            </a:extLst>
          </p:cNvPr>
          <p:cNvSpPr>
            <a:spLocks noGrp="1"/>
          </p:cNvSpPr>
          <p:nvPr>
            <p:ph sz="half" idx="1"/>
          </p:nvPr>
        </p:nvSpPr>
        <p:spPr/>
        <p:txBody>
          <a:bodyPr>
            <a:normAutofit/>
          </a:bodyPr>
          <a:lstStyle/>
          <a:p>
            <a:r>
              <a:rPr lang="en-US" sz="2200" b="1" dirty="0"/>
              <a:t>INSIGHT</a:t>
            </a:r>
          </a:p>
          <a:p>
            <a:pPr marL="0" indent="0">
              <a:buNone/>
            </a:pPr>
            <a:r>
              <a:rPr lang="en-US" sz="1600" dirty="0"/>
              <a:t>The Northern region leads in sales, while the Southern and Western regions lag behind.</a:t>
            </a:r>
          </a:p>
          <a:p>
            <a:pPr marL="0" indent="0">
              <a:buNone/>
            </a:pPr>
            <a:endParaRPr lang="en-US" dirty="0"/>
          </a:p>
          <a:p>
            <a:r>
              <a:rPr lang="en-US" sz="2200" b="1" dirty="0"/>
              <a:t>RECOMMENDATION</a:t>
            </a:r>
          </a:p>
          <a:p>
            <a:pPr marL="0" indent="0">
              <a:buNone/>
            </a:pPr>
            <a:r>
              <a:rPr lang="en-US" sz="1600" b="0" baseline="0" dirty="0"/>
              <a:t>The company needs to d</a:t>
            </a:r>
            <a:r>
              <a:rPr lang="en-US" sz="1600" dirty="0"/>
              <a:t>evelop targeted strategies for the Southern and Western regions, analyze and address factors affecting their lower sales, allocate additional resources, use successful Northern region strategies as a model, and continuously monitor and adjust efforts to improve overall revenue.</a:t>
            </a:r>
          </a:p>
          <a:p>
            <a:pPr marL="0" indent="0">
              <a:buNone/>
            </a:pPr>
            <a:endParaRPr lang="en-US" sz="2200" b="1" dirty="0"/>
          </a:p>
        </p:txBody>
      </p:sp>
      <p:pic>
        <p:nvPicPr>
          <p:cNvPr id="10" name="Content Placeholder 9">
            <a:extLst>
              <a:ext uri="{FF2B5EF4-FFF2-40B4-BE49-F238E27FC236}">
                <a16:creationId xmlns:a16="http://schemas.microsoft.com/office/drawing/2014/main" id="{2E63BDA0-7F94-41DF-81B7-CF80E44D46BF}"/>
              </a:ext>
            </a:extLst>
          </p:cNvPr>
          <p:cNvPicPr>
            <a:picLocks noGrp="1" noChangeAspect="1"/>
          </p:cNvPicPr>
          <p:nvPr>
            <p:ph sz="half" idx="2"/>
          </p:nvPr>
        </p:nvPicPr>
        <p:blipFill>
          <a:blip r:embed="rId2"/>
          <a:stretch>
            <a:fillRect/>
          </a:stretch>
        </p:blipFill>
        <p:spPr>
          <a:xfrm>
            <a:off x="6343525" y="2543894"/>
            <a:ext cx="4838949" cy="2914800"/>
          </a:xfrm>
        </p:spPr>
      </p:pic>
    </p:spTree>
    <p:extLst>
      <p:ext uri="{BB962C8B-B14F-4D97-AF65-F5344CB8AC3E}">
        <p14:creationId xmlns:p14="http://schemas.microsoft.com/office/powerpoint/2010/main" val="141279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1B5EC-E6C8-4A98-A83D-7FE6171000A0}"/>
              </a:ext>
            </a:extLst>
          </p:cNvPr>
          <p:cNvSpPr>
            <a:spLocks noGrp="1"/>
          </p:cNvSpPr>
          <p:nvPr>
            <p:ph type="title"/>
          </p:nvPr>
        </p:nvSpPr>
        <p:spPr/>
        <p:txBody>
          <a:bodyPr/>
          <a:lstStyle/>
          <a:p>
            <a:pPr algn="ctr"/>
            <a:r>
              <a:rPr lang="en-US" b="1" dirty="0"/>
              <a:t>TRANSACTIONS BY AMOUNT</a:t>
            </a:r>
          </a:p>
        </p:txBody>
      </p:sp>
      <p:sp>
        <p:nvSpPr>
          <p:cNvPr id="3" name="Content Placeholder 2">
            <a:extLst>
              <a:ext uri="{FF2B5EF4-FFF2-40B4-BE49-F238E27FC236}">
                <a16:creationId xmlns:a16="http://schemas.microsoft.com/office/drawing/2014/main" id="{3087A613-0736-4EAA-A90E-5D188ADEC63E}"/>
              </a:ext>
            </a:extLst>
          </p:cNvPr>
          <p:cNvSpPr>
            <a:spLocks noGrp="1"/>
          </p:cNvSpPr>
          <p:nvPr>
            <p:ph sz="half" idx="1"/>
          </p:nvPr>
        </p:nvSpPr>
        <p:spPr/>
        <p:txBody>
          <a:bodyPr/>
          <a:lstStyle/>
          <a:p>
            <a:r>
              <a:rPr lang="en-US" sz="2200" b="1" dirty="0"/>
              <a:t>INSIGHT</a:t>
            </a:r>
          </a:p>
          <a:p>
            <a:pPr marL="0" indent="0">
              <a:buNone/>
            </a:pPr>
            <a:r>
              <a:rPr lang="en-US" sz="1600" dirty="0"/>
              <a:t>Most transactions are in the lower price ranges, with a sharp decline in frequency as prices increase. This indicates price sensitivity among customers</a:t>
            </a:r>
            <a:endParaRPr lang="en-US" sz="1600" b="1" dirty="0"/>
          </a:p>
          <a:p>
            <a:endParaRPr lang="en-US" dirty="0"/>
          </a:p>
          <a:p>
            <a:r>
              <a:rPr lang="en-US" sz="2200" b="1" dirty="0"/>
              <a:t>RECOMMENDATION</a:t>
            </a:r>
          </a:p>
          <a:p>
            <a:pPr marL="0" indent="0">
              <a:buNone/>
            </a:pPr>
            <a:r>
              <a:rPr lang="en-US" sz="1600" dirty="0"/>
              <a:t>Boost higher-priced sales through upselling, targeted marketing, and evaluating pricing strategies to attract more transactions in higher price ranges</a:t>
            </a:r>
            <a:r>
              <a:rPr lang="en-US" sz="2400" dirty="0"/>
              <a:t>.</a:t>
            </a:r>
            <a:endParaRPr lang="en-US" sz="2200" b="1" dirty="0"/>
          </a:p>
        </p:txBody>
      </p:sp>
      <p:pic>
        <p:nvPicPr>
          <p:cNvPr id="6" name="Content Placeholder 5">
            <a:extLst>
              <a:ext uri="{FF2B5EF4-FFF2-40B4-BE49-F238E27FC236}">
                <a16:creationId xmlns:a16="http://schemas.microsoft.com/office/drawing/2014/main" id="{6BE96819-937E-48E2-9714-F4D3BCF283BF}"/>
              </a:ext>
            </a:extLst>
          </p:cNvPr>
          <p:cNvPicPr>
            <a:picLocks noGrp="1" noChangeAspect="1"/>
          </p:cNvPicPr>
          <p:nvPr>
            <p:ph sz="half" idx="2"/>
          </p:nvPr>
        </p:nvPicPr>
        <p:blipFill>
          <a:blip r:embed="rId2"/>
          <a:stretch>
            <a:fillRect/>
          </a:stretch>
        </p:blipFill>
        <p:spPr>
          <a:xfrm>
            <a:off x="6172202" y="2189708"/>
            <a:ext cx="5181600" cy="3032621"/>
          </a:xfrm>
        </p:spPr>
      </p:pic>
    </p:spTree>
    <p:extLst>
      <p:ext uri="{BB962C8B-B14F-4D97-AF65-F5344CB8AC3E}">
        <p14:creationId xmlns:p14="http://schemas.microsoft.com/office/powerpoint/2010/main" val="1638133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D1F8-AA48-4E2C-9EB4-7AFBD8DAD295}"/>
              </a:ext>
            </a:extLst>
          </p:cNvPr>
          <p:cNvSpPr>
            <a:spLocks noGrp="1"/>
          </p:cNvSpPr>
          <p:nvPr>
            <p:ph type="title"/>
          </p:nvPr>
        </p:nvSpPr>
        <p:spPr/>
        <p:txBody>
          <a:bodyPr/>
          <a:lstStyle/>
          <a:p>
            <a:pPr algn="ctr"/>
            <a:r>
              <a:rPr lang="en-US" b="1" dirty="0"/>
              <a:t>CATEGORIES BY REVENUE</a:t>
            </a:r>
          </a:p>
        </p:txBody>
      </p:sp>
      <p:sp>
        <p:nvSpPr>
          <p:cNvPr id="3" name="Content Placeholder 2">
            <a:extLst>
              <a:ext uri="{FF2B5EF4-FFF2-40B4-BE49-F238E27FC236}">
                <a16:creationId xmlns:a16="http://schemas.microsoft.com/office/drawing/2014/main" id="{6CED5B3F-B169-4BE4-BCD2-F71D8E39E01D}"/>
              </a:ext>
            </a:extLst>
          </p:cNvPr>
          <p:cNvSpPr>
            <a:spLocks noGrp="1"/>
          </p:cNvSpPr>
          <p:nvPr>
            <p:ph sz="half" idx="1"/>
          </p:nvPr>
        </p:nvSpPr>
        <p:spPr/>
        <p:txBody>
          <a:bodyPr>
            <a:normAutofit/>
          </a:bodyPr>
          <a:lstStyle/>
          <a:p>
            <a:r>
              <a:rPr lang="en-US" dirty="0"/>
              <a:t>INSIGHT</a:t>
            </a:r>
          </a:p>
          <a:p>
            <a:pPr marL="0" indent="0">
              <a:buNone/>
            </a:pPr>
            <a:r>
              <a:rPr lang="en-US" sz="1600" dirty="0"/>
              <a:t>Beverages generate the highest revenue, followed by sauces and jams preserves. Dairy products and dried fruit &amp; nuts have lower revenue. </a:t>
            </a:r>
          </a:p>
          <a:p>
            <a:pPr marL="0" indent="0">
              <a:buNone/>
            </a:pPr>
            <a:endParaRPr lang="en-US" dirty="0"/>
          </a:p>
          <a:p>
            <a:r>
              <a:rPr lang="en-US" dirty="0"/>
              <a:t>RECOMMENDATION</a:t>
            </a:r>
          </a:p>
          <a:p>
            <a:pPr marL="0" indent="0">
              <a:buNone/>
            </a:pPr>
            <a:r>
              <a:rPr lang="en-US" sz="1600" b="0" baseline="0" dirty="0"/>
              <a:t>The company should l</a:t>
            </a:r>
            <a:r>
              <a:rPr lang="en-US" sz="1600" dirty="0"/>
              <a:t>everage the success of the beverages category and explore strategies to boost revenue in lower-performing categories like dairy products and dried fruit &amp; nuts</a:t>
            </a:r>
          </a:p>
        </p:txBody>
      </p:sp>
      <p:pic>
        <p:nvPicPr>
          <p:cNvPr id="6" name="Content Placeholder 5">
            <a:extLst>
              <a:ext uri="{FF2B5EF4-FFF2-40B4-BE49-F238E27FC236}">
                <a16:creationId xmlns:a16="http://schemas.microsoft.com/office/drawing/2014/main" id="{BA8F880B-7F68-4DD0-B8DE-CB7108E6EE9D}"/>
              </a:ext>
            </a:extLst>
          </p:cNvPr>
          <p:cNvPicPr>
            <a:picLocks noGrp="1" noChangeAspect="1"/>
          </p:cNvPicPr>
          <p:nvPr>
            <p:ph sz="half" idx="2"/>
          </p:nvPr>
        </p:nvPicPr>
        <p:blipFill>
          <a:blip r:embed="rId2"/>
          <a:stretch>
            <a:fillRect/>
          </a:stretch>
        </p:blipFill>
        <p:spPr>
          <a:xfrm>
            <a:off x="6172200" y="2303987"/>
            <a:ext cx="5181600" cy="2842164"/>
          </a:xfrm>
        </p:spPr>
      </p:pic>
    </p:spTree>
    <p:extLst>
      <p:ext uri="{BB962C8B-B14F-4D97-AF65-F5344CB8AC3E}">
        <p14:creationId xmlns:p14="http://schemas.microsoft.com/office/powerpoint/2010/main" val="733573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37B5D-9DC9-4E7F-AD78-ADC9064C2487}"/>
              </a:ext>
            </a:extLst>
          </p:cNvPr>
          <p:cNvSpPr>
            <a:spLocks noGrp="1"/>
          </p:cNvSpPr>
          <p:nvPr>
            <p:ph type="title"/>
          </p:nvPr>
        </p:nvSpPr>
        <p:spPr/>
        <p:txBody>
          <a:bodyPr/>
          <a:lstStyle/>
          <a:p>
            <a:pPr algn="ctr"/>
            <a:r>
              <a:rPr lang="en-US" b="1" dirty="0"/>
              <a:t>TOP 10 PRODUCTS BY QUANTITY</a:t>
            </a:r>
          </a:p>
        </p:txBody>
      </p:sp>
      <p:sp>
        <p:nvSpPr>
          <p:cNvPr id="3" name="Content Placeholder 2">
            <a:extLst>
              <a:ext uri="{FF2B5EF4-FFF2-40B4-BE49-F238E27FC236}">
                <a16:creationId xmlns:a16="http://schemas.microsoft.com/office/drawing/2014/main" id="{ABBC1BC8-8BF0-4BEB-924C-024292DAC157}"/>
              </a:ext>
            </a:extLst>
          </p:cNvPr>
          <p:cNvSpPr>
            <a:spLocks noGrp="1"/>
          </p:cNvSpPr>
          <p:nvPr>
            <p:ph sz="half" idx="1"/>
          </p:nvPr>
        </p:nvSpPr>
        <p:spPr/>
        <p:txBody>
          <a:bodyPr/>
          <a:lstStyle/>
          <a:p>
            <a:r>
              <a:rPr lang="en-US" sz="2200" b="1" dirty="0"/>
              <a:t>INSIGHT</a:t>
            </a:r>
          </a:p>
          <a:p>
            <a:pPr marL="0" indent="0">
              <a:buNone/>
            </a:pPr>
            <a:r>
              <a:rPr lang="en-US" sz="1600" dirty="0"/>
              <a:t>Clam Chowder, Curry Sauce, Coffee, and Green Tea are the top-selling products by quantity, with strong performance </a:t>
            </a:r>
            <a:endParaRPr lang="en-US" sz="1600" b="1" baseline="0" dirty="0"/>
          </a:p>
          <a:p>
            <a:pPr marL="0" indent="0">
              <a:buNone/>
            </a:pPr>
            <a:endParaRPr lang="en-US" dirty="0"/>
          </a:p>
          <a:p>
            <a:r>
              <a:rPr lang="en-US" sz="2200" b="1" dirty="0"/>
              <a:t>RECOMMENDATION</a:t>
            </a:r>
          </a:p>
          <a:p>
            <a:pPr marL="0" indent="0">
              <a:buNone/>
            </a:pPr>
            <a:r>
              <a:rPr lang="en-US" sz="1600" dirty="0"/>
              <a:t>Promote and ensure adequate stock levels for top-selling products like Clam Chowder, Curry Sauce, Coffee, and Green Tea. Consider expanding offerings in high-demand categories.</a:t>
            </a:r>
          </a:p>
          <a:p>
            <a:pPr marL="0" indent="0">
              <a:buNone/>
            </a:pPr>
            <a:endParaRPr lang="en-US" sz="2200" b="1" dirty="0"/>
          </a:p>
        </p:txBody>
      </p:sp>
      <p:pic>
        <p:nvPicPr>
          <p:cNvPr id="6" name="Content Placeholder 5">
            <a:extLst>
              <a:ext uri="{FF2B5EF4-FFF2-40B4-BE49-F238E27FC236}">
                <a16:creationId xmlns:a16="http://schemas.microsoft.com/office/drawing/2014/main" id="{9F88B18A-6744-4066-BAA2-EA3C5C5DF9B2}"/>
              </a:ext>
            </a:extLst>
          </p:cNvPr>
          <p:cNvPicPr>
            <a:picLocks noGrp="1" noChangeAspect="1"/>
          </p:cNvPicPr>
          <p:nvPr>
            <p:ph sz="half" idx="2"/>
          </p:nvPr>
        </p:nvPicPr>
        <p:blipFill>
          <a:blip r:embed="rId2"/>
          <a:stretch>
            <a:fillRect/>
          </a:stretch>
        </p:blipFill>
        <p:spPr>
          <a:xfrm>
            <a:off x="6172200" y="2007112"/>
            <a:ext cx="5181600" cy="3188264"/>
          </a:xfrm>
        </p:spPr>
      </p:pic>
    </p:spTree>
    <p:extLst>
      <p:ext uri="{BB962C8B-B14F-4D97-AF65-F5344CB8AC3E}">
        <p14:creationId xmlns:p14="http://schemas.microsoft.com/office/powerpoint/2010/main" val="1376752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5C39-BEED-47F4-AE42-73CB201BCA18}"/>
              </a:ext>
            </a:extLst>
          </p:cNvPr>
          <p:cNvSpPr>
            <a:spLocks noGrp="1"/>
          </p:cNvSpPr>
          <p:nvPr>
            <p:ph type="title"/>
          </p:nvPr>
        </p:nvSpPr>
        <p:spPr/>
        <p:txBody>
          <a:bodyPr/>
          <a:lstStyle/>
          <a:p>
            <a:pPr algn="ctr"/>
            <a:r>
              <a:rPr lang="en-US" b="1" dirty="0"/>
              <a:t>PAYMENT TYPE BY REVENUE</a:t>
            </a:r>
          </a:p>
        </p:txBody>
      </p:sp>
      <p:sp>
        <p:nvSpPr>
          <p:cNvPr id="3" name="Content Placeholder 2">
            <a:extLst>
              <a:ext uri="{FF2B5EF4-FFF2-40B4-BE49-F238E27FC236}">
                <a16:creationId xmlns:a16="http://schemas.microsoft.com/office/drawing/2014/main" id="{A91E6182-75B5-41BF-BEBB-C5AB69A4D0E6}"/>
              </a:ext>
            </a:extLst>
          </p:cNvPr>
          <p:cNvSpPr>
            <a:spLocks noGrp="1"/>
          </p:cNvSpPr>
          <p:nvPr>
            <p:ph sz="half" idx="1"/>
          </p:nvPr>
        </p:nvSpPr>
        <p:spPr/>
        <p:txBody>
          <a:bodyPr>
            <a:normAutofit/>
          </a:bodyPr>
          <a:lstStyle/>
          <a:p>
            <a:r>
              <a:rPr lang="en-US" sz="2200" b="1" dirty="0"/>
              <a:t>INSIGHT</a:t>
            </a:r>
          </a:p>
          <a:p>
            <a:pPr marL="0" indent="0">
              <a:buNone/>
            </a:pPr>
            <a:r>
              <a:rPr lang="en-US" sz="1700" dirty="0"/>
              <a:t>Credit cards and checks are the most commonly used payment methods, while the unknown payment method accounts for a significant portion of transactions. Cash is the least used payment method at 9%, indicating less preference or availability for cash transactions.</a:t>
            </a:r>
            <a:endParaRPr lang="en-US" dirty="0"/>
          </a:p>
          <a:p>
            <a:pPr marL="0" indent="0">
              <a:buNone/>
            </a:pPr>
            <a:endParaRPr lang="en-US" dirty="0"/>
          </a:p>
          <a:p>
            <a:r>
              <a:rPr lang="en-US" sz="2200" b="1" dirty="0"/>
              <a:t>RECOMMENDATION</a:t>
            </a:r>
          </a:p>
          <a:p>
            <a:pPr marL="0" indent="0" algn="l">
              <a:buNone/>
            </a:pPr>
            <a:r>
              <a:rPr lang="en-US" sz="1600" dirty="0"/>
              <a:t>Investigate and clarify the unknown payment method category to improve data accuracy and better understand customer payment preferences.</a:t>
            </a:r>
            <a:endParaRPr lang="en-US" sz="1600" b="1" baseline="0" dirty="0"/>
          </a:p>
          <a:p>
            <a:pPr algn="l"/>
            <a:endParaRPr lang="en-US" sz="2400" b="1" baseline="0" dirty="0"/>
          </a:p>
          <a:p>
            <a:pPr marL="0" indent="0">
              <a:buNone/>
            </a:pPr>
            <a:endParaRPr lang="en-US" sz="2200" b="1" dirty="0"/>
          </a:p>
        </p:txBody>
      </p:sp>
      <p:pic>
        <p:nvPicPr>
          <p:cNvPr id="6" name="Content Placeholder 5">
            <a:extLst>
              <a:ext uri="{FF2B5EF4-FFF2-40B4-BE49-F238E27FC236}">
                <a16:creationId xmlns:a16="http://schemas.microsoft.com/office/drawing/2014/main" id="{C0EE57E6-1C6B-4B3C-AC9C-E341708B2B27}"/>
              </a:ext>
            </a:extLst>
          </p:cNvPr>
          <p:cNvPicPr>
            <a:picLocks noGrp="1" noChangeAspect="1"/>
          </p:cNvPicPr>
          <p:nvPr>
            <p:ph sz="half" idx="2"/>
          </p:nvPr>
        </p:nvPicPr>
        <p:blipFill>
          <a:blip r:embed="rId2"/>
          <a:stretch>
            <a:fillRect/>
          </a:stretch>
        </p:blipFill>
        <p:spPr>
          <a:xfrm>
            <a:off x="6172202" y="2037629"/>
            <a:ext cx="5181600" cy="3089130"/>
          </a:xfrm>
        </p:spPr>
      </p:pic>
    </p:spTree>
    <p:extLst>
      <p:ext uri="{BB962C8B-B14F-4D97-AF65-F5344CB8AC3E}">
        <p14:creationId xmlns:p14="http://schemas.microsoft.com/office/powerpoint/2010/main" val="309440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705</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MAORAS ENTERPRISE SALES DASHBOARD</vt:lpstr>
      <vt:lpstr>SALES TREND</vt:lpstr>
      <vt:lpstr>TOP 10 CUSTOMERS</vt:lpstr>
      <vt:lpstr>SALES  BY REP</vt:lpstr>
      <vt:lpstr>SALES BY REGION</vt:lpstr>
      <vt:lpstr>TRANSACTIONS BY AMOUNT</vt:lpstr>
      <vt:lpstr>CATEGORIES BY REVENUE</vt:lpstr>
      <vt:lpstr>TOP 10 PRODUCTS BY QUANTITY</vt:lpstr>
      <vt:lpstr>PAYMENT TYPE BY REVENUE</vt:lpstr>
      <vt:lpstr>SHIP CITY BY REVENUE</vt:lpstr>
      <vt:lpstr>TOP 5 MOST EXPENSIVE PRODUCTS</vt:lpstr>
      <vt:lpstr>BOTTOM 5 PRODUCTS BY REVENUE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Takua</dc:creator>
  <cp:lastModifiedBy>Takua</cp:lastModifiedBy>
  <cp:revision>14</cp:revision>
  <dcterms:created xsi:type="dcterms:W3CDTF">2024-09-12T16:22:03Z</dcterms:created>
  <dcterms:modified xsi:type="dcterms:W3CDTF">2024-09-17T13:05:19Z</dcterms:modified>
</cp:coreProperties>
</file>