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56" r:id="rId2"/>
    <p:sldId id="760" r:id="rId3"/>
    <p:sldId id="753" r:id="rId4"/>
    <p:sldId id="757" r:id="rId5"/>
    <p:sldId id="788" r:id="rId6"/>
    <p:sldId id="789" r:id="rId7"/>
    <p:sldId id="785" r:id="rId8"/>
    <p:sldId id="770" r:id="rId9"/>
    <p:sldId id="746" r:id="rId10"/>
    <p:sldId id="774" r:id="rId11"/>
    <p:sldId id="754" r:id="rId12"/>
    <p:sldId id="768" r:id="rId13"/>
    <p:sldId id="779" r:id="rId14"/>
    <p:sldId id="784" r:id="rId15"/>
    <p:sldId id="756" r:id="rId16"/>
    <p:sldId id="571" r:id="rId17"/>
    <p:sldId id="677" r:id="rId18"/>
    <p:sldId id="791" r:id="rId19"/>
    <p:sldId id="792" r:id="rId20"/>
    <p:sldId id="790" r:id="rId21"/>
    <p:sldId id="781" r:id="rId22"/>
    <p:sldId id="793" r:id="rId23"/>
    <p:sldId id="795" r:id="rId24"/>
  </p:sldIdLst>
  <p:sldSz cx="9144000" cy="6858000" type="screen4x3"/>
  <p:notesSz cx="674211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66FF99"/>
    <a:srgbClr val="66FF66"/>
    <a:srgbClr val="FFFFCC"/>
    <a:srgbClr val="FFFF00"/>
    <a:srgbClr val="92D050"/>
    <a:srgbClr val="6600FF"/>
    <a:srgbClr val="996633"/>
    <a:srgbClr val="FF0066"/>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92" autoAdjust="0"/>
    <p:restoredTop sz="76168" autoAdjust="0"/>
  </p:normalViewPr>
  <p:slideViewPr>
    <p:cSldViewPr>
      <p:cViewPr varScale="1">
        <p:scale>
          <a:sx n="68" d="100"/>
          <a:sy n="68" d="100"/>
        </p:scale>
        <p:origin x="1968" y="48"/>
      </p:cViewPr>
      <p:guideLst>
        <p:guide orient="horz" pos="2160"/>
        <p:guide pos="2880"/>
      </p:guideLst>
    </p:cSldViewPr>
  </p:slideViewPr>
  <p:notesTextViewPr>
    <p:cViewPr>
      <p:scale>
        <a:sx n="75" d="100"/>
        <a:sy n="75" d="100"/>
      </p:scale>
      <p:origin x="0" y="0"/>
    </p:cViewPr>
  </p:notesTextViewPr>
  <p:sorterViewPr>
    <p:cViewPr>
      <p:scale>
        <a:sx n="90" d="100"/>
        <a:sy n="90" d="100"/>
      </p:scale>
      <p:origin x="0" y="0"/>
    </p:cViewPr>
  </p:sorterViewPr>
  <p:notesViewPr>
    <p:cSldViewPr>
      <p:cViewPr>
        <p:scale>
          <a:sx n="80" d="100"/>
          <a:sy n="80" d="100"/>
        </p:scale>
        <p:origin x="-2544" y="786"/>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2921635" cy="493083"/>
          </a:xfrm>
          <a:prstGeom prst="rect">
            <a:avLst/>
          </a:prstGeom>
        </p:spPr>
        <p:txBody>
          <a:bodyPr vert="horz" lIns="90178" tIns="45089" rIns="90178" bIns="45089"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8917" y="2"/>
            <a:ext cx="2921634" cy="493083"/>
          </a:xfrm>
          <a:prstGeom prst="rect">
            <a:avLst/>
          </a:prstGeom>
        </p:spPr>
        <p:txBody>
          <a:bodyPr vert="horz" lIns="90178" tIns="45089" rIns="90178" bIns="45089" rtlCol="0"/>
          <a:lstStyle>
            <a:lvl1pPr algn="r">
              <a:defRPr sz="1200"/>
            </a:lvl1pPr>
          </a:lstStyle>
          <a:p>
            <a:fld id="{04B52302-89F3-4AC0-BAED-4A027BA59643}" type="datetimeFigureOut">
              <a:rPr kumimoji="1" lang="ja-JP" altLang="en-US" smtClean="0"/>
              <a:pPr/>
              <a:t>2018/2/8</a:t>
            </a:fld>
            <a:endParaRPr kumimoji="1" lang="ja-JP" altLang="en-US"/>
          </a:p>
        </p:txBody>
      </p:sp>
      <p:sp>
        <p:nvSpPr>
          <p:cNvPr id="4" name="フッター プレースホルダ 3"/>
          <p:cNvSpPr>
            <a:spLocks noGrp="1"/>
          </p:cNvSpPr>
          <p:nvPr>
            <p:ph type="ftr" sz="quarter" idx="2"/>
          </p:nvPr>
        </p:nvSpPr>
        <p:spPr>
          <a:xfrm>
            <a:off x="0" y="9378010"/>
            <a:ext cx="2921635" cy="493083"/>
          </a:xfrm>
          <a:prstGeom prst="rect">
            <a:avLst/>
          </a:prstGeom>
        </p:spPr>
        <p:txBody>
          <a:bodyPr vert="horz" lIns="90178" tIns="45089" rIns="90178" bIns="45089"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8917" y="9378010"/>
            <a:ext cx="2921634" cy="493083"/>
          </a:xfrm>
          <a:prstGeom prst="rect">
            <a:avLst/>
          </a:prstGeom>
        </p:spPr>
        <p:txBody>
          <a:bodyPr vert="horz" lIns="90178" tIns="45089" rIns="90178" bIns="45089" rtlCol="0" anchor="b"/>
          <a:lstStyle>
            <a:lvl1pPr algn="r">
              <a:defRPr sz="1200"/>
            </a:lvl1pPr>
          </a:lstStyle>
          <a:p>
            <a:fld id="{B83F9446-F5F0-4D74-894C-12862B6A8A36}" type="slidenum">
              <a:rPr kumimoji="1" lang="ja-JP" altLang="en-US" smtClean="0"/>
              <a:pPr/>
              <a:t>‹#›</a:t>
            </a:fld>
            <a:endParaRPr kumimoji="1" lang="ja-JP" altLang="en-US"/>
          </a:p>
        </p:txBody>
      </p:sp>
    </p:spTree>
    <p:extLst>
      <p:ext uri="{BB962C8B-B14F-4D97-AF65-F5344CB8AC3E}">
        <p14:creationId xmlns:p14="http://schemas.microsoft.com/office/powerpoint/2010/main" val="3644444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4"/>
            <a:ext cx="2921582" cy="493633"/>
          </a:xfrm>
          <a:prstGeom prst="rect">
            <a:avLst/>
          </a:prstGeom>
        </p:spPr>
        <p:txBody>
          <a:bodyPr vert="horz" lIns="91310" tIns="45654" rIns="91310" bIns="45654" rtlCol="0"/>
          <a:lstStyle>
            <a:lvl1pPr algn="l">
              <a:defRPr sz="1200"/>
            </a:lvl1pPr>
          </a:lstStyle>
          <a:p>
            <a:endParaRPr kumimoji="1" lang="ja-JP" altLang="en-US"/>
          </a:p>
        </p:txBody>
      </p:sp>
      <p:sp>
        <p:nvSpPr>
          <p:cNvPr id="3" name="日付プレースホルダ 2"/>
          <p:cNvSpPr>
            <a:spLocks noGrp="1"/>
          </p:cNvSpPr>
          <p:nvPr>
            <p:ph type="dt" idx="1"/>
          </p:nvPr>
        </p:nvSpPr>
        <p:spPr>
          <a:xfrm>
            <a:off x="3818978" y="4"/>
            <a:ext cx="2921582" cy="493633"/>
          </a:xfrm>
          <a:prstGeom prst="rect">
            <a:avLst/>
          </a:prstGeom>
        </p:spPr>
        <p:txBody>
          <a:bodyPr vert="horz" lIns="91310" tIns="45654" rIns="91310" bIns="45654" rtlCol="0"/>
          <a:lstStyle>
            <a:lvl1pPr algn="r">
              <a:defRPr sz="1200"/>
            </a:lvl1pPr>
          </a:lstStyle>
          <a:p>
            <a:fld id="{8EFD27A1-C715-40BD-95A4-EE3D839EC4C0}" type="datetimeFigureOut">
              <a:rPr kumimoji="1" lang="ja-JP" altLang="en-US" smtClean="0"/>
              <a:pPr/>
              <a:t>2018/2/8</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310" tIns="45654" rIns="91310" bIns="45654" rtlCol="0" anchor="ctr"/>
          <a:lstStyle/>
          <a:p>
            <a:endParaRPr lang="ja-JP" altLang="en-US"/>
          </a:p>
        </p:txBody>
      </p:sp>
      <p:sp>
        <p:nvSpPr>
          <p:cNvPr id="5" name="ノート プレースホルダ 4"/>
          <p:cNvSpPr>
            <a:spLocks noGrp="1"/>
          </p:cNvSpPr>
          <p:nvPr>
            <p:ph type="body" sz="quarter" idx="3"/>
          </p:nvPr>
        </p:nvSpPr>
        <p:spPr>
          <a:xfrm>
            <a:off x="674213" y="4689523"/>
            <a:ext cx="5393690" cy="4442698"/>
          </a:xfrm>
          <a:prstGeom prst="rect">
            <a:avLst/>
          </a:prstGeom>
        </p:spPr>
        <p:txBody>
          <a:bodyPr vert="horz" lIns="91310" tIns="45654" rIns="91310" bIns="45654"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5" y="9377320"/>
            <a:ext cx="2921582" cy="493633"/>
          </a:xfrm>
          <a:prstGeom prst="rect">
            <a:avLst/>
          </a:prstGeom>
        </p:spPr>
        <p:txBody>
          <a:bodyPr vert="horz" lIns="91310" tIns="45654" rIns="91310" bIns="45654"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8978" y="9377320"/>
            <a:ext cx="2921582" cy="493633"/>
          </a:xfrm>
          <a:prstGeom prst="rect">
            <a:avLst/>
          </a:prstGeom>
        </p:spPr>
        <p:txBody>
          <a:bodyPr vert="horz" lIns="91310" tIns="45654" rIns="91310" bIns="45654" rtlCol="0" anchor="b"/>
          <a:lstStyle>
            <a:lvl1pPr algn="r">
              <a:defRPr sz="1200"/>
            </a:lvl1pPr>
          </a:lstStyle>
          <a:p>
            <a:fld id="{EC8AAA96-9608-4CA9-8A7A-73126F5923AA}" type="slidenum">
              <a:rPr kumimoji="1" lang="ja-JP" altLang="en-US" smtClean="0"/>
              <a:pPr/>
              <a:t>‹#›</a:t>
            </a:fld>
            <a:endParaRPr kumimoji="1" lang="ja-JP" altLang="en-US"/>
          </a:p>
        </p:txBody>
      </p:sp>
    </p:spTree>
    <p:extLst>
      <p:ext uri="{BB962C8B-B14F-4D97-AF65-F5344CB8AC3E}">
        <p14:creationId xmlns:p14="http://schemas.microsoft.com/office/powerpoint/2010/main" val="1471740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a:t>Thank you for your introduction.</a:t>
            </a:r>
          </a:p>
          <a:p>
            <a:r>
              <a:rPr lang="en-US" altLang="ja-JP" dirty="0"/>
              <a:t>I would like</a:t>
            </a:r>
            <a:r>
              <a:rPr lang="en-US" altLang="ja-JP" baseline="0" dirty="0"/>
              <a:t> to start my presentation.</a:t>
            </a:r>
            <a:endParaRPr lang="en-US" altLang="ja-JP" dirty="0"/>
          </a:p>
          <a:p>
            <a:r>
              <a:rPr lang="en-US" altLang="ja-JP" dirty="0"/>
              <a:t>Today, I would like to talk</a:t>
            </a:r>
            <a:r>
              <a:rPr lang="en-US" altLang="ja-JP" baseline="0" dirty="0"/>
              <a:t> about All-Optical Error Correcting Code</a:t>
            </a:r>
            <a:r>
              <a:rPr lang="ja-JP" altLang="en-US" baseline="0" dirty="0"/>
              <a:t> </a:t>
            </a:r>
            <a:r>
              <a:rPr lang="en-US" altLang="ja-JP" baseline="0" dirty="0"/>
              <a:t>using horizontal and vertical parity checks.</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a:t>
            </a:fld>
            <a:endParaRPr kumimoji="1" lang="ja-JP" altLang="en-US"/>
          </a:p>
        </p:txBody>
      </p:sp>
    </p:spTree>
    <p:extLst>
      <p:ext uri="{BB962C8B-B14F-4D97-AF65-F5344CB8AC3E}">
        <p14:creationId xmlns:p14="http://schemas.microsoft.com/office/powerpoint/2010/main" val="363597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Next, I’d like to show the proposal decoder for all-optical error correcting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Fig. 7 shows the configuration of the proposed model. Now, I’d explain 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First, the received signal is fed into splitter and divided into three waveguides.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parity bits in the received signal and the parity bits generated from the data bits in the received signal are required in order to generate error pattern.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So, the decoder utilizes the filter1 to pick out parity bits from the received signal travelling through the center waveguide and the filter2 is used to pick out data bits from the received signal travelling through the lower waveguide.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As well as the proposal encoder, the signals from the filter2, that is, data bits in the received signal generate parity bits.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parity bits in the received signal and the parity bits generated from the data bits are fed into XOR gate to generate error pattern.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We can say which bit is error bit from the error pattern and to generate errored bit, the signals of error pattern are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Finally, the received signal and the errored bit are fed into XOR gate to generate the decoded 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Q. I want to know how the filter 1 and 2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 would show the configurations of filter 1 and 2.</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10</a:t>
            </a:fld>
            <a:endParaRPr kumimoji="1" lang="ja-JP" altLang="en-US"/>
          </a:p>
        </p:txBody>
      </p:sp>
    </p:spTree>
    <p:extLst>
      <p:ext uri="{BB962C8B-B14F-4D97-AF65-F5344CB8AC3E}">
        <p14:creationId xmlns:p14="http://schemas.microsoft.com/office/powerpoint/2010/main" val="3736001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Now, I want to discuss</a:t>
            </a:r>
            <a:r>
              <a:rPr kumimoji="1" lang="en-US" altLang="ja-JP" baseline="0" dirty="0"/>
              <a:t> the</a:t>
            </a:r>
            <a:r>
              <a:rPr kumimoji="1" lang="en-US" altLang="ja-JP" dirty="0"/>
              <a:t> result of numerical analysis.</a:t>
            </a:r>
          </a:p>
          <a:p>
            <a:r>
              <a:rPr kumimoji="1" lang="en-US" altLang="ja-JP" dirty="0"/>
              <a:t>The</a:t>
            </a:r>
            <a:r>
              <a:rPr kumimoji="1" lang="en-US" altLang="ja-JP" baseline="0" dirty="0"/>
              <a:t> parameters used for the QD-SOA are shown in Table 3 and the transmission rate is 160Gbps.</a:t>
            </a:r>
          </a:p>
          <a:p>
            <a:endParaRPr kumimoji="1" lang="en-US" altLang="ja-JP" baseline="0" dirty="0"/>
          </a:p>
          <a:p>
            <a:r>
              <a:rPr kumimoji="1" lang="en-US" altLang="ja-JP" baseline="0" dirty="0" err="1"/>
              <a:t>Q.What</a:t>
            </a:r>
            <a:r>
              <a:rPr kumimoji="1" lang="en-US" altLang="ja-JP" baseline="0" dirty="0"/>
              <a:t> the dB means to? (dB</a:t>
            </a:r>
            <a:r>
              <a:rPr kumimoji="1" lang="ja-JP" altLang="en-US" baseline="0" dirty="0" err="1"/>
              <a:t>って</a:t>
            </a:r>
            <a:r>
              <a:rPr kumimoji="1" lang="ja-JP" altLang="en-US" baseline="0" dirty="0"/>
              <a:t>何？</a:t>
            </a:r>
            <a:r>
              <a:rPr kumimoji="1" lang="en-US" altLang="ja-JP" baseline="0" dirty="0"/>
              <a:t>)</a:t>
            </a:r>
          </a:p>
          <a:p>
            <a:r>
              <a:rPr kumimoji="1" lang="en-US" altLang="ja-JP" baseline="0" dirty="0"/>
              <a:t>That is one unit of optical power. </a:t>
            </a:r>
            <a:r>
              <a:rPr kumimoji="1" lang="en-US" altLang="ja-JP" dirty="0"/>
              <a:t>And </a:t>
            </a:r>
            <a:r>
              <a:rPr kumimoji="1" lang="en-US" altLang="ja-JP" baseline="0" dirty="0"/>
              <a:t>can be convert to Wat.</a:t>
            </a:r>
          </a:p>
          <a:p>
            <a:r>
              <a:rPr kumimoji="1" lang="en-US" altLang="ja-JP" baseline="0" dirty="0"/>
              <a:t>For example, 0dB refers to 1Wat.</a:t>
            </a:r>
            <a:endParaRPr kumimoji="1" lang="ja-JP" altLang="en-US"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11</a:t>
            </a:fld>
            <a:endParaRPr kumimoji="1" lang="ja-JP" altLang="en-US"/>
          </a:p>
        </p:txBody>
      </p:sp>
    </p:spTree>
    <p:extLst>
      <p:ext uri="{BB962C8B-B14F-4D97-AF65-F5344CB8AC3E}">
        <p14:creationId xmlns:p14="http://schemas.microsoft.com/office/powerpoint/2010/main" val="4187285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Here</a:t>
            </a:r>
            <a:r>
              <a:rPr kumimoji="1" lang="en-US" altLang="ja-JP" baseline="0" dirty="0"/>
              <a:t>, I’d like to talk about input and output waveforms of the encoder.</a:t>
            </a:r>
          </a:p>
          <a:p>
            <a:r>
              <a:rPr kumimoji="1" lang="en-US" altLang="ja-JP" dirty="0"/>
              <a:t>Fig.8 represents the</a:t>
            </a:r>
            <a:r>
              <a:rPr kumimoji="1" lang="en-US" altLang="ja-JP" baseline="0" dirty="0"/>
              <a:t> </a:t>
            </a:r>
            <a:r>
              <a:rPr kumimoji="1" lang="en-US" altLang="ja-JP" dirty="0"/>
              <a:t>waveforms fed</a:t>
            </a:r>
            <a:r>
              <a:rPr kumimoji="1" lang="en-US" altLang="ja-JP" baseline="0" dirty="0"/>
              <a:t> into</a:t>
            </a:r>
            <a:r>
              <a:rPr kumimoji="1" lang="en-US" altLang="ja-JP" dirty="0"/>
              <a:t> the encoder,</a:t>
            </a:r>
            <a:r>
              <a:rPr kumimoji="1" lang="en-US" altLang="ja-JP" baseline="0" dirty="0"/>
              <a:t> and fig.9 represents the waveforms obtained from the encoder. We tried two patterns.</a:t>
            </a:r>
          </a:p>
          <a:p>
            <a:r>
              <a:rPr kumimoji="1" lang="en-US" altLang="ja-JP" baseline="0" dirty="0"/>
              <a:t>The data bits of the first pattern are these bits(1</a:t>
            </a:r>
            <a:r>
              <a:rPr kumimoji="1" lang="ja-JP" altLang="en-US" baseline="0" dirty="0"/>
              <a:t>つめのパターンを指しながら</a:t>
            </a:r>
            <a:r>
              <a:rPr kumimoji="1" lang="en-US" altLang="ja-JP" baseline="0" dirty="0"/>
              <a:t>) and that of the second pattern are these bits(2</a:t>
            </a:r>
            <a:r>
              <a:rPr kumimoji="1" lang="ja-JP" altLang="en-US" baseline="0" dirty="0"/>
              <a:t>つめのパターンを指しながら</a:t>
            </a:r>
            <a:r>
              <a:rPr kumimoji="1" lang="en-US" altLang="ja-JP" baseline="0" dirty="0"/>
              <a:t>) as shown in Fig.8.</a:t>
            </a:r>
          </a:p>
          <a:p>
            <a:r>
              <a:rPr kumimoji="1" lang="en-US" altLang="ja-JP" baseline="0" dirty="0"/>
              <a:t>If these patterned signals are fed into the encoder, then patterned signals are obtained from the encoder as show in Fig.9.</a:t>
            </a:r>
          </a:p>
          <a:p>
            <a:r>
              <a:rPr kumimoji="1" lang="en-US" altLang="ja-JP" baseline="0" dirty="0"/>
              <a:t>This result agrees with the encoder operation.</a:t>
            </a:r>
            <a:endParaRPr kumimoji="1" lang="ja-JP" altLang="en-US"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12</a:t>
            </a:fld>
            <a:endParaRPr kumimoji="1" lang="ja-JP" altLang="en-US"/>
          </a:p>
        </p:txBody>
      </p:sp>
    </p:spTree>
    <p:extLst>
      <p:ext uri="{BB962C8B-B14F-4D97-AF65-F5344CB8AC3E}">
        <p14:creationId xmlns:p14="http://schemas.microsoft.com/office/powerpoint/2010/main" val="67963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Next, I’d like to talk about</a:t>
            </a:r>
            <a:r>
              <a:rPr kumimoji="1" lang="en-US" altLang="ja-JP" baseline="0" dirty="0"/>
              <a:t> input and output waveforms of the decoder.</a:t>
            </a:r>
            <a:endParaRPr kumimoji="1" lang="en-US" altLang="ja-JP" dirty="0"/>
          </a:p>
          <a:p>
            <a:r>
              <a:rPr kumimoji="1" lang="en-US" altLang="ja-JP" dirty="0"/>
              <a:t>Fig.10</a:t>
            </a:r>
            <a:r>
              <a:rPr kumimoji="1" lang="en-US" altLang="ja-JP" baseline="0" dirty="0"/>
              <a:t> represents the waveforms fed into the decoder, and fig.11 represents the waveforms obtained from the decoder.</a:t>
            </a:r>
          </a:p>
          <a:p>
            <a:r>
              <a:rPr kumimoji="1" lang="en-US" altLang="ja-JP" dirty="0"/>
              <a:t>The bits of first pattern are these bits(1</a:t>
            </a:r>
            <a:r>
              <a:rPr kumimoji="1" lang="ja-JP" altLang="en-US" dirty="0"/>
              <a:t>つめのパターンを指しながら</a:t>
            </a:r>
            <a:r>
              <a:rPr kumimoji="1" lang="en-US" altLang="ja-JP" dirty="0"/>
              <a:t>) and that of second pattern are these bits(2</a:t>
            </a:r>
            <a:r>
              <a:rPr kumimoji="1" lang="ja-JP" altLang="en-US" dirty="0"/>
              <a:t>つめのパターンを指しながら</a:t>
            </a:r>
            <a:r>
              <a:rPr kumimoji="1" lang="en-US" altLang="ja-JP" dirty="0"/>
              <a:t>) as shown in Fig 10.</a:t>
            </a:r>
          </a:p>
          <a:p>
            <a:r>
              <a:rPr kumimoji="1" lang="en-US" altLang="ja-JP" dirty="0"/>
              <a:t>The</a:t>
            </a:r>
            <a:r>
              <a:rPr kumimoji="1" lang="en-US" altLang="ja-JP" baseline="0" dirty="0"/>
              <a:t> first pattern has errored bit at fourth from left and the second pattern has errored bit at second from left.</a:t>
            </a:r>
          </a:p>
          <a:p>
            <a:r>
              <a:rPr kumimoji="1" lang="en-US" altLang="ja-JP" dirty="0"/>
              <a:t>If these patterned</a:t>
            </a:r>
            <a:r>
              <a:rPr kumimoji="1" lang="en-US" altLang="ja-JP" baseline="0" dirty="0"/>
              <a:t> signals are fed into the decoder, then error corrected signals are obtained as shown in Fig 11.</a:t>
            </a:r>
            <a:endParaRPr kumimoji="1" lang="en-US" altLang="ja-JP"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13</a:t>
            </a:fld>
            <a:endParaRPr kumimoji="1" lang="ja-JP" altLang="en-US"/>
          </a:p>
        </p:txBody>
      </p:sp>
    </p:spTree>
    <p:extLst>
      <p:ext uri="{BB962C8B-B14F-4D97-AF65-F5344CB8AC3E}">
        <p14:creationId xmlns:p14="http://schemas.microsoft.com/office/powerpoint/2010/main" val="608839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Next, I’ll explain</a:t>
            </a:r>
            <a:r>
              <a:rPr kumimoji="1" lang="en-US" altLang="ja-JP" baseline="0" dirty="0"/>
              <a:t> eye diagram.</a:t>
            </a:r>
          </a:p>
          <a:p>
            <a:r>
              <a:rPr kumimoji="1" lang="en-US" altLang="ja-JP" baseline="0" dirty="0"/>
              <a:t>Eye diagram is created by output signal.</a:t>
            </a:r>
          </a:p>
          <a:p>
            <a:r>
              <a:rPr kumimoji="1" lang="en-US" altLang="ja-JP" dirty="0"/>
              <a:t>One appropriate metric is the extinction ratio (ER).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sz="1200" dirty="0"/>
              <a:t>By evaluating the eye diagram, we represent the availability of proposed all-optical error correcting code.</a:t>
            </a:r>
          </a:p>
          <a:p>
            <a:r>
              <a:rPr kumimoji="1" lang="en-US" altLang="ja-JP" dirty="0"/>
              <a:t>In</a:t>
            </a:r>
            <a:r>
              <a:rPr kumimoji="1" lang="en-US" altLang="ja-JP" baseline="0" dirty="0"/>
              <a:t> this study, an more than five point twenty three dB ER is sufficient value.</a:t>
            </a:r>
          </a:p>
          <a:p>
            <a:r>
              <a:rPr kumimoji="1" lang="en-US" altLang="ja-JP" baseline="0" dirty="0"/>
              <a:t>Fig. 10 shows eye diagram of one hundred sixty </a:t>
            </a:r>
            <a:r>
              <a:rPr kumimoji="1" lang="en-US" altLang="ja-JP" baseline="0" dirty="0" err="1"/>
              <a:t>giga</a:t>
            </a:r>
            <a:r>
              <a:rPr kumimoji="1" lang="en-US" altLang="ja-JP" baseline="0" dirty="0"/>
              <a:t> bits rate.</a:t>
            </a:r>
          </a:p>
          <a:p>
            <a:r>
              <a:rPr kumimoji="1" lang="en-US" altLang="ja-JP" baseline="0" dirty="0"/>
              <a:t>This red arrow shows eye(</a:t>
            </a:r>
            <a:r>
              <a:rPr kumimoji="1" lang="ja-JP" altLang="en-US" baseline="0" dirty="0"/>
              <a:t>赤い矢印を指しながら</a:t>
            </a:r>
            <a:r>
              <a:rPr kumimoji="1" lang="en-US" altLang="ja-JP" baseline="0" dirty="0"/>
              <a:t>), and more eye opens, we evaluate better quality of signal.</a:t>
            </a:r>
          </a:p>
          <a:p>
            <a:r>
              <a:rPr kumimoji="1" lang="en-US" altLang="ja-JP" baseline="0" dirty="0"/>
              <a:t>We obtain five point seventy two dB extinction ratio at one hundred sixty </a:t>
            </a:r>
            <a:r>
              <a:rPr kumimoji="1" lang="en-US" altLang="ja-JP" baseline="0" dirty="0" err="1"/>
              <a:t>giga</a:t>
            </a:r>
            <a:r>
              <a:rPr kumimoji="1" lang="en-US" altLang="ja-JP" baseline="0" dirty="0"/>
              <a:t> bits rate, which is satisfactory.</a:t>
            </a:r>
          </a:p>
          <a:p>
            <a:endParaRPr kumimoji="1" lang="en-US" altLang="ja-JP" baseline="0" dirty="0"/>
          </a:p>
          <a:p>
            <a:r>
              <a:rPr kumimoji="1" lang="en-US" altLang="ja-JP" dirty="0"/>
              <a:t>Q. Why extinction ratio over the five point twenty three is sufficient? (</a:t>
            </a:r>
            <a:r>
              <a:rPr kumimoji="1" lang="ja-JP" altLang="en-US" dirty="0"/>
              <a:t>ＥＲの評価基準ってどうやって決めたの？</a:t>
            </a:r>
            <a:r>
              <a:rPr kumimoji="1" lang="en-US" altLang="ja-JP" dirty="0"/>
              <a:t>)</a:t>
            </a:r>
          </a:p>
          <a:p>
            <a:r>
              <a:rPr kumimoji="1" lang="en-US" altLang="ja-JP" dirty="0"/>
              <a:t>Referring the paper 6, we decide the metric.</a:t>
            </a:r>
          </a:p>
          <a:p>
            <a:endParaRPr kumimoji="1" lang="en-US" altLang="ja-JP" dirty="0"/>
          </a:p>
          <a:p>
            <a:r>
              <a:rPr kumimoji="1" lang="en-US" altLang="ja-JP" dirty="0"/>
              <a:t>Q. What</a:t>
            </a:r>
            <a:r>
              <a:rPr kumimoji="1" lang="en-US" altLang="ja-JP" baseline="0" dirty="0"/>
              <a:t> is the wat value equivalent to five point seventy two dB?</a:t>
            </a:r>
            <a:endParaRPr kumimoji="1" lang="en-US" altLang="ja-JP" dirty="0"/>
          </a:p>
          <a:p>
            <a:r>
              <a:rPr kumimoji="1" lang="en-US" altLang="ja-JP" dirty="0"/>
              <a:t>Five</a:t>
            </a:r>
            <a:r>
              <a:rPr kumimoji="1" lang="en-US" altLang="ja-JP" baseline="0" dirty="0"/>
              <a:t> point seventy two dB means three point seventy three multiples.</a:t>
            </a:r>
          </a:p>
          <a:p>
            <a:r>
              <a:rPr kumimoji="1" lang="en-US" altLang="ja-JP" baseline="0" dirty="0"/>
              <a:t>It means minimum power of signal as one is three point seventy three times as much as that of signal representing zero.</a:t>
            </a:r>
            <a:endParaRPr kumimoji="1" lang="en-US" altLang="ja-JP"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14</a:t>
            </a:fld>
            <a:endParaRPr kumimoji="1" lang="ja-JP" altLang="en-US"/>
          </a:p>
        </p:txBody>
      </p:sp>
    </p:spTree>
    <p:extLst>
      <p:ext uri="{BB962C8B-B14F-4D97-AF65-F5344CB8AC3E}">
        <p14:creationId xmlns:p14="http://schemas.microsoft.com/office/powerpoint/2010/main" val="2869845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sz="1200" kern="1200" dirty="0">
                <a:solidFill>
                  <a:schemeClr val="tx1"/>
                </a:solidFill>
                <a:latin typeface="+mn-lt"/>
                <a:ea typeface="+mn-ea"/>
                <a:cs typeface="+mn-cs"/>
              </a:rPr>
              <a:t>Finally,</a:t>
            </a:r>
            <a:r>
              <a:rPr kumimoji="1" lang="en-US" altLang="ja-JP" sz="1200" kern="1200" baseline="0" dirty="0">
                <a:solidFill>
                  <a:schemeClr val="tx1"/>
                </a:solidFill>
                <a:latin typeface="+mn-lt"/>
                <a:ea typeface="+mn-ea"/>
                <a:cs typeface="+mn-cs"/>
              </a:rPr>
              <a:t> I</a:t>
            </a:r>
            <a:r>
              <a:rPr kumimoji="1" lang="en-US" altLang="ja-JP" sz="1200" kern="1200" dirty="0">
                <a:solidFill>
                  <a:schemeClr val="tx1"/>
                </a:solidFill>
                <a:latin typeface="+mn-lt"/>
                <a:ea typeface="+mn-ea"/>
                <a:cs typeface="+mn-cs"/>
              </a:rPr>
              <a:t> conclude</a:t>
            </a:r>
            <a:r>
              <a:rPr kumimoji="1" lang="en-US" altLang="ja-JP" sz="1200" kern="1200" baseline="0" dirty="0">
                <a:solidFill>
                  <a:schemeClr val="tx1"/>
                </a:solidFill>
                <a:latin typeface="+mn-lt"/>
                <a:ea typeface="+mn-ea"/>
                <a:cs typeface="+mn-cs"/>
              </a:rPr>
              <a:t> my presentation</a:t>
            </a:r>
            <a:r>
              <a:rPr kumimoji="1" lang="en-US" altLang="ja-JP" sz="1200" kern="1200" dirty="0">
                <a:solidFill>
                  <a:schemeClr val="tx1"/>
                </a:solidFill>
                <a:latin typeface="+mn-lt"/>
                <a:ea typeface="+mn-ea"/>
                <a:cs typeface="+mn-cs"/>
              </a:rPr>
              <a:t>.</a:t>
            </a:r>
            <a:endParaRPr kumimoji="1" lang="ja-JP" altLang="ja-JP" sz="1200" kern="1200" dirty="0">
              <a:solidFill>
                <a:schemeClr val="tx1"/>
              </a:solidFill>
              <a:latin typeface="+mn-lt"/>
              <a:ea typeface="+mn-ea"/>
              <a:cs typeface="+mn-cs"/>
            </a:endParaRPr>
          </a:p>
          <a:p>
            <a:endParaRPr kumimoji="1" lang="en-US" altLang="ja-JP" sz="1200" kern="1200" dirty="0">
              <a:solidFill>
                <a:schemeClr val="tx1"/>
              </a:solidFill>
              <a:latin typeface="+mn-lt"/>
              <a:ea typeface="+mn-ea"/>
              <a:cs typeface="+mn-cs"/>
            </a:endParaRPr>
          </a:p>
          <a:p>
            <a:r>
              <a:rPr kumimoji="1" lang="en-US" altLang="ja-JP" sz="1200" kern="1200" dirty="0">
                <a:solidFill>
                  <a:schemeClr val="tx1"/>
                </a:solidFill>
                <a:latin typeface="+mn-lt"/>
                <a:ea typeface="+mn-ea"/>
                <a:cs typeface="+mn-cs"/>
              </a:rPr>
              <a:t>Firstly,</a:t>
            </a:r>
            <a:r>
              <a:rPr kumimoji="1" lang="en-US" altLang="ja-JP" sz="1200" kern="1200" baseline="0" dirty="0">
                <a:solidFill>
                  <a:schemeClr val="tx1"/>
                </a:solidFill>
                <a:latin typeface="+mn-lt"/>
                <a:ea typeface="+mn-ea"/>
                <a:cs typeface="+mn-cs"/>
              </a:rPr>
              <a:t> we have proposed all-optical error correcting code.</a:t>
            </a:r>
          </a:p>
          <a:p>
            <a:r>
              <a:rPr kumimoji="1" lang="en-US" altLang="ja-JP" sz="1200" kern="1200" baseline="0" dirty="0">
                <a:solidFill>
                  <a:schemeClr val="tx1"/>
                </a:solidFill>
                <a:latin typeface="+mn-lt"/>
                <a:ea typeface="+mn-ea"/>
                <a:cs typeface="+mn-cs"/>
              </a:rPr>
              <a:t>Concretely speaking, we realize by using all-optical XOR gate and </a:t>
            </a:r>
            <a:r>
              <a:rPr kumimoji="1" lang="en-US" altLang="ja-JP" sz="1200" kern="1200" baseline="0" dirty="0" err="1">
                <a:solidFill>
                  <a:schemeClr val="tx1"/>
                </a:solidFill>
                <a:latin typeface="+mn-lt"/>
                <a:ea typeface="+mn-ea"/>
                <a:cs typeface="+mn-cs"/>
              </a:rPr>
              <a:t>AND</a:t>
            </a:r>
            <a:r>
              <a:rPr kumimoji="1" lang="en-US" altLang="ja-JP" sz="1200" kern="1200" baseline="0" dirty="0">
                <a:solidFill>
                  <a:schemeClr val="tx1"/>
                </a:solidFill>
                <a:latin typeface="+mn-lt"/>
                <a:ea typeface="+mn-ea"/>
                <a:cs typeface="+mn-cs"/>
              </a:rPr>
              <a:t> gate</a:t>
            </a:r>
          </a:p>
          <a:p>
            <a:endParaRPr kumimoji="1" lang="en-US" altLang="ja-JP" sz="1200" kern="1200" dirty="0">
              <a:solidFill>
                <a:schemeClr val="tx1"/>
              </a:solidFill>
              <a:latin typeface="+mn-lt"/>
              <a:ea typeface="+mn-ea"/>
              <a:cs typeface="+mn-cs"/>
            </a:endParaRPr>
          </a:p>
          <a:p>
            <a:r>
              <a:rPr kumimoji="1" lang="en-US" altLang="ja-JP" sz="1200" kern="1200" dirty="0">
                <a:solidFill>
                  <a:schemeClr val="tx1"/>
                </a:solidFill>
                <a:latin typeface="+mn-lt"/>
                <a:ea typeface="+mn-ea"/>
                <a:cs typeface="+mn-cs"/>
              </a:rPr>
              <a:t>Then, we evaluate the performance</a:t>
            </a:r>
            <a:r>
              <a:rPr kumimoji="1" lang="en-US" altLang="ja-JP" sz="1200" kern="1200" baseline="0" dirty="0">
                <a:solidFill>
                  <a:schemeClr val="tx1"/>
                </a:solidFill>
                <a:latin typeface="+mn-lt"/>
                <a:ea typeface="+mn-ea"/>
                <a:cs typeface="+mn-cs"/>
              </a:rPr>
              <a:t> by numerical analysis.</a:t>
            </a:r>
          </a:p>
          <a:p>
            <a:r>
              <a:rPr kumimoji="1" lang="en-US" altLang="ja-JP" sz="1200" kern="1200" baseline="0" dirty="0">
                <a:solidFill>
                  <a:schemeClr val="tx1"/>
                </a:solidFill>
                <a:latin typeface="+mn-lt"/>
                <a:ea typeface="+mn-ea"/>
                <a:cs typeface="+mn-cs"/>
              </a:rPr>
              <a:t>We confirm waveforms and eye diagrams.</a:t>
            </a:r>
          </a:p>
          <a:p>
            <a:r>
              <a:rPr kumimoji="1" lang="en-US" altLang="ja-JP" sz="1200" kern="1200" baseline="0" dirty="0">
                <a:solidFill>
                  <a:schemeClr val="tx1"/>
                </a:solidFill>
                <a:latin typeface="+mn-lt"/>
                <a:ea typeface="+mn-ea"/>
                <a:cs typeface="+mn-cs"/>
              </a:rPr>
              <a:t>As a result, we obtain sufficiently ER for bit rates of one hundred sixty </a:t>
            </a:r>
            <a:r>
              <a:rPr kumimoji="1" lang="en-US" altLang="ja-JP" sz="1200" kern="1200" baseline="0" dirty="0" err="1">
                <a:solidFill>
                  <a:schemeClr val="tx1"/>
                </a:solidFill>
                <a:latin typeface="+mn-lt"/>
                <a:ea typeface="+mn-ea"/>
                <a:cs typeface="+mn-cs"/>
              </a:rPr>
              <a:t>giga</a:t>
            </a:r>
            <a:r>
              <a:rPr kumimoji="1" lang="en-US" altLang="ja-JP" sz="1200" kern="1200" baseline="0" dirty="0">
                <a:solidFill>
                  <a:schemeClr val="tx1"/>
                </a:solidFill>
                <a:latin typeface="+mn-lt"/>
                <a:ea typeface="+mn-ea"/>
                <a:cs typeface="+mn-cs"/>
              </a:rPr>
              <a:t> bps.</a:t>
            </a:r>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15</a:t>
            </a:fld>
            <a:endParaRPr kumimoji="1" lang="ja-JP" altLang="en-US"/>
          </a:p>
        </p:txBody>
      </p:sp>
    </p:spTree>
    <p:extLst>
      <p:ext uri="{BB962C8B-B14F-4D97-AF65-F5344CB8AC3E}">
        <p14:creationId xmlns:p14="http://schemas.microsoft.com/office/powerpoint/2010/main" val="109161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References is this one</a:t>
            </a:r>
            <a:endParaRPr kumimoji="1" lang="ja-JP" altLang="en-US"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16</a:t>
            </a:fld>
            <a:endParaRPr kumimoji="1" lang="ja-JP" altLang="en-US"/>
          </a:p>
        </p:txBody>
      </p:sp>
    </p:spTree>
    <p:extLst>
      <p:ext uri="{BB962C8B-B14F-4D97-AF65-F5344CB8AC3E}">
        <p14:creationId xmlns:p14="http://schemas.microsoft.com/office/powerpoint/2010/main" val="2748699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a:t>Thank</a:t>
            </a:r>
            <a:r>
              <a:rPr lang="en-US" altLang="ja-JP" baseline="0" dirty="0"/>
              <a:t> you for your attention!</a:t>
            </a:r>
          </a:p>
          <a:p>
            <a:endParaRPr lang="en-US" altLang="ja-JP" baseline="0" dirty="0"/>
          </a:p>
          <a:p>
            <a:r>
              <a:rPr lang="en-US" altLang="ja-JP" baseline="0" dirty="0"/>
              <a:t>Q. </a:t>
            </a:r>
            <a:r>
              <a:rPr lang="ja-JP" altLang="en-US" baseline="0" dirty="0"/>
              <a:t>このハードリミッタの閾値はどのくらいなの？</a:t>
            </a:r>
            <a:endParaRPr lang="en-US" altLang="ja-JP" baseline="0" dirty="0"/>
          </a:p>
          <a:p>
            <a:pPr marL="0" indent="0">
              <a:buNone/>
            </a:pPr>
            <a:r>
              <a:rPr lang="en-US" altLang="ja-JP" baseline="0" dirty="0"/>
              <a:t>A. Max power of combined signal is near 1dBm.</a:t>
            </a:r>
          </a:p>
          <a:p>
            <a:pPr marL="0" indent="0">
              <a:buNone/>
            </a:pPr>
            <a:r>
              <a:rPr lang="en-US" altLang="ja-JP" dirty="0"/>
              <a:t>So, in this study,</a:t>
            </a:r>
            <a:r>
              <a:rPr lang="en-US" altLang="ja-JP" baseline="0" dirty="0"/>
              <a:t> threshold value is near 1dBm.</a:t>
            </a:r>
          </a:p>
          <a:p>
            <a:pPr marL="0" indent="0">
              <a:buNone/>
            </a:pPr>
            <a:r>
              <a:rPr lang="en-US" altLang="ja-JP" baseline="0" dirty="0"/>
              <a:t>This is dependent QD-SOA, input signal, and PS parameter.</a:t>
            </a:r>
            <a:endParaRPr lang="ja-JP" altLang="ja-JP"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17</a:t>
            </a:fld>
            <a:endParaRPr kumimoji="1" lang="ja-JP" altLang="en-US"/>
          </a:p>
        </p:txBody>
      </p:sp>
    </p:spTree>
    <p:extLst>
      <p:ext uri="{BB962C8B-B14F-4D97-AF65-F5344CB8AC3E}">
        <p14:creationId xmlns:p14="http://schemas.microsoft.com/office/powerpoint/2010/main" val="1004900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18</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19</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Here,</a:t>
            </a:r>
            <a:r>
              <a:rPr kumimoji="1" lang="en-US" altLang="ja-JP" baseline="0" dirty="0"/>
              <a:t> I’m going to talk about Background.</a:t>
            </a:r>
          </a:p>
          <a:p>
            <a:r>
              <a:rPr kumimoji="1" lang="en-US" altLang="ja-JP" dirty="0"/>
              <a:t>All-optical signal</a:t>
            </a:r>
            <a:r>
              <a:rPr kumimoji="1" lang="en-US" altLang="ja-JP" baseline="0" dirty="0"/>
              <a:t> processing is High-speed signal processing without utilizing O/E conversion.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This transmission is required in the next-generation network.</a:t>
            </a:r>
            <a:endParaRPr kumimoji="1" lang="ja-JP" altLang="en-US" dirty="0"/>
          </a:p>
          <a:p>
            <a:endParaRPr kumimoji="1" lang="en-US" altLang="ja-JP" baseline="0" dirty="0"/>
          </a:p>
          <a:p>
            <a:r>
              <a:rPr kumimoji="1" lang="en-US" altLang="ja-JP" baseline="0" dirty="0"/>
              <a:t>Fig 1 shows transmission model of network.</a:t>
            </a:r>
          </a:p>
          <a:p>
            <a:r>
              <a:rPr kumimoji="1" lang="en-US" altLang="ja-JP" baseline="0" dirty="0"/>
              <a:t>Today’s network, despite Optical transmission, we work Electric operation.</a:t>
            </a:r>
          </a:p>
          <a:p>
            <a:r>
              <a:rPr kumimoji="1" lang="en-US" altLang="ja-JP" baseline="0" dirty="0"/>
              <a:t>This O-E-O transmission is the limitation of optical transmission speed.</a:t>
            </a:r>
          </a:p>
          <a:p>
            <a:r>
              <a:rPr kumimoji="1" lang="en-US" altLang="ja-JP" dirty="0"/>
              <a:t>So, we need the techniques</a:t>
            </a:r>
            <a:r>
              <a:rPr kumimoji="1" lang="en-US" altLang="ja-JP" baseline="0" dirty="0"/>
              <a:t> of All-optical processing to overcome the speed limit.</a:t>
            </a:r>
          </a:p>
          <a:p>
            <a:endParaRPr kumimoji="1" lang="en-US" altLang="ja-JP" baseline="0" dirty="0"/>
          </a:p>
          <a:p>
            <a:r>
              <a:rPr kumimoji="1" lang="en-US" altLang="ja-JP" baseline="0" dirty="0"/>
              <a:t>To realize all-optical processing, all-optical devices have been developed.</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2</a:t>
            </a:fld>
            <a:endParaRPr kumimoji="1" lang="ja-JP" altLang="en-US"/>
          </a:p>
        </p:txBody>
      </p:sp>
    </p:spTree>
    <p:extLst>
      <p:ext uri="{BB962C8B-B14F-4D97-AF65-F5344CB8AC3E}">
        <p14:creationId xmlns:p14="http://schemas.microsoft.com/office/powerpoint/2010/main" val="3363582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sz="1200" kern="1200" dirty="0">
                <a:solidFill>
                  <a:schemeClr val="tx1"/>
                </a:solidFill>
                <a:latin typeface="+mn-lt"/>
                <a:ea typeface="+mn-ea"/>
                <a:cs typeface="+mn-cs"/>
              </a:rPr>
              <a:t>In filter1, the input signal is fed</a:t>
            </a:r>
            <a:r>
              <a:rPr kumimoji="1" lang="en-US" altLang="ja-JP" sz="1200" kern="1200" baseline="0" dirty="0">
                <a:solidFill>
                  <a:schemeClr val="tx1"/>
                </a:solidFill>
                <a:latin typeface="+mn-lt"/>
                <a:ea typeface="+mn-ea"/>
                <a:cs typeface="+mn-cs"/>
              </a:rPr>
              <a:t> into the splitter. </a:t>
            </a:r>
          </a:p>
          <a:p>
            <a:r>
              <a:rPr kumimoji="1" lang="en-US" altLang="ja-JP" sz="1200" kern="1200" baseline="0" dirty="0">
                <a:solidFill>
                  <a:schemeClr val="tx1"/>
                </a:solidFill>
                <a:latin typeface="+mn-lt"/>
                <a:ea typeface="+mn-ea"/>
                <a:cs typeface="+mn-cs"/>
              </a:rPr>
              <a:t>In order to pick out specified bit, the signal whose specified bit is one and input signal are fed into AND gate.</a:t>
            </a:r>
          </a:p>
          <a:p>
            <a:r>
              <a:rPr kumimoji="1" lang="en-US" altLang="ja-JP" sz="1200" kern="1200" baseline="0" dirty="0">
                <a:solidFill>
                  <a:schemeClr val="tx1"/>
                </a:solidFill>
                <a:latin typeface="+mn-lt"/>
                <a:ea typeface="+mn-ea"/>
                <a:cs typeface="+mn-cs"/>
              </a:rPr>
              <a:t>For example, the top waveguide is used to pick out fifth bit of input signal from left.</a:t>
            </a:r>
          </a:p>
          <a:p>
            <a:r>
              <a:rPr kumimoji="1" lang="en-US" altLang="ja-JP" sz="1200" kern="1200" baseline="0" dirty="0">
                <a:solidFill>
                  <a:schemeClr val="tx1"/>
                </a:solidFill>
                <a:latin typeface="+mn-lt"/>
                <a:ea typeface="+mn-ea"/>
                <a:cs typeface="+mn-cs"/>
              </a:rPr>
              <a:t>After the signals are fed into AND gate, the signals are fed into power combiner.</a:t>
            </a:r>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20</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sz="1200" kern="1200" dirty="0">
                <a:solidFill>
                  <a:schemeClr val="tx1"/>
                </a:solidFill>
                <a:latin typeface="+mn-lt"/>
                <a:ea typeface="+mn-ea"/>
                <a:cs typeface="+mn-cs"/>
              </a:rPr>
              <a:t>In filter2, the input signal is fed</a:t>
            </a:r>
            <a:r>
              <a:rPr kumimoji="1" lang="en-US" altLang="ja-JP" sz="1200" kern="1200" baseline="0" dirty="0">
                <a:solidFill>
                  <a:schemeClr val="tx1"/>
                </a:solidFill>
                <a:latin typeface="+mn-lt"/>
                <a:ea typeface="+mn-ea"/>
                <a:cs typeface="+mn-cs"/>
              </a:rPr>
              <a:t> into the splitter. </a:t>
            </a:r>
          </a:p>
          <a:p>
            <a:r>
              <a:rPr kumimoji="1" lang="en-US" altLang="ja-JP" sz="1200" kern="1200" baseline="0" dirty="0">
                <a:solidFill>
                  <a:schemeClr val="tx1"/>
                </a:solidFill>
                <a:latin typeface="+mn-lt"/>
                <a:ea typeface="+mn-ea"/>
                <a:cs typeface="+mn-cs"/>
              </a:rPr>
              <a:t>In order to pick out specified bit, the signal whose specified bit is one and input signal are fed into AND gate.</a:t>
            </a:r>
          </a:p>
          <a:p>
            <a:r>
              <a:rPr kumimoji="1" lang="en-US" altLang="ja-JP" sz="1200" kern="1200" baseline="0" dirty="0">
                <a:solidFill>
                  <a:schemeClr val="tx1"/>
                </a:solidFill>
                <a:latin typeface="+mn-lt"/>
                <a:ea typeface="+mn-ea"/>
                <a:cs typeface="+mn-cs"/>
              </a:rPr>
              <a:t>For example, the top waveguide is used to pick out fifth bit of input signal from left.</a:t>
            </a:r>
          </a:p>
          <a:p>
            <a:r>
              <a:rPr kumimoji="1" lang="en-US" altLang="ja-JP" sz="1200" kern="1200" baseline="0" dirty="0">
                <a:solidFill>
                  <a:schemeClr val="tx1"/>
                </a:solidFill>
                <a:latin typeface="+mn-lt"/>
                <a:ea typeface="+mn-ea"/>
                <a:cs typeface="+mn-cs"/>
              </a:rPr>
              <a:t>After the signals are fed into AND gate, the signals are fed into power combiner.</a:t>
            </a:r>
          </a:p>
          <a:p>
            <a:endParaRPr kumimoji="1" lang="en-US" altLang="ja-JP" sz="1200" kern="1200" baseline="0" dirty="0">
              <a:solidFill>
                <a:schemeClr val="tx1"/>
              </a:solidFill>
              <a:latin typeface="+mn-lt"/>
              <a:ea typeface="+mn-ea"/>
              <a:cs typeface="+mn-cs"/>
            </a:endParaRPr>
          </a:p>
          <a:p>
            <a:r>
              <a:rPr kumimoji="1" lang="en-US" altLang="ja-JP" sz="1200" kern="1200" baseline="0" dirty="0">
                <a:solidFill>
                  <a:schemeClr val="tx1"/>
                </a:solidFill>
                <a:latin typeface="+mn-lt"/>
                <a:ea typeface="+mn-ea"/>
                <a:cs typeface="+mn-cs"/>
              </a:rPr>
              <a:t>Or</a:t>
            </a:r>
          </a:p>
          <a:p>
            <a:endParaRPr kumimoji="1" lang="en-US" altLang="ja-JP" sz="1200" kern="1200" baseline="0" dirty="0">
              <a:solidFill>
                <a:schemeClr val="tx1"/>
              </a:solidFill>
              <a:latin typeface="+mn-lt"/>
              <a:ea typeface="+mn-ea"/>
              <a:cs typeface="+mn-cs"/>
            </a:endParaRPr>
          </a:p>
          <a:p>
            <a:r>
              <a:rPr kumimoji="1" lang="en-US" altLang="ja-JP" sz="1200" kern="1200" baseline="0" dirty="0">
                <a:solidFill>
                  <a:schemeClr val="tx1"/>
                </a:solidFill>
                <a:latin typeface="+mn-lt"/>
                <a:ea typeface="+mn-ea"/>
                <a:cs typeface="+mn-cs"/>
              </a:rPr>
              <a:t>The filter2 operates as well as the filter1 does.</a:t>
            </a:r>
          </a:p>
          <a:p>
            <a:r>
              <a:rPr kumimoji="1" lang="en-US" altLang="ja-JP" sz="1200" kern="1200" baseline="0" dirty="0">
                <a:solidFill>
                  <a:schemeClr val="tx1"/>
                </a:solidFill>
                <a:latin typeface="+mn-lt"/>
                <a:ea typeface="+mn-ea"/>
                <a:cs typeface="+mn-cs"/>
              </a:rPr>
              <a:t>Filter2 picks out data bits from input signal.</a:t>
            </a:r>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21</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22</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23</a:t>
            </a:fld>
            <a:endParaRPr kumimoji="1" lang="ja-JP" altLang="en-US"/>
          </a:p>
        </p:txBody>
      </p:sp>
    </p:spTree>
    <p:extLst>
      <p:ext uri="{BB962C8B-B14F-4D97-AF65-F5344CB8AC3E}">
        <p14:creationId xmlns:p14="http://schemas.microsoft.com/office/powerpoint/2010/main" val="85025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Next, I’d like to explain purpose of this</a:t>
            </a:r>
            <a:r>
              <a:rPr kumimoji="1" lang="en-US" altLang="ja-JP" baseline="0" dirty="0"/>
              <a:t> study.</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As I already pointed out all-optical devices have been developed, </a:t>
            </a:r>
            <a:r>
              <a:rPr kumimoji="1" lang="en-US" altLang="ja-JP" sz="1200" baseline="0" dirty="0">
                <a:latin typeface="+mn-lt"/>
                <a:ea typeface="HGPｺﾞｼｯｸM" pitchFamily="50" charset="-128"/>
                <a:cs typeface="Times New Roman" pitchFamily="18" charset="0"/>
              </a:rPr>
              <a:t>r</a:t>
            </a:r>
            <a:r>
              <a:rPr lang="en-US" altLang="ja-JP" sz="1200" dirty="0">
                <a:latin typeface="+mn-lt"/>
                <a:ea typeface="HGPｺﾞｼｯｸM" pitchFamily="50" charset="-128"/>
                <a:cs typeface="Times New Roman" pitchFamily="18" charset="0"/>
              </a:rPr>
              <a:t>esearch </a:t>
            </a:r>
            <a:r>
              <a:rPr lang="en-US" altLang="ja-JP" sz="1200" i="0" dirty="0">
                <a:latin typeface="+mn-lt"/>
                <a:ea typeface="HGPｺﾞｼｯｸM" pitchFamily="50" charset="-128"/>
                <a:cs typeface="Times New Roman" pitchFamily="18" charset="0"/>
              </a:rPr>
              <a:t>on all-optical </a:t>
            </a:r>
            <a:r>
              <a:rPr lang="en-US" altLang="ja-JP" sz="1200" dirty="0">
                <a:latin typeface="+mn-lt"/>
                <a:ea typeface="HGPｺﾞｼｯｸM" pitchFamily="50" charset="-128"/>
                <a:cs typeface="Times New Roman" pitchFamily="18" charset="0"/>
              </a:rPr>
              <a:t>error correcting code has not been</a:t>
            </a:r>
            <a:r>
              <a:rPr lang="en-US" altLang="ja-JP" sz="1200" baseline="0" dirty="0">
                <a:latin typeface="+mn-lt"/>
                <a:ea typeface="HGPｺﾞｼｯｸM" pitchFamily="50" charset="-128"/>
                <a:cs typeface="Times New Roman" pitchFamily="18" charset="0"/>
              </a:rPr>
              <a:t> promoted</a:t>
            </a:r>
            <a:r>
              <a:rPr lang="en-US" altLang="ja-JP" sz="1200" dirty="0">
                <a:latin typeface="+mn-lt"/>
                <a:ea typeface="HGPｺﾞｼｯｸM" pitchFamily="50" charset="-128"/>
                <a:cs typeface="Times New Roman" pitchFamily="18" charset="0"/>
              </a:rPr>
              <a:t>.</a:t>
            </a:r>
            <a:endParaRPr kumimoji="1" lang="en-US" altLang="ja-JP" sz="1200" baseline="0" dirty="0">
              <a:latin typeface="+mn-lt"/>
            </a:endParaRPr>
          </a:p>
          <a:p>
            <a:r>
              <a:rPr kumimoji="1" lang="en-US" altLang="ja-JP" baseline="0" dirty="0"/>
              <a:t>Thus, we realize all-optical error collecting code by utilizing vertical and horizontal parity checks and evaluate the performance of the system.</a:t>
            </a:r>
          </a:p>
          <a:p>
            <a:r>
              <a:rPr kumimoji="1" lang="en-US" altLang="ja-JP" baseline="0" dirty="0"/>
              <a:t>We utilize all-optical devices to realize the system.</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3</a:t>
            </a:fld>
            <a:endParaRPr kumimoji="1" lang="ja-JP" altLang="en-US"/>
          </a:p>
        </p:txBody>
      </p:sp>
    </p:spTree>
    <p:extLst>
      <p:ext uri="{BB962C8B-B14F-4D97-AF65-F5344CB8AC3E}">
        <p14:creationId xmlns:p14="http://schemas.microsoft.com/office/powerpoint/2010/main" val="240627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In this section,</a:t>
            </a:r>
            <a:r>
              <a:rPr kumimoji="1" lang="en-US" altLang="ja-JP" baseline="0" dirty="0"/>
              <a:t> I’m going to talk about previous studies.</a:t>
            </a:r>
            <a:endParaRPr kumimoji="1" lang="en-US" altLang="ja-JP" dirty="0"/>
          </a:p>
          <a:p>
            <a:r>
              <a:rPr kumimoji="1" lang="en-US" altLang="ja-JP" dirty="0"/>
              <a:t>First.</a:t>
            </a:r>
            <a:r>
              <a:rPr kumimoji="1" lang="en-US" altLang="ja-JP" baseline="0" dirty="0"/>
              <a:t> I’d like to talk about vertical and horizontal parity checks.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Fig 2 shows transmission model of error correcting code.</a:t>
            </a:r>
          </a:p>
          <a:p>
            <a:r>
              <a:rPr kumimoji="1" lang="en-US" altLang="ja-JP" dirty="0"/>
              <a:t>Vertical and horizontal</a:t>
            </a:r>
            <a:r>
              <a:rPr kumimoji="1" lang="en-US" altLang="ja-JP" baseline="0" dirty="0"/>
              <a:t> parity checks is the one of typical error correcting code and it corrects one errored bit.</a:t>
            </a:r>
          </a:p>
          <a:p>
            <a:r>
              <a:rPr kumimoji="1" lang="en-US" altLang="ja-JP" dirty="0"/>
              <a:t>Encoded</a:t>
            </a:r>
            <a:r>
              <a:rPr kumimoji="1" lang="en-US" altLang="ja-JP" baseline="0" dirty="0"/>
              <a:t> code of vertical and horizontal parity checks is composed of data bits and parity bits.</a:t>
            </a:r>
          </a:p>
          <a:p>
            <a:r>
              <a:rPr kumimoji="1" lang="en-US" altLang="ja-JP" baseline="0" dirty="0"/>
              <a:t>Encoded code can be expressed as the equation one and parity bits calculate an exclusive-OR of data bits.</a:t>
            </a:r>
          </a:p>
          <a:p>
            <a:r>
              <a:rPr kumimoji="1" lang="en-US" altLang="ja-JP" baseline="0" dirty="0"/>
              <a:t>For example, c1 calculates an exclusive-OR of data w1 and w2.</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4</a:t>
            </a:fld>
            <a:endParaRPr kumimoji="1" lang="ja-JP" altLang="en-US"/>
          </a:p>
        </p:txBody>
      </p:sp>
    </p:spTree>
    <p:extLst>
      <p:ext uri="{BB962C8B-B14F-4D97-AF65-F5344CB8AC3E}">
        <p14:creationId xmlns:p14="http://schemas.microsoft.com/office/powerpoint/2010/main" val="413638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baseline="0" dirty="0"/>
              <a:t>Next, I’m going to explain how to decode received signal.</a:t>
            </a:r>
          </a:p>
          <a:p>
            <a:r>
              <a:rPr kumimoji="1" lang="en-US" altLang="ja-JP" baseline="0" dirty="0"/>
              <a:t>Received signal y calculates exclusive-OR of encoded code x and noise e.</a:t>
            </a:r>
          </a:p>
          <a:p>
            <a:r>
              <a:rPr kumimoji="1" lang="en-US" altLang="ja-JP" baseline="0" dirty="0"/>
              <a:t>In order to decode received signal, generation of parity c’ is required, and to obtain error pattern s, error pattern s calculates exclusive OR of c and c’.</a:t>
            </a:r>
          </a:p>
          <a:p>
            <a:endParaRPr kumimoji="1" lang="en-US" altLang="ja-JP" baseline="0" dirty="0"/>
          </a:p>
          <a:p>
            <a:r>
              <a:rPr kumimoji="1" lang="en-US" altLang="ja-JP" baseline="0" dirty="0"/>
              <a:t>From these studies, it is assumed that all-optical XOR gate is required, and non linear optical device is required in order to construct all-optical XOR gate.</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5</a:t>
            </a:fld>
            <a:endParaRPr kumimoji="1" lang="ja-JP" altLang="en-US"/>
          </a:p>
        </p:txBody>
      </p:sp>
    </p:spTree>
    <p:extLst>
      <p:ext uri="{BB962C8B-B14F-4D97-AF65-F5344CB8AC3E}">
        <p14:creationId xmlns:p14="http://schemas.microsoft.com/office/powerpoint/2010/main" val="413638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Here, I’d</a:t>
            </a:r>
            <a:r>
              <a:rPr kumimoji="1" lang="en-US" altLang="ja-JP" baseline="0" dirty="0"/>
              <a:t> like to explain non linear optical device QD-SOA.</a:t>
            </a:r>
          </a:p>
          <a:p>
            <a:r>
              <a:rPr kumimoji="1" lang="en-US" altLang="ja-JP" dirty="0"/>
              <a:t>QD-SOA is semiconductor optical amplifier which has quantum-dot active layers and store electron to amplify photonic</a:t>
            </a:r>
            <a:r>
              <a:rPr kumimoji="1" lang="en-US" altLang="ja-JP" baseline="0" dirty="0"/>
              <a:t> signal.</a:t>
            </a:r>
          </a:p>
          <a:p>
            <a:r>
              <a:rPr kumimoji="1" lang="en-US" altLang="ja-JP" baseline="0" dirty="0"/>
              <a:t>In order to analyze QD-SOA, we utilize rate equations which represents carrier occupancy of each layers.</a:t>
            </a:r>
          </a:p>
          <a:p>
            <a:r>
              <a:rPr kumimoji="1" lang="en-US" altLang="ja-JP" baseline="0" dirty="0"/>
              <a:t>The carrier occupancy of GS layer is obtained from equation no 4 and we obtain optical power from equation no 5.</a:t>
            </a:r>
          </a:p>
          <a:p>
            <a:endParaRPr kumimoji="1" lang="en-US" altLang="ja-JP" baseline="0" dirty="0"/>
          </a:p>
          <a:p>
            <a:r>
              <a:rPr kumimoji="1" lang="en-US" altLang="ja-JP" baseline="0" dirty="0"/>
              <a:t>Q. What parameters of equations refer to? (</a:t>
            </a:r>
            <a:r>
              <a:rPr kumimoji="1" lang="ja-JP" altLang="en-US" baseline="0" dirty="0"/>
              <a:t>式の各パラメータは何を意味しているか</a:t>
            </a:r>
            <a:r>
              <a:rPr kumimoji="1" lang="en-US" altLang="ja-JP" baseline="0" dirty="0"/>
              <a:t>)</a:t>
            </a:r>
          </a:p>
          <a:p>
            <a:r>
              <a:rPr kumimoji="1" lang="en-US" altLang="ja-JP" baseline="0" dirty="0"/>
              <a:t>I’ll show what the parameters mean. (</a:t>
            </a:r>
            <a:r>
              <a:rPr kumimoji="1" lang="ja-JP" altLang="en-US" baseline="0" dirty="0"/>
              <a:t>付録にとぶ</a:t>
            </a:r>
            <a:r>
              <a:rPr kumimoji="1" lang="en-US" altLang="ja-JP" baseline="0" dirty="0"/>
              <a:t>)</a:t>
            </a:r>
          </a:p>
          <a:p>
            <a:endParaRPr kumimoji="1" lang="en-US" altLang="ja-JP" baseline="0" dirty="0"/>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6</a:t>
            </a:fld>
            <a:endParaRPr kumimoji="1" lang="ja-JP" altLang="en-US"/>
          </a:p>
        </p:txBody>
      </p:sp>
    </p:spTree>
    <p:extLst>
      <p:ext uri="{BB962C8B-B14F-4D97-AF65-F5344CB8AC3E}">
        <p14:creationId xmlns:p14="http://schemas.microsoft.com/office/powerpoint/2010/main" val="413638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a:t>Next,</a:t>
            </a:r>
            <a:r>
              <a:rPr kumimoji="1" lang="en-US" altLang="ja-JP" baseline="0" dirty="0"/>
              <a:t> I want to go on to all-optical XOR gate.</a:t>
            </a:r>
          </a:p>
          <a:p>
            <a:r>
              <a:rPr kumimoji="1" lang="en-US" altLang="ja-JP" baseline="0" dirty="0"/>
              <a:t>Fig. 2 shows the configuration of all-optical XOR gate.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This</a:t>
            </a:r>
            <a:r>
              <a:rPr kumimoji="1" lang="ja-JP" altLang="en-US" baseline="0" dirty="0"/>
              <a:t>　</a:t>
            </a:r>
            <a:r>
              <a:rPr kumimoji="1" lang="en-US" altLang="ja-JP" baseline="0" dirty="0"/>
              <a:t>gate utilizes </a:t>
            </a:r>
            <a:r>
              <a:rPr kumimoji="1" lang="en-US" altLang="ja-JP" baseline="0" dirty="0" err="1"/>
              <a:t>mach-zehnder</a:t>
            </a:r>
            <a:r>
              <a:rPr kumimoji="1" lang="en-US" altLang="ja-JP" baseline="0" dirty="0"/>
              <a:t> interferometer and cross phase </a:t>
            </a:r>
            <a:r>
              <a:rPr kumimoji="1" lang="en-US" altLang="ja-JP" baseline="0" dirty="0" err="1"/>
              <a:t>moduration</a:t>
            </a:r>
            <a:r>
              <a:rPr kumimoji="1" lang="en-US" altLang="ja-JP"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a:t>
            </a:r>
            <a:r>
              <a:rPr kumimoji="1" lang="en-US" altLang="ja-JP" baseline="0" dirty="0" err="1"/>
              <a:t>mach-zehnder</a:t>
            </a:r>
            <a:r>
              <a:rPr kumimoji="1" lang="en-US" altLang="ja-JP" baseline="0" dirty="0"/>
              <a:t> interferometer, one signal is divided into two signals and any medium changes phase of one side of signal.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If phase difference between two signals exists, two signals are coupled into second coupler and output signal is obtained.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If phase difference between two signals does not exist, two signals are cancelled each other and output signal is not obtained.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Cross phase modulation is phase modulation occurred by nonlinear optical device and pump pulse.</a:t>
            </a:r>
          </a:p>
          <a:p>
            <a:r>
              <a:rPr kumimoji="1" lang="en-US" altLang="ja-JP" baseline="0" dirty="0"/>
              <a:t>In Fig 2, the clock signal is fed into the first coupler and divided into two waveguides.</a:t>
            </a:r>
          </a:p>
          <a:p>
            <a:r>
              <a:rPr kumimoji="1" lang="en-US" altLang="ja-JP" baseline="0" dirty="0"/>
              <a:t>The QD-SOA1 and QD-SOA2 modulates the phase of clock signal by </a:t>
            </a:r>
            <a:r>
              <a:rPr kumimoji="1" lang="en-US" altLang="ja-JP" baseline="0" dirty="0" err="1"/>
              <a:t>phiA</a:t>
            </a:r>
            <a:r>
              <a:rPr kumimoji="1" lang="en-US" altLang="ja-JP" baseline="0" dirty="0"/>
              <a:t> and </a:t>
            </a:r>
            <a:r>
              <a:rPr kumimoji="1" lang="en-US" altLang="ja-JP" baseline="0" dirty="0" err="1"/>
              <a:t>phiB</a:t>
            </a:r>
            <a:r>
              <a:rPr kumimoji="1" lang="en-US" altLang="ja-JP" baseline="0" dirty="0"/>
              <a:t>, respectively.</a:t>
            </a:r>
          </a:p>
          <a:p>
            <a:r>
              <a:rPr kumimoji="1" lang="en-US" altLang="ja-JP" baseline="0" dirty="0"/>
              <a:t>If the power of input signal is “1”, QD-SOA modulates the phase of clock signal by half of pi.</a:t>
            </a:r>
          </a:p>
          <a:p>
            <a:r>
              <a:rPr kumimoji="1" lang="en-US" altLang="ja-JP" baseline="0" dirty="0"/>
              <a:t>So, if the power of </a:t>
            </a:r>
            <a:r>
              <a:rPr kumimoji="1" lang="en-US" altLang="ja-JP" baseline="0" dirty="0" err="1"/>
              <a:t>InputA</a:t>
            </a:r>
            <a:r>
              <a:rPr kumimoji="1" lang="en-US" altLang="ja-JP" baseline="0" dirty="0"/>
              <a:t> and </a:t>
            </a:r>
            <a:r>
              <a:rPr kumimoji="1" lang="en-US" altLang="ja-JP" baseline="0" dirty="0" err="1"/>
              <a:t>InputB</a:t>
            </a:r>
            <a:r>
              <a:rPr kumimoji="1" lang="en-US" altLang="ja-JP" baseline="0" dirty="0"/>
              <a:t> is different, then the phase of the signal travelling through the upper waveguide is different from that of the signal travelling through the lower waveguide.</a:t>
            </a:r>
          </a:p>
          <a:p>
            <a:r>
              <a:rPr kumimoji="1" lang="en-US" altLang="ja-JP" baseline="0" dirty="0"/>
              <a:t>If the phase of the upper waveguide is different from that of the lower waveguide by pi, the signals are coupled into the second coupler and the output signal is obtained as “1”.</a:t>
            </a:r>
          </a:p>
          <a:p>
            <a:r>
              <a:rPr kumimoji="1" lang="en-US" altLang="ja-JP" baseline="0" dirty="0"/>
              <a:t>If the phase difference doesn’t exist, the output signal is obtained as “0”.</a:t>
            </a:r>
          </a:p>
          <a:p>
            <a:r>
              <a:rPr kumimoji="1" lang="en-US" altLang="ja-JP" baseline="0" dirty="0"/>
              <a:t>From these things, table. 1 is obtained as a truth table of all-optical XOR gate.</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7</a:t>
            </a:fld>
            <a:endParaRPr kumimoji="1" lang="ja-JP" altLang="en-US"/>
          </a:p>
        </p:txBody>
      </p:sp>
    </p:spTree>
    <p:extLst>
      <p:ext uri="{BB962C8B-B14F-4D97-AF65-F5344CB8AC3E}">
        <p14:creationId xmlns:p14="http://schemas.microsoft.com/office/powerpoint/2010/main" val="413638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baseline="0" dirty="0"/>
              <a:t>Next, I want to explain all-optical AND gate.</a:t>
            </a:r>
          </a:p>
          <a:p>
            <a:r>
              <a:rPr kumimoji="1" lang="en-US" altLang="ja-JP" baseline="0" dirty="0"/>
              <a:t>As I already pointed out output signal is derived from the center input signal, if the power of </a:t>
            </a:r>
            <a:r>
              <a:rPr kumimoji="1" lang="en-US" altLang="ja-JP" baseline="0" dirty="0" err="1"/>
              <a:t>InputB</a:t>
            </a:r>
            <a:r>
              <a:rPr kumimoji="1" lang="en-US" altLang="ja-JP" baseline="0" dirty="0"/>
              <a:t> is zero, the output signal is obtained as  zero.</a:t>
            </a:r>
          </a:p>
          <a:p>
            <a:r>
              <a:rPr kumimoji="1" lang="en-US" altLang="ja-JP" baseline="0" dirty="0"/>
              <a:t>If the power of </a:t>
            </a:r>
            <a:r>
              <a:rPr kumimoji="1" lang="en-US" altLang="ja-JP" baseline="0" dirty="0" err="1"/>
              <a:t>InputB</a:t>
            </a:r>
            <a:r>
              <a:rPr kumimoji="1" lang="en-US" altLang="ja-JP" baseline="0" dirty="0"/>
              <a:t> is one and the power of </a:t>
            </a:r>
            <a:r>
              <a:rPr kumimoji="1" lang="en-US" altLang="ja-JP" baseline="0" dirty="0" err="1"/>
              <a:t>InputA</a:t>
            </a:r>
            <a:r>
              <a:rPr kumimoji="1" lang="en-US" altLang="ja-JP" baseline="0" dirty="0"/>
              <a:t> is zero, then the phase of the upper waveguide is equal to that of the lower waveguide and the signals are coupled into the second coupler and the output signal is obtained as zero.</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If the power of </a:t>
            </a:r>
            <a:r>
              <a:rPr kumimoji="1" lang="en-US" altLang="ja-JP" baseline="0" dirty="0" err="1"/>
              <a:t>InputA</a:t>
            </a:r>
            <a:r>
              <a:rPr kumimoji="1" lang="en-US" altLang="ja-JP" baseline="0" dirty="0"/>
              <a:t> and </a:t>
            </a:r>
            <a:r>
              <a:rPr kumimoji="1" lang="en-US" altLang="ja-JP" baseline="0" dirty="0" err="1"/>
              <a:t>InputB</a:t>
            </a:r>
            <a:r>
              <a:rPr kumimoji="1" lang="en-US" altLang="ja-JP" baseline="0" dirty="0"/>
              <a:t> is one, then the phase of the upper waveguide is different from that of the lower waveguide by pi and the output signal is obtained as one.</a:t>
            </a:r>
          </a:p>
          <a:p>
            <a:r>
              <a:rPr kumimoji="1" lang="en-US" altLang="ja-JP" baseline="0" dirty="0"/>
              <a:t>From these things, table 2 is obtained as a truth table of all-optical AND gate.</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8</a:t>
            </a:fld>
            <a:endParaRPr kumimoji="1" lang="ja-JP" altLang="en-US"/>
          </a:p>
        </p:txBody>
      </p:sp>
    </p:spTree>
    <p:extLst>
      <p:ext uri="{BB962C8B-B14F-4D97-AF65-F5344CB8AC3E}">
        <p14:creationId xmlns:p14="http://schemas.microsoft.com/office/powerpoint/2010/main" val="25056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Here, I’d like to show the proposal encoder for all-optical error correcting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Fig. 6 shows the configuration of the proposal encoder.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All of the devices are all-optical devices.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Now, I’d explain how it works. First, the send signal is fed into splitter and divided into five waveguides.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top waveguide (</a:t>
            </a:r>
            <a:r>
              <a:rPr kumimoji="1" lang="ja-JP" altLang="en-US"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一番上の導波路を指す</a:t>
            </a: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is used at the last power combiner.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Other waveguides (</a:t>
            </a:r>
            <a:r>
              <a:rPr kumimoji="1" lang="ja-JP" altLang="en-US"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他の導波路を指す</a:t>
            </a: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are used for generating parity bits. In order to generate parity bits, signals are converted to parallel signal and fed into splitter and XOR gate.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Because the parity bits are the parallel signal, the encoder utilizes delay lines and power combiner to convert to serial signal.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Finally, the send signal and the generated parity are combined by the last power combiner and the encoder generate the encoded code.</a:t>
            </a:r>
          </a:p>
        </p:txBody>
      </p:sp>
      <p:sp>
        <p:nvSpPr>
          <p:cNvPr id="4" name="スライド番号プレースホルダ 3"/>
          <p:cNvSpPr>
            <a:spLocks noGrp="1"/>
          </p:cNvSpPr>
          <p:nvPr>
            <p:ph type="sldNum" sz="quarter" idx="10"/>
          </p:nvPr>
        </p:nvSpPr>
        <p:spPr/>
        <p:txBody>
          <a:bodyPr/>
          <a:lstStyle/>
          <a:p>
            <a:fld id="{EC8AAA96-9608-4CA9-8A7A-73126F5923AA}" type="slidenum">
              <a:rPr kumimoji="1" lang="ja-JP" altLang="en-US" smtClean="0"/>
              <a:pPr/>
              <a:t>9</a:t>
            </a:fld>
            <a:endParaRPr kumimoji="1" lang="ja-JP" altLang="en-US"/>
          </a:p>
        </p:txBody>
      </p:sp>
    </p:spTree>
    <p:extLst>
      <p:ext uri="{BB962C8B-B14F-4D97-AF65-F5344CB8AC3E}">
        <p14:creationId xmlns:p14="http://schemas.microsoft.com/office/powerpoint/2010/main" val="416095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0A2576B8-1E6D-4065-B33D-7C030F88CCDD}" type="datetime1">
              <a:rPr kumimoji="1" lang="ja-JP" altLang="en-US" smtClean="0"/>
              <a:pPr/>
              <a:t>2018/2/8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DB8C6382-C752-4700-86BC-84789E7DB994}" type="datetime1">
              <a:rPr kumimoji="1" lang="ja-JP" altLang="en-US" smtClean="0"/>
              <a:pPr/>
              <a:t>2018/2/8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5A8BD302-0E02-4254-8A3A-12F1CE7CF381}" type="datetime1">
              <a:rPr kumimoji="1" lang="ja-JP" altLang="en-US" smtClean="0"/>
              <a:pPr/>
              <a:t>2018/2/8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10"/>
          </p:nvPr>
        </p:nvSpPr>
        <p:spPr/>
        <p:txBody>
          <a:bodyPr/>
          <a:lstStyle/>
          <a:p>
            <a:fld id="{29D20620-DC52-4D9E-967F-92FCAEEAB240}" type="datetime1">
              <a:rPr kumimoji="1" lang="ja-JP" altLang="en-US" smtClean="0"/>
              <a:pPr/>
              <a:t>2018/2/8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lvl1pPr>
              <a:defRPr sz="1200" b="1">
                <a:solidFill>
                  <a:schemeClr val="tx1"/>
                </a:solidFill>
              </a:defRPr>
            </a:lvl1pPr>
          </a:lstStyle>
          <a:p>
            <a:fld id="{EA2091BC-E799-47DB-B615-C0CB1F62EB96}" type="slidenum">
              <a:rPr lang="ja-JP" altLang="en-US" smtClean="0"/>
              <a:pPr/>
              <a: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CF270CC7-1A3B-4C1D-BE3A-996CAAAF1219}" type="datetime1">
              <a:rPr kumimoji="1" lang="ja-JP" altLang="en-US" smtClean="0"/>
              <a:pPr/>
              <a:t>2018/2/8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A2FE8215-7F83-41F3-9002-1524E4BC488A}" type="datetime1">
              <a:rPr kumimoji="1" lang="ja-JP" altLang="en-US" smtClean="0"/>
              <a:pPr/>
              <a:t>2018/2/8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5C8540EA-AAB4-45D1-A786-CDE16F0D2B34}" type="datetime1">
              <a:rPr kumimoji="1" lang="ja-JP" altLang="en-US" smtClean="0"/>
              <a:pPr/>
              <a:t>2018/2/8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0CBDCBC0-980B-42DB-9912-22EDE4F05741}" type="datetime1">
              <a:rPr kumimoji="1" lang="ja-JP" altLang="en-US" smtClean="0"/>
              <a:pPr/>
              <a:t>2018/2/8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1BCAF15-EA18-4186-8074-12189627FF50}" type="datetime1">
              <a:rPr kumimoji="1" lang="ja-JP" altLang="en-US" smtClean="0"/>
              <a:pPr/>
              <a:t>2018/2/8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56E150C8-A6B7-4E56-A5A6-C557D01140EA}" type="datetime1">
              <a:rPr kumimoji="1" lang="ja-JP" altLang="en-US" smtClean="0"/>
              <a:pPr/>
              <a:t>2018/2/8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B06B9584-2A3C-4943-92EC-A65AD460D32B}" type="datetime1">
              <a:rPr kumimoji="1" lang="ja-JP" altLang="en-US" smtClean="0"/>
              <a:pPr/>
              <a:t>2018/2/8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A2091BC-E799-47DB-B615-C0CB1F62EB96}"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dirty="0"/>
              <a:t>a</a:t>
            </a:r>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33BE5-11D2-4955-BB85-CB59152ABA52}" type="datetime1">
              <a:rPr kumimoji="1" lang="ja-JP" altLang="en-US" smtClean="0"/>
              <a:pPr/>
              <a:t>2018/2/8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91BC-E799-47DB-B615-C0CB1F62EB96}"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60.png"/><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47.png"/><Relationship Id="rId9" Type="http://schemas.openxmlformats.org/officeDocument/2006/relationships/image" Target="../media/image2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4143379"/>
          </a:xfrm>
          <a:solidFill>
            <a:schemeClr val="accent1">
              <a:lumMod val="75000"/>
            </a:schemeClr>
          </a:solidFill>
        </p:spPr>
        <p:txBody>
          <a:bodyPr>
            <a:normAutofit fontScale="90000"/>
          </a:bodyPr>
          <a:lstStyle/>
          <a:p>
            <a:br>
              <a:rPr lang="en-US" altLang="ja-JP" sz="4000" dirty="0">
                <a:solidFill>
                  <a:schemeClr val="bg1"/>
                </a:solidFill>
                <a:latin typeface="Times New Roman" pitchFamily="18" charset="0"/>
                <a:ea typeface="HGPｺﾞｼｯｸM" pitchFamily="50" charset="-128"/>
                <a:cs typeface="Times New Roman" pitchFamily="18" charset="0"/>
              </a:rPr>
            </a:br>
            <a:br>
              <a:rPr lang="en-US" altLang="ja-JP" sz="4000" dirty="0">
                <a:solidFill>
                  <a:schemeClr val="bg1"/>
                </a:solidFill>
                <a:latin typeface="Times New Roman" pitchFamily="18" charset="0"/>
                <a:ea typeface="HGPｺﾞｼｯｸM" pitchFamily="50" charset="-128"/>
                <a:cs typeface="Times New Roman" pitchFamily="18" charset="0"/>
              </a:rPr>
            </a:br>
            <a:br>
              <a:rPr lang="en-US" altLang="ja-JP" sz="4000" dirty="0">
                <a:solidFill>
                  <a:schemeClr val="bg1"/>
                </a:solidFill>
                <a:latin typeface="Times New Roman" pitchFamily="18" charset="0"/>
                <a:ea typeface="HGPｺﾞｼｯｸM" pitchFamily="50" charset="-128"/>
                <a:cs typeface="Times New Roman" pitchFamily="18" charset="0"/>
              </a:rPr>
            </a:br>
            <a:br>
              <a:rPr lang="en-US" altLang="ja-JP" sz="4000" dirty="0">
                <a:solidFill>
                  <a:schemeClr val="bg1"/>
                </a:solidFill>
                <a:latin typeface="Times New Roman" pitchFamily="18" charset="0"/>
                <a:ea typeface="HGPｺﾞｼｯｸM" pitchFamily="50" charset="-128"/>
                <a:cs typeface="Times New Roman" pitchFamily="18" charset="0"/>
              </a:rPr>
            </a:br>
            <a:br>
              <a:rPr lang="en-US" altLang="ja-JP" sz="4000" dirty="0">
                <a:solidFill>
                  <a:schemeClr val="bg1"/>
                </a:solidFill>
                <a:latin typeface="Times New Roman" pitchFamily="18" charset="0"/>
                <a:ea typeface="HGPｺﾞｼｯｸM" pitchFamily="50" charset="-128"/>
                <a:cs typeface="Times New Roman" pitchFamily="18" charset="0"/>
              </a:rPr>
            </a:br>
            <a:r>
              <a:rPr lang="en-US" altLang="ja-JP" sz="3600" b="1" dirty="0">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All-Optical And Gate Using Photonic Crystal Quantum Dot Semiconductor Optical Amplifiers</a:t>
            </a:r>
            <a:br>
              <a:rPr lang="en-US" altLang="ja-JP" b="1" dirty="0">
                <a:solidFill>
                  <a:schemeClr val="bg1"/>
                </a:solidFill>
                <a:effectLst>
                  <a:outerShdw blurRad="38100" dist="38100" dir="2700000" algn="tl">
                    <a:srgbClr val="000000">
                      <a:alpha val="43137"/>
                    </a:srgbClr>
                  </a:outerShdw>
                </a:effectLst>
                <a:latin typeface="Times New Roman" pitchFamily="18" charset="0"/>
                <a:ea typeface="HGPｺﾞｼｯｸM" pitchFamily="50" charset="-128"/>
                <a:cs typeface="Times New Roman" pitchFamily="18" charset="0"/>
              </a:rPr>
            </a:br>
            <a:r>
              <a:rPr lang="en-US" altLang="ja-JP" sz="2700" dirty="0">
                <a:ln w="12700">
                  <a:noFill/>
                  <a:prstDash val="solid"/>
                </a:ln>
                <a:solidFill>
                  <a:schemeClr val="bg1"/>
                </a:solidFill>
                <a:latin typeface="Times New Roman" pitchFamily="18" charset="0"/>
                <a:ea typeface="HGPｺﾞｼｯｸM" pitchFamily="50" charset="-128"/>
                <a:cs typeface="Times New Roman" pitchFamily="18" charset="0"/>
              </a:rPr>
              <a:t> </a:t>
            </a:r>
            <a:br>
              <a:rPr lang="en-US" altLang="ja-JP" sz="2700" dirty="0">
                <a:ln w="12700">
                  <a:noFill/>
                  <a:prstDash val="solid"/>
                </a:ln>
                <a:solidFill>
                  <a:schemeClr val="bg1"/>
                </a:solidFill>
                <a:latin typeface="Times New Roman" pitchFamily="18" charset="0"/>
                <a:ea typeface="HGPｺﾞｼｯｸM" pitchFamily="50" charset="-128"/>
                <a:cs typeface="Times New Roman" pitchFamily="18" charset="0"/>
              </a:rPr>
            </a:br>
            <a:br>
              <a:rPr lang="en-US" altLang="ja-JP" dirty="0">
                <a:ln w="12700">
                  <a:noFill/>
                  <a:prstDash val="solid"/>
                </a:ln>
                <a:solidFill>
                  <a:schemeClr val="bg1"/>
                </a:solidFill>
                <a:effectLst>
                  <a:outerShdw blurRad="38100" dist="38100" dir="2700000" algn="tl">
                    <a:srgbClr val="000000">
                      <a:alpha val="43137"/>
                    </a:srgbClr>
                  </a:outerShdw>
                </a:effectLst>
                <a:latin typeface="Times New Roman" pitchFamily="18" charset="0"/>
                <a:ea typeface="HGPｺﾞｼｯｸM" pitchFamily="50" charset="-128"/>
                <a:cs typeface="Times New Roman" pitchFamily="18" charset="0"/>
              </a:rPr>
            </a:br>
            <a:br>
              <a:rPr lang="en-US" altLang="ja-JP" sz="4000" dirty="0">
                <a:ln w="12700">
                  <a:noFill/>
                  <a:prstDash val="solid"/>
                </a:ln>
                <a:solidFill>
                  <a:schemeClr val="bg1"/>
                </a:solidFill>
                <a:latin typeface="Times New Roman" pitchFamily="18" charset="0"/>
                <a:ea typeface="HGPｺﾞｼｯｸM" pitchFamily="50" charset="-128"/>
                <a:cs typeface="Times New Roman" pitchFamily="18" charset="0"/>
              </a:rPr>
            </a:br>
            <a:br>
              <a:rPr kumimoji="1" lang="en-US" altLang="ja-JP" dirty="0">
                <a:solidFill>
                  <a:schemeClr val="bg1"/>
                </a:solidFill>
                <a:latin typeface="Times New Roman" pitchFamily="18" charset="0"/>
                <a:cs typeface="Times New Roman" pitchFamily="18" charset="0"/>
              </a:rPr>
            </a:br>
            <a:endParaRPr kumimoji="1" lang="ja-JP" altLang="en-US" dirty="0">
              <a:solidFill>
                <a:schemeClr val="bg1"/>
              </a:solidFill>
              <a:latin typeface="Times New Roman" pitchFamily="18" charset="0"/>
              <a:cs typeface="Times New Roman" pitchFamily="18" charset="0"/>
            </a:endParaRPr>
          </a:p>
        </p:txBody>
      </p:sp>
      <p:sp>
        <p:nvSpPr>
          <p:cNvPr id="3" name="サブタイトル 2"/>
          <p:cNvSpPr>
            <a:spLocks noGrp="1"/>
          </p:cNvSpPr>
          <p:nvPr>
            <p:ph type="subTitle" idx="1"/>
          </p:nvPr>
        </p:nvSpPr>
        <p:spPr>
          <a:xfrm>
            <a:off x="1619672" y="4357694"/>
            <a:ext cx="7281426" cy="2181228"/>
          </a:xfrm>
        </p:spPr>
        <p:txBody>
          <a:bodyPr>
            <a:normAutofit/>
          </a:bodyPr>
          <a:lstStyle/>
          <a:p>
            <a:pPr algn="r"/>
            <a:r>
              <a:rPr kumimoji="1" lang="en-US" altLang="ja-JP" sz="2400" dirty="0">
                <a:solidFill>
                  <a:schemeClr val="tx1"/>
                </a:solidFill>
                <a:latin typeface="Times New Roman" pitchFamily="18" charset="0"/>
                <a:ea typeface="HGPｺﾞｼｯｸM" pitchFamily="50" charset="-128"/>
                <a:cs typeface="Times New Roman" pitchFamily="18" charset="0"/>
              </a:rPr>
              <a:t>Tokyo University of Science</a:t>
            </a:r>
          </a:p>
          <a:p>
            <a:pPr algn="r"/>
            <a:endParaRPr lang="en-US" altLang="ja-JP" sz="1600" b="1" dirty="0">
              <a:solidFill>
                <a:schemeClr val="tx1"/>
              </a:solidFill>
              <a:latin typeface="Times New Roman" pitchFamily="18" charset="0"/>
              <a:ea typeface="HGPｺﾞｼｯｸM" pitchFamily="50" charset="-128"/>
              <a:cs typeface="Times New Roman" pitchFamily="18" charset="0"/>
            </a:endParaRPr>
          </a:p>
          <a:p>
            <a:pPr algn="r"/>
            <a:r>
              <a:rPr lang="en-US" altLang="ja-JP" dirty="0">
                <a:solidFill>
                  <a:schemeClr val="tx1"/>
                </a:solidFill>
              </a:rPr>
              <a:t>Takuma Matsumoto,</a:t>
            </a:r>
          </a:p>
          <a:p>
            <a:pPr algn="r"/>
            <a:r>
              <a:rPr lang="en-US" altLang="ja-JP" sz="3000" dirty="0">
                <a:solidFill>
                  <a:schemeClr val="tx1"/>
                </a:solidFill>
              </a:rPr>
              <a:t>Gou </a:t>
            </a:r>
            <a:r>
              <a:rPr lang="en-US" altLang="ja-JP" sz="3000" dirty="0" err="1">
                <a:solidFill>
                  <a:schemeClr val="tx1"/>
                </a:solidFill>
              </a:rPr>
              <a:t>Hosoya</a:t>
            </a:r>
            <a:r>
              <a:rPr lang="en-US" altLang="ja-JP" sz="3000" dirty="0">
                <a:solidFill>
                  <a:schemeClr val="tx1"/>
                </a:solidFill>
              </a:rPr>
              <a:t>, and Hiroyuki </a:t>
            </a:r>
            <a:r>
              <a:rPr lang="en-US" altLang="ja-JP" sz="3000" dirty="0" err="1">
                <a:solidFill>
                  <a:schemeClr val="tx1"/>
                </a:solidFill>
              </a:rPr>
              <a:t>Yashima</a:t>
            </a:r>
            <a:endParaRPr kumimoji="1" lang="en-US" altLang="ja-JP" sz="3000" b="1" dirty="0">
              <a:solidFill>
                <a:schemeClr val="tx1"/>
              </a:solidFill>
              <a:ea typeface="HGPｺﾞｼｯｸM" pitchFamily="50" charset="-128"/>
            </a:endParaRPr>
          </a:p>
        </p:txBody>
      </p:sp>
    </p:spTree>
  </p:cSld>
  <p:clrMapOvr>
    <a:masterClrMapping/>
  </p:clrMapOvr>
  <p:transition advTm="1259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4-2. All-Optical Error Correcting Code—Decoder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a:xfrm>
            <a:off x="6553200" y="6520259"/>
            <a:ext cx="2133600" cy="365125"/>
          </a:xfrm>
        </p:spPr>
        <p:txBody>
          <a:bodyPr/>
          <a:lstStyle/>
          <a:p>
            <a:fld id="{EA2091BC-E799-47DB-B615-C0CB1F62EB96}" type="slidenum">
              <a:rPr kumimoji="1" lang="ja-JP" altLang="en-US" smtClean="0"/>
              <a:pPr/>
              <a:t>10</a:t>
            </a:fld>
            <a:endParaRPr kumimoji="1" lang="ja-JP" altLang="en-US"/>
          </a:p>
        </p:txBody>
      </p:sp>
      <p:sp>
        <p:nvSpPr>
          <p:cNvPr id="71" name="コンテンツ プレースホルダ 2"/>
          <p:cNvSpPr txBox="1">
            <a:spLocks/>
          </p:cNvSpPr>
          <p:nvPr/>
        </p:nvSpPr>
        <p:spPr>
          <a:xfrm>
            <a:off x="89756" y="5301208"/>
            <a:ext cx="8964488" cy="1296144"/>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000" dirty="0">
                <a:latin typeface="Times New Roman" pitchFamily="18" charset="0"/>
                <a:cs typeface="Times New Roman" pitchFamily="18" charset="0"/>
              </a:rPr>
              <a:t>	</a:t>
            </a:r>
            <a:endParaRPr kumimoji="1" lang="ja-JP"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テキスト ボックス 5"/>
          <p:cNvSpPr txBox="1"/>
          <p:nvPr/>
        </p:nvSpPr>
        <p:spPr>
          <a:xfrm>
            <a:off x="730236" y="6228020"/>
            <a:ext cx="7683527"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7</a:t>
            </a:r>
            <a:r>
              <a:rPr kumimoji="1" lang="en-US" altLang="ja-JP" dirty="0">
                <a:latin typeface="Times New Roman" pitchFamily="18" charset="0"/>
                <a:cs typeface="Times New Roman" pitchFamily="18" charset="0"/>
              </a:rPr>
              <a:t>.</a:t>
            </a:r>
            <a:r>
              <a:rPr kumimoji="1"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The Configuration of </a:t>
            </a:r>
            <a:r>
              <a:rPr lang="en-US" altLang="ja-JP" dirty="0">
                <a:latin typeface="Times New Roman" pitchFamily="18" charset="0"/>
                <a:cs typeface="Times New Roman" pitchFamily="18" charset="0"/>
              </a:rPr>
              <a:t>the decoder for all-optical error correcting code </a:t>
            </a:r>
            <a:endParaRPr kumimoji="1" lang="ja-JP" altLang="en-US" dirty="0">
              <a:latin typeface="Times New Roman" pitchFamily="18" charset="0"/>
              <a:ea typeface="HGP明朝B" pitchFamily="18" charset="-128"/>
              <a:cs typeface="Times New Roman" pitchFamily="18" charset="0"/>
            </a:endParaRPr>
          </a:p>
        </p:txBody>
      </p:sp>
      <p:sp>
        <p:nvSpPr>
          <p:cNvPr id="7"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All of the devices are all-optical devices</a:t>
            </a:r>
          </a:p>
          <a:p>
            <a:pPr lvl="2">
              <a:buFont typeface="Times New Roman" panose="02020603050405020304" pitchFamily="18" charset="0"/>
              <a:buChar char="‒"/>
            </a:pPr>
            <a:r>
              <a:rPr lang="en-US" altLang="ja-JP" dirty="0">
                <a:ea typeface="HGPｺﾞｼｯｸM" pitchFamily="50" charset="-128"/>
              </a:rPr>
              <a:t>Filter1</a:t>
            </a:r>
            <a:br>
              <a:rPr lang="en-US" altLang="ja-JP" dirty="0">
                <a:ea typeface="HGPｺﾞｼｯｸM" pitchFamily="50" charset="-128"/>
              </a:rPr>
            </a:br>
            <a:r>
              <a:rPr lang="en-US" altLang="ja-JP" sz="2000" dirty="0">
                <a:ea typeface="HGPｺﾞｼｯｸM" pitchFamily="50" charset="-128"/>
              </a:rPr>
              <a:t>Picks out parity bits from the received signal</a:t>
            </a:r>
          </a:p>
          <a:p>
            <a:pPr lvl="2">
              <a:buFont typeface="Times New Roman" panose="02020603050405020304" pitchFamily="18" charset="0"/>
              <a:buChar char="‒"/>
            </a:pPr>
            <a:r>
              <a:rPr lang="en-US" altLang="ja-JP" dirty="0">
                <a:ea typeface="HGPｺﾞｼｯｸM" pitchFamily="50" charset="-128"/>
              </a:rPr>
              <a:t>Filter2</a:t>
            </a:r>
            <a:br>
              <a:rPr lang="en-US" altLang="ja-JP" dirty="0">
                <a:ea typeface="HGPｺﾞｼｯｸM" pitchFamily="50" charset="-128"/>
              </a:rPr>
            </a:br>
            <a:r>
              <a:rPr lang="en-US" altLang="ja-JP" sz="2000" dirty="0">
                <a:ea typeface="HGPｺﾞｼｯｸM" pitchFamily="50" charset="-128"/>
              </a:rPr>
              <a:t>Picks out data bits from the received signal</a:t>
            </a:r>
          </a:p>
          <a:p>
            <a:endParaRPr lang="en-US" altLang="ja-JP" sz="2800" dirty="0">
              <a:solidFill>
                <a:schemeClr val="tx2"/>
              </a:solidFill>
              <a:ea typeface="HGPｺﾞｼｯｸM" pitchFamily="50" charset="-128"/>
            </a:endParaRPr>
          </a:p>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2668828"/>
            <a:ext cx="8404664" cy="35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17153"/>
      </p:ext>
    </p:extLst>
  </p:cSld>
  <p:clrMapOvr>
    <a:masterClrMapping/>
  </p:clrMapOvr>
  <p:transition advTm="12722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5-1. Result—Parameter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11</a:t>
            </a:fld>
            <a:endParaRPr kumimoji="1" lang="ja-JP" altLang="en-US"/>
          </a:p>
        </p:txBody>
      </p:sp>
      <p:sp>
        <p:nvSpPr>
          <p:cNvPr id="22" name="コンテンツ プレースホルダ 2"/>
          <p:cNvSpPr txBox="1">
            <a:spLocks/>
          </p:cNvSpPr>
          <p:nvPr/>
        </p:nvSpPr>
        <p:spPr>
          <a:xfrm>
            <a:off x="-7294" y="692696"/>
            <a:ext cx="9151293" cy="6165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800" dirty="0"/>
              <a:t>The parameter of the QD-SOA</a:t>
            </a:r>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pPr marL="0" indent="0">
              <a:buNone/>
            </a:pPr>
            <a:endParaRPr lang="en-US" altLang="ja-JP" sz="2000" dirty="0"/>
          </a:p>
          <a:p>
            <a:r>
              <a:rPr lang="en-US" altLang="ja-JP" sz="2800" dirty="0"/>
              <a:t>Transmission rate : 160 </a:t>
            </a:r>
            <a:r>
              <a:rPr lang="en-US" altLang="ja-JP" sz="2800" dirty="0" err="1"/>
              <a:t>Gbps</a:t>
            </a:r>
            <a:endParaRPr lang="en-US" altLang="ja-JP" sz="2800" dirty="0"/>
          </a:p>
          <a:p>
            <a:endParaRPr lang="en-US" altLang="ja-JP" sz="2000" dirty="0"/>
          </a:p>
        </p:txBody>
      </p:sp>
      <p:sp>
        <p:nvSpPr>
          <p:cNvPr id="24" name="テキスト ボックス 23"/>
          <p:cNvSpPr txBox="1"/>
          <p:nvPr/>
        </p:nvSpPr>
        <p:spPr>
          <a:xfrm>
            <a:off x="2425624" y="1222386"/>
            <a:ext cx="4285456"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Table 3</a:t>
            </a:r>
            <a:r>
              <a:rPr kumimoji="1" lang="en-US" altLang="ja-JP" dirty="0">
                <a:latin typeface="Times New Roman" pitchFamily="18" charset="0"/>
                <a:cs typeface="Times New Roman" pitchFamily="18" charset="0"/>
              </a:rPr>
              <a:t>.</a:t>
            </a:r>
            <a:r>
              <a:rPr kumimoji="1"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The parameter of the QD-SOA</a:t>
            </a:r>
            <a:endParaRPr kumimoji="1" lang="ja-JP" altLang="en-US" dirty="0">
              <a:latin typeface="Times New Roman" pitchFamily="18" charset="0"/>
              <a:ea typeface="HGP明朝B" pitchFamily="18" charset="-128"/>
              <a:cs typeface="Times New Roman" pitchFamily="18" charset="0"/>
            </a:endParaRPr>
          </a:p>
        </p:txBody>
      </p:sp>
      <mc:AlternateContent xmlns:mc="http://schemas.openxmlformats.org/markup-compatibility/2006" xmlns:a14="http://schemas.microsoft.com/office/drawing/2010/main">
        <mc:Choice Requires="a14">
          <p:graphicFrame>
            <p:nvGraphicFramePr>
              <p:cNvPr id="11" name="表 10"/>
              <p:cNvGraphicFramePr>
                <a:graphicFrameLocks noGrp="1"/>
              </p:cNvGraphicFramePr>
              <p:nvPr>
                <p:extLst>
                  <p:ext uri="{D42A27DB-BD31-4B8C-83A1-F6EECF244321}">
                    <p14:modId xmlns:p14="http://schemas.microsoft.com/office/powerpoint/2010/main" val="4148114169"/>
                  </p:ext>
                </p:extLst>
              </p:nvPr>
            </p:nvGraphicFramePr>
            <p:xfrm>
              <a:off x="287545" y="1591718"/>
              <a:ext cx="8561614" cy="4015800"/>
            </p:xfrm>
            <a:graphic>
              <a:graphicData uri="http://schemas.openxmlformats.org/drawingml/2006/table">
                <a:tbl>
                  <a:tblPr firstRow="1" bandRow="1">
                    <a:tableStyleId>{5940675A-B579-460E-94D1-54222C63F5DA}</a:tableStyleId>
                  </a:tblPr>
                  <a:tblGrid>
                    <a:gridCol w="2240094">
                      <a:extLst>
                        <a:ext uri="{9D8B030D-6E8A-4147-A177-3AD203B41FA5}">
                          <a16:colId xmlns:a16="http://schemas.microsoft.com/office/drawing/2014/main" val="20000"/>
                        </a:ext>
                      </a:extLst>
                    </a:gridCol>
                    <a:gridCol w="667262">
                      <a:extLst>
                        <a:ext uri="{9D8B030D-6E8A-4147-A177-3AD203B41FA5}">
                          <a16:colId xmlns:a16="http://schemas.microsoft.com/office/drawing/2014/main" val="20001"/>
                        </a:ext>
                      </a:extLst>
                    </a:gridCol>
                    <a:gridCol w="1059120">
                      <a:extLst>
                        <a:ext uri="{9D8B030D-6E8A-4147-A177-3AD203B41FA5}">
                          <a16:colId xmlns:a16="http://schemas.microsoft.com/office/drawing/2014/main" val="20002"/>
                        </a:ext>
                      </a:extLst>
                    </a:gridCol>
                    <a:gridCol w="461332">
                      <a:extLst>
                        <a:ext uri="{9D8B030D-6E8A-4147-A177-3AD203B41FA5}">
                          <a16:colId xmlns:a16="http://schemas.microsoft.com/office/drawing/2014/main" val="20003"/>
                        </a:ext>
                      </a:extLst>
                    </a:gridCol>
                    <a:gridCol w="161294">
                      <a:extLst>
                        <a:ext uri="{9D8B030D-6E8A-4147-A177-3AD203B41FA5}">
                          <a16:colId xmlns:a16="http://schemas.microsoft.com/office/drawing/2014/main" val="20004"/>
                        </a:ext>
                      </a:extLst>
                    </a:gridCol>
                    <a:gridCol w="1714948">
                      <a:extLst>
                        <a:ext uri="{9D8B030D-6E8A-4147-A177-3AD203B41FA5}">
                          <a16:colId xmlns:a16="http://schemas.microsoft.com/office/drawing/2014/main" val="20005"/>
                        </a:ext>
                      </a:extLst>
                    </a:gridCol>
                    <a:gridCol w="667262">
                      <a:extLst>
                        <a:ext uri="{9D8B030D-6E8A-4147-A177-3AD203B41FA5}">
                          <a16:colId xmlns:a16="http://schemas.microsoft.com/office/drawing/2014/main" val="20006"/>
                        </a:ext>
                      </a:extLst>
                    </a:gridCol>
                    <a:gridCol w="1128970">
                      <a:extLst>
                        <a:ext uri="{9D8B030D-6E8A-4147-A177-3AD203B41FA5}">
                          <a16:colId xmlns:a16="http://schemas.microsoft.com/office/drawing/2014/main" val="20007"/>
                        </a:ext>
                      </a:extLst>
                    </a:gridCol>
                    <a:gridCol w="461332">
                      <a:extLst>
                        <a:ext uri="{9D8B030D-6E8A-4147-A177-3AD203B41FA5}">
                          <a16:colId xmlns:a16="http://schemas.microsoft.com/office/drawing/2014/main" val="20008"/>
                        </a:ext>
                      </a:extLst>
                    </a:gridCol>
                  </a:tblGrid>
                  <a:tr h="307668">
                    <a:tc>
                      <a:txBody>
                        <a:bodyPr/>
                        <a:lstStyle/>
                        <a:p>
                          <a:pPr algn="ctr"/>
                          <a:r>
                            <a:rPr kumimoji="1" lang="en-US" altLang="ja-JP" sz="1300" dirty="0">
                              <a:latin typeface="Times New Roman" panose="02020603050405020304" pitchFamily="18" charset="0"/>
                              <a:cs typeface="Times New Roman" panose="02020603050405020304" pitchFamily="18" charset="0"/>
                            </a:rPr>
                            <a:t>Description</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Symbol</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Value</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Unit</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Description</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Symbol</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Value</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a:latin typeface="Times New Roman" panose="02020603050405020304" pitchFamily="18" charset="0"/>
                              <a:cs typeface="Times New Roman" panose="02020603050405020304" pitchFamily="18" charset="0"/>
                            </a:rPr>
                            <a:t>Unit</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2912">
                    <a:tc>
                      <a:txBody>
                        <a:bodyPr/>
                        <a:lstStyle/>
                        <a:p>
                          <a:pPr algn="ctr"/>
                          <a:r>
                            <a:rPr kumimoji="1" lang="en-US" altLang="ja-JP" sz="1300" dirty="0">
                              <a:latin typeface="Times New Roman" panose="02020603050405020304" pitchFamily="18" charset="0"/>
                              <a:cs typeface="Times New Roman" panose="02020603050405020304" pitchFamily="18" charset="0"/>
                            </a:rPr>
                            <a:t>Effective length</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𝐿</m:t>
                                </m:r>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smtClean="0">
                                    <a:latin typeface="Cambria Math"/>
                                  </a:rPr>
                                  <m:t>2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−3</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kumimoji="1" lang="en-US" altLang="ja-JP" sz="1300" dirty="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Carrier relaxation</a:t>
                          </a:r>
                          <a:r>
                            <a:rPr kumimoji="1" lang="en-US" altLang="ja-JP" sz="1300"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a:t>time</a:t>
                          </a:r>
                          <a:r>
                            <a:rPr kumimoji="1" lang="en-US" altLang="ja-JP" sz="1300" dirty="0"/>
                            <a:t>(</a:t>
                          </a:r>
                          <a:r>
                            <a:rPr kumimoji="1" lang="en-US" altLang="ja-JP" sz="1300" dirty="0">
                              <a:latin typeface="Times New Roman" panose="02020603050405020304" pitchFamily="18" charset="0"/>
                              <a:cs typeface="Times New Roman" panose="02020603050405020304" pitchFamily="18" charset="0"/>
                            </a:rPr>
                            <a:t>WL</a:t>
                          </a:r>
                          <a:r>
                            <a:rPr kumimoji="1" lang="ja-JP" altLang="en-US" sz="1300" dirty="0">
                              <a:latin typeface="Times New Roman" panose="02020603050405020304" pitchFamily="18" charset="0"/>
                              <a:cs typeface="Times New Roman" panose="02020603050405020304" pitchFamily="18" charset="0"/>
                            </a:rPr>
                            <a:t> </a:t>
                          </a:r>
                          <a:r>
                            <a:rPr kumimoji="1" lang="en-US" altLang="ja-JP" sz="1300" dirty="0">
                              <a:latin typeface="Times New Roman" panose="02020603050405020304" pitchFamily="18" charset="0"/>
                              <a:cs typeface="Times New Roman" panose="02020603050405020304" pitchFamily="18" charset="0"/>
                            </a:rPr>
                            <a:t>to ES</a:t>
                          </a: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a:latin typeface="Cambria Math"/>
                                      </a:rPr>
                                      <m:t>𝑤</m:t>
                                    </m:r>
                                    <m:r>
                                      <a:rPr lang="en-US" altLang="ja-JP" sz="1300">
                                        <a:latin typeface="Cambria Math"/>
                                      </a:rPr>
                                      <m:t>2</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3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−12</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07668">
                    <a:tc>
                      <a:txBody>
                        <a:bodyPr/>
                        <a:lstStyle/>
                        <a:p>
                          <a:pPr algn="ctr"/>
                          <a:r>
                            <a:rPr kumimoji="1" lang="en-US" altLang="ja-JP" sz="1300" dirty="0">
                              <a:latin typeface="Times New Roman" panose="02020603050405020304" pitchFamily="18" charset="0"/>
                              <a:cs typeface="Times New Roman" panose="02020603050405020304" pitchFamily="18" charset="0"/>
                            </a:rPr>
                            <a:t>Effective thickness</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300" b="0" i="1" smtClean="0">
                                        <a:latin typeface="Cambria Math" panose="02040503050406030204" pitchFamily="18" charset="0"/>
                                      </a:rPr>
                                    </m:ctrlPr>
                                  </m:sSubPr>
                                  <m:e>
                                    <m:r>
                                      <a:rPr kumimoji="1" lang="en-US" altLang="ja-JP" sz="1300" b="0" i="1" smtClean="0">
                                        <a:latin typeface="Cambria Math"/>
                                      </a:rPr>
                                      <m:t>𝐿</m:t>
                                    </m:r>
                                  </m:e>
                                  <m:sub>
                                    <m:r>
                                      <a:rPr kumimoji="1" lang="en-US" altLang="ja-JP" sz="1300" b="0" i="1" smtClean="0">
                                        <a:latin typeface="Cambria Math"/>
                                      </a:rPr>
                                      <m:t>𝑤</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smtClean="0">
                                    <a:latin typeface="Cambria Math"/>
                                  </a:rPr>
                                  <m:t>0.25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−6</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kumimoji="1" lang="en-US" altLang="ja-JP" sz="1300" dirty="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Carrier relaxation</a:t>
                          </a:r>
                          <a:r>
                            <a:rPr kumimoji="1" lang="en-US" altLang="ja-JP" sz="1300"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a:t>time</a:t>
                          </a:r>
                          <a:r>
                            <a:rPr kumimoji="1" lang="en-US" altLang="ja-JP" sz="1300" dirty="0"/>
                            <a:t>(</a:t>
                          </a:r>
                          <a:r>
                            <a:rPr kumimoji="1" lang="en-US" altLang="ja-JP" sz="1300" dirty="0">
                              <a:latin typeface="Times New Roman" panose="02020603050405020304" pitchFamily="18" charset="0"/>
                              <a:cs typeface="Times New Roman" panose="02020603050405020304" pitchFamily="18" charset="0"/>
                            </a:rPr>
                            <a:t>ES</a:t>
                          </a:r>
                          <a:r>
                            <a:rPr kumimoji="1" lang="ja-JP" altLang="en-US" sz="1300" dirty="0">
                              <a:latin typeface="Times New Roman" panose="02020603050405020304" pitchFamily="18" charset="0"/>
                              <a:cs typeface="Times New Roman" panose="02020603050405020304" pitchFamily="18" charset="0"/>
                            </a:rPr>
                            <a:t> </a:t>
                          </a:r>
                          <a:r>
                            <a:rPr kumimoji="1" lang="en-US" altLang="ja-JP" sz="1300" dirty="0">
                              <a:latin typeface="Times New Roman" panose="02020603050405020304" pitchFamily="18" charset="0"/>
                              <a:cs typeface="Times New Roman" panose="02020603050405020304" pitchFamily="18" charset="0"/>
                            </a:rPr>
                            <a:t>to WL</a:t>
                          </a: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smtClean="0">
                                        <a:latin typeface="Cambria Math"/>
                                      </a:rPr>
                                      <m:t>2</m:t>
                                    </m:r>
                                    <m:r>
                                      <a:rPr lang="en-US" altLang="ja-JP" sz="1300" smtClean="0">
                                        <a:latin typeface="Cambria Math"/>
                                      </a:rPr>
                                      <m:t>𝑤</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1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−9</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07668">
                    <a:tc>
                      <a:txBody>
                        <a:bodyPr/>
                        <a:lstStyle/>
                        <a:p>
                          <a:pPr algn="ctr"/>
                          <a:r>
                            <a:rPr kumimoji="1" lang="en-US" altLang="ja-JP" sz="1300" dirty="0">
                              <a:latin typeface="Times New Roman" panose="02020603050405020304" pitchFamily="18" charset="0"/>
                              <a:cs typeface="Times New Roman" panose="02020603050405020304" pitchFamily="18" charset="0"/>
                            </a:rPr>
                            <a:t>Effective width</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𝑊</m:t>
                                </m:r>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smtClean="0">
                                    <a:latin typeface="Cambria Math"/>
                                  </a:rPr>
                                  <m:t>3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−6</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kumimoji="1" lang="en-US" altLang="ja-JP" sz="1300" dirty="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Spontaneous</a:t>
                          </a:r>
                          <a:r>
                            <a:rPr kumimoji="1" lang="en-US" altLang="ja-JP" sz="1300" baseline="0" dirty="0"/>
                            <a:t> radiative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a:t>lifetime in WL</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a:latin typeface="Cambria Math"/>
                                      </a:rPr>
                                      <m:t>𝑤</m:t>
                                    </m:r>
                                    <m:r>
                                      <a:rPr lang="en-US" altLang="ja-JP" sz="1300" smtClean="0">
                                        <a:latin typeface="Cambria Math"/>
                                      </a:rPr>
                                      <m:t>𝑅</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2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−9</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07668">
                    <a:tc>
                      <a:txBody>
                        <a:bodyPr/>
                        <a:lstStyle/>
                        <a:p>
                          <a:pPr algn="ctr"/>
                          <a:r>
                            <a:rPr kumimoji="1" lang="en-US" altLang="ja-JP" sz="1300" dirty="0"/>
                            <a:t>Surface density of QDs</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300" b="0" i="1" smtClean="0">
                                        <a:latin typeface="Cambria Math" panose="02040503050406030204" pitchFamily="18" charset="0"/>
                                      </a:rPr>
                                    </m:ctrlPr>
                                  </m:sSubPr>
                                  <m:e>
                                    <m:r>
                                      <a:rPr kumimoji="1" lang="en-US" altLang="ja-JP" sz="1300" b="0" i="1" smtClean="0">
                                        <a:latin typeface="Cambria Math"/>
                                      </a:rPr>
                                      <m:t>𝑁</m:t>
                                    </m:r>
                                  </m:e>
                                  <m:sub>
                                    <m:r>
                                      <a:rPr kumimoji="1" lang="en-US" altLang="ja-JP" sz="1300" b="0" i="1" smtClean="0">
                                        <a:latin typeface="Cambria Math"/>
                                      </a:rPr>
                                      <m:t>𝑄</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smtClean="0">
                                    <a:latin typeface="Cambria Math"/>
                                  </a:rPr>
                                  <m:t>5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14</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kumimoji="1" lang="en-US" altLang="ja-JP" sz="1300" baseline="0" dirty="0"/>
                            <a:t>m</a:t>
                          </a:r>
                          <a:r>
                            <a:rPr kumimoji="1" lang="en-US" altLang="ja-JP" sz="1300" baseline="30000" dirty="0"/>
                            <a:t>-2</a:t>
                          </a: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Carrier relaxation</a:t>
                          </a:r>
                          <a:r>
                            <a:rPr kumimoji="1" lang="en-US" altLang="ja-JP" sz="1300"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a:t>time</a:t>
                          </a:r>
                          <a:r>
                            <a:rPr kumimoji="1" lang="en-US" altLang="ja-JP" sz="1300" dirty="0"/>
                            <a:t>(</a:t>
                          </a:r>
                          <a:r>
                            <a:rPr kumimoji="1" lang="en-US" altLang="ja-JP" sz="1300" dirty="0">
                              <a:latin typeface="Times New Roman" panose="02020603050405020304" pitchFamily="18" charset="0"/>
                              <a:cs typeface="Times New Roman" panose="02020603050405020304" pitchFamily="18" charset="0"/>
                            </a:rPr>
                            <a:t>ES</a:t>
                          </a:r>
                          <a:r>
                            <a:rPr kumimoji="1" lang="ja-JP" altLang="en-US" sz="1300" dirty="0">
                              <a:latin typeface="Times New Roman" panose="02020603050405020304" pitchFamily="18" charset="0"/>
                              <a:cs typeface="Times New Roman" panose="02020603050405020304" pitchFamily="18" charset="0"/>
                            </a:rPr>
                            <a:t> </a:t>
                          </a:r>
                          <a:r>
                            <a:rPr kumimoji="1" lang="en-US" altLang="ja-JP" sz="1300" dirty="0">
                              <a:latin typeface="Times New Roman" panose="02020603050405020304" pitchFamily="18" charset="0"/>
                              <a:cs typeface="Times New Roman" panose="02020603050405020304" pitchFamily="18" charset="0"/>
                            </a:rPr>
                            <a:t>to GS</a:t>
                          </a: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smtClean="0">
                                        <a:latin typeface="Cambria Math"/>
                                      </a:rPr>
                                      <m:t>21</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0.16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−12</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Group velocity</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300" b="0" i="1" smtClean="0">
                                        <a:latin typeface="Cambria Math" panose="02040503050406030204" pitchFamily="18" charset="0"/>
                                      </a:rPr>
                                    </m:ctrlPr>
                                  </m:sSubPr>
                                  <m:e>
                                    <m:r>
                                      <a:rPr kumimoji="1" lang="en-US" altLang="ja-JP" sz="1300" b="0" i="1" smtClean="0">
                                        <a:latin typeface="Cambria Math"/>
                                      </a:rPr>
                                      <m:t>𝑣</m:t>
                                    </m:r>
                                  </m:e>
                                  <m:sub>
                                    <m:r>
                                      <a:rPr kumimoji="1" lang="en-US" altLang="ja-JP" sz="1300" b="0" i="1" smtClean="0">
                                        <a:latin typeface="Cambria Math"/>
                                      </a:rPr>
                                      <m:t>𝑔</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300" smtClean="0">
                                    <a:latin typeface="Cambria Math"/>
                                  </a:rPr>
                                  <m:t>8.3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7</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m/s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Carrier relaxation</a:t>
                          </a:r>
                          <a:r>
                            <a:rPr kumimoji="1" lang="en-US" altLang="ja-JP" sz="1300"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a:t>time</a:t>
                          </a:r>
                          <a:r>
                            <a:rPr kumimoji="1" lang="en-US" altLang="ja-JP" sz="1300" dirty="0"/>
                            <a:t>(</a:t>
                          </a:r>
                          <a:r>
                            <a:rPr kumimoji="1" lang="en-US" altLang="ja-JP" sz="1300" dirty="0">
                              <a:latin typeface="Times New Roman" panose="02020603050405020304" pitchFamily="18" charset="0"/>
                              <a:cs typeface="Times New Roman" panose="02020603050405020304" pitchFamily="18" charset="0"/>
                            </a:rPr>
                            <a:t>GS</a:t>
                          </a:r>
                          <a:r>
                            <a:rPr kumimoji="1" lang="ja-JP" altLang="en-US" sz="1300" dirty="0">
                              <a:latin typeface="Times New Roman" panose="02020603050405020304" pitchFamily="18" charset="0"/>
                              <a:cs typeface="Times New Roman" panose="02020603050405020304" pitchFamily="18" charset="0"/>
                            </a:rPr>
                            <a:t> </a:t>
                          </a:r>
                          <a:r>
                            <a:rPr kumimoji="1" lang="en-US" altLang="ja-JP" sz="1300" dirty="0">
                              <a:latin typeface="Times New Roman" panose="02020603050405020304" pitchFamily="18" charset="0"/>
                              <a:cs typeface="Times New Roman" panose="02020603050405020304" pitchFamily="18" charset="0"/>
                            </a:rPr>
                            <a:t>to ES</a:t>
                          </a: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smtClean="0">
                                        <a:latin typeface="Cambria Math"/>
                                      </a:rPr>
                                      <m:t>1</m:t>
                                    </m:r>
                                    <m:r>
                                      <a:rPr lang="en-US" altLang="ja-JP" sz="1300">
                                        <a:latin typeface="Cambria Math"/>
                                      </a:rPr>
                                      <m:t>2</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1.2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−12</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Injection current</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𝐼</m:t>
                                </m:r>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3.0</m:t>
                                </m:r>
                                <m:r>
                                  <a:rPr kumimoji="1" lang="en-US" altLang="ja-JP" sz="1300" b="0" i="1" smtClean="0">
                                    <a:latin typeface="Cambria Math"/>
                                    <a:ea typeface="Cambria Math"/>
                                  </a:rPr>
                                  <m:t>×</m:t>
                                </m:r>
                                <m:sSup>
                                  <m:sSupPr>
                                    <m:ctrlPr>
                                      <a:rPr kumimoji="1" lang="en-US" altLang="ja-JP" sz="1300" b="0" i="1" smtClean="0">
                                        <a:latin typeface="Cambria Math" panose="02040503050406030204" pitchFamily="18" charset="0"/>
                                        <a:ea typeface="Cambria Math"/>
                                      </a:rPr>
                                    </m:ctrlPr>
                                  </m:sSupPr>
                                  <m:e>
                                    <m:r>
                                      <a:rPr kumimoji="1" lang="en-US" altLang="ja-JP" sz="1300" b="0" i="1" smtClean="0">
                                        <a:latin typeface="Cambria Math"/>
                                        <a:ea typeface="Cambria Math"/>
                                      </a:rPr>
                                      <m:t>10</m:t>
                                    </m:r>
                                  </m:e>
                                  <m:sup>
                                    <m:r>
                                      <a:rPr kumimoji="1" lang="en-US" altLang="ja-JP" sz="1300" b="0" i="1" smtClean="0">
                                        <a:latin typeface="Cambria Math"/>
                                        <a:ea typeface="Cambria Math"/>
                                      </a:rPr>
                                      <m:t>−2</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A</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Spontaneous radiative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lifetime in GS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300" i="1" smtClean="0">
                                        <a:latin typeface="Cambria Math" panose="02040503050406030204" pitchFamily="18" charset="0"/>
                                      </a:rPr>
                                    </m:ctrlPr>
                                  </m:sSubPr>
                                  <m:e>
                                    <m:r>
                                      <m:rPr>
                                        <m:sty m:val="p"/>
                                      </m:rPr>
                                      <a:rPr lang="en-US" altLang="ja-JP" sz="1300">
                                        <a:latin typeface="Cambria Math"/>
                                      </a:rPr>
                                      <m:t>τ</m:t>
                                    </m:r>
                                  </m:e>
                                  <m:sub>
                                    <m:r>
                                      <a:rPr lang="en-US" altLang="ja-JP" sz="1300" smtClean="0">
                                        <a:latin typeface="Cambria Math"/>
                                      </a:rPr>
                                      <m:t>1</m:t>
                                    </m:r>
                                    <m:r>
                                      <a:rPr lang="en-US" altLang="ja-JP" sz="1300" smtClean="0">
                                        <a:latin typeface="Cambria Math"/>
                                      </a:rPr>
                                      <m:t>𝑅</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0.2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−9</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s</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Maximum model gain</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300" b="0" i="1" smtClean="0">
                                        <a:latin typeface="Cambria Math" panose="02040503050406030204" pitchFamily="18" charset="0"/>
                                      </a:rPr>
                                    </m:ctrlPr>
                                  </m:sSubPr>
                                  <m:e>
                                    <m:r>
                                      <a:rPr kumimoji="1" lang="en-US" altLang="ja-JP" sz="1300" b="0" i="1" smtClean="0">
                                        <a:latin typeface="Cambria Math"/>
                                      </a:rPr>
                                      <m:t>𝑔</m:t>
                                    </m:r>
                                  </m:e>
                                  <m:sub>
                                    <m:r>
                                      <a:rPr kumimoji="1" lang="en-US" altLang="ja-JP" sz="1300" b="0" i="1" smtClean="0">
                                        <a:latin typeface="Cambria Math"/>
                                      </a:rPr>
                                      <m:t>𝑚𝑎𝑥</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3.0</m:t>
                                </m:r>
                                <m:r>
                                  <a:rPr kumimoji="1" lang="en-US" altLang="ja-JP" sz="1300" b="0" i="1" smtClean="0">
                                    <a:latin typeface="Cambria Math"/>
                                    <a:ea typeface="Cambria Math"/>
                                  </a:rPr>
                                  <m:t>×</m:t>
                                </m:r>
                                <m:sSup>
                                  <m:sSupPr>
                                    <m:ctrlPr>
                                      <a:rPr kumimoji="1" lang="en-US" altLang="ja-JP" sz="1300" b="0" i="1" smtClean="0">
                                        <a:latin typeface="Cambria Math" panose="02040503050406030204" pitchFamily="18" charset="0"/>
                                        <a:ea typeface="Cambria Math"/>
                                      </a:rPr>
                                    </m:ctrlPr>
                                  </m:sSupPr>
                                  <m:e>
                                    <m:r>
                                      <a:rPr kumimoji="1" lang="en-US" altLang="ja-JP" sz="1300" b="0" i="1" smtClean="0">
                                        <a:latin typeface="Cambria Math"/>
                                        <a:ea typeface="Cambria Math"/>
                                      </a:rPr>
                                      <m:t>10</m:t>
                                    </m:r>
                                  </m:e>
                                  <m:sup>
                                    <m:r>
                                      <a:rPr kumimoji="1" lang="en-US" altLang="ja-JP" sz="1300" b="0" i="1" smtClean="0">
                                        <a:latin typeface="Cambria Math"/>
                                        <a:ea typeface="Cambria Math"/>
                                      </a:rPr>
                                      <m:t>3</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Linewidth</a:t>
                          </a:r>
                          <a:r>
                            <a:rPr kumimoji="1" lang="en-US" altLang="ja-JP" sz="1300" baseline="0" dirty="0"/>
                            <a:t> enhancement factor</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300" b="0" i="1" smtClean="0">
                                        <a:latin typeface="Cambria Math" panose="02040503050406030204" pitchFamily="18" charset="0"/>
                                      </a:rPr>
                                    </m:ctrlPr>
                                  </m:sSubPr>
                                  <m:e>
                                    <m:r>
                                      <a:rPr kumimoji="1" lang="en-US" altLang="ja-JP" sz="1300" b="0" i="1" smtClean="0">
                                        <a:latin typeface="Cambria Math"/>
                                      </a:rPr>
                                      <m:t>𝑎</m:t>
                                    </m:r>
                                  </m:e>
                                  <m:sub>
                                    <m:r>
                                      <a:rPr kumimoji="1" lang="en-US" altLang="ja-JP" sz="1300" b="0" i="1" smtClean="0">
                                        <a:latin typeface="Cambria Math"/>
                                      </a:rPr>
                                      <m:t>𝐻</m:t>
                                    </m:r>
                                  </m:sub>
                                </m:sSub>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4.5</m:t>
                                </m:r>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Waveguide loss</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b="0" i="1" smtClean="0">
                                    <a:latin typeface="Cambria Math"/>
                                  </a:rPr>
                                  <m:t>𝑎</m:t>
                                </m:r>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300" smtClean="0">
                                    <a:latin typeface="Cambria Math"/>
                                  </a:rPr>
                                  <m:t>2 ×</m:t>
                                </m:r>
                                <m:sSup>
                                  <m:sSupPr>
                                    <m:ctrlPr>
                                      <a:rPr kumimoji="1" lang="en-US" altLang="ja-JP" sz="1300" i="1" smtClean="0">
                                        <a:latin typeface="Cambria Math" panose="02040503050406030204" pitchFamily="18" charset="0"/>
                                      </a:rPr>
                                    </m:ctrlPr>
                                  </m:sSupPr>
                                  <m:e>
                                    <m:r>
                                      <a:rPr kumimoji="1" lang="en-US" altLang="ja-JP" sz="1300" smtClean="0">
                                        <a:latin typeface="Cambria Math"/>
                                      </a:rPr>
                                      <m:t>10</m:t>
                                    </m:r>
                                  </m:e>
                                  <m:sup>
                                    <m:r>
                                      <a:rPr kumimoji="1" lang="en-US" altLang="ja-JP" sz="1300" smtClean="0">
                                        <a:latin typeface="Cambria Math"/>
                                      </a:rPr>
                                      <m:t>2</m:t>
                                    </m:r>
                                  </m:sup>
                                </m:sSup>
                              </m:oMath>
                            </m:oMathPara>
                          </a14:m>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a:t>m</a:t>
                          </a:r>
                          <a:r>
                            <a:rPr kumimoji="1" lang="en-US" altLang="ja-JP" sz="1300" baseline="30000" dirty="0"/>
                            <a:t>-1</a:t>
                          </a: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mc:Choice>
        <mc:Fallback xmlns="">
          <p:graphicFrame>
            <p:nvGraphicFramePr>
              <p:cNvPr id="11" name="表 10"/>
              <p:cNvGraphicFramePr>
                <a:graphicFrameLocks noGrp="1"/>
              </p:cNvGraphicFramePr>
              <p:nvPr>
                <p:extLst>
                  <p:ext uri="{D42A27DB-BD31-4B8C-83A1-F6EECF244321}">
                    <p14:modId xmlns:p14="http://schemas.microsoft.com/office/powerpoint/2010/main" val="4148114169"/>
                  </p:ext>
                </p:extLst>
              </p:nvPr>
            </p:nvGraphicFramePr>
            <p:xfrm>
              <a:off x="287545" y="1591718"/>
              <a:ext cx="8561614" cy="4015800"/>
            </p:xfrm>
            <a:graphic>
              <a:graphicData uri="http://schemas.openxmlformats.org/drawingml/2006/table">
                <a:tbl>
                  <a:tblPr firstRow="1" bandRow="1">
                    <a:tableStyleId>{5940675A-B579-460E-94D1-54222C63F5DA}</a:tableStyleId>
                  </a:tblPr>
                  <a:tblGrid>
                    <a:gridCol w="2240094"/>
                    <a:gridCol w="667262"/>
                    <a:gridCol w="1059120"/>
                    <a:gridCol w="461332"/>
                    <a:gridCol w="161294"/>
                    <a:gridCol w="1714948"/>
                    <a:gridCol w="667262"/>
                    <a:gridCol w="1128970"/>
                    <a:gridCol w="461332"/>
                  </a:tblGrid>
                  <a:tr h="307668">
                    <a:tc>
                      <a:txBody>
                        <a:bodyPr/>
                        <a:lstStyle/>
                        <a:p>
                          <a:pPr algn="ctr"/>
                          <a:r>
                            <a:rPr kumimoji="1" lang="en-US" altLang="ja-JP" sz="1300" dirty="0" smtClean="0">
                              <a:latin typeface="Times New Roman" panose="02020603050405020304" pitchFamily="18" charset="0"/>
                              <a:cs typeface="Times New Roman" panose="02020603050405020304" pitchFamily="18" charset="0"/>
                            </a:rPr>
                            <a:t>Description</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Symbol</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Value</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Unit</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Description</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Symbol</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Value</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1300" dirty="0" smtClean="0">
                              <a:latin typeface="Times New Roman" panose="02020603050405020304" pitchFamily="18" charset="0"/>
                              <a:cs typeface="Times New Roman" panose="02020603050405020304" pitchFamily="18" charset="0"/>
                            </a:rPr>
                            <a:t>Unit</a:t>
                          </a:r>
                          <a:endParaRPr kumimoji="1" lang="ja-JP" altLang="en-US" sz="1300" dirty="0">
                            <a:latin typeface="Times New Roman" panose="02020603050405020304" pitchFamily="18" charset="0"/>
                            <a:cs typeface="Times New Roman" panose="02020603050405020304" pitchFamily="18" charset="0"/>
                          </a:endParaRPr>
                        </a:p>
                      </a:txBody>
                      <a:tcPr marL="67947" marR="67947" marT="33974" marB="33974"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r>
                  <a:tr h="464188">
                    <a:tc>
                      <a:txBody>
                        <a:bodyPr/>
                        <a:lstStyle/>
                        <a:p>
                          <a:pPr algn="ctr"/>
                          <a:r>
                            <a:rPr kumimoji="1" lang="en-US" altLang="ja-JP" sz="1300" dirty="0" smtClean="0">
                              <a:latin typeface="Times New Roman" panose="02020603050405020304" pitchFamily="18" charset="0"/>
                              <a:cs typeface="Times New Roman" panose="02020603050405020304" pitchFamily="18" charset="0"/>
                            </a:rPr>
                            <a:t>Effective length</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rotWithShape="1">
                          <a:blip r:embed="rId3"/>
                          <a:stretch>
                            <a:fillRect l="-337615" t="-64935" r="-851376" b="-700000"/>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rotWithShape="1">
                          <a:blip r:embed="rId3"/>
                          <a:stretch>
                            <a:fillRect l="-274138" t="-64935" r="-433333" b="-700000"/>
                          </a:stretch>
                        </a:blipFill>
                      </a:tcPr>
                    </a:tc>
                    <a:tc>
                      <a:txBody>
                        <a:bodyPr/>
                        <a:lstStyle/>
                        <a:p>
                          <a:pPr algn="ctr"/>
                          <a:r>
                            <a:rPr kumimoji="1" lang="en-US" altLang="ja-JP" sz="1300" dirty="0" smtClean="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Carrier relaxation</a:t>
                          </a:r>
                          <a:r>
                            <a:rPr kumimoji="1" lang="en-US" altLang="ja-JP" sz="1300" baseline="0"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smtClean="0"/>
                            <a:t>time</a:t>
                          </a:r>
                          <a:r>
                            <a:rPr kumimoji="1" lang="en-US" altLang="ja-JP" sz="1300" dirty="0" smtClean="0"/>
                            <a:t>(</a:t>
                          </a:r>
                          <a:r>
                            <a:rPr kumimoji="1" lang="en-US" altLang="ja-JP" sz="1300" dirty="0" smtClean="0">
                              <a:latin typeface="Times New Roman" panose="02020603050405020304" pitchFamily="18" charset="0"/>
                              <a:cs typeface="Times New Roman" panose="02020603050405020304" pitchFamily="18" charset="0"/>
                            </a:rPr>
                            <a:t>WL</a:t>
                          </a:r>
                          <a:r>
                            <a:rPr kumimoji="1" lang="ja-JP" altLang="en-US" sz="1300" dirty="0" smtClean="0">
                              <a:latin typeface="Times New Roman" panose="02020603050405020304" pitchFamily="18" charset="0"/>
                              <a:cs typeface="Times New Roman" panose="02020603050405020304" pitchFamily="18" charset="0"/>
                            </a:rPr>
                            <a:t> </a:t>
                          </a:r>
                          <a:r>
                            <a:rPr kumimoji="1" lang="en-US" altLang="ja-JP" sz="1300" dirty="0" smtClean="0">
                              <a:latin typeface="Times New Roman" panose="02020603050405020304" pitchFamily="18" charset="0"/>
                              <a:cs typeface="Times New Roman" panose="02020603050405020304" pitchFamily="18" charset="0"/>
                            </a:rPr>
                            <a:t>to ES</a:t>
                          </a:r>
                          <a:r>
                            <a:rPr kumimoji="1" lang="en-US" altLang="ja-JP" sz="1300" dirty="0" smtClean="0"/>
                            <a:t>)</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rotWithShape="1">
                          <a:blip r:embed="rId3"/>
                          <a:stretch>
                            <a:fillRect l="-949541" t="-64935" r="-239450" b="-700000"/>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rotWithShape="1">
                          <a:blip r:embed="rId3"/>
                          <a:stretch>
                            <a:fillRect l="-618378" t="-64935" r="-41081" b="-70000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r>
                  <a:tr h="464188">
                    <a:tc>
                      <a:txBody>
                        <a:bodyPr/>
                        <a:lstStyle/>
                        <a:p>
                          <a:pPr algn="ctr"/>
                          <a:r>
                            <a:rPr kumimoji="1" lang="en-US" altLang="ja-JP" sz="1300" dirty="0" smtClean="0">
                              <a:latin typeface="Times New Roman" panose="02020603050405020304" pitchFamily="18" charset="0"/>
                              <a:cs typeface="Times New Roman" panose="02020603050405020304" pitchFamily="18" charset="0"/>
                            </a:rPr>
                            <a:t>Effective thickness</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167105" r="-851376" b="-6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167105" r="-433333" b="-609211"/>
                          </a:stretch>
                        </a:blipFill>
                      </a:tcPr>
                    </a:tc>
                    <a:tc>
                      <a:txBody>
                        <a:bodyPr/>
                        <a:lstStyle/>
                        <a:p>
                          <a:pPr algn="ctr"/>
                          <a:r>
                            <a:rPr kumimoji="1" lang="en-US" altLang="ja-JP" sz="1300" dirty="0" smtClean="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Carrier relaxation</a:t>
                          </a:r>
                          <a:r>
                            <a:rPr kumimoji="1" lang="en-US" altLang="ja-JP" sz="1300" baseline="0"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smtClean="0"/>
                            <a:t>time</a:t>
                          </a:r>
                          <a:r>
                            <a:rPr kumimoji="1" lang="en-US" altLang="ja-JP" sz="1300" dirty="0" smtClean="0"/>
                            <a:t>(</a:t>
                          </a:r>
                          <a:r>
                            <a:rPr kumimoji="1" lang="en-US" altLang="ja-JP" sz="1300" dirty="0" smtClean="0">
                              <a:latin typeface="Times New Roman" panose="02020603050405020304" pitchFamily="18" charset="0"/>
                              <a:cs typeface="Times New Roman" panose="02020603050405020304" pitchFamily="18" charset="0"/>
                            </a:rPr>
                            <a:t>ES</a:t>
                          </a:r>
                          <a:r>
                            <a:rPr kumimoji="1" lang="ja-JP" altLang="en-US" sz="1300" dirty="0" smtClean="0">
                              <a:latin typeface="Times New Roman" panose="02020603050405020304" pitchFamily="18" charset="0"/>
                              <a:cs typeface="Times New Roman" panose="02020603050405020304" pitchFamily="18" charset="0"/>
                            </a:rPr>
                            <a:t> </a:t>
                          </a:r>
                          <a:r>
                            <a:rPr kumimoji="1" lang="en-US" altLang="ja-JP" sz="1300" dirty="0" smtClean="0">
                              <a:latin typeface="Times New Roman" panose="02020603050405020304" pitchFamily="18" charset="0"/>
                              <a:cs typeface="Times New Roman" panose="02020603050405020304" pitchFamily="18" charset="0"/>
                            </a:rPr>
                            <a:t>to WL</a:t>
                          </a:r>
                          <a:r>
                            <a:rPr kumimoji="1" lang="en-US" altLang="ja-JP" sz="1300" dirty="0" smtClean="0"/>
                            <a:t>)</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949541" t="-167105" r="-239450" b="-6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618378" t="-167105" r="-41081" b="-6092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tcPr>
                    </a:tc>
                  </a:tr>
                  <a:tr h="464188">
                    <a:tc>
                      <a:txBody>
                        <a:bodyPr/>
                        <a:lstStyle/>
                        <a:p>
                          <a:pPr algn="ctr"/>
                          <a:r>
                            <a:rPr kumimoji="1" lang="en-US" altLang="ja-JP" sz="1300" dirty="0" smtClean="0">
                              <a:latin typeface="Times New Roman" panose="02020603050405020304" pitchFamily="18" charset="0"/>
                              <a:cs typeface="Times New Roman" panose="02020603050405020304" pitchFamily="18" charset="0"/>
                            </a:rPr>
                            <a:t>Effective width</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267105" r="-851376" b="-5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267105" r="-433333" b="-509211"/>
                          </a:stretch>
                        </a:blipFill>
                      </a:tcPr>
                    </a:tc>
                    <a:tc>
                      <a:txBody>
                        <a:bodyPr/>
                        <a:lstStyle/>
                        <a:p>
                          <a:pPr algn="ctr"/>
                          <a:r>
                            <a:rPr kumimoji="1" lang="en-US" altLang="ja-JP" sz="1300" dirty="0" smtClean="0"/>
                            <a:t>m</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Spontaneous</a:t>
                          </a:r>
                          <a:r>
                            <a:rPr kumimoji="1" lang="en-US" altLang="ja-JP" sz="1300" baseline="0" dirty="0" smtClean="0"/>
                            <a:t> radiative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smtClean="0"/>
                            <a:t>lifetime in WL</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949541" t="-267105" r="-239450" b="-5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618378" t="-267105" r="-41081" b="-5092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tcPr>
                    </a:tc>
                  </a:tr>
                  <a:tr h="464188">
                    <a:tc>
                      <a:txBody>
                        <a:bodyPr/>
                        <a:lstStyle/>
                        <a:p>
                          <a:pPr algn="ctr"/>
                          <a:r>
                            <a:rPr kumimoji="1" lang="en-US" altLang="ja-JP" sz="1300" dirty="0" smtClean="0"/>
                            <a:t>Surface density of QDs</a:t>
                          </a:r>
                          <a:endParaRPr kumimoji="1" lang="ja-JP" altLang="en-US" sz="1300" dirty="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367105" r="-851376" b="-4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367105" r="-433333" b="-409211"/>
                          </a:stretch>
                        </a:blipFill>
                      </a:tcPr>
                    </a:tc>
                    <a:tc>
                      <a:txBody>
                        <a:bodyPr/>
                        <a:lstStyle/>
                        <a:p>
                          <a:pPr algn="ctr"/>
                          <a:r>
                            <a:rPr kumimoji="1" lang="en-US" altLang="ja-JP" sz="1300" baseline="0" dirty="0" smtClean="0"/>
                            <a:t>m</a:t>
                          </a:r>
                          <a:r>
                            <a:rPr kumimoji="1" lang="en-US" altLang="ja-JP" sz="1300" baseline="30000" dirty="0" smtClean="0"/>
                            <a:t>-2</a:t>
                          </a: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Carrier relaxation</a:t>
                          </a:r>
                          <a:r>
                            <a:rPr kumimoji="1" lang="en-US" altLang="ja-JP" sz="1300" baseline="0"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smtClean="0"/>
                            <a:t>time</a:t>
                          </a:r>
                          <a:r>
                            <a:rPr kumimoji="1" lang="en-US" altLang="ja-JP" sz="1300" dirty="0" smtClean="0"/>
                            <a:t>(</a:t>
                          </a:r>
                          <a:r>
                            <a:rPr kumimoji="1" lang="en-US" altLang="ja-JP" sz="1300" dirty="0" smtClean="0">
                              <a:latin typeface="Times New Roman" panose="02020603050405020304" pitchFamily="18" charset="0"/>
                              <a:cs typeface="Times New Roman" panose="02020603050405020304" pitchFamily="18" charset="0"/>
                            </a:rPr>
                            <a:t>ES</a:t>
                          </a:r>
                          <a:r>
                            <a:rPr kumimoji="1" lang="ja-JP" altLang="en-US" sz="1300" dirty="0" smtClean="0">
                              <a:latin typeface="Times New Roman" panose="02020603050405020304" pitchFamily="18" charset="0"/>
                              <a:cs typeface="Times New Roman" panose="02020603050405020304" pitchFamily="18" charset="0"/>
                            </a:rPr>
                            <a:t> </a:t>
                          </a:r>
                          <a:r>
                            <a:rPr kumimoji="1" lang="en-US" altLang="ja-JP" sz="1300" dirty="0" smtClean="0">
                              <a:latin typeface="Times New Roman" panose="02020603050405020304" pitchFamily="18" charset="0"/>
                              <a:cs typeface="Times New Roman" panose="02020603050405020304" pitchFamily="18" charset="0"/>
                            </a:rPr>
                            <a:t>to GS</a:t>
                          </a:r>
                          <a:r>
                            <a:rPr kumimoji="1" lang="en-US" altLang="ja-JP" sz="1300" dirty="0" smtClean="0"/>
                            <a:t>)</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949541" t="-367105" r="-239450" b="-4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618378" t="-367105" r="-41081" b="-4092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tcPr>
                    </a:tc>
                  </a:tr>
                  <a:tr h="4641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Group velocity</a:t>
                          </a:r>
                          <a:endParaRPr kumimoji="1" lang="ja-JP" altLang="en-US" sz="1300" dirty="0" smtClean="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467105" r="-851376" b="-3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467105" r="-433333" b="-3092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m/s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Carrier relaxation</a:t>
                          </a:r>
                          <a:r>
                            <a:rPr kumimoji="1" lang="en-US" altLang="ja-JP" sz="1300" baseline="0"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aseline="0" dirty="0" smtClean="0"/>
                            <a:t>time</a:t>
                          </a:r>
                          <a:r>
                            <a:rPr kumimoji="1" lang="en-US" altLang="ja-JP" sz="1300" dirty="0" smtClean="0"/>
                            <a:t>(</a:t>
                          </a:r>
                          <a:r>
                            <a:rPr kumimoji="1" lang="en-US" altLang="ja-JP" sz="1300" dirty="0" smtClean="0">
                              <a:latin typeface="Times New Roman" panose="02020603050405020304" pitchFamily="18" charset="0"/>
                              <a:cs typeface="Times New Roman" panose="02020603050405020304" pitchFamily="18" charset="0"/>
                            </a:rPr>
                            <a:t>GS</a:t>
                          </a:r>
                          <a:r>
                            <a:rPr kumimoji="1" lang="ja-JP" altLang="en-US" sz="1300" dirty="0" smtClean="0">
                              <a:latin typeface="Times New Roman" panose="02020603050405020304" pitchFamily="18" charset="0"/>
                              <a:cs typeface="Times New Roman" panose="02020603050405020304" pitchFamily="18" charset="0"/>
                            </a:rPr>
                            <a:t> </a:t>
                          </a:r>
                          <a:r>
                            <a:rPr kumimoji="1" lang="en-US" altLang="ja-JP" sz="1300" dirty="0" smtClean="0">
                              <a:latin typeface="Times New Roman" panose="02020603050405020304" pitchFamily="18" charset="0"/>
                              <a:cs typeface="Times New Roman" panose="02020603050405020304" pitchFamily="18" charset="0"/>
                            </a:rPr>
                            <a:t>to ES</a:t>
                          </a:r>
                          <a:r>
                            <a:rPr kumimoji="1" lang="en-US" altLang="ja-JP" sz="1300" dirty="0" smtClean="0"/>
                            <a:t>)</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949541" t="-467105" r="-239450" b="-309211"/>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618378" t="-467105" r="-41081" b="-3092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tcPr>
                    </a:tc>
                  </a:tr>
                  <a:tr h="4641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Injection current</a:t>
                          </a:r>
                          <a:endParaRPr kumimoji="1" lang="ja-JP" altLang="en-US" sz="1300" dirty="0" smtClean="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559740" r="-851376" b="-205195"/>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559740" r="-433333" b="-20519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Spontaneous radiative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lifetime in GS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949541" t="-559740" r="-239450" b="-205195"/>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618378" t="-559740" r="-41081" b="-20519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s</a:t>
                          </a:r>
                          <a:endParaRPr kumimoji="1" lang="ja-JP" altLang="en-US" sz="1300" dirty="0" smtClean="0"/>
                        </a:p>
                      </a:txBody>
                      <a:tcPr marL="67947" marR="67947" marT="33974" marB="33974" anchor="ctr">
                        <a:lnL w="19050" cap="flat" cmpd="sng" algn="ctr">
                          <a:solidFill>
                            <a:schemeClr val="tx1"/>
                          </a:solidFill>
                          <a:prstDash val="solid"/>
                          <a:round/>
                          <a:headEnd type="none" w="med" len="med"/>
                          <a:tailEnd type="none" w="med" len="med"/>
                        </a:lnL>
                      </a:tcPr>
                    </a:tc>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Maximum model gain</a:t>
                          </a:r>
                          <a:endParaRPr kumimoji="1" lang="ja-JP" altLang="en-US" sz="1300" dirty="0" smtClean="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1016000" r="-851376" b="-216000"/>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1016000" r="-433333" b="-21600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Linewidth</a:t>
                          </a:r>
                          <a:r>
                            <a:rPr kumimoji="1" lang="en-US" altLang="ja-JP" sz="1300" baseline="0" dirty="0" smtClean="0"/>
                            <a:t> enhancement factor</a:t>
                          </a:r>
                          <a:endParaRPr kumimoji="1" lang="ja-JP" altLang="en-US" sz="1300" dirty="0" smtClean="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1094118" r="-851376" b="-111765"/>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1094118" r="-433333" b="-11176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tr>
                  <a:tr h="3076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Waveguide loss</a:t>
                          </a:r>
                          <a:endParaRPr kumimoji="1" lang="ja-JP" altLang="en-US" sz="1300" dirty="0" smtClean="0"/>
                        </a:p>
                      </a:txBody>
                      <a:tcPr marL="67947" marR="67947" marT="33974" marB="33974" anchor="ctr">
                        <a:lnR w="19050" cap="flat" cmpd="sng" algn="ctr">
                          <a:solidFill>
                            <a:schemeClr val="tx1"/>
                          </a:solidFill>
                          <a:prstDash val="solid"/>
                          <a:round/>
                          <a:headEnd type="none" w="med" len="med"/>
                          <a:tailEnd type="none" w="med" len="med"/>
                        </a:lnR>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337615" t="-1218000" r="-851376" b="-14000"/>
                          </a:stretch>
                        </a:blipFill>
                      </a:tcPr>
                    </a:tc>
                    <a:tc>
                      <a:txBody>
                        <a:bodyPr/>
                        <a:lstStyle/>
                        <a:p>
                          <a:endParaRPr lang="en-US"/>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blipFill rotWithShape="1">
                          <a:blip r:embed="rId3"/>
                          <a:stretch>
                            <a:fillRect l="-274138" t="-1218000" r="-433333" b="-1400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m</a:t>
                          </a:r>
                          <a:r>
                            <a:rPr kumimoji="1" lang="en-US" altLang="ja-JP" sz="1300" baseline="30000" dirty="0" smtClean="0"/>
                            <a:t>-1</a:t>
                          </a:r>
                          <a:endParaRPr kumimoji="1" lang="ja-JP" altLang="en-US" sz="1300" baseline="300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marL="67947" marR="67947" marT="33974" marB="33974" anchor="ctr">
                        <a:lnL w="19050" cap="flat" cmpd="sng" algn="ctr">
                          <a:solidFill>
                            <a:schemeClr val="tx1"/>
                          </a:solidFill>
                          <a:prstDash val="solid"/>
                          <a:round/>
                          <a:headEnd type="none" w="med" len="med"/>
                          <a:tailEnd type="none" w="med" len="med"/>
                        </a:lnL>
                      </a:tcPr>
                    </a:tc>
                  </a:tr>
                </a:tbl>
              </a:graphicData>
            </a:graphic>
          </p:graphicFrame>
        </mc:Fallback>
      </mc:AlternateContent>
    </p:spTree>
  </p:cSld>
  <p:clrMapOvr>
    <a:masterClrMapping/>
  </p:clrMapOvr>
  <p:transition advTm="3064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5-2. Result—Input and Output Waveforms of the Encoder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 name="コンテンツ プレースホルダ 2"/>
          <p:cNvSpPr>
            <a:spLocks noGrp="1"/>
          </p:cNvSpPr>
          <p:nvPr>
            <p:ph idx="1"/>
          </p:nvPr>
        </p:nvSpPr>
        <p:spPr>
          <a:xfrm>
            <a:off x="0" y="714356"/>
            <a:ext cx="9144000" cy="6143644"/>
          </a:xfrm>
        </p:spPr>
        <p:txBody>
          <a:bodyPr>
            <a:normAutofit/>
          </a:bodyPr>
          <a:lstStyle/>
          <a:p>
            <a:endParaRPr lang="en-US" altLang="ja-JP" sz="2800" dirty="0">
              <a:solidFill>
                <a:schemeClr val="tx2"/>
              </a:solidFill>
              <a:ea typeface="HGPｺﾞｼｯｸM" pitchFamily="50" charset="-128"/>
            </a:endParaRPr>
          </a:p>
          <a:p>
            <a:endParaRPr lang="en-US" altLang="ja-JP" sz="2800" dirty="0">
              <a:solidFill>
                <a:schemeClr val="tx2"/>
              </a:solidFill>
              <a:ea typeface="HGPｺﾞｼｯｸM" pitchFamily="50" charset="-128"/>
            </a:endParaRPr>
          </a:p>
          <a:p>
            <a:endParaRPr lang="en-US" altLang="ja-JP" sz="2800" dirty="0">
              <a:solidFill>
                <a:schemeClr val="tx2"/>
              </a:solidFill>
              <a:ea typeface="HGPｺﾞｼｯｸM" pitchFamily="50" charset="-128"/>
            </a:endParaRPr>
          </a:p>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12</a:t>
            </a:fld>
            <a:endParaRPr kumimoji="1" lang="ja-JP" altLang="en-US"/>
          </a:p>
        </p:txBody>
      </p:sp>
      <p:sp>
        <p:nvSpPr>
          <p:cNvPr id="6" name="コンテンツ プレースホルダ 2"/>
          <p:cNvSpPr txBox="1">
            <a:spLocks/>
          </p:cNvSpPr>
          <p:nvPr/>
        </p:nvSpPr>
        <p:spPr>
          <a:xfrm>
            <a:off x="-7294" y="692696"/>
            <a:ext cx="9151293" cy="6165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endParaRPr lang="en-US" altLang="ja-JP" sz="2000" dirty="0"/>
          </a:p>
          <a:p>
            <a:pPr marL="0" indent="0">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a:p>
            <a:pPr>
              <a:buFont typeface="Wingdings" pitchFamily="2" charset="2"/>
              <a:buNone/>
            </a:pPr>
            <a:endParaRPr lang="en-US" altLang="ja-JP" sz="2000" dirty="0"/>
          </a:p>
        </p:txBody>
      </p:sp>
      <p:pic>
        <p:nvPicPr>
          <p:cNvPr id="12" name="Picture 2" descr="\\192.168.1.203\User Pub$\卒業研究2015\matsumoto\卒業研究\send_11100000_01100000_160Gb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86" y="1220067"/>
            <a:ext cx="8313224" cy="17027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192.168.1.203\User Pub$\卒業研究2015\matsumoto\卒業研究\send_11100101_01101111_160Gbp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61" y="3972506"/>
            <a:ext cx="8260349" cy="1582987"/>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24926" y="5769649"/>
            <a:ext cx="6369062" cy="369332"/>
          </a:xfrm>
          <a:prstGeom prst="rect">
            <a:avLst/>
          </a:prstGeom>
          <a:noFill/>
        </p:spPr>
        <p:txBody>
          <a:bodyPr wrap="square" rtlCol="0">
            <a:spAutoFit/>
          </a:bodyPr>
          <a:lstStyle/>
          <a:p>
            <a:pPr algn="ctr"/>
            <a:r>
              <a:rPr kumimoji="1" lang="en-US" altLang="ja-JP" dirty="0">
                <a:latin typeface="Times New Roman" panose="02020603050405020304" pitchFamily="18" charset="0"/>
                <a:cs typeface="Times New Roman" panose="02020603050405020304" pitchFamily="18" charset="0"/>
              </a:rPr>
              <a:t>Fig 9. </a:t>
            </a:r>
            <a:r>
              <a:rPr lang="en-US" altLang="ja-JP" dirty="0">
                <a:latin typeface="Times New Roman" panose="02020603050405020304" pitchFamily="18" charset="0"/>
                <a:cs typeface="Times New Roman" panose="02020603050405020304" pitchFamily="18" charset="0"/>
              </a:rPr>
              <a:t>W</a:t>
            </a:r>
            <a:r>
              <a:rPr kumimoji="1" lang="en-US" altLang="ja-JP" dirty="0">
                <a:latin typeface="Times New Roman" panose="02020603050405020304" pitchFamily="18" charset="0"/>
                <a:cs typeface="Times New Roman" panose="02020603050405020304" pitchFamily="18" charset="0"/>
              </a:rPr>
              <a:t>aveforms obtained from the encoder</a:t>
            </a:r>
            <a:endParaRPr kumimoji="1" lang="ja-JP" altLang="en-US" dirty="0">
              <a:latin typeface="Times New Roman" panose="02020603050405020304" pitchFamily="18" charset="0"/>
              <a:cs typeface="Times New Roman" panose="02020603050405020304" pitchFamily="18" charset="0"/>
            </a:endParaRPr>
          </a:p>
        </p:txBody>
      </p:sp>
      <p:sp>
        <p:nvSpPr>
          <p:cNvPr id="15" name="テキスト ボックス 14"/>
          <p:cNvSpPr txBox="1"/>
          <p:nvPr/>
        </p:nvSpPr>
        <p:spPr>
          <a:xfrm>
            <a:off x="1547955" y="3146394"/>
            <a:ext cx="6369062" cy="369332"/>
          </a:xfrm>
          <a:prstGeom prst="rect">
            <a:avLst/>
          </a:prstGeom>
          <a:noFill/>
        </p:spPr>
        <p:txBody>
          <a:bodyPr wrap="square" rtlCol="0">
            <a:spAutoFit/>
          </a:bodyPr>
          <a:lstStyle/>
          <a:p>
            <a:pPr algn="ctr"/>
            <a:r>
              <a:rPr kumimoji="1" lang="en-US" altLang="ja-JP" dirty="0">
                <a:latin typeface="Times New Roman" panose="02020603050405020304" pitchFamily="18" charset="0"/>
                <a:cs typeface="Times New Roman" panose="02020603050405020304" pitchFamily="18" charset="0"/>
              </a:rPr>
              <a:t>Fig 8. Waveforms </a:t>
            </a:r>
            <a:r>
              <a:rPr lang="en-US" altLang="ja-JP" dirty="0">
                <a:latin typeface="Times New Roman" panose="02020603050405020304" pitchFamily="18" charset="0"/>
                <a:cs typeface="Times New Roman" panose="02020603050405020304" pitchFamily="18" charset="0"/>
              </a:rPr>
              <a:t>fed into</a:t>
            </a:r>
            <a:r>
              <a:rPr kumimoji="1" lang="en-US" altLang="ja-JP" dirty="0">
                <a:latin typeface="Times New Roman" panose="02020603050405020304" pitchFamily="18" charset="0"/>
                <a:cs typeface="Times New Roman" panose="02020603050405020304" pitchFamily="18" charset="0"/>
              </a:rPr>
              <a:t> the encoder </a:t>
            </a:r>
            <a:endParaRPr kumimoji="1" lang="ja-JP" altLang="en-US" dirty="0">
              <a:latin typeface="Times New Roman" panose="02020603050405020304" pitchFamily="18" charset="0"/>
              <a:cs typeface="Times New Roman" panose="02020603050405020304" pitchFamily="18" charset="0"/>
            </a:endParaRPr>
          </a:p>
        </p:txBody>
      </p:sp>
      <p:sp>
        <p:nvSpPr>
          <p:cNvPr id="16" name="テキスト ボックス 15"/>
          <p:cNvSpPr txBox="1"/>
          <p:nvPr/>
        </p:nvSpPr>
        <p:spPr>
          <a:xfrm>
            <a:off x="974455" y="959609"/>
            <a:ext cx="1071618" cy="400110"/>
          </a:xfrm>
          <a:prstGeom prst="rect">
            <a:avLst/>
          </a:prstGeom>
          <a:noFill/>
        </p:spPr>
        <p:txBody>
          <a:bodyPr wrap="square" rtlCol="0">
            <a:spAutoFit/>
          </a:bodyPr>
          <a:lstStyle/>
          <a:p>
            <a:pPr algn="dist"/>
            <a:r>
              <a:rPr kumimoji="1" lang="en-US" altLang="ja-JP" sz="2000" dirty="0">
                <a:latin typeface="Times New Roman" panose="02020603050405020304" pitchFamily="18" charset="0"/>
                <a:cs typeface="Times New Roman" panose="02020603050405020304" pitchFamily="18" charset="0"/>
              </a:rPr>
              <a:t>1110</a:t>
            </a:r>
            <a:endParaRPr kumimoji="1" lang="ja-JP" altLang="en-US" sz="2000" dirty="0">
              <a:latin typeface="Times New Roman" panose="02020603050405020304" pitchFamily="18" charset="0"/>
              <a:cs typeface="Times New Roman" panose="02020603050405020304" pitchFamily="18" charset="0"/>
            </a:endParaRPr>
          </a:p>
        </p:txBody>
      </p:sp>
      <p:sp>
        <p:nvSpPr>
          <p:cNvPr id="17" name="テキスト ボックス 16"/>
          <p:cNvSpPr txBox="1"/>
          <p:nvPr/>
        </p:nvSpPr>
        <p:spPr>
          <a:xfrm>
            <a:off x="4798527" y="959609"/>
            <a:ext cx="1105243" cy="400110"/>
          </a:xfrm>
          <a:prstGeom prst="rect">
            <a:avLst/>
          </a:prstGeom>
          <a:noFill/>
        </p:spPr>
        <p:txBody>
          <a:bodyPr wrap="square" rtlCol="0">
            <a:spAutoFit/>
          </a:bodyPr>
          <a:lstStyle/>
          <a:p>
            <a:pPr algn="dist"/>
            <a:r>
              <a:rPr lang="en-US" altLang="ja-JP" sz="2000" dirty="0">
                <a:latin typeface="Times New Roman" panose="02020603050405020304" pitchFamily="18" charset="0"/>
                <a:cs typeface="Times New Roman" panose="02020603050405020304" pitchFamily="18" charset="0"/>
              </a:rPr>
              <a:t>0</a:t>
            </a:r>
            <a:r>
              <a:rPr kumimoji="1" lang="en-US" altLang="ja-JP" sz="2000" dirty="0">
                <a:latin typeface="Times New Roman" panose="02020603050405020304" pitchFamily="18" charset="0"/>
                <a:cs typeface="Times New Roman" panose="02020603050405020304" pitchFamily="18" charset="0"/>
              </a:rPr>
              <a:t>110</a:t>
            </a:r>
            <a:endParaRPr kumimoji="1" lang="ja-JP" altLang="en-US" dirty="0">
              <a:latin typeface="Times New Roman" panose="02020603050405020304" pitchFamily="18" charset="0"/>
              <a:cs typeface="Times New Roman" panose="02020603050405020304" pitchFamily="18" charset="0"/>
            </a:endParaRPr>
          </a:p>
        </p:txBody>
      </p:sp>
      <p:cxnSp>
        <p:nvCxnSpPr>
          <p:cNvPr id="18" name="直線コネクタ 17"/>
          <p:cNvCxnSpPr/>
          <p:nvPr/>
        </p:nvCxnSpPr>
        <p:spPr>
          <a:xfrm>
            <a:off x="858147" y="1287476"/>
            <a:ext cx="0" cy="14832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862126" y="2782436"/>
            <a:ext cx="78488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84090" y="4058999"/>
            <a:ext cx="0" cy="13118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86401" y="5399769"/>
            <a:ext cx="78488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008588" y="3699075"/>
            <a:ext cx="1994197" cy="400110"/>
          </a:xfrm>
          <a:prstGeom prst="rect">
            <a:avLst/>
          </a:prstGeom>
          <a:noFill/>
        </p:spPr>
        <p:txBody>
          <a:bodyPr wrap="square" rtlCol="0">
            <a:spAutoFit/>
          </a:bodyPr>
          <a:lstStyle/>
          <a:p>
            <a:pPr algn="dist"/>
            <a:r>
              <a:rPr kumimoji="1" lang="en-US" altLang="ja-JP" sz="2000" dirty="0">
                <a:latin typeface="Times New Roman" panose="02020603050405020304" pitchFamily="18" charset="0"/>
                <a:cs typeface="Times New Roman" panose="02020603050405020304" pitchFamily="18" charset="0"/>
              </a:rPr>
              <a:t>11100101</a:t>
            </a:r>
            <a:endParaRPr kumimoji="1" lang="ja-JP" altLang="en-US"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50307" y="830712"/>
            <a:ext cx="461665" cy="2303543"/>
          </a:xfrm>
          <a:prstGeom prst="rect">
            <a:avLst/>
          </a:prstGeom>
          <a:noFill/>
        </p:spPr>
        <p:txBody>
          <a:bodyPr vert="vert270" wrap="square" rtlCol="0">
            <a:spAutoFit/>
          </a:bodyPr>
          <a:lstStyle/>
          <a:p>
            <a:pPr algn="ctr"/>
            <a:r>
              <a:rPr kumimoji="1" lang="en-US" altLang="ja-JP" dirty="0">
                <a:latin typeface="Times New Roman" panose="02020603050405020304" pitchFamily="18" charset="0"/>
                <a:cs typeface="Times New Roman" panose="02020603050405020304" pitchFamily="18" charset="0"/>
              </a:rPr>
              <a:t>Normalized Power</a:t>
            </a:r>
            <a:endParaRPr kumimoji="1" lang="ja-JP" altLang="en-US"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4855151" y="3699075"/>
            <a:ext cx="1994197" cy="400110"/>
          </a:xfrm>
          <a:prstGeom prst="rect">
            <a:avLst/>
          </a:prstGeom>
          <a:noFill/>
        </p:spPr>
        <p:txBody>
          <a:bodyPr wrap="square" rtlCol="0">
            <a:spAutoFit/>
          </a:bodyPr>
          <a:lstStyle/>
          <a:p>
            <a:pPr algn="dist"/>
            <a:r>
              <a:rPr lang="en-US" altLang="ja-JP" sz="2000" dirty="0">
                <a:latin typeface="Times New Roman" panose="02020603050405020304" pitchFamily="18" charset="0"/>
                <a:cs typeface="Times New Roman" panose="02020603050405020304" pitchFamily="18" charset="0"/>
              </a:rPr>
              <a:t>0</a:t>
            </a:r>
            <a:r>
              <a:rPr kumimoji="1" lang="en-US" altLang="ja-JP" sz="2000" dirty="0">
                <a:latin typeface="Times New Roman" panose="02020603050405020304" pitchFamily="18" charset="0"/>
                <a:cs typeface="Times New Roman" panose="02020603050405020304" pitchFamily="18" charset="0"/>
              </a:rPr>
              <a:t>1101111</a:t>
            </a:r>
            <a:endParaRPr kumimoji="1" lang="ja-JP" altLang="en-US" sz="2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134598" y="3669401"/>
            <a:ext cx="461665" cy="2108911"/>
          </a:xfrm>
          <a:prstGeom prst="rect">
            <a:avLst/>
          </a:prstGeom>
          <a:noFill/>
        </p:spPr>
        <p:txBody>
          <a:bodyPr vert="vert270" wrap="square" rtlCol="0">
            <a:spAutoFit/>
          </a:bodyPr>
          <a:lstStyle/>
          <a:p>
            <a:pPr algn="ctr"/>
            <a:r>
              <a:rPr kumimoji="1" lang="en-US" altLang="ja-JP" dirty="0">
                <a:latin typeface="Times New Roman" panose="02020603050405020304" pitchFamily="18" charset="0"/>
                <a:cs typeface="Times New Roman" panose="02020603050405020304" pitchFamily="18" charset="0"/>
              </a:rPr>
              <a:t>Normalized Power</a:t>
            </a:r>
            <a:endParaRPr kumimoji="1" lang="ja-JP" altLang="en-US" dirty="0">
              <a:latin typeface="Times New Roman" panose="02020603050405020304" pitchFamily="18" charset="0"/>
              <a:cs typeface="Times New Roman" panose="02020603050405020304" pitchFamily="18" charset="0"/>
            </a:endParaRPr>
          </a:p>
        </p:txBody>
      </p:sp>
      <p:sp>
        <p:nvSpPr>
          <p:cNvPr id="26" name="テキスト ボックス 25"/>
          <p:cNvSpPr txBox="1"/>
          <p:nvPr/>
        </p:nvSpPr>
        <p:spPr>
          <a:xfrm>
            <a:off x="449234" y="2561061"/>
            <a:ext cx="535079" cy="369332"/>
          </a:xfrm>
          <a:prstGeom prst="rect">
            <a:avLst/>
          </a:prstGeom>
          <a:noFill/>
        </p:spPr>
        <p:txBody>
          <a:bodyPr wrap="square" rtlCol="0">
            <a:spAutoFit/>
          </a:bodyPr>
          <a:lstStyle/>
          <a:p>
            <a:r>
              <a:rPr kumimoji="1" lang="en-US" altLang="ja-JP" dirty="0"/>
              <a:t>0.0</a:t>
            </a:r>
            <a:endParaRPr kumimoji="1" lang="ja-JP" altLang="en-US" dirty="0"/>
          </a:p>
        </p:txBody>
      </p:sp>
      <p:sp>
        <p:nvSpPr>
          <p:cNvPr id="27" name="テキスト ボックス 26"/>
          <p:cNvSpPr txBox="1"/>
          <p:nvPr/>
        </p:nvSpPr>
        <p:spPr>
          <a:xfrm>
            <a:off x="433123" y="1800652"/>
            <a:ext cx="500946" cy="369332"/>
          </a:xfrm>
          <a:prstGeom prst="rect">
            <a:avLst/>
          </a:prstGeom>
          <a:noFill/>
        </p:spPr>
        <p:txBody>
          <a:bodyPr wrap="square" rtlCol="0">
            <a:spAutoFit/>
          </a:bodyPr>
          <a:lstStyle/>
          <a:p>
            <a:r>
              <a:rPr kumimoji="1" lang="en-US" altLang="ja-JP" dirty="0"/>
              <a:t>0.5</a:t>
            </a:r>
            <a:endParaRPr kumimoji="1" lang="ja-JP" altLang="en-US" dirty="0"/>
          </a:p>
        </p:txBody>
      </p:sp>
      <p:sp>
        <p:nvSpPr>
          <p:cNvPr id="28" name="テキスト ボックス 27"/>
          <p:cNvSpPr txBox="1"/>
          <p:nvPr/>
        </p:nvSpPr>
        <p:spPr>
          <a:xfrm>
            <a:off x="433123" y="1087421"/>
            <a:ext cx="500946" cy="369332"/>
          </a:xfrm>
          <a:prstGeom prst="rect">
            <a:avLst/>
          </a:prstGeom>
          <a:noFill/>
        </p:spPr>
        <p:txBody>
          <a:bodyPr wrap="square" rtlCol="0">
            <a:spAutoFit/>
          </a:bodyPr>
          <a:lstStyle/>
          <a:p>
            <a:r>
              <a:rPr kumimoji="1" lang="en-US" altLang="ja-JP" dirty="0"/>
              <a:t>1.0</a:t>
            </a:r>
            <a:endParaRPr kumimoji="1" lang="ja-JP" altLang="en-US" dirty="0"/>
          </a:p>
        </p:txBody>
      </p:sp>
      <p:sp>
        <p:nvSpPr>
          <p:cNvPr id="29" name="テキスト ボックス 28"/>
          <p:cNvSpPr txBox="1"/>
          <p:nvPr/>
        </p:nvSpPr>
        <p:spPr>
          <a:xfrm>
            <a:off x="4029802" y="2878728"/>
            <a:ext cx="1130866"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Time(ns)</a:t>
            </a:r>
            <a:endParaRPr kumimoji="1" lang="ja-JP" altLang="en-US" sz="2000" dirty="0">
              <a:latin typeface="Times New Roman" panose="02020603050405020304" pitchFamily="18" charset="0"/>
              <a:cs typeface="Times New Roman" panose="02020603050405020304" pitchFamily="18" charset="0"/>
            </a:endParaRPr>
          </a:p>
        </p:txBody>
      </p:sp>
      <p:sp>
        <p:nvSpPr>
          <p:cNvPr id="30" name="正方形/長方形 29"/>
          <p:cNvSpPr/>
          <p:nvPr/>
        </p:nvSpPr>
        <p:spPr>
          <a:xfrm>
            <a:off x="948375" y="2812708"/>
            <a:ext cx="7718553" cy="148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テキスト ボックス 30"/>
          <p:cNvSpPr txBox="1"/>
          <p:nvPr/>
        </p:nvSpPr>
        <p:spPr>
          <a:xfrm>
            <a:off x="934069" y="2700998"/>
            <a:ext cx="613886" cy="369332"/>
          </a:xfrm>
          <a:prstGeom prst="rect">
            <a:avLst/>
          </a:prstGeom>
          <a:noFill/>
        </p:spPr>
        <p:txBody>
          <a:bodyPr wrap="square" rtlCol="0">
            <a:spAutoFit/>
          </a:bodyPr>
          <a:lstStyle/>
          <a:p>
            <a:pPr algn="ctr"/>
            <a:r>
              <a:rPr kumimoji="1" lang="en-US" altLang="ja-JP" dirty="0"/>
              <a:t>1.30</a:t>
            </a:r>
            <a:endParaRPr kumimoji="1" lang="ja-JP" altLang="en-US" dirty="0"/>
          </a:p>
        </p:txBody>
      </p:sp>
      <p:sp>
        <p:nvSpPr>
          <p:cNvPr id="32" name="テキスト ボックス 31"/>
          <p:cNvSpPr txBox="1"/>
          <p:nvPr/>
        </p:nvSpPr>
        <p:spPr>
          <a:xfrm>
            <a:off x="2850136" y="2707401"/>
            <a:ext cx="648072" cy="369332"/>
          </a:xfrm>
          <a:prstGeom prst="rect">
            <a:avLst/>
          </a:prstGeom>
          <a:noFill/>
        </p:spPr>
        <p:txBody>
          <a:bodyPr wrap="square" rtlCol="0">
            <a:spAutoFit/>
          </a:bodyPr>
          <a:lstStyle/>
          <a:p>
            <a:r>
              <a:rPr kumimoji="1" lang="en-US" altLang="ja-JP" dirty="0"/>
              <a:t>1.35</a:t>
            </a:r>
            <a:endParaRPr kumimoji="1" lang="ja-JP" altLang="en-US" dirty="0"/>
          </a:p>
        </p:txBody>
      </p:sp>
      <p:sp>
        <p:nvSpPr>
          <p:cNvPr id="33" name="テキスト ボックス 32"/>
          <p:cNvSpPr txBox="1"/>
          <p:nvPr/>
        </p:nvSpPr>
        <p:spPr>
          <a:xfrm>
            <a:off x="4746697" y="2702313"/>
            <a:ext cx="632047" cy="369332"/>
          </a:xfrm>
          <a:prstGeom prst="rect">
            <a:avLst/>
          </a:prstGeom>
          <a:noFill/>
        </p:spPr>
        <p:txBody>
          <a:bodyPr wrap="square" rtlCol="0">
            <a:spAutoFit/>
          </a:bodyPr>
          <a:lstStyle/>
          <a:p>
            <a:r>
              <a:rPr kumimoji="1" lang="en-US" altLang="ja-JP" dirty="0"/>
              <a:t>1.40</a:t>
            </a:r>
            <a:endParaRPr kumimoji="1" lang="ja-JP" altLang="en-US" dirty="0"/>
          </a:p>
        </p:txBody>
      </p:sp>
      <p:sp>
        <p:nvSpPr>
          <p:cNvPr id="34" name="テキスト ボックス 33"/>
          <p:cNvSpPr txBox="1"/>
          <p:nvPr/>
        </p:nvSpPr>
        <p:spPr>
          <a:xfrm>
            <a:off x="6683670" y="2707778"/>
            <a:ext cx="648072" cy="369332"/>
          </a:xfrm>
          <a:prstGeom prst="rect">
            <a:avLst/>
          </a:prstGeom>
          <a:noFill/>
        </p:spPr>
        <p:txBody>
          <a:bodyPr wrap="square" rtlCol="0">
            <a:spAutoFit/>
          </a:bodyPr>
          <a:lstStyle/>
          <a:p>
            <a:r>
              <a:rPr kumimoji="1" lang="en-US" altLang="ja-JP" dirty="0"/>
              <a:t>1.45</a:t>
            </a:r>
            <a:endParaRPr kumimoji="1" lang="ja-JP" altLang="en-US" dirty="0"/>
          </a:p>
        </p:txBody>
      </p:sp>
      <p:sp>
        <p:nvSpPr>
          <p:cNvPr id="35" name="正方形/長方形 34"/>
          <p:cNvSpPr/>
          <p:nvPr/>
        </p:nvSpPr>
        <p:spPr>
          <a:xfrm>
            <a:off x="1009620" y="5442918"/>
            <a:ext cx="7718553" cy="148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p:cNvSpPr txBox="1"/>
          <p:nvPr/>
        </p:nvSpPr>
        <p:spPr>
          <a:xfrm>
            <a:off x="1021353" y="5332523"/>
            <a:ext cx="603302" cy="369332"/>
          </a:xfrm>
          <a:prstGeom prst="rect">
            <a:avLst/>
          </a:prstGeom>
          <a:noFill/>
        </p:spPr>
        <p:txBody>
          <a:bodyPr wrap="square" rtlCol="0">
            <a:spAutoFit/>
          </a:bodyPr>
          <a:lstStyle/>
          <a:p>
            <a:pPr algn="ctr"/>
            <a:r>
              <a:rPr kumimoji="1" lang="en-US" altLang="ja-JP" dirty="0"/>
              <a:t>1.30</a:t>
            </a:r>
            <a:endParaRPr kumimoji="1" lang="ja-JP" altLang="en-US" dirty="0"/>
          </a:p>
        </p:txBody>
      </p:sp>
      <p:sp>
        <p:nvSpPr>
          <p:cNvPr id="37" name="テキスト ボックス 36"/>
          <p:cNvSpPr txBox="1"/>
          <p:nvPr/>
        </p:nvSpPr>
        <p:spPr>
          <a:xfrm>
            <a:off x="2923114" y="5332523"/>
            <a:ext cx="648072" cy="369332"/>
          </a:xfrm>
          <a:prstGeom prst="rect">
            <a:avLst/>
          </a:prstGeom>
          <a:noFill/>
        </p:spPr>
        <p:txBody>
          <a:bodyPr wrap="square" rtlCol="0">
            <a:spAutoFit/>
          </a:bodyPr>
          <a:lstStyle/>
          <a:p>
            <a:r>
              <a:rPr kumimoji="1" lang="en-US" altLang="ja-JP" dirty="0"/>
              <a:t>1.35</a:t>
            </a:r>
            <a:endParaRPr kumimoji="1" lang="ja-JP" altLang="en-US" dirty="0"/>
          </a:p>
        </p:txBody>
      </p:sp>
      <p:sp>
        <p:nvSpPr>
          <p:cNvPr id="39" name="テキスト ボックス 38"/>
          <p:cNvSpPr txBox="1"/>
          <p:nvPr/>
        </p:nvSpPr>
        <p:spPr>
          <a:xfrm>
            <a:off x="4855151" y="5332523"/>
            <a:ext cx="609890" cy="369332"/>
          </a:xfrm>
          <a:prstGeom prst="rect">
            <a:avLst/>
          </a:prstGeom>
          <a:noFill/>
        </p:spPr>
        <p:txBody>
          <a:bodyPr wrap="square" rtlCol="0">
            <a:spAutoFit/>
          </a:bodyPr>
          <a:lstStyle/>
          <a:p>
            <a:r>
              <a:rPr kumimoji="1" lang="en-US" altLang="ja-JP" dirty="0"/>
              <a:t>1.40</a:t>
            </a:r>
            <a:endParaRPr kumimoji="1" lang="ja-JP" altLang="en-US" dirty="0"/>
          </a:p>
        </p:txBody>
      </p:sp>
      <p:sp>
        <p:nvSpPr>
          <p:cNvPr id="40" name="テキスト ボックス 39"/>
          <p:cNvSpPr txBox="1"/>
          <p:nvPr/>
        </p:nvSpPr>
        <p:spPr>
          <a:xfrm>
            <a:off x="6756648" y="5332523"/>
            <a:ext cx="648072" cy="369332"/>
          </a:xfrm>
          <a:prstGeom prst="rect">
            <a:avLst/>
          </a:prstGeom>
          <a:noFill/>
        </p:spPr>
        <p:txBody>
          <a:bodyPr wrap="square" rtlCol="0">
            <a:spAutoFit/>
          </a:bodyPr>
          <a:lstStyle/>
          <a:p>
            <a:r>
              <a:rPr kumimoji="1" lang="en-US" altLang="ja-JP" dirty="0"/>
              <a:t>1.45</a:t>
            </a:r>
            <a:endParaRPr kumimoji="1" lang="ja-JP" altLang="en-US" dirty="0"/>
          </a:p>
        </p:txBody>
      </p:sp>
      <p:sp>
        <p:nvSpPr>
          <p:cNvPr id="41" name="テキスト ボックス 40"/>
          <p:cNvSpPr txBox="1"/>
          <p:nvPr/>
        </p:nvSpPr>
        <p:spPr>
          <a:xfrm>
            <a:off x="465013" y="5186162"/>
            <a:ext cx="552929" cy="369332"/>
          </a:xfrm>
          <a:prstGeom prst="rect">
            <a:avLst/>
          </a:prstGeom>
          <a:noFill/>
        </p:spPr>
        <p:txBody>
          <a:bodyPr wrap="square" rtlCol="0">
            <a:spAutoFit/>
          </a:bodyPr>
          <a:lstStyle/>
          <a:p>
            <a:r>
              <a:rPr kumimoji="1" lang="en-US" altLang="ja-JP" dirty="0"/>
              <a:t>0.0</a:t>
            </a:r>
            <a:endParaRPr kumimoji="1" lang="ja-JP" altLang="en-US" dirty="0"/>
          </a:p>
        </p:txBody>
      </p:sp>
      <p:sp>
        <p:nvSpPr>
          <p:cNvPr id="42" name="テキスト ボックス 41"/>
          <p:cNvSpPr txBox="1"/>
          <p:nvPr/>
        </p:nvSpPr>
        <p:spPr>
          <a:xfrm>
            <a:off x="449234" y="4539191"/>
            <a:ext cx="500946" cy="369332"/>
          </a:xfrm>
          <a:prstGeom prst="rect">
            <a:avLst/>
          </a:prstGeom>
          <a:noFill/>
        </p:spPr>
        <p:txBody>
          <a:bodyPr wrap="square" rtlCol="0">
            <a:spAutoFit/>
          </a:bodyPr>
          <a:lstStyle/>
          <a:p>
            <a:r>
              <a:rPr kumimoji="1" lang="en-US" altLang="ja-JP" dirty="0"/>
              <a:t>0.5</a:t>
            </a:r>
            <a:endParaRPr kumimoji="1" lang="ja-JP" altLang="en-US" dirty="0"/>
          </a:p>
        </p:txBody>
      </p:sp>
      <p:sp>
        <p:nvSpPr>
          <p:cNvPr id="43" name="テキスト ボックス 42"/>
          <p:cNvSpPr txBox="1"/>
          <p:nvPr/>
        </p:nvSpPr>
        <p:spPr>
          <a:xfrm>
            <a:off x="473509" y="3874333"/>
            <a:ext cx="500946" cy="369332"/>
          </a:xfrm>
          <a:prstGeom prst="rect">
            <a:avLst/>
          </a:prstGeom>
          <a:noFill/>
        </p:spPr>
        <p:txBody>
          <a:bodyPr wrap="square" rtlCol="0">
            <a:spAutoFit/>
          </a:bodyPr>
          <a:lstStyle/>
          <a:p>
            <a:r>
              <a:rPr kumimoji="1" lang="en-US" altLang="ja-JP" dirty="0"/>
              <a:t>1.0</a:t>
            </a:r>
            <a:endParaRPr kumimoji="1" lang="ja-JP" altLang="en-US" dirty="0"/>
          </a:p>
        </p:txBody>
      </p:sp>
      <p:sp>
        <p:nvSpPr>
          <p:cNvPr id="44" name="テキスト ボックス 43"/>
          <p:cNvSpPr txBox="1"/>
          <p:nvPr/>
        </p:nvSpPr>
        <p:spPr>
          <a:xfrm>
            <a:off x="4044024" y="5498390"/>
            <a:ext cx="1130866"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Time(ns)</a:t>
            </a:r>
            <a:endParaRPr kumimoji="1" lang="ja-JP" altLang="en-US" sz="2000" dirty="0">
              <a:latin typeface="Times New Roman" panose="02020603050405020304" pitchFamily="18" charset="0"/>
              <a:cs typeface="Times New Roman" panose="02020603050405020304" pitchFamily="18" charset="0"/>
            </a:endParaRPr>
          </a:p>
        </p:txBody>
      </p:sp>
      <p:sp>
        <p:nvSpPr>
          <p:cNvPr id="45" name="正方形/長方形 44"/>
          <p:cNvSpPr/>
          <p:nvPr/>
        </p:nvSpPr>
        <p:spPr>
          <a:xfrm>
            <a:off x="8680914" y="1159664"/>
            <a:ext cx="164133" cy="1798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8663286" y="3757063"/>
            <a:ext cx="164133" cy="1798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850833" y="6126702"/>
            <a:ext cx="7488804" cy="467904"/>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The encoder outputs code word</a:t>
            </a:r>
            <a:endParaRPr kumimoji="1" lang="ja-JP"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テキスト ボックス 46"/>
              <p:cNvSpPr txBox="1"/>
              <p:nvPr/>
            </p:nvSpPr>
            <p:spPr>
              <a:xfrm>
                <a:off x="862126" y="646046"/>
                <a:ext cx="1266444"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4</m:t>
                          </m:r>
                        </m:sub>
                      </m:sSub>
                    </m:oMath>
                  </m:oMathPara>
                </a14:m>
                <a:endParaRPr kumimoji="1" lang="ja-JP" altLang="en-US"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862126" y="646046"/>
                <a:ext cx="1266444" cy="369332"/>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4703368" y="646046"/>
                <a:ext cx="1237326"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4</m:t>
                          </m:r>
                        </m:sub>
                      </m:sSub>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4703368" y="646046"/>
                <a:ext cx="1237326" cy="369332"/>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823950" y="3387731"/>
                <a:ext cx="2284644"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4</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4</m:t>
                          </m:r>
                        </m:sub>
                      </m:sSub>
                    </m:oMath>
                  </m:oMathPara>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823950" y="3387731"/>
                <a:ext cx="2284644" cy="369332"/>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4663431" y="3387731"/>
                <a:ext cx="2272238"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𝑤</m:t>
                          </m:r>
                        </m:e>
                        <m:sub>
                          <m:r>
                            <a:rPr kumimoji="1" lang="en-US" altLang="ja-JP" b="0" i="1" dirty="0" smtClean="0">
                              <a:latin typeface="Cambria Math"/>
                            </a:rPr>
                            <m:t>4</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𝑐</m:t>
                          </m:r>
                        </m:e>
                        <m:sub>
                          <m:r>
                            <a:rPr kumimoji="1" lang="en-US" altLang="ja-JP" b="0" i="1" dirty="0" smtClean="0">
                              <a:latin typeface="Cambria Math"/>
                            </a:rPr>
                            <m:t>4</m:t>
                          </m:r>
                        </m:sub>
                      </m:sSub>
                    </m:oMath>
                  </m:oMathPara>
                </a14:m>
                <a:endParaRPr kumimoji="1" lang="ja-JP" altLang="en-US"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4663431" y="3387731"/>
                <a:ext cx="2272238" cy="369332"/>
              </a:xfrm>
              <a:prstGeom prst="rect">
                <a:avLst/>
              </a:prstGeom>
              <a:blipFill rotWithShape="1">
                <a:blip r:embed="rId8"/>
                <a:stretch>
                  <a:fillRect/>
                </a:stretch>
              </a:blipFill>
            </p:spPr>
            <p:txBody>
              <a:bodyPr/>
              <a:lstStyle/>
              <a:p>
                <a:r>
                  <a:rPr lang="ja-JP" altLang="en-US">
                    <a:noFill/>
                  </a:rPr>
                  <a:t> </a:t>
                </a:r>
              </a:p>
            </p:txBody>
          </p:sp>
        </mc:Fallback>
      </mc:AlternateContent>
    </p:spTree>
  </p:cSld>
  <p:clrMapOvr>
    <a:masterClrMapping/>
  </p:clrMapOvr>
  <p:transition advTm="7094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 2"/>
          <p:cNvSpPr txBox="1">
            <a:spLocks/>
          </p:cNvSpPr>
          <p:nvPr/>
        </p:nvSpPr>
        <p:spPr>
          <a:xfrm>
            <a:off x="-7294" y="692696"/>
            <a:ext cx="9151293" cy="6165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endParaRPr lang="en-US" altLang="ja-JP" sz="2800" dirty="0"/>
          </a:p>
        </p:txBody>
      </p:sp>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5-3. Result—Input and Output Waveforms of the Decoder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13</a:t>
            </a:fld>
            <a:endParaRPr kumimoji="1" lang="ja-JP" altLang="en-US"/>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8" name="テキスト ボックス 17"/>
          <p:cNvSpPr txBox="1"/>
          <p:nvPr/>
        </p:nvSpPr>
        <p:spPr>
          <a:xfrm>
            <a:off x="1455147" y="5437478"/>
            <a:ext cx="6369062" cy="369332"/>
          </a:xfrm>
          <a:prstGeom prst="rect">
            <a:avLst/>
          </a:prstGeom>
          <a:noFill/>
        </p:spPr>
        <p:txBody>
          <a:bodyPr wrap="square" rtlCol="0">
            <a:spAutoFit/>
          </a:bodyPr>
          <a:lstStyle/>
          <a:p>
            <a:pPr algn="ctr"/>
            <a:r>
              <a:rPr kumimoji="1" lang="en-US" altLang="ja-JP" dirty="0">
                <a:latin typeface="Times New Roman" panose="02020603050405020304" pitchFamily="18" charset="0"/>
                <a:cs typeface="Times New Roman" panose="02020603050405020304" pitchFamily="18" charset="0"/>
              </a:rPr>
              <a:t>Fig 11. </a:t>
            </a:r>
            <a:r>
              <a:rPr lang="en-US" altLang="ja-JP" dirty="0">
                <a:latin typeface="Times New Roman" panose="02020603050405020304" pitchFamily="18" charset="0"/>
                <a:cs typeface="Times New Roman" panose="02020603050405020304" pitchFamily="18" charset="0"/>
              </a:rPr>
              <a:t>W</a:t>
            </a:r>
            <a:r>
              <a:rPr kumimoji="1" lang="en-US" altLang="ja-JP" dirty="0">
                <a:latin typeface="Times New Roman" panose="02020603050405020304" pitchFamily="18" charset="0"/>
                <a:cs typeface="Times New Roman" panose="02020603050405020304" pitchFamily="18" charset="0"/>
              </a:rPr>
              <a:t>aveforms obtained from the decoder</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441838" y="5972824"/>
            <a:ext cx="8400612"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The decoder corrects one bit error</a:t>
            </a:r>
            <a:endParaRPr kumimoji="1" lang="ja-JP" altLang="en-US" sz="2400" dirty="0">
              <a:latin typeface="Times New Roman" panose="02020603050405020304" pitchFamily="18" charset="0"/>
              <a:cs typeface="Times New Roman" panose="02020603050405020304" pitchFamily="18" charset="0"/>
            </a:endParaRPr>
          </a:p>
        </p:txBody>
      </p:sp>
      <p:pic>
        <p:nvPicPr>
          <p:cNvPr id="21" name="Picture 4" descr="\\192.168.1.203\User Pub$\卒業研究2015\matsumoto\卒業研究\passive_11110101_00101111_160Gb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24" y="1224934"/>
            <a:ext cx="7895509" cy="132481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192.168.1.203\User Pub$\卒業研究2015\matsumoto\卒業研究\passive_11100101_01101111_160Gbp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874" y="3775348"/>
            <a:ext cx="7697364" cy="1425863"/>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1444994" y="2865441"/>
            <a:ext cx="6369062" cy="369332"/>
          </a:xfrm>
          <a:prstGeom prst="rect">
            <a:avLst/>
          </a:prstGeom>
          <a:noFill/>
        </p:spPr>
        <p:txBody>
          <a:bodyPr wrap="square" rtlCol="0">
            <a:spAutoFit/>
          </a:bodyPr>
          <a:lstStyle/>
          <a:p>
            <a:pPr algn="ctr"/>
            <a:r>
              <a:rPr kumimoji="1" lang="en-US" altLang="ja-JP" dirty="0">
                <a:latin typeface="Times New Roman" panose="02020603050405020304" pitchFamily="18" charset="0"/>
                <a:cs typeface="Times New Roman" panose="02020603050405020304" pitchFamily="18" charset="0"/>
              </a:rPr>
              <a:t>Fig 10. Waveforms fed into the decoder</a:t>
            </a:r>
            <a:endParaRPr kumimoji="1" lang="ja-JP" altLang="en-US" dirty="0">
              <a:latin typeface="Times New Roman" panose="02020603050405020304" pitchFamily="18" charset="0"/>
              <a:cs typeface="Times New Roman" panose="02020603050405020304" pitchFamily="18" charset="0"/>
            </a:endParaRPr>
          </a:p>
        </p:txBody>
      </p:sp>
      <p:cxnSp>
        <p:nvCxnSpPr>
          <p:cNvPr id="24" name="直線コネクタ 23"/>
          <p:cNvCxnSpPr/>
          <p:nvPr/>
        </p:nvCxnSpPr>
        <p:spPr>
          <a:xfrm>
            <a:off x="746051" y="1224935"/>
            <a:ext cx="0" cy="12464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35593" y="2471402"/>
            <a:ext cx="78488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742058" y="3775348"/>
            <a:ext cx="0" cy="1291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732900" y="5067223"/>
            <a:ext cx="78488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848388" y="3455280"/>
            <a:ext cx="1944215" cy="400110"/>
          </a:xfrm>
          <a:prstGeom prst="rect">
            <a:avLst/>
          </a:prstGeom>
          <a:noFill/>
        </p:spPr>
        <p:txBody>
          <a:bodyPr wrap="square" rtlCol="0">
            <a:spAutoFit/>
          </a:bodyPr>
          <a:lstStyle/>
          <a:p>
            <a:pPr algn="dist"/>
            <a:r>
              <a:rPr kumimoji="1" lang="en-US" altLang="ja-JP" sz="2000" dirty="0">
                <a:latin typeface="Times New Roman" panose="02020603050405020304" pitchFamily="18" charset="0"/>
                <a:cs typeface="Times New Roman" panose="02020603050405020304" pitchFamily="18" charset="0"/>
              </a:rPr>
              <a:t>11100101</a:t>
            </a:r>
            <a:endParaRPr kumimoji="1" lang="ja-JP" altLang="en-US" sz="2000" dirty="0">
              <a:latin typeface="Times New Roman" panose="02020603050405020304" pitchFamily="18" charset="0"/>
              <a:cs typeface="Times New Roman" panose="02020603050405020304" pitchFamily="18" charset="0"/>
            </a:endParaRPr>
          </a:p>
        </p:txBody>
      </p:sp>
      <p:sp>
        <p:nvSpPr>
          <p:cNvPr id="29" name="テキスト ボックス 28"/>
          <p:cNvSpPr txBox="1"/>
          <p:nvPr/>
        </p:nvSpPr>
        <p:spPr>
          <a:xfrm>
            <a:off x="19218" y="672424"/>
            <a:ext cx="461665" cy="2303543"/>
          </a:xfrm>
          <a:prstGeom prst="rect">
            <a:avLst/>
          </a:prstGeom>
          <a:noFill/>
        </p:spPr>
        <p:txBody>
          <a:bodyPr vert="vert270" wrap="square" rtlCol="0">
            <a:spAutoFit/>
          </a:bodyPr>
          <a:lstStyle/>
          <a:p>
            <a:pPr algn="ctr"/>
            <a:r>
              <a:rPr kumimoji="1" lang="en-US" altLang="ja-JP" dirty="0">
                <a:latin typeface="Times New Roman" panose="02020603050405020304" pitchFamily="18" charset="0"/>
                <a:cs typeface="Times New Roman" panose="02020603050405020304" pitchFamily="18" charset="0"/>
              </a:rPr>
              <a:t>Normalized Power</a:t>
            </a:r>
            <a:endParaRPr kumimoji="1" lang="ja-JP" altLang="en-US" dirty="0">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4565894" y="3455280"/>
            <a:ext cx="1994197" cy="400110"/>
          </a:xfrm>
          <a:prstGeom prst="rect">
            <a:avLst/>
          </a:prstGeom>
          <a:noFill/>
        </p:spPr>
        <p:txBody>
          <a:bodyPr wrap="square" rtlCol="0">
            <a:spAutoFit/>
          </a:bodyPr>
          <a:lstStyle/>
          <a:p>
            <a:pPr algn="dist"/>
            <a:r>
              <a:rPr lang="en-US" altLang="ja-JP" sz="2000" dirty="0">
                <a:latin typeface="Times New Roman" panose="02020603050405020304" pitchFamily="18" charset="0"/>
                <a:cs typeface="Times New Roman" panose="02020603050405020304" pitchFamily="18" charset="0"/>
              </a:rPr>
              <a:t>0</a:t>
            </a:r>
            <a:r>
              <a:rPr kumimoji="1" lang="en-US" altLang="ja-JP" sz="2000" dirty="0">
                <a:latin typeface="Times New Roman" panose="02020603050405020304" pitchFamily="18" charset="0"/>
                <a:cs typeface="Times New Roman" panose="02020603050405020304" pitchFamily="18" charset="0"/>
              </a:rPr>
              <a:t>1101111</a:t>
            </a:r>
            <a:endParaRPr kumimoji="1" lang="ja-JP" altLang="en-US" sz="2000" dirty="0">
              <a:latin typeface="Times New Roman" panose="02020603050405020304" pitchFamily="18" charset="0"/>
              <a:cs typeface="Times New Roman" panose="02020603050405020304" pitchFamily="18" charset="0"/>
            </a:endParaRPr>
          </a:p>
        </p:txBody>
      </p:sp>
      <p:sp>
        <p:nvSpPr>
          <p:cNvPr id="31" name="テキスト ボックス 30"/>
          <p:cNvSpPr txBox="1"/>
          <p:nvPr/>
        </p:nvSpPr>
        <p:spPr>
          <a:xfrm>
            <a:off x="3429" y="3529168"/>
            <a:ext cx="461665" cy="1822536"/>
          </a:xfrm>
          <a:prstGeom prst="rect">
            <a:avLst/>
          </a:prstGeom>
          <a:noFill/>
        </p:spPr>
        <p:txBody>
          <a:bodyPr vert="vert270" wrap="square" rtlCol="0">
            <a:spAutoFit/>
          </a:bodyPr>
          <a:lstStyle/>
          <a:p>
            <a:pPr algn="ctr"/>
            <a:r>
              <a:rPr kumimoji="1" lang="en-US" altLang="ja-JP" dirty="0">
                <a:latin typeface="Times New Roman" panose="02020603050405020304" pitchFamily="18" charset="0"/>
                <a:cs typeface="Times New Roman" panose="02020603050405020304" pitchFamily="18" charset="0"/>
              </a:rPr>
              <a:t>Normalized Power</a:t>
            </a:r>
            <a:endParaRPr kumimoji="1" lang="ja-JP" altLang="en-US" dirty="0">
              <a:latin typeface="Times New Roman" panose="02020603050405020304" pitchFamily="18" charset="0"/>
              <a:cs typeface="Times New Roman" panose="02020603050405020304" pitchFamily="18" charset="0"/>
            </a:endParaRPr>
          </a:p>
        </p:txBody>
      </p:sp>
      <p:sp>
        <p:nvSpPr>
          <p:cNvPr id="32" name="テキスト ボックス 31"/>
          <p:cNvSpPr txBox="1"/>
          <p:nvPr/>
        </p:nvSpPr>
        <p:spPr>
          <a:xfrm>
            <a:off x="308055" y="2286616"/>
            <a:ext cx="486206" cy="369332"/>
          </a:xfrm>
          <a:prstGeom prst="rect">
            <a:avLst/>
          </a:prstGeom>
          <a:noFill/>
        </p:spPr>
        <p:txBody>
          <a:bodyPr wrap="square" rtlCol="0">
            <a:spAutoFit/>
          </a:bodyPr>
          <a:lstStyle/>
          <a:p>
            <a:r>
              <a:rPr kumimoji="1" lang="en-US" altLang="ja-JP" dirty="0"/>
              <a:t>0.0</a:t>
            </a:r>
            <a:endParaRPr kumimoji="1" lang="ja-JP" altLang="en-US" dirty="0"/>
          </a:p>
        </p:txBody>
      </p:sp>
      <p:sp>
        <p:nvSpPr>
          <p:cNvPr id="33" name="テキスト ボックス 32"/>
          <p:cNvSpPr txBox="1"/>
          <p:nvPr/>
        </p:nvSpPr>
        <p:spPr>
          <a:xfrm>
            <a:off x="308518" y="1663048"/>
            <a:ext cx="500946" cy="369332"/>
          </a:xfrm>
          <a:prstGeom prst="rect">
            <a:avLst/>
          </a:prstGeom>
          <a:noFill/>
        </p:spPr>
        <p:txBody>
          <a:bodyPr wrap="square" rtlCol="0">
            <a:spAutoFit/>
          </a:bodyPr>
          <a:lstStyle/>
          <a:p>
            <a:r>
              <a:rPr kumimoji="1" lang="en-US" altLang="ja-JP" dirty="0"/>
              <a:t>0.5</a:t>
            </a:r>
            <a:endParaRPr kumimoji="1" lang="ja-JP" altLang="en-US" dirty="0"/>
          </a:p>
        </p:txBody>
      </p:sp>
      <p:sp>
        <p:nvSpPr>
          <p:cNvPr id="34" name="テキスト ボックス 33"/>
          <p:cNvSpPr txBox="1"/>
          <p:nvPr/>
        </p:nvSpPr>
        <p:spPr>
          <a:xfrm>
            <a:off x="322515" y="1074908"/>
            <a:ext cx="500946" cy="369332"/>
          </a:xfrm>
          <a:prstGeom prst="rect">
            <a:avLst/>
          </a:prstGeom>
          <a:noFill/>
        </p:spPr>
        <p:txBody>
          <a:bodyPr wrap="square" rtlCol="0">
            <a:spAutoFit/>
          </a:bodyPr>
          <a:lstStyle/>
          <a:p>
            <a:r>
              <a:rPr kumimoji="1" lang="en-US" altLang="ja-JP" dirty="0"/>
              <a:t>1.0</a:t>
            </a:r>
            <a:endParaRPr kumimoji="1" lang="ja-JP" altLang="en-US" dirty="0"/>
          </a:p>
        </p:txBody>
      </p:sp>
      <p:sp>
        <p:nvSpPr>
          <p:cNvPr id="35" name="正方形/長方形 34"/>
          <p:cNvSpPr/>
          <p:nvPr/>
        </p:nvSpPr>
        <p:spPr>
          <a:xfrm>
            <a:off x="848388" y="2507526"/>
            <a:ext cx="7718553" cy="148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p:cNvSpPr txBox="1"/>
          <p:nvPr/>
        </p:nvSpPr>
        <p:spPr>
          <a:xfrm>
            <a:off x="805867" y="2410479"/>
            <a:ext cx="639127" cy="369332"/>
          </a:xfrm>
          <a:prstGeom prst="rect">
            <a:avLst/>
          </a:prstGeom>
          <a:noFill/>
        </p:spPr>
        <p:txBody>
          <a:bodyPr wrap="square" rtlCol="0">
            <a:spAutoFit/>
          </a:bodyPr>
          <a:lstStyle/>
          <a:p>
            <a:pPr algn="ctr"/>
            <a:r>
              <a:rPr kumimoji="1" lang="en-US" altLang="ja-JP" dirty="0"/>
              <a:t>1.30</a:t>
            </a:r>
            <a:endParaRPr kumimoji="1" lang="ja-JP" altLang="en-US" dirty="0"/>
          </a:p>
        </p:txBody>
      </p:sp>
      <p:sp>
        <p:nvSpPr>
          <p:cNvPr id="37" name="テキスト ボックス 36"/>
          <p:cNvSpPr txBox="1"/>
          <p:nvPr/>
        </p:nvSpPr>
        <p:spPr>
          <a:xfrm>
            <a:off x="2683589" y="2410682"/>
            <a:ext cx="648072" cy="369332"/>
          </a:xfrm>
          <a:prstGeom prst="rect">
            <a:avLst/>
          </a:prstGeom>
          <a:noFill/>
        </p:spPr>
        <p:txBody>
          <a:bodyPr wrap="square" rtlCol="0">
            <a:spAutoFit/>
          </a:bodyPr>
          <a:lstStyle/>
          <a:p>
            <a:r>
              <a:rPr kumimoji="1" lang="en-US" altLang="ja-JP" dirty="0"/>
              <a:t>1.35</a:t>
            </a:r>
            <a:endParaRPr kumimoji="1" lang="ja-JP" altLang="en-US" dirty="0"/>
          </a:p>
        </p:txBody>
      </p:sp>
      <p:sp>
        <p:nvSpPr>
          <p:cNvPr id="39" name="テキスト ボックス 38"/>
          <p:cNvSpPr txBox="1"/>
          <p:nvPr/>
        </p:nvSpPr>
        <p:spPr>
          <a:xfrm>
            <a:off x="4539982" y="2409730"/>
            <a:ext cx="646691" cy="369332"/>
          </a:xfrm>
          <a:prstGeom prst="rect">
            <a:avLst/>
          </a:prstGeom>
          <a:noFill/>
        </p:spPr>
        <p:txBody>
          <a:bodyPr wrap="square" rtlCol="0">
            <a:spAutoFit/>
          </a:bodyPr>
          <a:lstStyle/>
          <a:p>
            <a:r>
              <a:rPr kumimoji="1" lang="en-US" altLang="ja-JP" dirty="0"/>
              <a:t>1.40</a:t>
            </a:r>
            <a:endParaRPr kumimoji="1" lang="ja-JP" altLang="en-US" dirty="0"/>
          </a:p>
        </p:txBody>
      </p:sp>
      <p:sp>
        <p:nvSpPr>
          <p:cNvPr id="40" name="テキスト ボックス 39"/>
          <p:cNvSpPr txBox="1"/>
          <p:nvPr/>
        </p:nvSpPr>
        <p:spPr>
          <a:xfrm>
            <a:off x="6425958" y="2409730"/>
            <a:ext cx="648072" cy="369332"/>
          </a:xfrm>
          <a:prstGeom prst="rect">
            <a:avLst/>
          </a:prstGeom>
          <a:noFill/>
        </p:spPr>
        <p:txBody>
          <a:bodyPr wrap="square" rtlCol="0">
            <a:spAutoFit/>
          </a:bodyPr>
          <a:lstStyle/>
          <a:p>
            <a:r>
              <a:rPr kumimoji="1" lang="en-US" altLang="ja-JP" dirty="0"/>
              <a:t>1.45</a:t>
            </a:r>
            <a:endParaRPr kumimoji="1" lang="ja-JP" altLang="en-US" dirty="0"/>
          </a:p>
        </p:txBody>
      </p:sp>
      <p:sp>
        <p:nvSpPr>
          <p:cNvPr id="41" name="正方形/長方形 40"/>
          <p:cNvSpPr/>
          <p:nvPr/>
        </p:nvSpPr>
        <p:spPr>
          <a:xfrm>
            <a:off x="843120" y="5103347"/>
            <a:ext cx="7718553" cy="148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790978" y="4996490"/>
            <a:ext cx="658509" cy="369332"/>
          </a:xfrm>
          <a:prstGeom prst="rect">
            <a:avLst/>
          </a:prstGeom>
          <a:noFill/>
        </p:spPr>
        <p:txBody>
          <a:bodyPr wrap="square" rtlCol="0">
            <a:spAutoFit/>
          </a:bodyPr>
          <a:lstStyle/>
          <a:p>
            <a:pPr algn="ctr"/>
            <a:r>
              <a:rPr kumimoji="1" lang="en-US" altLang="ja-JP" dirty="0"/>
              <a:t>1.35</a:t>
            </a:r>
            <a:endParaRPr kumimoji="1" lang="ja-JP" altLang="en-US" dirty="0"/>
          </a:p>
        </p:txBody>
      </p:sp>
      <p:sp>
        <p:nvSpPr>
          <p:cNvPr id="43" name="テキスト ボックス 42"/>
          <p:cNvSpPr txBox="1"/>
          <p:nvPr/>
        </p:nvSpPr>
        <p:spPr>
          <a:xfrm>
            <a:off x="2677928" y="4992952"/>
            <a:ext cx="603237" cy="369332"/>
          </a:xfrm>
          <a:prstGeom prst="rect">
            <a:avLst/>
          </a:prstGeom>
          <a:noFill/>
        </p:spPr>
        <p:txBody>
          <a:bodyPr wrap="square" rtlCol="0">
            <a:spAutoFit/>
          </a:bodyPr>
          <a:lstStyle/>
          <a:p>
            <a:r>
              <a:rPr kumimoji="1" lang="en-US" altLang="ja-JP" dirty="0"/>
              <a:t>1.40</a:t>
            </a:r>
            <a:endParaRPr kumimoji="1" lang="ja-JP" altLang="en-US" dirty="0"/>
          </a:p>
        </p:txBody>
      </p:sp>
      <p:sp>
        <p:nvSpPr>
          <p:cNvPr id="44" name="テキスト ボックス 43"/>
          <p:cNvSpPr txBox="1"/>
          <p:nvPr/>
        </p:nvSpPr>
        <p:spPr>
          <a:xfrm>
            <a:off x="4547115" y="5016546"/>
            <a:ext cx="648072" cy="369332"/>
          </a:xfrm>
          <a:prstGeom prst="rect">
            <a:avLst/>
          </a:prstGeom>
          <a:noFill/>
        </p:spPr>
        <p:txBody>
          <a:bodyPr wrap="square" rtlCol="0">
            <a:spAutoFit/>
          </a:bodyPr>
          <a:lstStyle/>
          <a:p>
            <a:r>
              <a:rPr kumimoji="1" lang="en-US" altLang="ja-JP" dirty="0"/>
              <a:t>1.45</a:t>
            </a:r>
            <a:endParaRPr kumimoji="1" lang="ja-JP" altLang="en-US" dirty="0"/>
          </a:p>
        </p:txBody>
      </p:sp>
      <p:sp>
        <p:nvSpPr>
          <p:cNvPr id="45" name="テキスト ボックス 44"/>
          <p:cNvSpPr txBox="1"/>
          <p:nvPr/>
        </p:nvSpPr>
        <p:spPr>
          <a:xfrm>
            <a:off x="302857" y="4882557"/>
            <a:ext cx="540263" cy="369332"/>
          </a:xfrm>
          <a:prstGeom prst="rect">
            <a:avLst/>
          </a:prstGeom>
          <a:noFill/>
        </p:spPr>
        <p:txBody>
          <a:bodyPr wrap="square" rtlCol="0">
            <a:spAutoFit/>
          </a:bodyPr>
          <a:lstStyle/>
          <a:p>
            <a:r>
              <a:rPr kumimoji="1" lang="en-US" altLang="ja-JP" dirty="0"/>
              <a:t>0.0</a:t>
            </a:r>
            <a:endParaRPr kumimoji="1" lang="ja-JP" altLang="en-US" dirty="0"/>
          </a:p>
        </p:txBody>
      </p:sp>
      <p:sp>
        <p:nvSpPr>
          <p:cNvPr id="46" name="テキスト ボックス 45"/>
          <p:cNvSpPr txBox="1"/>
          <p:nvPr/>
        </p:nvSpPr>
        <p:spPr>
          <a:xfrm>
            <a:off x="290032" y="4255770"/>
            <a:ext cx="500946" cy="369332"/>
          </a:xfrm>
          <a:prstGeom prst="rect">
            <a:avLst/>
          </a:prstGeom>
          <a:noFill/>
        </p:spPr>
        <p:txBody>
          <a:bodyPr wrap="square" rtlCol="0">
            <a:spAutoFit/>
          </a:bodyPr>
          <a:lstStyle/>
          <a:p>
            <a:r>
              <a:rPr kumimoji="1" lang="en-US" altLang="ja-JP" dirty="0"/>
              <a:t>0.5</a:t>
            </a:r>
            <a:endParaRPr kumimoji="1" lang="ja-JP" altLang="en-US" dirty="0"/>
          </a:p>
        </p:txBody>
      </p:sp>
      <p:sp>
        <p:nvSpPr>
          <p:cNvPr id="47" name="テキスト ボックス 46"/>
          <p:cNvSpPr txBox="1"/>
          <p:nvPr/>
        </p:nvSpPr>
        <p:spPr>
          <a:xfrm>
            <a:off x="290032" y="3590682"/>
            <a:ext cx="500946" cy="369332"/>
          </a:xfrm>
          <a:prstGeom prst="rect">
            <a:avLst/>
          </a:prstGeom>
          <a:noFill/>
        </p:spPr>
        <p:txBody>
          <a:bodyPr wrap="square" rtlCol="0">
            <a:spAutoFit/>
          </a:bodyPr>
          <a:lstStyle/>
          <a:p>
            <a:r>
              <a:rPr kumimoji="1" lang="en-US" altLang="ja-JP" dirty="0"/>
              <a:t>1.0</a:t>
            </a:r>
            <a:endParaRPr kumimoji="1" lang="ja-JP" altLang="en-US" dirty="0"/>
          </a:p>
        </p:txBody>
      </p:sp>
      <p:sp>
        <p:nvSpPr>
          <p:cNvPr id="48" name="テキスト ボックス 47"/>
          <p:cNvSpPr txBox="1"/>
          <p:nvPr/>
        </p:nvSpPr>
        <p:spPr>
          <a:xfrm>
            <a:off x="838084" y="939848"/>
            <a:ext cx="2005724" cy="400110"/>
          </a:xfrm>
          <a:prstGeom prst="rect">
            <a:avLst/>
          </a:prstGeom>
          <a:noFill/>
        </p:spPr>
        <p:txBody>
          <a:bodyPr wrap="square" rtlCol="0">
            <a:spAutoFit/>
          </a:bodyPr>
          <a:lstStyle/>
          <a:p>
            <a:pPr algn="dist"/>
            <a:r>
              <a:rPr kumimoji="1" lang="en-US" altLang="ja-JP" sz="2000" dirty="0">
                <a:latin typeface="Times New Roman" panose="02020603050405020304" pitchFamily="18" charset="0"/>
                <a:cs typeface="Times New Roman" panose="02020603050405020304" pitchFamily="18" charset="0"/>
              </a:rPr>
              <a:t>11110101</a:t>
            </a:r>
            <a:endParaRPr kumimoji="1" lang="ja-JP" altLang="en-US" dirty="0">
              <a:latin typeface="Times New Roman" panose="02020603050405020304" pitchFamily="18" charset="0"/>
              <a:cs typeface="Times New Roman" panose="02020603050405020304" pitchFamily="18" charset="0"/>
            </a:endParaRPr>
          </a:p>
        </p:txBody>
      </p:sp>
      <p:sp>
        <p:nvSpPr>
          <p:cNvPr id="49" name="テキスト ボックス 48"/>
          <p:cNvSpPr txBox="1"/>
          <p:nvPr/>
        </p:nvSpPr>
        <p:spPr>
          <a:xfrm>
            <a:off x="4623423" y="917624"/>
            <a:ext cx="1945059" cy="400110"/>
          </a:xfrm>
          <a:prstGeom prst="rect">
            <a:avLst/>
          </a:prstGeom>
          <a:noFill/>
        </p:spPr>
        <p:txBody>
          <a:bodyPr wrap="square" rtlCol="0">
            <a:spAutoFit/>
          </a:bodyPr>
          <a:lstStyle/>
          <a:p>
            <a:pPr algn="dist"/>
            <a:r>
              <a:rPr lang="en-US" altLang="ja-JP" sz="2000" dirty="0">
                <a:latin typeface="Times New Roman" panose="02020603050405020304" pitchFamily="18" charset="0"/>
                <a:cs typeface="Times New Roman" panose="02020603050405020304" pitchFamily="18" charset="0"/>
              </a:rPr>
              <a:t>00</a:t>
            </a:r>
            <a:r>
              <a:rPr kumimoji="1" lang="en-US" altLang="ja-JP" sz="2000" dirty="0">
                <a:latin typeface="Times New Roman" panose="02020603050405020304" pitchFamily="18" charset="0"/>
                <a:cs typeface="Times New Roman" panose="02020603050405020304" pitchFamily="18" charset="0"/>
              </a:rPr>
              <a:t>101111</a:t>
            </a:r>
            <a:endParaRPr kumimoji="1" lang="ja-JP" altLang="en-US" sz="2000" dirty="0">
              <a:latin typeface="Times New Roman" panose="02020603050405020304" pitchFamily="18" charset="0"/>
              <a:cs typeface="Times New Roman" panose="02020603050405020304" pitchFamily="18" charset="0"/>
            </a:endParaRPr>
          </a:p>
        </p:txBody>
      </p:sp>
      <p:sp>
        <p:nvSpPr>
          <p:cNvPr id="50" name="テキスト ボックス 49"/>
          <p:cNvSpPr txBox="1"/>
          <p:nvPr/>
        </p:nvSpPr>
        <p:spPr>
          <a:xfrm>
            <a:off x="4082188" y="2606635"/>
            <a:ext cx="103890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Time(ns)</a:t>
            </a:r>
            <a:endParaRPr kumimoji="1" lang="ja-JP" altLang="en-US" dirty="0">
              <a:latin typeface="Times New Roman" panose="02020603050405020304" pitchFamily="18" charset="0"/>
              <a:cs typeface="Times New Roman" panose="02020603050405020304" pitchFamily="18" charset="0"/>
            </a:endParaRPr>
          </a:p>
        </p:txBody>
      </p:sp>
      <p:sp>
        <p:nvSpPr>
          <p:cNvPr id="51" name="テキスト ボックス 50"/>
          <p:cNvSpPr txBox="1"/>
          <p:nvPr/>
        </p:nvSpPr>
        <p:spPr>
          <a:xfrm>
            <a:off x="4137885" y="5187883"/>
            <a:ext cx="103890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Time(ns)</a:t>
            </a:r>
            <a:endParaRPr kumimoji="1" lang="ja-JP" altLang="en-US" dirty="0">
              <a:latin typeface="Times New Roman" panose="02020603050405020304" pitchFamily="18" charset="0"/>
              <a:cs typeface="Times New Roman" panose="02020603050405020304" pitchFamily="18" charset="0"/>
            </a:endParaRPr>
          </a:p>
        </p:txBody>
      </p:sp>
      <p:sp>
        <p:nvSpPr>
          <p:cNvPr id="52" name="正方形/長方形 51"/>
          <p:cNvSpPr/>
          <p:nvPr/>
        </p:nvSpPr>
        <p:spPr>
          <a:xfrm>
            <a:off x="1597571" y="1048362"/>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597571" y="3574769"/>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4851609" y="3562496"/>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4895958" y="1040106"/>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074030" y="1074908"/>
            <a:ext cx="1555361" cy="4052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155210" y="1570986"/>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p:cNvSpPr txBox="1"/>
          <p:nvPr/>
        </p:nvSpPr>
        <p:spPr>
          <a:xfrm>
            <a:off x="7333152" y="1447604"/>
            <a:ext cx="1680915"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 Errored Bit</a:t>
            </a:r>
            <a:endParaRPr kumimoji="1" lang="ja-JP" altLang="en-US" sz="2000" dirty="0">
              <a:latin typeface="Times New Roman" panose="02020603050405020304" pitchFamily="18" charset="0"/>
              <a:cs typeface="Times New Roman" panose="02020603050405020304" pitchFamily="18" charset="0"/>
            </a:endParaRPr>
          </a:p>
        </p:txBody>
      </p:sp>
      <p:sp>
        <p:nvSpPr>
          <p:cNvPr id="4" name="正方形/長方形 3"/>
          <p:cNvSpPr/>
          <p:nvPr/>
        </p:nvSpPr>
        <p:spPr>
          <a:xfrm>
            <a:off x="7074030" y="1447604"/>
            <a:ext cx="1940038" cy="4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7186226" y="4163708"/>
            <a:ext cx="200466" cy="185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7364168" y="4040326"/>
            <a:ext cx="1830427"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 Corrected Bit</a:t>
            </a:r>
            <a:endParaRPr kumimoji="1" lang="ja-JP" altLang="en-US" sz="2000" dirty="0">
              <a:latin typeface="Times New Roman" panose="02020603050405020304" pitchFamily="18" charset="0"/>
              <a:cs typeface="Times New Roman" panose="02020603050405020304" pitchFamily="18" charset="0"/>
            </a:endParaRPr>
          </a:p>
        </p:txBody>
      </p:sp>
      <p:sp>
        <p:nvSpPr>
          <p:cNvPr id="63" name="正方形/長方形 62"/>
          <p:cNvSpPr/>
          <p:nvPr/>
        </p:nvSpPr>
        <p:spPr>
          <a:xfrm>
            <a:off x="7105046" y="4040326"/>
            <a:ext cx="1909022" cy="4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699276" y="600688"/>
                <a:ext cx="2284644"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4</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5</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6</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7</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8</m:t>
                          </m:r>
                        </m:sub>
                      </m:sSub>
                    </m:oMath>
                  </m:oMathPara>
                </a14:m>
                <a:endParaRPr kumimoji="1" lang="ja-JP" altLang="en-US"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99276" y="600688"/>
                <a:ext cx="2284644" cy="369332"/>
              </a:xfrm>
              <a:prstGeom prst="rect">
                <a:avLst/>
              </a:prstGeom>
              <a:blipFill rotWithShape="1">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p:cNvSpPr txBox="1"/>
              <p:nvPr/>
            </p:nvSpPr>
            <p:spPr>
              <a:xfrm>
                <a:off x="4453630" y="600868"/>
                <a:ext cx="2284644" cy="369332"/>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1</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2</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3</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4</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5</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6</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7</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a:rPr>
                            <m:t>𝑦</m:t>
                          </m:r>
                        </m:e>
                        <m:sub>
                          <m:r>
                            <a:rPr kumimoji="1" lang="en-US" altLang="ja-JP" b="0" i="1" dirty="0" smtClean="0">
                              <a:latin typeface="Cambria Math"/>
                            </a:rPr>
                            <m:t>8</m:t>
                          </m:r>
                        </m:sub>
                      </m:sSub>
                    </m:oMath>
                  </m:oMathPara>
                </a14:m>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453630" y="600868"/>
                <a:ext cx="2284644" cy="369332"/>
              </a:xfrm>
              <a:prstGeom prst="rect">
                <a:avLst/>
              </a:prstGeom>
              <a:blipFill rotWithShape="1">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713736" y="3204636"/>
                <a:ext cx="2284644" cy="307777"/>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1</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2</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3</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4</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5</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6</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7</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8</m:t>
                          </m:r>
                        </m:sub>
                      </m:sSub>
                    </m:oMath>
                  </m:oMathPara>
                </a14:m>
                <a:endParaRPr kumimoji="1" lang="ja-JP" altLang="en-US" sz="14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713736" y="3204636"/>
                <a:ext cx="2284644" cy="307777"/>
              </a:xfrm>
              <a:prstGeom prst="rect">
                <a:avLst/>
              </a:prstGeom>
              <a:blipFill rotWithShape="1">
                <a:blip r:embed="rId7"/>
                <a:stretch>
                  <a:fillRect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4453630" y="3204636"/>
                <a:ext cx="2284644" cy="307777"/>
              </a:xfrm>
              <a:prstGeom prst="rect">
                <a:avLst/>
              </a:prstGeom>
              <a:noFill/>
            </p:spPr>
            <p:txBody>
              <a:bodyPr wrap="square" rtlCol="0">
                <a:spAutoFit/>
              </a:bodyPr>
              <a:lstStyle/>
              <a:p>
                <a:pPr algn="dist"/>
                <a14:m>
                  <m:oMathPara xmlns:m="http://schemas.openxmlformats.org/officeDocument/2006/math">
                    <m:oMathParaPr>
                      <m:jc m:val="centerGroup"/>
                    </m:oMathParaPr>
                    <m:oMath xmlns:m="http://schemas.openxmlformats.org/officeDocument/2006/math">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1</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2</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3</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4</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5</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6</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7</m:t>
                          </m:r>
                        </m:sub>
                      </m:sSub>
                      <m:sSub>
                        <m:sSubPr>
                          <m:ctrlPr>
                            <a:rPr kumimoji="1" lang="en-US" altLang="ja-JP" sz="1400" b="0" i="1" dirty="0" smtClean="0">
                              <a:latin typeface="Cambria Math" panose="02040503050406030204" pitchFamily="18" charset="0"/>
                            </a:rPr>
                          </m:ctrlPr>
                        </m:sSubPr>
                        <m:e>
                          <m:r>
                            <a:rPr kumimoji="1" lang="en-US" altLang="ja-JP" sz="1400" b="0" i="1" dirty="0" smtClean="0">
                              <a:latin typeface="Cambria Math"/>
                            </a:rPr>
                            <m:t>𝑦</m:t>
                          </m:r>
                          <m:r>
                            <a:rPr kumimoji="1" lang="en-US" altLang="ja-JP" sz="1400" b="0" i="1" dirty="0" smtClean="0">
                              <a:latin typeface="Cambria Math"/>
                            </a:rPr>
                            <m:t>′</m:t>
                          </m:r>
                        </m:e>
                        <m:sub>
                          <m:r>
                            <a:rPr kumimoji="1" lang="en-US" altLang="ja-JP" sz="1400" b="0" i="1" dirty="0" smtClean="0">
                              <a:latin typeface="Cambria Math"/>
                            </a:rPr>
                            <m:t>8</m:t>
                          </m:r>
                        </m:sub>
                      </m:sSub>
                    </m:oMath>
                  </m:oMathPara>
                </a14:m>
                <a:endParaRPr kumimoji="1" lang="ja-JP" altLang="en-US" sz="14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4453630" y="3204636"/>
                <a:ext cx="2284644" cy="307777"/>
              </a:xfrm>
              <a:prstGeom prst="rect">
                <a:avLst/>
              </a:prstGeom>
              <a:blipFill rotWithShape="1">
                <a:blip r:embed="rId8"/>
                <a:stretch>
                  <a:fillRect b="-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5444443"/>
      </p:ext>
    </p:extLst>
  </p:cSld>
  <p:clrMapOvr>
    <a:masterClrMapping/>
  </p:clrMapOvr>
  <p:transition advTm="4355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 2"/>
          <p:cNvSpPr txBox="1">
            <a:spLocks/>
          </p:cNvSpPr>
          <p:nvPr/>
        </p:nvSpPr>
        <p:spPr>
          <a:xfrm>
            <a:off x="-7294" y="692696"/>
            <a:ext cx="9151293" cy="6165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800" dirty="0"/>
              <a:t>Eye diagram</a:t>
            </a:r>
          </a:p>
          <a:p>
            <a:pPr lvl="1">
              <a:buFont typeface="Times New Roman" panose="02020603050405020304" pitchFamily="18" charset="0"/>
              <a:buChar char="‒"/>
            </a:pPr>
            <a:r>
              <a:rPr lang="en-US" altLang="ja-JP" sz="2400" dirty="0"/>
              <a:t>Created by sampling the output signal</a:t>
            </a:r>
          </a:p>
          <a:p>
            <a:pPr lvl="1">
              <a:buFont typeface="Times New Roman" panose="02020603050405020304" pitchFamily="18" charset="0"/>
              <a:buChar char="‒"/>
            </a:pPr>
            <a:r>
              <a:rPr lang="en-US" altLang="ja-JP" sz="2400" dirty="0"/>
              <a:t>One appropriate metric is </a:t>
            </a:r>
            <a:r>
              <a:rPr lang="en-US" altLang="ja-JP" sz="2400" u="sng" dirty="0">
                <a:solidFill>
                  <a:srgbClr val="FF0000"/>
                </a:solidFill>
              </a:rPr>
              <a:t>the extinction ratio (ER)</a:t>
            </a:r>
          </a:p>
          <a:p>
            <a:r>
              <a:rPr lang="en-US" altLang="ja-JP" sz="2800" dirty="0"/>
              <a:t> ER &gt; 5.23dB</a:t>
            </a:r>
            <a:r>
              <a:rPr lang="en-US" altLang="ja-JP" sz="2800" dirty="0">
                <a:solidFill>
                  <a:srgbClr val="FF0000"/>
                </a:solidFill>
              </a:rPr>
              <a:t> </a:t>
            </a:r>
            <a:r>
              <a:rPr lang="en-US" altLang="ja-JP" sz="2800" dirty="0"/>
              <a:t>is sufficient value</a:t>
            </a:r>
            <a:r>
              <a:rPr lang="en-US" altLang="ja-JP" sz="1800" dirty="0"/>
              <a:t>[5]</a:t>
            </a:r>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2800" dirty="0"/>
          </a:p>
        </p:txBody>
      </p:sp>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5-3. Result—Eye Diagram</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14</a:t>
            </a:fld>
            <a:endParaRPr kumimoji="1" lang="ja-JP" altLang="en-US"/>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0" name="テキスト ボックス 19"/>
          <p:cNvSpPr txBox="1"/>
          <p:nvPr/>
        </p:nvSpPr>
        <p:spPr>
          <a:xfrm>
            <a:off x="3533453" y="6146959"/>
            <a:ext cx="2069797" cy="369332"/>
          </a:xfrm>
          <a:prstGeom prst="rect">
            <a:avLst/>
          </a:prstGeom>
          <a:noFill/>
        </p:spPr>
        <p:txBody>
          <a:bodyPr wrap="none" rtlCol="0">
            <a:spAutoFit/>
          </a:bodyPr>
          <a:lstStyle/>
          <a:p>
            <a:pPr algn="ctr"/>
            <a:r>
              <a:rPr lang="en-US" altLang="ja-JP" dirty="0">
                <a:latin typeface="Times New Roman" pitchFamily="18" charset="0"/>
                <a:cs typeface="Times New Roman" pitchFamily="18" charset="0"/>
              </a:rPr>
              <a:t>Fig 12</a:t>
            </a:r>
            <a:r>
              <a:rPr kumimoji="1" lang="en-US" altLang="ja-JP" dirty="0">
                <a:latin typeface="Times New Roman" pitchFamily="18" charset="0"/>
                <a:cs typeface="Times New Roman" pitchFamily="18" charset="0"/>
              </a:rPr>
              <a:t>. Eye diagram</a:t>
            </a:r>
            <a:endParaRPr kumimoji="1" lang="ja-JP" altLang="en-US"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31" y="2612210"/>
            <a:ext cx="3960440" cy="359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4849212" y="2814687"/>
            <a:ext cx="1551483" cy="400110"/>
          </a:xfrm>
          <a:prstGeom prst="rect">
            <a:avLst/>
          </a:prstGeom>
          <a:noFill/>
          <a:ln w="38100">
            <a:solidFill>
              <a:srgbClr val="FF0000"/>
            </a:solidFill>
          </a:ln>
        </p:spPr>
        <p:txBody>
          <a:bodyPr wrap="square" rtlCol="0">
            <a:spAutoFit/>
          </a:bodyPr>
          <a:lstStyle/>
          <a:p>
            <a:pPr algn="ctr"/>
            <a:r>
              <a:rPr kumimoji="1" lang="en-US" altLang="ja-JP" sz="2000" b="1" dirty="0">
                <a:latin typeface="Times New Roman" panose="02020603050405020304" pitchFamily="18" charset="0"/>
                <a:cs typeface="Times New Roman" panose="02020603050405020304" pitchFamily="18" charset="0"/>
              </a:rPr>
              <a:t>ER</a:t>
            </a:r>
            <a:r>
              <a:rPr lang="en-US" altLang="ja-JP" sz="2000" b="1" dirty="0">
                <a:latin typeface="Times New Roman" panose="02020603050405020304" pitchFamily="18" charset="0"/>
                <a:cs typeface="Times New Roman" panose="02020603050405020304" pitchFamily="18" charset="0"/>
              </a:rPr>
              <a:t>:5.72[dB]</a:t>
            </a:r>
            <a:endParaRPr kumimoji="1" lang="ja-JP"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605298"/>
      </p:ext>
    </p:extLst>
  </p:cSld>
  <p:clrMapOvr>
    <a:masterClrMapping/>
  </p:clrMapOvr>
  <p:transition advTm="8111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6. Conclusion</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 name="コンテンツ プレースホルダ 2"/>
          <p:cNvSpPr>
            <a:spLocks noGrp="1"/>
          </p:cNvSpPr>
          <p:nvPr>
            <p:ph idx="1"/>
          </p:nvPr>
        </p:nvSpPr>
        <p:spPr>
          <a:xfrm>
            <a:off x="0" y="714356"/>
            <a:ext cx="9144000" cy="6143644"/>
          </a:xfrm>
        </p:spPr>
        <p:txBody>
          <a:bodyPr>
            <a:normAutofit/>
          </a:bodyPr>
          <a:lstStyle/>
          <a:p>
            <a:endParaRPr lang="en-US" altLang="ja-JP" dirty="0">
              <a:latin typeface="Times New Roman" pitchFamily="18" charset="0"/>
              <a:ea typeface="HGPｺﾞｼｯｸM" pitchFamily="50" charset="-128"/>
              <a:cs typeface="Times New Roman" pitchFamily="18" charset="0"/>
            </a:endParaRPr>
          </a:p>
          <a:p>
            <a:pPr lvl="1"/>
            <a:r>
              <a:rPr lang="en-US" altLang="ja-JP" dirty="0">
                <a:ea typeface="HGPｺﾞｼｯｸM" pitchFamily="50" charset="-128"/>
              </a:rPr>
              <a:t>All-Optical error correcting code has been proposed</a:t>
            </a:r>
          </a:p>
          <a:p>
            <a:pPr marL="1371600" lvl="2" indent="-457200">
              <a:buFont typeface="Times New Roman" panose="02020603050405020304" pitchFamily="18" charset="0"/>
              <a:buChar char="‒"/>
            </a:pPr>
            <a:r>
              <a:rPr lang="en-US" altLang="ja-JP" dirty="0">
                <a:ea typeface="HGPｺﾞｼｯｸM" pitchFamily="50" charset="-128"/>
              </a:rPr>
              <a:t>We realize by utilizing all-optical devices</a:t>
            </a:r>
          </a:p>
          <a:p>
            <a:pPr marL="914400" lvl="2" indent="0">
              <a:buNone/>
            </a:pPr>
            <a:endParaRPr lang="en-US" altLang="ja-JP" sz="2800" dirty="0">
              <a:ea typeface="HGPｺﾞｼｯｸM" pitchFamily="50" charset="-128"/>
            </a:endParaRPr>
          </a:p>
          <a:p>
            <a:pPr lvl="1"/>
            <a:r>
              <a:rPr lang="en-US" altLang="ja-JP" dirty="0">
                <a:ea typeface="HGPｺﾞｼｯｸM" pitchFamily="50" charset="-128"/>
              </a:rPr>
              <a:t> We evaluate the performance by numerical analysis</a:t>
            </a:r>
          </a:p>
          <a:p>
            <a:pPr lvl="2">
              <a:buFont typeface="Times New Roman" pitchFamily="18" charset="0"/>
              <a:buChar char="‒"/>
            </a:pPr>
            <a:r>
              <a:rPr lang="en-US" altLang="ja-JP" dirty="0">
                <a:ea typeface="HGPｺﾞｼｯｸM" pitchFamily="50" charset="-128"/>
              </a:rPr>
              <a:t>We confirm waveforms and Eye diagrams</a:t>
            </a:r>
          </a:p>
          <a:p>
            <a:pPr lvl="2">
              <a:buFont typeface="Times New Roman" pitchFamily="18" charset="0"/>
              <a:buChar char="‒"/>
            </a:pPr>
            <a:r>
              <a:rPr lang="en-US" altLang="ja-JP" dirty="0">
                <a:ea typeface="HGPｺﾞｼｯｸM" pitchFamily="50" charset="-128"/>
              </a:rPr>
              <a:t>We obtain sufficiently ER (over 5.23 dB)</a:t>
            </a:r>
            <a:br>
              <a:rPr lang="en-US" altLang="ja-JP" dirty="0">
                <a:ea typeface="HGPｺﾞｼｯｸM" pitchFamily="50" charset="-128"/>
              </a:rPr>
            </a:br>
            <a:r>
              <a:rPr lang="en-US" altLang="ja-JP" dirty="0">
                <a:ea typeface="HGPｺﾞｼｯｸM" pitchFamily="50" charset="-128"/>
              </a:rPr>
              <a:t>			for bit rates of 160 </a:t>
            </a:r>
            <a:r>
              <a:rPr lang="en-US" altLang="ja-JP" dirty="0" err="1">
                <a:ea typeface="HGPｺﾞｼｯｸM" pitchFamily="50" charset="-128"/>
              </a:rPr>
              <a:t>Gbit</a:t>
            </a:r>
            <a:r>
              <a:rPr lang="en-US" altLang="ja-JP" dirty="0">
                <a:ea typeface="HGPｺﾞｼｯｸM" pitchFamily="50" charset="-128"/>
              </a:rPr>
              <a:t>/s</a:t>
            </a:r>
          </a:p>
          <a:p>
            <a:pPr lvl="1">
              <a:buFont typeface="Times New Roman" pitchFamily="18" charset="0"/>
              <a:buChar char="‒"/>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15</a:t>
            </a:fld>
            <a:endParaRPr kumimoji="1" lang="ja-JP" altLang="en-US"/>
          </a:p>
        </p:txBody>
      </p:sp>
    </p:spTree>
  </p:cSld>
  <p:clrMapOvr>
    <a:masterClrMapping/>
  </p:clrMapOvr>
  <p:transition advTm="831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500042"/>
          </a:xfrm>
          <a:solidFill>
            <a:schemeClr val="accent1">
              <a:lumMod val="75000"/>
            </a:schemeClr>
          </a:solidFill>
        </p:spPr>
        <p:txBody>
          <a:bodyPr>
            <a:normAutofit fontScale="90000"/>
          </a:bodyPr>
          <a:lstStyle/>
          <a:p>
            <a:r>
              <a:rPr kumimoji="1" lang="en-US" altLang="ja-JP" sz="31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References</a:t>
            </a:r>
            <a:r>
              <a:rPr kumimoji="1" lang="ja-JP" altLang="en-US" sz="2800" b="1" dirty="0">
                <a:ln w="12700">
                  <a:noFill/>
                  <a:prstDash val="solid"/>
                </a:ln>
                <a:solidFill>
                  <a:schemeClr val="bg1"/>
                </a:solidFill>
                <a:effectLst>
                  <a:outerShdw blurRad="41275" dist="20320" dir="1800000" algn="tl" rotWithShape="0">
                    <a:srgbClr val="000000">
                      <a:alpha val="40000"/>
                    </a:srgbClr>
                  </a:outerShdw>
                </a:effectLst>
                <a:latin typeface="HGPｺﾞｼｯｸM" pitchFamily="50" charset="-128"/>
                <a:ea typeface="HGPｺﾞｼｯｸM" pitchFamily="50" charset="-128"/>
              </a:rPr>
              <a:t>　　</a:t>
            </a:r>
          </a:p>
        </p:txBody>
      </p:sp>
      <p:sp>
        <p:nvSpPr>
          <p:cNvPr id="3" name="コンテンツ プレースホルダ 2"/>
          <p:cNvSpPr>
            <a:spLocks noGrp="1"/>
          </p:cNvSpPr>
          <p:nvPr>
            <p:ph idx="1"/>
          </p:nvPr>
        </p:nvSpPr>
        <p:spPr>
          <a:xfrm>
            <a:off x="0" y="500066"/>
            <a:ext cx="9144000" cy="6500834"/>
          </a:xfrm>
        </p:spPr>
        <p:txBody>
          <a:bodyPr>
            <a:normAutofit/>
          </a:bodyPr>
          <a:lstStyle/>
          <a:p>
            <a:pPr>
              <a:buNone/>
            </a:pPr>
            <a:endParaRPr lang="en-US" altLang="ja-JP" sz="800" dirty="0"/>
          </a:p>
          <a:p>
            <a:pPr marL="0" indent="0">
              <a:buNone/>
            </a:pPr>
            <a:r>
              <a:rPr lang="en-US" altLang="ja-JP" sz="1600" dirty="0"/>
              <a:t>[1] </a:t>
            </a:r>
            <a:r>
              <a:rPr lang="en-US" altLang="ja-JP" sz="1600" dirty="0" err="1"/>
              <a:t>Y.Ben</a:t>
            </a:r>
            <a:r>
              <a:rPr lang="en-US" altLang="ja-JP" sz="1600" dirty="0"/>
              <a:t> Ezra, </a:t>
            </a:r>
            <a:r>
              <a:rPr lang="en-US" altLang="ja-JP" sz="1600" dirty="0" err="1"/>
              <a:t>U.Mahlab</a:t>
            </a:r>
            <a:r>
              <a:rPr lang="en-US" altLang="ja-JP" sz="1600" dirty="0"/>
              <a:t>, </a:t>
            </a:r>
            <a:r>
              <a:rPr lang="en-US" altLang="ja-JP" sz="1600" dirty="0" err="1"/>
              <a:t>M.Haridim</a:t>
            </a:r>
            <a:r>
              <a:rPr lang="en-US" altLang="ja-JP" sz="1600" dirty="0"/>
              <a:t>, and B.I. </a:t>
            </a:r>
            <a:r>
              <a:rPr lang="en-US" altLang="ja-JP" sz="1600" dirty="0" err="1"/>
              <a:t>Lembrikov</a:t>
            </a:r>
            <a:r>
              <a:rPr lang="en-US" altLang="ja-JP" sz="1600" dirty="0"/>
              <a:t>, ``Applications of All-Optical Signal Processing</a:t>
            </a:r>
            <a:br>
              <a:rPr lang="en-US" altLang="ja-JP" sz="1600" dirty="0"/>
            </a:br>
            <a:r>
              <a:rPr lang="en-US" altLang="ja-JP" sz="1600" dirty="0"/>
              <a:t>      in Modern Optical Communications,′′ </a:t>
            </a:r>
            <a:r>
              <a:rPr lang="en-US" altLang="ja-JP" sz="1600" i="1" dirty="0"/>
              <a:t>Proc. 9th International Conf. on Transparent Opt. Networks</a:t>
            </a:r>
            <a:r>
              <a:rPr lang="en-US" altLang="ja-JP" sz="1600" dirty="0"/>
              <a:t>,</a:t>
            </a:r>
            <a:br>
              <a:rPr lang="en-US" altLang="ja-JP" sz="1600" dirty="0"/>
            </a:br>
            <a:r>
              <a:rPr lang="en-US" altLang="ja-JP" sz="1600" dirty="0"/>
              <a:t>      no.Tu.B4.4, pp.328-331, Rome, The Italy, Jul. 2007.</a:t>
            </a:r>
          </a:p>
          <a:p>
            <a:pPr marL="0" indent="0">
              <a:buNone/>
            </a:pPr>
            <a:r>
              <a:rPr lang="en-US" altLang="ja-JP" sz="1600" dirty="0"/>
              <a:t>[2] Omar </a:t>
            </a:r>
            <a:r>
              <a:rPr lang="en-US" altLang="ja-JP" sz="1600" dirty="0" err="1"/>
              <a:t>Qasaimeh</a:t>
            </a:r>
            <a:r>
              <a:rPr lang="en-US" altLang="ja-JP" sz="1600" dirty="0"/>
              <a:t>, ``Theory of Four-Wave Mixing Wavelength Conversion in Quantum Dot Semiconductor</a:t>
            </a:r>
            <a:br>
              <a:rPr lang="en-US" altLang="ja-JP" sz="1600" dirty="0"/>
            </a:br>
            <a:r>
              <a:rPr lang="en-US" altLang="ja-JP" sz="1600" dirty="0"/>
              <a:t>      Optical Amplifiers,′′ </a:t>
            </a:r>
            <a:r>
              <a:rPr lang="en-US" altLang="ja-JP" sz="1600" i="1" dirty="0"/>
              <a:t>IEEE Photonics Technology Letters</a:t>
            </a:r>
            <a:r>
              <a:rPr lang="en-US" altLang="ja-JP" sz="1600" dirty="0"/>
              <a:t>, vol.16, no.4, pp.993-995, Apr. 2004.</a:t>
            </a:r>
          </a:p>
          <a:p>
            <a:pPr marL="0" indent="0">
              <a:buNone/>
            </a:pPr>
            <a:r>
              <a:rPr lang="en-US" altLang="ja-JP" sz="1600" dirty="0"/>
              <a:t>[3] </a:t>
            </a:r>
            <a:r>
              <a:rPr lang="en-US" altLang="ja-JP" sz="1600" dirty="0" err="1"/>
              <a:t>Y.Ben</a:t>
            </a:r>
            <a:r>
              <a:rPr lang="en-US" altLang="ja-JP" sz="1600" dirty="0"/>
              <a:t> Ezra, B.I. </a:t>
            </a:r>
            <a:r>
              <a:rPr lang="en-US" altLang="ja-JP" sz="1600" dirty="0" err="1"/>
              <a:t>Lembrikov</a:t>
            </a:r>
            <a:r>
              <a:rPr lang="en-US" altLang="ja-JP" sz="1600" dirty="0"/>
              <a:t>, and </a:t>
            </a:r>
            <a:r>
              <a:rPr lang="en-US" altLang="ja-JP" sz="1600" dirty="0" err="1"/>
              <a:t>M.Haridim</a:t>
            </a:r>
            <a:r>
              <a:rPr lang="en-US" altLang="ja-JP" sz="1600" dirty="0"/>
              <a:t>, ``Ultrafast All-Optical  Processor Based on Quantum-Dot</a:t>
            </a:r>
            <a:br>
              <a:rPr lang="en-US" altLang="ja-JP" sz="1600" dirty="0"/>
            </a:br>
            <a:r>
              <a:rPr lang="en-US" altLang="ja-JP" sz="1600" dirty="0"/>
              <a:t>      Semiconductor Optical Amplifiers,′′ </a:t>
            </a:r>
            <a:r>
              <a:rPr lang="en-US" altLang="ja-JP" sz="1600" i="1" dirty="0"/>
              <a:t>IEEE Journal of Quantum Electronics</a:t>
            </a:r>
            <a:r>
              <a:rPr lang="en-US" altLang="ja-JP" sz="1600" dirty="0"/>
              <a:t>, vol.45, no.1, pp.34-41, </a:t>
            </a:r>
            <a:br>
              <a:rPr lang="en-US" altLang="ja-JP" sz="1600" dirty="0"/>
            </a:br>
            <a:r>
              <a:rPr lang="en-US" altLang="ja-JP" sz="1600" dirty="0"/>
              <a:t>      Jan. 2009.</a:t>
            </a:r>
          </a:p>
          <a:p>
            <a:pPr marL="0" indent="0">
              <a:buNone/>
            </a:pPr>
            <a:r>
              <a:rPr lang="en-US" altLang="ja-JP" sz="1600" dirty="0"/>
              <a:t>[4] Ali </a:t>
            </a:r>
            <a:r>
              <a:rPr lang="en-US" altLang="ja-JP" sz="1600" dirty="0" err="1"/>
              <a:t>Rostami</a:t>
            </a:r>
            <a:r>
              <a:rPr lang="en-US" altLang="ja-JP" sz="1600" dirty="0"/>
              <a:t>, </a:t>
            </a:r>
            <a:r>
              <a:rPr lang="en-US" altLang="ja-JP" sz="1600" dirty="0" err="1"/>
              <a:t>Hamed</a:t>
            </a:r>
            <a:r>
              <a:rPr lang="en-US" altLang="ja-JP" sz="1600" dirty="0"/>
              <a:t> </a:t>
            </a:r>
            <a:r>
              <a:rPr lang="en-US" altLang="ja-JP" sz="1600" dirty="0" err="1"/>
              <a:t>Baghban</a:t>
            </a:r>
            <a:r>
              <a:rPr lang="en-US" altLang="ja-JP" sz="1600" dirty="0"/>
              <a:t> </a:t>
            </a:r>
            <a:r>
              <a:rPr lang="en-US" altLang="ja-JP" sz="1600" dirty="0" err="1"/>
              <a:t>Asghari</a:t>
            </a:r>
            <a:r>
              <a:rPr lang="en-US" altLang="ja-JP" sz="1600" dirty="0"/>
              <a:t> </a:t>
            </a:r>
            <a:r>
              <a:rPr lang="en-US" altLang="ja-JP" sz="1600" dirty="0" err="1"/>
              <a:t>Nejad</a:t>
            </a:r>
            <a:r>
              <a:rPr lang="en-US" altLang="ja-JP" sz="1600" dirty="0"/>
              <a:t>, Reza </a:t>
            </a:r>
            <a:r>
              <a:rPr lang="en-US" altLang="ja-JP" sz="1600" dirty="0" err="1"/>
              <a:t>Maram</a:t>
            </a:r>
            <a:r>
              <a:rPr lang="en-US" altLang="ja-JP" sz="1600" dirty="0"/>
              <a:t> </a:t>
            </a:r>
            <a:r>
              <a:rPr lang="en-US" altLang="ja-JP" sz="1600" dirty="0" err="1"/>
              <a:t>Qartavol</a:t>
            </a:r>
            <a:r>
              <a:rPr lang="en-US" altLang="ja-JP" sz="1600" dirty="0"/>
              <a:t>, and Hassan </a:t>
            </a:r>
            <a:r>
              <a:rPr lang="en-US" altLang="ja-JP" sz="1600" dirty="0" err="1"/>
              <a:t>Rasooli</a:t>
            </a:r>
            <a:r>
              <a:rPr lang="en-US" altLang="ja-JP" sz="1600" dirty="0"/>
              <a:t> </a:t>
            </a:r>
            <a:r>
              <a:rPr lang="en-US" altLang="ja-JP" sz="1600" dirty="0" err="1"/>
              <a:t>Saghai</a:t>
            </a:r>
            <a:r>
              <a:rPr lang="en-US" altLang="ja-JP" sz="1600" dirty="0"/>
              <a:t>, </a:t>
            </a:r>
            <a:br>
              <a:rPr lang="en-US" altLang="ja-JP" sz="1600" dirty="0"/>
            </a:br>
            <a:r>
              <a:rPr lang="en-US" altLang="ja-JP" sz="1600" dirty="0"/>
              <a:t>      ``Tb/s Optical Logic Gates Based on Quantum-Dot Semiconductor Optical Amplifiers,′′ </a:t>
            </a:r>
            <a:br>
              <a:rPr lang="en-US" altLang="ja-JP" sz="1600" dirty="0"/>
            </a:br>
            <a:r>
              <a:rPr lang="en-US" altLang="ja-JP" sz="1600" dirty="0"/>
              <a:t>      </a:t>
            </a:r>
            <a:r>
              <a:rPr lang="en-US" altLang="ja-JP" sz="1600" i="1" dirty="0"/>
              <a:t>IEEE Journal of Quantum Electronics</a:t>
            </a:r>
            <a:r>
              <a:rPr lang="en-US" altLang="ja-JP" sz="1600" dirty="0"/>
              <a:t>, vol.46, no.3, pp.354-360, Mar. 2010.</a:t>
            </a:r>
          </a:p>
          <a:p>
            <a:pPr marL="0" indent="0">
              <a:buNone/>
            </a:pPr>
            <a:r>
              <a:rPr lang="en-US" altLang="ja-JP" sz="1600" dirty="0"/>
              <a:t>[5] </a:t>
            </a:r>
            <a:r>
              <a:rPr lang="en-US" altLang="ja-JP" sz="1600" dirty="0" err="1"/>
              <a:t>H.Dong</a:t>
            </a:r>
            <a:r>
              <a:rPr lang="en-US" altLang="ja-JP" sz="1600" dirty="0"/>
              <a:t>, </a:t>
            </a:r>
            <a:r>
              <a:rPr lang="en-US" altLang="ja-JP" sz="1600" dirty="0" err="1"/>
              <a:t>H.Sun</a:t>
            </a:r>
            <a:r>
              <a:rPr lang="en-US" altLang="ja-JP" sz="1600" dirty="0"/>
              <a:t>, </a:t>
            </a:r>
            <a:r>
              <a:rPr lang="en-US" altLang="ja-JP" sz="1600" dirty="0" err="1"/>
              <a:t>Q.Wang</a:t>
            </a:r>
            <a:r>
              <a:rPr lang="en-US" altLang="ja-JP" sz="1600" dirty="0"/>
              <a:t>, </a:t>
            </a:r>
            <a:r>
              <a:rPr lang="en-US" altLang="ja-JP" sz="1600" dirty="0" err="1"/>
              <a:t>N.K.Dutta</a:t>
            </a:r>
            <a:r>
              <a:rPr lang="en-US" altLang="ja-JP" sz="1600" dirty="0"/>
              <a:t>, and </a:t>
            </a:r>
            <a:r>
              <a:rPr lang="en-US" altLang="ja-JP" sz="1600" dirty="0" err="1"/>
              <a:t>J.Jaques</a:t>
            </a:r>
            <a:r>
              <a:rPr lang="en-US" altLang="ja-JP" sz="1600" dirty="0"/>
              <a:t>, ``80 Gb/s All-optical logic AND operation using</a:t>
            </a:r>
            <a:br>
              <a:rPr lang="en-US" altLang="ja-JP" sz="1600" dirty="0"/>
            </a:br>
            <a:r>
              <a:rPr lang="en-US" altLang="ja-JP" sz="1600" dirty="0"/>
              <a:t>      Mach-</a:t>
            </a:r>
            <a:r>
              <a:rPr lang="en-US" altLang="ja-JP" sz="1600" dirty="0" err="1"/>
              <a:t>Zehnder</a:t>
            </a:r>
            <a:r>
              <a:rPr lang="en-US" altLang="ja-JP" sz="1600" dirty="0"/>
              <a:t> interferometer with differential scheme,′′ </a:t>
            </a:r>
            <a:r>
              <a:rPr lang="en-US" altLang="ja-JP" sz="1600" i="1" dirty="0"/>
              <a:t>Optics Communications</a:t>
            </a:r>
            <a:r>
              <a:rPr lang="en-US" altLang="ja-JP" sz="1600" dirty="0"/>
              <a:t>, vol.265, no.1, </a:t>
            </a:r>
            <a:br>
              <a:rPr lang="en-US" altLang="ja-JP" sz="1600" dirty="0"/>
            </a:br>
            <a:r>
              <a:rPr lang="en-US" altLang="ja-JP" sz="1600" dirty="0"/>
              <a:t>      pp.79-83, Sep. 2006.</a:t>
            </a:r>
          </a:p>
          <a:p>
            <a:pPr marL="0" indent="0">
              <a:buNone/>
            </a:pPr>
            <a:r>
              <a:rPr lang="en-US" altLang="ja-JP" sz="1600" dirty="0"/>
              <a:t>[6] D.K. </a:t>
            </a:r>
            <a:r>
              <a:rPr lang="en-US" altLang="ja-JP" sz="1600" dirty="0" err="1"/>
              <a:t>Gayen</a:t>
            </a:r>
            <a:r>
              <a:rPr lang="en-US" altLang="ja-JP" sz="1600" dirty="0"/>
              <a:t>, A. </a:t>
            </a:r>
            <a:r>
              <a:rPr lang="en-US" altLang="ja-JP" sz="1600" dirty="0" err="1"/>
              <a:t>Bhattachryya</a:t>
            </a:r>
            <a:r>
              <a:rPr lang="en-US" altLang="ja-JP" sz="1600" dirty="0"/>
              <a:t>, T. Chattopadhyay, and J. N. Roy, ``Ultrafast All-Optical Half Adder Using</a:t>
            </a:r>
            <a:br>
              <a:rPr lang="en-US" altLang="ja-JP" sz="1600" dirty="0"/>
            </a:br>
            <a:r>
              <a:rPr lang="en-US" altLang="ja-JP" sz="1600" dirty="0"/>
              <a:t>      Quantum-Dot Semiconductor Optical Amplifier-Based Mach-</a:t>
            </a:r>
            <a:r>
              <a:rPr lang="en-US" altLang="ja-JP" sz="1600" dirty="0" err="1"/>
              <a:t>Zehnder</a:t>
            </a:r>
            <a:r>
              <a:rPr lang="en-US" altLang="ja-JP" sz="1600" dirty="0"/>
              <a:t> Interferometer,′′ </a:t>
            </a:r>
            <a:br>
              <a:rPr lang="en-US" altLang="ja-JP" sz="1600" dirty="0"/>
            </a:br>
            <a:r>
              <a:rPr lang="en-US" altLang="ja-JP" sz="1600" dirty="0"/>
              <a:t>      </a:t>
            </a:r>
            <a:r>
              <a:rPr lang="en-US" altLang="ja-JP" sz="1600" i="1" dirty="0"/>
              <a:t>IEEE Journal of Lightwave Technology</a:t>
            </a:r>
            <a:r>
              <a:rPr lang="en-US" altLang="ja-JP" sz="1600" dirty="0"/>
              <a:t>, vol.30, no.21, pp.3387-3393, Nov. 2012. </a:t>
            </a:r>
          </a:p>
          <a:p>
            <a:pPr>
              <a:buNone/>
            </a:pPr>
            <a:endParaRPr lang="en-US" altLang="zh-CN" sz="1600" dirty="0">
              <a:ea typeface="ＭＳ Ｐゴシック" pitchFamily="50" charset="-128"/>
            </a:endParaRPr>
          </a:p>
          <a:p>
            <a:pPr>
              <a:buNone/>
            </a:pPr>
            <a:endParaRPr lang="ja-JP" altLang="ja-JP" sz="1600" dirty="0">
              <a:latin typeface="Times New Roman" pitchFamily="18" charset="0"/>
              <a:ea typeface="HGPｺﾞｼｯｸM" pitchFamily="50" charset="-128"/>
              <a:cs typeface="Times New Roman" pitchFamily="18" charset="0"/>
            </a:endParaRPr>
          </a:p>
          <a:p>
            <a:pPr>
              <a:buNone/>
            </a:pPr>
            <a:endParaRPr lang="ja-JP" altLang="ja-JP" sz="1600" dirty="0">
              <a:latin typeface="Times New Roman" pitchFamily="18" charset="0"/>
              <a:cs typeface="Times New Roman" pitchFamily="18" charset="0"/>
            </a:endParaRPr>
          </a:p>
          <a:p>
            <a:pPr>
              <a:buNone/>
            </a:pPr>
            <a:endParaRPr lang="en-US" altLang="ja-JP" sz="1800" dirty="0">
              <a:latin typeface="HGPｺﾞｼｯｸM" pitchFamily="50" charset="-128"/>
              <a:ea typeface="HGPｺﾞｼｯｸM" pitchFamily="50" charset="-128"/>
            </a:endParaRPr>
          </a:p>
        </p:txBody>
      </p:sp>
      <p:sp>
        <p:nvSpPr>
          <p:cNvPr id="4" name="スライド番号プレースホルダ 3"/>
          <p:cNvSpPr>
            <a:spLocks noGrp="1"/>
          </p:cNvSpPr>
          <p:nvPr>
            <p:ph type="sldNum" sz="quarter" idx="12"/>
          </p:nvPr>
        </p:nvSpPr>
        <p:spPr/>
        <p:txBody>
          <a:bodyPr/>
          <a:lstStyle/>
          <a:p>
            <a:fld id="{EA2091BC-E799-47DB-B615-C0CB1F62EB96}" type="slidenum">
              <a:rPr kumimoji="1" lang="ja-JP" altLang="en-US" smtClean="0"/>
              <a:pPr/>
              <a:t>16</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0" y="1285860"/>
            <a:ext cx="9144000" cy="3571900"/>
          </a:xfrm>
          <a:solidFill>
            <a:schemeClr val="accent1">
              <a:lumMod val="75000"/>
            </a:schemeClr>
          </a:solidFill>
        </p:spPr>
        <p:txBody>
          <a:bodyPr/>
          <a:lstStyle/>
          <a:p>
            <a:endParaRPr kumimoji="1" lang="ja-JP" altLang="en-US" dirty="0">
              <a:latin typeface="Times New Roman" pitchFamily="18" charset="0"/>
              <a:cs typeface="Times New Roman" pitchFamily="18" charset="0"/>
            </a:endParaRPr>
          </a:p>
        </p:txBody>
      </p:sp>
      <p:sp>
        <p:nvSpPr>
          <p:cNvPr id="4" name="正方形/長方形 3"/>
          <p:cNvSpPr/>
          <p:nvPr/>
        </p:nvSpPr>
        <p:spPr>
          <a:xfrm>
            <a:off x="280095" y="2420888"/>
            <a:ext cx="8568952" cy="10081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Thank you for your attention!</a:t>
            </a:r>
            <a:endParaRPr kumimoji="1" lang="ja-JP" altLang="en-US" sz="4800" b="1" dirty="0">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6" name="スライド番号プレースホルダ 5"/>
          <p:cNvSpPr>
            <a:spLocks noGrp="1"/>
          </p:cNvSpPr>
          <p:nvPr>
            <p:ph type="sldNum" sz="quarter" idx="12"/>
          </p:nvPr>
        </p:nvSpPr>
        <p:spPr/>
        <p:txBody>
          <a:bodyPr/>
          <a:lstStyle/>
          <a:p>
            <a:fld id="{EA2091BC-E799-47DB-B615-C0CB1F62EB96}" type="slidenum">
              <a:rPr kumimoji="1" lang="ja-JP" altLang="en-US" smtClean="0"/>
              <a:pPr/>
              <a:t>17</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3769"/>
    </mc:Choice>
    <mc:Fallback xmlns="">
      <p:transition spd="slow" advTm="376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MZI</a:t>
            </a: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Appendix-MZI</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18</a:t>
            </a:fld>
            <a:endParaRPr kumimoji="1" lang="ja-JP" altLang="en-US"/>
          </a:p>
        </p:txBody>
      </p:sp>
      <p:grpSp>
        <p:nvGrpSpPr>
          <p:cNvPr id="6" name="グループ化 5"/>
          <p:cNvGrpSpPr/>
          <p:nvPr/>
        </p:nvGrpSpPr>
        <p:grpSpPr>
          <a:xfrm>
            <a:off x="1259632" y="1371492"/>
            <a:ext cx="6984776" cy="4062411"/>
            <a:chOff x="890245" y="1020154"/>
            <a:chExt cx="6984776" cy="4062411"/>
          </a:xfrm>
        </p:grpSpPr>
        <p:cxnSp>
          <p:nvCxnSpPr>
            <p:cNvPr id="7" name="直線矢印コネクタ 6"/>
            <p:cNvCxnSpPr/>
            <p:nvPr/>
          </p:nvCxnSpPr>
          <p:spPr>
            <a:xfrm>
              <a:off x="2546429" y="1660189"/>
              <a:ext cx="0" cy="2873329"/>
            </a:xfrm>
            <a:prstGeom prst="straightConnector1">
              <a:avLst/>
            </a:prstGeom>
            <a:noFill/>
            <a:ln w="28575" cap="flat" cmpd="sng" algn="ctr">
              <a:solidFill>
                <a:srgbClr val="FF0000"/>
              </a:solidFill>
              <a:prstDash val="solid"/>
              <a:tailEnd type="arrow"/>
            </a:ln>
            <a:effectLst/>
          </p:spPr>
        </p:cxnSp>
        <p:sp>
          <p:nvSpPr>
            <p:cNvPr id="8" name="正方形/長方形 7"/>
            <p:cNvSpPr/>
            <p:nvPr/>
          </p:nvSpPr>
          <p:spPr>
            <a:xfrm rot="2700000">
              <a:off x="2022139" y="1598223"/>
              <a:ext cx="1111811" cy="123932"/>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a:cs typeface="+mn-cs"/>
              </a:endParaRPr>
            </a:p>
          </p:txBody>
        </p:sp>
        <p:cxnSp>
          <p:nvCxnSpPr>
            <p:cNvPr id="9" name="直線矢印コネクタ 8"/>
            <p:cNvCxnSpPr/>
            <p:nvPr/>
          </p:nvCxnSpPr>
          <p:spPr>
            <a:xfrm flipV="1">
              <a:off x="890245" y="1653198"/>
              <a:ext cx="1656184" cy="400"/>
            </a:xfrm>
            <a:prstGeom prst="straightConnector1">
              <a:avLst/>
            </a:prstGeom>
            <a:noFill/>
            <a:ln w="28575" cap="flat" cmpd="sng" algn="ctr">
              <a:solidFill>
                <a:srgbClr val="FF0000"/>
              </a:solidFill>
              <a:prstDash val="solid"/>
              <a:tailEnd type="arrow"/>
            </a:ln>
            <a:effectLst/>
          </p:spPr>
        </p:cxnSp>
        <p:cxnSp>
          <p:nvCxnSpPr>
            <p:cNvPr id="10" name="直線矢印コネクタ 9"/>
            <p:cNvCxnSpPr/>
            <p:nvPr/>
          </p:nvCxnSpPr>
          <p:spPr>
            <a:xfrm flipV="1">
              <a:off x="2698829" y="1660192"/>
              <a:ext cx="3151398" cy="1"/>
            </a:xfrm>
            <a:prstGeom prst="straightConnector1">
              <a:avLst/>
            </a:prstGeom>
            <a:noFill/>
            <a:ln w="28575" cap="flat" cmpd="sng" algn="ctr">
              <a:solidFill>
                <a:srgbClr val="FF0000"/>
              </a:solidFill>
              <a:prstDash val="solid"/>
              <a:tailEnd type="arrow"/>
            </a:ln>
            <a:effectLst/>
          </p:spPr>
        </p:cxnSp>
        <p:sp>
          <p:nvSpPr>
            <p:cNvPr id="11" name="正方形/長方形 10"/>
            <p:cNvSpPr/>
            <p:nvPr/>
          </p:nvSpPr>
          <p:spPr>
            <a:xfrm rot="2700000">
              <a:off x="5343651" y="1514094"/>
              <a:ext cx="1111811" cy="123932"/>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a:cs typeface="+mn-cs"/>
              </a:endParaRPr>
            </a:p>
          </p:txBody>
        </p:sp>
        <p:sp>
          <p:nvSpPr>
            <p:cNvPr id="12" name="正方形/長方形 11"/>
            <p:cNvSpPr/>
            <p:nvPr/>
          </p:nvSpPr>
          <p:spPr>
            <a:xfrm rot="2700000">
              <a:off x="1923368" y="4464694"/>
              <a:ext cx="1111811" cy="123932"/>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a:cs typeface="+mn-cs"/>
              </a:endParaRPr>
            </a:p>
          </p:txBody>
        </p:sp>
        <p:cxnSp>
          <p:nvCxnSpPr>
            <p:cNvPr id="13" name="直線矢印コネクタ 12"/>
            <p:cNvCxnSpPr/>
            <p:nvPr/>
          </p:nvCxnSpPr>
          <p:spPr>
            <a:xfrm>
              <a:off x="5850227" y="1653598"/>
              <a:ext cx="0" cy="2873329"/>
            </a:xfrm>
            <a:prstGeom prst="straightConnector1">
              <a:avLst/>
            </a:prstGeom>
            <a:noFill/>
            <a:ln w="28575" cap="flat" cmpd="sng" algn="ctr">
              <a:solidFill>
                <a:srgbClr val="FF0000"/>
              </a:solidFill>
              <a:prstDash val="solid"/>
              <a:tailEnd type="arrow"/>
            </a:ln>
            <a:effectLst/>
          </p:spPr>
        </p:cxnSp>
        <p:sp>
          <p:nvSpPr>
            <p:cNvPr id="14" name="正方形/長方形 13"/>
            <p:cNvSpPr/>
            <p:nvPr/>
          </p:nvSpPr>
          <p:spPr>
            <a:xfrm rot="2700000">
              <a:off x="5208773" y="4457348"/>
              <a:ext cx="1111811" cy="123932"/>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a:cs typeface="+mn-cs"/>
              </a:endParaRPr>
            </a:p>
          </p:txBody>
        </p:sp>
        <p:cxnSp>
          <p:nvCxnSpPr>
            <p:cNvPr id="15" name="直線矢印コネクタ 14"/>
            <p:cNvCxnSpPr/>
            <p:nvPr/>
          </p:nvCxnSpPr>
          <p:spPr>
            <a:xfrm>
              <a:off x="5852284" y="4519314"/>
              <a:ext cx="2022737" cy="0"/>
            </a:xfrm>
            <a:prstGeom prst="straightConnector1">
              <a:avLst/>
            </a:prstGeom>
            <a:noFill/>
            <a:ln w="28575" cap="flat" cmpd="sng" algn="ctr">
              <a:solidFill>
                <a:srgbClr val="FF0000"/>
              </a:solidFill>
              <a:prstDash val="solid"/>
              <a:tailEnd type="arrow"/>
            </a:ln>
            <a:effectLst/>
          </p:spPr>
        </p:cxnSp>
        <p:cxnSp>
          <p:nvCxnSpPr>
            <p:cNvPr id="16" name="直線矢印コネクタ 15"/>
            <p:cNvCxnSpPr/>
            <p:nvPr/>
          </p:nvCxnSpPr>
          <p:spPr>
            <a:xfrm flipV="1">
              <a:off x="2546429" y="4525907"/>
              <a:ext cx="3177699" cy="755"/>
            </a:xfrm>
            <a:prstGeom prst="straightConnector1">
              <a:avLst/>
            </a:prstGeom>
            <a:noFill/>
            <a:ln w="28575" cap="flat" cmpd="sng" algn="ctr">
              <a:solidFill>
                <a:srgbClr val="FF0000"/>
              </a:solidFill>
              <a:prstDash val="solid"/>
              <a:tailEnd type="arrow"/>
            </a:ln>
            <a:effectLst/>
          </p:spPr>
        </p:cxnSp>
      </p:grpSp>
      <p:sp>
        <p:nvSpPr>
          <p:cNvPr id="17" name="テキスト ボックス 16"/>
          <p:cNvSpPr txBox="1"/>
          <p:nvPr/>
        </p:nvSpPr>
        <p:spPr>
          <a:xfrm>
            <a:off x="2092576" y="1213752"/>
            <a:ext cx="15121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Half Mirror 1</a:t>
            </a:r>
            <a:endParaRPr kumimoji="0" lang="ja-JP"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5490518" y="5238212"/>
            <a:ext cx="160215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Half Mirror 2</a:t>
            </a:r>
            <a:endParaRPr kumimoji="0" lang="ja-JP"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9" name="正方形/長方形 18"/>
          <p:cNvSpPr/>
          <p:nvPr/>
        </p:nvSpPr>
        <p:spPr>
          <a:xfrm>
            <a:off x="3707904" y="1751793"/>
            <a:ext cx="1989260" cy="519476"/>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ＭＳ Ｐゴシック"/>
                <a:cs typeface="Times New Roman" panose="02020603050405020304" pitchFamily="18" charset="0"/>
              </a:rPr>
              <a:t>Phase Shifter</a:t>
            </a:r>
            <a:endParaRPr kumimoji="0" lang="ja-JP"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ＭＳ Ｐゴシック"/>
              <a:cs typeface="Times New Roman" panose="02020603050405020304" pitchFamily="18" charset="0"/>
            </a:endParaRPr>
          </a:p>
        </p:txBody>
      </p:sp>
      <p:sp>
        <p:nvSpPr>
          <p:cNvPr id="20" name="テキスト ボックス 19"/>
          <p:cNvSpPr txBox="1"/>
          <p:nvPr/>
        </p:nvSpPr>
        <p:spPr>
          <a:xfrm>
            <a:off x="395536" y="1516530"/>
            <a:ext cx="169218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Input Signal</a:t>
            </a:r>
            <a:endParaRPr kumimoji="0" lang="ja-JP" alt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6988932" y="4468770"/>
            <a:ext cx="1831540"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Output Signal</a:t>
            </a:r>
            <a:endParaRPr kumimoji="0" lang="ja-JP" alt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6134065" y="1398418"/>
            <a:ext cx="919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Mirror</a:t>
            </a:r>
            <a:endParaRPr kumimoji="0" lang="ja-JP"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952207" y="4868880"/>
            <a:ext cx="919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Mirror</a:t>
            </a:r>
            <a:endParaRPr kumimoji="0" lang="ja-JP"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835481"/>
      </p:ext>
    </p:extLst>
  </p:cSld>
  <p:clrMapOvr>
    <a:masterClrMapping/>
  </p:clrMapOvr>
  <p:transition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Power combiner and splitter</a:t>
            </a: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Appendix-Power combiner and splitter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19</a:t>
            </a:fld>
            <a:endParaRPr kumimoji="1" lang="ja-JP" altLang="en-US"/>
          </a:p>
        </p:txBody>
      </p:sp>
      <mc:AlternateContent xmlns:mc="http://schemas.openxmlformats.org/markup-compatibility/2006" xmlns:a14="http://schemas.microsoft.com/office/drawing/2010/main">
        <mc:Choice Requires="a14">
          <p:sp>
            <p:nvSpPr>
              <p:cNvPr id="24" name="テキスト ボックス 23"/>
              <p:cNvSpPr txBox="1"/>
              <p:nvPr/>
            </p:nvSpPr>
            <p:spPr>
              <a:xfrm>
                <a:off x="203234" y="4895826"/>
                <a:ext cx="4503783" cy="805540"/>
              </a:xfrm>
              <a:prstGeom prst="roundRect">
                <a:avLst/>
              </a:prstGeom>
              <a:noFill/>
              <a:ln w="28575">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𝐸</m:t>
                          </m:r>
                        </m:e>
                        <m:sub>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𝑐</m:t>
                              </m:r>
                            </m:e>
                            <m:sub>
                              <m:r>
                                <a:rPr kumimoji="1" lang="en-US" altLang="ja-JP" sz="2000" b="0" i="1" smtClean="0">
                                  <a:latin typeface="Cambria Math"/>
                                </a:rPr>
                                <m:t>𝑜𝑢𝑡</m:t>
                              </m:r>
                            </m:sub>
                          </m:sSub>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a:rPr>
                            <m:t>1</m:t>
                          </m:r>
                        </m:num>
                        <m:den>
                          <m:rad>
                            <m:radPr>
                              <m:degHide m:val="on"/>
                              <m:ctrlPr>
                                <a:rPr kumimoji="1" lang="en-US" altLang="ja-JP" sz="2000" b="0" i="1" smtClean="0">
                                  <a:latin typeface="Cambria Math" panose="02040503050406030204" pitchFamily="18" charset="0"/>
                                </a:rPr>
                              </m:ctrlPr>
                            </m:radPr>
                            <m:deg/>
                            <m:e>
                              <m:r>
                                <a:rPr kumimoji="1" lang="en-US" altLang="ja-JP" sz="2000" b="0" i="1" smtClean="0">
                                  <a:latin typeface="Cambria Math"/>
                                </a:rPr>
                                <m:t>𝑁</m:t>
                              </m:r>
                            </m:e>
                          </m:rad>
                        </m:den>
                      </m:f>
                      <m:d>
                        <m:dPr>
                          <m:ctrlPr>
                            <a:rPr kumimoji="1"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smtClean="0">
                                      <a:latin typeface="Cambria Math" panose="02040503050406030204" pitchFamily="18" charset="0"/>
                                    </a:rPr>
                                  </m:ctrlPr>
                                </m:sSubPr>
                                <m:e>
                                  <m:r>
                                    <a:rPr lang="en-US" altLang="ja-JP" sz="2000" b="0" i="1" smtClean="0">
                                      <a:latin typeface="Cambria Math"/>
                                    </a:rPr>
                                    <m:t>𝑐</m:t>
                                  </m:r>
                                </m:e>
                                <m:sub>
                                  <m:r>
                                    <a:rPr lang="en-US" altLang="ja-JP" sz="2000" b="0" i="1" smtClean="0">
                                      <a:latin typeface="Cambria Math"/>
                                    </a:rPr>
                                    <m:t>𝑖𝑛</m:t>
                                  </m:r>
                                  <m:r>
                                    <a:rPr lang="en-US" altLang="ja-JP" sz="2000" b="0" i="1" smtClean="0">
                                      <a:latin typeface="Cambria Math"/>
                                    </a:rPr>
                                    <m:t>1</m:t>
                                  </m:r>
                                </m:sub>
                              </m:sSub>
                            </m:sub>
                          </m:sSub>
                          <m:r>
                            <a:rPr lang="en-US" altLang="ja-JP" sz="2000" b="0" i="1" smtClean="0">
                              <a:latin typeface="Cambria Math"/>
                            </a:rPr>
                            <m:t>+</m:t>
                          </m:r>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i="1">
                                      <a:latin typeface="Cambria Math"/>
                                    </a:rPr>
                                    <m:t>𝑐</m:t>
                                  </m:r>
                                </m:e>
                                <m:sub>
                                  <m:r>
                                    <a:rPr lang="en-US" altLang="ja-JP" sz="2000" i="1">
                                      <a:latin typeface="Cambria Math"/>
                                    </a:rPr>
                                    <m:t>𝑖𝑛</m:t>
                                  </m:r>
                                  <m:r>
                                    <a:rPr lang="en-US" altLang="ja-JP" sz="2000" b="0" i="1" smtClean="0">
                                      <a:latin typeface="Cambria Math"/>
                                    </a:rPr>
                                    <m:t>2</m:t>
                                  </m:r>
                                </m:sub>
                              </m:sSub>
                            </m:sub>
                          </m:sSub>
                          <m:r>
                            <a:rPr lang="en-US" altLang="ja-JP" sz="2000" b="0" i="1" smtClean="0">
                              <a:latin typeface="Cambria Math"/>
                            </a:rPr>
                            <m:t>+…+</m:t>
                          </m:r>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i="1">
                                      <a:latin typeface="Cambria Math"/>
                                    </a:rPr>
                                    <m:t>𝑐</m:t>
                                  </m:r>
                                </m:e>
                                <m:sub>
                                  <m:r>
                                    <a:rPr lang="en-US" altLang="ja-JP" sz="2000" i="1">
                                      <a:latin typeface="Cambria Math"/>
                                    </a:rPr>
                                    <m:t>𝑖𝑛</m:t>
                                  </m:r>
                                  <m:r>
                                    <a:rPr lang="en-US" altLang="ja-JP" sz="2000" b="0" i="1" smtClean="0">
                                      <a:latin typeface="Cambria Math"/>
                                    </a:rPr>
                                    <m:t>𝑁</m:t>
                                  </m:r>
                                </m:sub>
                              </m:sSub>
                            </m:sub>
                          </m:sSub>
                        </m:e>
                      </m:d>
                    </m:oMath>
                  </m:oMathPara>
                </a14:m>
                <a:endParaRPr kumimoji="1" lang="en-US" altLang="ja-JP" sz="2000" b="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3234" y="4895826"/>
                <a:ext cx="4503783" cy="805540"/>
              </a:xfrm>
              <a:prstGeom prst="roundRect">
                <a:avLst/>
              </a:prstGeom>
              <a:blipFill rotWithShape="1">
                <a:blip r:embed="rId3"/>
                <a:stretch>
                  <a:fillRect/>
                </a:stretch>
              </a:blipFill>
              <a:ln w="28575">
                <a:solidFill>
                  <a:srgbClr val="FF0000"/>
                </a:solidFill>
              </a:ln>
            </p:spPr>
            <p:txBody>
              <a:bodyPr/>
              <a:lstStyle/>
              <a:p>
                <a:r>
                  <a:rPr lang="ja-JP" altLang="en-US">
                    <a:noFill/>
                  </a:rPr>
                  <a:t> </a:t>
                </a:r>
              </a:p>
            </p:txBody>
          </p:sp>
        </mc:Fallback>
      </mc:AlternateContent>
      <p:grpSp>
        <p:nvGrpSpPr>
          <p:cNvPr id="26" name="グループ化 25"/>
          <p:cNvGrpSpPr/>
          <p:nvPr/>
        </p:nvGrpSpPr>
        <p:grpSpPr>
          <a:xfrm>
            <a:off x="796312" y="2512613"/>
            <a:ext cx="843372" cy="1412887"/>
            <a:chOff x="1043608" y="1881459"/>
            <a:chExt cx="843372" cy="1412887"/>
          </a:xfrm>
        </p:grpSpPr>
        <mc:AlternateContent xmlns:mc="http://schemas.openxmlformats.org/markup-compatibility/2006" xmlns:a14="http://schemas.microsoft.com/office/drawing/2010/main">
          <mc:Choice Requires="a14">
            <p:sp>
              <p:nvSpPr>
                <p:cNvPr id="27" name="テキスト ボックス 26"/>
                <p:cNvSpPr txBox="1"/>
                <p:nvPr/>
              </p:nvSpPr>
              <p:spPr>
                <a:xfrm>
                  <a:off x="1043608" y="1881459"/>
                  <a:ext cx="843372" cy="1412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𝐸</m:t>
                            </m:r>
                          </m:e>
                          <m:sub>
                            <m:sSub>
                              <m:sSubPr>
                                <m:ctrlPr>
                                  <a:rPr lang="en-US" altLang="ja-JP" sz="2000" i="1" smtClean="0">
                                    <a:latin typeface="Cambria Math" panose="02040503050406030204" pitchFamily="18" charset="0"/>
                                  </a:rPr>
                                </m:ctrlPr>
                              </m:sSubPr>
                              <m:e>
                                <m:r>
                                  <a:rPr lang="en-US" altLang="ja-JP" sz="2000" i="1">
                                    <a:latin typeface="Cambria Math"/>
                                  </a:rPr>
                                  <m:t>𝑐</m:t>
                                </m:r>
                              </m:e>
                              <m:sub>
                                <m:r>
                                  <a:rPr lang="en-US" altLang="ja-JP" sz="2000" b="0" i="1" smtClean="0">
                                    <a:latin typeface="Cambria Math"/>
                                  </a:rPr>
                                  <m:t>𝑖𝑛</m:t>
                                </m:r>
                                <m:r>
                                  <a:rPr lang="en-US" altLang="ja-JP" sz="2000" b="0" i="1" smtClean="0">
                                    <a:latin typeface="Cambria Math"/>
                                  </a:rPr>
                                  <m:t>1</m:t>
                                </m:r>
                              </m:sub>
                            </m:sSub>
                          </m:sub>
                        </m:sSub>
                      </m:oMath>
                    </m:oMathPara>
                  </a14:m>
                  <a:endParaRPr kumimoji="1"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smtClean="0">
                                    <a:latin typeface="Cambria Math" panose="02040503050406030204" pitchFamily="18" charset="0"/>
                                  </a:rPr>
                                </m:ctrlPr>
                              </m:sSubPr>
                              <m:e>
                                <m:r>
                                  <a:rPr lang="en-US" altLang="ja-JP" sz="2000" i="1">
                                    <a:latin typeface="Cambria Math"/>
                                  </a:rPr>
                                  <m:t>𝑐</m:t>
                                </m:r>
                              </m:e>
                              <m:sub>
                                <m:r>
                                  <a:rPr lang="en-US" altLang="ja-JP" sz="2000" i="1">
                                    <a:latin typeface="Cambria Math"/>
                                  </a:rPr>
                                  <m:t>𝑖𝑛</m:t>
                                </m:r>
                                <m:r>
                                  <a:rPr lang="en-US" altLang="ja-JP" sz="2000" b="0" i="1" smtClean="0">
                                    <a:latin typeface="Cambria Math"/>
                                  </a:rPr>
                                  <m:t>2</m:t>
                                </m:r>
                              </m:sub>
                            </m:sSub>
                          </m:sub>
                        </m:sSub>
                      </m:oMath>
                    </m:oMathPara>
                  </a14:m>
                  <a:endParaRPr lang="en-US" altLang="ja-JP" sz="2000" dirty="0"/>
                </a:p>
                <a:p>
                  <a:endParaRPr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i="1">
                                    <a:latin typeface="Cambria Math"/>
                                  </a:rPr>
                                  <m:t>𝑐</m:t>
                                </m:r>
                              </m:e>
                              <m:sub>
                                <m:r>
                                  <a:rPr lang="en-US" altLang="ja-JP" sz="2000" i="1">
                                    <a:latin typeface="Cambria Math"/>
                                  </a:rPr>
                                  <m:t>𝑖𝑛</m:t>
                                </m:r>
                                <m:r>
                                  <a:rPr lang="en-US" altLang="ja-JP" sz="2000" b="0" i="1" smtClean="0">
                                    <a:latin typeface="Cambria Math"/>
                                  </a:rPr>
                                  <m:t>𝑁</m:t>
                                </m:r>
                              </m:sub>
                            </m:sSub>
                          </m:sub>
                        </m:sSub>
                      </m:oMath>
                    </m:oMathPara>
                  </a14:m>
                  <a:endParaRPr lang="en-US" altLang="ja-JP" sz="20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043608" y="1881459"/>
                  <a:ext cx="843372" cy="1412887"/>
                </a:xfrm>
                <a:prstGeom prst="rect">
                  <a:avLst/>
                </a:prstGeom>
                <a:blipFill rotWithShape="0">
                  <a:blip r:embed="rId4"/>
                  <a:stretch>
                    <a:fillRect/>
                  </a:stretch>
                </a:blipFill>
              </p:spPr>
              <p:txBody>
                <a:bodyPr/>
                <a:lstStyle/>
                <a:p>
                  <a:r>
                    <a:rPr lang="ja-JP" altLang="en-US">
                      <a:noFill/>
                    </a:rPr>
                    <a:t> </a:t>
                  </a:r>
                </a:p>
              </p:txBody>
            </p:sp>
          </mc:Fallback>
        </mc:AlternateContent>
        <p:sp>
          <p:nvSpPr>
            <p:cNvPr id="28" name="テキスト ボックス 27"/>
            <p:cNvSpPr txBox="1"/>
            <p:nvPr/>
          </p:nvSpPr>
          <p:spPr>
            <a:xfrm rot="16200000">
              <a:off x="1102497" y="2513604"/>
              <a:ext cx="360996" cy="400110"/>
            </a:xfrm>
            <a:prstGeom prst="rect">
              <a:avLst/>
            </a:prstGeom>
            <a:noFill/>
          </p:spPr>
          <p:txBody>
            <a:bodyPr wrap="none" rtlCol="0">
              <a:spAutoFit/>
            </a:bodyPr>
            <a:lstStyle/>
            <a:p>
              <a:r>
                <a:rPr kumimoji="1" lang="en-US" altLang="ja-JP" sz="2000" dirty="0"/>
                <a:t>…</a:t>
              </a:r>
              <a:endParaRPr kumimoji="1" lang="ja-JP" altLang="en-US" sz="2000" dirty="0"/>
            </a:p>
          </p:txBody>
        </p:sp>
      </p:grpSp>
      <p:sp>
        <p:nvSpPr>
          <p:cNvPr id="30" name="正方形/長方形 29"/>
          <p:cNvSpPr/>
          <p:nvPr/>
        </p:nvSpPr>
        <p:spPr>
          <a:xfrm>
            <a:off x="2260145" y="2617457"/>
            <a:ext cx="216024" cy="111375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 name="直線コネクタ 30"/>
          <p:cNvCxnSpPr/>
          <p:nvPr/>
        </p:nvCxnSpPr>
        <p:spPr>
          <a:xfrm>
            <a:off x="1470428" y="2721948"/>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470427" y="3085990"/>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1470428" y="3623812"/>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rot="16200000">
            <a:off x="1583328" y="3154775"/>
            <a:ext cx="360996" cy="400110"/>
          </a:xfrm>
          <a:prstGeom prst="rect">
            <a:avLst/>
          </a:prstGeom>
          <a:noFill/>
        </p:spPr>
        <p:txBody>
          <a:bodyPr wrap="none" rtlCol="0">
            <a:spAutoFit/>
          </a:bodyPr>
          <a:lstStyle/>
          <a:p>
            <a:r>
              <a:rPr kumimoji="1" lang="en-US" altLang="ja-JP" sz="2000" dirty="0"/>
              <a:t>…</a:t>
            </a:r>
            <a:endParaRPr kumimoji="1" lang="ja-JP" altLang="en-US" sz="2000" dirty="0"/>
          </a:p>
        </p:txBody>
      </p:sp>
      <p:cxnSp>
        <p:nvCxnSpPr>
          <p:cNvPr id="35" name="直線コネクタ 34"/>
          <p:cNvCxnSpPr/>
          <p:nvPr/>
        </p:nvCxnSpPr>
        <p:spPr>
          <a:xfrm>
            <a:off x="2476169" y="3164315"/>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p:cNvSpPr txBox="1"/>
              <p:nvPr/>
            </p:nvSpPr>
            <p:spPr>
              <a:xfrm>
                <a:off x="3265886" y="2975481"/>
                <a:ext cx="716928"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a:rPr>
                            <m:t>𝐸</m:t>
                          </m:r>
                        </m:e>
                        <m:sub>
                          <m:sSub>
                            <m:sSubPr>
                              <m:ctrlPr>
                                <a:rPr lang="en-US" altLang="ja-JP" i="1" smtClean="0">
                                  <a:latin typeface="Cambria Math" panose="02040503050406030204" pitchFamily="18" charset="0"/>
                                </a:rPr>
                              </m:ctrlPr>
                            </m:sSubPr>
                            <m:e>
                              <m:r>
                                <a:rPr lang="en-US" altLang="ja-JP" b="0" i="1" smtClean="0">
                                  <a:latin typeface="Cambria Math"/>
                                </a:rPr>
                                <m:t>𝑐</m:t>
                              </m:r>
                            </m:e>
                            <m:sub>
                              <m:r>
                                <a:rPr lang="en-US" altLang="ja-JP" b="0" i="1" smtClean="0">
                                  <a:latin typeface="Cambria Math"/>
                                </a:rPr>
                                <m:t>𝑜𝑢𝑡</m:t>
                              </m:r>
                            </m:sub>
                          </m:sSub>
                        </m:sub>
                      </m:sSub>
                    </m:oMath>
                  </m:oMathPara>
                </a14:m>
                <a:endParaRPr kumimoji="1" lang="ja-JP" altLang="en-US"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3265886" y="2975481"/>
                <a:ext cx="716928" cy="394532"/>
              </a:xfrm>
              <a:prstGeom prst="rect">
                <a:avLst/>
              </a:prstGeom>
              <a:blipFill rotWithShape="1">
                <a:blip r:embed="rId5"/>
                <a:stretch>
                  <a:fillRect/>
                </a:stretch>
              </a:blipFill>
            </p:spPr>
            <p:txBody>
              <a:bodyPr/>
              <a:lstStyle/>
              <a:p>
                <a:r>
                  <a:rPr lang="ja-JP" altLang="en-US">
                    <a:noFill/>
                  </a:rPr>
                  <a:t> </a:t>
                </a:r>
              </a:p>
            </p:txBody>
          </p:sp>
        </mc:Fallback>
      </mc:AlternateContent>
      <p:grpSp>
        <p:nvGrpSpPr>
          <p:cNvPr id="37" name="グループ化 36"/>
          <p:cNvGrpSpPr/>
          <p:nvPr/>
        </p:nvGrpSpPr>
        <p:grpSpPr>
          <a:xfrm>
            <a:off x="7194748" y="2506377"/>
            <a:ext cx="949171" cy="1407501"/>
            <a:chOff x="1043608" y="1881459"/>
            <a:chExt cx="949171" cy="1407501"/>
          </a:xfrm>
        </p:grpSpPr>
        <mc:AlternateContent xmlns:mc="http://schemas.openxmlformats.org/markup-compatibility/2006" xmlns:a14="http://schemas.microsoft.com/office/drawing/2010/main">
          <mc:Choice Requires="a14">
            <p:sp>
              <p:nvSpPr>
                <p:cNvPr id="39" name="テキスト ボックス 38"/>
                <p:cNvSpPr txBox="1"/>
                <p:nvPr/>
              </p:nvSpPr>
              <p:spPr>
                <a:xfrm>
                  <a:off x="1043608" y="1881459"/>
                  <a:ext cx="949171" cy="14075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𝐸</m:t>
                            </m:r>
                          </m:e>
                          <m:sub>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𝑠</m:t>
                                </m:r>
                              </m:e>
                              <m:sub>
                                <m:r>
                                  <a:rPr kumimoji="1" lang="en-US" altLang="ja-JP" sz="2000" b="0" i="1" smtClean="0">
                                    <a:latin typeface="Cambria Math"/>
                                  </a:rPr>
                                  <m:t>𝑜𝑢𝑡</m:t>
                                </m:r>
                                <m:r>
                                  <a:rPr kumimoji="1" lang="en-US" altLang="ja-JP" sz="2000" b="0" i="1" smtClean="0">
                                    <a:latin typeface="Cambria Math"/>
                                  </a:rPr>
                                  <m:t>1</m:t>
                                </m:r>
                              </m:sub>
                            </m:sSub>
                          </m:sub>
                        </m:sSub>
                      </m:oMath>
                    </m:oMathPara>
                  </a14:m>
                  <a:endParaRPr kumimoji="1"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i="1">
                                    <a:latin typeface="Cambria Math"/>
                                  </a:rPr>
                                  <m:t>𝑠</m:t>
                                </m:r>
                              </m:e>
                              <m:sub>
                                <m:r>
                                  <a:rPr lang="en-US" altLang="ja-JP" sz="2000" i="1">
                                    <a:latin typeface="Cambria Math"/>
                                  </a:rPr>
                                  <m:t>𝑜𝑢𝑡</m:t>
                                </m:r>
                                <m:r>
                                  <a:rPr lang="en-US" altLang="ja-JP" sz="2000" b="0" i="1" smtClean="0">
                                    <a:latin typeface="Cambria Math"/>
                                  </a:rPr>
                                  <m:t>2</m:t>
                                </m:r>
                              </m:sub>
                            </m:sSub>
                          </m:sub>
                        </m:sSub>
                      </m:oMath>
                    </m:oMathPara>
                  </a14:m>
                  <a:endParaRPr lang="en-US" altLang="ja-JP" sz="2000" dirty="0"/>
                </a:p>
                <a:p>
                  <a:endParaRPr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i="1">
                                    <a:latin typeface="Cambria Math"/>
                                  </a:rPr>
                                  <m:t>𝑠</m:t>
                                </m:r>
                              </m:e>
                              <m:sub>
                                <m:r>
                                  <a:rPr lang="en-US" altLang="ja-JP" sz="2000" i="1">
                                    <a:latin typeface="Cambria Math"/>
                                  </a:rPr>
                                  <m:t>𝑜𝑢𝑡</m:t>
                                </m:r>
                                <m:r>
                                  <a:rPr lang="en-US" altLang="ja-JP" sz="2000" b="0" i="1" smtClean="0">
                                    <a:latin typeface="Cambria Math"/>
                                  </a:rPr>
                                  <m:t>𝑁</m:t>
                                </m:r>
                              </m:sub>
                            </m:sSub>
                          </m:sub>
                        </m:sSub>
                      </m:oMath>
                    </m:oMathPara>
                  </a14:m>
                  <a:endParaRPr lang="en-US" altLang="ja-JP"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43608" y="1881459"/>
                  <a:ext cx="949171" cy="1407501"/>
                </a:xfrm>
                <a:prstGeom prst="rect">
                  <a:avLst/>
                </a:prstGeom>
                <a:blipFill rotWithShape="0">
                  <a:blip r:embed="rId7"/>
                  <a:stretch>
                    <a:fillRect/>
                  </a:stretch>
                </a:blipFill>
              </p:spPr>
              <p:txBody>
                <a:bodyPr/>
                <a:lstStyle/>
                <a:p>
                  <a:r>
                    <a:rPr lang="ja-JP" altLang="en-US">
                      <a:noFill/>
                    </a:rPr>
                    <a:t> </a:t>
                  </a:r>
                </a:p>
              </p:txBody>
            </p:sp>
          </mc:Fallback>
        </mc:AlternateContent>
        <p:sp>
          <p:nvSpPr>
            <p:cNvPr id="40" name="テキスト ボックス 39"/>
            <p:cNvSpPr txBox="1"/>
            <p:nvPr/>
          </p:nvSpPr>
          <p:spPr>
            <a:xfrm rot="16200000">
              <a:off x="1102497" y="2513604"/>
              <a:ext cx="360996" cy="400110"/>
            </a:xfrm>
            <a:prstGeom prst="rect">
              <a:avLst/>
            </a:prstGeom>
            <a:noFill/>
          </p:spPr>
          <p:txBody>
            <a:bodyPr wrap="none" rtlCol="0">
              <a:spAutoFit/>
            </a:bodyPr>
            <a:lstStyle/>
            <a:p>
              <a:r>
                <a:rPr kumimoji="1" lang="en-US" altLang="ja-JP" sz="2000" dirty="0"/>
                <a:t>…</a:t>
              </a:r>
              <a:endParaRPr kumimoji="1" lang="ja-JP" altLang="en-US" sz="2000" dirty="0"/>
            </a:p>
          </p:txBody>
        </p:sp>
      </p:grpSp>
      <p:sp>
        <p:nvSpPr>
          <p:cNvPr id="41" name="正方形/長方形 40"/>
          <p:cNvSpPr/>
          <p:nvPr/>
        </p:nvSpPr>
        <p:spPr>
          <a:xfrm>
            <a:off x="6251363" y="2549694"/>
            <a:ext cx="216024" cy="111375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p:cNvCxnSpPr/>
          <p:nvPr/>
        </p:nvCxnSpPr>
        <p:spPr>
          <a:xfrm>
            <a:off x="6467386" y="2701292"/>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6467385" y="3065334"/>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467386" y="3603156"/>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rot="16200000">
            <a:off x="6580286" y="3134119"/>
            <a:ext cx="360996" cy="400110"/>
          </a:xfrm>
          <a:prstGeom prst="rect">
            <a:avLst/>
          </a:prstGeom>
          <a:noFill/>
        </p:spPr>
        <p:txBody>
          <a:bodyPr wrap="none" rtlCol="0">
            <a:spAutoFit/>
          </a:bodyPr>
          <a:lstStyle/>
          <a:p>
            <a:r>
              <a:rPr kumimoji="1" lang="en-US" altLang="ja-JP" sz="2000" dirty="0"/>
              <a:t>…</a:t>
            </a:r>
            <a:endParaRPr kumimoji="1" lang="ja-JP" altLang="en-US" sz="2000" dirty="0"/>
          </a:p>
        </p:txBody>
      </p:sp>
      <p:cxnSp>
        <p:nvCxnSpPr>
          <p:cNvPr id="46" name="直線コネクタ 45"/>
          <p:cNvCxnSpPr/>
          <p:nvPr/>
        </p:nvCxnSpPr>
        <p:spPr>
          <a:xfrm>
            <a:off x="5461646" y="3085036"/>
            <a:ext cx="789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4911431" y="2848395"/>
                <a:ext cx="616836" cy="396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a:rPr>
                            <m:t>𝐸</m:t>
                          </m:r>
                        </m:e>
                        <m:sub>
                          <m:sSub>
                            <m:sSubPr>
                              <m:ctrlPr>
                                <a:rPr lang="en-US" altLang="ja-JP" i="1" smtClean="0">
                                  <a:latin typeface="Cambria Math" panose="02040503050406030204" pitchFamily="18" charset="0"/>
                                </a:rPr>
                              </m:ctrlPr>
                            </m:sSubPr>
                            <m:e>
                              <m:r>
                                <a:rPr lang="en-US" altLang="ja-JP" b="0" i="1" smtClean="0">
                                  <a:latin typeface="Cambria Math"/>
                                </a:rPr>
                                <m:t>𝑠</m:t>
                              </m:r>
                            </m:e>
                            <m:sub>
                              <m:r>
                                <a:rPr lang="en-US" altLang="ja-JP" b="0" i="1" smtClean="0">
                                  <a:latin typeface="Cambria Math"/>
                                </a:rPr>
                                <m:t>𝑖𝑛</m:t>
                              </m:r>
                            </m:sub>
                          </m:sSub>
                        </m:sub>
                      </m:sSub>
                    </m:oMath>
                  </m:oMathPara>
                </a14:m>
                <a:endParaRPr kumimoji="1" lang="ja-JP" altLang="en-US"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4911431" y="2848395"/>
                <a:ext cx="616836" cy="396519"/>
              </a:xfrm>
              <a:prstGeom prst="rect">
                <a:avLst/>
              </a:prstGeom>
              <a:blipFill rotWithShape="1">
                <a:blip r:embed="rId8"/>
                <a:stretch>
                  <a:fillRect b="-1538"/>
                </a:stretch>
              </a:blipFill>
            </p:spPr>
            <p:txBody>
              <a:bodyPr/>
              <a:lstStyle/>
              <a:p>
                <a:r>
                  <a:rPr lang="ja-JP" altLang="en-US">
                    <a:noFill/>
                  </a:rPr>
                  <a:t> </a:t>
                </a:r>
              </a:p>
            </p:txBody>
          </p:sp>
        </mc:Fallback>
      </mc:AlternateContent>
      <p:sp>
        <p:nvSpPr>
          <p:cNvPr id="48" name="テキスト ボックス 47"/>
          <p:cNvSpPr txBox="1"/>
          <p:nvPr/>
        </p:nvSpPr>
        <p:spPr>
          <a:xfrm>
            <a:off x="1121051" y="1682699"/>
            <a:ext cx="2278188" cy="461665"/>
          </a:xfrm>
          <a:prstGeom prst="rect">
            <a:avLst/>
          </a:prstGeom>
          <a:noFill/>
        </p:spPr>
        <p:txBody>
          <a:bodyPr wrap="none" rtlCol="0">
            <a:spAutoFit/>
          </a:bodyPr>
          <a:lstStyle/>
          <a:p>
            <a:r>
              <a:rPr kumimoji="1" lang="en-US" altLang="ja-JP" sz="2400" dirty="0">
                <a:latin typeface="Times New Roman" panose="02020603050405020304" pitchFamily="18" charset="0"/>
                <a:cs typeface="Times New Roman" panose="02020603050405020304" pitchFamily="18" charset="0"/>
              </a:rPr>
              <a:t>Power Combiner</a:t>
            </a:r>
            <a:endParaRPr kumimoji="1" lang="ja-JP" altLang="en-US" sz="2400" dirty="0">
              <a:latin typeface="Times New Roman" panose="02020603050405020304" pitchFamily="18" charset="0"/>
              <a:cs typeface="Times New Roman" panose="02020603050405020304" pitchFamily="18" charset="0"/>
            </a:endParaRPr>
          </a:p>
        </p:txBody>
      </p:sp>
      <p:sp>
        <p:nvSpPr>
          <p:cNvPr id="49" name="テキスト ボックス 48"/>
          <p:cNvSpPr txBox="1"/>
          <p:nvPr/>
        </p:nvSpPr>
        <p:spPr>
          <a:xfrm>
            <a:off x="5896540" y="1682699"/>
            <a:ext cx="1088760" cy="461665"/>
          </a:xfrm>
          <a:prstGeom prst="rect">
            <a:avLst/>
          </a:prstGeom>
          <a:noFill/>
        </p:spPr>
        <p:txBody>
          <a:bodyPr wrap="none" rtlCol="0">
            <a:spAutoFit/>
          </a:bodyPr>
          <a:lstStyle/>
          <a:p>
            <a:r>
              <a:rPr kumimoji="1" lang="en-US" altLang="ja-JP" sz="2400" dirty="0">
                <a:latin typeface="Times New Roman" panose="02020603050405020304" pitchFamily="18" charset="0"/>
                <a:cs typeface="Times New Roman" panose="02020603050405020304" pitchFamily="18" charset="0"/>
              </a:rPr>
              <a:t>Splitter</a:t>
            </a:r>
            <a:endParaRPr kumimoji="1" lang="ja-JP"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2" name="テキスト ボックス 51"/>
              <p:cNvSpPr txBox="1"/>
              <p:nvPr/>
            </p:nvSpPr>
            <p:spPr>
              <a:xfrm>
                <a:off x="4814190" y="4895826"/>
                <a:ext cx="4188152" cy="805540"/>
              </a:xfrm>
              <a:prstGeom prst="roundRect">
                <a:avLst/>
              </a:prstGeom>
              <a:noFill/>
              <a:ln w="28575">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𝐸</m:t>
                          </m:r>
                        </m:e>
                        <m:sub>
                          <m:sSub>
                            <m:sSubPr>
                              <m:ctrlPr>
                                <a:rPr lang="en-US" altLang="ja-JP" sz="2000" i="1">
                                  <a:latin typeface="Cambria Math" panose="02040503050406030204" pitchFamily="18" charset="0"/>
                                </a:rPr>
                              </m:ctrlPr>
                            </m:sSubPr>
                            <m:e>
                              <m:r>
                                <a:rPr lang="en-US" altLang="ja-JP" sz="2000" b="0" i="1" smtClean="0">
                                  <a:latin typeface="Cambria Math"/>
                                </a:rPr>
                                <m:t>𝑠</m:t>
                              </m:r>
                            </m:e>
                            <m:sub>
                              <m:r>
                                <a:rPr lang="en-US" altLang="ja-JP" sz="2000" b="0" i="1" smtClean="0">
                                  <a:latin typeface="Cambria Math"/>
                                </a:rPr>
                                <m:t>𝑜𝑢𝑡𝑖</m:t>
                              </m:r>
                            </m:sub>
                          </m:sSub>
                        </m:sub>
                      </m:sSub>
                      <m:r>
                        <a:rPr kumimoji="1" lang="en-US" altLang="ja-JP" sz="2000" b="0" i="1" smtClean="0">
                          <a:latin typeface="Cambria Math"/>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a:rPr>
                            <m:t>1</m:t>
                          </m:r>
                        </m:num>
                        <m:den>
                          <m:rad>
                            <m:radPr>
                              <m:degHide m:val="on"/>
                              <m:ctrlPr>
                                <a:rPr kumimoji="1" lang="en-US" altLang="ja-JP" sz="2000" b="0" i="1" smtClean="0">
                                  <a:latin typeface="Cambria Math" panose="02040503050406030204" pitchFamily="18" charset="0"/>
                                </a:rPr>
                              </m:ctrlPr>
                            </m:radPr>
                            <m:deg/>
                            <m:e>
                              <m:r>
                                <a:rPr kumimoji="1" lang="en-US" altLang="ja-JP" sz="2000" b="0" i="1" smtClean="0">
                                  <a:latin typeface="Cambria Math"/>
                                </a:rPr>
                                <m:t>𝑁</m:t>
                              </m:r>
                            </m:e>
                          </m:rad>
                        </m:den>
                      </m:f>
                      <m:r>
                        <a:rPr kumimoji="1" lang="en-US" altLang="ja-JP" sz="2000" b="0" i="1" smtClean="0">
                          <a:latin typeface="Cambria Math"/>
                          <a:ea typeface="Cambria Math"/>
                        </a:rPr>
                        <m:t>×</m:t>
                      </m:r>
                      <m:sSub>
                        <m:sSubPr>
                          <m:ctrlPr>
                            <a:rPr kumimoji="1" lang="en-US" altLang="ja-JP" sz="2000" b="0" i="1" smtClean="0">
                              <a:latin typeface="Cambria Math" panose="02040503050406030204" pitchFamily="18" charset="0"/>
                              <a:ea typeface="Cambria Math"/>
                            </a:rPr>
                          </m:ctrlPr>
                        </m:sSubPr>
                        <m:e>
                          <m:r>
                            <a:rPr kumimoji="1" lang="en-US" altLang="ja-JP" sz="2000" b="0" i="1" smtClean="0">
                              <a:latin typeface="Cambria Math"/>
                              <a:ea typeface="Cambria Math"/>
                            </a:rPr>
                            <m:t>𝐸</m:t>
                          </m:r>
                        </m:e>
                        <m:sub>
                          <m:sSub>
                            <m:sSubPr>
                              <m:ctrlPr>
                                <a:rPr kumimoji="1" lang="en-US" altLang="ja-JP" sz="2000" b="0" i="1" smtClean="0">
                                  <a:latin typeface="Cambria Math" panose="02040503050406030204" pitchFamily="18" charset="0"/>
                                  <a:ea typeface="Cambria Math"/>
                                </a:rPr>
                              </m:ctrlPr>
                            </m:sSubPr>
                            <m:e>
                              <m:r>
                                <a:rPr kumimoji="1" lang="en-US" altLang="ja-JP" sz="2000" b="0" i="1" smtClean="0">
                                  <a:latin typeface="Cambria Math"/>
                                  <a:ea typeface="Cambria Math"/>
                                </a:rPr>
                                <m:t>𝑠</m:t>
                              </m:r>
                            </m:e>
                            <m:sub>
                              <m:r>
                                <a:rPr kumimoji="1" lang="en-US" altLang="ja-JP" sz="2000" b="0" i="1" smtClean="0">
                                  <a:latin typeface="Cambria Math"/>
                                  <a:ea typeface="Cambria Math"/>
                                </a:rPr>
                                <m:t>𝑖𝑛</m:t>
                              </m:r>
                            </m:sub>
                          </m:sSub>
                        </m:sub>
                      </m:sSub>
                      <m:r>
                        <a:rPr kumimoji="1" lang="en-US" altLang="ja-JP" sz="2000" b="0" i="1" smtClean="0">
                          <a:latin typeface="Cambria Math"/>
                          <a:ea typeface="Cambria Math"/>
                        </a:rPr>
                        <m:t>(</m:t>
                      </m:r>
                      <m:r>
                        <a:rPr kumimoji="1" lang="en-US" altLang="ja-JP" sz="2000" b="0" i="1" smtClean="0">
                          <a:latin typeface="Cambria Math"/>
                          <a:ea typeface="Cambria Math"/>
                        </a:rPr>
                        <m:t>𝑖</m:t>
                      </m:r>
                      <m:r>
                        <a:rPr kumimoji="1" lang="en-US" altLang="ja-JP" sz="2000" b="0" i="1" smtClean="0">
                          <a:latin typeface="Cambria Math"/>
                          <a:ea typeface="Cambria Math"/>
                        </a:rPr>
                        <m:t>=1,2,3,…)</m:t>
                      </m:r>
                    </m:oMath>
                  </m:oMathPara>
                </a14:m>
                <a:endParaRPr kumimoji="1" lang="en-US" altLang="ja-JP" sz="2000" b="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4814190" y="4895826"/>
                <a:ext cx="4188152" cy="805540"/>
              </a:xfrm>
              <a:prstGeom prst="roundRect">
                <a:avLst/>
              </a:prstGeom>
              <a:blipFill rotWithShape="1">
                <a:blip r:embed="rId9"/>
                <a:stretch>
                  <a:fillRect/>
                </a:stretch>
              </a:blipFill>
              <a:ln w="28575">
                <a:solidFill>
                  <a:srgbClr val="FF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244211970"/>
      </p:ext>
    </p:extLst>
  </p:cSld>
  <p:clrMapOvr>
    <a:masterClrMapping/>
  </p:clrMapOvr>
  <p:transition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286544"/>
          </a:xfrm>
        </p:spPr>
        <p:txBody>
          <a:bodyPr>
            <a:normAutofit/>
          </a:bodyPr>
          <a:lstStyle/>
          <a:p>
            <a:pPr marL="819150" indent="-457200"/>
            <a:r>
              <a:rPr lang="en-US" altLang="ja-JP" sz="2800" dirty="0">
                <a:ea typeface="MS UI Gothic" pitchFamily="50" charset="-128"/>
              </a:rPr>
              <a:t>All-Optical signal processing</a:t>
            </a:r>
            <a:r>
              <a:rPr lang="en-US" altLang="ja-JP" sz="1600" dirty="0">
                <a:ea typeface="MS UI Gothic" pitchFamily="50" charset="-128"/>
              </a:rPr>
              <a:t>[1]</a:t>
            </a:r>
            <a:endParaRPr lang="en-US" altLang="ja-JP" sz="2800" dirty="0"/>
          </a:p>
          <a:p>
            <a:pPr marL="1162050" lvl="1">
              <a:buFont typeface="Times New Roman" pitchFamily="18" charset="0"/>
              <a:buChar char="‒"/>
            </a:pPr>
            <a:r>
              <a:rPr lang="en-US" altLang="ja-JP" sz="2400" dirty="0">
                <a:ea typeface="MS UI Gothic" pitchFamily="50" charset="-128"/>
              </a:rPr>
              <a:t>High-speed signal processing </a:t>
            </a:r>
            <a:r>
              <a:rPr lang="en-US" altLang="ja-JP" sz="2400" u="sng" dirty="0">
                <a:solidFill>
                  <a:srgbClr val="FF0000"/>
                </a:solidFill>
                <a:ea typeface="MS UI Gothic" pitchFamily="50" charset="-128"/>
              </a:rPr>
              <a:t>without</a:t>
            </a:r>
            <a:r>
              <a:rPr lang="en-US" altLang="ja-JP" sz="2400" dirty="0">
                <a:ea typeface="MS UI Gothic" pitchFamily="50" charset="-128"/>
              </a:rPr>
              <a:t> utilizing O/E conversion</a:t>
            </a:r>
            <a:endParaRPr lang="en-US" altLang="ja-JP" sz="2400" dirty="0"/>
          </a:p>
          <a:p>
            <a:pPr marL="1162050" lvl="1">
              <a:buFont typeface="Times New Roman" pitchFamily="18" charset="0"/>
              <a:buChar char="‒"/>
            </a:pPr>
            <a:r>
              <a:rPr lang="en-US" altLang="ja-JP" sz="2400" dirty="0">
                <a:ea typeface="HGPｺﾞｼｯｸM" pitchFamily="50" charset="-128"/>
              </a:rPr>
              <a:t>Required in the next-generation network</a:t>
            </a:r>
            <a:endParaRPr lang="ja-JP" altLang="ja-JP" sz="1400" dirty="0">
              <a:latin typeface="Times New Roman" pitchFamily="18" charset="0"/>
              <a:ea typeface="HGPｺﾞｼｯｸM" pitchFamily="50" charset="-128"/>
              <a:cs typeface="Times New Roman" pitchFamily="18" charset="0"/>
            </a:endParaRPr>
          </a:p>
          <a:p>
            <a:pPr>
              <a:buNone/>
            </a:pPr>
            <a:endParaRPr lang="en-US" altLang="ja-JP" sz="1600" dirty="0">
              <a:latin typeface="Times New Roman" pitchFamily="18" charset="0"/>
              <a:cs typeface="Times New Roman" pitchFamily="18" charset="0"/>
            </a:endParaRPr>
          </a:p>
          <a:p>
            <a:pPr>
              <a:buNone/>
            </a:pPr>
            <a:endParaRPr lang="en-US" altLang="ja-JP" sz="1600" dirty="0"/>
          </a:p>
          <a:p>
            <a:pPr>
              <a:buNone/>
            </a:pPr>
            <a:endParaRPr lang="en-US" altLang="ja-JP" sz="1600" dirty="0">
              <a:latin typeface="Times New Roman" pitchFamily="18" charset="0"/>
              <a:cs typeface="Times New Roman" pitchFamily="18" charset="0"/>
            </a:endParaRPr>
          </a:p>
          <a:p>
            <a:pPr>
              <a:buNone/>
            </a:pPr>
            <a:endParaRPr lang="en-US" altLang="ja-JP" sz="1600" dirty="0"/>
          </a:p>
          <a:p>
            <a:pPr>
              <a:buNone/>
            </a:pPr>
            <a:endParaRPr lang="en-US" altLang="ja-JP" sz="1600" dirty="0"/>
          </a:p>
          <a:p>
            <a:pPr>
              <a:buNone/>
            </a:pPr>
            <a:endParaRPr lang="en-US" altLang="ja-JP" sz="1600" dirty="0">
              <a:latin typeface="Times New Roman" pitchFamily="18" charset="0"/>
              <a:cs typeface="Times New Roman" pitchFamily="18" charset="0"/>
            </a:endParaRPr>
          </a:p>
          <a:p>
            <a:endParaRPr lang="en-US" altLang="ja-JP" sz="2800" dirty="0">
              <a:ea typeface="HGPｺﾞｼｯｸM" pitchFamily="50" charset="-128"/>
            </a:endParaRPr>
          </a:p>
          <a:p>
            <a:endParaRPr lang="en-US" altLang="ja-JP" sz="2800" dirty="0">
              <a:ea typeface="HGPｺﾞｼｯｸM" pitchFamily="50" charset="-128"/>
            </a:endParaRPr>
          </a:p>
          <a:p>
            <a:pPr lvl="1"/>
            <a:endParaRPr lang="en-US" altLang="ja-JP" dirty="0">
              <a:ea typeface="HGPｺﾞｼｯｸM" pitchFamily="50" charset="-128"/>
            </a:endParaRPr>
          </a:p>
          <a:p>
            <a:pPr lvl="1"/>
            <a:r>
              <a:rPr lang="en-US" altLang="ja-JP" dirty="0">
                <a:ea typeface="HGPｺﾞｼｯｸM" pitchFamily="50" charset="-128"/>
              </a:rPr>
              <a:t>All-Optical devices</a:t>
            </a:r>
          </a:p>
          <a:p>
            <a:pPr lvl="2">
              <a:buFont typeface="Times New Roman" panose="02020603050405020304" pitchFamily="18" charset="0"/>
              <a:buChar char="‒"/>
            </a:pPr>
            <a:r>
              <a:rPr lang="en-US" altLang="ja-JP" dirty="0">
                <a:ea typeface="HGPｺﾞｼｯｸM" pitchFamily="50" charset="-128"/>
              </a:rPr>
              <a:t>Required to realize all-optical signal processing</a:t>
            </a:r>
          </a:p>
        </p:txBody>
      </p:sp>
      <p:sp>
        <p:nvSpPr>
          <p:cNvPr id="4" name="スライド番号プレースホルダ 3"/>
          <p:cNvSpPr>
            <a:spLocks noGrp="1"/>
          </p:cNvSpPr>
          <p:nvPr>
            <p:ph type="sldNum" sz="quarter" idx="12"/>
          </p:nvPr>
        </p:nvSpPr>
        <p:spPr/>
        <p:txBody>
          <a:bodyPr/>
          <a:lstStyle/>
          <a:p>
            <a:fld id="{EA2091BC-E799-47DB-B615-C0CB1F62EB96}" type="slidenum">
              <a:rPr kumimoji="1" lang="ja-JP" altLang="en-US" smtClean="0"/>
              <a:pPr/>
              <a:t>2</a:t>
            </a:fld>
            <a:endParaRPr kumimoji="1" lang="ja-JP" altLang="en-US"/>
          </a:p>
        </p:txBody>
      </p:sp>
      <p:sp>
        <p:nvSpPr>
          <p:cNvPr id="7" name="タイトル 1"/>
          <p:cNvSpPr txBox="1">
            <a:spLocks/>
          </p:cNvSpPr>
          <p:nvPr/>
        </p:nvSpPr>
        <p:spPr>
          <a:xfrm>
            <a:off x="0" y="0"/>
            <a:ext cx="9144000" cy="714356"/>
          </a:xfrm>
          <a:prstGeom prst="rect">
            <a:avLst/>
          </a:prstGeom>
          <a:solidFill>
            <a:schemeClr val="accent1">
              <a:lumMod val="75000"/>
            </a:schemeClr>
          </a:soli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800" b="1" i="0" u="none" strike="noStrike" kern="1200" cap="none" spc="0" normalizeH="0" baseline="0" noProof="0" dirty="0">
                <a:ln w="12700">
                  <a:noFill/>
                  <a:prstDash val="solid"/>
                </a:ln>
                <a:solidFill>
                  <a:schemeClr val="bg1"/>
                </a:solidFill>
                <a:effectLst>
                  <a:outerShdw blurRad="50800" dist="38100" dir="2700000" algn="tl" rotWithShape="0">
                    <a:prstClr val="black">
                      <a:alpha val="40000"/>
                    </a:prstClr>
                  </a:outerShdw>
                </a:effectLst>
                <a:uLnTx/>
                <a:uFillTx/>
                <a:latin typeface="Times New Roman" pitchFamily="18" charset="0"/>
                <a:ea typeface="HGPｺﾞｼｯｸM" pitchFamily="50" charset="-128"/>
                <a:cs typeface="Times New Roman" pitchFamily="18" charset="0"/>
              </a:rPr>
              <a:t>1-1.</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noProof="0" dirty="0">
                <a:solidFill>
                  <a:schemeClr val="bg1"/>
                </a:solidFill>
                <a:effectLst>
                  <a:outerShdw blurRad="50800" dist="38100" dir="2700000" algn="tl" rotWithShape="0">
                    <a:prstClr val="black">
                      <a:alpha val="40000"/>
                    </a:prstClr>
                  </a:outerShdw>
                </a:effectLst>
                <a:latin typeface="Times New Roman" pitchFamily="18" charset="0"/>
                <a:ea typeface="+mj-ea"/>
                <a:cs typeface="Times New Roman" pitchFamily="18" charset="0"/>
              </a:rPr>
              <a:t>Background</a:t>
            </a:r>
            <a:endParaRPr kumimoji="1" lang="ja-JP" altLang="en-US" sz="2800" b="1" i="0" u="none" strike="noStrike" kern="1200" cap="none" spc="0" normalizeH="0" baseline="0" noProof="0" dirty="0">
              <a:ln w="12700">
                <a:noFill/>
                <a:prstDash val="solid"/>
              </a:ln>
              <a:solidFill>
                <a:schemeClr val="bg1"/>
              </a:solidFill>
              <a:effectLst>
                <a:outerShdw blurRad="50800" dist="38100" dir="2700000" algn="tl" rotWithShape="0">
                  <a:prstClr val="black">
                    <a:alpha val="40000"/>
                  </a:prstClr>
                </a:outerShdw>
              </a:effectLst>
              <a:uLnTx/>
              <a:uFillTx/>
              <a:latin typeface="Times New Roman" pitchFamily="18" charset="0"/>
              <a:ea typeface="HGPｺﾞｼｯｸM" pitchFamily="50" charset="-128"/>
              <a:cs typeface="Times New Roman" pitchFamily="18" charset="0"/>
            </a:endParaRPr>
          </a:p>
        </p:txBody>
      </p:sp>
      <p:sp>
        <p:nvSpPr>
          <p:cNvPr id="10" name="テキスト ボックス 9"/>
          <p:cNvSpPr txBox="1"/>
          <p:nvPr/>
        </p:nvSpPr>
        <p:spPr>
          <a:xfrm>
            <a:off x="6228184" y="2071571"/>
            <a:ext cx="1798890"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a:t>
            </a:r>
            <a:r>
              <a:rPr lang="ja-JP" altLang="en-US" sz="1400" dirty="0">
                <a:latin typeface="Times New Roman" panose="02020603050405020304" pitchFamily="18" charset="0"/>
                <a:cs typeface="Times New Roman" panose="02020603050405020304" pitchFamily="18" charset="0"/>
              </a:rPr>
              <a:t> </a:t>
            </a:r>
            <a:r>
              <a:rPr lang="en-US" altLang="ja-JP" sz="1400" dirty="0">
                <a:latin typeface="Times New Roman" panose="02020603050405020304" pitchFamily="18" charset="0"/>
                <a:cs typeface="Times New Roman" panose="02020603050405020304" pitchFamily="18" charset="0"/>
              </a:rPr>
              <a:t>O/E: Optic/Electric</a:t>
            </a:r>
            <a:endParaRPr kumimoji="1" lang="ja-JP" altLang="en-US" sz="1400" dirty="0">
              <a:latin typeface="Times New Roman" panose="02020603050405020304" pitchFamily="18" charset="0"/>
              <a:cs typeface="Times New Roman" panose="02020603050405020304" pitchFamily="18" charset="0"/>
            </a:endParaRPr>
          </a:p>
        </p:txBody>
      </p:sp>
      <p:sp>
        <p:nvSpPr>
          <p:cNvPr id="26" name="テキスト ボックス 25"/>
          <p:cNvSpPr txBox="1"/>
          <p:nvPr/>
        </p:nvSpPr>
        <p:spPr>
          <a:xfrm>
            <a:off x="1890512" y="4971111"/>
            <a:ext cx="5237118"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1</a:t>
            </a:r>
            <a:r>
              <a:rPr kumimoji="1" lang="en-US" altLang="ja-JP" dirty="0">
                <a:latin typeface="Times New Roman" pitchFamily="18" charset="0"/>
                <a:cs typeface="Times New Roman" pitchFamily="18" charset="0"/>
              </a:rPr>
              <a:t>.</a:t>
            </a:r>
            <a:r>
              <a:rPr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Transmission model of network</a:t>
            </a:r>
            <a:endParaRPr kumimoji="1" lang="ja-JP" altLang="en-US" dirty="0">
              <a:latin typeface="Times New Roman" pitchFamily="18" charset="0"/>
              <a:ea typeface="HGP明朝B" pitchFamily="18" charset="-128"/>
              <a:cs typeface="Times New Roman" pitchFamily="18" charset="0"/>
            </a:endParaRPr>
          </a:p>
        </p:txBody>
      </p:sp>
      <p:grpSp>
        <p:nvGrpSpPr>
          <p:cNvPr id="8" name="グループ化 7"/>
          <p:cNvGrpSpPr/>
          <p:nvPr/>
        </p:nvGrpSpPr>
        <p:grpSpPr>
          <a:xfrm>
            <a:off x="1213289" y="2249745"/>
            <a:ext cx="6717417" cy="2684386"/>
            <a:chOff x="118260" y="2356762"/>
            <a:chExt cx="8928992" cy="3568166"/>
          </a:xfrm>
        </p:grpSpPr>
        <p:sp>
          <p:nvSpPr>
            <p:cNvPr id="6" name="正方形/長方形 5"/>
            <p:cNvSpPr/>
            <p:nvPr/>
          </p:nvSpPr>
          <p:spPr>
            <a:xfrm>
              <a:off x="118260" y="2541428"/>
              <a:ext cx="8928992" cy="14715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118260" y="4372986"/>
              <a:ext cx="8928992" cy="1327502"/>
            </a:xfrm>
            <a:prstGeom prst="roundRect">
              <a:avLst/>
            </a:prstGeom>
            <a:solidFill>
              <a:srgbClr val="FFFF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p:cNvGrpSpPr/>
            <p:nvPr/>
          </p:nvGrpSpPr>
          <p:grpSpPr>
            <a:xfrm>
              <a:off x="262444" y="2824814"/>
              <a:ext cx="8640624" cy="2666491"/>
              <a:chOff x="251688" y="3176972"/>
              <a:chExt cx="8640624" cy="2666491"/>
            </a:xfrm>
          </p:grpSpPr>
          <p:grpSp>
            <p:nvGrpSpPr>
              <p:cNvPr id="9" name="グループ化 57"/>
              <p:cNvGrpSpPr/>
              <p:nvPr/>
            </p:nvGrpSpPr>
            <p:grpSpPr>
              <a:xfrm>
                <a:off x="251688" y="3176972"/>
                <a:ext cx="8640624" cy="1015663"/>
                <a:chOff x="154240" y="4414466"/>
                <a:chExt cx="8640624" cy="1015663"/>
              </a:xfrm>
            </p:grpSpPr>
            <p:sp>
              <p:nvSpPr>
                <p:cNvPr id="15" name="テキスト ボックス 14"/>
                <p:cNvSpPr txBox="1"/>
                <p:nvPr/>
              </p:nvSpPr>
              <p:spPr>
                <a:xfrm>
                  <a:off x="3772553" y="4574558"/>
                  <a:ext cx="1404001" cy="695480"/>
                </a:xfrm>
                <a:prstGeom prst="rect">
                  <a:avLst/>
                </a:prstGeom>
                <a:solidFill>
                  <a:schemeClr val="accent2">
                    <a:lumMod val="60000"/>
                    <a:lumOff val="40000"/>
                    <a:alpha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Electric operation</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16" name="テキスト ボックス 15"/>
                <p:cNvSpPr txBox="1"/>
                <p:nvPr/>
              </p:nvSpPr>
              <p:spPr>
                <a:xfrm>
                  <a:off x="154240" y="4414466"/>
                  <a:ext cx="1512000" cy="1015663"/>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Optical transmission line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17" name="テキスト ボックス 16"/>
                <p:cNvSpPr txBox="1"/>
                <p:nvPr/>
              </p:nvSpPr>
              <p:spPr>
                <a:xfrm>
                  <a:off x="7282863" y="4414466"/>
                  <a:ext cx="1512001" cy="981854"/>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Optical transmission line</a:t>
                  </a:r>
                  <a:endParaRPr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2134440" y="4562297"/>
                  <a:ext cx="1332000" cy="720000"/>
                </a:xfrm>
                <a:prstGeom prst="rect">
                  <a:avLst/>
                </a:prstGeom>
                <a:solidFill>
                  <a:schemeClr val="accent2">
                    <a:lumMod val="60000"/>
                    <a:lumOff val="40000"/>
                    <a:alpha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O/E conversion</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5482665" y="4562298"/>
                  <a:ext cx="1332000" cy="695480"/>
                </a:xfrm>
                <a:prstGeom prst="rect">
                  <a:avLst/>
                </a:prstGeom>
                <a:solidFill>
                  <a:schemeClr val="accent2">
                    <a:lumMod val="60000"/>
                    <a:lumOff val="40000"/>
                    <a:alpha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E/O</a:t>
                  </a:r>
                </a:p>
                <a:p>
                  <a:pPr algn="ctr"/>
                  <a:r>
                    <a:rPr lang="en-US" altLang="ja-JP" sz="1400" dirty="0">
                      <a:solidFill>
                        <a:schemeClr val="tx1"/>
                      </a:solidFill>
                      <a:latin typeface="Times New Roman" panose="02020603050405020304" pitchFamily="18" charset="0"/>
                      <a:cs typeface="Times New Roman" panose="02020603050405020304" pitchFamily="18" charset="0"/>
                    </a:rPr>
                    <a:t>conversion</a:t>
                  </a:r>
                  <a:endParaRPr lang="ja-JP"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20" name="直線矢印コネクタ 19"/>
                <p:cNvCxnSpPr>
                  <a:stCxn id="19" idx="3"/>
                  <a:endCxn id="17" idx="1"/>
                </p:cNvCxnSpPr>
                <p:nvPr/>
              </p:nvCxnSpPr>
              <p:spPr>
                <a:xfrm flipV="1">
                  <a:off x="6814665" y="4905393"/>
                  <a:ext cx="468199" cy="4644"/>
                </a:xfrm>
                <a:prstGeom prst="straightConnector1">
                  <a:avLst/>
                </a:prstGeom>
                <a:ln w="57150">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21" name="直線矢印コネクタ 20"/>
                <p:cNvCxnSpPr>
                  <a:stCxn id="18" idx="3"/>
                  <a:endCxn id="15" idx="1"/>
                </p:cNvCxnSpPr>
                <p:nvPr/>
              </p:nvCxnSpPr>
              <p:spPr>
                <a:xfrm>
                  <a:off x="3466441" y="4922298"/>
                  <a:ext cx="306112" cy="0"/>
                </a:xfrm>
                <a:prstGeom prst="straightConnector1">
                  <a:avLst/>
                </a:prstGeom>
                <a:ln w="57150">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2" name="直線矢印コネクタ 21"/>
                <p:cNvCxnSpPr>
                  <a:stCxn id="16" idx="3"/>
                  <a:endCxn id="18" idx="1"/>
                </p:cNvCxnSpPr>
                <p:nvPr/>
              </p:nvCxnSpPr>
              <p:spPr>
                <a:xfrm flipV="1">
                  <a:off x="1666240" y="4922296"/>
                  <a:ext cx="468200" cy="0"/>
                </a:xfrm>
                <a:prstGeom prst="straightConnector1">
                  <a:avLst/>
                </a:prstGeom>
                <a:ln w="57150">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23" name="直線矢印コネクタ 22"/>
                <p:cNvCxnSpPr>
                  <a:stCxn id="15" idx="3"/>
                  <a:endCxn id="19" idx="1"/>
                </p:cNvCxnSpPr>
                <p:nvPr/>
              </p:nvCxnSpPr>
              <p:spPr>
                <a:xfrm flipV="1">
                  <a:off x="5176554" y="4910037"/>
                  <a:ext cx="306111" cy="12261"/>
                </a:xfrm>
                <a:prstGeom prst="straightConnector1">
                  <a:avLst/>
                </a:prstGeom>
                <a:ln w="57150">
                  <a:headEnd type="none" w="med" len="med"/>
                  <a:tailEnd type="triangle" w="med" len="med"/>
                </a:ln>
              </p:spPr>
              <p:style>
                <a:lnRef idx="2">
                  <a:schemeClr val="accent2"/>
                </a:lnRef>
                <a:fillRef idx="0">
                  <a:schemeClr val="accent2"/>
                </a:fillRef>
                <a:effectRef idx="1">
                  <a:schemeClr val="accent2"/>
                </a:effectRef>
                <a:fontRef idx="minor">
                  <a:schemeClr val="tx1"/>
                </a:fontRef>
              </p:style>
            </p:cxnSp>
          </p:grpSp>
          <p:grpSp>
            <p:nvGrpSpPr>
              <p:cNvPr id="33" name="グループ化 57"/>
              <p:cNvGrpSpPr/>
              <p:nvPr/>
            </p:nvGrpSpPr>
            <p:grpSpPr>
              <a:xfrm>
                <a:off x="251688" y="4861609"/>
                <a:ext cx="8640624" cy="981854"/>
                <a:chOff x="154239" y="4334907"/>
                <a:chExt cx="8640624" cy="981854"/>
              </a:xfrm>
            </p:grpSpPr>
            <p:sp>
              <p:nvSpPr>
                <p:cNvPr id="34" name="テキスト ボックス 33"/>
                <p:cNvSpPr txBox="1"/>
                <p:nvPr/>
              </p:nvSpPr>
              <p:spPr>
                <a:xfrm>
                  <a:off x="3772552" y="4482739"/>
                  <a:ext cx="1404001" cy="695479"/>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Optic</a:t>
                  </a:r>
                </a:p>
                <a:p>
                  <a:pPr algn="ctr"/>
                  <a:r>
                    <a:rPr lang="en-US" altLang="ja-JP" sz="1400" dirty="0">
                      <a:solidFill>
                        <a:schemeClr val="tx1"/>
                      </a:solidFill>
                      <a:latin typeface="Times New Roman" panose="02020603050405020304" pitchFamily="18" charset="0"/>
                      <a:cs typeface="Times New Roman" panose="02020603050405020304" pitchFamily="18" charset="0"/>
                    </a:rPr>
                    <a:t>operation</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35" name="テキスト ボックス 34"/>
                <p:cNvSpPr txBox="1"/>
                <p:nvPr/>
              </p:nvSpPr>
              <p:spPr>
                <a:xfrm>
                  <a:off x="154239" y="4334907"/>
                  <a:ext cx="1512001" cy="981854"/>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Optical transmission line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36" name="テキスト ボックス 35"/>
                <p:cNvSpPr txBox="1"/>
                <p:nvPr/>
              </p:nvSpPr>
              <p:spPr>
                <a:xfrm>
                  <a:off x="7282862" y="4334907"/>
                  <a:ext cx="1512001" cy="981854"/>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a:solidFill>
                        <a:schemeClr val="tx1"/>
                      </a:solidFill>
                      <a:latin typeface="Times New Roman" panose="02020603050405020304" pitchFamily="18" charset="0"/>
                      <a:cs typeface="Times New Roman" panose="02020603050405020304" pitchFamily="18" charset="0"/>
                    </a:rPr>
                    <a:t>Optical transmission line</a:t>
                  </a:r>
                  <a:endParaRPr lang="ja-JP"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39" name="直線矢印コネクタ 38"/>
                <p:cNvCxnSpPr>
                  <a:stCxn id="34" idx="3"/>
                  <a:endCxn id="36" idx="1"/>
                </p:cNvCxnSpPr>
                <p:nvPr/>
              </p:nvCxnSpPr>
              <p:spPr>
                <a:xfrm flipV="1">
                  <a:off x="5176553" y="4825834"/>
                  <a:ext cx="2106310" cy="4644"/>
                </a:xfrm>
                <a:prstGeom prst="straightConnector1">
                  <a:avLst/>
                </a:prstGeom>
                <a:ln w="57150">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41" name="直線矢印コネクタ 40"/>
                <p:cNvCxnSpPr>
                  <a:stCxn id="35" idx="3"/>
                  <a:endCxn id="34" idx="1"/>
                </p:cNvCxnSpPr>
                <p:nvPr/>
              </p:nvCxnSpPr>
              <p:spPr>
                <a:xfrm>
                  <a:off x="1666240" y="4825834"/>
                  <a:ext cx="2106313" cy="4644"/>
                </a:xfrm>
                <a:prstGeom prst="straightConnector1">
                  <a:avLst/>
                </a:prstGeom>
                <a:ln w="57150">
                  <a:headEnd type="none" w="med" len="med"/>
                  <a:tailEnd type="triangle" w="med" len="med"/>
                </a:ln>
              </p:spPr>
              <p:style>
                <a:lnRef idx="2">
                  <a:schemeClr val="accent3"/>
                </a:lnRef>
                <a:fillRef idx="0">
                  <a:schemeClr val="accent3"/>
                </a:fillRef>
                <a:effectRef idx="1">
                  <a:schemeClr val="accent3"/>
                </a:effectRef>
                <a:fontRef idx="minor">
                  <a:schemeClr val="tx1"/>
                </a:fontRef>
              </p:style>
            </p:cxnSp>
          </p:grpSp>
          <p:sp>
            <p:nvSpPr>
              <p:cNvPr id="11" name="左中かっこ 10"/>
              <p:cNvSpPr/>
              <p:nvPr/>
            </p:nvSpPr>
            <p:spPr>
              <a:xfrm rot="16200000">
                <a:off x="4211960" y="2060847"/>
                <a:ext cx="720080" cy="4896544"/>
              </a:xfrm>
              <a:prstGeom prst="leftBrace">
                <a:avLst>
                  <a:gd name="adj1" fmla="val 59869"/>
                  <a:gd name="adj2" fmla="val 50000"/>
                </a:avLst>
              </a:prstGeom>
              <a:ln w="5715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grpSp>
        <p:sp>
          <p:nvSpPr>
            <p:cNvPr id="5" name="テキスト ボックス 4"/>
            <p:cNvSpPr txBox="1"/>
            <p:nvPr/>
          </p:nvSpPr>
          <p:spPr>
            <a:xfrm>
              <a:off x="3341729" y="5515822"/>
              <a:ext cx="2599954" cy="409106"/>
            </a:xfrm>
            <a:prstGeom prst="rect">
              <a:avLst/>
            </a:prstGeom>
            <a:solidFill>
              <a:srgbClr val="FFFF00"/>
            </a:solidFill>
            <a:ln w="28575">
              <a:solidFill>
                <a:schemeClr val="tx2"/>
              </a:solidFill>
            </a:ln>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All-Optical transmission</a:t>
              </a:r>
              <a:endParaRPr kumimoji="1" lang="ja-JP" altLang="en-US" sz="1400" dirty="0">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3574643" y="2356762"/>
              <a:ext cx="2440146" cy="450016"/>
            </a:xfrm>
            <a:prstGeom prst="rect">
              <a:avLst/>
            </a:prstGeom>
            <a:solidFill>
              <a:schemeClr val="bg1"/>
            </a:solidFill>
            <a:ln w="28575">
              <a:solidFill>
                <a:schemeClr val="tx1"/>
              </a:solidFill>
            </a:ln>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O-E-O transmission</a:t>
              </a:r>
              <a:endParaRPr kumimoji="1" lang="ja-JP" altLang="en-US" sz="1600" dirty="0">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63822"/>
    </mc:Choice>
    <mc:Fallback xmlns="">
      <p:transition spd="slow" advTm="6382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Filter1</a:t>
            </a: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20</a:t>
            </a:fld>
            <a:endParaRPr kumimoji="1" lang="ja-JP" altLang="en-US"/>
          </a:p>
        </p:txBody>
      </p:sp>
      <p:pic>
        <p:nvPicPr>
          <p:cNvPr id="583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05" y="1628800"/>
            <a:ext cx="8754311"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826190"/>
      </p:ext>
    </p:extLst>
  </p:cSld>
  <p:clrMapOvr>
    <a:masterClrMapping/>
  </p:clrMapOvr>
  <p:transition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Filter2</a:t>
            </a: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21</a:t>
            </a:fld>
            <a:endParaRPr kumimoji="1" lang="ja-JP" altLang="en-US"/>
          </a:p>
        </p:txBody>
      </p:sp>
      <p:pic>
        <p:nvPicPr>
          <p:cNvPr id="57549" name="Picture 43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700807"/>
            <a:ext cx="8725644" cy="41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461300"/>
      </p:ext>
    </p:extLst>
  </p:cSld>
  <p:clrMapOvr>
    <a:masterClrMapping/>
  </p:clrMapOvr>
  <p:transition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marL="457200" lvl="1" indent="0">
              <a:buNone/>
            </a:pPr>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Appendix-Rate equation</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22</a:t>
            </a:fld>
            <a:endParaRPr kumimoji="1" lang="ja-JP" altLang="en-US"/>
          </a:p>
        </p:txBody>
      </p:sp>
      <mc:AlternateContent xmlns:mc="http://schemas.openxmlformats.org/markup-compatibility/2006" xmlns:a14="http://schemas.microsoft.com/office/drawing/2010/main">
        <mc:Choice Requires="a14">
          <p:sp>
            <p:nvSpPr>
              <p:cNvPr id="6" name="テキスト ボックス 5"/>
              <p:cNvSpPr txBox="1"/>
              <p:nvPr/>
            </p:nvSpPr>
            <p:spPr>
              <a:xfrm>
                <a:off x="489050" y="3273313"/>
                <a:ext cx="5909888" cy="7235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𝑓</m:t>
                          </m:r>
                        </m:num>
                        <m:den>
                          <m:r>
                            <a:rPr lang="en-US" altLang="ja-JP" i="1">
                              <a:latin typeface="Cambria Math" panose="02040503050406030204" pitchFamily="18" charset="0"/>
                            </a:rPr>
                            <m:t>𝜕</m:t>
                          </m:r>
                          <m:r>
                            <a:rPr lang="en-US" altLang="ja-JP" i="1">
                              <a:latin typeface="Cambria Math" panose="02040503050406030204" pitchFamily="18" charset="0"/>
                            </a:rPr>
                            <m:t>𝑡</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h</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𝑓</m:t>
                              </m:r>
                            </m:e>
                          </m:d>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21</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h</m:t>
                              </m:r>
                            </m:e>
                          </m:d>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12</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2</m:t>
                              </m:r>
                            </m:sup>
                          </m:sSup>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1</m:t>
                              </m:r>
                              <m:r>
                                <a:rPr lang="en-US" altLang="ja-JP" i="1">
                                  <a:latin typeface="Cambria Math" panose="02040503050406030204" pitchFamily="18" charset="0"/>
                                </a:rPr>
                                <m:t>𝑅</m:t>
                              </m:r>
                            </m:sub>
                          </m:sSub>
                        </m:den>
                      </m:f>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a:rPr>
                            <m:t>𝑔</m:t>
                          </m:r>
                          <m:sSub>
                            <m:sSubPr>
                              <m:ctrlPr>
                                <a:rPr lang="en-US" altLang="ja-JP" i="1" smtClean="0">
                                  <a:latin typeface="Cambria Math" panose="02040503050406030204" pitchFamily="18" charset="0"/>
                                </a:rPr>
                              </m:ctrlPr>
                            </m:sSubPr>
                            <m:e>
                              <m:r>
                                <a:rPr lang="en-US" altLang="ja-JP" b="0" i="1" smtClean="0">
                                  <a:latin typeface="Cambria Math"/>
                                </a:rPr>
                                <m:t>𝐿</m:t>
                              </m:r>
                            </m:e>
                            <m:sub>
                              <m:r>
                                <a:rPr lang="en-US" altLang="ja-JP" b="0" i="1" smtClean="0">
                                  <a:latin typeface="Cambria Math"/>
                                </a:rPr>
                                <m:t>𝑤</m:t>
                              </m:r>
                            </m:sub>
                          </m:sSub>
                          <m:sSub>
                            <m:sSubPr>
                              <m:ctrlPr>
                                <a:rPr lang="en-US" altLang="ja-JP" i="1" smtClean="0">
                                  <a:latin typeface="Cambria Math" panose="02040503050406030204" pitchFamily="18" charset="0"/>
                                </a:rPr>
                              </m:ctrlPr>
                            </m:sSubPr>
                            <m:e>
                              <m:r>
                                <a:rPr lang="en-US" altLang="ja-JP" b="0" i="1" smtClean="0">
                                  <a:latin typeface="Cambria Math"/>
                                </a:rPr>
                                <m:t>𝑣</m:t>
                              </m:r>
                            </m:e>
                            <m:sub>
                              <m:r>
                                <a:rPr lang="en-US" altLang="ja-JP" b="0" i="1" smtClean="0">
                                  <a:latin typeface="Cambria Math"/>
                                </a:rPr>
                                <m:t>𝑔</m:t>
                              </m:r>
                            </m:sub>
                          </m:sSub>
                          <m:r>
                            <a:rPr lang="en-US" altLang="ja-JP" i="1">
                              <a:latin typeface="Cambria Math"/>
                            </a:rPr>
                            <m:t> </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𝑄</m:t>
                              </m:r>
                            </m:sub>
                          </m:sSub>
                        </m:den>
                      </m:f>
                      <m:r>
                        <a:rPr lang="en-US" altLang="ja-JP" b="0" i="1" smtClean="0">
                          <a:latin typeface="Cambria Math" panose="02040503050406030204" pitchFamily="18" charset="0"/>
                        </a:rPr>
                        <m:t>𝑆</m:t>
                      </m:r>
                    </m:oMath>
                  </m:oMathPara>
                </a14:m>
                <a:endParaRPr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89050" y="3273313"/>
                <a:ext cx="5909888" cy="723531"/>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982658" y="1178178"/>
                <a:ext cx="389234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𝑤</m:t>
                              </m:r>
                            </m:sub>
                          </m:sSub>
                        </m:num>
                        <m:den>
                          <m:r>
                            <a:rPr lang="en-US" altLang="ja-JP" i="1">
                              <a:latin typeface="Cambria Math" panose="02040503050406030204" pitchFamily="18" charset="0"/>
                            </a:rPr>
                            <m:t>𝜕</m:t>
                          </m:r>
                          <m:r>
                            <a:rPr lang="en-US" altLang="ja-JP" i="1">
                              <a:latin typeface="Cambria Math" panose="02040503050406030204" pitchFamily="18" charset="0"/>
                            </a:rPr>
                            <m:t>𝑡</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a:rPr>
                            <m:t>𝐼</m:t>
                          </m:r>
                        </m:num>
                        <m:den>
                          <m:r>
                            <a:rPr lang="en-US" altLang="ja-JP" b="0" i="1" smtClean="0">
                              <a:latin typeface="Cambria Math"/>
                            </a:rPr>
                            <m:t>𝑞𝑉</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𝑤</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h</m:t>
                              </m:r>
                            </m:e>
                          </m:d>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𝑤</m:t>
                              </m:r>
                              <m:r>
                                <a:rPr lang="en-US" altLang="ja-JP" i="1">
                                  <a:latin typeface="Cambria Math" panose="02040503050406030204" pitchFamily="18" charset="0"/>
                                </a:rPr>
                                <m:t>2</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𝑄</m:t>
                              </m:r>
                            </m:sub>
                          </m:sSub>
                          <m:r>
                            <a:rPr lang="en-US" altLang="ja-JP" i="1">
                              <a:latin typeface="Cambria Math" panose="02040503050406030204" pitchFamily="18" charset="0"/>
                            </a:rPr>
                            <m:t>h</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2</m:t>
                              </m:r>
                              <m:r>
                                <a:rPr lang="en-US" altLang="ja-JP" i="1">
                                  <a:latin typeface="Cambria Math" panose="02040503050406030204" pitchFamily="18" charset="0"/>
                                </a:rPr>
                                <m:t>𝑤</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𝑤</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𝑤𝑅</m:t>
                              </m:r>
                            </m:sub>
                          </m:sSub>
                        </m:den>
                      </m:f>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982658" y="1178178"/>
                <a:ext cx="3892348" cy="676532"/>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986912" y="2270861"/>
                <a:ext cx="4738285" cy="705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h</m:t>
                          </m:r>
                        </m:num>
                        <m:den>
                          <m:r>
                            <a:rPr lang="en-US" altLang="ja-JP" i="1">
                              <a:latin typeface="Cambria Math" panose="02040503050406030204" pitchFamily="18" charset="0"/>
                            </a:rPr>
                            <m:t>𝜕</m:t>
                          </m:r>
                          <m:r>
                            <a:rPr lang="en-US" altLang="ja-JP" i="1">
                              <a:latin typeface="Cambria Math" panose="02040503050406030204" pitchFamily="18" charset="0"/>
                            </a:rPr>
                            <m:t>𝑡</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𝑤</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h</m:t>
                              </m:r>
                            </m:e>
                          </m:d>
                        </m:num>
                        <m:den>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𝑄</m:t>
                                  </m:r>
                                </m:sub>
                              </m:sSub>
                              <m:r>
                                <m:rPr>
                                  <m:sty m:val="p"/>
                                </m:rPr>
                                <a:rPr lang="en-US" altLang="ja-JP" i="1">
                                  <a:latin typeface="Cambria Math" panose="02040503050406030204" pitchFamily="18" charset="0"/>
                                </a:rPr>
                                <m:t>τ</m:t>
                              </m:r>
                            </m:e>
                            <m:sub>
                              <m:r>
                                <a:rPr lang="en-US" altLang="ja-JP" i="1">
                                  <a:latin typeface="Cambria Math" panose="02040503050406030204" pitchFamily="18" charset="0"/>
                                </a:rPr>
                                <m:t>𝑤</m:t>
                              </m:r>
                              <m:r>
                                <a:rPr lang="en-US" altLang="ja-JP" i="1">
                                  <a:latin typeface="Cambria Math" panose="02040503050406030204" pitchFamily="18" charset="0"/>
                                </a:rPr>
                                <m:t>2</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h</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2</m:t>
                              </m:r>
                              <m:r>
                                <a:rPr lang="en-US" altLang="ja-JP" i="1">
                                  <a:latin typeface="Cambria Math" panose="02040503050406030204" pitchFamily="18" charset="0"/>
                                </a:rPr>
                                <m:t>𝑤</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h</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𝑓</m:t>
                              </m:r>
                            </m:e>
                          </m:d>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21</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𝑓</m:t>
                          </m:r>
                          <m:r>
                            <a:rPr lang="en-US" altLang="ja-JP" i="1">
                              <a:latin typeface="Cambria Math" panose="02040503050406030204" pitchFamily="18" charset="0"/>
                            </a:rPr>
                            <m:t>(1−</m:t>
                          </m:r>
                          <m:r>
                            <a:rPr lang="en-US" altLang="ja-JP" i="1">
                              <a:latin typeface="Cambria Math" panose="02040503050406030204" pitchFamily="18" charset="0"/>
                            </a:rPr>
                            <m:t>h</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τ</m:t>
                              </m:r>
                            </m:e>
                            <m:sub>
                              <m:r>
                                <a:rPr lang="en-US" altLang="ja-JP" i="1">
                                  <a:latin typeface="Cambria Math" panose="02040503050406030204" pitchFamily="18" charset="0"/>
                                </a:rPr>
                                <m:t>12</m:t>
                              </m:r>
                            </m:sub>
                          </m:sSub>
                        </m:den>
                      </m:f>
                    </m:oMath>
                  </m:oMathPara>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986912" y="2270861"/>
                <a:ext cx="4738285" cy="705258"/>
              </a:xfrm>
              <a:prstGeom prst="rect">
                <a:avLst/>
              </a:prstGeom>
              <a:blipFill rotWithShape="1">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630664" y="790234"/>
            <a:ext cx="5822748" cy="400110"/>
          </a:xfrm>
          <a:prstGeom prst="rect">
            <a:avLst/>
          </a:prstGeom>
          <a:noFill/>
        </p:spPr>
        <p:txBody>
          <a:bodyPr wrap="none" rtlCol="0">
            <a:spAutoFit/>
          </a:bodyPr>
          <a:lstStyle/>
          <a:p>
            <a:r>
              <a:rPr kumimoji="1" lang="en-US" altLang="ja-JP" sz="2000" dirty="0">
                <a:latin typeface="Times New Roman" pitchFamily="18" charset="0"/>
                <a:cs typeface="Times New Roman" pitchFamily="18" charset="0"/>
              </a:rPr>
              <a:t>Equation represents carrier density change in WL layer</a:t>
            </a:r>
            <a:endParaRPr kumimoji="1" lang="ja-JP" altLang="en-US" sz="2000" dirty="0"/>
          </a:p>
        </p:txBody>
      </p:sp>
      <p:sp>
        <p:nvSpPr>
          <p:cNvPr id="10" name="テキスト ボックス 9"/>
          <p:cNvSpPr txBox="1"/>
          <p:nvPr/>
        </p:nvSpPr>
        <p:spPr>
          <a:xfrm>
            <a:off x="599110" y="1863444"/>
            <a:ext cx="5737468" cy="400110"/>
          </a:xfrm>
          <a:prstGeom prst="rect">
            <a:avLst/>
          </a:prstGeom>
          <a:noFill/>
        </p:spPr>
        <p:txBody>
          <a:bodyPr wrap="none" rtlCol="0">
            <a:spAutoFit/>
          </a:bodyPr>
          <a:lstStyle/>
          <a:p>
            <a:r>
              <a:rPr lang="en-US" altLang="ja-JP" sz="2000" dirty="0">
                <a:latin typeface="Times New Roman" pitchFamily="18" charset="0"/>
                <a:cs typeface="Times New Roman" pitchFamily="18" charset="0"/>
              </a:rPr>
              <a:t>Equation represents carrier density change in ES layer</a:t>
            </a:r>
            <a:endParaRPr kumimoji="1" lang="ja-JP" altLang="en-US" sz="2000" dirty="0"/>
          </a:p>
        </p:txBody>
      </p:sp>
      <p:sp>
        <p:nvSpPr>
          <p:cNvPr id="11" name="テキスト ボックス 10"/>
          <p:cNvSpPr txBox="1"/>
          <p:nvPr/>
        </p:nvSpPr>
        <p:spPr>
          <a:xfrm>
            <a:off x="613083" y="2936313"/>
            <a:ext cx="5766322" cy="400110"/>
          </a:xfrm>
          <a:prstGeom prst="rect">
            <a:avLst/>
          </a:prstGeom>
          <a:noFill/>
        </p:spPr>
        <p:txBody>
          <a:bodyPr wrap="none" rtlCol="0">
            <a:spAutoFit/>
          </a:bodyPr>
          <a:lstStyle/>
          <a:p>
            <a:r>
              <a:rPr lang="en-US" altLang="ja-JP" sz="2000" dirty="0">
                <a:latin typeface="Times New Roman" pitchFamily="18" charset="0"/>
                <a:cs typeface="Times New Roman" pitchFamily="18" charset="0"/>
              </a:rPr>
              <a:t>Equation represents carrier density change in GS layer</a:t>
            </a:r>
            <a:endParaRPr kumimoji="1" lang="ja-JP" altLang="en-US" sz="2000" dirty="0"/>
          </a:p>
        </p:txBody>
      </p:sp>
      <p:sp>
        <p:nvSpPr>
          <p:cNvPr id="12" name="テキスト ボックス 11"/>
          <p:cNvSpPr txBox="1"/>
          <p:nvPr/>
        </p:nvSpPr>
        <p:spPr>
          <a:xfrm>
            <a:off x="6093583" y="1353763"/>
            <a:ext cx="504056"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13" name="テキスト ボックス 12"/>
          <p:cNvSpPr txBox="1"/>
          <p:nvPr/>
        </p:nvSpPr>
        <p:spPr>
          <a:xfrm>
            <a:off x="6061002" y="2340157"/>
            <a:ext cx="504056"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14" name="テキスト ボックス 13"/>
          <p:cNvSpPr txBox="1"/>
          <p:nvPr/>
        </p:nvSpPr>
        <p:spPr>
          <a:xfrm>
            <a:off x="6053490" y="3380514"/>
            <a:ext cx="504056" cy="400110"/>
          </a:xfrm>
          <a:prstGeom prst="rect">
            <a:avLst/>
          </a:prstGeom>
          <a:noFill/>
        </p:spPr>
        <p:txBody>
          <a:bodyPr wrap="square" rtlCol="0">
            <a:spAutoFit/>
          </a:bodyPr>
          <a:lstStyle/>
          <a:p>
            <a:r>
              <a:rPr kumimoji="1" lang="en-US" altLang="ja-JP" sz="2000" dirty="0"/>
              <a:t>(3)</a:t>
            </a:r>
            <a:endParaRPr kumimoji="1" lang="ja-JP" altLang="en-US" sz="2000" dirty="0"/>
          </a:p>
        </p:txBody>
      </p:sp>
      <p:sp>
        <p:nvSpPr>
          <p:cNvPr id="15" name="テキスト ボックス 14"/>
          <p:cNvSpPr txBox="1"/>
          <p:nvPr/>
        </p:nvSpPr>
        <p:spPr>
          <a:xfrm>
            <a:off x="184192" y="4189889"/>
            <a:ext cx="4464496" cy="2062103"/>
          </a:xfrm>
          <a:prstGeom prst="rect">
            <a:avLst/>
          </a:prstGeom>
          <a:noFill/>
        </p:spPr>
        <p:txBody>
          <a:bodyPr wrap="square" rtlCol="0">
            <a:spAutoFit/>
          </a:bodyPr>
          <a:lstStyle/>
          <a:p>
            <a:r>
              <a:rPr kumimoji="1" lang="en-US" altLang="ja-JP" sz="1600" dirty="0">
                <a:latin typeface="Times New Roman" panose="02020603050405020304" pitchFamily="18" charset="0"/>
                <a:cs typeface="Times New Roman" panose="02020603050405020304" pitchFamily="18" charset="0"/>
              </a:rPr>
              <a:t>(1)Equation item 1</a:t>
            </a:r>
            <a:r>
              <a:rPr kumimoji="1" lang="ja-JP" altLang="en-US" sz="1600" dirty="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carrier density</a:t>
            </a:r>
          </a:p>
          <a:p>
            <a:r>
              <a:rPr lang="en-US" altLang="ja-JP" sz="1600" dirty="0">
                <a:latin typeface="Times New Roman" panose="02020603050405020304" pitchFamily="18" charset="0"/>
                <a:cs typeface="Times New Roman" panose="02020603050405020304" pitchFamily="18" charset="0"/>
              </a:rPr>
              <a:t>     Equation item 2</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moves to ES</a:t>
            </a:r>
          </a:p>
          <a:p>
            <a:r>
              <a:rPr lang="en-US" altLang="ja-JP" sz="1600" dirty="0">
                <a:latin typeface="Times New Roman" panose="02020603050405020304" pitchFamily="18" charset="0"/>
                <a:cs typeface="Times New Roman" panose="02020603050405020304" pitchFamily="18" charset="0"/>
              </a:rPr>
              <a:t>     Equation item 3</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comes from ES</a:t>
            </a:r>
          </a:p>
          <a:p>
            <a:r>
              <a:rPr lang="en-US" altLang="ja-JP" sz="1600" dirty="0">
                <a:latin typeface="Times New Roman" panose="02020603050405020304" pitchFamily="18" charset="0"/>
                <a:cs typeface="Times New Roman" panose="02020603050405020304" pitchFamily="18" charset="0"/>
              </a:rPr>
              <a:t>     Equation item 4</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removed from QD-SOA</a:t>
            </a:r>
          </a:p>
          <a:p>
            <a:r>
              <a:rPr lang="en-US" altLang="ja-JP" sz="1600" dirty="0">
                <a:latin typeface="Times New Roman" panose="02020603050405020304" pitchFamily="18" charset="0"/>
                <a:cs typeface="Times New Roman" panose="02020603050405020304" pitchFamily="18" charset="0"/>
              </a:rPr>
              <a:t>(2)Equation item 1</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comes from WL</a:t>
            </a:r>
          </a:p>
          <a:p>
            <a:r>
              <a:rPr lang="en-US" altLang="ja-JP" sz="1600" dirty="0">
                <a:latin typeface="Times New Roman" panose="02020603050405020304" pitchFamily="18" charset="0"/>
                <a:cs typeface="Times New Roman" panose="02020603050405020304" pitchFamily="18" charset="0"/>
              </a:rPr>
              <a:t>     Equation item 2</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moves to WL</a:t>
            </a:r>
          </a:p>
          <a:p>
            <a:r>
              <a:rPr lang="en-US" altLang="ja-JP" sz="1600" dirty="0">
                <a:latin typeface="Times New Roman" panose="02020603050405020304" pitchFamily="18" charset="0"/>
                <a:cs typeface="Times New Roman" panose="02020603050405020304" pitchFamily="18" charset="0"/>
              </a:rPr>
              <a:t>     Equation item 3</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moves to GS</a:t>
            </a:r>
          </a:p>
          <a:p>
            <a:r>
              <a:rPr lang="en-US" altLang="ja-JP" sz="1600" dirty="0">
                <a:latin typeface="Times New Roman" panose="02020603050405020304" pitchFamily="18" charset="0"/>
                <a:cs typeface="Times New Roman" panose="02020603050405020304" pitchFamily="18" charset="0"/>
              </a:rPr>
              <a:t>     Equation item 4</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comes from GS</a:t>
            </a:r>
          </a:p>
        </p:txBody>
      </p:sp>
      <p:sp>
        <p:nvSpPr>
          <p:cNvPr id="16" name="テキスト ボックス 15"/>
          <p:cNvSpPr txBox="1"/>
          <p:nvPr/>
        </p:nvSpPr>
        <p:spPr>
          <a:xfrm>
            <a:off x="4619695" y="4189889"/>
            <a:ext cx="4168080" cy="1077218"/>
          </a:xfrm>
          <a:prstGeom prst="rect">
            <a:avLst/>
          </a:prstGeom>
          <a:noFill/>
        </p:spPr>
        <p:txBody>
          <a:bodyPr wrap="square" rtlCol="0">
            <a:spAutoFit/>
          </a:bodyPr>
          <a:lstStyle/>
          <a:p>
            <a:r>
              <a:rPr kumimoji="1" lang="en-US" altLang="ja-JP" sz="1600" dirty="0">
                <a:latin typeface="Times New Roman" panose="02020603050405020304" pitchFamily="18" charset="0"/>
                <a:cs typeface="Times New Roman" panose="02020603050405020304" pitchFamily="18" charset="0"/>
              </a:rPr>
              <a:t>(3)</a:t>
            </a:r>
            <a:r>
              <a:rPr lang="en-US" altLang="ja-JP" sz="1600" dirty="0">
                <a:latin typeface="Times New Roman" panose="02020603050405020304" pitchFamily="18" charset="0"/>
                <a:cs typeface="Times New Roman" panose="02020603050405020304" pitchFamily="18" charset="0"/>
              </a:rPr>
              <a:t>Equation item </a:t>
            </a:r>
            <a:r>
              <a:rPr kumimoji="1" lang="en-US" altLang="ja-JP" sz="1600" dirty="0">
                <a:latin typeface="Times New Roman" panose="02020603050405020304" pitchFamily="18" charset="0"/>
                <a:cs typeface="Times New Roman" panose="02020603050405020304" pitchFamily="18" charset="0"/>
              </a:rPr>
              <a:t>1</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comes from </a:t>
            </a:r>
            <a:r>
              <a:rPr kumimoji="1" lang="en-US" altLang="ja-JP" sz="1600" dirty="0">
                <a:latin typeface="Times New Roman" panose="02020603050405020304" pitchFamily="18" charset="0"/>
                <a:cs typeface="Times New Roman" panose="02020603050405020304" pitchFamily="18" charset="0"/>
              </a:rPr>
              <a:t>ES</a:t>
            </a:r>
          </a:p>
          <a:p>
            <a:r>
              <a:rPr lang="en-US" altLang="ja-JP" sz="1600" dirty="0">
                <a:latin typeface="Times New Roman" panose="02020603050405020304" pitchFamily="18" charset="0"/>
                <a:cs typeface="Times New Roman" panose="02020603050405020304" pitchFamily="18" charset="0"/>
              </a:rPr>
              <a:t>     Equation item 2</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carrier moves to ES</a:t>
            </a:r>
          </a:p>
          <a:p>
            <a:r>
              <a:rPr lang="en-US" altLang="ja-JP" sz="1600" dirty="0">
                <a:latin typeface="Times New Roman" panose="02020603050405020304" pitchFamily="18" charset="0"/>
                <a:cs typeface="Times New Roman" panose="02020603050405020304" pitchFamily="18" charset="0"/>
              </a:rPr>
              <a:t>     Equation item 3</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spontaneous emission in GS</a:t>
            </a:r>
          </a:p>
          <a:p>
            <a:r>
              <a:rPr lang="en-US" altLang="ja-JP" sz="1600" dirty="0">
                <a:latin typeface="Times New Roman" panose="02020603050405020304" pitchFamily="18" charset="0"/>
                <a:cs typeface="Times New Roman" panose="02020603050405020304" pitchFamily="18" charset="0"/>
              </a:rPr>
              <a:t>     Equation item 4</a:t>
            </a:r>
            <a:r>
              <a:rPr lang="ja-JP" altLang="en-US" sz="1600" dirty="0">
                <a:latin typeface="Times New Roman" panose="02020603050405020304" pitchFamily="18" charset="0"/>
                <a:cs typeface="Times New Roman" panose="02020603050405020304" pitchFamily="18" charset="0"/>
              </a:rPr>
              <a:t>：</a:t>
            </a:r>
            <a:r>
              <a:rPr lang="en-US" altLang="ja-JP" sz="1600" dirty="0">
                <a:latin typeface="Times New Roman" panose="02020603050405020304" pitchFamily="18" charset="0"/>
                <a:cs typeface="Times New Roman" panose="02020603050405020304" pitchFamily="18" charset="0"/>
              </a:rPr>
              <a:t>stimulated emission in GS</a:t>
            </a:r>
          </a:p>
        </p:txBody>
      </p:sp>
    </p:spTree>
    <p:extLst>
      <p:ext uri="{BB962C8B-B14F-4D97-AF65-F5344CB8AC3E}">
        <p14:creationId xmlns:p14="http://schemas.microsoft.com/office/powerpoint/2010/main" val="2595082743"/>
      </p:ext>
    </p:extLst>
  </p:cSld>
  <p:clrMapOvr>
    <a:masterClrMapping/>
  </p:clrMapOvr>
  <p:transition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lvl="1"/>
            <a:r>
              <a:rPr lang="en-US" altLang="ja-JP" sz="2400" dirty="0">
                <a:ea typeface="HGPｺﾞｼｯｸM" pitchFamily="50" charset="-128"/>
              </a:rPr>
              <a:t>It divides input signal into two signals</a:t>
            </a:r>
            <a:br>
              <a:rPr lang="en-US" altLang="ja-JP" sz="2400" dirty="0">
                <a:ea typeface="HGPｺﾞｼｯｸM" pitchFamily="50" charset="-128"/>
              </a:rPr>
            </a:br>
            <a:r>
              <a:rPr lang="en-US" altLang="ja-JP" sz="2400" dirty="0">
                <a:ea typeface="HGPｺﾞｼｯｸM" pitchFamily="50" charset="-128"/>
              </a:rPr>
              <a:t>	(the power of each signals are half as much as that of original)</a:t>
            </a:r>
          </a:p>
          <a:p>
            <a:pPr lvl="1"/>
            <a:endParaRPr lang="en-US" altLang="ja-JP" sz="2400" dirty="0">
              <a:ea typeface="HGPｺﾞｼｯｸM" pitchFamily="50" charset="-128"/>
            </a:endParaRPr>
          </a:p>
          <a:p>
            <a:pPr lvl="1"/>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dirty="0">
              <a:ea typeface="HGPｺﾞｼｯｸM" pitchFamily="50" charset="-128"/>
            </a:endParaRPr>
          </a:p>
          <a:p>
            <a:pPr>
              <a:buNone/>
            </a:pPr>
            <a:endParaRPr lang="en-US" altLang="ja-JP" sz="36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60000"/>
              <a:lumOff val="40000"/>
            </a:schemeClr>
          </a:solidFill>
        </p:spPr>
        <p:txBody>
          <a:bodyPr>
            <a:normAutofit/>
          </a:bodyPr>
          <a:lstStyle/>
          <a:p>
            <a:pPr algn="l"/>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Appendix-3dB coupler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23</a:t>
            </a:fld>
            <a:endParaRPr kumimoji="1" lang="ja-JP" altLang="en-US"/>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03" y="2307253"/>
            <a:ext cx="7762825" cy="3295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テキスト ボックス 17"/>
          <p:cNvSpPr txBox="1"/>
          <p:nvPr/>
        </p:nvSpPr>
        <p:spPr>
          <a:xfrm>
            <a:off x="815627" y="2220321"/>
            <a:ext cx="14470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Port1</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834018" y="5394459"/>
            <a:ext cx="144700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Port2</a:t>
            </a:r>
            <a:endParaRPr kumimoji="1" lang="ja-JP" altLang="en-US"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7454541" y="2220321"/>
            <a:ext cx="1373917" cy="369332"/>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Port3</a:t>
            </a:r>
            <a:endParaRPr kumimoji="1" lang="ja-JP" altLang="en-US"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7469625" y="5417791"/>
            <a:ext cx="1373917" cy="369332"/>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Port4</a:t>
            </a:r>
            <a:endParaRPr kumimoji="1" lang="ja-JP" altLang="en-US" dirty="0">
              <a:latin typeface="Times New Roman" panose="02020603050405020304" pitchFamily="18" charset="0"/>
              <a:cs typeface="Times New Roman" panose="02020603050405020304" pitchFamily="18" charset="0"/>
            </a:endParaRPr>
          </a:p>
        </p:txBody>
      </p:sp>
      <p:cxnSp>
        <p:nvCxnSpPr>
          <p:cNvPr id="26" name="直線矢印コネクタ 25"/>
          <p:cNvCxnSpPr/>
          <p:nvPr/>
        </p:nvCxnSpPr>
        <p:spPr>
          <a:xfrm>
            <a:off x="2134879" y="2749441"/>
            <a:ext cx="871192" cy="9546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247450" y="3696376"/>
            <a:ext cx="2435929" cy="77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4903995" y="4280188"/>
            <a:ext cx="77938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821020" y="3696376"/>
            <a:ext cx="1082975"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22707" y="2723980"/>
            <a:ext cx="1122171" cy="254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グループ化 30"/>
          <p:cNvGrpSpPr/>
          <p:nvPr/>
        </p:nvGrpSpPr>
        <p:grpSpPr>
          <a:xfrm>
            <a:off x="5894894" y="2723980"/>
            <a:ext cx="2246605" cy="953409"/>
            <a:chOff x="5997802" y="2168572"/>
            <a:chExt cx="2246605" cy="953409"/>
          </a:xfrm>
        </p:grpSpPr>
        <p:cxnSp>
          <p:nvCxnSpPr>
            <p:cNvPr id="32" name="直線矢印コネクタ 31"/>
            <p:cNvCxnSpPr/>
            <p:nvPr/>
          </p:nvCxnSpPr>
          <p:spPr>
            <a:xfrm>
              <a:off x="6883352" y="2168572"/>
              <a:ext cx="136105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5997802" y="2168572"/>
              <a:ext cx="899908" cy="953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p:cNvGrpSpPr/>
          <p:nvPr/>
        </p:nvGrpSpPr>
        <p:grpSpPr>
          <a:xfrm flipV="1">
            <a:off x="5894894" y="4272440"/>
            <a:ext cx="2246605" cy="970854"/>
            <a:chOff x="5997802" y="2151127"/>
            <a:chExt cx="2246605" cy="970854"/>
          </a:xfrm>
        </p:grpSpPr>
        <p:cxnSp>
          <p:nvCxnSpPr>
            <p:cNvPr id="35" name="直線矢印コネクタ 34"/>
            <p:cNvCxnSpPr/>
            <p:nvPr/>
          </p:nvCxnSpPr>
          <p:spPr>
            <a:xfrm flipV="1">
              <a:off x="6883352" y="2151127"/>
              <a:ext cx="1361055" cy="174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a:off x="5997802" y="2151127"/>
              <a:ext cx="899908" cy="970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p:cNvSpPr txBox="1"/>
          <p:nvPr/>
        </p:nvSpPr>
        <p:spPr>
          <a:xfrm>
            <a:off x="3453596" y="4632882"/>
            <a:ext cx="2023634" cy="369332"/>
          </a:xfrm>
          <a:prstGeom prst="wedgeRectCallout">
            <a:avLst>
              <a:gd name="adj1" fmla="val 28057"/>
              <a:gd name="adj2" fmla="val -72018"/>
            </a:avLst>
          </a:prstGeom>
          <a:noFill/>
          <a:ln w="28575">
            <a:solidFill>
              <a:srgbClr val="FF0000"/>
            </a:solidFill>
          </a:ln>
        </p:spPr>
        <p:txBody>
          <a:bodyPr wrap="square" rtlCol="0">
            <a:spAutoFit/>
          </a:bodyPr>
          <a:lstStyle/>
          <a:p>
            <a:r>
              <a:rPr lang="en-US" altLang="ja-JP" dirty="0"/>
              <a:t>Modulates -π/2</a:t>
            </a:r>
            <a:endParaRPr lang="en-US" dirty="0"/>
          </a:p>
        </p:txBody>
      </p:sp>
      <p:sp>
        <p:nvSpPr>
          <p:cNvPr id="39" name="テキスト ボックス 38"/>
          <p:cNvSpPr txBox="1"/>
          <p:nvPr/>
        </p:nvSpPr>
        <p:spPr>
          <a:xfrm>
            <a:off x="3279461" y="2571250"/>
            <a:ext cx="2371908" cy="369332"/>
          </a:xfrm>
          <a:prstGeom prst="wedgeRectCallout">
            <a:avLst>
              <a:gd name="adj1" fmla="val 30358"/>
              <a:gd name="adj2" fmla="val 83373"/>
            </a:avLst>
          </a:prstGeom>
          <a:noFill/>
          <a:ln w="28575">
            <a:solidFill>
              <a:srgbClr val="FF0000"/>
            </a:solidFill>
          </a:ln>
        </p:spPr>
        <p:txBody>
          <a:bodyPr wrap="square" rtlCol="0">
            <a:spAutoFit/>
          </a:bodyPr>
          <a:lstStyle/>
          <a:p>
            <a:r>
              <a:rPr lang="en-US" altLang="ja-JP" dirty="0"/>
              <a:t>No phase difference</a:t>
            </a:r>
            <a:endParaRPr lang="en-US" dirty="0"/>
          </a:p>
        </p:txBody>
      </p:sp>
    </p:spTree>
    <p:extLst>
      <p:ext uri="{BB962C8B-B14F-4D97-AF65-F5344CB8AC3E}">
        <p14:creationId xmlns:p14="http://schemas.microsoft.com/office/powerpoint/2010/main" val="840277787"/>
      </p:ext>
    </p:extLst>
  </p:cSld>
  <p:clrMapOvr>
    <a:masterClrMapping/>
  </p:clrMapOvr>
  <p:transition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2.</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solidFill>
                  <a:schemeClr val="bg1"/>
                </a:solidFill>
                <a:effectLst>
                  <a:outerShdw blurRad="50800" dist="38100" dir="2700000" algn="tl" rotWithShape="0">
                    <a:prstClr val="black">
                      <a:alpha val="40000"/>
                    </a:prstClr>
                  </a:outerShdw>
                </a:effectLst>
                <a:latin typeface="Times New Roman" pitchFamily="18" charset="0"/>
                <a:cs typeface="Times New Roman" pitchFamily="18" charset="0"/>
              </a:rPr>
              <a:t>Problem and Purpose</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3</a:t>
            </a:fld>
            <a:endParaRPr kumimoji="1" lang="ja-JP" altLang="en-US"/>
          </a:p>
        </p:txBody>
      </p:sp>
      <p:sp>
        <p:nvSpPr>
          <p:cNvPr id="92" name="コンテンツ プレースホルダ 2"/>
          <p:cNvSpPr txBox="1">
            <a:spLocks/>
          </p:cNvSpPr>
          <p:nvPr/>
        </p:nvSpPr>
        <p:spPr>
          <a:xfrm>
            <a:off x="0" y="714356"/>
            <a:ext cx="9144000" cy="61436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lang="en-US" altLang="ja-JP" noProof="0" dirty="0">
              <a:latin typeface="Times New Roman" pitchFamily="18" charset="0"/>
              <a:ea typeface="HGPｺﾞｼｯｸM" pitchFamily="50" charset="-128"/>
              <a:cs typeface="Times New Roman" pitchFamily="18" charset="0"/>
            </a:endParaRPr>
          </a:p>
          <a:p>
            <a:pPr marL="800100" lvl="1" indent="-342900">
              <a:spcBef>
                <a:spcPct val="20000"/>
              </a:spcBef>
              <a:buFont typeface="Wingdings" pitchFamily="2" charset="2"/>
              <a:buChar char="u"/>
            </a:pPr>
            <a:r>
              <a:rPr lang="en-US" altLang="ja-JP" sz="2800" dirty="0">
                <a:latin typeface="Times New Roman" pitchFamily="18" charset="0"/>
                <a:ea typeface="HGPｺﾞｼｯｸM" pitchFamily="50" charset="-128"/>
                <a:cs typeface="Times New Roman" pitchFamily="18" charset="0"/>
              </a:rPr>
              <a:t>Problem</a:t>
            </a:r>
          </a:p>
          <a:p>
            <a:pPr lvl="2">
              <a:spcBef>
                <a:spcPct val="20000"/>
              </a:spcBef>
            </a:pPr>
            <a:r>
              <a:rPr lang="en-US" altLang="ja-JP" sz="2400" dirty="0">
                <a:latin typeface="Times New Roman" pitchFamily="18" charset="0"/>
                <a:ea typeface="HGPｺﾞｼｯｸM" pitchFamily="50" charset="-128"/>
                <a:cs typeface="Times New Roman" pitchFamily="18" charset="0"/>
              </a:rPr>
              <a:t>Research on all-optical error correcting code</a:t>
            </a:r>
            <a:br>
              <a:rPr lang="en-US" altLang="ja-JP" sz="2400" dirty="0">
                <a:latin typeface="Times New Roman" pitchFamily="18" charset="0"/>
                <a:ea typeface="HGPｺﾞｼｯｸM" pitchFamily="50" charset="-128"/>
                <a:cs typeface="Times New Roman" pitchFamily="18" charset="0"/>
              </a:rPr>
            </a:br>
            <a:r>
              <a:rPr lang="en-US" altLang="ja-JP" sz="2400" dirty="0">
                <a:latin typeface="Times New Roman" pitchFamily="18" charset="0"/>
                <a:ea typeface="HGPｺﾞｼｯｸM" pitchFamily="50" charset="-128"/>
                <a:cs typeface="Times New Roman" pitchFamily="18" charset="0"/>
              </a:rPr>
              <a:t>	has not been promoted</a:t>
            </a:r>
          </a:p>
          <a:p>
            <a:pPr lvl="2">
              <a:spcBef>
                <a:spcPct val="20000"/>
              </a:spcBef>
            </a:pPr>
            <a:endParaRPr lang="en-US" altLang="ja-JP" sz="2800" dirty="0">
              <a:latin typeface="Times New Roman" pitchFamily="18" charset="0"/>
              <a:ea typeface="HGPｺﾞｼｯｸM" pitchFamily="50" charset="-128"/>
              <a:cs typeface="Times New Roman" pitchFamily="18" charset="0"/>
            </a:endParaRPr>
          </a:p>
          <a:p>
            <a:pPr marL="800100" lvl="1" indent="-342900">
              <a:spcBef>
                <a:spcPct val="20000"/>
              </a:spcBef>
              <a:buFont typeface="Wingdings" pitchFamily="2" charset="2"/>
              <a:buChar char="u"/>
            </a:pPr>
            <a:r>
              <a:rPr lang="en-US" altLang="ja-JP" sz="2800" dirty="0">
                <a:latin typeface="Times New Roman" pitchFamily="18" charset="0"/>
                <a:ea typeface="HGPｺﾞｼｯｸM" pitchFamily="50" charset="-128"/>
                <a:cs typeface="Times New Roman" pitchFamily="18" charset="0"/>
              </a:rPr>
              <a:t>Purpose</a:t>
            </a:r>
          </a:p>
          <a:p>
            <a:pPr marL="1371600" lvl="2" indent="-457200">
              <a:spcBef>
                <a:spcPct val="20000"/>
              </a:spcBef>
              <a:buFont typeface="Times New Roman" panose="02020603050405020304" pitchFamily="18" charset="0"/>
              <a:buChar char="‒"/>
            </a:pPr>
            <a:r>
              <a:rPr lang="en-US" altLang="ja-JP" sz="2400" dirty="0">
                <a:latin typeface="Times New Roman" pitchFamily="18" charset="0"/>
                <a:ea typeface="HGPｺﾞｼｯｸM" pitchFamily="50" charset="-128"/>
                <a:cs typeface="Times New Roman" pitchFamily="18" charset="0"/>
              </a:rPr>
              <a:t>We realize all-optical error collecting code and</a:t>
            </a:r>
            <a:br>
              <a:rPr lang="en-US" altLang="ja-JP" sz="2400" dirty="0">
                <a:latin typeface="Times New Roman" pitchFamily="18" charset="0"/>
                <a:ea typeface="HGPｺﾞｼｯｸM" pitchFamily="50" charset="-128"/>
                <a:cs typeface="Times New Roman" pitchFamily="18" charset="0"/>
              </a:rPr>
            </a:br>
            <a:r>
              <a:rPr lang="en-US" altLang="ja-JP" sz="2400" dirty="0">
                <a:latin typeface="Times New Roman" pitchFamily="18" charset="0"/>
                <a:ea typeface="HGPｺﾞｼｯｸM" pitchFamily="50" charset="-128"/>
                <a:cs typeface="Times New Roman" pitchFamily="18" charset="0"/>
              </a:rPr>
              <a:t>	evaluate the performance of  the system</a:t>
            </a:r>
          </a:p>
          <a:p>
            <a:pPr marL="1371600" lvl="2" indent="-457200">
              <a:spcBef>
                <a:spcPct val="20000"/>
              </a:spcBef>
              <a:buFont typeface="Times New Roman" panose="02020603050405020304" pitchFamily="18" charset="0"/>
              <a:buChar char="‒"/>
            </a:pPr>
            <a:endParaRPr lang="en-US" altLang="ja-JP" sz="2800" dirty="0">
              <a:latin typeface="Times New Roman" pitchFamily="18" charset="0"/>
              <a:ea typeface="HGPｺﾞｼｯｸM" pitchFamily="50" charset="-128"/>
              <a:cs typeface="Times New Roman" pitchFamily="18" charset="0"/>
            </a:endParaRPr>
          </a:p>
          <a:p>
            <a:pPr marL="1828800" lvl="3" indent="-457200">
              <a:spcBef>
                <a:spcPct val="20000"/>
              </a:spcBef>
              <a:buFont typeface="Wingdings" panose="05000000000000000000" pitchFamily="2" charset="2"/>
              <a:buChar char="Ø"/>
            </a:pPr>
            <a:r>
              <a:rPr lang="en-US" altLang="ja-JP" sz="2400" dirty="0">
                <a:latin typeface="Times New Roman" pitchFamily="18" charset="0"/>
                <a:ea typeface="HGPｺﾞｼｯｸM" pitchFamily="50" charset="-128"/>
                <a:cs typeface="Times New Roman" pitchFamily="18" charset="0"/>
              </a:rPr>
              <a:t>We utilize all-optical devices</a:t>
            </a:r>
          </a:p>
          <a:p>
            <a:pPr marL="1828800" lvl="3" indent="-457200">
              <a:spcBef>
                <a:spcPct val="20000"/>
              </a:spcBef>
              <a:buFont typeface="Wingdings" panose="05000000000000000000" pitchFamily="2" charset="2"/>
              <a:buChar char="Ø"/>
            </a:pPr>
            <a:r>
              <a:rPr lang="en-US" altLang="ja-JP" sz="2400" dirty="0">
                <a:latin typeface="Times New Roman" pitchFamily="18" charset="0"/>
                <a:ea typeface="HGPｺﾞｼｯｸM" pitchFamily="50" charset="-128"/>
                <a:cs typeface="Times New Roman" pitchFamily="18" charset="0"/>
              </a:rPr>
              <a:t>We utilize vertical and horizontal parity checks</a:t>
            </a:r>
          </a:p>
        </p:txBody>
      </p:sp>
    </p:spTree>
  </p:cSld>
  <p:clrMapOvr>
    <a:masterClrMapping/>
  </p:clrMapOvr>
  <p:transition advTm="3576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 2"/>
              <p:cNvSpPr>
                <a:spLocks noGrp="1"/>
              </p:cNvSpPr>
              <p:nvPr>
                <p:ph idx="1"/>
              </p:nvPr>
            </p:nvSpPr>
            <p:spPr>
              <a:xfrm>
                <a:off x="0" y="714356"/>
                <a:ext cx="9144000" cy="6143644"/>
              </a:xfrm>
            </p:spPr>
            <p:txBody>
              <a:bodyPr>
                <a:normAutofit/>
              </a:bodyPr>
              <a:lstStyle/>
              <a:p>
                <a:pPr indent="19050"/>
                <a:endParaRPr lang="en-US" altLang="ja-JP" sz="2800" dirty="0"/>
              </a:p>
              <a:p>
                <a:pPr indent="19050"/>
                <a:endParaRPr lang="en-US" altLang="ja-JP" sz="2800" dirty="0"/>
              </a:p>
              <a:p>
                <a:pPr indent="19050"/>
                <a:r>
                  <a:rPr lang="en-US" altLang="ja-JP" sz="2800" dirty="0"/>
                  <a:t>Vertical and Horizontal Parity Checks</a:t>
                </a:r>
              </a:p>
              <a:p>
                <a:pPr marL="1200150" lvl="1" indent="-457200">
                  <a:buFont typeface="Times New Roman" panose="02020603050405020304" pitchFamily="18" charset="0"/>
                  <a:buChar char="‒"/>
                </a:pPr>
                <a:r>
                  <a:rPr lang="en-US" altLang="ja-JP" sz="2400" dirty="0">
                    <a:solidFill>
                      <a:sysClr val="windowText" lastClr="000000"/>
                    </a:solidFill>
                    <a:ea typeface="HGPｺﾞｼｯｸM" pitchFamily="50" charset="-128"/>
                  </a:rPr>
                  <a:t>One of typical error correcting code</a:t>
                </a:r>
              </a:p>
              <a:p>
                <a:pPr marL="1200150" lvl="1" indent="-457200">
                  <a:buFont typeface="Times New Roman" panose="02020603050405020304" pitchFamily="18" charset="0"/>
                  <a:buChar char="‒"/>
                </a:pPr>
                <a:r>
                  <a:rPr lang="en-US" altLang="ja-JP" sz="2400" dirty="0">
                    <a:solidFill>
                      <a:sysClr val="windowText" lastClr="000000"/>
                    </a:solidFill>
                    <a:ea typeface="HGPｺﾞｼｯｸM" pitchFamily="50" charset="-128"/>
                  </a:rPr>
                  <a:t>Corrects one errored bit</a:t>
                </a:r>
              </a:p>
              <a:p>
                <a:pPr lvl="1" indent="0">
                  <a:buNone/>
                </a:pPr>
                <a:endParaRPr lang="en-US" altLang="ja-JP" sz="100" dirty="0"/>
              </a:p>
              <a:p>
                <a:pPr indent="19050"/>
                <a:r>
                  <a:rPr lang="en-US" altLang="ja-JP" sz="2800" dirty="0"/>
                  <a:t>Encoding</a:t>
                </a:r>
              </a:p>
              <a:p>
                <a:pPr marL="1200150" lvl="1" indent="-457200">
                  <a:buFont typeface="Times New Roman" panose="02020603050405020304" pitchFamily="18" charset="0"/>
                  <a:buChar char="‒"/>
                </a:pPr>
                <a:r>
                  <a:rPr lang="en-US" altLang="ja-JP" sz="2400" dirty="0"/>
                  <a:t>Encoded code is composed of data bits (</a:t>
                </a:r>
                <a14:m>
                  <m:oMath xmlns:m="http://schemas.openxmlformats.org/officeDocument/2006/math">
                    <m:r>
                      <a:rPr lang="en-US" altLang="ja-JP" sz="2400" i="1" dirty="0" smtClean="0">
                        <a:latin typeface="Cambria Math"/>
                      </a:rPr>
                      <m:t>𝑤</m:t>
                    </m:r>
                  </m:oMath>
                </a14:m>
                <a:r>
                  <a:rPr lang="en-US" altLang="ja-JP" sz="2400" dirty="0"/>
                  <a:t>) and parity bits (</a:t>
                </a:r>
                <a14:m>
                  <m:oMath xmlns:m="http://schemas.openxmlformats.org/officeDocument/2006/math">
                    <m:r>
                      <a:rPr lang="en-US" altLang="ja-JP" sz="2400" i="1" dirty="0" smtClean="0">
                        <a:latin typeface="Cambria Math"/>
                      </a:rPr>
                      <m:t>𝑐</m:t>
                    </m:r>
                  </m:oMath>
                </a14:m>
                <a:r>
                  <a:rPr lang="en-US" altLang="ja-JP" sz="2400" dirty="0"/>
                  <a:t>)</a:t>
                </a:r>
              </a:p>
              <a:p>
                <a:pPr>
                  <a:buSzPct val="125000"/>
                  <a:buNone/>
                </a:pPr>
                <a:endParaRPr lang="en-US" altLang="ja-JP" sz="2800" dirty="0">
                  <a:solidFill>
                    <a:schemeClr val="tx2"/>
                  </a:solidFill>
                  <a:ea typeface="HGPｺﾞｼｯｸM" pitchFamily="50" charset="-128"/>
                </a:endParaRPr>
              </a:p>
              <a:p>
                <a:pPr>
                  <a:buNone/>
                </a:pPr>
                <a:endParaRPr lang="en-US" altLang="ja-JP" sz="2800" dirty="0">
                  <a:latin typeface="Times New Roman" pitchFamily="18" charset="0"/>
                  <a:ea typeface="HGPｺﾞｼｯｸM" pitchFamily="50" charset="-128"/>
                  <a:cs typeface="Times New Roman" pitchFamily="18" charset="0"/>
                </a:endParaRPr>
              </a:p>
            </p:txBody>
          </p:sp>
        </mc:Choice>
        <mc:Fallback xmlns="">
          <p:sp>
            <p:nvSpPr>
              <p:cNvPr id="3" name="コンテンツ プレースホルダ 2"/>
              <p:cNvSpPr>
                <a:spLocks noGrp="1" noRot="1" noChangeAspect="1" noMove="1" noResize="1" noEditPoints="1" noAdjustHandles="1" noChangeArrowheads="1" noChangeShapeType="1" noTextEdit="1"/>
              </p:cNvSpPr>
              <p:nvPr>
                <p:ph idx="1"/>
              </p:nvPr>
            </p:nvSpPr>
            <p:spPr>
              <a:xfrm>
                <a:off x="0" y="714356"/>
                <a:ext cx="9144000" cy="6143644"/>
              </a:xfrm>
              <a:blipFill rotWithShape="1">
                <a:blip r:embed="rId3"/>
                <a:stretch>
                  <a:fillRect/>
                </a:stretch>
              </a:blipFill>
            </p:spPr>
            <p:txBody>
              <a:bodyPr/>
              <a:lstStyle/>
              <a:p>
                <a:r>
                  <a:rPr lang="en-US">
                    <a:noFill/>
                  </a:rPr>
                  <a:t> </a:t>
                </a:r>
              </a:p>
            </p:txBody>
          </p:sp>
        </mc:Fallback>
      </mc:AlternateContent>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3-1.</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Vertical and Horizontal Parity Checks</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4</a:t>
            </a:fld>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503560" y="4118998"/>
                <a:ext cx="8424422"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a:rPr>
                      <m:t>𝒙</m:t>
                    </m:r>
                    <m:r>
                      <a:rPr kumimoji="1" lang="en-US" altLang="ja-JP" sz="2400" b="1" i="1" smtClean="0">
                        <a:latin typeface="Cambria Math"/>
                      </a:rPr>
                      <m:t>=</m:t>
                    </m:r>
                    <m:d>
                      <m:dPr>
                        <m:ctrlPr>
                          <a:rPr kumimoji="1" lang="en-US" altLang="ja-JP" sz="2400" b="1" i="1" smtClean="0">
                            <a:latin typeface="Cambria Math" panose="02040503050406030204" pitchFamily="18" charset="0"/>
                          </a:rPr>
                        </m:ctrlPr>
                      </m:dPr>
                      <m:e>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𝒙</m:t>
                            </m:r>
                          </m:e>
                          <m:sub>
                            <m:r>
                              <a:rPr kumimoji="1" lang="en-US" altLang="ja-JP" sz="2400" b="1" i="1" smtClean="0">
                                <a:latin typeface="Cambria Math"/>
                              </a:rPr>
                              <m:t>𝟏</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𝒙</m:t>
                            </m:r>
                          </m:e>
                          <m:sub>
                            <m:r>
                              <a:rPr kumimoji="1" lang="en-US" altLang="ja-JP" sz="2400" b="1" i="1" smtClean="0">
                                <a:latin typeface="Cambria Math"/>
                              </a:rPr>
                              <m:t>𝟐</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𝒙</m:t>
                            </m:r>
                          </m:e>
                          <m:sub>
                            <m:r>
                              <a:rPr kumimoji="1" lang="en-US" altLang="ja-JP" sz="2400" b="1" i="1" smtClean="0">
                                <a:latin typeface="Cambria Math"/>
                              </a:rPr>
                              <m:t>𝟖</m:t>
                            </m:r>
                          </m:sub>
                        </m:sSub>
                      </m:e>
                    </m:d>
                    <m:r>
                      <a:rPr kumimoji="1" lang="en-US" altLang="ja-JP" sz="2400" b="1" i="1" smtClean="0">
                        <a:latin typeface="Cambria Math"/>
                      </a:rPr>
                      <m:t>=</m:t>
                    </m:r>
                    <m:d>
                      <m:dPr>
                        <m:ctrlPr>
                          <a:rPr kumimoji="1" lang="en-US" altLang="ja-JP" sz="2400" b="1" i="1" smtClean="0">
                            <a:latin typeface="Cambria Math" panose="02040503050406030204" pitchFamily="18" charset="0"/>
                          </a:rPr>
                        </m:ctrlPr>
                      </m:dPr>
                      <m:e>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𝟏</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𝟐</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𝟑</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𝟒</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𝟏</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𝟐</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𝟑</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𝟒</m:t>
                            </m:r>
                          </m:sub>
                        </m:sSub>
                      </m:e>
                    </m:d>
                    <m:r>
                      <a:rPr kumimoji="1" lang="en-US" altLang="ja-JP" sz="2400" b="1" i="1" smtClean="0">
                        <a:latin typeface="Cambria Math"/>
                      </a:rPr>
                      <m:t>=(</m:t>
                    </m:r>
                    <m:r>
                      <a:rPr kumimoji="1" lang="en-US" altLang="ja-JP" sz="2400" b="1" i="1" smtClean="0">
                        <a:latin typeface="Cambria Math"/>
                      </a:rPr>
                      <m:t>𝒘</m:t>
                    </m:r>
                    <m:r>
                      <a:rPr kumimoji="1" lang="en-US" altLang="ja-JP" sz="2400" b="1" i="1" smtClean="0">
                        <a:latin typeface="Cambria Math"/>
                      </a:rPr>
                      <m:t>,</m:t>
                    </m:r>
                    <m:r>
                      <a:rPr kumimoji="1" lang="en-US" altLang="ja-JP" sz="2400" b="1" i="1" smtClean="0">
                        <a:latin typeface="Cambria Math"/>
                      </a:rPr>
                      <m:t>𝒄</m:t>
                    </m:r>
                    <m:r>
                      <a:rPr kumimoji="1" lang="en-US" altLang="ja-JP" sz="2400" b="1" i="1" smtClean="0">
                        <a:latin typeface="Cambria Math"/>
                      </a:rPr>
                      <m:t>)</m:t>
                    </m:r>
                  </m:oMath>
                </a14:m>
                <a:r>
                  <a:rPr kumimoji="1" lang="ja-JP" altLang="en-US" sz="2400" b="1" dirty="0"/>
                  <a:t> </a:t>
                </a:r>
                <a:r>
                  <a:rPr kumimoji="1" lang="en-US" altLang="ja-JP" sz="2000" dirty="0"/>
                  <a:t>(1)</a:t>
                </a:r>
                <a:endParaRPr kumimoji="1" lang="ja-JP" altLang="en-US" sz="24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503560" y="4118998"/>
                <a:ext cx="8424422" cy="461665"/>
              </a:xfrm>
              <a:prstGeom prst="rect">
                <a:avLst/>
              </a:prstGeom>
              <a:blipFill rotWithShape="1">
                <a:blip r:embed="rId4"/>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1881919" y="4542200"/>
                <a:ext cx="21786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𝟏</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𝟏</m:t>
                          </m:r>
                        </m:sub>
                      </m:sSub>
                      <m:r>
                        <a:rPr kumimoji="1" lang="en-US" altLang="ja-JP" sz="2400" b="1" i="1" smtClean="0">
                          <a:latin typeface="Cambria Math"/>
                          <a:ea typeface="Cambria Math"/>
                        </a:rPr>
                        <m:t>⊕</m:t>
                      </m:r>
                      <m:sSub>
                        <m:sSubPr>
                          <m:ctrlPr>
                            <a:rPr kumimoji="1" lang="en-US" altLang="ja-JP" sz="2400" b="1" i="1" smtClean="0">
                              <a:latin typeface="Cambria Math" panose="02040503050406030204" pitchFamily="18" charset="0"/>
                              <a:ea typeface="Cambria Math"/>
                            </a:rPr>
                          </m:ctrlPr>
                        </m:sSubPr>
                        <m:e>
                          <m:r>
                            <a:rPr kumimoji="1" lang="en-US" altLang="ja-JP" sz="2400" b="1" i="1" smtClean="0">
                              <a:latin typeface="Cambria Math"/>
                              <a:ea typeface="Cambria Math"/>
                            </a:rPr>
                            <m:t>𝒘</m:t>
                          </m:r>
                        </m:e>
                        <m:sub>
                          <m:r>
                            <a:rPr kumimoji="1" lang="en-US" altLang="ja-JP" sz="2400" b="1" i="1" smtClean="0">
                              <a:latin typeface="Cambria Math"/>
                              <a:ea typeface="Cambria Math"/>
                            </a:rPr>
                            <m:t>𝟐</m:t>
                          </m:r>
                        </m:sub>
                      </m:sSub>
                    </m:oMath>
                  </m:oMathPara>
                </a14:m>
                <a:endParaRPr kumimoji="1" lang="ja-JP" altLang="en-US" sz="2400" b="1"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1881919" y="4542200"/>
                <a:ext cx="2178610" cy="461665"/>
              </a:xfrm>
              <a:prstGeom prst="rect">
                <a:avLst/>
              </a:prstGeom>
              <a:blipFill rotWithShape="1">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1881919" y="5003865"/>
                <a:ext cx="2178610" cy="461665"/>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𝟐</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𝟑</m:t>
                          </m:r>
                        </m:sub>
                      </m:sSub>
                      <m:r>
                        <a:rPr kumimoji="1" lang="en-US" altLang="ja-JP" sz="2400" b="1" i="1" smtClean="0">
                          <a:latin typeface="Cambria Math"/>
                          <a:ea typeface="Cambria Math"/>
                        </a:rPr>
                        <m:t>⊕</m:t>
                      </m:r>
                      <m:sSub>
                        <m:sSubPr>
                          <m:ctrlPr>
                            <a:rPr kumimoji="1" lang="en-US" altLang="ja-JP" sz="2400" b="1" i="1" smtClean="0">
                              <a:latin typeface="Cambria Math" panose="02040503050406030204" pitchFamily="18" charset="0"/>
                              <a:ea typeface="Cambria Math"/>
                            </a:rPr>
                          </m:ctrlPr>
                        </m:sSubPr>
                        <m:e>
                          <m:r>
                            <a:rPr kumimoji="1" lang="en-US" altLang="ja-JP" sz="2400" b="1" i="1" smtClean="0">
                              <a:latin typeface="Cambria Math"/>
                              <a:ea typeface="Cambria Math"/>
                            </a:rPr>
                            <m:t>𝒘</m:t>
                          </m:r>
                        </m:e>
                        <m:sub>
                          <m:r>
                            <a:rPr kumimoji="1" lang="en-US" altLang="ja-JP" sz="2400" b="1" i="1" smtClean="0">
                              <a:latin typeface="Cambria Math"/>
                              <a:ea typeface="Cambria Math"/>
                            </a:rPr>
                            <m:t>𝟒</m:t>
                          </m:r>
                        </m:sub>
                      </m:sSub>
                    </m:oMath>
                  </m:oMathPara>
                </a14:m>
                <a:endParaRPr kumimoji="1" lang="ja-JP" altLang="en-US" sz="2400" b="1" dirty="0"/>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1881919" y="5003865"/>
                <a:ext cx="2178610" cy="461665"/>
              </a:xfrm>
              <a:prstGeom prst="rect">
                <a:avLst/>
              </a:prstGeom>
              <a:blipFill rotWithShape="1">
                <a:blip r:embed="rId6"/>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p:cNvSpPr txBox="1"/>
              <p:nvPr/>
            </p:nvSpPr>
            <p:spPr>
              <a:xfrm>
                <a:off x="1881919" y="5409800"/>
                <a:ext cx="21786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𝟑</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𝟏</m:t>
                          </m:r>
                        </m:sub>
                      </m:sSub>
                      <m:r>
                        <a:rPr kumimoji="1" lang="en-US" altLang="ja-JP" sz="2400" b="1" i="1" smtClean="0">
                          <a:latin typeface="Cambria Math"/>
                          <a:ea typeface="Cambria Math"/>
                        </a:rPr>
                        <m:t>⊕</m:t>
                      </m:r>
                      <m:sSub>
                        <m:sSubPr>
                          <m:ctrlPr>
                            <a:rPr kumimoji="1" lang="en-US" altLang="ja-JP" sz="2400" b="1" i="1" smtClean="0">
                              <a:latin typeface="Cambria Math" panose="02040503050406030204" pitchFamily="18" charset="0"/>
                              <a:ea typeface="Cambria Math"/>
                            </a:rPr>
                          </m:ctrlPr>
                        </m:sSubPr>
                        <m:e>
                          <m:r>
                            <a:rPr kumimoji="1" lang="en-US" altLang="ja-JP" sz="2400" b="1" i="1" smtClean="0">
                              <a:latin typeface="Cambria Math"/>
                              <a:ea typeface="Cambria Math"/>
                            </a:rPr>
                            <m:t>𝒘</m:t>
                          </m:r>
                        </m:e>
                        <m:sub>
                          <m:r>
                            <a:rPr kumimoji="1" lang="en-US" altLang="ja-JP" sz="2400" b="1" i="1" smtClean="0">
                              <a:latin typeface="Cambria Math"/>
                              <a:ea typeface="Cambria Math"/>
                            </a:rPr>
                            <m:t>𝟑</m:t>
                          </m:r>
                        </m:sub>
                      </m:sSub>
                    </m:oMath>
                  </m:oMathPara>
                </a14:m>
                <a:endParaRPr kumimoji="1" lang="ja-JP" altLang="en-US" sz="2400" b="1"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1881919" y="5409800"/>
                <a:ext cx="2178610" cy="461665"/>
              </a:xfrm>
              <a:prstGeom prst="rect">
                <a:avLst/>
              </a:prstGeom>
              <a:blipFill rotWithShape="1">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1881919" y="5871465"/>
                <a:ext cx="21786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𝒄</m:t>
                          </m:r>
                        </m:e>
                        <m:sub>
                          <m:r>
                            <a:rPr kumimoji="1" lang="en-US" altLang="ja-JP" sz="2400" b="1" i="1" smtClean="0">
                              <a:latin typeface="Cambria Math"/>
                            </a:rPr>
                            <m:t>𝟒</m:t>
                          </m:r>
                        </m:sub>
                      </m:sSub>
                      <m:r>
                        <a:rPr kumimoji="1" lang="en-US" altLang="ja-JP" sz="2400" b="1" i="1" smtClean="0">
                          <a:latin typeface="Cambria Math"/>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a:rPr>
                            <m:t>𝒘</m:t>
                          </m:r>
                        </m:e>
                        <m:sub>
                          <m:r>
                            <a:rPr kumimoji="1" lang="en-US" altLang="ja-JP" sz="2400" b="1" i="1" smtClean="0">
                              <a:latin typeface="Cambria Math"/>
                            </a:rPr>
                            <m:t>𝟐</m:t>
                          </m:r>
                        </m:sub>
                      </m:sSub>
                      <m:r>
                        <a:rPr kumimoji="1" lang="en-US" altLang="ja-JP" sz="2400" b="1" i="1" smtClean="0">
                          <a:latin typeface="Cambria Math"/>
                          <a:ea typeface="Cambria Math"/>
                        </a:rPr>
                        <m:t>⊕</m:t>
                      </m:r>
                      <m:sSub>
                        <m:sSubPr>
                          <m:ctrlPr>
                            <a:rPr kumimoji="1" lang="en-US" altLang="ja-JP" sz="2400" b="1" i="1" smtClean="0">
                              <a:latin typeface="Cambria Math" panose="02040503050406030204" pitchFamily="18" charset="0"/>
                              <a:ea typeface="Cambria Math"/>
                            </a:rPr>
                          </m:ctrlPr>
                        </m:sSubPr>
                        <m:e>
                          <m:r>
                            <a:rPr kumimoji="1" lang="en-US" altLang="ja-JP" sz="2400" b="1" i="1" smtClean="0">
                              <a:latin typeface="Cambria Math"/>
                              <a:ea typeface="Cambria Math"/>
                            </a:rPr>
                            <m:t>𝒘</m:t>
                          </m:r>
                        </m:e>
                        <m:sub>
                          <m:r>
                            <a:rPr kumimoji="1" lang="en-US" altLang="ja-JP" sz="2400" b="1" i="1" smtClean="0">
                              <a:latin typeface="Cambria Math"/>
                              <a:ea typeface="Cambria Math"/>
                            </a:rPr>
                            <m:t>𝟒</m:t>
                          </m:r>
                        </m:sub>
                      </m:sSub>
                    </m:oMath>
                  </m:oMathPara>
                </a14:m>
                <a:endParaRPr kumimoji="1" lang="ja-JP" altLang="en-US" sz="2400" b="1"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1881919" y="5871465"/>
                <a:ext cx="2178610" cy="461665"/>
              </a:xfrm>
              <a:prstGeom prst="rect">
                <a:avLst/>
              </a:prstGeom>
              <a:blipFill rotWithShape="1">
                <a:blip r:embed="rId8"/>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9" name="表 118"/>
              <p:cNvGraphicFramePr>
                <a:graphicFrameLocks noGrp="1"/>
              </p:cNvGraphicFramePr>
              <p:nvPr>
                <p:extLst>
                  <p:ext uri="{D42A27DB-BD31-4B8C-83A1-F6EECF244321}">
                    <p14:modId xmlns:p14="http://schemas.microsoft.com/office/powerpoint/2010/main" val="3354289020"/>
                  </p:ext>
                </p:extLst>
              </p:nvPr>
            </p:nvGraphicFramePr>
            <p:xfrm>
              <a:off x="5194287" y="4788697"/>
              <a:ext cx="1616067" cy="1329264"/>
            </p:xfrm>
            <a:graphic>
              <a:graphicData uri="http://schemas.openxmlformats.org/drawingml/2006/table">
                <a:tbl>
                  <a:tblPr firstRow="1" bandRow="1">
                    <a:tableStyleId>{5940675A-B579-460E-94D1-54222C63F5DA}</a:tableStyleId>
                  </a:tblPr>
                  <a:tblGrid>
                    <a:gridCol w="561601">
                      <a:extLst>
                        <a:ext uri="{9D8B030D-6E8A-4147-A177-3AD203B41FA5}">
                          <a16:colId xmlns:a16="http://schemas.microsoft.com/office/drawing/2014/main" val="20000"/>
                        </a:ext>
                      </a:extLst>
                    </a:gridCol>
                    <a:gridCol w="561601">
                      <a:extLst>
                        <a:ext uri="{9D8B030D-6E8A-4147-A177-3AD203B41FA5}">
                          <a16:colId xmlns:a16="http://schemas.microsoft.com/office/drawing/2014/main" val="20001"/>
                        </a:ext>
                      </a:extLst>
                    </a:gridCol>
                    <a:gridCol w="492865">
                      <a:extLst>
                        <a:ext uri="{9D8B030D-6E8A-4147-A177-3AD203B41FA5}">
                          <a16:colId xmlns:a16="http://schemas.microsoft.com/office/drawing/2014/main" val="20002"/>
                        </a:ext>
                      </a:extLst>
                    </a:gridCol>
                  </a:tblGrid>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𝒘</m:t>
                                    </m:r>
                                  </m:e>
                                  <m:sub>
                                    <m:r>
                                      <a:rPr kumimoji="1" lang="en-US" altLang="ja-JP" sz="2200" b="1" i="1" smtClean="0">
                                        <a:solidFill>
                                          <a:srgbClr val="FF0000"/>
                                        </a:solidFill>
                                        <a:latin typeface="Cambria Math"/>
                                      </a:rPr>
                                      <m:t>𝟏</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𝒘</m:t>
                                    </m:r>
                                  </m:e>
                                  <m:sub>
                                    <m:r>
                                      <a:rPr kumimoji="1" lang="en-US" altLang="ja-JP" sz="2200" b="1" i="1" smtClean="0">
                                        <a:solidFill>
                                          <a:srgbClr val="FF0000"/>
                                        </a:solidFill>
                                        <a:latin typeface="Cambria Math"/>
                                      </a:rPr>
                                      <m:t>𝟐</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e>
                                  <m:sub>
                                    <m:r>
                                      <a:rPr kumimoji="1" lang="en-US" altLang="ja-JP" sz="2200" b="1" i="1" smtClean="0">
                                        <a:solidFill>
                                          <a:srgbClr val="2A01BF"/>
                                        </a:solidFill>
                                        <a:latin typeface="Cambria Math"/>
                                      </a:rPr>
                                      <m:t>𝟏</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𝒘</m:t>
                                    </m:r>
                                  </m:e>
                                  <m:sub>
                                    <m:r>
                                      <a:rPr kumimoji="1" lang="en-US" altLang="ja-JP" sz="2200" b="1" i="1" smtClean="0">
                                        <a:solidFill>
                                          <a:srgbClr val="FF0000"/>
                                        </a:solidFill>
                                        <a:latin typeface="Cambria Math"/>
                                      </a:rPr>
                                      <m:t>𝟑</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𝒘</m:t>
                                    </m:r>
                                  </m:e>
                                  <m:sub>
                                    <m:r>
                                      <a:rPr kumimoji="1" lang="en-US" altLang="ja-JP" sz="2200" b="1" i="1" smtClean="0">
                                        <a:solidFill>
                                          <a:srgbClr val="FF0000"/>
                                        </a:solidFill>
                                        <a:latin typeface="Cambria Math"/>
                                      </a:rPr>
                                      <m:t>𝟒</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e>
                                  <m:sub>
                                    <m:r>
                                      <a:rPr kumimoji="1" lang="en-US" altLang="ja-JP" sz="2200" b="1" i="1" smtClean="0">
                                        <a:solidFill>
                                          <a:srgbClr val="2A01BF"/>
                                        </a:solidFill>
                                        <a:latin typeface="Cambria Math"/>
                                      </a:rPr>
                                      <m:t>𝟐</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e>
                                  <m:sub>
                                    <m:r>
                                      <a:rPr kumimoji="1" lang="en-US" altLang="ja-JP" sz="2200" b="1" i="1" smtClean="0">
                                        <a:solidFill>
                                          <a:srgbClr val="2A01BF"/>
                                        </a:solidFill>
                                        <a:latin typeface="Cambria Math"/>
                                      </a:rPr>
                                      <m:t>𝟑</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e>
                                  <m:sub>
                                    <m:r>
                                      <a:rPr kumimoji="1" lang="en-US" altLang="ja-JP" sz="2200" b="1" i="1" smtClean="0">
                                        <a:solidFill>
                                          <a:srgbClr val="2A01BF"/>
                                        </a:solidFill>
                                        <a:latin typeface="Cambria Math"/>
                                      </a:rPr>
                                      <m:t>𝟒</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sz="2200" b="1" dirty="0"/>
                        </a:p>
                      </a:txBody>
                      <a:tcPr marL="102251" marR="102251" marT="51126" marB="51126">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19" name="表 118"/>
              <p:cNvGraphicFramePr>
                <a:graphicFrameLocks noGrp="1"/>
              </p:cNvGraphicFramePr>
              <p:nvPr>
                <p:extLst>
                  <p:ext uri="{D42A27DB-BD31-4B8C-83A1-F6EECF244321}">
                    <p14:modId xmlns:p14="http://schemas.microsoft.com/office/powerpoint/2010/main" val="3354289020"/>
                  </p:ext>
                </p:extLst>
              </p:nvPr>
            </p:nvGraphicFramePr>
            <p:xfrm>
              <a:off x="5194287" y="4788697"/>
              <a:ext cx="1616067" cy="1329264"/>
            </p:xfrm>
            <a:graphic>
              <a:graphicData uri="http://schemas.openxmlformats.org/drawingml/2006/table">
                <a:tbl>
                  <a:tblPr firstRow="1" bandRow="1">
                    <a:tableStyleId>{5940675A-B579-460E-94D1-54222C63F5DA}</a:tableStyleId>
                  </a:tblPr>
                  <a:tblGrid>
                    <a:gridCol w="561601"/>
                    <a:gridCol w="561601"/>
                    <a:gridCol w="492865"/>
                  </a:tblGrid>
                  <a:tr h="443088">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t="-1370" r="-189130" b="-198630"/>
                          </a:stretch>
                        </a:blipFill>
                      </a:tcPr>
                    </a:tc>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l="-100000" t="-1370" r="-89130" b="-198630"/>
                          </a:stretch>
                        </a:blipFill>
                      </a:tcPr>
                    </a:tc>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l="-227160" t="-1370" r="-1235" b="-198630"/>
                          </a:stretch>
                        </a:blipFill>
                      </a:tcPr>
                    </a:tc>
                  </a:tr>
                  <a:tr h="443088">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t="-102778" r="-189130" b="-101389"/>
                          </a:stretch>
                        </a:blipFill>
                      </a:tcPr>
                    </a:tc>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l="-100000" t="-102778" r="-89130" b="-101389"/>
                          </a:stretch>
                        </a:blipFill>
                      </a:tcPr>
                    </a:tc>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l="-227160" t="-102778" r="-1235" b="-101389"/>
                          </a:stretch>
                        </a:blipFill>
                      </a:tcPr>
                    </a:tc>
                  </a:tr>
                  <a:tr h="443088">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t="-200000" r="-189130"/>
                          </a:stretch>
                        </a:blipFill>
                      </a:tcPr>
                    </a:tc>
                    <a:tc>
                      <a:txBody>
                        <a:bodyPr/>
                        <a:lstStyle/>
                        <a:p>
                          <a:endParaRPr lang="en-US"/>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9"/>
                          <a:stretch>
                            <a:fillRect l="-100000" t="-200000" r="-89130"/>
                          </a:stretch>
                        </a:blipFill>
                      </a:tcPr>
                    </a:tc>
                    <a:tc>
                      <a:txBody>
                        <a:bodyPr/>
                        <a:lstStyle/>
                        <a:p>
                          <a:endParaRPr kumimoji="1" lang="ja-JP" altLang="en-US" sz="2200" b="1" dirty="0"/>
                        </a:p>
                      </a:txBody>
                      <a:tcPr marL="102251" marR="102251" marT="51126" marB="51126">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r>
                </a:tbl>
              </a:graphicData>
            </a:graphic>
          </p:graphicFrame>
        </mc:Fallback>
      </mc:AlternateContent>
      <p:sp>
        <p:nvSpPr>
          <p:cNvPr id="12" name="正方形/長方形 11"/>
          <p:cNvSpPr/>
          <p:nvPr/>
        </p:nvSpPr>
        <p:spPr>
          <a:xfrm>
            <a:off x="2627784" y="895743"/>
            <a:ext cx="1141208" cy="4320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Encode</a:t>
            </a:r>
          </a:p>
        </p:txBody>
      </p:sp>
      <p:sp>
        <p:nvSpPr>
          <p:cNvPr id="15" name="正方形/長方形 14"/>
          <p:cNvSpPr/>
          <p:nvPr/>
        </p:nvSpPr>
        <p:spPr>
          <a:xfrm>
            <a:off x="755576" y="893811"/>
            <a:ext cx="1141208" cy="4320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Send</a:t>
            </a:r>
          </a:p>
        </p:txBody>
      </p:sp>
      <p:sp>
        <p:nvSpPr>
          <p:cNvPr id="16" name="正方形/長方形 15"/>
          <p:cNvSpPr/>
          <p:nvPr/>
        </p:nvSpPr>
        <p:spPr>
          <a:xfrm>
            <a:off x="5220072" y="891879"/>
            <a:ext cx="1213216"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Receive</a:t>
            </a:r>
          </a:p>
        </p:txBody>
      </p:sp>
      <p:sp>
        <p:nvSpPr>
          <p:cNvPr id="17" name="正方形/長方形 16"/>
          <p:cNvSpPr/>
          <p:nvPr/>
        </p:nvSpPr>
        <p:spPr>
          <a:xfrm>
            <a:off x="7352173" y="891879"/>
            <a:ext cx="1141208"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Decode</a:t>
            </a:r>
          </a:p>
        </p:txBody>
      </p:sp>
      <p:cxnSp>
        <p:nvCxnSpPr>
          <p:cNvPr id="19" name="直線矢印コネクタ 18"/>
          <p:cNvCxnSpPr>
            <a:stCxn id="15" idx="3"/>
            <a:endCxn id="12" idx="1"/>
          </p:cNvCxnSpPr>
          <p:nvPr/>
        </p:nvCxnSpPr>
        <p:spPr>
          <a:xfrm>
            <a:off x="1896784" y="1109835"/>
            <a:ext cx="731000" cy="1932"/>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2" idx="3"/>
            <a:endCxn id="16" idx="1"/>
          </p:cNvCxnSpPr>
          <p:nvPr/>
        </p:nvCxnSpPr>
        <p:spPr>
          <a:xfrm flipV="1">
            <a:off x="3768992" y="1107903"/>
            <a:ext cx="1451080" cy="3864"/>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6" idx="3"/>
            <a:endCxn id="17" idx="1"/>
          </p:cNvCxnSpPr>
          <p:nvPr/>
        </p:nvCxnSpPr>
        <p:spPr>
          <a:xfrm>
            <a:off x="6433288" y="1107903"/>
            <a:ext cx="918885" cy="0"/>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875973" y="1360373"/>
            <a:ext cx="5237118"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2</a:t>
            </a:r>
            <a:r>
              <a:rPr kumimoji="1" lang="en-US" altLang="ja-JP" dirty="0">
                <a:latin typeface="Times New Roman" pitchFamily="18" charset="0"/>
                <a:cs typeface="Times New Roman" pitchFamily="18" charset="0"/>
              </a:rPr>
              <a:t>.</a:t>
            </a:r>
            <a:r>
              <a:rPr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Transmission model of error correcting code</a:t>
            </a:r>
            <a:endParaRPr kumimoji="1" lang="ja-JP" altLang="en-US" dirty="0">
              <a:latin typeface="Times New Roman" pitchFamily="18" charset="0"/>
              <a:ea typeface="HGP明朝B" pitchFamily="18" charset="-128"/>
              <a:cs typeface="Times New Roman" pitchFamily="18" charset="0"/>
            </a:endParaRPr>
          </a:p>
        </p:txBody>
      </p:sp>
    </p:spTree>
  </p:cSld>
  <p:clrMapOvr>
    <a:masterClrMapping/>
  </p:clrMapOvr>
  <p:transition advTm="5879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 2"/>
              <p:cNvSpPr>
                <a:spLocks noGrp="1"/>
              </p:cNvSpPr>
              <p:nvPr>
                <p:ph idx="1"/>
              </p:nvPr>
            </p:nvSpPr>
            <p:spPr>
              <a:xfrm>
                <a:off x="0" y="714356"/>
                <a:ext cx="9144000" cy="6143644"/>
              </a:xfrm>
            </p:spPr>
            <p:txBody>
              <a:bodyPr>
                <a:normAutofit/>
              </a:bodyPr>
              <a:lstStyle/>
              <a:p>
                <a:pPr indent="19050"/>
                <a:endParaRPr lang="en-US" altLang="ja-JP" sz="2800" dirty="0"/>
              </a:p>
              <a:p>
                <a:pPr indent="0">
                  <a:buNone/>
                </a:pPr>
                <a:endParaRPr lang="en-US" altLang="ja-JP" sz="2400" dirty="0"/>
              </a:p>
              <a:p>
                <a:pPr indent="19050"/>
                <a:r>
                  <a:rPr lang="en-US" altLang="ja-JP" sz="2800" dirty="0"/>
                  <a:t>Signal Receiving</a:t>
                </a:r>
              </a:p>
              <a:p>
                <a:pPr marL="1200150" lvl="1" indent="-457200">
                  <a:buFont typeface="Times New Roman" panose="02020603050405020304" pitchFamily="18" charset="0"/>
                  <a:buChar char="‒"/>
                </a:pPr>
                <a:r>
                  <a:rPr lang="en-US" altLang="ja-JP" sz="2400" dirty="0">
                    <a:solidFill>
                      <a:sysClr val="windowText" lastClr="000000"/>
                    </a:solidFill>
                    <a:ea typeface="HGPｺﾞｼｯｸM" pitchFamily="50" charset="-128"/>
                  </a:rPr>
                  <a:t>Received signal </a:t>
                </a:r>
                <a14:m>
                  <m:oMath xmlns:m="http://schemas.openxmlformats.org/officeDocument/2006/math">
                    <m:r>
                      <a:rPr lang="en-US" altLang="ja-JP" sz="2400" i="1" dirty="0" smtClean="0">
                        <a:solidFill>
                          <a:sysClr val="windowText" lastClr="000000"/>
                        </a:solidFill>
                        <a:latin typeface="Cambria Math"/>
                        <a:ea typeface="HGPｺﾞｼｯｸM" pitchFamily="50" charset="-128"/>
                      </a:rPr>
                      <m:t>𝑦</m:t>
                    </m:r>
                  </m:oMath>
                </a14:m>
                <a:r>
                  <a:rPr lang="en-US" altLang="ja-JP" sz="2400" dirty="0">
                    <a:solidFill>
                      <a:sysClr val="windowText" lastClr="000000"/>
                    </a:solidFill>
                    <a:ea typeface="HGPｺﾞｼｯｸM" pitchFamily="50" charset="-128"/>
                  </a:rPr>
                  <a:t> calculates XOR of </a:t>
                </a:r>
                <a:br>
                  <a:rPr lang="en-US" altLang="ja-JP" sz="2400" dirty="0">
                    <a:solidFill>
                      <a:sysClr val="windowText" lastClr="000000"/>
                    </a:solidFill>
                    <a:ea typeface="HGPｺﾞｼｯｸM" pitchFamily="50" charset="-128"/>
                  </a:rPr>
                </a:br>
                <a:r>
                  <a:rPr lang="en-US" altLang="ja-JP" sz="2400" dirty="0">
                    <a:solidFill>
                      <a:sysClr val="windowText" lastClr="000000"/>
                    </a:solidFill>
                    <a:ea typeface="HGPｺﾞｼｯｸM" pitchFamily="50" charset="-128"/>
                  </a:rPr>
                  <a:t>	encoded code </a:t>
                </a:r>
                <a14:m>
                  <m:oMath xmlns:m="http://schemas.openxmlformats.org/officeDocument/2006/math">
                    <m:r>
                      <a:rPr lang="en-US" altLang="ja-JP" sz="2400" b="0" i="1" dirty="0" smtClean="0">
                        <a:solidFill>
                          <a:sysClr val="windowText" lastClr="000000"/>
                        </a:solidFill>
                        <a:latin typeface="Cambria Math"/>
                        <a:ea typeface="HGPｺﾞｼｯｸM" pitchFamily="50" charset="-128"/>
                      </a:rPr>
                      <m:t>𝑥</m:t>
                    </m:r>
                  </m:oMath>
                </a14:m>
                <a:r>
                  <a:rPr lang="en-US" altLang="ja-JP" sz="2400" dirty="0">
                    <a:solidFill>
                      <a:sysClr val="windowText" lastClr="000000"/>
                    </a:solidFill>
                    <a:ea typeface="HGPｺﾞｼｯｸM" pitchFamily="50" charset="-128"/>
                  </a:rPr>
                  <a:t> and noise </a:t>
                </a:r>
                <a14:m>
                  <m:oMath xmlns:m="http://schemas.openxmlformats.org/officeDocument/2006/math">
                    <m:r>
                      <a:rPr lang="en-US" altLang="ja-JP" sz="2400" b="0" i="1" dirty="0" smtClean="0">
                        <a:solidFill>
                          <a:sysClr val="windowText" lastClr="000000"/>
                        </a:solidFill>
                        <a:latin typeface="Cambria Math"/>
                        <a:ea typeface="HGPｺﾞｼｯｸM" pitchFamily="50" charset="-128"/>
                      </a:rPr>
                      <m:t>𝑒</m:t>
                    </m:r>
                  </m:oMath>
                </a14:m>
                <a:endParaRPr lang="en-US" altLang="ja-JP" sz="2400" dirty="0">
                  <a:solidFill>
                    <a:sysClr val="windowText" lastClr="000000"/>
                  </a:solidFill>
                  <a:ea typeface="HGPｺﾞｼｯｸM" pitchFamily="50" charset="-128"/>
                </a:endParaRPr>
              </a:p>
              <a:p>
                <a:pPr lvl="1" indent="0">
                  <a:buNone/>
                </a:pPr>
                <a:endParaRPr lang="en-US" altLang="ja-JP" sz="1200" dirty="0"/>
              </a:p>
              <a:p>
                <a:pPr lvl="1" indent="0">
                  <a:buNone/>
                </a:pPr>
                <a:endParaRPr lang="en-US" altLang="ja-JP" sz="800" dirty="0"/>
              </a:p>
              <a:p>
                <a:pPr lvl="1" indent="0">
                  <a:buNone/>
                </a:pPr>
                <a:endParaRPr lang="en-US" altLang="ja-JP" sz="800" dirty="0"/>
              </a:p>
              <a:p>
                <a:pPr lvl="1" indent="0">
                  <a:buNone/>
                </a:pPr>
                <a:endParaRPr lang="en-US" altLang="ja-JP" sz="1000" dirty="0"/>
              </a:p>
              <a:p>
                <a:pPr indent="19050"/>
                <a:r>
                  <a:rPr lang="en-US" altLang="ja-JP" sz="2800" dirty="0"/>
                  <a:t>Decoding</a:t>
                </a:r>
              </a:p>
              <a:p>
                <a:pPr marL="1200150" lvl="1" indent="-457200">
                  <a:buFont typeface="Times New Roman" panose="02020603050405020304" pitchFamily="18" charset="0"/>
                  <a:buChar char="‒"/>
                </a:pPr>
                <a:r>
                  <a:rPr lang="en-US" altLang="ja-JP" sz="2400" dirty="0"/>
                  <a:t>Data bits of received signal </a:t>
                </a:r>
                <a14:m>
                  <m:oMath xmlns:m="http://schemas.openxmlformats.org/officeDocument/2006/math">
                    <m:r>
                      <a:rPr lang="en-US" altLang="ja-JP" sz="2400" i="1" dirty="0" smtClean="0">
                        <a:latin typeface="Cambria Math"/>
                      </a:rPr>
                      <m:t>𝑦</m:t>
                    </m:r>
                  </m:oMath>
                </a14:m>
                <a:r>
                  <a:rPr lang="en-US" altLang="ja-JP" sz="2400" dirty="0"/>
                  <a:t> generate parity </a:t>
                </a:r>
                <a14:m>
                  <m:oMath xmlns:m="http://schemas.openxmlformats.org/officeDocument/2006/math">
                    <m:r>
                      <a:rPr lang="en-US" altLang="ja-JP" sz="2400" i="1" dirty="0" smtClean="0">
                        <a:latin typeface="Cambria Math"/>
                      </a:rPr>
                      <m:t>𝑐</m:t>
                    </m:r>
                    <m:r>
                      <a:rPr lang="en-US" altLang="ja-JP" sz="2400" i="1" dirty="0" smtClean="0">
                        <a:latin typeface="Cambria Math"/>
                      </a:rPr>
                      <m:t>’</m:t>
                    </m:r>
                  </m:oMath>
                </a14:m>
                <a:endParaRPr lang="en-US" altLang="ja-JP" sz="2400" dirty="0"/>
              </a:p>
              <a:p>
                <a:pPr marL="1200150" lvl="1" indent="-457200">
                  <a:buFont typeface="Times New Roman" panose="02020603050405020304" pitchFamily="18" charset="0"/>
                  <a:buChar char="‒"/>
                </a:pPr>
                <a:r>
                  <a:rPr lang="en-US" altLang="ja-JP" sz="2400" dirty="0"/>
                  <a:t>Error pattern </a:t>
                </a:r>
                <a14:m>
                  <m:oMath xmlns:m="http://schemas.openxmlformats.org/officeDocument/2006/math">
                    <m:r>
                      <a:rPr lang="en-US" altLang="ja-JP" sz="2400" i="1" dirty="0" smtClean="0">
                        <a:latin typeface="Cambria Math"/>
                      </a:rPr>
                      <m:t>𝑠</m:t>
                    </m:r>
                  </m:oMath>
                </a14:m>
                <a:r>
                  <a:rPr lang="en-US" altLang="ja-JP" sz="2400" dirty="0"/>
                  <a:t> calculates XOR of </a:t>
                </a:r>
                <a14:m>
                  <m:oMath xmlns:m="http://schemas.openxmlformats.org/officeDocument/2006/math">
                    <m:r>
                      <a:rPr lang="en-US" altLang="ja-JP" sz="2400" b="0" i="1" dirty="0" smtClean="0">
                        <a:latin typeface="Cambria Math"/>
                      </a:rPr>
                      <m:t>𝑐</m:t>
                    </m:r>
                  </m:oMath>
                </a14:m>
                <a:r>
                  <a:rPr lang="en-US" altLang="ja-JP" sz="2400" dirty="0"/>
                  <a:t> and </a:t>
                </a:r>
                <a14:m>
                  <m:oMath xmlns:m="http://schemas.openxmlformats.org/officeDocument/2006/math">
                    <m:r>
                      <a:rPr lang="en-US" altLang="ja-JP" sz="2400" i="1" dirty="0" smtClean="0">
                        <a:latin typeface="Cambria Math"/>
                      </a:rPr>
                      <m:t>𝑐</m:t>
                    </m:r>
                    <m:r>
                      <a:rPr lang="en-US" altLang="ja-JP" sz="2400" i="1" dirty="0" smtClean="0">
                        <a:latin typeface="Cambria Math"/>
                      </a:rPr>
                      <m:t>’</m:t>
                    </m:r>
                  </m:oMath>
                </a14:m>
                <a:endParaRPr lang="en-US" altLang="ja-JP" sz="2800" dirty="0">
                  <a:solidFill>
                    <a:schemeClr val="tx2"/>
                  </a:solidFill>
                  <a:ea typeface="HGPｺﾞｼｯｸM" pitchFamily="50" charset="-128"/>
                </a:endParaRPr>
              </a:p>
              <a:p>
                <a:pPr>
                  <a:buNone/>
                </a:pPr>
                <a:endParaRPr lang="en-US" altLang="ja-JP" sz="2800" dirty="0">
                  <a:latin typeface="Times New Roman" pitchFamily="18" charset="0"/>
                  <a:ea typeface="HGPｺﾞｼｯｸM" pitchFamily="50" charset="-128"/>
                  <a:cs typeface="Times New Roman" pitchFamily="18" charset="0"/>
                </a:endParaRPr>
              </a:p>
            </p:txBody>
          </p:sp>
        </mc:Choice>
        <mc:Fallback xmlns="">
          <p:sp>
            <p:nvSpPr>
              <p:cNvPr id="3" name="コンテンツ プレースホルダ 2"/>
              <p:cNvSpPr>
                <a:spLocks noGrp="1" noRot="1" noChangeAspect="1" noMove="1" noResize="1" noEditPoints="1" noAdjustHandles="1" noChangeArrowheads="1" noChangeShapeType="1" noTextEdit="1"/>
              </p:cNvSpPr>
              <p:nvPr>
                <p:ph idx="1"/>
              </p:nvPr>
            </p:nvSpPr>
            <p:spPr>
              <a:xfrm>
                <a:off x="0" y="714356"/>
                <a:ext cx="9144000" cy="6143644"/>
              </a:xfrm>
              <a:blipFill rotWithShape="1">
                <a:blip r:embed="rId3"/>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3-2.</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Vertical and Horizontal Parity Checks</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5</a:t>
            </a:fld>
            <a:endParaRPr kumimoji="1" lang="ja-JP" altLang="en-US"/>
          </a:p>
        </p:txBody>
      </p:sp>
      <mc:AlternateContent xmlns:mc="http://schemas.openxmlformats.org/markup-compatibility/2006" xmlns:a14="http://schemas.microsoft.com/office/drawing/2010/main">
        <mc:Choice Requires="a14">
          <p:sp>
            <p:nvSpPr>
              <p:cNvPr id="4" name="テキスト ボックス 3"/>
              <p:cNvSpPr txBox="1"/>
              <p:nvPr/>
            </p:nvSpPr>
            <p:spPr>
              <a:xfrm>
                <a:off x="3368578" y="2919889"/>
                <a:ext cx="26179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𝑦</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𝑦</m:t>
                          </m:r>
                        </m:e>
                        <m:sub>
                          <m:r>
                            <a:rPr lang="en-US" sz="2400" b="0" i="1" smtClean="0">
                              <a:latin typeface="Cambria Math"/>
                            </a:rPr>
                            <m:t>2</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𝑦</m:t>
                          </m:r>
                        </m:e>
                        <m:sub>
                          <m:r>
                            <a:rPr lang="en-US" sz="2400" b="0" i="1" smtClean="0">
                              <a:latin typeface="Cambria Math"/>
                            </a:rPr>
                            <m:t>8</m:t>
                          </m:r>
                        </m:sub>
                      </m:sSub>
                      <m:r>
                        <a:rPr lang="en-US" sz="2400" b="0" i="1" smtClean="0">
                          <a:latin typeface="Cambria Math"/>
                        </a:rPr>
                        <m:t>)</m:t>
                      </m:r>
                    </m:oMath>
                  </m:oMathPara>
                </a14:m>
                <a:endParaRPr lang="en-US" sz="24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368578" y="2919889"/>
                <a:ext cx="2617961" cy="461665"/>
              </a:xfrm>
              <a:prstGeom prst="rect">
                <a:avLst/>
              </a:prstGeom>
              <a:blipFill rotWithShape="1">
                <a:blip r:embed="rId4"/>
                <a:stretch>
                  <a:fillRect r="-233" b="-17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3295002" y="3369772"/>
                <a:ext cx="2765116" cy="4972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𝑦</m:t>
                          </m:r>
                        </m:e>
                        <m:sub>
                          <m:r>
                            <a:rPr lang="en-US" sz="2400" b="0" i="1" smtClean="0">
                              <a:latin typeface="Cambria Math"/>
                            </a:rPr>
                            <m:t>𝑖</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𝑖</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𝑒</m:t>
                          </m:r>
                        </m:e>
                        <m:sub>
                          <m:r>
                            <a:rPr lang="en-US" sz="2400" b="0" i="1" smtClean="0">
                              <a:latin typeface="Cambria Math"/>
                              <a:ea typeface="Cambria Math"/>
                            </a:rPr>
                            <m:t>𝑖</m:t>
                          </m:r>
                          <m:r>
                            <a:rPr lang="en-US" sz="2400" b="0" i="1" smtClean="0">
                              <a:latin typeface="Cambria Math"/>
                              <a:ea typeface="Cambria Math"/>
                            </a:rPr>
                            <m:t> (</m:t>
                          </m:r>
                          <m:r>
                            <a:rPr lang="en-US" sz="2400" b="0" i="1" smtClean="0">
                              <a:latin typeface="Cambria Math"/>
                              <a:ea typeface="Cambria Math"/>
                            </a:rPr>
                            <m:t>𝑖</m:t>
                          </m:r>
                          <m:r>
                            <a:rPr lang="en-US" sz="2400" b="0" i="1" smtClean="0">
                              <a:latin typeface="Cambria Math"/>
                              <a:ea typeface="Cambria Math"/>
                            </a:rPr>
                            <m:t>=1~8)</m:t>
                          </m:r>
                        </m:sub>
                      </m:sSub>
                    </m:oMath>
                  </m:oMathPara>
                </a14:m>
                <a:endParaRPr lang="en-US" sz="24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3295002" y="3369772"/>
                <a:ext cx="2765116" cy="497252"/>
              </a:xfrm>
              <a:prstGeom prst="rect">
                <a:avLst/>
              </a:prstGeom>
              <a:blipFill rotWithShape="1">
                <a:blip r:embed="rId5"/>
                <a:stretch>
                  <a:fillRect b="-12346"/>
                </a:stretch>
              </a:blipFill>
            </p:spPr>
            <p:txBody>
              <a:bodyPr/>
              <a:lstStyle/>
              <a:p>
                <a:r>
                  <a:rPr lang="ja-JP" altLang="en-US">
                    <a:noFill/>
                  </a:rPr>
                  <a:t> </a:t>
                </a:r>
              </a:p>
            </p:txBody>
          </p:sp>
        </mc:Fallback>
      </mc:AlternateContent>
      <p:sp>
        <p:nvSpPr>
          <p:cNvPr id="7" name="正方形/長方形 6"/>
          <p:cNvSpPr/>
          <p:nvPr/>
        </p:nvSpPr>
        <p:spPr>
          <a:xfrm>
            <a:off x="2627784" y="895743"/>
            <a:ext cx="1141208"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Encode</a:t>
            </a:r>
          </a:p>
        </p:txBody>
      </p:sp>
      <p:sp>
        <p:nvSpPr>
          <p:cNvPr id="8" name="正方形/長方形 7"/>
          <p:cNvSpPr/>
          <p:nvPr/>
        </p:nvSpPr>
        <p:spPr>
          <a:xfrm>
            <a:off x="755576" y="893811"/>
            <a:ext cx="1141208"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Send</a:t>
            </a:r>
          </a:p>
        </p:txBody>
      </p:sp>
      <p:sp>
        <p:nvSpPr>
          <p:cNvPr id="9" name="正方形/長方形 8"/>
          <p:cNvSpPr/>
          <p:nvPr/>
        </p:nvSpPr>
        <p:spPr>
          <a:xfrm>
            <a:off x="5220072" y="891879"/>
            <a:ext cx="1213216" cy="4320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Receive</a:t>
            </a:r>
          </a:p>
        </p:txBody>
      </p:sp>
      <p:sp>
        <p:nvSpPr>
          <p:cNvPr id="10" name="正方形/長方形 9"/>
          <p:cNvSpPr/>
          <p:nvPr/>
        </p:nvSpPr>
        <p:spPr>
          <a:xfrm>
            <a:off x="7352173" y="891879"/>
            <a:ext cx="1141208" cy="4320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Decode</a:t>
            </a:r>
          </a:p>
        </p:txBody>
      </p:sp>
      <p:cxnSp>
        <p:nvCxnSpPr>
          <p:cNvPr id="11" name="直線矢印コネクタ 10"/>
          <p:cNvCxnSpPr>
            <a:stCxn id="8" idx="3"/>
            <a:endCxn id="7" idx="1"/>
          </p:cNvCxnSpPr>
          <p:nvPr/>
        </p:nvCxnSpPr>
        <p:spPr>
          <a:xfrm>
            <a:off x="1896784" y="1109835"/>
            <a:ext cx="731000" cy="1932"/>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3"/>
            <a:endCxn id="9" idx="1"/>
          </p:cNvCxnSpPr>
          <p:nvPr/>
        </p:nvCxnSpPr>
        <p:spPr>
          <a:xfrm flipV="1">
            <a:off x="3768992" y="1107903"/>
            <a:ext cx="1451080" cy="3864"/>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3"/>
            <a:endCxn id="10" idx="1"/>
          </p:cNvCxnSpPr>
          <p:nvPr/>
        </p:nvCxnSpPr>
        <p:spPr>
          <a:xfrm>
            <a:off x="6433288" y="1107903"/>
            <a:ext cx="918885" cy="0"/>
          </a:xfrm>
          <a:prstGeom prst="straightConnector1">
            <a:avLst/>
          </a:prstGeom>
          <a:ln w="5715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875973" y="1360373"/>
            <a:ext cx="5237118"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2</a:t>
            </a:r>
            <a:r>
              <a:rPr kumimoji="1" lang="en-US" altLang="ja-JP" dirty="0">
                <a:latin typeface="Times New Roman" pitchFamily="18" charset="0"/>
                <a:cs typeface="Times New Roman" pitchFamily="18" charset="0"/>
              </a:rPr>
              <a:t>.</a:t>
            </a:r>
            <a:r>
              <a:rPr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Transmission model of error correcting code</a:t>
            </a:r>
            <a:endParaRPr kumimoji="1" lang="ja-JP" altLang="en-US" dirty="0">
              <a:latin typeface="Times New Roman" pitchFamily="18" charset="0"/>
              <a:ea typeface="HGP明朝B" pitchFamily="18" charset="-128"/>
              <a:cs typeface="Times New Roman" pitchFamily="18" charset="0"/>
            </a:endParaRPr>
          </a:p>
        </p:txBody>
      </p:sp>
      <mc:AlternateContent xmlns:mc="http://schemas.openxmlformats.org/markup-compatibility/2006" xmlns:a14="http://schemas.microsoft.com/office/drawing/2010/main">
        <mc:Choice Requires="a14">
          <p:graphicFrame>
            <p:nvGraphicFramePr>
              <p:cNvPr id="16" name="表 15"/>
              <p:cNvGraphicFramePr>
                <a:graphicFrameLocks noGrp="1"/>
              </p:cNvGraphicFramePr>
              <p:nvPr>
                <p:extLst>
                  <p:ext uri="{D42A27DB-BD31-4B8C-83A1-F6EECF244321}">
                    <p14:modId xmlns:p14="http://schemas.microsoft.com/office/powerpoint/2010/main" val="258589395"/>
                  </p:ext>
                </p:extLst>
              </p:nvPr>
            </p:nvGraphicFramePr>
            <p:xfrm>
              <a:off x="6544139" y="2396831"/>
              <a:ext cx="1616067" cy="1329264"/>
            </p:xfrm>
            <a:graphic>
              <a:graphicData uri="http://schemas.openxmlformats.org/drawingml/2006/table">
                <a:tbl>
                  <a:tblPr firstRow="1" bandRow="1">
                    <a:tableStyleId>{5940675A-B579-460E-94D1-54222C63F5DA}</a:tableStyleId>
                  </a:tblPr>
                  <a:tblGrid>
                    <a:gridCol w="561601">
                      <a:extLst>
                        <a:ext uri="{9D8B030D-6E8A-4147-A177-3AD203B41FA5}">
                          <a16:colId xmlns:a16="http://schemas.microsoft.com/office/drawing/2014/main" val="20000"/>
                        </a:ext>
                      </a:extLst>
                    </a:gridCol>
                    <a:gridCol w="561601">
                      <a:extLst>
                        <a:ext uri="{9D8B030D-6E8A-4147-A177-3AD203B41FA5}">
                          <a16:colId xmlns:a16="http://schemas.microsoft.com/office/drawing/2014/main" val="20001"/>
                        </a:ext>
                      </a:extLst>
                    </a:gridCol>
                    <a:gridCol w="492865">
                      <a:extLst>
                        <a:ext uri="{9D8B030D-6E8A-4147-A177-3AD203B41FA5}">
                          <a16:colId xmlns:a16="http://schemas.microsoft.com/office/drawing/2014/main" val="20002"/>
                        </a:ext>
                      </a:extLst>
                    </a:gridCol>
                  </a:tblGrid>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𝒚</m:t>
                                    </m:r>
                                  </m:e>
                                  <m:sub>
                                    <m:r>
                                      <a:rPr kumimoji="1" lang="en-US" altLang="ja-JP" sz="2200" b="1" i="1" smtClean="0">
                                        <a:solidFill>
                                          <a:srgbClr val="FF0000"/>
                                        </a:solidFill>
                                        <a:latin typeface="Cambria Math"/>
                                      </a:rPr>
                                      <m:t>𝟏</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𝒚</m:t>
                                    </m:r>
                                  </m:e>
                                  <m:sub>
                                    <m:r>
                                      <a:rPr kumimoji="1" lang="en-US" altLang="ja-JP" sz="2200" b="1" i="1" smtClean="0">
                                        <a:solidFill>
                                          <a:srgbClr val="FF0000"/>
                                        </a:solidFill>
                                        <a:latin typeface="Cambria Math"/>
                                      </a:rPr>
                                      <m:t>𝟐</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r>
                                      <a:rPr kumimoji="1" lang="en-US" altLang="ja-JP" sz="2200" b="1" i="1" smtClean="0">
                                        <a:solidFill>
                                          <a:srgbClr val="2A01BF"/>
                                        </a:solidFill>
                                        <a:latin typeface="Cambria Math"/>
                                      </a:rPr>
                                      <m:t>′</m:t>
                                    </m:r>
                                  </m:e>
                                  <m:sub>
                                    <m:r>
                                      <a:rPr kumimoji="1" lang="en-US" altLang="ja-JP" sz="2200" b="1" i="1" smtClean="0">
                                        <a:solidFill>
                                          <a:srgbClr val="2A01BF"/>
                                        </a:solidFill>
                                        <a:latin typeface="Cambria Math"/>
                                      </a:rPr>
                                      <m:t>𝟏</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𝒚</m:t>
                                    </m:r>
                                  </m:e>
                                  <m:sub>
                                    <m:r>
                                      <a:rPr kumimoji="1" lang="en-US" altLang="ja-JP" sz="2200" b="1" i="1" smtClean="0">
                                        <a:solidFill>
                                          <a:srgbClr val="FF0000"/>
                                        </a:solidFill>
                                        <a:latin typeface="Cambria Math"/>
                                      </a:rPr>
                                      <m:t>𝟑</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FF0000"/>
                                        </a:solidFill>
                                        <a:latin typeface="Cambria Math" panose="02040503050406030204" pitchFamily="18" charset="0"/>
                                      </a:rPr>
                                    </m:ctrlPr>
                                  </m:sSubPr>
                                  <m:e>
                                    <m:r>
                                      <a:rPr kumimoji="1" lang="en-US" altLang="ja-JP" sz="2200" b="1" i="1" smtClean="0">
                                        <a:solidFill>
                                          <a:srgbClr val="FF0000"/>
                                        </a:solidFill>
                                        <a:latin typeface="Cambria Math"/>
                                      </a:rPr>
                                      <m:t>𝒚</m:t>
                                    </m:r>
                                  </m:e>
                                  <m:sub>
                                    <m:r>
                                      <a:rPr kumimoji="1" lang="en-US" altLang="ja-JP" sz="2200" b="1" i="1" smtClean="0">
                                        <a:solidFill>
                                          <a:srgbClr val="FF0000"/>
                                        </a:solidFill>
                                        <a:latin typeface="Cambria Math"/>
                                      </a:rPr>
                                      <m:t>𝟒</m:t>
                                    </m:r>
                                  </m:sub>
                                </m:sSub>
                              </m:oMath>
                            </m:oMathPara>
                          </a14:m>
                          <a:endParaRPr kumimoji="1" lang="ja-JP" altLang="en-US" sz="2200" b="1" dirty="0">
                            <a:solidFill>
                              <a:srgbClr val="FF0000"/>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r>
                                      <a:rPr kumimoji="1" lang="en-US" altLang="ja-JP" sz="2200" b="1" i="1" smtClean="0">
                                        <a:solidFill>
                                          <a:srgbClr val="2A01BF"/>
                                        </a:solidFill>
                                        <a:latin typeface="Cambria Math"/>
                                      </a:rPr>
                                      <m:t>′</m:t>
                                    </m:r>
                                  </m:e>
                                  <m:sub>
                                    <m:r>
                                      <a:rPr kumimoji="1" lang="en-US" altLang="ja-JP" sz="2200" b="1" i="1" smtClean="0">
                                        <a:solidFill>
                                          <a:srgbClr val="2A01BF"/>
                                        </a:solidFill>
                                        <a:latin typeface="Cambria Math"/>
                                      </a:rPr>
                                      <m:t>𝟐</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308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r>
                                      <a:rPr kumimoji="1" lang="en-US" altLang="ja-JP" sz="2200" b="1" i="1" smtClean="0">
                                        <a:solidFill>
                                          <a:srgbClr val="2A01BF"/>
                                        </a:solidFill>
                                        <a:latin typeface="Cambria Math"/>
                                      </a:rPr>
                                      <m:t>′</m:t>
                                    </m:r>
                                  </m:e>
                                  <m:sub>
                                    <m:r>
                                      <a:rPr kumimoji="1" lang="en-US" altLang="ja-JP" sz="2200" b="1" i="1" smtClean="0">
                                        <a:solidFill>
                                          <a:srgbClr val="2A01BF"/>
                                        </a:solidFill>
                                        <a:latin typeface="Cambria Math"/>
                                      </a:rPr>
                                      <m:t>𝟑</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200" b="1" i="1" smtClean="0">
                                        <a:solidFill>
                                          <a:srgbClr val="2A01BF"/>
                                        </a:solidFill>
                                        <a:latin typeface="Cambria Math" panose="02040503050406030204" pitchFamily="18" charset="0"/>
                                      </a:rPr>
                                    </m:ctrlPr>
                                  </m:sSubPr>
                                  <m:e>
                                    <m:r>
                                      <a:rPr kumimoji="1" lang="en-US" altLang="ja-JP" sz="2200" b="1" i="1" smtClean="0">
                                        <a:solidFill>
                                          <a:srgbClr val="2A01BF"/>
                                        </a:solidFill>
                                        <a:latin typeface="Cambria Math"/>
                                      </a:rPr>
                                      <m:t>𝒄</m:t>
                                    </m:r>
                                    <m:r>
                                      <a:rPr kumimoji="1" lang="en-US" altLang="ja-JP" sz="2200" b="1" i="1" smtClean="0">
                                        <a:solidFill>
                                          <a:srgbClr val="2A01BF"/>
                                        </a:solidFill>
                                        <a:latin typeface="Cambria Math"/>
                                      </a:rPr>
                                      <m:t>′</m:t>
                                    </m:r>
                                  </m:e>
                                  <m:sub>
                                    <m:r>
                                      <a:rPr kumimoji="1" lang="en-US" altLang="ja-JP" sz="2200" b="1" i="1" smtClean="0">
                                        <a:solidFill>
                                          <a:srgbClr val="2A01BF"/>
                                        </a:solidFill>
                                        <a:latin typeface="Cambria Math"/>
                                      </a:rPr>
                                      <m:t>𝟒</m:t>
                                    </m:r>
                                  </m:sub>
                                </m:sSub>
                              </m:oMath>
                            </m:oMathPara>
                          </a14:m>
                          <a:endParaRPr kumimoji="1" lang="ja-JP" altLang="en-US" sz="2200" b="1" dirty="0">
                            <a:solidFill>
                              <a:srgbClr val="2A01BF"/>
                            </a:solidFill>
                          </a:endParaRPr>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sz="2200" b="1" dirty="0"/>
                        </a:p>
                      </a:txBody>
                      <a:tcPr marL="102251" marR="102251" marT="51126" marB="51126">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6" name="表 15"/>
              <p:cNvGraphicFramePr>
                <a:graphicFrameLocks noGrp="1"/>
              </p:cNvGraphicFramePr>
              <p:nvPr>
                <p:extLst>
                  <p:ext uri="{D42A27DB-BD31-4B8C-83A1-F6EECF244321}">
                    <p14:modId xmlns:p14="http://schemas.microsoft.com/office/powerpoint/2010/main" val="258589395"/>
                  </p:ext>
                </p:extLst>
              </p:nvPr>
            </p:nvGraphicFramePr>
            <p:xfrm>
              <a:off x="6544139" y="2396831"/>
              <a:ext cx="1616067" cy="1329264"/>
            </p:xfrm>
            <a:graphic>
              <a:graphicData uri="http://schemas.openxmlformats.org/drawingml/2006/table">
                <a:tbl>
                  <a:tblPr firstRow="1" bandRow="1">
                    <a:tableStyleId>{5940675A-B579-460E-94D1-54222C63F5DA}</a:tableStyleId>
                  </a:tblPr>
                  <a:tblGrid>
                    <a:gridCol w="561601"/>
                    <a:gridCol w="561601"/>
                    <a:gridCol w="492865"/>
                  </a:tblGrid>
                  <a:tr h="443088">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87" r="-188043" b="-200000"/>
                          </a:stretch>
                        </a:blipFill>
                      </a:tcPr>
                    </a:tc>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1087" r="-88043" b="-200000"/>
                          </a:stretch>
                        </a:blipFill>
                      </a:tcPr>
                    </a:tc>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228395" b="-200000"/>
                          </a:stretch>
                        </a:blipFill>
                      </a:tcPr>
                    </a:tc>
                  </a:tr>
                  <a:tr h="443088">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87" t="-101389" r="-188043" b="-102778"/>
                          </a:stretch>
                        </a:blipFill>
                      </a:tcPr>
                    </a:tc>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1087" t="-101389" r="-88043" b="-102778"/>
                          </a:stretch>
                        </a:blipFill>
                      </a:tcPr>
                    </a:tc>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228395" t="-101389" b="-102778"/>
                          </a:stretch>
                        </a:blipFill>
                      </a:tcPr>
                    </a:tc>
                  </a:tr>
                  <a:tr h="443088">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87" t="-198630" r="-188043" b="-1370"/>
                          </a:stretch>
                        </a:blipFill>
                      </a:tcPr>
                    </a:tc>
                    <a:tc>
                      <a:txBody>
                        <a:bodyPr/>
                        <a:lstStyle/>
                        <a:p>
                          <a:endParaRPr lang="ja-JP"/>
                        </a:p>
                      </a:txBody>
                      <a:tcPr marL="102251" marR="102251" marT="51126" marB="5112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rotWithShape="1">
                          <a:blip r:embed="rId6"/>
                          <a:stretch>
                            <a:fillRect l="-101087" t="-198630" r="-88043" b="-1370"/>
                          </a:stretch>
                        </a:blipFill>
                      </a:tcPr>
                    </a:tc>
                    <a:tc>
                      <a:txBody>
                        <a:bodyPr/>
                        <a:lstStyle/>
                        <a:p>
                          <a:endParaRPr kumimoji="1" lang="ja-JP" altLang="en-US" sz="2200" b="1" dirty="0"/>
                        </a:p>
                      </a:txBody>
                      <a:tcPr marL="102251" marR="102251" marT="51126" marB="51126">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r>
                </a:tbl>
              </a:graphicData>
            </a:graphic>
          </p:graphicFrame>
        </mc:Fallback>
      </mc:AlternateContent>
      <p:sp>
        <p:nvSpPr>
          <p:cNvPr id="17" name="テキスト ボックス 16"/>
          <p:cNvSpPr txBox="1"/>
          <p:nvPr/>
        </p:nvSpPr>
        <p:spPr>
          <a:xfrm>
            <a:off x="700129" y="5301208"/>
            <a:ext cx="7953829" cy="523220"/>
          </a:xfrm>
          <a:prstGeom prst="rect">
            <a:avLst/>
          </a:prstGeom>
          <a:noFill/>
        </p:spPr>
        <p:txBody>
          <a:bodyPr wrap="square" rtlCol="0">
            <a:spAutoFit/>
          </a:bodyPr>
          <a:lstStyle/>
          <a:p>
            <a:pPr algn="ctr"/>
            <a:r>
              <a:rPr lang="en-US" altLang="ja-JP" sz="2800" u="sng" dirty="0">
                <a:latin typeface="Times New Roman" panose="02020603050405020304" pitchFamily="18" charset="0"/>
                <a:cs typeface="Times New Roman" panose="02020603050405020304" pitchFamily="18" charset="0"/>
              </a:rPr>
              <a:t>All-Optical XOR gate</a:t>
            </a:r>
            <a:r>
              <a:rPr lang="en-US" altLang="ja-JP" sz="2800" dirty="0">
                <a:latin typeface="Times New Roman" panose="02020603050405020304" pitchFamily="18" charset="0"/>
                <a:cs typeface="Times New Roman" panose="02020603050405020304" pitchFamily="18" charset="0"/>
              </a:rPr>
              <a:t> </a:t>
            </a:r>
            <a:r>
              <a:rPr kumimoji="1" lang="en-US" altLang="ja-JP" sz="2800" dirty="0">
                <a:latin typeface="Times New Roman" panose="02020603050405020304" pitchFamily="18" charset="0"/>
                <a:cs typeface="Times New Roman" panose="02020603050405020304" pitchFamily="18" charset="0"/>
              </a:rPr>
              <a:t>is required</a:t>
            </a:r>
            <a:endParaRPr kumimoji="1" lang="ja-JP" altLang="en-US" sz="2800" dirty="0">
              <a:latin typeface="Times New Roman" panose="02020603050405020304" pitchFamily="18" charset="0"/>
              <a:cs typeface="Times New Roman" panose="02020603050405020304" pitchFamily="18" charset="0"/>
            </a:endParaRPr>
          </a:p>
        </p:txBody>
      </p:sp>
      <p:sp>
        <p:nvSpPr>
          <p:cNvPr id="18" name="右矢印 17"/>
          <p:cNvSpPr/>
          <p:nvPr/>
        </p:nvSpPr>
        <p:spPr>
          <a:xfrm>
            <a:off x="377392" y="5735870"/>
            <a:ext cx="936104" cy="412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313496" y="5733256"/>
            <a:ext cx="7206260" cy="830997"/>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Utilizes QD-SOA</a:t>
            </a:r>
          </a:p>
          <a:p>
            <a:r>
              <a:rPr lang="en-US" altLang="ja-JP" sz="2400" dirty="0">
                <a:latin typeface="Times New Roman" panose="02020603050405020304" pitchFamily="18" charset="0"/>
                <a:cs typeface="Times New Roman" panose="02020603050405020304" pitchFamily="18" charset="0"/>
              </a:rPr>
              <a:t>	(</a:t>
            </a:r>
            <a:r>
              <a:rPr kumimoji="1" lang="en-US" altLang="ja-JP" sz="2400" dirty="0">
                <a:latin typeface="Times New Roman" panose="02020603050405020304" pitchFamily="18" charset="0"/>
                <a:cs typeface="Times New Roman" panose="02020603050405020304" pitchFamily="18" charset="0"/>
              </a:rPr>
              <a:t>Quantum-dot Semiconductor Optical Amplifier)</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629681"/>
      </p:ext>
    </p:extLst>
  </p:cSld>
  <p:clrMapOvr>
    <a:masterClrMapping/>
  </p:clrMapOvr>
  <p:transition advTm="5020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3-3.</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Equations of QD-SOA</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6</a:t>
            </a:fld>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325339" y="2940540"/>
                <a:ext cx="4959435" cy="793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𝑓</m:t>
                          </m:r>
                        </m:num>
                        <m:den>
                          <m:r>
                            <a:rPr lang="en-US" altLang="ja-JP" sz="2000" i="1">
                              <a:latin typeface="Cambria Math" panose="02040503050406030204" pitchFamily="18" charset="0"/>
                            </a:rPr>
                            <m:t>𝜕</m:t>
                          </m:r>
                          <m:r>
                            <a:rPr lang="en-US" altLang="ja-JP" sz="2000" i="1">
                              <a:latin typeface="Cambria Math" panose="02040503050406030204" pitchFamily="18" charset="0"/>
                            </a:rPr>
                            <m:t>𝑡</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h</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r>
                                <a:rPr lang="en-US" altLang="ja-JP" sz="2000" i="1">
                                  <a:latin typeface="Cambria Math" panose="02040503050406030204" pitchFamily="18" charset="0"/>
                                </a:rPr>
                                <m:t>𝑓</m:t>
                              </m:r>
                            </m:e>
                          </m:d>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21</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r>
                                <a:rPr lang="en-US" altLang="ja-JP" sz="2000" i="1">
                                  <a:latin typeface="Cambria Math" panose="02040503050406030204" pitchFamily="18" charset="0"/>
                                </a:rPr>
                                <m:t>h</m:t>
                              </m:r>
                            </m:e>
                          </m:d>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12</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2</m:t>
                              </m:r>
                            </m:sup>
                          </m:sSup>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1</m:t>
                              </m:r>
                              <m:r>
                                <a:rPr lang="en-US" altLang="ja-JP" sz="2000" i="1">
                                  <a:latin typeface="Cambria Math" panose="02040503050406030204" pitchFamily="18" charset="0"/>
                                </a:rPr>
                                <m:t>𝑅</m:t>
                              </m:r>
                            </m:sub>
                          </m:sSub>
                        </m:den>
                      </m:f>
                      <m:r>
                        <a:rPr lang="en-US" altLang="ja-JP" sz="2000" i="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1" smtClean="0">
                              <a:latin typeface="Cambria Math"/>
                            </a:rPr>
                            <m:t>𝑔</m:t>
                          </m:r>
                          <m:sSub>
                            <m:sSubPr>
                              <m:ctrlPr>
                                <a:rPr lang="en-US" altLang="ja-JP" sz="2000" i="1" smtClean="0">
                                  <a:latin typeface="Cambria Math" panose="02040503050406030204" pitchFamily="18" charset="0"/>
                                </a:rPr>
                              </m:ctrlPr>
                            </m:sSubPr>
                            <m:e>
                              <m:r>
                                <a:rPr lang="en-US" altLang="ja-JP" sz="2000" b="0" i="1" smtClean="0">
                                  <a:latin typeface="Cambria Math"/>
                                </a:rPr>
                                <m:t>𝐿</m:t>
                              </m:r>
                            </m:e>
                            <m:sub>
                              <m:r>
                                <a:rPr lang="en-US" altLang="ja-JP" sz="2000" b="0" i="1" smtClean="0">
                                  <a:latin typeface="Cambria Math"/>
                                </a:rPr>
                                <m:t>𝑤</m:t>
                              </m:r>
                            </m:sub>
                          </m:sSub>
                          <m:sSub>
                            <m:sSubPr>
                              <m:ctrlPr>
                                <a:rPr lang="en-US" altLang="ja-JP" sz="2000" i="1" smtClean="0">
                                  <a:latin typeface="Cambria Math" panose="02040503050406030204" pitchFamily="18" charset="0"/>
                                </a:rPr>
                              </m:ctrlPr>
                            </m:sSubPr>
                            <m:e>
                              <m:r>
                                <a:rPr lang="en-US" altLang="ja-JP" sz="2000" b="0" i="1" smtClean="0">
                                  <a:latin typeface="Cambria Math"/>
                                </a:rPr>
                                <m:t>𝑣</m:t>
                              </m:r>
                            </m:e>
                            <m:sub>
                              <m:r>
                                <a:rPr lang="en-US" altLang="ja-JP" sz="2000" b="0" i="1" smtClean="0">
                                  <a:latin typeface="Cambria Math"/>
                                </a:rPr>
                                <m:t>𝑔</m:t>
                              </m:r>
                            </m:sub>
                          </m:sSub>
                          <m:r>
                            <a:rPr lang="en-US" altLang="ja-JP" sz="2000" i="1">
                              <a:latin typeface="Cambria Math"/>
                            </a:rPr>
                            <m:t> </m:t>
                          </m:r>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𝑄</m:t>
                              </m:r>
                            </m:sub>
                          </m:sSub>
                        </m:den>
                      </m:f>
                      <m:r>
                        <a:rPr lang="en-US" altLang="ja-JP" sz="2000" b="0" i="1" smtClean="0">
                          <a:latin typeface="Cambria Math" panose="02040503050406030204" pitchFamily="18" charset="0"/>
                        </a:rPr>
                        <m:t>𝑆</m:t>
                      </m:r>
                    </m:oMath>
                  </m:oMathPara>
                </a14:m>
                <a:endParaRPr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325339" y="2940540"/>
                <a:ext cx="4959435" cy="793679"/>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289531" y="1458626"/>
                <a:ext cx="4306051" cy="741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𝑤</m:t>
                              </m:r>
                            </m:sub>
                          </m:sSub>
                        </m:num>
                        <m:den>
                          <m:r>
                            <a:rPr lang="en-US" altLang="ja-JP" sz="2000" i="1">
                              <a:latin typeface="Cambria Math" panose="02040503050406030204" pitchFamily="18" charset="0"/>
                            </a:rPr>
                            <m:t>𝜕</m:t>
                          </m:r>
                          <m:r>
                            <a:rPr lang="en-US" altLang="ja-JP" sz="2000" i="1">
                              <a:latin typeface="Cambria Math" panose="02040503050406030204" pitchFamily="18" charset="0"/>
                            </a:rPr>
                            <m:t>𝑡</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a:rPr>
                            <m:t>𝐼</m:t>
                          </m:r>
                        </m:num>
                        <m:den>
                          <m:r>
                            <a:rPr lang="en-US" altLang="ja-JP" sz="2000" b="0" i="1" smtClean="0">
                              <a:latin typeface="Cambria Math"/>
                            </a:rPr>
                            <m:t>𝑞𝑉</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𝑤</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r>
                                <a:rPr lang="en-US" altLang="ja-JP" sz="2000" i="1">
                                  <a:latin typeface="Cambria Math" panose="02040503050406030204" pitchFamily="18" charset="0"/>
                                </a:rPr>
                                <m:t>h</m:t>
                              </m:r>
                            </m:e>
                          </m:d>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𝑤</m:t>
                              </m:r>
                              <m:r>
                                <a:rPr lang="en-US" altLang="ja-JP" sz="2000" i="1">
                                  <a:latin typeface="Cambria Math" panose="02040503050406030204" pitchFamily="18" charset="0"/>
                                </a:rPr>
                                <m:t>2</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𝑄</m:t>
                              </m:r>
                            </m:sub>
                          </m:sSub>
                          <m:r>
                            <a:rPr lang="en-US" altLang="ja-JP" sz="2000" i="1">
                              <a:latin typeface="Cambria Math" panose="02040503050406030204" pitchFamily="18" charset="0"/>
                            </a:rPr>
                            <m:t>h</m:t>
                          </m:r>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2</m:t>
                              </m:r>
                              <m:r>
                                <a:rPr lang="en-US" altLang="ja-JP" sz="2000" i="1">
                                  <a:latin typeface="Cambria Math" panose="02040503050406030204" pitchFamily="18" charset="0"/>
                                </a:rPr>
                                <m:t>𝑤</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𝑤</m:t>
                              </m:r>
                            </m:sub>
                          </m:sSub>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𝑤𝑅</m:t>
                              </m:r>
                            </m:sub>
                          </m:sSub>
                        </m:den>
                      </m:f>
                    </m:oMath>
                  </m:oMathPara>
                </a14:m>
                <a:endParaRPr kumimoji="1" lang="ja-JP" altLang="en-US" sz="20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289531" y="1458626"/>
                <a:ext cx="4306051" cy="741485"/>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325339" y="2167124"/>
                <a:ext cx="5244321" cy="773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h</m:t>
                          </m:r>
                        </m:num>
                        <m:den>
                          <m:r>
                            <a:rPr lang="en-US" altLang="ja-JP" sz="2000" i="1">
                              <a:latin typeface="Cambria Math" panose="02040503050406030204" pitchFamily="18" charset="0"/>
                            </a:rPr>
                            <m:t>𝜕</m:t>
                          </m:r>
                          <m:r>
                            <a:rPr lang="en-US" altLang="ja-JP" sz="2000" i="1">
                              <a:latin typeface="Cambria Math" panose="02040503050406030204" pitchFamily="18" charset="0"/>
                            </a:rPr>
                            <m:t>𝑡</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𝑤</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r>
                                <a:rPr lang="en-US" altLang="ja-JP" sz="2000" i="1">
                                  <a:latin typeface="Cambria Math" panose="02040503050406030204" pitchFamily="18" charset="0"/>
                                </a:rPr>
                                <m:t>h</m:t>
                              </m:r>
                            </m:e>
                          </m:d>
                        </m:num>
                        <m:den>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𝑄</m:t>
                                  </m:r>
                                </m:sub>
                              </m:sSub>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𝑤</m:t>
                              </m:r>
                              <m:r>
                                <a:rPr lang="en-US" altLang="ja-JP" sz="2000" i="1">
                                  <a:latin typeface="Cambria Math" panose="02040503050406030204" pitchFamily="18" charset="0"/>
                                </a:rPr>
                                <m:t>2</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h</m:t>
                          </m:r>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2</m:t>
                              </m:r>
                              <m:r>
                                <a:rPr lang="en-US" altLang="ja-JP" sz="2000" i="1">
                                  <a:latin typeface="Cambria Math" panose="02040503050406030204" pitchFamily="18" charset="0"/>
                                </a:rPr>
                                <m:t>𝑤</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h</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r>
                                <a:rPr lang="en-US" altLang="ja-JP" sz="2000" i="1">
                                  <a:latin typeface="Cambria Math" panose="02040503050406030204" pitchFamily="18" charset="0"/>
                                </a:rPr>
                                <m:t>𝑓</m:t>
                              </m:r>
                            </m:e>
                          </m:d>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21</m:t>
                              </m:r>
                            </m:sub>
                          </m:sSub>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𝑓</m:t>
                          </m:r>
                          <m:r>
                            <a:rPr lang="en-US" altLang="ja-JP" sz="2000" i="1">
                              <a:latin typeface="Cambria Math" panose="02040503050406030204" pitchFamily="18" charset="0"/>
                            </a:rPr>
                            <m:t>(1−</m:t>
                          </m:r>
                          <m:r>
                            <a:rPr lang="en-US" altLang="ja-JP" sz="2000" i="1">
                              <a:latin typeface="Cambria Math" panose="02040503050406030204" pitchFamily="18" charset="0"/>
                            </a:rPr>
                            <m:t>h</m:t>
                          </m:r>
                          <m:r>
                            <a:rPr lang="en-US" altLang="ja-JP" sz="2000" i="1">
                              <a:latin typeface="Cambria Math" panose="02040503050406030204" pitchFamily="18" charset="0"/>
                            </a:rPr>
                            <m:t>)</m:t>
                          </m:r>
                        </m:num>
                        <m:den>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τ</m:t>
                              </m:r>
                            </m:e>
                            <m:sub>
                              <m:r>
                                <a:rPr lang="en-US" altLang="ja-JP" sz="2000" i="1">
                                  <a:latin typeface="Cambria Math" panose="02040503050406030204" pitchFamily="18" charset="0"/>
                                </a:rPr>
                                <m:t>12</m:t>
                              </m:r>
                            </m:sub>
                          </m:sSub>
                        </m:den>
                      </m:f>
                    </m:oMath>
                  </m:oMathPara>
                </a14:m>
                <a:endParaRPr kumimoji="1" lang="ja-JP" altLang="en-US" sz="2000" dirty="0"/>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325339" y="2167124"/>
                <a:ext cx="5244321" cy="773417"/>
              </a:xfrm>
              <a:prstGeom prst="rect">
                <a:avLst/>
              </a:prstGeom>
              <a:blipFill rotWithShape="1">
                <a:blip r:embed="rId5"/>
                <a:stretch>
                  <a:fillRect/>
                </a:stretch>
              </a:blipFill>
            </p:spPr>
            <p:txBody>
              <a:bodyPr/>
              <a:lstStyle/>
              <a:p>
                <a:r>
                  <a:rPr lang="ja-JP" altLang="en-US">
                    <a:noFill/>
                  </a:rPr>
                  <a:t> </a:t>
                </a:r>
              </a:p>
            </p:txBody>
          </p:sp>
        </mc:Fallback>
      </mc:AlternateContent>
      <p:sp>
        <p:nvSpPr>
          <p:cNvPr id="120" name="テキスト ボックス 119"/>
          <p:cNvSpPr txBox="1"/>
          <p:nvPr/>
        </p:nvSpPr>
        <p:spPr>
          <a:xfrm>
            <a:off x="5419872" y="1622035"/>
            <a:ext cx="504056"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121" name="テキスト ボックス 120"/>
          <p:cNvSpPr txBox="1"/>
          <p:nvPr/>
        </p:nvSpPr>
        <p:spPr>
          <a:xfrm>
            <a:off x="5419872" y="2353777"/>
            <a:ext cx="504056" cy="400110"/>
          </a:xfrm>
          <a:prstGeom prst="rect">
            <a:avLst/>
          </a:prstGeom>
          <a:noFill/>
        </p:spPr>
        <p:txBody>
          <a:bodyPr wrap="square" rtlCol="0">
            <a:spAutoFit/>
          </a:bodyPr>
          <a:lstStyle/>
          <a:p>
            <a:r>
              <a:rPr kumimoji="1" lang="en-US" altLang="ja-JP" sz="2000" dirty="0"/>
              <a:t>(3)</a:t>
            </a:r>
            <a:endParaRPr kumimoji="1" lang="ja-JP" altLang="en-US" sz="2000" dirty="0"/>
          </a:p>
        </p:txBody>
      </p:sp>
      <p:sp>
        <p:nvSpPr>
          <p:cNvPr id="122" name="テキスト ボックス 121"/>
          <p:cNvSpPr txBox="1"/>
          <p:nvPr/>
        </p:nvSpPr>
        <p:spPr>
          <a:xfrm>
            <a:off x="5419872" y="3137324"/>
            <a:ext cx="504056" cy="400110"/>
          </a:xfrm>
          <a:prstGeom prst="rect">
            <a:avLst/>
          </a:prstGeom>
          <a:noFill/>
        </p:spPr>
        <p:txBody>
          <a:bodyPr wrap="square" rtlCol="0">
            <a:spAutoFit/>
          </a:bodyPr>
          <a:lstStyle/>
          <a:p>
            <a:r>
              <a:rPr kumimoji="1" lang="en-US" altLang="ja-JP" sz="2000" dirty="0"/>
              <a:t>(4)</a:t>
            </a:r>
            <a:endParaRPr kumimoji="1" lang="ja-JP" altLang="en-US" sz="2000" dirty="0"/>
          </a:p>
        </p:txBody>
      </p:sp>
      <p:sp>
        <p:nvSpPr>
          <p:cNvPr id="123" name="テキスト ボックス 122"/>
          <p:cNvSpPr txBox="1"/>
          <p:nvPr/>
        </p:nvSpPr>
        <p:spPr>
          <a:xfrm>
            <a:off x="221152" y="934575"/>
            <a:ext cx="3768980" cy="461665"/>
          </a:xfrm>
          <a:prstGeom prst="rect">
            <a:avLst/>
          </a:prstGeom>
          <a:noFill/>
        </p:spPr>
        <p:txBody>
          <a:bodyPr wrap="none" rtlCol="0">
            <a:spAutoFit/>
          </a:bodyPr>
          <a:lstStyle/>
          <a:p>
            <a:r>
              <a:rPr lang="en-US" altLang="ja-JP" sz="2400" dirty="0">
                <a:latin typeface="Times New Roman" pitchFamily="18" charset="0"/>
                <a:cs typeface="Times New Roman" pitchFamily="18" charset="0"/>
              </a:rPr>
              <a:t>Rate equations in QD-SOA</a:t>
            </a:r>
            <a:r>
              <a:rPr lang="en-US" altLang="ja-JP" sz="1400" dirty="0">
                <a:latin typeface="Times New Roman" pitchFamily="18" charset="0"/>
                <a:cs typeface="Times New Roman" pitchFamily="18" charset="0"/>
              </a:rPr>
              <a:t>[2]</a:t>
            </a:r>
            <a:endParaRPr kumimoji="1" lang="ja-JP" altLang="en-US" sz="2400" baseline="-25000" dirty="0"/>
          </a:p>
        </p:txBody>
      </p:sp>
      <p:sp>
        <p:nvSpPr>
          <p:cNvPr id="124" name="正方形/長方形 123"/>
          <p:cNvSpPr/>
          <p:nvPr/>
        </p:nvSpPr>
        <p:spPr>
          <a:xfrm>
            <a:off x="192812" y="912831"/>
            <a:ext cx="5731116" cy="2948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a:solidFill>
                  <a:schemeClr val="tx1"/>
                </a:solidFill>
              </a:ln>
              <a:solidFill>
                <a:schemeClr val="bg1"/>
              </a:solidFill>
            </a:endParaRPr>
          </a:p>
        </p:txBody>
      </p:sp>
      <p:sp>
        <p:nvSpPr>
          <p:cNvPr id="125" name="正方形/長方形 124"/>
          <p:cNvSpPr/>
          <p:nvPr/>
        </p:nvSpPr>
        <p:spPr>
          <a:xfrm>
            <a:off x="192812" y="4165050"/>
            <a:ext cx="5731116" cy="1280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a:solidFill>
                  <a:schemeClr val="tx1"/>
                </a:solidFill>
              </a:ln>
              <a:solidFill>
                <a:schemeClr val="bg1"/>
              </a:solidFill>
            </a:endParaRPr>
          </a:p>
        </p:txBody>
      </p:sp>
      <p:sp>
        <p:nvSpPr>
          <p:cNvPr id="126" name="テキスト ボックス 125"/>
          <p:cNvSpPr txBox="1"/>
          <p:nvPr/>
        </p:nvSpPr>
        <p:spPr>
          <a:xfrm>
            <a:off x="219454" y="4218813"/>
            <a:ext cx="569243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Wave equation in QD-SOA</a:t>
            </a:r>
            <a:endParaRPr kumimoji="1" lang="en-US" altLang="ja-JP" sz="2400" dirty="0"/>
          </a:p>
        </p:txBody>
      </p:sp>
      <mc:AlternateContent xmlns:mc="http://schemas.openxmlformats.org/markup-compatibility/2006" xmlns:a14="http://schemas.microsoft.com/office/drawing/2010/main">
        <mc:Choice Requires="a14">
          <p:sp>
            <p:nvSpPr>
              <p:cNvPr id="127" name="テキスト ボックス 126"/>
              <p:cNvSpPr txBox="1"/>
              <p:nvPr/>
            </p:nvSpPr>
            <p:spPr>
              <a:xfrm>
                <a:off x="331718" y="4675329"/>
                <a:ext cx="4507260" cy="677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b="0" i="1" smtClean="0">
                              <a:latin typeface="Cambria Math"/>
                            </a:rPr>
                            <m:t>𝐸</m:t>
                          </m:r>
                        </m:num>
                        <m:den>
                          <m:r>
                            <a:rPr lang="en-US" altLang="ja-JP" sz="2000" i="1">
                              <a:latin typeface="Cambria Math" panose="02040503050406030204" pitchFamily="18" charset="0"/>
                            </a:rPr>
                            <m:t>𝜕</m:t>
                          </m:r>
                          <m:r>
                            <a:rPr lang="en-US" altLang="ja-JP" sz="2000" b="0" i="1" smtClean="0">
                              <a:latin typeface="Cambria Math"/>
                            </a:rPr>
                            <m:t>𝑧</m:t>
                          </m:r>
                        </m:den>
                      </m:f>
                      <m:r>
                        <a:rPr lang="en-US" altLang="ja-JP" sz="2000" i="1">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a:rPr>
                            <m:t>𝐸</m:t>
                          </m:r>
                        </m:num>
                        <m:den>
                          <m:r>
                            <a:rPr lang="en-US" altLang="ja-JP" sz="2000" b="0" i="1" smtClean="0">
                              <a:latin typeface="Cambria Math"/>
                            </a:rPr>
                            <m:t>2</m:t>
                          </m:r>
                        </m:den>
                      </m:f>
                      <m:r>
                        <a:rPr lang="en-US" altLang="ja-JP" sz="2000" b="0" i="1" smtClean="0">
                          <a:latin typeface="Cambria Math"/>
                        </a:rPr>
                        <m:t>[−</m:t>
                      </m:r>
                      <m:r>
                        <a:rPr lang="en-US" altLang="ja-JP" sz="2000" b="0" i="1" smtClean="0">
                          <a:latin typeface="Cambria Math"/>
                        </a:rPr>
                        <m:t>𝑎</m:t>
                      </m:r>
                      <m:r>
                        <a:rPr lang="en-US" altLang="ja-JP" sz="2000" b="0" i="1" smtClean="0">
                          <a:latin typeface="Cambria Math"/>
                        </a:rPr>
                        <m:t>+</m:t>
                      </m:r>
                      <m:d>
                        <m:dPr>
                          <m:ctrlPr>
                            <a:rPr lang="en-US" altLang="ja-JP" sz="2000" b="0" i="1" smtClean="0">
                              <a:latin typeface="Cambria Math" panose="02040503050406030204" pitchFamily="18" charset="0"/>
                            </a:rPr>
                          </m:ctrlPr>
                        </m:dPr>
                        <m:e>
                          <m:r>
                            <a:rPr lang="en-US" altLang="ja-JP" sz="2000" b="0" i="1" smtClean="0">
                              <a:latin typeface="Cambria Math"/>
                            </a:rPr>
                            <m:t>1−</m:t>
                          </m:r>
                          <m:r>
                            <a:rPr lang="en-US" altLang="ja-JP" sz="2000" b="0" i="1" smtClean="0">
                              <a:latin typeface="Cambria Math"/>
                            </a:rPr>
                            <m:t>𝑗</m:t>
                          </m:r>
                          <m:sSub>
                            <m:sSubPr>
                              <m:ctrlPr>
                                <a:rPr lang="en-US" altLang="ja-JP" sz="2000" b="0" i="1" smtClean="0">
                                  <a:latin typeface="Cambria Math" panose="02040503050406030204" pitchFamily="18" charset="0"/>
                                </a:rPr>
                              </m:ctrlPr>
                            </m:sSubPr>
                            <m:e>
                              <m:r>
                                <a:rPr lang="en-US" altLang="ja-JP" sz="2000" b="0" i="1" smtClean="0">
                                  <a:latin typeface="Cambria Math"/>
                                </a:rPr>
                                <m:t>𝑎</m:t>
                              </m:r>
                            </m:e>
                            <m:sub>
                              <m:r>
                                <a:rPr lang="en-US" altLang="ja-JP" sz="2000" b="0" i="1" smtClean="0">
                                  <a:latin typeface="Cambria Math"/>
                                </a:rPr>
                                <m:t>𝐻</m:t>
                              </m:r>
                            </m:sub>
                          </m:sSub>
                        </m:e>
                      </m:d>
                      <m:sSub>
                        <m:sSubPr>
                          <m:ctrlPr>
                            <a:rPr lang="en-US" altLang="ja-JP" sz="2000" b="0" i="1" smtClean="0">
                              <a:latin typeface="Cambria Math" panose="02040503050406030204" pitchFamily="18" charset="0"/>
                            </a:rPr>
                          </m:ctrlPr>
                        </m:sSubPr>
                        <m:e>
                          <m:r>
                            <a:rPr lang="en-US" altLang="ja-JP" sz="2000" b="0" i="1" smtClean="0">
                              <a:latin typeface="Cambria Math"/>
                            </a:rPr>
                            <m:t>𝑔</m:t>
                          </m:r>
                        </m:e>
                        <m:sub>
                          <m:r>
                            <a:rPr lang="en-US" altLang="ja-JP" sz="2000" b="0" i="1" smtClean="0">
                              <a:latin typeface="Cambria Math"/>
                            </a:rPr>
                            <m:t>𝑚𝑎𝑥</m:t>
                          </m:r>
                        </m:sub>
                      </m:sSub>
                      <m:r>
                        <a:rPr lang="en-US" altLang="ja-JP" sz="2000" b="0" i="1" smtClean="0">
                          <a:latin typeface="Cambria Math"/>
                        </a:rPr>
                        <m:t>(2</m:t>
                      </m:r>
                      <m:r>
                        <a:rPr lang="en-US" altLang="ja-JP" sz="2000" b="0" i="1" smtClean="0">
                          <a:latin typeface="Cambria Math"/>
                        </a:rPr>
                        <m:t>𝑓</m:t>
                      </m:r>
                      <m:r>
                        <a:rPr lang="en-US" altLang="ja-JP" sz="2000" b="0" i="1" smtClean="0">
                          <a:latin typeface="Cambria Math"/>
                        </a:rPr>
                        <m:t>−1)]</m:t>
                      </m:r>
                    </m:oMath>
                  </m:oMathPara>
                </a14:m>
                <a:endParaRPr kumimoji="1" lang="ja-JP" altLang="en-US" sz="2000" dirty="0"/>
              </a:p>
            </p:txBody>
          </p:sp>
        </mc:Choice>
        <mc:Fallback xmlns="">
          <p:sp>
            <p:nvSpPr>
              <p:cNvPr id="127" name="テキスト ボックス 126"/>
              <p:cNvSpPr txBox="1">
                <a:spLocks noRot="1" noChangeAspect="1" noMove="1" noResize="1" noEditPoints="1" noAdjustHandles="1" noChangeArrowheads="1" noChangeShapeType="1" noTextEdit="1"/>
              </p:cNvSpPr>
              <p:nvPr/>
            </p:nvSpPr>
            <p:spPr>
              <a:xfrm>
                <a:off x="331718" y="4675329"/>
                <a:ext cx="4507260" cy="677558"/>
              </a:xfrm>
              <a:prstGeom prst="rect">
                <a:avLst/>
              </a:prstGeom>
              <a:blipFill rotWithShape="1">
                <a:blip r:embed="rId6"/>
                <a:stretch>
                  <a:fillRect/>
                </a:stretch>
              </a:blipFill>
            </p:spPr>
            <p:txBody>
              <a:bodyPr/>
              <a:lstStyle/>
              <a:p>
                <a:r>
                  <a:rPr lang="ja-JP" altLang="en-US">
                    <a:noFill/>
                  </a:rPr>
                  <a:t> </a:t>
                </a:r>
              </a:p>
            </p:txBody>
          </p:sp>
        </mc:Fallback>
      </mc:AlternateContent>
      <p:sp>
        <p:nvSpPr>
          <p:cNvPr id="128" name="テキスト ボックス 127"/>
          <p:cNvSpPr txBox="1"/>
          <p:nvPr/>
        </p:nvSpPr>
        <p:spPr>
          <a:xfrm>
            <a:off x="5419872" y="4906438"/>
            <a:ext cx="504056" cy="400110"/>
          </a:xfrm>
          <a:prstGeom prst="rect">
            <a:avLst/>
          </a:prstGeom>
          <a:noFill/>
        </p:spPr>
        <p:txBody>
          <a:bodyPr wrap="square" rtlCol="0">
            <a:spAutoFit/>
          </a:bodyPr>
          <a:lstStyle/>
          <a:p>
            <a:r>
              <a:rPr kumimoji="1" lang="en-US" altLang="ja-JP" sz="2000" dirty="0"/>
              <a:t>(5)</a:t>
            </a:r>
            <a:endParaRPr kumimoji="1" lang="ja-JP" altLang="en-US" sz="2000" dirty="0"/>
          </a:p>
        </p:txBody>
      </p:sp>
      <p:sp>
        <p:nvSpPr>
          <p:cNvPr id="17" name="テキスト ボックス 16"/>
          <p:cNvSpPr txBox="1"/>
          <p:nvPr/>
        </p:nvSpPr>
        <p:spPr>
          <a:xfrm>
            <a:off x="6324727" y="1184448"/>
            <a:ext cx="2298065" cy="1015663"/>
          </a:xfrm>
          <a:prstGeom prst="rect">
            <a:avLst/>
          </a:prstGeom>
          <a:noFill/>
          <a:ln w="12700">
            <a:solidFill>
              <a:schemeClr val="bg1"/>
            </a:solidFill>
          </a:ln>
        </p:spPr>
        <p:txBody>
          <a:bodyPr wrap="none" rtlCol="0">
            <a:spAutoFit/>
          </a:bodyPr>
          <a:lstStyle/>
          <a:p>
            <a:r>
              <a:rPr lang="en-US" altLang="ja-JP" sz="2000" dirty="0">
                <a:latin typeface="Times New Roman" pitchFamily="18" charset="0"/>
                <a:cs typeface="Times New Roman" pitchFamily="18" charset="0"/>
              </a:rPr>
              <a:t>W</a:t>
            </a:r>
            <a:r>
              <a:rPr kumimoji="1" lang="en-US" altLang="ja-JP" sz="2000" dirty="0">
                <a:latin typeface="Times New Roman" pitchFamily="18" charset="0"/>
                <a:cs typeface="Times New Roman" pitchFamily="18" charset="0"/>
              </a:rPr>
              <a:t>L : Wetting  Layer</a:t>
            </a:r>
          </a:p>
          <a:p>
            <a:r>
              <a:rPr lang="en-US" altLang="ja-JP" sz="2000" dirty="0">
                <a:latin typeface="Times New Roman" pitchFamily="18" charset="0"/>
                <a:cs typeface="Times New Roman" pitchFamily="18" charset="0"/>
              </a:rPr>
              <a:t>ES </a:t>
            </a:r>
            <a:r>
              <a:rPr lang="ja-JP" altLang="en-US" sz="2000" dirty="0">
                <a:latin typeface="Times New Roman" pitchFamily="18" charset="0"/>
                <a:cs typeface="Times New Roman" pitchFamily="18" charset="0"/>
              </a:rPr>
              <a:t> </a:t>
            </a:r>
            <a:r>
              <a:rPr lang="en-US" altLang="ja-JP" sz="2000" dirty="0">
                <a:latin typeface="Times New Roman" pitchFamily="18" charset="0"/>
                <a:cs typeface="Times New Roman" pitchFamily="18" charset="0"/>
              </a:rPr>
              <a:t>:  Excited State</a:t>
            </a:r>
          </a:p>
          <a:p>
            <a:r>
              <a:rPr kumimoji="1" lang="en-US" altLang="ja-JP" sz="2000" dirty="0">
                <a:latin typeface="Times New Roman" pitchFamily="18" charset="0"/>
                <a:cs typeface="Times New Roman" pitchFamily="18" charset="0"/>
              </a:rPr>
              <a:t>GS  : Grand State</a:t>
            </a:r>
            <a:endParaRPr kumimoji="1" lang="ja-JP" altLang="en-US" sz="2000" dirty="0">
              <a:latin typeface="Times New Roman" pitchFamily="18" charset="0"/>
              <a:cs typeface="Times New Roman" pitchFamily="18" charset="0"/>
            </a:endParaRPr>
          </a:p>
        </p:txBody>
      </p:sp>
      <p:grpSp>
        <p:nvGrpSpPr>
          <p:cNvPr id="18" name="グループ化 17"/>
          <p:cNvGrpSpPr/>
          <p:nvPr/>
        </p:nvGrpSpPr>
        <p:grpSpPr>
          <a:xfrm>
            <a:off x="6191386" y="2369166"/>
            <a:ext cx="2693026" cy="2608510"/>
            <a:chOff x="6321302" y="1352249"/>
            <a:chExt cx="2693026" cy="2608510"/>
          </a:xfrm>
        </p:grpSpPr>
        <p:sp>
          <p:nvSpPr>
            <p:cNvPr id="19" name="正方形/長方形 18"/>
            <p:cNvSpPr/>
            <p:nvPr/>
          </p:nvSpPr>
          <p:spPr>
            <a:xfrm>
              <a:off x="6321302" y="1783094"/>
              <a:ext cx="2693026" cy="1436408"/>
            </a:xfrm>
            <a:prstGeom prst="rect">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6379746" y="3454791"/>
              <a:ext cx="2634582" cy="210553"/>
            </a:xfrm>
            <a:prstGeom prst="rect">
              <a:avLst/>
            </a:prstGeom>
            <a:solidFill>
              <a:schemeClr val="accent6">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7787929" y="1858248"/>
              <a:ext cx="503664" cy="338554"/>
            </a:xfrm>
            <a:prstGeom prst="rect">
              <a:avLst/>
            </a:prstGeom>
            <a:noFill/>
          </p:spPr>
          <p:txBody>
            <a:bodyPr wrap="none" rtlCol="0">
              <a:spAutoFit/>
            </a:bodyPr>
            <a:lstStyle/>
            <a:p>
              <a:r>
                <a:rPr lang="en-US" sz="1600" dirty="0">
                  <a:latin typeface="Times New Roman" pitchFamily="18" charset="0"/>
                  <a:cs typeface="Times New Roman" pitchFamily="18" charset="0"/>
                </a:rPr>
                <a:t>WL</a:t>
              </a:r>
            </a:p>
          </p:txBody>
        </p:sp>
        <p:cxnSp>
          <p:nvCxnSpPr>
            <p:cNvPr id="22" name="カギ線コネクタ 21"/>
            <p:cNvCxnSpPr/>
            <p:nvPr/>
          </p:nvCxnSpPr>
          <p:spPr>
            <a:xfrm flipV="1">
              <a:off x="6419917" y="3477023"/>
              <a:ext cx="1317682" cy="14386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p:nvPr/>
          </p:nvCxnSpPr>
          <p:spPr>
            <a:xfrm flipH="1" flipV="1">
              <a:off x="7638199" y="3477023"/>
              <a:ext cx="1317682" cy="14386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カギ線コネクタ 23"/>
            <p:cNvCxnSpPr/>
            <p:nvPr/>
          </p:nvCxnSpPr>
          <p:spPr>
            <a:xfrm>
              <a:off x="6373940" y="2223093"/>
              <a:ext cx="1923103" cy="956607"/>
            </a:xfrm>
            <a:prstGeom prst="bentConnector3">
              <a:avLst>
                <a:gd name="adj1" fmla="val 3727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カギ線コネクタ 24"/>
            <p:cNvCxnSpPr/>
            <p:nvPr/>
          </p:nvCxnSpPr>
          <p:spPr>
            <a:xfrm flipH="1">
              <a:off x="7091225" y="2223093"/>
              <a:ext cx="1923103" cy="956607"/>
            </a:xfrm>
            <a:prstGeom prst="bentConnector3">
              <a:avLst>
                <a:gd name="adj1" fmla="val 3727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7065551" y="2223093"/>
              <a:ext cx="123148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7335491" y="2076941"/>
              <a:ext cx="0" cy="534671"/>
            </a:xfrm>
            <a:prstGeom prst="straightConnector1">
              <a:avLst/>
            </a:prstGeom>
            <a:ln w="28575">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794447" y="2296710"/>
              <a:ext cx="423514" cy="338554"/>
            </a:xfrm>
            <a:prstGeom prst="rect">
              <a:avLst/>
            </a:prstGeom>
            <a:noFill/>
          </p:spPr>
          <p:txBody>
            <a:bodyPr wrap="none" rtlCol="0">
              <a:spAutoFit/>
            </a:bodyPr>
            <a:lstStyle/>
            <a:p>
              <a:r>
                <a:rPr lang="en-US" sz="1600" dirty="0">
                  <a:latin typeface="Times New Roman" pitchFamily="18" charset="0"/>
                  <a:cs typeface="Times New Roman" pitchFamily="18" charset="0"/>
                </a:rPr>
                <a:t>ES</a:t>
              </a:r>
            </a:p>
          </p:txBody>
        </p:sp>
        <p:sp>
          <p:nvSpPr>
            <p:cNvPr id="29" name="テキスト ボックス 28"/>
            <p:cNvSpPr txBox="1"/>
            <p:nvPr/>
          </p:nvSpPr>
          <p:spPr>
            <a:xfrm>
              <a:off x="7766541" y="2760065"/>
              <a:ext cx="445956" cy="338554"/>
            </a:xfrm>
            <a:prstGeom prst="rect">
              <a:avLst/>
            </a:prstGeom>
            <a:noFill/>
          </p:spPr>
          <p:txBody>
            <a:bodyPr wrap="none" rtlCol="0">
              <a:spAutoFit/>
            </a:bodyPr>
            <a:lstStyle/>
            <a:p>
              <a:r>
                <a:rPr lang="en-US" sz="1600" dirty="0">
                  <a:latin typeface="Times New Roman" pitchFamily="18" charset="0"/>
                  <a:cs typeface="Times New Roman" pitchFamily="18" charset="0"/>
                </a:rPr>
                <a:t>GS</a:t>
              </a:r>
            </a:p>
          </p:txBody>
        </p:sp>
        <p:cxnSp>
          <p:nvCxnSpPr>
            <p:cNvPr id="30" name="直線コネクタ 29"/>
            <p:cNvCxnSpPr/>
            <p:nvPr/>
          </p:nvCxnSpPr>
          <p:spPr>
            <a:xfrm>
              <a:off x="7123632" y="2680419"/>
              <a:ext cx="1201526" cy="1015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7513856" y="2441082"/>
              <a:ext cx="0" cy="678856"/>
            </a:xfrm>
            <a:prstGeom prst="straightConnector1">
              <a:avLst/>
            </a:prstGeom>
            <a:ln w="28575">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7694500" y="2997978"/>
              <a:ext cx="2" cy="667367"/>
            </a:xfrm>
            <a:prstGeom prst="straightConnector1">
              <a:avLst/>
            </a:prstGeom>
            <a:ln w="28575">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8052776" y="3234307"/>
              <a:ext cx="164066" cy="16422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矢印コネクタ 33"/>
            <p:cNvCxnSpPr/>
            <p:nvPr/>
          </p:nvCxnSpPr>
          <p:spPr>
            <a:xfrm>
              <a:off x="7749562" y="3331661"/>
              <a:ext cx="293936"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7266153" y="1898581"/>
              <a:ext cx="153959" cy="14401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p:cNvSpPr txBox="1"/>
            <p:nvPr/>
          </p:nvSpPr>
          <p:spPr>
            <a:xfrm>
              <a:off x="6546742" y="1352249"/>
              <a:ext cx="881973" cy="338554"/>
            </a:xfrm>
            <a:prstGeom prst="rect">
              <a:avLst/>
            </a:prstGeom>
            <a:noFill/>
          </p:spPr>
          <p:txBody>
            <a:bodyPr wrap="none" rtlCol="0">
              <a:spAutoFit/>
            </a:bodyPr>
            <a:lstStyle/>
            <a:p>
              <a:r>
                <a:rPr lang="en-US" altLang="ja-JP" sz="1600" dirty="0">
                  <a:latin typeface="Times New Roman" pitchFamily="18" charset="0"/>
                  <a:cs typeface="Times New Roman" pitchFamily="18" charset="0"/>
                </a:rPr>
                <a:t>Electron</a:t>
              </a:r>
              <a:endParaRPr lang="en-US" sz="1600" dirty="0">
                <a:latin typeface="Times New Roman" pitchFamily="18" charset="0"/>
                <a:cs typeface="Times New Roman" pitchFamily="18" charset="0"/>
              </a:endParaRPr>
            </a:p>
          </p:txBody>
        </p:sp>
        <p:cxnSp>
          <p:nvCxnSpPr>
            <p:cNvPr id="37" name="直線矢印コネクタ 36"/>
            <p:cNvCxnSpPr/>
            <p:nvPr/>
          </p:nvCxnSpPr>
          <p:spPr>
            <a:xfrm>
              <a:off x="7036499" y="1651347"/>
              <a:ext cx="240234" cy="278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8146341" y="3622205"/>
              <a:ext cx="766557" cy="338554"/>
            </a:xfrm>
            <a:prstGeom prst="rect">
              <a:avLst/>
            </a:prstGeom>
            <a:noFill/>
          </p:spPr>
          <p:txBody>
            <a:bodyPr wrap="none" rtlCol="0">
              <a:spAutoFit/>
            </a:bodyPr>
            <a:lstStyle/>
            <a:p>
              <a:r>
                <a:rPr lang="en-US" altLang="ja-JP" sz="1600" dirty="0">
                  <a:latin typeface="Times New Roman" pitchFamily="18" charset="0"/>
                  <a:cs typeface="Times New Roman" pitchFamily="18" charset="0"/>
                </a:rPr>
                <a:t>Photon</a:t>
              </a:r>
              <a:endParaRPr lang="en-US" sz="1600" dirty="0">
                <a:latin typeface="Times New Roman" pitchFamily="18" charset="0"/>
                <a:cs typeface="Times New Roman" pitchFamily="18" charset="0"/>
              </a:endParaRPr>
            </a:p>
          </p:txBody>
        </p:sp>
        <p:cxnSp>
          <p:nvCxnSpPr>
            <p:cNvPr id="40" name="直線矢印コネクタ 39"/>
            <p:cNvCxnSpPr/>
            <p:nvPr/>
          </p:nvCxnSpPr>
          <p:spPr>
            <a:xfrm flipH="1" flipV="1">
              <a:off x="8293130" y="3331663"/>
              <a:ext cx="177596" cy="3336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テキスト ボックス 40"/>
          <p:cNvSpPr txBox="1"/>
          <p:nvPr/>
        </p:nvSpPr>
        <p:spPr>
          <a:xfrm>
            <a:off x="5878142" y="5057537"/>
            <a:ext cx="3282805"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Fig 3.</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The model of quantum-dot</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846936"/>
      </p:ext>
    </p:extLst>
  </p:cSld>
  <p:clrMapOvr>
    <a:masterClrMapping/>
  </p:clrMapOvr>
  <p:transition advTm="9492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0" y="714356"/>
            <a:ext cx="9144000" cy="6143644"/>
          </a:xfrm>
        </p:spPr>
        <p:txBody>
          <a:bodyPr>
            <a:normAutofit/>
          </a:bodyPr>
          <a:lstStyle/>
          <a:p>
            <a:pPr indent="19050"/>
            <a:r>
              <a:rPr lang="en-US" altLang="ja-JP" sz="2800" dirty="0"/>
              <a:t>Utilizes </a:t>
            </a:r>
            <a:r>
              <a:rPr lang="en-US" altLang="ja-JP" sz="2800" u="sng" dirty="0"/>
              <a:t>MZI</a:t>
            </a:r>
            <a:r>
              <a:rPr lang="en-US" altLang="ja-JP" sz="2800" dirty="0"/>
              <a:t>(</a:t>
            </a:r>
            <a:r>
              <a:rPr lang="en-US" altLang="ja-JP" sz="2800" u="sng" dirty="0" err="1"/>
              <a:t>mach-zehnder</a:t>
            </a:r>
            <a:r>
              <a:rPr lang="en-US" altLang="ja-JP" sz="2800" u="sng" dirty="0"/>
              <a:t> interferometer)</a:t>
            </a:r>
            <a:r>
              <a:rPr lang="en-US" altLang="ja-JP" sz="2800" dirty="0"/>
              <a:t> and </a:t>
            </a:r>
            <a:br>
              <a:rPr lang="en-US" altLang="ja-JP" sz="2800" dirty="0"/>
            </a:br>
            <a:r>
              <a:rPr lang="en-US" altLang="ja-JP" sz="2800" dirty="0"/>
              <a:t>		XPM(cross-phase </a:t>
            </a:r>
            <a:r>
              <a:rPr lang="en-US" altLang="ja-JP" sz="2800" dirty="0" err="1"/>
              <a:t>moduration</a:t>
            </a:r>
            <a:r>
              <a:rPr lang="en-US" altLang="ja-JP" sz="2800" dirty="0"/>
              <a:t>)</a:t>
            </a:r>
            <a:endParaRPr lang="en-US" altLang="ja-JP" sz="2800" dirty="0">
              <a:solidFill>
                <a:schemeClr val="tx2"/>
              </a:solidFill>
              <a:ea typeface="HGPｺﾞｼｯｸM" pitchFamily="50" charset="-128"/>
            </a:endParaRPr>
          </a:p>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3-4.</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solidFill>
                  <a:schemeClr val="bg1"/>
                </a:solidFill>
                <a:effectLst>
                  <a:outerShdw blurRad="50800" dist="38100" dir="2700000" algn="tl" rotWithShape="0">
                    <a:prstClr val="black">
                      <a:alpha val="40000"/>
                    </a:prstClr>
                  </a:outerShdw>
                </a:effectLst>
                <a:latin typeface="Times New Roman" pitchFamily="18" charset="0"/>
                <a:cs typeface="Times New Roman" pitchFamily="18" charset="0"/>
              </a:rPr>
              <a:t>Optical Device</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a:t>
            </a:r>
            <a:r>
              <a:rPr lang="en-US" altLang="ja-JP" sz="2800" b="1" dirty="0">
                <a:solidFill>
                  <a:schemeClr val="bg1"/>
                </a:solidFill>
                <a:effectLst>
                  <a:outerShdw blurRad="50800" dist="38100" dir="2700000" algn="tl" rotWithShape="0">
                    <a:prstClr val="black">
                      <a:alpha val="40000"/>
                    </a:prstClr>
                  </a:outerShdw>
                </a:effectLst>
                <a:latin typeface="Times New Roman" pitchFamily="18" charset="0"/>
                <a:cs typeface="Times New Roman" pitchFamily="18" charset="0"/>
              </a:rPr>
              <a:t>All-Optical XOR Gate</a:t>
            </a:r>
            <a:r>
              <a:rPr lang="en-US" altLang="ja-JP" sz="1600" b="1" dirty="0">
                <a:solidFill>
                  <a:schemeClr val="bg1"/>
                </a:solidFill>
                <a:effectLst>
                  <a:outerShdw blurRad="50800" dist="38100" dir="2700000" algn="tl" rotWithShape="0">
                    <a:prstClr val="black">
                      <a:alpha val="40000"/>
                    </a:prstClr>
                  </a:outerShdw>
                </a:effectLst>
                <a:latin typeface="Times New Roman" pitchFamily="18" charset="0"/>
                <a:cs typeface="Times New Roman" pitchFamily="18" charset="0"/>
              </a:rPr>
              <a:t>[2][3][4]</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7</a:t>
            </a:fld>
            <a:endParaRPr kumimoji="1" lang="ja-JP" altLang="en-US"/>
          </a:p>
        </p:txBody>
      </p:sp>
      <p:sp>
        <p:nvSpPr>
          <p:cNvPr id="63" name="テキスト ボックス 62"/>
          <p:cNvSpPr txBox="1"/>
          <p:nvPr/>
        </p:nvSpPr>
        <p:spPr>
          <a:xfrm>
            <a:off x="949775" y="4121533"/>
            <a:ext cx="7683527"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4</a:t>
            </a:r>
            <a:r>
              <a:rPr kumimoji="1" lang="en-US" altLang="ja-JP" dirty="0">
                <a:latin typeface="Times New Roman" pitchFamily="18" charset="0"/>
                <a:cs typeface="Times New Roman" pitchFamily="18" charset="0"/>
              </a:rPr>
              <a:t>.</a:t>
            </a:r>
            <a:r>
              <a:rPr kumimoji="1"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The Configuration of </a:t>
            </a:r>
            <a:r>
              <a:rPr lang="en-US" altLang="ja-JP" dirty="0">
                <a:latin typeface="Times New Roman" pitchFamily="18" charset="0"/>
                <a:cs typeface="Times New Roman" pitchFamily="18" charset="0"/>
              </a:rPr>
              <a:t>QD-SOA based XOR gate </a:t>
            </a:r>
            <a:endParaRPr kumimoji="1" lang="ja-JP" altLang="en-US" dirty="0">
              <a:latin typeface="Times New Roman" pitchFamily="18" charset="0"/>
              <a:ea typeface="HGP明朝B" pitchFamily="18" charset="-128"/>
              <a:cs typeface="Times New Roman" pitchFamily="18" charset="0"/>
            </a:endParaRPr>
          </a:p>
        </p:txBody>
      </p:sp>
      <p:grpSp>
        <p:nvGrpSpPr>
          <p:cNvPr id="5" name="グループ化 4"/>
          <p:cNvGrpSpPr/>
          <p:nvPr/>
        </p:nvGrpSpPr>
        <p:grpSpPr>
          <a:xfrm>
            <a:off x="1002765" y="1830940"/>
            <a:ext cx="7228300" cy="2018405"/>
            <a:chOff x="615620" y="2155218"/>
            <a:chExt cx="8050088" cy="2247877"/>
          </a:xfrm>
        </p:grpSpPr>
        <p:sp>
          <p:nvSpPr>
            <p:cNvPr id="62" name="フリーフォーム 61"/>
            <p:cNvSpPr/>
            <p:nvPr/>
          </p:nvSpPr>
          <p:spPr>
            <a:xfrm>
              <a:off x="7459580" y="2657648"/>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フリーフォーム 64"/>
            <p:cNvSpPr/>
            <p:nvPr/>
          </p:nvSpPr>
          <p:spPr>
            <a:xfrm>
              <a:off x="1388992" y="3500641"/>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7" name="直線コネクタ 66"/>
            <p:cNvCxnSpPr>
              <a:endCxn id="92" idx="1"/>
            </p:cNvCxnSpPr>
            <p:nvPr/>
          </p:nvCxnSpPr>
          <p:spPr>
            <a:xfrm>
              <a:off x="2453609" y="3327663"/>
              <a:ext cx="86684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2462103" y="2634034"/>
              <a:ext cx="18745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2478719" y="4038302"/>
              <a:ext cx="17927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5429149" y="2855968"/>
              <a:ext cx="1759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423101" y="3802433"/>
              <a:ext cx="1820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605143" y="2868562"/>
              <a:ext cx="0" cy="403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605143" y="3427653"/>
              <a:ext cx="0" cy="374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605143" y="3427653"/>
              <a:ext cx="415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05143" y="3276777"/>
              <a:ext cx="398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95" idx="3"/>
            </p:cNvCxnSpPr>
            <p:nvPr/>
          </p:nvCxnSpPr>
          <p:spPr>
            <a:xfrm>
              <a:off x="6294251" y="3354725"/>
              <a:ext cx="6643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6405197" y="3214193"/>
              <a:ext cx="4594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2524064" y="2532262"/>
              <a:ext cx="706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524157" y="3186680"/>
              <a:ext cx="70618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6111956" y="3724157"/>
              <a:ext cx="265377" cy="262543"/>
              <a:chOff x="7020272" y="2702574"/>
              <a:chExt cx="360038" cy="356634"/>
            </a:xfrm>
          </p:grpSpPr>
          <p:sp>
            <p:nvSpPr>
              <p:cNvPr id="81" name="正方形/長方形 80"/>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2" name="直線コネクタ 81"/>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直線コネクタ 82"/>
            <p:cNvCxnSpPr/>
            <p:nvPr/>
          </p:nvCxnSpPr>
          <p:spPr>
            <a:xfrm>
              <a:off x="4045286" y="2854209"/>
              <a:ext cx="2383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4060691" y="3811907"/>
              <a:ext cx="2715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4045286" y="2854209"/>
              <a:ext cx="0" cy="3874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4060691" y="3427653"/>
              <a:ext cx="0" cy="384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3611268" y="3236595"/>
              <a:ext cx="434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602467" y="3427653"/>
              <a:ext cx="4582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4225302" y="2564327"/>
              <a:ext cx="1242609" cy="377044"/>
            </a:xfrm>
            <a:prstGeom prst="rect">
              <a:avLst/>
            </a:prstGeom>
            <a:solidFill>
              <a:schemeClr val="bg1"/>
            </a:solidFill>
            <a:ln w="28575">
              <a:solidFill>
                <a:schemeClr val="tx1"/>
              </a:solidFill>
            </a:ln>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QD-SOA1</a:t>
              </a:r>
              <a:endParaRPr kumimoji="1" lang="ja-JP" altLang="en-US" sz="1600" dirty="0">
                <a:latin typeface="Times New Roman" panose="02020603050405020304" pitchFamily="18" charset="0"/>
                <a:cs typeface="Times New Roman" panose="02020603050405020304" pitchFamily="18" charset="0"/>
              </a:endParaRPr>
            </a:p>
          </p:txBody>
        </p:sp>
        <p:sp>
          <p:nvSpPr>
            <p:cNvPr id="90" name="テキスト ボックス 89"/>
            <p:cNvSpPr txBox="1"/>
            <p:nvPr/>
          </p:nvSpPr>
          <p:spPr>
            <a:xfrm>
              <a:off x="4225302" y="3724157"/>
              <a:ext cx="1242609" cy="377044"/>
            </a:xfrm>
            <a:prstGeom prst="rect">
              <a:avLst/>
            </a:prstGeom>
            <a:solidFill>
              <a:schemeClr val="bg1"/>
            </a:solidFill>
            <a:ln w="28575">
              <a:solidFill>
                <a:schemeClr val="tx1"/>
              </a:solidFill>
            </a:ln>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QD-SOA2</a:t>
              </a:r>
              <a:endParaRPr kumimoji="1" lang="ja-JP" altLang="en-US" sz="1600" dirty="0">
                <a:latin typeface="Times New Roman" panose="02020603050405020304" pitchFamily="18" charset="0"/>
                <a:cs typeface="Times New Roman" panose="02020603050405020304" pitchFamily="18" charset="0"/>
              </a:endParaRPr>
            </a:p>
          </p:txBody>
        </p:sp>
        <p:grpSp>
          <p:nvGrpSpPr>
            <p:cNvPr id="91" name="グループ化 90"/>
            <p:cNvGrpSpPr/>
            <p:nvPr/>
          </p:nvGrpSpPr>
          <p:grpSpPr>
            <a:xfrm>
              <a:off x="3320456" y="3179341"/>
              <a:ext cx="282011" cy="296645"/>
              <a:chOff x="7020272" y="2702574"/>
              <a:chExt cx="360038" cy="356634"/>
            </a:xfrm>
          </p:grpSpPr>
          <p:sp>
            <p:nvSpPr>
              <p:cNvPr id="92" name="正方形/長方形 91"/>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3" name="直線コネクタ 92"/>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グループ化 93"/>
            <p:cNvGrpSpPr/>
            <p:nvPr/>
          </p:nvGrpSpPr>
          <p:grpSpPr>
            <a:xfrm>
              <a:off x="6012240" y="3206402"/>
              <a:ext cx="282011" cy="296645"/>
              <a:chOff x="7020272" y="2702574"/>
              <a:chExt cx="360038" cy="356634"/>
            </a:xfrm>
          </p:grpSpPr>
          <p:sp>
            <p:nvSpPr>
              <p:cNvPr id="95" name="正方形/長方形 94"/>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6" name="直線コネクタ 95"/>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テキスト ボックス 96"/>
            <p:cNvSpPr txBox="1"/>
            <p:nvPr/>
          </p:nvSpPr>
          <p:spPr>
            <a:xfrm>
              <a:off x="6392386" y="3666906"/>
              <a:ext cx="1064366" cy="37704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 Coupler</a:t>
              </a:r>
              <a:endParaRPr kumimoji="1" lang="ja-JP" altLang="en-US" sz="1600" dirty="0">
                <a:latin typeface="Times New Roman" panose="02020603050405020304" pitchFamily="18" charset="0"/>
                <a:cs typeface="Times New Roman" panose="02020603050405020304" pitchFamily="18" charset="0"/>
              </a:endParaRPr>
            </a:p>
          </p:txBody>
        </p:sp>
        <p:grpSp>
          <p:nvGrpSpPr>
            <p:cNvPr id="98" name="グループ化 97"/>
            <p:cNvGrpSpPr/>
            <p:nvPr/>
          </p:nvGrpSpPr>
          <p:grpSpPr>
            <a:xfrm>
              <a:off x="926405" y="2155218"/>
              <a:ext cx="1461331" cy="525410"/>
              <a:chOff x="-1260648" y="2783886"/>
              <a:chExt cx="1461331" cy="525410"/>
            </a:xfrm>
          </p:grpSpPr>
          <p:cxnSp>
            <p:nvCxnSpPr>
              <p:cNvPr id="99" name="直線コネクタ 98"/>
              <p:cNvCxnSpPr/>
              <p:nvPr/>
            </p:nvCxnSpPr>
            <p:spPr>
              <a:xfrm flipV="1">
                <a:off x="-1260648" y="3308708"/>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フリーフォーム 99"/>
              <p:cNvSpPr/>
              <p:nvPr/>
            </p:nvSpPr>
            <p:spPr>
              <a:xfrm>
                <a:off x="-1104023" y="2783886"/>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mc:AlternateContent xmlns:mc="http://schemas.openxmlformats.org/markup-compatibility/2006" xmlns:a14="http://schemas.microsoft.com/office/drawing/2010/main">
          <mc:Choice Requires="a14">
            <p:sp>
              <p:nvSpPr>
                <p:cNvPr id="101" name="テキスト ボックス 100"/>
                <p:cNvSpPr txBox="1"/>
                <p:nvPr/>
              </p:nvSpPr>
              <p:spPr>
                <a:xfrm>
                  <a:off x="873847" y="2680040"/>
                  <a:ext cx="1566447" cy="377044"/>
                </a:xfrm>
                <a:prstGeom prst="rect">
                  <a:avLst/>
                </a:prstGeom>
                <a:noFill/>
              </p:spPr>
              <p:txBody>
                <a:bodyPr wrap="square" rtlCol="0">
                  <a:spAutoFit/>
                </a:bodyPr>
                <a:lstStyle/>
                <a:p>
                  <a:pPr algn="ctr"/>
                  <a:r>
                    <a:rPr kumimoji="1" lang="en-US" altLang="ja-JP" sz="1600" dirty="0" err="1">
                      <a:latin typeface="Times New Roman" panose="02020603050405020304" pitchFamily="18" charset="0"/>
                      <a:cs typeface="Times New Roman" panose="02020603050405020304" pitchFamily="18" charset="0"/>
                    </a:rPr>
                    <a:t>InputA</a:t>
                  </a:r>
                  <a:r>
                    <a:rPr kumimoji="1" lang="en-US" altLang="ja-JP" sz="1600" dirty="0">
                      <a:latin typeface="Times New Roman" panose="02020603050405020304" pitchFamily="18" charset="0"/>
                      <a:cs typeface="Times New Roman" panose="02020603050405020304" pitchFamily="18" charset="0"/>
                    </a:rPr>
                    <a:t> </a:t>
                  </a:r>
                  <a:r>
                    <a:rPr kumimoji="1" lang="en-US" altLang="ja-JP" sz="1600" dirty="0"/>
                    <a:t>(</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a:rPr kumimoji="1" lang="en-US" altLang="ja-JP" sz="1600" b="0" i="1" smtClean="0">
                              <a:latin typeface="Cambria Math"/>
                            </a:rPr>
                            <m:t>𝐴</m:t>
                          </m:r>
                        </m:sub>
                      </m:sSub>
                    </m:oMath>
                  </a14:m>
                  <a:r>
                    <a:rPr kumimoji="1" lang="en-US" altLang="ja-JP" sz="1600" dirty="0"/>
                    <a:t>)</a:t>
                  </a:r>
                  <a:endParaRPr kumimoji="1" lang="ja-JP" altLang="en-US" sz="1600"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873847" y="2680040"/>
                  <a:ext cx="1566447" cy="377044"/>
                </a:xfrm>
                <a:prstGeom prst="rect">
                  <a:avLst/>
                </a:prstGeom>
                <a:blipFill rotWithShape="1">
                  <a:blip r:embed="rId3"/>
                  <a:stretch>
                    <a:fillRect t="-714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615620" y="3102937"/>
                  <a:ext cx="1863099" cy="37704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Clock </a:t>
                  </a:r>
                  <a:r>
                    <a:rPr kumimoji="1" lang="en-US" altLang="ja-JP" sz="1600" dirty="0"/>
                    <a:t>(</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a:rPr kumimoji="1" lang="en-US" altLang="ja-JP" sz="1600" b="0" i="1" smtClean="0">
                              <a:latin typeface="Cambria Math"/>
                            </a:rPr>
                            <m:t>𝐶𝐿</m:t>
                          </m:r>
                        </m:sub>
                      </m:sSub>
                    </m:oMath>
                  </a14:m>
                  <a:r>
                    <a:rPr kumimoji="1" lang="en-US" altLang="ja-JP" sz="1600" dirty="0"/>
                    <a:t>)</a:t>
                  </a:r>
                  <a:endParaRPr kumimoji="1" lang="ja-JP" altLang="en-US" sz="160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615620" y="3102937"/>
                  <a:ext cx="1863099" cy="377044"/>
                </a:xfrm>
                <a:prstGeom prst="rect">
                  <a:avLst/>
                </a:prstGeom>
                <a:blipFill rotWithShape="1">
                  <a:blip r:embed="rId4"/>
                  <a:stretch>
                    <a:fillRect t="-727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926405" y="4026051"/>
                  <a:ext cx="1619279" cy="377044"/>
                </a:xfrm>
                <a:prstGeom prst="rect">
                  <a:avLst/>
                </a:prstGeom>
                <a:noFill/>
              </p:spPr>
              <p:txBody>
                <a:bodyPr wrap="square" rtlCol="0">
                  <a:spAutoFit/>
                </a:bodyPr>
                <a:lstStyle/>
                <a:p>
                  <a:pPr algn="ctr"/>
                  <a:r>
                    <a:rPr kumimoji="1" lang="en-US" altLang="ja-JP" sz="1600" dirty="0" err="1">
                      <a:latin typeface="Times New Roman" panose="02020603050405020304" pitchFamily="18" charset="0"/>
                      <a:cs typeface="Times New Roman" panose="02020603050405020304" pitchFamily="18" charset="0"/>
                    </a:rPr>
                    <a:t>InputB</a:t>
                  </a:r>
                  <a:r>
                    <a:rPr kumimoji="1" lang="en-US" altLang="ja-JP" sz="1600" dirty="0">
                      <a:latin typeface="Times New Roman" panose="02020603050405020304" pitchFamily="18" charset="0"/>
                      <a:cs typeface="Times New Roman" panose="02020603050405020304" pitchFamily="18" charset="0"/>
                    </a:rPr>
                    <a:t> </a:t>
                  </a:r>
                  <a:r>
                    <a:rPr lang="en-US" altLang="ja-JP" sz="1600" dirty="0"/>
                    <a:t>(</a:t>
                  </a:r>
                  <a14:m>
                    <m:oMath xmlns:m="http://schemas.openxmlformats.org/officeDocument/2006/math">
                      <m:sSub>
                        <m:sSubPr>
                          <m:ctrlPr>
                            <a:rPr lang="en-US" altLang="ja-JP" sz="1600" b="0" i="1" smtClean="0">
                              <a:latin typeface="Cambria Math" panose="02040503050406030204" pitchFamily="18" charset="0"/>
                            </a:rPr>
                          </m:ctrlPr>
                        </m:sSubPr>
                        <m:e>
                          <m:r>
                            <a:rPr lang="ja-JP" altLang="en-US" sz="1600" i="1" smtClean="0">
                              <a:latin typeface="Cambria Math"/>
                            </a:rPr>
                            <m:t>𝜆</m:t>
                          </m:r>
                        </m:e>
                        <m:sub>
                          <m:r>
                            <a:rPr lang="en-US" altLang="ja-JP" sz="1600" b="0" i="1" smtClean="0">
                              <a:latin typeface="Cambria Math"/>
                            </a:rPr>
                            <m:t>𝐵</m:t>
                          </m:r>
                        </m:sub>
                      </m:sSub>
                    </m:oMath>
                  </a14:m>
                  <a:r>
                    <a:rPr lang="en-US" altLang="ja-JP" sz="1600" dirty="0"/>
                    <a:t>)</a:t>
                  </a:r>
                  <a:endParaRPr kumimoji="1" lang="ja-JP" altLang="en-US" sz="1600"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926405" y="4026051"/>
                  <a:ext cx="1619279" cy="377044"/>
                </a:xfrm>
                <a:prstGeom prst="rect">
                  <a:avLst/>
                </a:prstGeom>
                <a:blipFill rotWithShape="1">
                  <a:blip r:embed="rId5"/>
                  <a:stretch>
                    <a:fillRect t="-7273" b="-23636"/>
                  </a:stretch>
                </a:blipFill>
              </p:spPr>
              <p:txBody>
                <a:bodyPr/>
                <a:lstStyle/>
                <a:p>
                  <a:r>
                    <a:rPr lang="en-US">
                      <a:noFill/>
                    </a:rPr>
                    <a:t> </a:t>
                  </a:r>
                </a:p>
              </p:txBody>
            </p:sp>
          </mc:Fallback>
        </mc:AlternateContent>
        <p:grpSp>
          <p:nvGrpSpPr>
            <p:cNvPr id="104" name="グループ化 103"/>
            <p:cNvGrpSpPr/>
            <p:nvPr/>
          </p:nvGrpSpPr>
          <p:grpSpPr>
            <a:xfrm>
              <a:off x="937951" y="3500641"/>
              <a:ext cx="1461331" cy="540209"/>
              <a:chOff x="-1260648" y="2512796"/>
              <a:chExt cx="1461331" cy="540209"/>
            </a:xfrm>
          </p:grpSpPr>
          <p:sp>
            <p:nvSpPr>
              <p:cNvPr id="105" name="フリーフォーム 104"/>
              <p:cNvSpPr/>
              <p:nvPr/>
            </p:nvSpPr>
            <p:spPr>
              <a:xfrm>
                <a:off x="-293373" y="2527595"/>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フリーフォーム 105"/>
              <p:cNvSpPr/>
              <p:nvPr/>
            </p:nvSpPr>
            <p:spPr>
              <a:xfrm>
                <a:off x="-1104023" y="2512796"/>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p:cNvCxnSpPr/>
              <p:nvPr/>
            </p:nvCxnSpPr>
            <p:spPr>
              <a:xfrm flipV="1">
                <a:off x="-1260648" y="3038206"/>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8" name="テキスト ボックス 107"/>
                <p:cNvSpPr txBox="1"/>
                <p:nvPr/>
              </p:nvSpPr>
              <p:spPr>
                <a:xfrm>
                  <a:off x="6960353" y="3186680"/>
                  <a:ext cx="1705355" cy="37704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Output </a:t>
                  </a:r>
                  <a:r>
                    <a:rPr kumimoji="1" lang="en-US" altLang="ja-JP" sz="1600" dirty="0"/>
                    <a:t>(</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a:rPr kumimoji="1" lang="en-US" altLang="ja-JP" sz="1600" b="0" i="1" smtClean="0">
                              <a:latin typeface="Cambria Math"/>
                            </a:rPr>
                            <m:t>𝐶𝐿</m:t>
                          </m:r>
                        </m:sub>
                      </m:sSub>
                    </m:oMath>
                  </a14:m>
                  <a:r>
                    <a:rPr kumimoji="1" lang="en-US" altLang="ja-JP" sz="1600" dirty="0"/>
                    <a:t>)</a:t>
                  </a:r>
                  <a:endParaRPr kumimoji="1" lang="ja-JP" altLang="en-US" sz="16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6960353" y="3186680"/>
                  <a:ext cx="1705355" cy="377044"/>
                </a:xfrm>
                <a:prstGeom prst="rect">
                  <a:avLst/>
                </a:prstGeom>
                <a:blipFill rotWithShape="1">
                  <a:blip r:embed="rId6"/>
                  <a:stretch>
                    <a:fillRect t="-7143" b="-21429"/>
                  </a:stretch>
                </a:blipFill>
              </p:spPr>
              <p:txBody>
                <a:bodyPr/>
                <a:lstStyle/>
                <a:p>
                  <a:r>
                    <a:rPr lang="en-US">
                      <a:noFill/>
                    </a:rPr>
                    <a:t> </a:t>
                  </a:r>
                </a:p>
              </p:txBody>
            </p:sp>
          </mc:Fallback>
        </mc:AlternateContent>
        <p:grpSp>
          <p:nvGrpSpPr>
            <p:cNvPr id="109" name="グループ化 108"/>
            <p:cNvGrpSpPr/>
            <p:nvPr/>
          </p:nvGrpSpPr>
          <p:grpSpPr>
            <a:xfrm>
              <a:off x="7021313" y="2657060"/>
              <a:ext cx="1461331" cy="525998"/>
              <a:chOff x="-1294366" y="2638182"/>
              <a:chExt cx="1461331" cy="525998"/>
            </a:xfrm>
          </p:grpSpPr>
          <p:sp>
            <p:nvSpPr>
              <p:cNvPr id="110" name="フリーフォーム 109"/>
              <p:cNvSpPr/>
              <p:nvPr/>
            </p:nvSpPr>
            <p:spPr>
              <a:xfrm>
                <a:off x="-580278" y="2638182"/>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1" name="直線コネクタ 110"/>
              <p:cNvCxnSpPr/>
              <p:nvPr/>
            </p:nvCxnSpPr>
            <p:spPr>
              <a:xfrm flipV="1">
                <a:off x="-1294366" y="3163592"/>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2" name="直線矢印コネクタ 111"/>
            <p:cNvCxnSpPr/>
            <p:nvPr/>
          </p:nvCxnSpPr>
          <p:spPr>
            <a:xfrm>
              <a:off x="2524064" y="3912679"/>
              <a:ext cx="6846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3" name="フリーフォーム 112"/>
            <p:cNvSpPr/>
            <p:nvPr/>
          </p:nvSpPr>
          <p:spPr>
            <a:xfrm>
              <a:off x="1910869" y="2155218"/>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フリーフォーム 113"/>
            <p:cNvSpPr/>
            <p:nvPr/>
          </p:nvSpPr>
          <p:spPr>
            <a:xfrm>
              <a:off x="1640493" y="2155218"/>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4" name="表 3"/>
          <p:cNvGraphicFramePr>
            <a:graphicFrameLocks noGrp="1"/>
          </p:cNvGraphicFramePr>
          <p:nvPr>
            <p:extLst>
              <p:ext uri="{D42A27DB-BD31-4B8C-83A1-F6EECF244321}">
                <p14:modId xmlns:p14="http://schemas.microsoft.com/office/powerpoint/2010/main" val="1419112835"/>
              </p:ext>
            </p:extLst>
          </p:nvPr>
        </p:nvGraphicFramePr>
        <p:xfrm>
          <a:off x="713064" y="4861230"/>
          <a:ext cx="7802589" cy="1525765"/>
        </p:xfrm>
        <a:graphic>
          <a:graphicData uri="http://schemas.openxmlformats.org/drawingml/2006/table">
            <a:tbl>
              <a:tblPr firstRow="1" bandRow="1">
                <a:tableStyleId>{5C22544A-7EE6-4342-B048-85BDC9FD1C3A}</a:tableStyleId>
              </a:tblPr>
              <a:tblGrid>
                <a:gridCol w="793423">
                  <a:extLst>
                    <a:ext uri="{9D8B030D-6E8A-4147-A177-3AD203B41FA5}">
                      <a16:colId xmlns:a16="http://schemas.microsoft.com/office/drawing/2014/main" val="20000"/>
                    </a:ext>
                  </a:extLst>
                </a:gridCol>
                <a:gridCol w="782311">
                  <a:extLst>
                    <a:ext uri="{9D8B030D-6E8A-4147-A177-3AD203B41FA5}">
                      <a16:colId xmlns:a16="http://schemas.microsoft.com/office/drawing/2014/main" val="20001"/>
                    </a:ext>
                  </a:extLst>
                </a:gridCol>
                <a:gridCol w="791836">
                  <a:extLst>
                    <a:ext uri="{9D8B030D-6E8A-4147-A177-3AD203B41FA5}">
                      <a16:colId xmlns:a16="http://schemas.microsoft.com/office/drawing/2014/main" val="20002"/>
                    </a:ext>
                  </a:extLst>
                </a:gridCol>
                <a:gridCol w="5435019">
                  <a:extLst>
                    <a:ext uri="{9D8B030D-6E8A-4147-A177-3AD203B41FA5}">
                      <a16:colId xmlns:a16="http://schemas.microsoft.com/office/drawing/2014/main" val="20003"/>
                    </a:ext>
                  </a:extLst>
                </a:gridCol>
              </a:tblGrid>
              <a:tr h="305153">
                <a:tc>
                  <a:txBody>
                    <a:bodyPr/>
                    <a:lstStyle/>
                    <a:p>
                      <a:pPr algn="ctr"/>
                      <a:r>
                        <a:rPr lang="en-US" sz="1500" dirty="0" err="1">
                          <a:latin typeface="Times New Roman" panose="02020603050405020304" pitchFamily="18" charset="0"/>
                          <a:cs typeface="Times New Roman" panose="02020603050405020304" pitchFamily="18" charset="0"/>
                        </a:rPr>
                        <a:t>InputA</a:t>
                      </a:r>
                      <a:endParaRPr lang="en-US" sz="1500" dirty="0">
                        <a:latin typeface="Times New Roman" panose="02020603050405020304" pitchFamily="18" charset="0"/>
                        <a:cs typeface="Times New Roman" panose="02020603050405020304" pitchFamily="18" charset="0"/>
                      </a:endParaRPr>
                    </a:p>
                  </a:txBody>
                  <a:tcPr marL="75243" marR="75243" marT="37622" marB="37622"/>
                </a:tc>
                <a:tc>
                  <a:txBody>
                    <a:bodyPr/>
                    <a:lstStyle/>
                    <a:p>
                      <a:pPr algn="ctr"/>
                      <a:r>
                        <a:rPr lang="en-US" sz="1500" dirty="0" err="1">
                          <a:latin typeface="Times New Roman" panose="02020603050405020304" pitchFamily="18" charset="0"/>
                          <a:cs typeface="Times New Roman" panose="02020603050405020304" pitchFamily="18" charset="0"/>
                        </a:rPr>
                        <a:t>InputB</a:t>
                      </a:r>
                      <a:endParaRPr lang="en-US" sz="1500" dirty="0">
                        <a:latin typeface="Times New Roman" panose="02020603050405020304" pitchFamily="18" charset="0"/>
                        <a:cs typeface="Times New Roman" panose="02020603050405020304" pitchFamily="18" charset="0"/>
                      </a:endParaRP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Output</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Reason</a:t>
                      </a:r>
                    </a:p>
                  </a:txBody>
                  <a:tcPr marL="75243" marR="75243" marT="37622" marB="37622"/>
                </a:tc>
                <a:extLst>
                  <a:ext uri="{0D108BD9-81ED-4DB2-BD59-A6C34878D82A}">
                    <a16:rowId xmlns:a16="http://schemas.microsoft.com/office/drawing/2014/main" val="10000"/>
                  </a:ext>
                </a:extLst>
              </a:tr>
              <a:tr h="305153">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No phase difference between upper waveguide and lower waveguide</a:t>
                      </a:r>
                    </a:p>
                  </a:txBody>
                  <a:tcPr marL="75243" marR="75243" marT="37622" marB="37622"/>
                </a:tc>
                <a:extLst>
                  <a:ext uri="{0D108BD9-81ED-4DB2-BD59-A6C34878D82A}">
                    <a16:rowId xmlns:a16="http://schemas.microsoft.com/office/drawing/2014/main" val="10001"/>
                  </a:ext>
                </a:extLst>
              </a:tr>
              <a:tr h="305153">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Phase difference between upper waveguide and lower waveguide</a:t>
                      </a:r>
                    </a:p>
                  </a:txBody>
                  <a:tcPr marL="75243" marR="75243" marT="37622" marB="37622"/>
                </a:tc>
                <a:extLst>
                  <a:ext uri="{0D108BD9-81ED-4DB2-BD59-A6C34878D82A}">
                    <a16:rowId xmlns:a16="http://schemas.microsoft.com/office/drawing/2014/main" val="10002"/>
                  </a:ext>
                </a:extLst>
              </a:tr>
              <a:tr h="305153">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Phase difference between upper waveguide and lower waveguide</a:t>
                      </a:r>
                    </a:p>
                  </a:txBody>
                  <a:tcPr marL="75243" marR="75243" marT="37622" marB="37622"/>
                </a:tc>
                <a:extLst>
                  <a:ext uri="{0D108BD9-81ED-4DB2-BD59-A6C34878D82A}">
                    <a16:rowId xmlns:a16="http://schemas.microsoft.com/office/drawing/2014/main" val="10003"/>
                  </a:ext>
                </a:extLst>
              </a:tr>
              <a:tr h="305153">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No phase difference between upper waveguide and lower waveguide</a:t>
                      </a:r>
                    </a:p>
                  </a:txBody>
                  <a:tcPr marL="75243" marR="75243" marT="37622" marB="37622"/>
                </a:tc>
                <a:extLst>
                  <a:ext uri="{0D108BD9-81ED-4DB2-BD59-A6C34878D82A}">
                    <a16:rowId xmlns:a16="http://schemas.microsoft.com/office/drawing/2014/main" val="10004"/>
                  </a:ext>
                </a:extLst>
              </a:tr>
            </a:tbl>
          </a:graphicData>
        </a:graphic>
      </p:graphicFrame>
      <p:sp>
        <p:nvSpPr>
          <p:cNvPr id="8" name="テキスト ボックス 7"/>
          <p:cNvSpPr txBox="1"/>
          <p:nvPr/>
        </p:nvSpPr>
        <p:spPr>
          <a:xfrm>
            <a:off x="1239201" y="4509766"/>
            <a:ext cx="669674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Table 1. A truth table of all-optical XOR gate</a:t>
            </a:r>
          </a:p>
        </p:txBody>
      </p:sp>
      <mc:AlternateContent xmlns:mc="http://schemas.openxmlformats.org/markup-compatibility/2006" xmlns:a14="http://schemas.microsoft.com/office/drawing/2010/main">
        <mc:Choice Requires="a14">
          <p:sp>
            <p:nvSpPr>
              <p:cNvPr id="10" name="右矢印 9"/>
              <p:cNvSpPr/>
              <p:nvPr/>
            </p:nvSpPr>
            <p:spPr>
              <a:xfrm>
                <a:off x="4516404" y="1655022"/>
                <a:ext cx="664479" cy="47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a:rPr>
                          </m:ctrlPr>
                        </m:sSubPr>
                        <m:e>
                          <m:r>
                            <a:rPr lang="en-US" sz="1600" i="1" smtClean="0">
                              <a:latin typeface="Cambria Math"/>
                              <a:ea typeface="Cambria Math"/>
                            </a:rPr>
                            <m:t>𝜙</m:t>
                          </m:r>
                        </m:e>
                        <m:sub>
                          <m:r>
                            <a:rPr lang="en-US" sz="1600" b="0" i="1" smtClean="0">
                              <a:latin typeface="Cambria Math"/>
                              <a:ea typeface="Cambria Math"/>
                            </a:rPr>
                            <m:t>𝐴</m:t>
                          </m:r>
                        </m:sub>
                      </m:sSub>
                    </m:oMath>
                  </m:oMathPara>
                </a14:m>
                <a:endParaRPr lang="en-US" sz="1600" dirty="0"/>
              </a:p>
            </p:txBody>
          </p:sp>
        </mc:Choice>
        <mc:Fallback xmlns="">
          <p:sp>
            <p:nvSpPr>
              <p:cNvPr id="10" name="右矢印 9"/>
              <p:cNvSpPr>
                <a:spLocks noRot="1" noChangeAspect="1" noMove="1" noResize="1" noEditPoints="1" noAdjustHandles="1" noChangeArrowheads="1" noChangeShapeType="1" noTextEdit="1"/>
              </p:cNvSpPr>
              <p:nvPr/>
            </p:nvSpPr>
            <p:spPr>
              <a:xfrm>
                <a:off x="4516404" y="1655022"/>
                <a:ext cx="664479" cy="479571"/>
              </a:xfrm>
              <a:prstGeom prst="rightArrow">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右矢印 65"/>
              <p:cNvSpPr/>
              <p:nvPr/>
            </p:nvSpPr>
            <p:spPr>
              <a:xfrm>
                <a:off x="4499992" y="3643646"/>
                <a:ext cx="664479" cy="544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a:rPr>
                          </m:ctrlPr>
                        </m:sSubPr>
                        <m:e>
                          <m:r>
                            <a:rPr lang="en-US" sz="1600" i="1" smtClean="0">
                              <a:latin typeface="Cambria Math"/>
                              <a:ea typeface="Cambria Math"/>
                            </a:rPr>
                            <m:t>𝜙</m:t>
                          </m:r>
                        </m:e>
                        <m:sub>
                          <m:r>
                            <a:rPr lang="en-US" sz="1600" b="0" i="1" smtClean="0">
                              <a:latin typeface="Cambria Math"/>
                              <a:ea typeface="Cambria Math"/>
                            </a:rPr>
                            <m:t>𝐵</m:t>
                          </m:r>
                        </m:sub>
                      </m:sSub>
                    </m:oMath>
                  </m:oMathPara>
                </a14:m>
                <a:endParaRPr lang="en-US" sz="1600" dirty="0"/>
              </a:p>
            </p:txBody>
          </p:sp>
        </mc:Choice>
        <mc:Fallback xmlns="">
          <p:sp>
            <p:nvSpPr>
              <p:cNvPr id="66" name="右矢印 65"/>
              <p:cNvSpPr>
                <a:spLocks noRot="1" noChangeAspect="1" noMove="1" noResize="1" noEditPoints="1" noAdjustHandles="1" noChangeArrowheads="1" noChangeShapeType="1" noTextEdit="1"/>
              </p:cNvSpPr>
              <p:nvPr/>
            </p:nvSpPr>
            <p:spPr>
              <a:xfrm>
                <a:off x="4499992" y="3643646"/>
                <a:ext cx="664479" cy="544372"/>
              </a:xfrm>
              <a:prstGeom prst="rightArrow">
                <a:avLst/>
              </a:prstGeom>
              <a:blipFill rotWithShape="0">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2297354"/>
      </p:ext>
    </p:extLst>
  </p:cSld>
  <p:clrMapOvr>
    <a:masterClrMapping/>
  </p:clrMapOvr>
  <p:transition advTm="22804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2"/>
          <p:cNvSpPr>
            <a:spLocks noGrp="1"/>
          </p:cNvSpPr>
          <p:nvPr>
            <p:ph idx="1"/>
          </p:nvPr>
        </p:nvSpPr>
        <p:spPr>
          <a:xfrm>
            <a:off x="0" y="714356"/>
            <a:ext cx="9144000" cy="6143644"/>
          </a:xfrm>
        </p:spPr>
        <p:txBody>
          <a:bodyPr>
            <a:normAutofit/>
          </a:bodyPr>
          <a:lstStyle/>
          <a:p>
            <a:endParaRPr lang="en-US" altLang="ja-JP" sz="2800" dirty="0">
              <a:ea typeface="HGPｺﾞｼｯｸM" pitchFamily="50" charset="-128"/>
            </a:endParaRPr>
          </a:p>
          <a:p>
            <a:endParaRPr lang="en-US" altLang="ja-JP" sz="2800" dirty="0">
              <a:solidFill>
                <a:schemeClr val="tx2"/>
              </a:solidFill>
              <a:ea typeface="HGPｺﾞｼｯｸM" pitchFamily="50" charset="-128"/>
            </a:endParaRPr>
          </a:p>
          <a:p>
            <a:endParaRPr lang="en-US" altLang="ja-JP" sz="2800" dirty="0">
              <a:solidFill>
                <a:schemeClr val="tx2"/>
              </a:solidFill>
              <a:ea typeface="HGPｺﾞｼｯｸM" pitchFamily="50" charset="-128"/>
            </a:endParaRPr>
          </a:p>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sp>
        <p:nvSpPr>
          <p:cNvPr id="100" name="コンテンツ プレースホルダ 2"/>
          <p:cNvSpPr txBox="1">
            <a:spLocks/>
          </p:cNvSpPr>
          <p:nvPr/>
        </p:nvSpPr>
        <p:spPr>
          <a:xfrm>
            <a:off x="-1588" y="692696"/>
            <a:ext cx="9144000" cy="61436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kumimoji="1"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u"/>
              <a:defRPr kumimoji="1"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Wingdings" pitchFamily="2" charset="2"/>
              <a:buChar char="u"/>
              <a:defRPr kumimoji="1"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542925" indent="-180975"/>
            <a:r>
              <a:rPr lang="en-US" altLang="ja-JP" sz="2800" dirty="0"/>
              <a:t>Replaces </a:t>
            </a:r>
            <a:r>
              <a:rPr lang="en-US" altLang="ja-JP" sz="2800" dirty="0" err="1"/>
              <a:t>InputB</a:t>
            </a:r>
            <a:r>
              <a:rPr lang="en-US" altLang="ja-JP" sz="2800" dirty="0"/>
              <a:t> with Clock of all-optical XOR gate</a:t>
            </a:r>
          </a:p>
        </p:txBody>
      </p:sp>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3-5.</a:t>
            </a:r>
            <a:r>
              <a:rPr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 </a:t>
            </a:r>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Optical Device—All-Optical AND Gate</a:t>
            </a:r>
            <a:r>
              <a:rPr lang="en-US" altLang="ja-JP" sz="16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[5]</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8</a:t>
            </a:fld>
            <a:endParaRPr kumimoji="1" lang="ja-JP" altLang="en-US" dirty="0"/>
          </a:p>
        </p:txBody>
      </p:sp>
      <p:grpSp>
        <p:nvGrpSpPr>
          <p:cNvPr id="3" name="グループ化 2"/>
          <p:cNvGrpSpPr/>
          <p:nvPr/>
        </p:nvGrpSpPr>
        <p:grpSpPr>
          <a:xfrm>
            <a:off x="1003862" y="1995600"/>
            <a:ext cx="7104778" cy="2082278"/>
            <a:chOff x="707166" y="2235786"/>
            <a:chExt cx="7747105" cy="2270532"/>
          </a:xfrm>
        </p:grpSpPr>
        <p:sp>
          <p:nvSpPr>
            <p:cNvPr id="76" name="フリーフォーム 75"/>
            <p:cNvSpPr/>
            <p:nvPr/>
          </p:nvSpPr>
          <p:spPr>
            <a:xfrm>
              <a:off x="1420612" y="3116544"/>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7" name="直線コネクタ 76"/>
            <p:cNvCxnSpPr>
              <a:endCxn id="126" idx="1"/>
            </p:cNvCxnSpPr>
            <p:nvPr/>
          </p:nvCxnSpPr>
          <p:spPr>
            <a:xfrm>
              <a:off x="2476267" y="3567349"/>
              <a:ext cx="86684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2497924" y="2873720"/>
              <a:ext cx="17992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501377" y="4329790"/>
              <a:ext cx="17958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5448785" y="3136851"/>
              <a:ext cx="179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5442737" y="4070067"/>
              <a:ext cx="18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5627801" y="3136851"/>
              <a:ext cx="0" cy="379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5627801" y="3658727"/>
              <a:ext cx="0" cy="4210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5627801" y="3667339"/>
              <a:ext cx="415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5627801" y="3516463"/>
              <a:ext cx="398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129" idx="3"/>
            </p:cNvCxnSpPr>
            <p:nvPr/>
          </p:nvCxnSpPr>
          <p:spPr>
            <a:xfrm>
              <a:off x="6316909" y="3594411"/>
              <a:ext cx="6643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419338" y="3436142"/>
              <a:ext cx="4594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2546722" y="2771948"/>
              <a:ext cx="706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2546722" y="3436142"/>
              <a:ext cx="70618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4" name="グループ化 113"/>
            <p:cNvGrpSpPr/>
            <p:nvPr/>
          </p:nvGrpSpPr>
          <p:grpSpPr>
            <a:xfrm>
              <a:off x="6134614" y="3963843"/>
              <a:ext cx="265377" cy="262543"/>
              <a:chOff x="7020272" y="2702574"/>
              <a:chExt cx="360038" cy="356634"/>
            </a:xfrm>
          </p:grpSpPr>
          <p:sp>
            <p:nvSpPr>
              <p:cNvPr id="115" name="正方形/長方形 114"/>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6" name="直線コネクタ 115"/>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直線コネクタ 116"/>
            <p:cNvCxnSpPr/>
            <p:nvPr/>
          </p:nvCxnSpPr>
          <p:spPr>
            <a:xfrm>
              <a:off x="4055849" y="3131343"/>
              <a:ext cx="2413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083349" y="4074000"/>
              <a:ext cx="213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4067944" y="3131343"/>
              <a:ext cx="0" cy="344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4083349" y="3667339"/>
              <a:ext cx="0" cy="4105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3633926" y="3476281"/>
              <a:ext cx="434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625125" y="3667339"/>
              <a:ext cx="4582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テキスト ボックス 122"/>
            <p:cNvSpPr txBox="1"/>
            <p:nvPr/>
          </p:nvSpPr>
          <p:spPr>
            <a:xfrm>
              <a:off x="4297194" y="2799666"/>
              <a:ext cx="1145541" cy="369162"/>
            </a:xfrm>
            <a:prstGeom prst="rect">
              <a:avLst/>
            </a:prstGeom>
            <a:solidFill>
              <a:schemeClr val="bg1"/>
            </a:solidFill>
            <a:ln w="28575">
              <a:solidFill>
                <a:schemeClr val="tx1"/>
              </a:solidFill>
            </a:ln>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QD-SOA1</a:t>
              </a:r>
              <a:endParaRPr kumimoji="1" lang="ja-JP" altLang="en-US" sz="1600" dirty="0">
                <a:latin typeface="Times New Roman" panose="02020603050405020304" pitchFamily="18" charset="0"/>
                <a:cs typeface="Times New Roman" panose="02020603050405020304" pitchFamily="18" charset="0"/>
              </a:endParaRPr>
            </a:p>
          </p:txBody>
        </p:sp>
        <p:sp>
          <p:nvSpPr>
            <p:cNvPr id="124" name="テキスト ボックス 123"/>
            <p:cNvSpPr txBox="1"/>
            <p:nvPr/>
          </p:nvSpPr>
          <p:spPr>
            <a:xfrm>
              <a:off x="4297194" y="3997445"/>
              <a:ext cx="1145543" cy="369162"/>
            </a:xfrm>
            <a:prstGeom prst="rect">
              <a:avLst/>
            </a:prstGeom>
            <a:solidFill>
              <a:schemeClr val="bg1"/>
            </a:solidFill>
            <a:ln w="28575">
              <a:solidFill>
                <a:schemeClr val="tx1"/>
              </a:solidFill>
            </a:ln>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QD-SOA2</a:t>
              </a:r>
              <a:endParaRPr kumimoji="1" lang="ja-JP" altLang="en-US" sz="1600" dirty="0">
                <a:latin typeface="Times New Roman" panose="02020603050405020304" pitchFamily="18" charset="0"/>
                <a:cs typeface="Times New Roman" panose="02020603050405020304" pitchFamily="18" charset="0"/>
              </a:endParaRPr>
            </a:p>
          </p:txBody>
        </p:sp>
        <p:grpSp>
          <p:nvGrpSpPr>
            <p:cNvPr id="125" name="グループ化 124"/>
            <p:cNvGrpSpPr/>
            <p:nvPr/>
          </p:nvGrpSpPr>
          <p:grpSpPr>
            <a:xfrm>
              <a:off x="3343114" y="3419027"/>
              <a:ext cx="282011" cy="296645"/>
              <a:chOff x="7020272" y="2702574"/>
              <a:chExt cx="360038" cy="356634"/>
            </a:xfrm>
          </p:grpSpPr>
          <p:sp>
            <p:nvSpPr>
              <p:cNvPr id="126" name="正方形/長方形 125"/>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コネクタ 126"/>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グループ化 127"/>
            <p:cNvGrpSpPr/>
            <p:nvPr/>
          </p:nvGrpSpPr>
          <p:grpSpPr>
            <a:xfrm>
              <a:off x="6034898" y="3446088"/>
              <a:ext cx="282011" cy="296645"/>
              <a:chOff x="7020272" y="2702574"/>
              <a:chExt cx="360038" cy="356634"/>
            </a:xfrm>
          </p:grpSpPr>
          <p:sp>
            <p:nvSpPr>
              <p:cNvPr id="129" name="正方形/長方形 128"/>
              <p:cNvSpPr/>
              <p:nvPr/>
            </p:nvSpPr>
            <p:spPr>
              <a:xfrm>
                <a:off x="7020272" y="2702574"/>
                <a:ext cx="360038" cy="35663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0" name="直線コネクタ 129"/>
              <p:cNvCxnSpPr/>
              <p:nvPr/>
            </p:nvCxnSpPr>
            <p:spPr>
              <a:xfrm flipH="1">
                <a:off x="7020272" y="2702574"/>
                <a:ext cx="360038" cy="345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1" name="テキスト ボックス 130"/>
            <p:cNvSpPr txBox="1"/>
            <p:nvPr/>
          </p:nvSpPr>
          <p:spPr>
            <a:xfrm>
              <a:off x="6425405" y="3910448"/>
              <a:ext cx="1042115" cy="369162"/>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 </a:t>
              </a:r>
              <a:r>
                <a:rPr lang="en-US" altLang="ja-JP" sz="1600" dirty="0">
                  <a:latin typeface="Times New Roman" panose="02020603050405020304" pitchFamily="18" charset="0"/>
                  <a:cs typeface="Times New Roman" panose="02020603050405020304" pitchFamily="18" charset="0"/>
                </a:rPr>
                <a:t>Coupler</a:t>
              </a:r>
              <a:endParaRPr kumimoji="1" lang="ja-JP" altLang="en-US" sz="1600" dirty="0">
                <a:latin typeface="Times New Roman" panose="02020603050405020304" pitchFamily="18" charset="0"/>
                <a:cs typeface="Times New Roman" panose="02020603050405020304" pitchFamily="18" charset="0"/>
              </a:endParaRPr>
            </a:p>
          </p:txBody>
        </p:sp>
        <p:grpSp>
          <p:nvGrpSpPr>
            <p:cNvPr id="132" name="グループ化 131"/>
            <p:cNvGrpSpPr/>
            <p:nvPr/>
          </p:nvGrpSpPr>
          <p:grpSpPr>
            <a:xfrm>
              <a:off x="984238" y="2235786"/>
              <a:ext cx="1461331" cy="525411"/>
              <a:chOff x="-1225473" y="2624768"/>
              <a:chExt cx="1461331" cy="525411"/>
            </a:xfrm>
          </p:grpSpPr>
          <p:cxnSp>
            <p:nvCxnSpPr>
              <p:cNvPr id="133" name="直線コネクタ 132"/>
              <p:cNvCxnSpPr/>
              <p:nvPr/>
            </p:nvCxnSpPr>
            <p:spPr>
              <a:xfrm flipV="1">
                <a:off x="-1225473" y="3149591"/>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フリーフォーム 133"/>
              <p:cNvSpPr/>
              <p:nvPr/>
            </p:nvSpPr>
            <p:spPr>
              <a:xfrm>
                <a:off x="-1068848" y="2624768"/>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mc:AlternateContent xmlns:mc="http://schemas.openxmlformats.org/markup-compatibility/2006" xmlns:a14="http://schemas.microsoft.com/office/drawing/2010/main">
          <mc:Choice Requires="a14">
            <p:sp>
              <p:nvSpPr>
                <p:cNvPr id="135" name="テキスト ボックス 134"/>
                <p:cNvSpPr txBox="1"/>
                <p:nvPr/>
              </p:nvSpPr>
              <p:spPr>
                <a:xfrm>
                  <a:off x="917013" y="2709981"/>
                  <a:ext cx="1566447" cy="369162"/>
                </a:xfrm>
                <a:prstGeom prst="rect">
                  <a:avLst/>
                </a:prstGeom>
                <a:noFill/>
              </p:spPr>
              <p:txBody>
                <a:bodyPr wrap="square" rtlCol="0">
                  <a:spAutoFit/>
                </a:bodyPr>
                <a:lstStyle/>
                <a:p>
                  <a:pPr algn="ctr"/>
                  <a:r>
                    <a:rPr kumimoji="1" lang="en-US" altLang="ja-JP" sz="1600" dirty="0" err="1">
                      <a:latin typeface="Times New Roman" panose="02020603050405020304" pitchFamily="18" charset="0"/>
                      <a:cs typeface="Times New Roman" panose="02020603050405020304" pitchFamily="18" charset="0"/>
                    </a:rPr>
                    <a:t>InputA</a:t>
                  </a:r>
                  <a:r>
                    <a:rPr kumimoji="1" lang="en-US" altLang="ja-JP" sz="1600" dirty="0">
                      <a:latin typeface="Times New Roman" panose="02020603050405020304" pitchFamily="18" charset="0"/>
                      <a:cs typeface="Times New Roman" panose="02020603050405020304" pitchFamily="18" charset="0"/>
                    </a:rPr>
                    <a:t> </a:t>
                  </a:r>
                  <a:r>
                    <a:rPr kumimoji="1" lang="en-US" altLang="ja-JP" sz="1600" dirty="0"/>
                    <a:t>(</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a:rPr kumimoji="1" lang="en-US" altLang="ja-JP" sz="1600" b="0" i="1" smtClean="0">
                              <a:latin typeface="Cambria Math"/>
                            </a:rPr>
                            <m:t>𝐴</m:t>
                          </m:r>
                        </m:sub>
                      </m:sSub>
                    </m:oMath>
                  </a14:m>
                  <a:r>
                    <a:rPr kumimoji="1" lang="en-US" altLang="ja-JP" sz="1600" dirty="0"/>
                    <a:t>)</a:t>
                  </a:r>
                  <a:endParaRPr kumimoji="1" lang="ja-JP" altLang="en-US" sz="1600" dirty="0"/>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917013" y="2709981"/>
                  <a:ext cx="1566447" cy="369162"/>
                </a:xfrm>
                <a:prstGeom prst="rect">
                  <a:avLst/>
                </a:prstGeom>
                <a:blipFill rotWithShape="1">
                  <a:blip r:embed="rId3"/>
                  <a:stretch>
                    <a:fillRect t="-727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p:cNvSpPr txBox="1"/>
                <p:nvPr/>
              </p:nvSpPr>
              <p:spPr>
                <a:xfrm>
                  <a:off x="707166" y="4137156"/>
                  <a:ext cx="1863099" cy="369162"/>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Clock </a:t>
                  </a:r>
                  <a:r>
                    <a:rPr kumimoji="1" lang="en-US" altLang="ja-JP" sz="1600" dirty="0"/>
                    <a:t>(</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a:rPr kumimoji="1" lang="en-US" altLang="ja-JP" sz="1600" b="0" i="1" smtClean="0">
                              <a:latin typeface="Cambria Math"/>
                            </a:rPr>
                            <m:t>𝐶𝐿</m:t>
                          </m:r>
                        </m:sub>
                      </m:sSub>
                    </m:oMath>
                  </a14:m>
                  <a:r>
                    <a:rPr kumimoji="1" lang="en-US" altLang="ja-JP" sz="1600" dirty="0"/>
                    <a:t>)</a:t>
                  </a:r>
                  <a:endParaRPr kumimoji="1" lang="ja-JP" altLang="en-US" sz="1600" dirty="0"/>
                </a:p>
              </p:txBody>
            </p:sp>
          </mc:Choice>
          <mc:Fallback xmlns="">
            <p:sp>
              <p:nvSpPr>
                <p:cNvPr id="136" name="テキスト ボックス 135"/>
                <p:cNvSpPr txBox="1">
                  <a:spLocks noRot="1" noChangeAspect="1" noMove="1" noResize="1" noEditPoints="1" noAdjustHandles="1" noChangeArrowheads="1" noChangeShapeType="1" noTextEdit="1"/>
                </p:cNvSpPr>
                <p:nvPr/>
              </p:nvSpPr>
              <p:spPr>
                <a:xfrm>
                  <a:off x="707166" y="4137156"/>
                  <a:ext cx="1863099" cy="369162"/>
                </a:xfrm>
                <a:prstGeom prst="rect">
                  <a:avLst/>
                </a:prstGeom>
                <a:blipFill rotWithShape="1">
                  <a:blip r:embed="rId4"/>
                  <a:stretch>
                    <a:fillRect t="-714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p:cNvSpPr txBox="1"/>
                <p:nvPr/>
              </p:nvSpPr>
              <p:spPr>
                <a:xfrm>
                  <a:off x="869300" y="3607138"/>
                  <a:ext cx="1654364" cy="369162"/>
                </a:xfrm>
                <a:prstGeom prst="rect">
                  <a:avLst/>
                </a:prstGeom>
                <a:noFill/>
              </p:spPr>
              <p:txBody>
                <a:bodyPr wrap="square" rtlCol="0">
                  <a:spAutoFit/>
                </a:bodyPr>
                <a:lstStyle/>
                <a:p>
                  <a:pPr algn="ctr"/>
                  <a:r>
                    <a:rPr kumimoji="1" lang="en-US" altLang="ja-JP" sz="1600" dirty="0" err="1">
                      <a:latin typeface="Times New Roman" panose="02020603050405020304" pitchFamily="18" charset="0"/>
                      <a:cs typeface="Times New Roman" panose="02020603050405020304" pitchFamily="18" charset="0"/>
                    </a:rPr>
                    <a:t>Input</a:t>
                  </a:r>
                  <a:r>
                    <a:rPr lang="en-US" altLang="ja-JP" sz="1600" dirty="0" err="1">
                      <a:latin typeface="Times New Roman" panose="02020603050405020304" pitchFamily="18" charset="0"/>
                      <a:cs typeface="Times New Roman" panose="02020603050405020304" pitchFamily="18" charset="0"/>
                    </a:rPr>
                    <a:t>B</a:t>
                  </a:r>
                  <a:r>
                    <a:rPr lang="en-US" altLang="ja-JP" sz="1600" dirty="0">
                      <a:latin typeface="Times New Roman" panose="02020603050405020304" pitchFamily="18" charset="0"/>
                      <a:cs typeface="Times New Roman" panose="02020603050405020304" pitchFamily="18" charset="0"/>
                    </a:rPr>
                    <a:t> </a:t>
                  </a:r>
                  <a:r>
                    <a:rPr lang="en-US" altLang="ja-JP" sz="1600" dirty="0"/>
                    <a:t>(</a:t>
                  </a:r>
                  <a14:m>
                    <m:oMath xmlns:m="http://schemas.openxmlformats.org/officeDocument/2006/math">
                      <m:sSub>
                        <m:sSubPr>
                          <m:ctrlPr>
                            <a:rPr lang="en-US" altLang="ja-JP" sz="1600" b="0" i="1" smtClean="0">
                              <a:latin typeface="Cambria Math" panose="02040503050406030204" pitchFamily="18" charset="0"/>
                            </a:rPr>
                          </m:ctrlPr>
                        </m:sSubPr>
                        <m:e>
                          <m:r>
                            <a:rPr lang="ja-JP" altLang="en-US" sz="1600" i="1" smtClean="0">
                              <a:latin typeface="Cambria Math"/>
                            </a:rPr>
                            <m:t>𝜆</m:t>
                          </m:r>
                        </m:e>
                        <m:sub>
                          <m:r>
                            <a:rPr lang="en-US" altLang="ja-JP" sz="1600" b="0" i="1" smtClean="0">
                              <a:latin typeface="Cambria Math"/>
                            </a:rPr>
                            <m:t>𝐵</m:t>
                          </m:r>
                        </m:sub>
                      </m:sSub>
                    </m:oMath>
                  </a14:m>
                  <a:r>
                    <a:rPr lang="en-US" altLang="ja-JP" sz="1600" dirty="0"/>
                    <a:t>)</a:t>
                  </a:r>
                  <a:endParaRPr kumimoji="1" lang="ja-JP" altLang="en-US" sz="1600" dirty="0"/>
                </a:p>
              </p:txBody>
            </p:sp>
          </mc:Choice>
          <mc:Fallback xmlns="">
            <p:sp>
              <p:nvSpPr>
                <p:cNvPr id="137" name="テキスト ボックス 136"/>
                <p:cNvSpPr txBox="1">
                  <a:spLocks noRot="1" noChangeAspect="1" noMove="1" noResize="1" noEditPoints="1" noAdjustHandles="1" noChangeArrowheads="1" noChangeShapeType="1" noTextEdit="1"/>
                </p:cNvSpPr>
                <p:nvPr/>
              </p:nvSpPr>
              <p:spPr>
                <a:xfrm>
                  <a:off x="869300" y="3607138"/>
                  <a:ext cx="1654364" cy="369162"/>
                </a:xfrm>
                <a:prstGeom prst="rect">
                  <a:avLst/>
                </a:prstGeom>
                <a:blipFill rotWithShape="1">
                  <a:blip r:embed="rId5"/>
                  <a:stretch>
                    <a:fillRect t="-7273" b="-23636"/>
                  </a:stretch>
                </a:blipFill>
              </p:spPr>
              <p:txBody>
                <a:bodyPr/>
                <a:lstStyle/>
                <a:p>
                  <a:r>
                    <a:rPr lang="en-US">
                      <a:noFill/>
                    </a:rPr>
                    <a:t> </a:t>
                  </a:r>
                </a:p>
              </p:txBody>
            </p:sp>
          </mc:Fallback>
        </mc:AlternateContent>
        <p:grpSp>
          <p:nvGrpSpPr>
            <p:cNvPr id="138" name="グループ化 137"/>
            <p:cNvGrpSpPr/>
            <p:nvPr/>
          </p:nvGrpSpPr>
          <p:grpSpPr>
            <a:xfrm>
              <a:off x="969571" y="3116544"/>
              <a:ext cx="1461331" cy="540209"/>
              <a:chOff x="-1260648" y="2512796"/>
              <a:chExt cx="1461331" cy="540209"/>
            </a:xfrm>
          </p:grpSpPr>
          <p:sp>
            <p:nvSpPr>
              <p:cNvPr id="139" name="フリーフォーム 138"/>
              <p:cNvSpPr/>
              <p:nvPr/>
            </p:nvSpPr>
            <p:spPr>
              <a:xfrm>
                <a:off x="-293373" y="2527595"/>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0" name="フリーフォーム 139"/>
              <p:cNvSpPr/>
              <p:nvPr/>
            </p:nvSpPr>
            <p:spPr>
              <a:xfrm>
                <a:off x="-1104023" y="2512796"/>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1" name="直線コネクタ 140"/>
              <p:cNvCxnSpPr/>
              <p:nvPr/>
            </p:nvCxnSpPr>
            <p:spPr>
              <a:xfrm flipV="1">
                <a:off x="-1260648" y="3038206"/>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2" name="テキスト ボックス 141"/>
                <p:cNvSpPr txBox="1"/>
                <p:nvPr/>
              </p:nvSpPr>
              <p:spPr>
                <a:xfrm>
                  <a:off x="6980159" y="3489270"/>
                  <a:ext cx="1436969" cy="369162"/>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Output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a:rPr>
                            <m:t>𝜆</m:t>
                          </m:r>
                        </m:e>
                        <m:sub>
                          <m:r>
                            <m:rPr>
                              <m:sty m:val="p"/>
                            </m:rPr>
                            <a:rPr lang="en-US" altLang="ja-JP" sz="1600" i="1">
                              <a:latin typeface="Cambria Math" panose="02040503050406030204" pitchFamily="18" charset="0"/>
                            </a:rPr>
                            <m:t>B</m:t>
                          </m:r>
                        </m:sub>
                      </m:sSub>
                    </m:oMath>
                  </a14:m>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6980159" y="3489270"/>
                  <a:ext cx="1436969" cy="369162"/>
                </a:xfrm>
                <a:prstGeom prst="rect">
                  <a:avLst/>
                </a:prstGeom>
                <a:blipFill rotWithShape="1">
                  <a:blip r:embed="rId6"/>
                  <a:stretch>
                    <a:fillRect t="-5357" b="-21429"/>
                  </a:stretch>
                </a:blipFill>
              </p:spPr>
              <p:txBody>
                <a:bodyPr/>
                <a:lstStyle/>
                <a:p>
                  <a:r>
                    <a:rPr lang="en-US">
                      <a:noFill/>
                    </a:rPr>
                    <a:t> </a:t>
                  </a:r>
                </a:p>
              </p:txBody>
            </p:sp>
          </mc:Fallback>
        </mc:AlternateContent>
        <p:cxnSp>
          <p:nvCxnSpPr>
            <p:cNvPr id="143" name="直線矢印コネクタ 142"/>
            <p:cNvCxnSpPr/>
            <p:nvPr/>
          </p:nvCxnSpPr>
          <p:spPr>
            <a:xfrm>
              <a:off x="2557485" y="4255159"/>
              <a:ext cx="6846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4" name="フリーフォーム 143"/>
            <p:cNvSpPr/>
            <p:nvPr/>
          </p:nvSpPr>
          <p:spPr>
            <a:xfrm>
              <a:off x="1968701" y="2235786"/>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リーフォーム 144"/>
            <p:cNvSpPr/>
            <p:nvPr/>
          </p:nvSpPr>
          <p:spPr>
            <a:xfrm>
              <a:off x="1698326" y="2235786"/>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47" name="グループ化 146"/>
            <p:cNvGrpSpPr/>
            <p:nvPr/>
          </p:nvGrpSpPr>
          <p:grpSpPr>
            <a:xfrm>
              <a:off x="6992940" y="2991054"/>
              <a:ext cx="1461331" cy="525410"/>
              <a:chOff x="-1353106" y="2757468"/>
              <a:chExt cx="1461331" cy="525410"/>
            </a:xfrm>
          </p:grpSpPr>
          <p:cxnSp>
            <p:nvCxnSpPr>
              <p:cNvPr id="148" name="直線コネクタ 147"/>
              <p:cNvCxnSpPr/>
              <p:nvPr/>
            </p:nvCxnSpPr>
            <p:spPr>
              <a:xfrm flipV="1">
                <a:off x="-1353106" y="3282290"/>
                <a:ext cx="1461331" cy="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フリーフォーム 148"/>
              <p:cNvSpPr/>
              <p:nvPr/>
            </p:nvSpPr>
            <p:spPr>
              <a:xfrm>
                <a:off x="-1196481" y="2757468"/>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50" name="フリーフォーム 149"/>
            <p:cNvSpPr/>
            <p:nvPr/>
          </p:nvSpPr>
          <p:spPr>
            <a:xfrm>
              <a:off x="7977403" y="2991054"/>
              <a:ext cx="155260" cy="525410"/>
            </a:xfrm>
            <a:custGeom>
              <a:avLst/>
              <a:gdLst>
                <a:gd name="connsiteX0" fmla="*/ 0 w 266700"/>
                <a:gd name="connsiteY0" fmla="*/ 714380 h 723905"/>
                <a:gd name="connsiteX1" fmla="*/ 123825 w 266700"/>
                <a:gd name="connsiteY1" fmla="*/ 5 h 723905"/>
                <a:gd name="connsiteX2" fmla="*/ 266700 w 266700"/>
                <a:gd name="connsiteY2" fmla="*/ 723905 h 723905"/>
                <a:gd name="connsiteX3" fmla="*/ 266700 w 266700"/>
                <a:gd name="connsiteY3" fmla="*/ 723905 h 723905"/>
              </a:gdLst>
              <a:ahLst/>
              <a:cxnLst>
                <a:cxn ang="0">
                  <a:pos x="connsiteX0" y="connsiteY0"/>
                </a:cxn>
                <a:cxn ang="0">
                  <a:pos x="connsiteX1" y="connsiteY1"/>
                </a:cxn>
                <a:cxn ang="0">
                  <a:pos x="connsiteX2" y="connsiteY2"/>
                </a:cxn>
                <a:cxn ang="0">
                  <a:pos x="connsiteX3" y="connsiteY3"/>
                </a:cxn>
              </a:cxnLst>
              <a:rect l="l" t="t" r="r" b="b"/>
              <a:pathLst>
                <a:path w="266700" h="723905">
                  <a:moveTo>
                    <a:pt x="0" y="714380"/>
                  </a:moveTo>
                  <a:cubicBezTo>
                    <a:pt x="39687" y="356398"/>
                    <a:pt x="79375" y="-1583"/>
                    <a:pt x="123825" y="5"/>
                  </a:cubicBezTo>
                  <a:cubicBezTo>
                    <a:pt x="168275" y="1592"/>
                    <a:pt x="266700" y="723905"/>
                    <a:pt x="266700" y="723905"/>
                  </a:cubicBezTo>
                  <a:lnTo>
                    <a:pt x="266700" y="72390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51" name="テキスト ボックス 150"/>
          <p:cNvSpPr txBox="1"/>
          <p:nvPr/>
        </p:nvSpPr>
        <p:spPr>
          <a:xfrm>
            <a:off x="979750" y="4013817"/>
            <a:ext cx="7683527"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5</a:t>
            </a:r>
            <a:r>
              <a:rPr kumimoji="1" lang="en-US" altLang="ja-JP" dirty="0">
                <a:latin typeface="Times New Roman" pitchFamily="18" charset="0"/>
                <a:cs typeface="Times New Roman" pitchFamily="18" charset="0"/>
              </a:rPr>
              <a:t>.</a:t>
            </a:r>
            <a:r>
              <a:rPr kumimoji="1"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The Configuration of </a:t>
            </a:r>
            <a:r>
              <a:rPr lang="en-US" altLang="ja-JP" dirty="0">
                <a:latin typeface="Times New Roman" pitchFamily="18" charset="0"/>
                <a:cs typeface="Times New Roman" pitchFamily="18" charset="0"/>
              </a:rPr>
              <a:t>QD-SOA based AND gate </a:t>
            </a:r>
            <a:endParaRPr kumimoji="1" lang="ja-JP" altLang="en-US" dirty="0">
              <a:latin typeface="Times New Roman" pitchFamily="18" charset="0"/>
              <a:ea typeface="HGP明朝B" pitchFamily="18" charset="-128"/>
              <a:cs typeface="Times New Roman" pitchFamily="18" charset="0"/>
            </a:endParaRPr>
          </a:p>
        </p:txBody>
      </p:sp>
      <mc:AlternateContent xmlns:mc="http://schemas.openxmlformats.org/markup-compatibility/2006" xmlns:a14="http://schemas.microsoft.com/office/drawing/2010/main">
        <mc:Choice Requires="a14">
          <p:sp>
            <p:nvSpPr>
              <p:cNvPr id="64" name="右矢印 63"/>
              <p:cNvSpPr/>
              <p:nvPr/>
            </p:nvSpPr>
            <p:spPr>
              <a:xfrm>
                <a:off x="4489588" y="1900785"/>
                <a:ext cx="664479" cy="544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a:rPr>
                          </m:ctrlPr>
                        </m:sSubPr>
                        <m:e>
                          <m:r>
                            <a:rPr lang="en-US" sz="1600" i="1" smtClean="0">
                              <a:latin typeface="Cambria Math"/>
                              <a:ea typeface="Cambria Math"/>
                            </a:rPr>
                            <m:t>𝜙</m:t>
                          </m:r>
                        </m:e>
                        <m:sub>
                          <m:r>
                            <a:rPr lang="en-US" sz="1600" b="0" i="1" smtClean="0">
                              <a:latin typeface="Cambria Math"/>
                              <a:ea typeface="Cambria Math"/>
                            </a:rPr>
                            <m:t>𝐴</m:t>
                          </m:r>
                        </m:sub>
                      </m:sSub>
                    </m:oMath>
                  </m:oMathPara>
                </a14:m>
                <a:endParaRPr lang="en-US" sz="1600" dirty="0"/>
              </a:p>
            </p:txBody>
          </p:sp>
        </mc:Choice>
        <mc:Fallback xmlns="">
          <p:sp>
            <p:nvSpPr>
              <p:cNvPr id="64" name="右矢印 63"/>
              <p:cNvSpPr>
                <a:spLocks noRot="1" noChangeAspect="1" noMove="1" noResize="1" noEditPoints="1" noAdjustHandles="1" noChangeArrowheads="1" noChangeShapeType="1" noTextEdit="1"/>
              </p:cNvSpPr>
              <p:nvPr/>
            </p:nvSpPr>
            <p:spPr>
              <a:xfrm>
                <a:off x="4489588" y="1900785"/>
                <a:ext cx="664479" cy="544372"/>
              </a:xfrm>
              <a:prstGeom prst="rightArrow">
                <a:avLst/>
              </a:prstGeom>
              <a:blipFill rotWithShape="1">
                <a:blip r:embed="rId7"/>
                <a:stretch>
                  <a:fillRect/>
                </a:stretch>
              </a:blipFill>
            </p:spPr>
            <p:txBody>
              <a:bodyPr/>
              <a:lstStyle/>
              <a:p>
                <a:r>
                  <a:rPr lang="ja-JP" altLang="en-US">
                    <a:noFill/>
                  </a:rPr>
                  <a:t> </a:t>
                </a:r>
              </a:p>
            </p:txBody>
          </p:sp>
        </mc:Fallback>
      </mc:AlternateContent>
      <p:graphicFrame>
        <p:nvGraphicFramePr>
          <p:cNvPr id="68" name="表 67"/>
          <p:cNvGraphicFramePr>
            <a:graphicFrameLocks noGrp="1"/>
          </p:cNvGraphicFramePr>
          <p:nvPr>
            <p:extLst>
              <p:ext uri="{D42A27DB-BD31-4B8C-83A1-F6EECF244321}">
                <p14:modId xmlns:p14="http://schemas.microsoft.com/office/powerpoint/2010/main" val="1642899628"/>
              </p:ext>
            </p:extLst>
          </p:nvPr>
        </p:nvGraphicFramePr>
        <p:xfrm>
          <a:off x="713064" y="4861230"/>
          <a:ext cx="7802589" cy="1525765"/>
        </p:xfrm>
        <a:graphic>
          <a:graphicData uri="http://schemas.openxmlformats.org/drawingml/2006/table">
            <a:tbl>
              <a:tblPr firstRow="1" bandRow="1">
                <a:tableStyleId>{5C22544A-7EE6-4342-B048-85BDC9FD1C3A}</a:tableStyleId>
              </a:tblPr>
              <a:tblGrid>
                <a:gridCol w="793423">
                  <a:extLst>
                    <a:ext uri="{9D8B030D-6E8A-4147-A177-3AD203B41FA5}">
                      <a16:colId xmlns:a16="http://schemas.microsoft.com/office/drawing/2014/main" val="20000"/>
                    </a:ext>
                  </a:extLst>
                </a:gridCol>
                <a:gridCol w="782311">
                  <a:extLst>
                    <a:ext uri="{9D8B030D-6E8A-4147-A177-3AD203B41FA5}">
                      <a16:colId xmlns:a16="http://schemas.microsoft.com/office/drawing/2014/main" val="20001"/>
                    </a:ext>
                  </a:extLst>
                </a:gridCol>
                <a:gridCol w="791836">
                  <a:extLst>
                    <a:ext uri="{9D8B030D-6E8A-4147-A177-3AD203B41FA5}">
                      <a16:colId xmlns:a16="http://schemas.microsoft.com/office/drawing/2014/main" val="20002"/>
                    </a:ext>
                  </a:extLst>
                </a:gridCol>
                <a:gridCol w="5435019">
                  <a:extLst>
                    <a:ext uri="{9D8B030D-6E8A-4147-A177-3AD203B41FA5}">
                      <a16:colId xmlns:a16="http://schemas.microsoft.com/office/drawing/2014/main" val="20003"/>
                    </a:ext>
                  </a:extLst>
                </a:gridCol>
              </a:tblGrid>
              <a:tr h="305153">
                <a:tc>
                  <a:txBody>
                    <a:bodyPr/>
                    <a:lstStyle/>
                    <a:p>
                      <a:pPr algn="ctr"/>
                      <a:r>
                        <a:rPr lang="en-US" sz="1500" dirty="0" err="1">
                          <a:latin typeface="Times New Roman" panose="02020603050405020304" pitchFamily="18" charset="0"/>
                          <a:cs typeface="Times New Roman" panose="02020603050405020304" pitchFamily="18" charset="0"/>
                        </a:rPr>
                        <a:t>InputA</a:t>
                      </a:r>
                      <a:endParaRPr lang="en-US" sz="1500" dirty="0">
                        <a:latin typeface="Times New Roman" panose="02020603050405020304" pitchFamily="18" charset="0"/>
                        <a:cs typeface="Times New Roman" panose="02020603050405020304" pitchFamily="18" charset="0"/>
                      </a:endParaRPr>
                    </a:p>
                  </a:txBody>
                  <a:tcPr marL="75243" marR="75243" marT="37622" marB="37622"/>
                </a:tc>
                <a:tc>
                  <a:txBody>
                    <a:bodyPr/>
                    <a:lstStyle/>
                    <a:p>
                      <a:pPr algn="ctr"/>
                      <a:r>
                        <a:rPr lang="en-US" sz="1500" dirty="0" err="1">
                          <a:latin typeface="Times New Roman" panose="02020603050405020304" pitchFamily="18" charset="0"/>
                          <a:cs typeface="Times New Roman" panose="02020603050405020304" pitchFamily="18" charset="0"/>
                        </a:rPr>
                        <a:t>InputB</a:t>
                      </a:r>
                      <a:endParaRPr lang="en-US" sz="1500" dirty="0">
                        <a:latin typeface="Times New Roman" panose="02020603050405020304" pitchFamily="18" charset="0"/>
                        <a:cs typeface="Times New Roman" panose="02020603050405020304" pitchFamily="18" charset="0"/>
                      </a:endParaRP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Output</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Reason</a:t>
                      </a:r>
                    </a:p>
                  </a:txBody>
                  <a:tcPr marL="75243" marR="75243" marT="37622" marB="37622"/>
                </a:tc>
                <a:extLst>
                  <a:ext uri="{0D108BD9-81ED-4DB2-BD59-A6C34878D82A}">
                    <a16:rowId xmlns:a16="http://schemas.microsoft.com/office/drawing/2014/main" val="10000"/>
                  </a:ext>
                </a:extLst>
              </a:tr>
              <a:tr h="305153">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The power of </a:t>
                      </a:r>
                      <a:r>
                        <a:rPr lang="en-US" sz="1500" dirty="0" err="1">
                          <a:latin typeface="Times New Roman" panose="02020603050405020304" pitchFamily="18" charset="0"/>
                          <a:cs typeface="Times New Roman" panose="02020603050405020304" pitchFamily="18" charset="0"/>
                        </a:rPr>
                        <a:t>InputB</a:t>
                      </a:r>
                      <a:r>
                        <a:rPr lang="en-US" sz="1500" dirty="0">
                          <a:latin typeface="Times New Roman" panose="02020603050405020304" pitchFamily="18" charset="0"/>
                          <a:cs typeface="Times New Roman" panose="02020603050405020304" pitchFamily="18" charset="0"/>
                        </a:rPr>
                        <a:t> is zero</a:t>
                      </a:r>
                    </a:p>
                  </a:txBody>
                  <a:tcPr marL="75243" marR="75243" marT="37622" marB="37622"/>
                </a:tc>
                <a:extLst>
                  <a:ext uri="{0D108BD9-81ED-4DB2-BD59-A6C34878D82A}">
                    <a16:rowId xmlns:a16="http://schemas.microsoft.com/office/drawing/2014/main" val="10001"/>
                  </a:ext>
                </a:extLst>
              </a:tr>
              <a:tr h="305153">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The power of </a:t>
                      </a:r>
                      <a:r>
                        <a:rPr lang="en-US" sz="1500" dirty="0" err="1">
                          <a:latin typeface="Times New Roman" panose="02020603050405020304" pitchFamily="18" charset="0"/>
                          <a:cs typeface="Times New Roman" panose="02020603050405020304" pitchFamily="18" charset="0"/>
                        </a:rPr>
                        <a:t>InputB</a:t>
                      </a:r>
                      <a:r>
                        <a:rPr lang="en-US" sz="1500" baseline="0" dirty="0">
                          <a:latin typeface="Times New Roman" panose="02020603050405020304" pitchFamily="18" charset="0"/>
                          <a:cs typeface="Times New Roman" panose="02020603050405020304" pitchFamily="18" charset="0"/>
                        </a:rPr>
                        <a:t> is zero</a:t>
                      </a:r>
                      <a:endParaRPr lang="en-US" sz="1500" dirty="0">
                        <a:latin typeface="Times New Roman" panose="02020603050405020304" pitchFamily="18" charset="0"/>
                        <a:cs typeface="Times New Roman" panose="02020603050405020304" pitchFamily="18" charset="0"/>
                      </a:endParaRPr>
                    </a:p>
                  </a:txBody>
                  <a:tcPr marL="75243" marR="75243" marT="37622" marB="37622"/>
                </a:tc>
                <a:extLst>
                  <a:ext uri="{0D108BD9-81ED-4DB2-BD59-A6C34878D82A}">
                    <a16:rowId xmlns:a16="http://schemas.microsoft.com/office/drawing/2014/main" val="10002"/>
                  </a:ext>
                </a:extLst>
              </a:tr>
              <a:tr h="305153">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0</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No phase difference between upper waveguide and lower waveguide</a:t>
                      </a:r>
                    </a:p>
                  </a:txBody>
                  <a:tcPr marL="75243" marR="75243" marT="37622" marB="37622"/>
                </a:tc>
                <a:extLst>
                  <a:ext uri="{0D108BD9-81ED-4DB2-BD59-A6C34878D82A}">
                    <a16:rowId xmlns:a16="http://schemas.microsoft.com/office/drawing/2014/main" val="10003"/>
                  </a:ext>
                </a:extLst>
              </a:tr>
              <a:tr h="305153">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1</a:t>
                      </a:r>
                    </a:p>
                  </a:txBody>
                  <a:tcPr marL="75243" marR="75243" marT="37622" marB="37622"/>
                </a:tc>
                <a:tc>
                  <a:txBody>
                    <a:bodyPr/>
                    <a:lstStyle/>
                    <a:p>
                      <a:pPr algn="ctr"/>
                      <a:r>
                        <a:rPr lang="en-US" sz="1500" dirty="0">
                          <a:latin typeface="Times New Roman" panose="02020603050405020304" pitchFamily="18" charset="0"/>
                          <a:cs typeface="Times New Roman" panose="02020603050405020304" pitchFamily="18" charset="0"/>
                        </a:rPr>
                        <a:t>Phase difference between upper waveguide and lower waveguide</a:t>
                      </a:r>
                    </a:p>
                  </a:txBody>
                  <a:tcPr marL="75243" marR="75243" marT="37622" marB="37622"/>
                </a:tc>
                <a:extLst>
                  <a:ext uri="{0D108BD9-81ED-4DB2-BD59-A6C34878D82A}">
                    <a16:rowId xmlns:a16="http://schemas.microsoft.com/office/drawing/2014/main" val="10004"/>
                  </a:ext>
                </a:extLst>
              </a:tr>
            </a:tbl>
          </a:graphicData>
        </a:graphic>
      </p:graphicFrame>
      <p:sp>
        <p:nvSpPr>
          <p:cNvPr id="69" name="テキスト ボックス 68"/>
          <p:cNvSpPr txBox="1"/>
          <p:nvPr/>
        </p:nvSpPr>
        <p:spPr>
          <a:xfrm>
            <a:off x="1239201" y="4509766"/>
            <a:ext cx="669674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Table 2. A truth table of all-optical AND gate</a:t>
            </a:r>
          </a:p>
        </p:txBody>
      </p:sp>
    </p:spTree>
    <p:extLst>
      <p:ext uri="{BB962C8B-B14F-4D97-AF65-F5344CB8AC3E}">
        <p14:creationId xmlns:p14="http://schemas.microsoft.com/office/powerpoint/2010/main" val="465332975"/>
      </p:ext>
    </p:extLst>
  </p:cSld>
  <p:clrMapOvr>
    <a:masterClrMapping/>
  </p:clrMapOvr>
  <p:transition advTm="10125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14356"/>
          </a:xfrm>
          <a:solidFill>
            <a:schemeClr val="accent1">
              <a:lumMod val="75000"/>
            </a:schemeClr>
          </a:solidFill>
        </p:spPr>
        <p:txBody>
          <a:bodyPr>
            <a:normAutofit/>
          </a:bodyPr>
          <a:lstStyle/>
          <a:p>
            <a:pPr algn="l"/>
            <a:r>
              <a:rPr lang="en-US" altLang="ja-JP"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rPr>
              <a:t>4-1. All-Optical Error Correcting Code—Encoder</a:t>
            </a:r>
            <a:endParaRPr kumimoji="1" lang="ja-JP" altLang="en-US" sz="2800" b="1" dirty="0">
              <a:ln w="12700">
                <a:noFill/>
                <a:prstDash val="solid"/>
              </a:ln>
              <a:solidFill>
                <a:schemeClr val="bg1"/>
              </a:solidFill>
              <a:effectLst>
                <a:outerShdw blurRad="50800" dist="38100" dir="2700000" algn="tl" rotWithShape="0">
                  <a:prstClr val="black">
                    <a:alpha val="40000"/>
                  </a:prstClr>
                </a:outerShdw>
              </a:effectLst>
              <a:latin typeface="Times New Roman" pitchFamily="18" charset="0"/>
              <a:ea typeface="HGPｺﾞｼｯｸM" pitchFamily="50" charset="-128"/>
              <a:cs typeface="Times New Roman" pitchFamily="18" charset="0"/>
            </a:endParaRPr>
          </a:p>
        </p:txBody>
      </p:sp>
      <p:sp>
        <p:nvSpPr>
          <p:cNvPr id="38" name="スライド番号プレースホルダ 37"/>
          <p:cNvSpPr>
            <a:spLocks noGrp="1"/>
          </p:cNvSpPr>
          <p:nvPr>
            <p:ph type="sldNum" sz="quarter" idx="12"/>
          </p:nvPr>
        </p:nvSpPr>
        <p:spPr/>
        <p:txBody>
          <a:bodyPr/>
          <a:lstStyle/>
          <a:p>
            <a:fld id="{EA2091BC-E799-47DB-B615-C0CB1F62EB96}" type="slidenum">
              <a:rPr kumimoji="1" lang="ja-JP" altLang="en-US" smtClean="0"/>
              <a:pPr/>
              <a:t>9</a:t>
            </a:fld>
            <a:endParaRPr kumimoji="1" lang="ja-JP" altLang="en-US"/>
          </a:p>
        </p:txBody>
      </p:sp>
      <p:sp>
        <p:nvSpPr>
          <p:cNvPr id="5" name="テキスト ボックス 4"/>
          <p:cNvSpPr txBox="1"/>
          <p:nvPr/>
        </p:nvSpPr>
        <p:spPr>
          <a:xfrm>
            <a:off x="838010" y="6040819"/>
            <a:ext cx="7683527" cy="369332"/>
          </a:xfrm>
          <a:prstGeom prst="rect">
            <a:avLst/>
          </a:prstGeom>
          <a:noFill/>
        </p:spPr>
        <p:txBody>
          <a:bodyPr wrap="square" rtlCol="0">
            <a:spAutoFit/>
          </a:bodyPr>
          <a:lstStyle/>
          <a:p>
            <a:pPr algn="ctr"/>
            <a:r>
              <a:rPr lang="en-US" altLang="ja-JP" dirty="0">
                <a:latin typeface="Times New Roman" pitchFamily="18" charset="0"/>
                <a:cs typeface="Times New Roman" pitchFamily="18" charset="0"/>
              </a:rPr>
              <a:t>Fig 6</a:t>
            </a:r>
            <a:r>
              <a:rPr kumimoji="1" lang="en-US" altLang="ja-JP" dirty="0">
                <a:latin typeface="Times New Roman" pitchFamily="18" charset="0"/>
                <a:cs typeface="Times New Roman" pitchFamily="18" charset="0"/>
              </a:rPr>
              <a:t>.</a:t>
            </a:r>
            <a:r>
              <a:rPr kumimoji="1" lang="ja-JP" altLang="en-US" dirty="0">
                <a:latin typeface="Times New Roman" pitchFamily="18" charset="0"/>
                <a:cs typeface="Times New Roman" pitchFamily="18" charset="0"/>
              </a:rPr>
              <a:t> </a:t>
            </a:r>
            <a:r>
              <a:rPr kumimoji="1" lang="en-US" altLang="ja-JP" dirty="0">
                <a:latin typeface="Times New Roman" pitchFamily="18" charset="0"/>
                <a:cs typeface="Times New Roman" pitchFamily="18" charset="0"/>
              </a:rPr>
              <a:t>The Configuration of </a:t>
            </a:r>
            <a:r>
              <a:rPr lang="en-US" altLang="ja-JP" dirty="0">
                <a:latin typeface="Times New Roman" pitchFamily="18" charset="0"/>
                <a:cs typeface="Times New Roman" pitchFamily="18" charset="0"/>
              </a:rPr>
              <a:t>the encoder for all-optical error correcting code </a:t>
            </a:r>
            <a:endParaRPr kumimoji="1" lang="ja-JP" altLang="en-US" dirty="0">
              <a:latin typeface="Times New Roman" pitchFamily="18" charset="0"/>
              <a:ea typeface="HGP明朝B" pitchFamily="18" charset="-128"/>
              <a:cs typeface="Times New Roman" pitchFamily="18" charset="0"/>
            </a:endParaRPr>
          </a:p>
        </p:txBody>
      </p:sp>
      <p:sp>
        <p:nvSpPr>
          <p:cNvPr id="6" name="コンテンツ プレースホルダ 2"/>
          <p:cNvSpPr>
            <a:spLocks noGrp="1"/>
          </p:cNvSpPr>
          <p:nvPr>
            <p:ph idx="1"/>
          </p:nvPr>
        </p:nvSpPr>
        <p:spPr>
          <a:xfrm>
            <a:off x="0" y="714356"/>
            <a:ext cx="9144000" cy="6143644"/>
          </a:xfrm>
        </p:spPr>
        <p:txBody>
          <a:bodyPr>
            <a:normAutofit/>
          </a:bodyPr>
          <a:lstStyle/>
          <a:p>
            <a:pPr lvl="1"/>
            <a:r>
              <a:rPr lang="en-US" altLang="ja-JP" dirty="0">
                <a:ea typeface="HGPｺﾞｼｯｸM" pitchFamily="50" charset="-128"/>
              </a:rPr>
              <a:t>All of the devices are all-optical devices</a:t>
            </a:r>
          </a:p>
          <a:p>
            <a:pPr lvl="1"/>
            <a:endParaRPr lang="en-US" altLang="ja-JP" sz="2400" dirty="0">
              <a:solidFill>
                <a:schemeClr val="tx2"/>
              </a:solidFill>
              <a:ea typeface="HGPｺﾞｼｯｸM" pitchFamily="50" charset="-128"/>
            </a:endParaRPr>
          </a:p>
          <a:p>
            <a:endParaRPr lang="en-US" altLang="ja-JP" sz="2800" dirty="0">
              <a:solidFill>
                <a:schemeClr val="tx2"/>
              </a:solidFill>
              <a:ea typeface="HGPｺﾞｼｯｸM" pitchFamily="50" charset="-128"/>
            </a:endParaRPr>
          </a:p>
          <a:p>
            <a:pPr>
              <a:buSzPct val="125000"/>
              <a:buNone/>
            </a:pPr>
            <a:endParaRPr lang="en-US" altLang="ja-JP" sz="2800" dirty="0">
              <a:solidFill>
                <a:schemeClr val="tx2"/>
              </a:solidFill>
              <a:ea typeface="HGPｺﾞｼｯｸM" pitchFamily="50" charset="-128"/>
            </a:endParaRPr>
          </a:p>
          <a:p>
            <a:pPr>
              <a:buNone/>
            </a:pPr>
            <a:r>
              <a:rPr lang="en-US" altLang="ja-JP" sz="2800" dirty="0">
                <a:ea typeface="HGPｺﾞｼｯｸM" pitchFamily="50" charset="-128"/>
              </a:rPr>
              <a:t> </a:t>
            </a:r>
            <a:endParaRPr lang="en-US" altLang="ja-JP" sz="2800" dirty="0">
              <a:latin typeface="Times New Roman" pitchFamily="18" charset="0"/>
              <a:ea typeface="HGPｺﾞｼｯｸM" pitchFamily="50" charset="-128"/>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1244019"/>
            <a:ext cx="7272808" cy="479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97287"/>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38793</TotalTime>
  <Words>3247</Words>
  <Application>Microsoft Office PowerPoint</Application>
  <PresentationFormat>画面に合わせる (4:3)</PresentationFormat>
  <Paragraphs>703</Paragraphs>
  <Slides>23</Slides>
  <Notes>23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23</vt:i4>
      </vt:variant>
    </vt:vector>
  </HeadingPairs>
  <TitlesOfParts>
    <vt:vector size="33" baseType="lpstr">
      <vt:lpstr>HGPｺﾞｼｯｸM</vt:lpstr>
      <vt:lpstr>HGP明朝B</vt:lpstr>
      <vt:lpstr>ＭＳ Ｐゴシック</vt:lpstr>
      <vt:lpstr>MS UI Gothic</vt:lpstr>
      <vt:lpstr>Arial</vt:lpstr>
      <vt:lpstr>Calibri</vt:lpstr>
      <vt:lpstr>Cambria Math</vt:lpstr>
      <vt:lpstr>Times New Roman</vt:lpstr>
      <vt:lpstr>Wingdings</vt:lpstr>
      <vt:lpstr>Office テーマ</vt:lpstr>
      <vt:lpstr>     All-Optical And Gate Using Photonic Crystal Quantum Dot Semiconductor Optical Amplifiers      </vt:lpstr>
      <vt:lpstr>PowerPoint プレゼンテーション</vt:lpstr>
      <vt:lpstr>2. Problem and Purpose</vt:lpstr>
      <vt:lpstr>3-1. Vertical and Horizontal Parity Checks</vt:lpstr>
      <vt:lpstr>3-2. Vertical and Horizontal Parity Checks</vt:lpstr>
      <vt:lpstr>3-3. Equations of QD-SOA</vt:lpstr>
      <vt:lpstr>3-4. Optical Device—All-Optical XOR Gate[2][3][4]</vt:lpstr>
      <vt:lpstr>3-5. Optical Device—All-Optical AND Gate[5]</vt:lpstr>
      <vt:lpstr>4-1. All-Optical Error Correcting Code—Encoder</vt:lpstr>
      <vt:lpstr>4-2. All-Optical Error Correcting Code—Decoder</vt:lpstr>
      <vt:lpstr>5-1. Result—Parameter</vt:lpstr>
      <vt:lpstr>5-2. Result—Input and Output Waveforms of the Encoder</vt:lpstr>
      <vt:lpstr>5-3. Result—Input and Output Waveforms of the Decoder</vt:lpstr>
      <vt:lpstr>5-3. Result—Eye Diagram</vt:lpstr>
      <vt:lpstr>6. Conclusion</vt:lpstr>
      <vt:lpstr>References　　</vt:lpstr>
      <vt:lpstr>PowerPoint プレゼンテーション</vt:lpstr>
      <vt:lpstr>○Appendix-MZI</vt:lpstr>
      <vt:lpstr>○Appendix-Power combiner and splitter</vt:lpstr>
      <vt:lpstr>○Appendix</vt:lpstr>
      <vt:lpstr>○Appendix</vt:lpstr>
      <vt:lpstr>○Appendix-Rate equation</vt:lpstr>
      <vt:lpstr>○Appendix-3dB coupler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降雨時 光無線通信路 LDPC</dc:title>
  <dc:creator>hata</dc:creator>
  <cp:lastModifiedBy>Matsumoto</cp:lastModifiedBy>
  <cp:revision>4304</cp:revision>
  <cp:lastPrinted>2016-02-24T07:51:09Z</cp:lastPrinted>
  <dcterms:created xsi:type="dcterms:W3CDTF">2008-11-21T04:15:52Z</dcterms:created>
  <dcterms:modified xsi:type="dcterms:W3CDTF">2018-02-08T09:22:55Z</dcterms:modified>
</cp:coreProperties>
</file>