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B87CE-9D20-48FF-BD21-2C753C001578}" v="703" dt="2023-08-21T07:33:37.6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40" d="100"/>
          <a:sy n="40" d="100"/>
        </p:scale>
        <p:origin x="33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14880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50966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19910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215746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112254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50515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157168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243601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386735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407399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4643BB-C413-429E-9475-3C16C84E8718}" type="datetimeFigureOut">
              <a:rPr kumimoji="1" lang="ja-JP" altLang="en-US" smtClean="0"/>
              <a:t>2023/8/22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6572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44643BB-C413-429E-9475-3C16C84E8718}" type="datetimeFigureOut">
              <a:rPr kumimoji="1" lang="ja-JP" altLang="en-US" smtClean="0"/>
              <a:t>2023/8/22</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DE6941A-EF4C-4F77-9057-5048FF0428BE}" type="slidenum">
              <a:rPr kumimoji="1" lang="ja-JP" altLang="en-US" smtClean="0"/>
              <a:t>‹#›</a:t>
            </a:fld>
            <a:endParaRPr kumimoji="1" lang="ja-JP" altLang="en-US"/>
          </a:p>
        </p:txBody>
      </p:sp>
    </p:spTree>
    <p:extLst>
      <p:ext uri="{BB962C8B-B14F-4D97-AF65-F5344CB8AC3E}">
        <p14:creationId xmlns:p14="http://schemas.microsoft.com/office/powerpoint/2010/main" val="26660933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3.png"/><Relationship Id="rId26" Type="http://schemas.openxmlformats.org/officeDocument/2006/relationships/image" Target="../media/image20.png"/><Relationship Id="rId39" Type="http://schemas.openxmlformats.org/officeDocument/2006/relationships/image" Target="../media/image33.png"/><Relationship Id="rId21" Type="http://schemas.openxmlformats.org/officeDocument/2006/relationships/image" Target="../media/image9.png"/><Relationship Id="rId34" Type="http://schemas.openxmlformats.org/officeDocument/2006/relationships/image" Target="../media/image28.png"/><Relationship Id="rId12" Type="http://schemas.openxmlformats.org/officeDocument/2006/relationships/image" Target="../media/image11.png"/><Relationship Id="rId17" Type="http://schemas.openxmlformats.org/officeDocument/2006/relationships/image" Target="../media/image2.png"/><Relationship Id="rId7" Type="http://schemas.openxmlformats.org/officeDocument/2006/relationships/image" Target="../media/image6.png"/><Relationship Id="rId25"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10.png"/><Relationship Id="rId29" Type="http://schemas.openxmlformats.org/officeDocument/2006/relationships/image" Target="../media/image23.png"/><Relationship Id="rId1" Type="http://schemas.openxmlformats.org/officeDocument/2006/relationships/slideLayout" Target="../slideLayouts/slideLayout1.xml"/><Relationship Id="rId11" Type="http://schemas.openxmlformats.org/officeDocument/2006/relationships/image" Target="../media/image10.png"/><Relationship Id="rId6"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37" Type="http://schemas.openxmlformats.org/officeDocument/2006/relationships/image" Target="../media/image31.png"/><Relationship Id="rId15" Type="http://schemas.openxmlformats.org/officeDocument/2006/relationships/image" Target="../media/image14.png"/><Relationship Id="rId5" Type="http://schemas.openxmlformats.org/officeDocument/2006/relationships/image" Target="../media/image40.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19" Type="http://schemas.openxmlformats.org/officeDocument/2006/relationships/image" Target="../media/image4.png"/><Relationship Id="rId31" Type="http://schemas.openxmlformats.org/officeDocument/2006/relationships/image" Target="../media/image25.png"/><Relationship Id="rId14" Type="http://schemas.openxmlformats.org/officeDocument/2006/relationships/image" Target="../media/image13.png"/><Relationship Id="rId4" Type="http://schemas.openxmlformats.org/officeDocument/2006/relationships/image" Target="../media/image34.png"/><Relationship Id="rId9"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8" Type="http://schemas.openxmlformats.org/officeDocument/2006/relationships/image" Target="../media/image7.png"/><Relationship Id="rId3"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3B917041-2032-EDD4-A67A-8AF409F7D4F6}"/>
              </a:ext>
            </a:extLst>
          </p:cNvPr>
          <p:cNvSpPr/>
          <p:nvPr/>
        </p:nvSpPr>
        <p:spPr>
          <a:xfrm>
            <a:off x="0" y="0"/>
            <a:ext cx="30275213" cy="588645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2C18C8A-2993-ABEB-9034-5709ACFA52CE}"/>
              </a:ext>
            </a:extLst>
          </p:cNvPr>
          <p:cNvSpPr txBox="1"/>
          <p:nvPr/>
        </p:nvSpPr>
        <p:spPr>
          <a:xfrm>
            <a:off x="4991100" y="2337911"/>
            <a:ext cx="21450300" cy="1477328"/>
          </a:xfrm>
          <a:prstGeom prst="rect">
            <a:avLst/>
          </a:prstGeom>
          <a:noFill/>
        </p:spPr>
        <p:txBody>
          <a:bodyPr wrap="square" rtlCol="0">
            <a:spAutoFit/>
          </a:bodyPr>
          <a:lstStyle/>
          <a:p>
            <a:pPr algn="ctr"/>
            <a:r>
              <a:rPr kumimoji="1" lang="ja-JP" altLang="en-US" sz="9000" b="1" dirty="0">
                <a:solidFill>
                  <a:schemeClr val="bg1"/>
                </a:solidFill>
                <a:latin typeface="メイリオ" panose="020B0604030504040204" pitchFamily="50" charset="-128"/>
                <a:ea typeface="メイリオ" panose="020B0604030504040204" pitchFamily="50" charset="-128"/>
              </a:rPr>
              <a:t>量子計算を用いた言語モデルの検討</a:t>
            </a:r>
          </a:p>
        </p:txBody>
      </p:sp>
      <p:sp>
        <p:nvSpPr>
          <p:cNvPr id="7" name="テキスト ボックス 6">
            <a:extLst>
              <a:ext uri="{FF2B5EF4-FFF2-40B4-BE49-F238E27FC236}">
                <a16:creationId xmlns:a16="http://schemas.microsoft.com/office/drawing/2014/main" id="{408CF857-56D6-1ED2-9CA5-19ED0802A47F}"/>
              </a:ext>
            </a:extLst>
          </p:cNvPr>
          <p:cNvSpPr txBox="1"/>
          <p:nvPr/>
        </p:nvSpPr>
        <p:spPr>
          <a:xfrm>
            <a:off x="323850" y="737443"/>
            <a:ext cx="11506200" cy="923330"/>
          </a:xfrm>
          <a:prstGeom prst="rect">
            <a:avLst/>
          </a:prstGeom>
          <a:noFill/>
        </p:spPr>
        <p:txBody>
          <a:bodyPr wrap="square" rtlCol="0">
            <a:spAutoFit/>
          </a:bodyPr>
          <a:lstStyle/>
          <a:p>
            <a:r>
              <a:rPr kumimoji="1" lang="en-US" altLang="ja-JP" sz="5400" dirty="0">
                <a:solidFill>
                  <a:schemeClr val="bg1"/>
                </a:solidFill>
                <a:latin typeface="メイリオ" panose="020B0604030504040204" pitchFamily="50" charset="-128"/>
                <a:ea typeface="メイリオ" panose="020B0604030504040204" pitchFamily="50" charset="-128"/>
              </a:rPr>
              <a:t>NLP</a:t>
            </a:r>
            <a:r>
              <a:rPr kumimoji="1" lang="ja-JP" altLang="en-US" sz="5400" dirty="0">
                <a:solidFill>
                  <a:schemeClr val="bg1"/>
                </a:solidFill>
                <a:latin typeface="メイリオ" panose="020B0604030504040204" pitchFamily="50" charset="-128"/>
                <a:ea typeface="メイリオ" panose="020B0604030504040204" pitchFamily="50" charset="-128"/>
              </a:rPr>
              <a:t>若手の会第</a:t>
            </a:r>
            <a:r>
              <a:rPr kumimoji="1" lang="en-US" altLang="ja-JP" sz="5400" dirty="0">
                <a:solidFill>
                  <a:schemeClr val="bg1"/>
                </a:solidFill>
                <a:latin typeface="メイリオ" panose="020B0604030504040204" pitchFamily="50" charset="-128"/>
                <a:ea typeface="メイリオ" panose="020B0604030504040204" pitchFamily="50" charset="-128"/>
              </a:rPr>
              <a:t>18</a:t>
            </a:r>
            <a:r>
              <a:rPr kumimoji="1" lang="ja-JP" altLang="en-US" sz="5400" dirty="0">
                <a:solidFill>
                  <a:schemeClr val="bg1"/>
                </a:solidFill>
                <a:latin typeface="メイリオ" panose="020B0604030504040204" pitchFamily="50" charset="-128"/>
                <a:ea typeface="メイリオ" panose="020B0604030504040204" pitchFamily="50" charset="-128"/>
              </a:rPr>
              <a:t>回シンポジウム</a:t>
            </a:r>
          </a:p>
        </p:txBody>
      </p:sp>
      <p:sp>
        <p:nvSpPr>
          <p:cNvPr id="8" name="テキスト ボックス 7">
            <a:extLst>
              <a:ext uri="{FF2B5EF4-FFF2-40B4-BE49-F238E27FC236}">
                <a16:creationId xmlns:a16="http://schemas.microsoft.com/office/drawing/2014/main" id="{234B9E15-E5D1-CCE2-5F28-8B2CB6627623}"/>
              </a:ext>
            </a:extLst>
          </p:cNvPr>
          <p:cNvSpPr txBox="1"/>
          <p:nvPr/>
        </p:nvSpPr>
        <p:spPr>
          <a:xfrm>
            <a:off x="-171450" y="2194262"/>
            <a:ext cx="6248400" cy="1477328"/>
          </a:xfrm>
          <a:prstGeom prst="rect">
            <a:avLst/>
          </a:prstGeom>
          <a:noFill/>
        </p:spPr>
        <p:txBody>
          <a:bodyPr wrap="square" rtlCol="0">
            <a:spAutoFit/>
          </a:bodyPr>
          <a:lstStyle/>
          <a:p>
            <a:pPr algn="ctr"/>
            <a:r>
              <a:rPr kumimoji="1" lang="en-US" altLang="ja-JP" sz="9000" b="1" dirty="0">
                <a:solidFill>
                  <a:schemeClr val="bg1"/>
                </a:solidFill>
                <a:latin typeface="メイリオ" panose="020B0604030504040204" pitchFamily="50" charset="-128"/>
                <a:ea typeface="メイリオ" panose="020B0604030504040204" pitchFamily="50" charset="-128"/>
              </a:rPr>
              <a:t>[S2-P03]</a:t>
            </a:r>
            <a:endParaRPr kumimoji="1" lang="ja-JP" altLang="en-US" sz="90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ACBCE85C-4B13-2E14-AF37-CF57EA9CF2CA}"/>
              </a:ext>
            </a:extLst>
          </p:cNvPr>
          <p:cNvSpPr txBox="1"/>
          <p:nvPr/>
        </p:nvSpPr>
        <p:spPr>
          <a:xfrm>
            <a:off x="0" y="4287530"/>
            <a:ext cx="30275212" cy="1754326"/>
          </a:xfrm>
          <a:prstGeom prst="rect">
            <a:avLst/>
          </a:prstGeom>
          <a:noFill/>
        </p:spPr>
        <p:txBody>
          <a:bodyPr wrap="square" rtlCol="0">
            <a:spAutoFit/>
          </a:bodyPr>
          <a:lstStyle/>
          <a:p>
            <a:pPr algn="ctr"/>
            <a:r>
              <a:rPr kumimoji="1" lang="ja-JP" altLang="en-US" sz="5400" dirty="0">
                <a:solidFill>
                  <a:schemeClr val="bg1"/>
                </a:solidFill>
                <a:latin typeface="メイリオ" panose="020B0604030504040204" pitchFamily="50" charset="-128"/>
                <a:ea typeface="メイリオ" panose="020B0604030504040204" pitchFamily="50" charset="-128"/>
              </a:rPr>
              <a:t>三輪拓真</a:t>
            </a:r>
            <a:r>
              <a:rPr kumimoji="1" lang="en-US" altLang="ja-JP" sz="5400" dirty="0">
                <a:solidFill>
                  <a:schemeClr val="bg1"/>
                </a:solidFill>
                <a:latin typeface="メイリオ" panose="020B0604030504040204" pitchFamily="50" charset="-128"/>
                <a:ea typeface="メイリオ" panose="020B0604030504040204" pitchFamily="50" charset="-128"/>
              </a:rPr>
              <a:t>(NAIST/</a:t>
            </a:r>
            <a:r>
              <a:rPr kumimoji="1" lang="ja-JP" altLang="en-US" sz="5400" dirty="0">
                <a:solidFill>
                  <a:schemeClr val="bg1"/>
                </a:solidFill>
                <a:latin typeface="メイリオ" panose="020B0604030504040204" pitchFamily="50" charset="-128"/>
                <a:ea typeface="メイリオ" panose="020B0604030504040204" pitchFamily="50" charset="-128"/>
              </a:rPr>
              <a:t>理研</a:t>
            </a:r>
            <a:r>
              <a:rPr kumimoji="1" lang="en-US" altLang="ja-JP" sz="5400" dirty="0">
                <a:solidFill>
                  <a:schemeClr val="bg1"/>
                </a:solidFill>
                <a:latin typeface="メイリオ" panose="020B0604030504040204" pitchFamily="50" charset="-128"/>
                <a:ea typeface="メイリオ" panose="020B0604030504040204" pitchFamily="50" charset="-128"/>
              </a:rPr>
              <a:t>)</a:t>
            </a:r>
            <a:r>
              <a:rPr kumimoji="1" lang="ja-JP" altLang="en-US" sz="5400" dirty="0">
                <a:solidFill>
                  <a:schemeClr val="bg1"/>
                </a:solidFill>
                <a:latin typeface="メイリオ" panose="020B0604030504040204" pitchFamily="50" charset="-128"/>
                <a:ea typeface="メイリオ" panose="020B0604030504040204" pitchFamily="50" charset="-128"/>
              </a:rPr>
              <a:t>，河野誠也</a:t>
            </a:r>
            <a:r>
              <a:rPr kumimoji="1" lang="en-US" altLang="ja-JP" sz="5400" dirty="0">
                <a:solidFill>
                  <a:schemeClr val="bg1"/>
                </a:solidFill>
                <a:latin typeface="メイリオ" panose="020B0604030504040204" pitchFamily="50" charset="-128"/>
                <a:ea typeface="メイリオ" panose="020B0604030504040204" pitchFamily="50" charset="-128"/>
              </a:rPr>
              <a:t>(NAIST/</a:t>
            </a:r>
            <a:r>
              <a:rPr kumimoji="1" lang="ja-JP" altLang="en-US" sz="5400" dirty="0">
                <a:solidFill>
                  <a:schemeClr val="bg1"/>
                </a:solidFill>
                <a:latin typeface="メイリオ" panose="020B0604030504040204" pitchFamily="50" charset="-128"/>
                <a:ea typeface="メイリオ" panose="020B0604030504040204" pitchFamily="50" charset="-128"/>
              </a:rPr>
              <a:t>理研</a:t>
            </a:r>
            <a:r>
              <a:rPr kumimoji="1" lang="en-US" altLang="ja-JP" sz="5400" dirty="0">
                <a:solidFill>
                  <a:schemeClr val="bg1"/>
                </a:solidFill>
                <a:latin typeface="メイリオ" panose="020B0604030504040204" pitchFamily="50" charset="-128"/>
                <a:ea typeface="メイリオ" panose="020B0604030504040204" pitchFamily="50" charset="-128"/>
              </a:rPr>
              <a:t>)</a:t>
            </a:r>
            <a:r>
              <a:rPr kumimoji="1" lang="ja-JP" altLang="en-US" sz="5400" dirty="0">
                <a:solidFill>
                  <a:schemeClr val="bg1"/>
                </a:solidFill>
                <a:latin typeface="メイリオ" panose="020B0604030504040204" pitchFamily="50" charset="-128"/>
                <a:ea typeface="メイリオ" panose="020B0604030504040204" pitchFamily="50" charset="-128"/>
              </a:rPr>
              <a:t>，吉野幸一郎</a:t>
            </a:r>
            <a:r>
              <a:rPr kumimoji="1" lang="en-US" altLang="ja-JP" sz="5400" dirty="0">
                <a:solidFill>
                  <a:schemeClr val="bg1"/>
                </a:solidFill>
                <a:latin typeface="メイリオ" panose="020B0604030504040204" pitchFamily="50" charset="-128"/>
                <a:ea typeface="メイリオ" panose="020B0604030504040204" pitchFamily="50" charset="-128"/>
              </a:rPr>
              <a:t>(NAIST/</a:t>
            </a:r>
            <a:r>
              <a:rPr kumimoji="1" lang="ja-JP" altLang="en-US" sz="5400" dirty="0">
                <a:solidFill>
                  <a:schemeClr val="bg1"/>
                </a:solidFill>
                <a:latin typeface="メイリオ" panose="020B0604030504040204" pitchFamily="50" charset="-128"/>
                <a:ea typeface="メイリオ" panose="020B0604030504040204" pitchFamily="50" charset="-128"/>
              </a:rPr>
              <a:t>理研</a:t>
            </a:r>
            <a:r>
              <a:rPr kumimoji="1" lang="en-US" altLang="ja-JP" sz="5400" dirty="0">
                <a:solidFill>
                  <a:schemeClr val="bg1"/>
                </a:solidFill>
                <a:latin typeface="メイリオ" panose="020B0604030504040204" pitchFamily="50" charset="-128"/>
                <a:ea typeface="メイリオ" panose="020B0604030504040204" pitchFamily="50" charset="-128"/>
              </a:rPr>
              <a:t>)</a:t>
            </a:r>
            <a:endParaRPr kumimoji="1" lang="ja-JP" altLang="en-US" sz="5400" dirty="0">
              <a:solidFill>
                <a:schemeClr val="bg1"/>
              </a:solidFill>
              <a:latin typeface="メイリオ" panose="020B0604030504040204" pitchFamily="50" charset="-128"/>
              <a:ea typeface="メイリオ" panose="020B0604030504040204" pitchFamily="50" charset="-128"/>
            </a:endParaRPr>
          </a:p>
          <a:p>
            <a:pPr algn="ctr"/>
            <a:endParaRPr kumimoji="1" lang="ja-JP" altLang="en-US" sz="5400" dirty="0">
              <a:solidFill>
                <a:schemeClr val="bg1"/>
              </a:solidFill>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916C277B-5187-FE01-9847-923F300B8C8D}"/>
              </a:ext>
            </a:extLst>
          </p:cNvPr>
          <p:cNvSpPr/>
          <p:nvPr/>
        </p:nvSpPr>
        <p:spPr>
          <a:xfrm>
            <a:off x="190500" y="6657796"/>
            <a:ext cx="14287500" cy="175432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6000" b="1" dirty="0">
                <a:solidFill>
                  <a:schemeClr val="bg1"/>
                </a:solidFill>
                <a:latin typeface="メイリオ" panose="020B0604030504040204" pitchFamily="50" charset="-128"/>
                <a:ea typeface="メイリオ" panose="020B0604030504040204" pitchFamily="50" charset="-128"/>
              </a:rPr>
              <a:t>量子計算</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7D106055-88DD-F331-EB1F-98EAAA0B7D2A}"/>
                  </a:ext>
                </a:extLst>
              </p:cNvPr>
              <p:cNvSpPr txBox="1"/>
              <p:nvPr/>
            </p:nvSpPr>
            <p:spPr>
              <a:xfrm>
                <a:off x="190499" y="9028062"/>
                <a:ext cx="14287500" cy="9941183"/>
              </a:xfrm>
              <a:prstGeom prst="rect">
                <a:avLst/>
              </a:prstGeom>
              <a:noFill/>
            </p:spPr>
            <p:txBody>
              <a:bodyPr wrap="square" rtlCol="0">
                <a:spAutoFit/>
              </a:bodyPr>
              <a:lstStyle/>
              <a:p>
                <a:r>
                  <a:rPr kumimoji="1" lang="ja-JP" altLang="en-US" sz="4000" dirty="0">
                    <a:solidFill>
                      <a:srgbClr val="FF0000"/>
                    </a:solidFill>
                    <a:latin typeface="メイリオ" panose="020B0604030504040204" pitchFamily="50" charset="-128"/>
                    <a:ea typeface="メイリオ" panose="020B0604030504040204" pitchFamily="50" charset="-128"/>
                  </a:rPr>
                  <a:t>量子計算</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とは古典コンピュータの</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0</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と</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1</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に対応した量子の状態</a:t>
                </a:r>
                <a14:m>
                  <m:oMath xmlns:m="http://schemas.openxmlformats.org/officeDocument/2006/math">
                    <m:d>
                      <m:dPr>
                        <m:begChr m:val="|"/>
                        <m:endChr m:val=""/>
                        <m:ctrlPr>
                          <a:rPr kumimoji="1" lang="en-US" altLang="ja-JP" sz="4000" i="1" smtClean="0">
                            <a:latin typeface="Cambria Math" panose="02040503050406030204" pitchFamily="18" charset="0"/>
                          </a:rPr>
                        </m:ctrlPr>
                      </m:dPr>
                      <m:e>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0</m:t>
                            </m:r>
                          </m:e>
                        </m:d>
                      </m:e>
                    </m:d>
                    <m:r>
                      <a:rPr kumimoji="1" lang="en-US" altLang="ja-JP" sz="4000" b="0" i="1" smtClean="0">
                        <a:latin typeface="Cambria Math" panose="02040503050406030204" pitchFamily="18" charset="0"/>
                      </a:rPr>
                      <m:t>,</m:t>
                    </m:r>
                    <m:d>
                      <m:dPr>
                        <m:begChr m:val="|"/>
                        <m:endChr m:val=""/>
                        <m:ctrlPr>
                          <a:rPr kumimoji="1" lang="en-US" altLang="ja-JP" sz="4000" i="1">
                            <a:latin typeface="Cambria Math" panose="02040503050406030204" pitchFamily="18" charset="0"/>
                          </a:rPr>
                        </m:ctrlPr>
                      </m:dPr>
                      <m:e>
                        <m:d>
                          <m:dPr>
                            <m:begChr m:val=""/>
                            <m:endChr m:val="⟩"/>
                            <m:ctrlPr>
                              <a:rPr kumimoji="1" lang="en-US" altLang="ja-JP" sz="4000" i="1">
                                <a:latin typeface="Cambria Math" panose="02040503050406030204" pitchFamily="18" charset="0"/>
                              </a:rPr>
                            </m:ctrlPr>
                          </m:dPr>
                          <m:e>
                            <m:r>
                              <a:rPr kumimoji="1" lang="en-US" altLang="ja-JP" sz="4000" b="0" i="1" smtClean="0">
                                <a:latin typeface="Cambria Math" panose="02040503050406030204" pitchFamily="18" charset="0"/>
                              </a:rPr>
                              <m:t>1</m:t>
                            </m:r>
                          </m:e>
                        </m:d>
                      </m:e>
                    </m:d>
                  </m:oMath>
                </a14:m>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及びその</a:t>
                </a:r>
                <a:r>
                  <a:rPr kumimoji="1" lang="ja-JP" altLang="en-US" sz="4000" dirty="0">
                    <a:solidFill>
                      <a:srgbClr val="FF0000"/>
                    </a:solidFill>
                    <a:latin typeface="メイリオ" panose="020B0604030504040204" pitchFamily="50" charset="-128"/>
                    <a:ea typeface="メイリオ" panose="020B0604030504040204" pitchFamily="50" charset="-128"/>
                  </a:rPr>
                  <a:t>重ね合わせ</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を用いて演算を行う手法である．量子計算の利点と欠点を以下に挙げる．</a:t>
                </a:r>
                <a:endParaRPr kumimoji="1" lang="en-US" altLang="ja-JP" sz="4000" dirty="0">
                  <a:solidFill>
                    <a:schemeClr val="bg2">
                      <a:lumMod val="10000"/>
                    </a:schemeClr>
                  </a:solidFill>
                  <a:latin typeface="メイリオ" panose="020B0604030504040204" pitchFamily="50" charset="-128"/>
                  <a:ea typeface="メイリオ" panose="020B0604030504040204" pitchFamily="50" charset="-128"/>
                </a:endParaRPr>
              </a:p>
              <a:p>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利点</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p>
              <a:p>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数値を</a:t>
                </a:r>
                <a:r>
                  <a:rPr kumimoji="1" lang="ja-JP" altLang="en-US" sz="4000" dirty="0">
                    <a:solidFill>
                      <a:srgbClr val="FF0000"/>
                    </a:solidFill>
                    <a:latin typeface="メイリオ" panose="020B0604030504040204" pitchFamily="50" charset="-128"/>
                    <a:ea typeface="メイリオ" panose="020B0604030504040204" pitchFamily="50" charset="-128"/>
                  </a:rPr>
                  <a:t>量子状態</a:t>
                </a:r>
                <a14:m>
                  <m:oMath xmlns:m="http://schemas.openxmlformats.org/officeDocument/2006/math">
                    <m:d>
                      <m:dPr>
                        <m:begChr m:val="|"/>
                        <m:endChr m:val=""/>
                        <m:ctrlPr>
                          <a:rPr kumimoji="1" lang="en-US" altLang="ja-JP" sz="4000" i="1" smtClean="0">
                            <a:solidFill>
                              <a:srgbClr val="FF0000"/>
                            </a:solidFill>
                            <a:latin typeface="Cambria Math" panose="02040503050406030204" pitchFamily="18" charset="0"/>
                          </a:rPr>
                        </m:ctrlPr>
                      </m:dPr>
                      <m:e>
                        <m:d>
                          <m:dPr>
                            <m:begChr m:val=""/>
                            <m:endChr m:val="⟩"/>
                            <m:ctrlPr>
                              <a:rPr kumimoji="1" lang="en-US" altLang="ja-JP" sz="4000" i="1">
                                <a:solidFill>
                                  <a:srgbClr val="FF0000"/>
                                </a:solidFill>
                                <a:latin typeface="Cambria Math" panose="02040503050406030204" pitchFamily="18" charset="0"/>
                              </a:rPr>
                            </m:ctrlPr>
                          </m:dPr>
                          <m:e>
                            <m:r>
                              <a:rPr kumimoji="1" lang="ja-JP" altLang="en-US" sz="4000" i="1">
                                <a:solidFill>
                                  <a:srgbClr val="FF0000"/>
                                </a:solidFill>
                                <a:latin typeface="Cambria Math" panose="02040503050406030204" pitchFamily="18" charset="0"/>
                              </a:rPr>
                              <m:t>𝜓</m:t>
                            </m:r>
                          </m:e>
                        </m:d>
                      </m:e>
                    </m:d>
                  </m:oMath>
                </a14:m>
                <a:r>
                  <a:rPr kumimoji="1" lang="ja-JP" altLang="en-US" sz="4000" dirty="0">
                    <a:solidFill>
                      <a:srgbClr val="FF0000"/>
                    </a:solidFill>
                    <a:latin typeface="メイリオ" panose="020B0604030504040204" pitchFamily="50" charset="-128"/>
                    <a:ea typeface="メイリオ" panose="020B0604030504040204" pitchFamily="50" charset="-128"/>
                  </a:rPr>
                  <a:t>として維持</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することが可能である．図</a:t>
                </a:r>
                <a14:m>
                  <m:oMath xmlns:m="http://schemas.openxmlformats.org/officeDocument/2006/math">
                    <m:r>
                      <a:rPr kumimoji="1" lang="en-US" altLang="ja-JP" sz="4000" b="0" i="0" smtClean="0">
                        <a:latin typeface="Cambria Math" panose="02040503050406030204" pitchFamily="18" charset="0"/>
                      </a:rPr>
                      <m:t>1</m:t>
                    </m:r>
                    <m:r>
                      <a:rPr kumimoji="1" lang="ja-JP" altLang="en-US" sz="4000" i="1">
                        <a:latin typeface="Cambria Math" panose="02040503050406030204" pitchFamily="18" charset="0"/>
                      </a:rPr>
                      <m:t>の</m:t>
                    </m:r>
                    <m:r>
                      <a:rPr kumimoji="1" lang="ja-JP" altLang="en-US" sz="4000" i="1" smtClean="0">
                        <a:latin typeface="Cambria Math" panose="02040503050406030204" pitchFamily="18" charset="0"/>
                      </a:rPr>
                      <m:t>𝜃</m:t>
                    </m:r>
                  </m:oMath>
                </a14:m>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は量子ビットが</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0</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の状態と</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1</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の状態の重なり合いの程度に作用する．また</a:t>
                </a:r>
                <a14:m>
                  <m:oMath xmlns:m="http://schemas.openxmlformats.org/officeDocument/2006/math">
                    <m:r>
                      <a:rPr kumimoji="1" lang="ja-JP" altLang="el-GR" sz="4000" i="1">
                        <a:latin typeface="Cambria Math" panose="02040503050406030204" pitchFamily="18" charset="0"/>
                      </a:rPr>
                      <m:t>𝜙</m:t>
                    </m:r>
                  </m:oMath>
                </a14:m>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は量子の波としての性質の位相を表す．例えば図</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1</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上で上半球にあるとき量子ビットは</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0</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である確率が高く下半球にあるとき，</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1</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にある確率が高い．これらの状態を</a:t>
                </a:r>
                <a:r>
                  <a:rPr kumimoji="1" lang="ja-JP" altLang="en-US" sz="4000" dirty="0">
                    <a:solidFill>
                      <a:srgbClr val="FF0000"/>
                    </a:solidFill>
                    <a:latin typeface="メイリオ" panose="020B0604030504040204" pitchFamily="50" charset="-128"/>
                    <a:ea typeface="メイリオ" panose="020B0604030504040204" pitchFamily="50" charset="-128"/>
                  </a:rPr>
                  <a:t>量子のもつれ</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として相互に関係付けることで、古典コンピュータより豊富な表現力を得ている．</a:t>
                </a:r>
                <a:endParaRPr kumimoji="1" lang="en-US" altLang="ja-JP" sz="4000" dirty="0">
                  <a:solidFill>
                    <a:schemeClr val="bg2">
                      <a:lumMod val="10000"/>
                    </a:schemeClr>
                  </a:solidFill>
                  <a:latin typeface="メイリオ" panose="020B0604030504040204" pitchFamily="50" charset="-128"/>
                  <a:ea typeface="メイリオ" panose="020B0604030504040204" pitchFamily="50" charset="-128"/>
                </a:endParaRPr>
              </a:p>
              <a:p>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欠点</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p>
              <a:p>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量子ビットは，ビットの反転のみでなく，位相の反転も起こるため，</a:t>
                </a:r>
                <a:r>
                  <a:rPr kumimoji="1" lang="ja-JP" altLang="en-US" sz="4000" dirty="0">
                    <a:solidFill>
                      <a:srgbClr val="FF0000"/>
                    </a:solidFill>
                    <a:latin typeface="メイリオ" panose="020B0604030504040204" pitchFamily="50" charset="-128"/>
                    <a:ea typeface="メイリオ" panose="020B0604030504040204" pitchFamily="50" charset="-128"/>
                  </a:rPr>
                  <a:t>計算誤差</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が大きい．加えてハードウェア上の制限もあり，現状大規模化が困難である．計算誤差に対しては</a:t>
                </a:r>
                <a:r>
                  <a:rPr kumimoji="1" lang="ja-JP" altLang="en-US" sz="4000" dirty="0">
                    <a:solidFill>
                      <a:srgbClr val="FF0000"/>
                    </a:solidFill>
                    <a:latin typeface="メイリオ" panose="020B0604030504040204" pitchFamily="50" charset="-128"/>
                    <a:ea typeface="メイリオ" panose="020B0604030504040204" pitchFamily="50" charset="-128"/>
                  </a:rPr>
                  <a:t>量子誤り訂正</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と呼ばれるアプローチが行われている．</a:t>
                </a:r>
                <a:endParaRPr kumimoji="1" lang="en-US" altLang="ja-JP" sz="4000" dirty="0">
                  <a:solidFill>
                    <a:schemeClr val="bg2">
                      <a:lumMod val="10000"/>
                    </a:schemeClr>
                  </a:solidFill>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7D106055-88DD-F331-EB1F-98EAAA0B7D2A}"/>
                  </a:ext>
                </a:extLst>
              </p:cNvPr>
              <p:cNvSpPr txBox="1">
                <a:spLocks noRot="1" noChangeAspect="1" noMove="1" noResize="1" noEditPoints="1" noAdjustHandles="1" noChangeArrowheads="1" noChangeShapeType="1" noTextEdit="1"/>
              </p:cNvSpPr>
              <p:nvPr/>
            </p:nvSpPr>
            <p:spPr>
              <a:xfrm>
                <a:off x="190499" y="9028062"/>
                <a:ext cx="14287500" cy="9941183"/>
              </a:xfrm>
              <a:prstGeom prst="rect">
                <a:avLst/>
              </a:prstGeom>
              <a:blipFill>
                <a:blip r:embed="rId2"/>
                <a:stretch>
                  <a:fillRect l="-1493" t="-1042" r="-1109" b="-1717"/>
                </a:stretch>
              </a:blipFill>
            </p:spPr>
            <p:txBody>
              <a:bodyPr/>
              <a:lstStyle/>
              <a:p>
                <a:r>
                  <a:rPr lang="ja-JP" altLang="en-US">
                    <a:noFill/>
                  </a:rPr>
                  <a:t> </a:t>
                </a:r>
              </a:p>
            </p:txBody>
          </p:sp>
        </mc:Fallback>
      </mc:AlternateContent>
      <p:sp>
        <p:nvSpPr>
          <p:cNvPr id="22" name="正方形/長方形 21">
            <a:extLst>
              <a:ext uri="{FF2B5EF4-FFF2-40B4-BE49-F238E27FC236}">
                <a16:creationId xmlns:a16="http://schemas.microsoft.com/office/drawing/2014/main" id="{B20A4090-D71E-447E-878B-A0600BBC7BF8}"/>
              </a:ext>
            </a:extLst>
          </p:cNvPr>
          <p:cNvSpPr/>
          <p:nvPr/>
        </p:nvSpPr>
        <p:spPr>
          <a:xfrm>
            <a:off x="190500" y="19132983"/>
            <a:ext cx="14287500" cy="175432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6000" b="1" dirty="0">
                <a:solidFill>
                  <a:schemeClr val="bg1"/>
                </a:solidFill>
                <a:latin typeface="メイリオ" panose="020B0604030504040204" pitchFamily="50" charset="-128"/>
                <a:ea typeface="メイリオ" panose="020B0604030504040204" pitchFamily="50" charset="-128"/>
              </a:rPr>
              <a:t>言語モデル</a:t>
            </a:r>
          </a:p>
        </p:txBody>
      </p:sp>
      <p:sp>
        <p:nvSpPr>
          <p:cNvPr id="69" name="正方形/長方形 68">
            <a:extLst>
              <a:ext uri="{FF2B5EF4-FFF2-40B4-BE49-F238E27FC236}">
                <a16:creationId xmlns:a16="http://schemas.microsoft.com/office/drawing/2014/main" id="{C0299121-CE04-789E-7923-C433C712DE3E}"/>
              </a:ext>
            </a:extLst>
          </p:cNvPr>
          <p:cNvSpPr/>
          <p:nvPr/>
        </p:nvSpPr>
        <p:spPr>
          <a:xfrm>
            <a:off x="235877" y="28765638"/>
            <a:ext cx="14287500" cy="175432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6000" b="1" dirty="0">
                <a:solidFill>
                  <a:schemeClr val="bg1"/>
                </a:solidFill>
                <a:latin typeface="メイリオ" panose="020B0604030504040204" pitchFamily="50" charset="-128"/>
                <a:ea typeface="メイリオ" panose="020B0604030504040204" pitchFamily="50" charset="-128"/>
              </a:rPr>
              <a:t>実験結果</a:t>
            </a:r>
          </a:p>
        </p:txBody>
      </p:sp>
      <p:grpSp>
        <p:nvGrpSpPr>
          <p:cNvPr id="129" name="グループ化 128">
            <a:extLst>
              <a:ext uri="{FF2B5EF4-FFF2-40B4-BE49-F238E27FC236}">
                <a16:creationId xmlns:a16="http://schemas.microsoft.com/office/drawing/2014/main" id="{1DD705B9-827D-3A7D-6BFA-64F97A6AEE14}"/>
              </a:ext>
            </a:extLst>
          </p:cNvPr>
          <p:cNvGrpSpPr/>
          <p:nvPr/>
        </p:nvGrpSpPr>
        <p:grpSpPr>
          <a:xfrm>
            <a:off x="17244262" y="6648314"/>
            <a:ext cx="10116941" cy="9255515"/>
            <a:chOff x="17448960" y="6290208"/>
            <a:chExt cx="10116941" cy="9255515"/>
          </a:xfrm>
        </p:grpSpPr>
        <p:grpSp>
          <p:nvGrpSpPr>
            <p:cNvPr id="98" name="グループ化 97">
              <a:extLst>
                <a:ext uri="{FF2B5EF4-FFF2-40B4-BE49-F238E27FC236}">
                  <a16:creationId xmlns:a16="http://schemas.microsoft.com/office/drawing/2014/main" id="{38B31FBF-AE49-7386-AAB4-F2A1D8903185}"/>
                </a:ext>
              </a:extLst>
            </p:cNvPr>
            <p:cNvGrpSpPr/>
            <p:nvPr/>
          </p:nvGrpSpPr>
          <p:grpSpPr>
            <a:xfrm>
              <a:off x="18966067" y="6881230"/>
              <a:ext cx="7664685" cy="6799384"/>
              <a:chOff x="17367448" y="6906938"/>
              <a:chExt cx="11649634" cy="10080000"/>
            </a:xfrm>
          </p:grpSpPr>
          <p:sp>
            <p:nvSpPr>
              <p:cNvPr id="70" name="楕円 69">
                <a:extLst>
                  <a:ext uri="{FF2B5EF4-FFF2-40B4-BE49-F238E27FC236}">
                    <a16:creationId xmlns:a16="http://schemas.microsoft.com/office/drawing/2014/main" id="{2C0329E1-CBFD-911B-2B45-1EF7C071EEDA}"/>
                  </a:ext>
                </a:extLst>
              </p:cNvPr>
              <p:cNvSpPr/>
              <p:nvPr/>
            </p:nvSpPr>
            <p:spPr>
              <a:xfrm>
                <a:off x="17367448" y="6906938"/>
                <a:ext cx="10080000" cy="10080000"/>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7331C42-2DFF-96EE-E042-5E2524C02369}"/>
                  </a:ext>
                </a:extLst>
              </p:cNvPr>
              <p:cNvSpPr/>
              <p:nvPr/>
            </p:nvSpPr>
            <p:spPr>
              <a:xfrm>
                <a:off x="17372096" y="10579086"/>
                <a:ext cx="10080000" cy="3098762"/>
              </a:xfrm>
              <a:prstGeom prst="ellipse">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1E548699-F632-CD3C-EA80-4551EAD3BFA8}"/>
                  </a:ext>
                </a:extLst>
              </p:cNvPr>
              <p:cNvCxnSpPr/>
              <p:nvPr/>
            </p:nvCxnSpPr>
            <p:spPr>
              <a:xfrm flipV="1">
                <a:off x="22407448" y="6906938"/>
                <a:ext cx="0" cy="5221529"/>
              </a:xfrm>
              <a:prstGeom prst="straightConnector1">
                <a:avLst/>
              </a:prstGeom>
              <a:ln w="381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AB6D6793-B18E-FDAF-1958-42CBED9460A1}"/>
                      </a:ext>
                    </a:extLst>
                  </p:cNvPr>
                  <p:cNvSpPr txBox="1"/>
                  <p:nvPr/>
                </p:nvSpPr>
                <p:spPr>
                  <a:xfrm>
                    <a:off x="21991147" y="7163729"/>
                    <a:ext cx="1517714" cy="1069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0" i="1" smtClean="0">
                              <a:latin typeface="Cambria Math" panose="02040503050406030204" pitchFamily="18" charset="0"/>
                            </a:rPr>
                            <m:t>𝑧</m:t>
                          </m:r>
                        </m:oMath>
                      </m:oMathPara>
                    </a14:m>
                    <a:endParaRPr kumimoji="1" lang="ja-JP" altLang="en-US" sz="6000" dirty="0"/>
                  </a:p>
                </p:txBody>
              </p:sp>
            </mc:Choice>
            <mc:Fallback xmlns="">
              <p:sp>
                <p:nvSpPr>
                  <p:cNvPr id="74" name="テキスト ボックス 73">
                    <a:extLst>
                      <a:ext uri="{FF2B5EF4-FFF2-40B4-BE49-F238E27FC236}">
                        <a16:creationId xmlns:a16="http://schemas.microsoft.com/office/drawing/2014/main" id="{AB6D6793-B18E-FDAF-1958-42CBED9460A1}"/>
                      </a:ext>
                    </a:extLst>
                  </p:cNvPr>
                  <p:cNvSpPr txBox="1">
                    <a:spLocks noRot="1" noChangeAspect="1" noMove="1" noResize="1" noEditPoints="1" noAdjustHandles="1" noChangeArrowheads="1" noChangeShapeType="1" noTextEdit="1"/>
                  </p:cNvSpPr>
                  <p:nvPr/>
                </p:nvSpPr>
                <p:spPr>
                  <a:xfrm>
                    <a:off x="21991147" y="7163729"/>
                    <a:ext cx="1517714" cy="1069935"/>
                  </a:xfrm>
                  <a:prstGeom prst="rect">
                    <a:avLst/>
                  </a:prstGeom>
                  <a:blipFill>
                    <a:blip r:embed="rId11"/>
                    <a:stretch>
                      <a:fillRect/>
                    </a:stretch>
                  </a:blipFill>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3050C698-45B5-C786-3C52-6570BB1F2CBF}"/>
                  </a:ext>
                </a:extLst>
              </p:cNvPr>
              <p:cNvCxnSpPr>
                <a:cxnSpLocks/>
              </p:cNvCxnSpPr>
              <p:nvPr/>
            </p:nvCxnSpPr>
            <p:spPr>
              <a:xfrm flipH="1">
                <a:off x="19513351" y="12128467"/>
                <a:ext cx="2898745" cy="1310104"/>
              </a:xfrm>
              <a:prstGeom prst="straightConnector1">
                <a:avLst/>
              </a:prstGeom>
              <a:ln w="381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5ADE8AD6-6E63-ECE5-4123-4E870BE3E8A9}"/>
                      </a:ext>
                    </a:extLst>
                  </p:cNvPr>
                  <p:cNvSpPr txBox="1"/>
                  <p:nvPr/>
                </p:nvSpPr>
                <p:spPr>
                  <a:xfrm>
                    <a:off x="18100209" y="13402164"/>
                    <a:ext cx="1809747" cy="1069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0" i="1" smtClean="0">
                              <a:latin typeface="Cambria Math" panose="02040503050406030204" pitchFamily="18" charset="0"/>
                            </a:rPr>
                            <m:t>𝑥</m:t>
                          </m:r>
                        </m:oMath>
                      </m:oMathPara>
                    </a14:m>
                    <a:endParaRPr kumimoji="1" lang="ja-JP" altLang="en-US" sz="6000" dirty="0"/>
                  </a:p>
                </p:txBody>
              </p:sp>
            </mc:Choice>
            <mc:Fallback xmlns="">
              <p:sp>
                <p:nvSpPr>
                  <p:cNvPr id="80" name="テキスト ボックス 79">
                    <a:extLst>
                      <a:ext uri="{FF2B5EF4-FFF2-40B4-BE49-F238E27FC236}">
                        <a16:creationId xmlns:a16="http://schemas.microsoft.com/office/drawing/2014/main" id="{5ADE8AD6-6E63-ECE5-4123-4E870BE3E8A9}"/>
                      </a:ext>
                    </a:extLst>
                  </p:cNvPr>
                  <p:cNvSpPr txBox="1">
                    <a:spLocks noRot="1" noChangeAspect="1" noMove="1" noResize="1" noEditPoints="1" noAdjustHandles="1" noChangeArrowheads="1" noChangeShapeType="1" noTextEdit="1"/>
                  </p:cNvSpPr>
                  <p:nvPr/>
                </p:nvSpPr>
                <p:spPr>
                  <a:xfrm>
                    <a:off x="18100209" y="13402164"/>
                    <a:ext cx="1809747" cy="1069935"/>
                  </a:xfrm>
                  <a:prstGeom prst="rect">
                    <a:avLst/>
                  </a:prstGeom>
                  <a:blipFill>
                    <a:blip r:embed="rId12"/>
                    <a:stretch>
                      <a:fillRect/>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4EBF6728-6E9B-19AC-3F85-A6156386A913}"/>
                  </a:ext>
                </a:extLst>
              </p:cNvPr>
              <p:cNvCxnSpPr>
                <a:cxnSpLocks/>
              </p:cNvCxnSpPr>
              <p:nvPr/>
            </p:nvCxnSpPr>
            <p:spPr>
              <a:xfrm>
                <a:off x="22407447" y="12128467"/>
                <a:ext cx="5040001" cy="0"/>
              </a:xfrm>
              <a:prstGeom prst="straightConnector1">
                <a:avLst/>
              </a:prstGeom>
              <a:ln w="381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E28F2974-CB5E-C8A5-C7E1-CE0647BBC540}"/>
                      </a:ext>
                    </a:extLst>
                  </p:cNvPr>
                  <p:cNvSpPr txBox="1"/>
                  <p:nvPr/>
                </p:nvSpPr>
                <p:spPr>
                  <a:xfrm>
                    <a:off x="27207335" y="11849846"/>
                    <a:ext cx="1809747" cy="1069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6000" b="0" i="1" smtClean="0">
                              <a:latin typeface="Cambria Math" panose="02040503050406030204" pitchFamily="18" charset="0"/>
                            </a:rPr>
                            <m:t>𝑦</m:t>
                          </m:r>
                        </m:oMath>
                      </m:oMathPara>
                    </a14:m>
                    <a:endParaRPr kumimoji="1" lang="ja-JP" altLang="en-US" sz="6000" dirty="0"/>
                  </a:p>
                </p:txBody>
              </p:sp>
            </mc:Choice>
            <mc:Fallback xmlns="">
              <p:sp>
                <p:nvSpPr>
                  <p:cNvPr id="85" name="テキスト ボックス 84">
                    <a:extLst>
                      <a:ext uri="{FF2B5EF4-FFF2-40B4-BE49-F238E27FC236}">
                        <a16:creationId xmlns:a16="http://schemas.microsoft.com/office/drawing/2014/main" id="{E28F2974-CB5E-C8A5-C7E1-CE0647BBC540}"/>
                      </a:ext>
                    </a:extLst>
                  </p:cNvPr>
                  <p:cNvSpPr txBox="1">
                    <a:spLocks noRot="1" noChangeAspect="1" noMove="1" noResize="1" noEditPoints="1" noAdjustHandles="1" noChangeArrowheads="1" noChangeShapeType="1" noTextEdit="1"/>
                  </p:cNvSpPr>
                  <p:nvPr/>
                </p:nvSpPr>
                <p:spPr>
                  <a:xfrm>
                    <a:off x="27207335" y="11849846"/>
                    <a:ext cx="1809747" cy="1069935"/>
                  </a:xfrm>
                  <a:prstGeom prst="rect">
                    <a:avLst/>
                  </a:prstGeom>
                  <a:blipFill>
                    <a:blip r:embed="rId13"/>
                    <a:stretch>
                      <a:fillRect/>
                    </a:stretch>
                  </a:blipFill>
                </p:spPr>
                <p:txBody>
                  <a:bodyPr/>
                  <a:lstStyle/>
                  <a:p>
                    <a:r>
                      <a:rPr lang="ja-JP" altLang="en-US">
                        <a:noFill/>
                      </a:rPr>
                      <a:t> </a:t>
                    </a:r>
                  </a:p>
                </p:txBody>
              </p:sp>
            </mc:Fallback>
          </mc:AlternateContent>
          <p:cxnSp>
            <p:nvCxnSpPr>
              <p:cNvPr id="88" name="直線コネクタ 87">
                <a:extLst>
                  <a:ext uri="{FF2B5EF4-FFF2-40B4-BE49-F238E27FC236}">
                    <a16:creationId xmlns:a16="http://schemas.microsoft.com/office/drawing/2014/main" id="{1A9EA685-460D-73C7-D80B-3109AFE59BC0}"/>
                  </a:ext>
                </a:extLst>
              </p:cNvPr>
              <p:cNvCxnSpPr/>
              <p:nvPr/>
            </p:nvCxnSpPr>
            <p:spPr>
              <a:xfrm flipV="1">
                <a:off x="22407447" y="9422605"/>
                <a:ext cx="2156366" cy="2705862"/>
              </a:xfrm>
              <a:prstGeom prst="line">
                <a:avLst/>
              </a:prstGeom>
              <a:ln w="381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CC2FEF8E-20C4-3C12-131B-986D8386424E}"/>
                      </a:ext>
                    </a:extLst>
                  </p:cNvPr>
                  <p:cNvSpPr txBox="1"/>
                  <p:nvPr/>
                </p:nvSpPr>
                <p:spPr>
                  <a:xfrm>
                    <a:off x="23736970" y="8403113"/>
                    <a:ext cx="180974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d>
                                <m:dPr>
                                  <m:begChr m:val=""/>
                                  <m:endChr m:val="⟩"/>
                                  <m:ctrlPr>
                                    <a:rPr kumimoji="1" lang="en-US" altLang="ja-JP" sz="4000" i="1" smtClean="0">
                                      <a:latin typeface="Cambria Math" panose="02040503050406030204" pitchFamily="18" charset="0"/>
                                    </a:rPr>
                                  </m:ctrlPr>
                                </m:dPr>
                                <m:e>
                                  <m:r>
                                    <a:rPr kumimoji="1" lang="ja-JP" altLang="en-US" sz="4000" i="1">
                                      <a:latin typeface="Cambria Math" panose="02040503050406030204" pitchFamily="18" charset="0"/>
                                    </a:rPr>
                                    <m:t>𝜓</m:t>
                                  </m:r>
                                </m:e>
                              </m:d>
                            </m:e>
                          </m:d>
                        </m:oMath>
                      </m:oMathPara>
                    </a14:m>
                    <a:endParaRPr kumimoji="1" lang="ja-JP" altLang="en-US" sz="4000" dirty="0"/>
                  </a:p>
                </p:txBody>
              </p:sp>
            </mc:Choice>
            <mc:Fallback xmlns="">
              <p:sp>
                <p:nvSpPr>
                  <p:cNvPr id="89" name="テキスト ボックス 88">
                    <a:extLst>
                      <a:ext uri="{FF2B5EF4-FFF2-40B4-BE49-F238E27FC236}">
                        <a16:creationId xmlns:a16="http://schemas.microsoft.com/office/drawing/2014/main" id="{CC2FEF8E-20C4-3C12-131B-986D8386424E}"/>
                      </a:ext>
                    </a:extLst>
                  </p:cNvPr>
                  <p:cNvSpPr txBox="1">
                    <a:spLocks noRot="1" noChangeAspect="1" noMove="1" noResize="1" noEditPoints="1" noAdjustHandles="1" noChangeArrowheads="1" noChangeShapeType="1" noTextEdit="1"/>
                  </p:cNvSpPr>
                  <p:nvPr/>
                </p:nvSpPr>
                <p:spPr>
                  <a:xfrm>
                    <a:off x="23736970" y="8403113"/>
                    <a:ext cx="1809747" cy="707886"/>
                  </a:xfrm>
                  <a:prstGeom prst="rect">
                    <a:avLst/>
                  </a:prstGeom>
                  <a:blipFill>
                    <a:blip r:embed="rId14"/>
                    <a:stretch>
                      <a:fillRect/>
                    </a:stretch>
                  </a:blipFill>
                </p:spPr>
                <p:txBody>
                  <a:bodyPr/>
                  <a:lstStyle/>
                  <a:p>
                    <a:r>
                      <a:rPr lang="ja-JP" altLang="en-US">
                        <a:noFill/>
                      </a:rPr>
                      <a:t> </a:t>
                    </a:r>
                  </a:p>
                </p:txBody>
              </p:sp>
            </mc:Fallback>
          </mc:AlternateContent>
          <p:sp>
            <p:nvSpPr>
              <p:cNvPr id="90" name="部分円 89">
                <a:extLst>
                  <a:ext uri="{FF2B5EF4-FFF2-40B4-BE49-F238E27FC236}">
                    <a16:creationId xmlns:a16="http://schemas.microsoft.com/office/drawing/2014/main" id="{DD7315ED-3774-37A2-BD98-734ABE04FC3C}"/>
                  </a:ext>
                </a:extLst>
              </p:cNvPr>
              <p:cNvSpPr/>
              <p:nvPr/>
            </p:nvSpPr>
            <p:spPr>
              <a:xfrm rot="4171096">
                <a:off x="21515057" y="11098896"/>
                <a:ext cx="1757074" cy="1980882"/>
              </a:xfrm>
              <a:prstGeom prst="pie">
                <a:avLst>
                  <a:gd name="adj1" fmla="val 12167498"/>
                  <a:gd name="adj2" fmla="val 143517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54DD672-362B-1E48-85C0-2A28FA0F5D12}"/>
                      </a:ext>
                    </a:extLst>
                  </p:cNvPr>
                  <p:cNvSpPr txBox="1"/>
                  <p:nvPr/>
                </p:nvSpPr>
                <p:spPr>
                  <a:xfrm>
                    <a:off x="21861680" y="10592398"/>
                    <a:ext cx="180974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4000" i="1" smtClean="0">
                              <a:latin typeface="Cambria Math" panose="02040503050406030204" pitchFamily="18" charset="0"/>
                            </a:rPr>
                            <m:t>𝜃</m:t>
                          </m:r>
                        </m:oMath>
                      </m:oMathPara>
                    </a14:m>
                    <a:endParaRPr kumimoji="1" lang="ja-JP" altLang="en-US" sz="4000" dirty="0"/>
                  </a:p>
                </p:txBody>
              </p:sp>
            </mc:Choice>
            <mc:Fallback xmlns="">
              <p:sp>
                <p:nvSpPr>
                  <p:cNvPr id="91" name="テキスト ボックス 90">
                    <a:extLst>
                      <a:ext uri="{FF2B5EF4-FFF2-40B4-BE49-F238E27FC236}">
                        <a16:creationId xmlns:a16="http://schemas.microsoft.com/office/drawing/2014/main" id="{854DD672-362B-1E48-85C0-2A28FA0F5D12}"/>
                      </a:ext>
                    </a:extLst>
                  </p:cNvPr>
                  <p:cNvSpPr txBox="1">
                    <a:spLocks noRot="1" noChangeAspect="1" noMove="1" noResize="1" noEditPoints="1" noAdjustHandles="1" noChangeArrowheads="1" noChangeShapeType="1" noTextEdit="1"/>
                  </p:cNvSpPr>
                  <p:nvPr/>
                </p:nvSpPr>
                <p:spPr>
                  <a:xfrm>
                    <a:off x="21861680" y="10592398"/>
                    <a:ext cx="1809747" cy="707886"/>
                  </a:xfrm>
                  <a:prstGeom prst="rect">
                    <a:avLst/>
                  </a:prstGeom>
                  <a:blipFill>
                    <a:blip r:embed="rId15"/>
                    <a:stretch>
                      <a:fillRect/>
                    </a:stretch>
                  </a:blipFill>
                </p:spPr>
                <p:txBody>
                  <a:bodyPr/>
                  <a:lstStyle/>
                  <a:p>
                    <a:r>
                      <a:rPr lang="ja-JP" altLang="en-US">
                        <a:noFill/>
                      </a:rPr>
                      <a:t> </a:t>
                    </a:r>
                  </a:p>
                </p:txBody>
              </p:sp>
            </mc:Fallback>
          </mc:AlternateContent>
          <p:cxnSp>
            <p:nvCxnSpPr>
              <p:cNvPr id="93" name="直線コネクタ 92">
                <a:extLst>
                  <a:ext uri="{FF2B5EF4-FFF2-40B4-BE49-F238E27FC236}">
                    <a16:creationId xmlns:a16="http://schemas.microsoft.com/office/drawing/2014/main" id="{3E845ADD-F9F4-D920-7A26-2362181B38DC}"/>
                  </a:ext>
                </a:extLst>
              </p:cNvPr>
              <p:cNvCxnSpPr/>
              <p:nvPr/>
            </p:nvCxnSpPr>
            <p:spPr>
              <a:xfrm>
                <a:off x="24563813" y="9421836"/>
                <a:ext cx="0" cy="3397726"/>
              </a:xfrm>
              <a:prstGeom prst="line">
                <a:avLst/>
              </a:prstGeom>
              <a:ln w="38100">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CCBF654-716B-0DDD-7476-6BB4C76F1399}"/>
                  </a:ext>
                </a:extLst>
              </p:cNvPr>
              <p:cNvCxnSpPr>
                <a:cxnSpLocks/>
              </p:cNvCxnSpPr>
              <p:nvPr/>
            </p:nvCxnSpPr>
            <p:spPr>
              <a:xfrm>
                <a:off x="22434860" y="12147517"/>
                <a:ext cx="2148003" cy="691095"/>
              </a:xfrm>
              <a:prstGeom prst="line">
                <a:avLst/>
              </a:prstGeom>
              <a:ln w="38100">
                <a:solidFill>
                  <a:schemeClr val="bg2">
                    <a:lumMod val="1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6" name="部分円 95">
                <a:extLst>
                  <a:ext uri="{FF2B5EF4-FFF2-40B4-BE49-F238E27FC236}">
                    <a16:creationId xmlns:a16="http://schemas.microsoft.com/office/drawing/2014/main" id="{46BFF96A-EF69-4265-113E-527573A84180}"/>
                  </a:ext>
                </a:extLst>
              </p:cNvPr>
              <p:cNvSpPr/>
              <p:nvPr/>
            </p:nvSpPr>
            <p:spPr>
              <a:xfrm rot="8212024">
                <a:off x="21514267" y="11174925"/>
                <a:ext cx="1757074" cy="1980882"/>
              </a:xfrm>
              <a:prstGeom prst="pie">
                <a:avLst>
                  <a:gd name="adj1" fmla="val 14557283"/>
                  <a:gd name="adj2" fmla="val 11934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01E3306F-49DA-2C53-BAB1-5C749BF07E76}"/>
                      </a:ext>
                    </a:extLst>
                  </p:cNvPr>
                  <p:cNvSpPr txBox="1"/>
                  <p:nvPr/>
                </p:nvSpPr>
                <p:spPr>
                  <a:xfrm>
                    <a:off x="20873260" y="12859680"/>
                    <a:ext cx="180974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l-GR" sz="4000" i="1" smtClean="0">
                              <a:latin typeface="Cambria Math" panose="02040503050406030204" pitchFamily="18" charset="0"/>
                            </a:rPr>
                            <m:t>𝜙</m:t>
                          </m:r>
                        </m:oMath>
                      </m:oMathPara>
                    </a14:m>
                    <a:endParaRPr kumimoji="1" lang="ja-JP" altLang="en-US" sz="4000" dirty="0"/>
                  </a:p>
                </p:txBody>
              </p:sp>
            </mc:Choice>
            <mc:Fallback xmlns="">
              <p:sp>
                <p:nvSpPr>
                  <p:cNvPr id="97" name="テキスト ボックス 96">
                    <a:extLst>
                      <a:ext uri="{FF2B5EF4-FFF2-40B4-BE49-F238E27FC236}">
                        <a16:creationId xmlns:a16="http://schemas.microsoft.com/office/drawing/2014/main" id="{01E3306F-49DA-2C53-BAB1-5C749BF07E76}"/>
                      </a:ext>
                    </a:extLst>
                  </p:cNvPr>
                  <p:cNvSpPr txBox="1">
                    <a:spLocks noRot="1" noChangeAspect="1" noMove="1" noResize="1" noEditPoints="1" noAdjustHandles="1" noChangeArrowheads="1" noChangeShapeType="1" noTextEdit="1"/>
                  </p:cNvSpPr>
                  <p:nvPr/>
                </p:nvSpPr>
                <p:spPr>
                  <a:xfrm>
                    <a:off x="20873260" y="12859680"/>
                    <a:ext cx="1809747" cy="707886"/>
                  </a:xfrm>
                  <a:prstGeom prst="rect">
                    <a:avLst/>
                  </a:prstGeom>
                  <a:blipFill>
                    <a:blip r:embed="rId16"/>
                    <a:stretch>
                      <a:fillRect/>
                    </a:stretch>
                  </a:blipFill>
                </p:spPr>
                <p:txBody>
                  <a:bodyPr/>
                  <a:lstStyle/>
                  <a:p>
                    <a:r>
                      <a:rPr lang="ja-JP" altLang="en-US">
                        <a:noFill/>
                      </a:rPr>
                      <a:t> </a:t>
                    </a:r>
                  </a:p>
                </p:txBody>
              </p:sp>
            </mc:Fallback>
          </mc:AlternateContent>
        </p:grpSp>
        <p:sp>
          <p:nvSpPr>
            <p:cNvPr id="99" name="テキスト ボックス 98">
              <a:extLst>
                <a:ext uri="{FF2B5EF4-FFF2-40B4-BE49-F238E27FC236}">
                  <a16:creationId xmlns:a16="http://schemas.microsoft.com/office/drawing/2014/main" id="{528A2483-8C5C-68F9-DEB9-9C0C6611B3EF}"/>
                </a:ext>
              </a:extLst>
            </p:cNvPr>
            <p:cNvSpPr txBox="1"/>
            <p:nvPr/>
          </p:nvSpPr>
          <p:spPr>
            <a:xfrm>
              <a:off x="17448960" y="14837837"/>
              <a:ext cx="10116941"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図</a:t>
              </a:r>
              <a:r>
                <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1: 1</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量子ビットのブロッホ球による表現</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p:txBody>
        </p:sp>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791777C2-3FBA-29CE-F547-5DE5AF8625D8}"/>
                    </a:ext>
                  </a:extLst>
                </p:cNvPr>
                <p:cNvSpPr txBox="1"/>
                <p:nvPr/>
              </p:nvSpPr>
              <p:spPr>
                <a:xfrm>
                  <a:off x="21677071" y="6290208"/>
                  <a:ext cx="1190693" cy="5030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0</m:t>
                                </m:r>
                              </m:e>
                            </m:d>
                          </m:e>
                        </m:d>
                      </m:oMath>
                    </m:oMathPara>
                  </a14:m>
                  <a:endParaRPr kumimoji="1" lang="ja-JP" altLang="en-US" sz="4000" dirty="0"/>
                </a:p>
              </p:txBody>
            </p:sp>
          </mc:Choice>
          <mc:Fallback>
            <p:sp>
              <p:nvSpPr>
                <p:cNvPr id="113" name="テキスト ボックス 112">
                  <a:extLst>
                    <a:ext uri="{FF2B5EF4-FFF2-40B4-BE49-F238E27FC236}">
                      <a16:creationId xmlns:a16="http://schemas.microsoft.com/office/drawing/2014/main" id="{791777C2-3FBA-29CE-F547-5DE5AF8625D8}"/>
                    </a:ext>
                  </a:extLst>
                </p:cNvPr>
                <p:cNvSpPr txBox="1">
                  <a:spLocks noRot="1" noChangeAspect="1" noMove="1" noResize="1" noEditPoints="1" noAdjustHandles="1" noChangeArrowheads="1" noChangeShapeType="1" noTextEdit="1"/>
                </p:cNvSpPr>
                <p:nvPr/>
              </p:nvSpPr>
              <p:spPr>
                <a:xfrm>
                  <a:off x="21677071" y="6290208"/>
                  <a:ext cx="1190693" cy="503014"/>
                </a:xfrm>
                <a:prstGeom prst="rect">
                  <a:avLst/>
                </a:prstGeom>
                <a:blipFill>
                  <a:blip r:embed="rId17"/>
                  <a:stretch>
                    <a:fillRect b="-219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テキスト ボックス 113">
                  <a:extLst>
                    <a:ext uri="{FF2B5EF4-FFF2-40B4-BE49-F238E27FC236}">
                      <a16:creationId xmlns:a16="http://schemas.microsoft.com/office/drawing/2014/main" id="{78CF76A7-B7D3-D521-A9CB-5C80F2BF81AE}"/>
                    </a:ext>
                  </a:extLst>
                </p:cNvPr>
                <p:cNvSpPr txBox="1"/>
                <p:nvPr/>
              </p:nvSpPr>
              <p:spPr>
                <a:xfrm>
                  <a:off x="21677071" y="13721617"/>
                  <a:ext cx="1190693" cy="5030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1</m:t>
                                </m:r>
                              </m:e>
                            </m:d>
                          </m:e>
                        </m:d>
                      </m:oMath>
                    </m:oMathPara>
                  </a14:m>
                  <a:endParaRPr kumimoji="1" lang="ja-JP" altLang="en-US" sz="4000" dirty="0"/>
                </a:p>
              </p:txBody>
            </p:sp>
          </mc:Choice>
          <mc:Fallback>
            <p:sp>
              <p:nvSpPr>
                <p:cNvPr id="114" name="テキスト ボックス 113">
                  <a:extLst>
                    <a:ext uri="{FF2B5EF4-FFF2-40B4-BE49-F238E27FC236}">
                      <a16:creationId xmlns:a16="http://schemas.microsoft.com/office/drawing/2014/main" id="{78CF76A7-B7D3-D521-A9CB-5C80F2BF81AE}"/>
                    </a:ext>
                  </a:extLst>
                </p:cNvPr>
                <p:cNvSpPr txBox="1">
                  <a:spLocks noRot="1" noChangeAspect="1" noMove="1" noResize="1" noEditPoints="1" noAdjustHandles="1" noChangeArrowheads="1" noChangeShapeType="1" noTextEdit="1"/>
                </p:cNvSpPr>
                <p:nvPr/>
              </p:nvSpPr>
              <p:spPr>
                <a:xfrm>
                  <a:off x="21677071" y="13721617"/>
                  <a:ext cx="1190693" cy="503014"/>
                </a:xfrm>
                <a:prstGeom prst="rect">
                  <a:avLst/>
                </a:prstGeom>
                <a:blipFill>
                  <a:blip r:embed="rId18"/>
                  <a:stretch>
                    <a:fillRect b="-21951"/>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21454AFB-209F-731C-D91D-EFBD5B2DF41C}"/>
                  </a:ext>
                </a:extLst>
              </p:cNvPr>
              <p:cNvSpPr txBox="1"/>
              <p:nvPr/>
            </p:nvSpPr>
            <p:spPr>
              <a:xfrm>
                <a:off x="190499" y="21363742"/>
                <a:ext cx="14287500" cy="7125925"/>
              </a:xfrm>
              <a:prstGeom prst="rect">
                <a:avLst/>
              </a:prstGeom>
              <a:noFill/>
            </p:spPr>
            <p:txBody>
              <a:bodyPr wrap="square">
                <a:spAutoFit/>
              </a:bodyPr>
              <a:lstStyle/>
              <a:p>
                <a:pPr>
                  <a:defRPr/>
                </a:pP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言語モデルは文の構成要素の並びに対して確率を与える．よって</a:t>
                </a:r>
                <a:r>
                  <a:rPr kumimoji="1" lang="ja-JP" altLang="en-US"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自然な並びに高い確率</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を与え，そうでない並びに低確率を与えるのが良いモデルと言える．今回は直前の</a:t>
                </a: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文字</a:t>
                </a:r>
                <a14:m>
                  <m:oMath xmlns:m="http://schemas.openxmlformats.org/officeDocument/2006/math">
                    <m:sSub>
                      <m:sSubPr>
                        <m:ctrlP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ctrlPr>
                      </m:sSubPr>
                      <m:e>
                        <m: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t>𝑐</m:t>
                        </m:r>
                      </m:e>
                      <m:sub>
                        <m: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t>𝑡</m:t>
                        </m:r>
                        <m: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t>−1</m:t>
                        </m:r>
                      </m:sub>
                    </m:sSub>
                    <m:r>
                      <a:rPr kumimoji="1" lang="ja-JP" altLang="en-US" sz="4000" i="1">
                        <a:solidFill>
                          <a:srgbClr val="ACCBF9">
                            <a:lumMod val="10000"/>
                          </a:srgbClr>
                        </a:solidFill>
                        <a:latin typeface="Cambria Math" panose="02040503050406030204" pitchFamily="18" charset="0"/>
                        <a:ea typeface="メイリオ" panose="020B0604030504040204" pitchFamily="50" charset="-128"/>
                      </a:rPr>
                      <m:t>のみ</m:t>
                    </m:r>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から，</a:t>
                </a: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次の単語</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の単語</a:t>
                </a:r>
                <a14:m>
                  <m:oMath xmlns:m="http://schemas.openxmlformats.org/officeDocument/2006/math">
                    <m:sSub>
                      <m:sSubPr>
                        <m:ctrlP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ctrlPr>
                      </m:sSubPr>
                      <m:e>
                        <m: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t>𝑐</m:t>
                        </m:r>
                      </m:e>
                      <m:sub>
                        <m:r>
                          <a:rPr kumimoji="1" lang="en-US" altLang="ja-JP" sz="4000" b="0" i="1" u="none" strike="noStrike" kern="1200" cap="none" spc="0" normalizeH="0" baseline="0" noProof="0" smtClean="0">
                            <a:ln>
                              <a:noFill/>
                            </a:ln>
                            <a:solidFill>
                              <a:srgbClr val="ACCBF9">
                                <a:lumMod val="10000"/>
                              </a:srgbClr>
                            </a:solidFill>
                            <a:effectLst/>
                            <a:uLnTx/>
                            <a:uFillTx/>
                            <a:latin typeface="Cambria Math" panose="02040503050406030204" pitchFamily="18" charset="0"/>
                            <a:ea typeface="メイリオ" panose="020B0604030504040204" pitchFamily="50" charset="-128"/>
                            <a:cs typeface="+mn-cs"/>
                          </a:rPr>
                          <m:t>𝑡</m:t>
                        </m:r>
                      </m:sub>
                    </m:sSub>
                  </m:oMath>
                </a14:m>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の出現確率</a:t>
                </a:r>
                <a14:m>
                  <m:oMath xmlns:m="http://schemas.openxmlformats.org/officeDocument/2006/math">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𝑃</m:t>
                    </m:r>
                    <m:d>
                      <m:dPr>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dPr>
                      <m:e>
                        <m:sSub>
                          <m:sSubPr>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sSubPr>
                          <m:e>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𝑐</m:t>
                            </m:r>
                          </m:e>
                          <m:sub>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𝑡</m:t>
                            </m:r>
                          </m:sub>
                        </m:sSub>
                      </m:e>
                      <m:e>
                        <m:sSub>
                          <m:sSubPr>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sSubPr>
                          <m:e>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𝑐</m:t>
                            </m:r>
                          </m:e>
                          <m:sub>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𝑡</m:t>
                            </m:r>
                            <m:r>
                              <a:rPr kumimoji="1" lang="en-US" altLang="ja-JP" sz="4000" i="1">
                                <a:solidFill>
                                  <a:srgbClr val="ACCBF9">
                                    <a:lumMod val="10000"/>
                                  </a:srgbClr>
                                </a:solidFill>
                                <a:latin typeface="Cambria Math" panose="02040503050406030204" pitchFamily="18" charset="0"/>
                                <a:ea typeface="メイリオ" panose="020B0604030504040204" pitchFamily="50" charset="-128"/>
                              </a:rPr>
                              <m:t>−1</m:t>
                            </m:r>
                          </m:sub>
                        </m:sSub>
                      </m:e>
                    </m:d>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を予測する．</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a:p>
                <a:pPr>
                  <a:defRPr/>
                </a:pP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そして曖昧さの指標である</a:t>
                </a:r>
                <a:r>
                  <a:rPr kumimoji="1" lang="ja-JP" altLang="en-US" sz="4000" dirty="0">
                    <a:solidFill>
                      <a:srgbClr val="FF0000"/>
                    </a:solidFill>
                    <a:latin typeface="メイリオ" panose="020B0604030504040204" pitchFamily="50" charset="-128"/>
                    <a:ea typeface="メイリオ" panose="020B0604030504040204" pitchFamily="50" charset="-128"/>
                  </a:rPr>
                  <a:t>パープレキシティ</a:t>
                </a:r>
                <a14:m>
                  <m:oMath xmlns:m="http://schemas.openxmlformats.org/officeDocument/2006/math">
                    <m:r>
                      <a:rPr kumimoji="1" lang="en-US" altLang="ja-JP" sz="4000" b="0" i="1" smtClean="0">
                        <a:solidFill>
                          <a:srgbClr val="FF0000"/>
                        </a:solidFill>
                        <a:latin typeface="Cambria Math" panose="02040503050406030204" pitchFamily="18" charset="0"/>
                        <a:ea typeface="メイリオ" panose="020B0604030504040204" pitchFamily="50" charset="-128"/>
                      </a:rPr>
                      <m:t>𝑃𝑃</m:t>
                    </m:r>
                  </m:oMath>
                </a14:m>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を以下のように算出する．</a:t>
                </a:r>
                <a:endParaRPr kumimoji="1" lang="en-US" altLang="ja-JP" sz="4000" dirty="0">
                  <a:solidFill>
                    <a:srgbClr val="ACCBF9">
                      <a:lumMod val="10000"/>
                    </a:srgbClr>
                  </a:solidFill>
                  <a:latin typeface="メイリオ" panose="020B0604030504040204" pitchFamily="50" charset="-128"/>
                  <a:ea typeface="メイリオ" panose="020B0604030504040204" pitchFamily="50" charset="-128"/>
                </a:endParaRPr>
              </a:p>
              <a:p>
                <a:pPr>
                  <a:defRPr/>
                </a:pPr>
                <a14:m>
                  <m:oMathPara xmlns:m="http://schemas.openxmlformats.org/officeDocument/2006/math">
                    <m:oMathParaPr>
                      <m:jc m:val="centerGroup"/>
                    </m:oMathParaPr>
                    <m:oMath xmlns:m="http://schemas.openxmlformats.org/officeDocument/2006/math">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𝐻</m:t>
                      </m:r>
                      <m:r>
                        <m:rPr>
                          <m:aln/>
                        </m:r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m:t>
                      </m:r>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m:t>
                      </m:r>
                      <m:f>
                        <m:fPr>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fPr>
                        <m:num>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1</m:t>
                          </m:r>
                        </m:num>
                        <m:den>
                          <m:d>
                            <m:dPr>
                              <m:begChr m:val="|"/>
                              <m:endChr m:val="|"/>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dPr>
                            <m:e>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𝑗</m:t>
                              </m:r>
                            </m:e>
                          </m:d>
                        </m:den>
                      </m:f>
                      <m:nary>
                        <m:naryPr>
                          <m:chr m:val="∑"/>
                          <m:supHide m:val="on"/>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naryPr>
                        <m:sub>
                          <m:r>
                            <m:rPr>
                              <m:brk m:alnAt="7"/>
                            </m:r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𝑁</m:t>
                          </m:r>
                        </m:sub>
                        <m:sup/>
                        <m:e>
                          <m:nary>
                            <m:naryPr>
                              <m:chr m:val="∑"/>
                              <m:supHide m:val="on"/>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naryPr>
                            <m:sub>
                              <m:r>
                                <m:rPr>
                                  <m:brk m:alnAt="7"/>
                                </m:rP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𝑡</m:t>
                              </m:r>
                            </m:sub>
                            <m:sup/>
                            <m:e>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𝑙𝑜𝑔𝑃</m:t>
                              </m:r>
                              <m:d>
                                <m:dPr>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dPr>
                                <m:e>
                                  <m:sSub>
                                    <m:sSubPr>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sSubPr>
                                    <m:e>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𝑐</m:t>
                                      </m:r>
                                    </m:e>
                                    <m:sub>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𝑡</m:t>
                                      </m:r>
                                    </m:sub>
                                  </m:sSub>
                                </m:e>
                                <m:e>
                                  <m:sSub>
                                    <m:sSubPr>
                                      <m:ctrlPr>
                                        <a:rPr kumimoji="1" lang="en-US" altLang="ja-JP" sz="4000" i="1">
                                          <a:solidFill>
                                            <a:srgbClr val="ACCBF9">
                                              <a:lumMod val="10000"/>
                                            </a:srgbClr>
                                          </a:solidFill>
                                          <a:latin typeface="Cambria Math" panose="02040503050406030204" pitchFamily="18" charset="0"/>
                                          <a:ea typeface="メイリオ" panose="020B0604030504040204" pitchFamily="50" charset="-128"/>
                                        </a:rPr>
                                      </m:ctrlPr>
                                    </m:sSubPr>
                                    <m:e>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𝑐</m:t>
                                      </m:r>
                                    </m:e>
                                    <m:sub>
                                      <m: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𝑡</m:t>
                                      </m:r>
                                      <m:r>
                                        <a:rPr kumimoji="1" lang="en-US" altLang="ja-JP" sz="4000" i="1">
                                          <a:solidFill>
                                            <a:srgbClr val="ACCBF9">
                                              <a:lumMod val="10000"/>
                                            </a:srgbClr>
                                          </a:solidFill>
                                          <a:latin typeface="Cambria Math" panose="02040503050406030204" pitchFamily="18" charset="0"/>
                                          <a:ea typeface="メイリオ" panose="020B0604030504040204" pitchFamily="50" charset="-128"/>
                                        </a:rPr>
                                        <m:t>−1</m:t>
                                      </m:r>
                                    </m:sub>
                                  </m:sSub>
                                </m:e>
                              </m:d>
                            </m:e>
                          </m:nary>
                        </m:e>
                      </m:nary>
                    </m:oMath>
                    <m:oMath xmlns:m="http://schemas.openxmlformats.org/officeDocument/2006/math">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𝑃𝑃</m:t>
                      </m:r>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m:t>
                      </m:r>
                      <m:sSup>
                        <m:sSupPr>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sSupPr>
                        <m:e>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2</m:t>
                          </m:r>
                        </m:e>
                        <m:sup>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𝐻</m:t>
                          </m:r>
                        </m:sup>
                      </m:sSup>
                    </m:oMath>
                  </m:oMathPara>
                </a14:m>
                <a:endParaRPr kumimoji="1" lang="en-US" altLang="ja-JP" sz="4000" dirty="0">
                  <a:solidFill>
                    <a:srgbClr val="ACCBF9">
                      <a:lumMod val="10000"/>
                    </a:srgbClr>
                  </a:solidFill>
                  <a:latin typeface="メイリオ" panose="020B0604030504040204" pitchFamily="50" charset="-128"/>
                  <a:ea typeface="メイリオ" panose="020B0604030504040204" pitchFamily="50" charset="-128"/>
                </a:endParaRPr>
              </a:p>
              <a:p>
                <a:pPr>
                  <a:defRPr/>
                </a:pPr>
                <a:endParaRPr kumimoji="1" lang="en-US" altLang="ja-JP" sz="4000" dirty="0">
                  <a:solidFill>
                    <a:srgbClr val="ACCBF9">
                      <a:lumMod val="10000"/>
                    </a:srgbClr>
                  </a:solidFill>
                  <a:latin typeface="メイリオ" panose="020B0604030504040204" pitchFamily="50" charset="-128"/>
                  <a:ea typeface="メイリオ" panose="020B0604030504040204" pitchFamily="50" charset="-128"/>
                </a:endParaRPr>
              </a:p>
              <a:p>
                <a:pPr>
                  <a:defRPr/>
                </a:pP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ただし</a:t>
                </a:r>
                <a14:m>
                  <m:oMath xmlns:m="http://schemas.openxmlformats.org/officeDocument/2006/math">
                    <m:d>
                      <m:dPr>
                        <m:begChr m:val="|"/>
                        <m:endChr m:val="|"/>
                        <m:ctrlP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ctrlPr>
                      </m:dPr>
                      <m:e>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𝑗</m:t>
                        </m:r>
                      </m:e>
                    </m:d>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は全文書の文字数の合計であり，</a:t>
                </a:r>
                <a:r>
                  <a:rPr kumimoji="1" lang="en-US" altLang="ja-JP" sz="4000" dirty="0">
                    <a:solidFill>
                      <a:srgbClr val="ACCBF9">
                        <a:lumMod val="10000"/>
                      </a:srgbClr>
                    </a:solidFill>
                    <a:ea typeface="メイリオ" panose="020B0604030504040204" pitchFamily="50" charset="-128"/>
                  </a:rPr>
                  <a:t> </a:t>
                </a:r>
                <a14:m>
                  <m:oMath xmlns:m="http://schemas.openxmlformats.org/officeDocument/2006/math">
                    <m:r>
                      <m:rPr>
                        <m:brk m:alnAt="7"/>
                      </m:rPr>
                      <a:rPr kumimoji="1" lang="en-US" altLang="ja-JP" sz="4000" i="1">
                        <a:solidFill>
                          <a:srgbClr val="ACCBF9">
                            <a:lumMod val="10000"/>
                          </a:srgbClr>
                        </a:solidFill>
                        <a:latin typeface="Cambria Math" panose="02040503050406030204" pitchFamily="18" charset="0"/>
                        <a:ea typeface="メイリオ" panose="020B0604030504040204" pitchFamily="50" charset="-128"/>
                      </a:rPr>
                      <m:t>𝑁</m:t>
                    </m:r>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は文書数である．</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p:txBody>
          </p:sp>
        </mc:Choice>
        <mc:Fallback>
          <p:sp>
            <p:nvSpPr>
              <p:cNvPr id="11" name="テキスト ボックス 10">
                <a:extLst>
                  <a:ext uri="{FF2B5EF4-FFF2-40B4-BE49-F238E27FC236}">
                    <a16:creationId xmlns:a16="http://schemas.microsoft.com/office/drawing/2014/main" id="{21454AFB-209F-731C-D91D-EFBD5B2DF41C}"/>
                  </a:ext>
                </a:extLst>
              </p:cNvPr>
              <p:cNvSpPr txBox="1">
                <a:spLocks noRot="1" noChangeAspect="1" noMove="1" noResize="1" noEditPoints="1" noAdjustHandles="1" noChangeArrowheads="1" noChangeShapeType="1" noTextEdit="1"/>
              </p:cNvSpPr>
              <p:nvPr/>
            </p:nvSpPr>
            <p:spPr>
              <a:xfrm>
                <a:off x="190499" y="21363742"/>
                <a:ext cx="14287500" cy="7125925"/>
              </a:xfrm>
              <a:prstGeom prst="rect">
                <a:avLst/>
              </a:prstGeom>
              <a:blipFill>
                <a:blip r:embed="rId19"/>
                <a:stretch>
                  <a:fillRect l="-1493" t="-1454" r="-5119" b="-2994"/>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3442FCFF-202D-4E76-8AD6-D3616C57E89B}"/>
              </a:ext>
            </a:extLst>
          </p:cNvPr>
          <p:cNvSpPr/>
          <p:nvPr/>
        </p:nvSpPr>
        <p:spPr>
          <a:xfrm>
            <a:off x="15703773" y="16807992"/>
            <a:ext cx="14287500" cy="175432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6000" b="1" dirty="0">
                <a:solidFill>
                  <a:schemeClr val="bg1"/>
                </a:solidFill>
                <a:latin typeface="メイリオ" panose="020B0604030504040204" pitchFamily="50" charset="-128"/>
                <a:ea typeface="メイリオ" panose="020B0604030504040204" pitchFamily="50" charset="-128"/>
              </a:rPr>
              <a:t>量子計算の適用</a:t>
            </a:r>
          </a:p>
        </p:txBody>
      </p:sp>
      <p:grpSp>
        <p:nvGrpSpPr>
          <p:cNvPr id="127" name="グループ化 126">
            <a:extLst>
              <a:ext uri="{FF2B5EF4-FFF2-40B4-BE49-F238E27FC236}">
                <a16:creationId xmlns:a16="http://schemas.microsoft.com/office/drawing/2014/main" id="{FCE24EC1-55EE-3280-E409-CE94624A7855}"/>
              </a:ext>
            </a:extLst>
          </p:cNvPr>
          <p:cNvGrpSpPr/>
          <p:nvPr/>
        </p:nvGrpSpPr>
        <p:grpSpPr>
          <a:xfrm>
            <a:off x="15716250" y="23203580"/>
            <a:ext cx="14408522" cy="14446769"/>
            <a:chOff x="16185457" y="18764986"/>
            <a:chExt cx="14408522" cy="14446769"/>
          </a:xfrm>
        </p:grpSpPr>
        <p:sp>
          <p:nvSpPr>
            <p:cNvPr id="100" name="テキスト ボックス 99">
              <a:extLst>
                <a:ext uri="{FF2B5EF4-FFF2-40B4-BE49-F238E27FC236}">
                  <a16:creationId xmlns:a16="http://schemas.microsoft.com/office/drawing/2014/main" id="{45A5524E-9A60-A0B6-9117-B2EA1A2ADABF}"/>
                </a:ext>
              </a:extLst>
            </p:cNvPr>
            <p:cNvSpPr txBox="1"/>
            <p:nvPr/>
          </p:nvSpPr>
          <p:spPr>
            <a:xfrm>
              <a:off x="17891615" y="32503869"/>
              <a:ext cx="1155858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図</a:t>
              </a:r>
              <a:r>
                <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2: </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量子ニューラルネットワークの</a:t>
              </a: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適用</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p:txBody>
        </p:sp>
        <p:grpSp>
          <p:nvGrpSpPr>
            <p:cNvPr id="3" name="グループ化 2">
              <a:extLst>
                <a:ext uri="{FF2B5EF4-FFF2-40B4-BE49-F238E27FC236}">
                  <a16:creationId xmlns:a16="http://schemas.microsoft.com/office/drawing/2014/main" id="{06370A8E-951C-B56D-8E8F-4D84DA51266E}"/>
                </a:ext>
              </a:extLst>
            </p:cNvPr>
            <p:cNvGrpSpPr/>
            <p:nvPr/>
          </p:nvGrpSpPr>
          <p:grpSpPr>
            <a:xfrm>
              <a:off x="16246485" y="24742904"/>
              <a:ext cx="10689479" cy="6872261"/>
              <a:chOff x="14184666" y="19826213"/>
              <a:chExt cx="16382298" cy="10663515"/>
            </a:xfrm>
          </p:grpSpPr>
          <p:grpSp>
            <p:nvGrpSpPr>
              <p:cNvPr id="68" name="グループ化 67">
                <a:extLst>
                  <a:ext uri="{FF2B5EF4-FFF2-40B4-BE49-F238E27FC236}">
                    <a16:creationId xmlns:a16="http://schemas.microsoft.com/office/drawing/2014/main" id="{8CD43548-47D1-8EB5-73A4-6A17BFE207A9}"/>
                  </a:ext>
                </a:extLst>
              </p:cNvPr>
              <p:cNvGrpSpPr/>
              <p:nvPr/>
            </p:nvGrpSpPr>
            <p:grpSpPr>
              <a:xfrm>
                <a:off x="17606964" y="19826213"/>
                <a:ext cx="12960000" cy="10663515"/>
                <a:chOff x="16859250" y="19297650"/>
                <a:chExt cx="14054084" cy="13007508"/>
              </a:xfrm>
            </p:grpSpPr>
            <p:grpSp>
              <p:nvGrpSpPr>
                <p:cNvPr id="65" name="グループ化 64">
                  <a:extLst>
                    <a:ext uri="{FF2B5EF4-FFF2-40B4-BE49-F238E27FC236}">
                      <a16:creationId xmlns:a16="http://schemas.microsoft.com/office/drawing/2014/main" id="{81715FB6-9E91-5503-B895-CD88FCB0DCA9}"/>
                    </a:ext>
                  </a:extLst>
                </p:cNvPr>
                <p:cNvGrpSpPr/>
                <p:nvPr/>
              </p:nvGrpSpPr>
              <p:grpSpPr>
                <a:xfrm>
                  <a:off x="16859250" y="20445526"/>
                  <a:ext cx="12673012" cy="8700974"/>
                  <a:chOff x="17602200" y="24522226"/>
                  <a:chExt cx="10801800" cy="6945224"/>
                </a:xfrm>
              </p:grpSpPr>
              <p:cxnSp>
                <p:nvCxnSpPr>
                  <p:cNvPr id="24" name="直線コネクタ 23">
                    <a:extLst>
                      <a:ext uri="{FF2B5EF4-FFF2-40B4-BE49-F238E27FC236}">
                        <a16:creationId xmlns:a16="http://schemas.microsoft.com/office/drawing/2014/main" id="{3FB06D09-93D6-3A8D-915C-C38A189BD78D}"/>
                      </a:ext>
                    </a:extLst>
                  </p:cNvPr>
                  <p:cNvCxnSpPr>
                    <a:cxnSpLocks/>
                  </p:cNvCxnSpPr>
                  <p:nvPr/>
                </p:nvCxnSpPr>
                <p:spPr>
                  <a:xfrm>
                    <a:off x="17602200" y="25241250"/>
                    <a:ext cx="10800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DACEA50-D67B-1435-4AAF-46D5AF69128F}"/>
                      </a:ext>
                    </a:extLst>
                  </p:cNvPr>
                  <p:cNvCxnSpPr>
                    <a:cxnSpLocks/>
                  </p:cNvCxnSpPr>
                  <p:nvPr/>
                </p:nvCxnSpPr>
                <p:spPr>
                  <a:xfrm>
                    <a:off x="17602200" y="27043200"/>
                    <a:ext cx="10800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DAACF5-7637-F8F0-4ECB-D96016EF8537}"/>
                      </a:ext>
                    </a:extLst>
                  </p:cNvPr>
                  <p:cNvCxnSpPr>
                    <a:cxnSpLocks/>
                  </p:cNvCxnSpPr>
                  <p:nvPr/>
                </p:nvCxnSpPr>
                <p:spPr>
                  <a:xfrm>
                    <a:off x="17602200" y="30700349"/>
                    <a:ext cx="10800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6ED34E2-C3B0-EE4F-ED3D-AA234635B191}"/>
                      </a:ext>
                    </a:extLst>
                  </p:cNvPr>
                  <p:cNvCxnSpPr>
                    <a:cxnSpLocks/>
                  </p:cNvCxnSpPr>
                  <p:nvPr/>
                </p:nvCxnSpPr>
                <p:spPr>
                  <a:xfrm>
                    <a:off x="17604000" y="28843200"/>
                    <a:ext cx="10800000" cy="0"/>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楕円 29">
                        <a:extLst>
                          <a:ext uri="{FF2B5EF4-FFF2-40B4-BE49-F238E27FC236}">
                            <a16:creationId xmlns:a16="http://schemas.microsoft.com/office/drawing/2014/main" id="{3C29C0F6-B459-FB98-4FB7-4C9E443A39F2}"/>
                          </a:ext>
                        </a:extLst>
                      </p:cNvPr>
                      <p:cNvSpPr/>
                      <p:nvPr/>
                    </p:nvSpPr>
                    <p:spPr>
                      <a:xfrm>
                        <a:off x="18592800" y="24522226"/>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𝑥</m:t>
                                  </m:r>
                                </m:sub>
                              </m:sSub>
                            </m:oMath>
                          </m:oMathPara>
                        </a14:m>
                        <a:endParaRPr kumimoji="1" lang="ja-JP" altLang="en-US" sz="6000" dirty="0"/>
                      </a:p>
                    </p:txBody>
                  </p:sp>
                </mc:Choice>
                <mc:Fallback xmlns="">
                  <p:sp>
                    <p:nvSpPr>
                      <p:cNvPr id="30" name="楕円 29">
                        <a:extLst>
                          <a:ext uri="{FF2B5EF4-FFF2-40B4-BE49-F238E27FC236}">
                            <a16:creationId xmlns:a16="http://schemas.microsoft.com/office/drawing/2014/main" id="{3C29C0F6-B459-FB98-4FB7-4C9E443A39F2}"/>
                          </a:ext>
                        </a:extLst>
                      </p:cNvPr>
                      <p:cNvSpPr>
                        <a:spLocks noRot="1" noChangeAspect="1" noMove="1" noResize="1" noEditPoints="1" noAdjustHandles="1" noChangeArrowheads="1" noChangeShapeType="1" noTextEdit="1"/>
                      </p:cNvSpPr>
                      <p:nvPr/>
                    </p:nvSpPr>
                    <p:spPr>
                      <a:xfrm>
                        <a:off x="18592800" y="24522226"/>
                        <a:ext cx="1440000" cy="1440000"/>
                      </a:xfrm>
                      <a:prstGeom prst="ellipse">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59B3709B-1299-37BB-1A1B-878ADB12DBEB}"/>
                          </a:ext>
                        </a:extLst>
                      </p:cNvPr>
                      <p:cNvSpPr/>
                      <p:nvPr/>
                    </p:nvSpPr>
                    <p:spPr>
                      <a:xfrm>
                        <a:off x="18592800" y="26321250"/>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𝑥</m:t>
                                  </m:r>
                                </m:sub>
                              </m:sSub>
                            </m:oMath>
                          </m:oMathPara>
                        </a14:m>
                        <a:endParaRPr kumimoji="1" lang="ja-JP" altLang="en-US" sz="6000" dirty="0"/>
                      </a:p>
                    </p:txBody>
                  </p:sp>
                </mc:Choice>
                <mc:Fallback xmlns="">
                  <p:sp>
                    <p:nvSpPr>
                      <p:cNvPr id="31" name="楕円 30">
                        <a:extLst>
                          <a:ext uri="{FF2B5EF4-FFF2-40B4-BE49-F238E27FC236}">
                            <a16:creationId xmlns:a16="http://schemas.microsoft.com/office/drawing/2014/main" id="{59B3709B-1299-37BB-1A1B-878ADB12DBEB}"/>
                          </a:ext>
                        </a:extLst>
                      </p:cNvPr>
                      <p:cNvSpPr>
                        <a:spLocks noRot="1" noChangeAspect="1" noMove="1" noResize="1" noEditPoints="1" noAdjustHandles="1" noChangeArrowheads="1" noChangeShapeType="1" noTextEdit="1"/>
                      </p:cNvSpPr>
                      <p:nvPr/>
                    </p:nvSpPr>
                    <p:spPr>
                      <a:xfrm>
                        <a:off x="18592800" y="26321250"/>
                        <a:ext cx="1440000" cy="1440000"/>
                      </a:xfrm>
                      <a:prstGeom prst="ellipse">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503439CA-E08C-A420-F315-93EDC3F077A7}"/>
                          </a:ext>
                        </a:extLst>
                      </p:cNvPr>
                      <p:cNvSpPr/>
                      <p:nvPr/>
                    </p:nvSpPr>
                    <p:spPr>
                      <a:xfrm>
                        <a:off x="18592800" y="28121249"/>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𝑥</m:t>
                                  </m:r>
                                </m:sub>
                              </m:sSub>
                            </m:oMath>
                          </m:oMathPara>
                        </a14:m>
                        <a:endParaRPr kumimoji="1" lang="ja-JP" altLang="en-US" sz="6000" dirty="0"/>
                      </a:p>
                    </p:txBody>
                  </p:sp>
                </mc:Choice>
                <mc:Fallback xmlns="">
                  <p:sp>
                    <p:nvSpPr>
                      <p:cNvPr id="32" name="楕円 31">
                        <a:extLst>
                          <a:ext uri="{FF2B5EF4-FFF2-40B4-BE49-F238E27FC236}">
                            <a16:creationId xmlns:a16="http://schemas.microsoft.com/office/drawing/2014/main" id="{503439CA-E08C-A420-F315-93EDC3F077A7}"/>
                          </a:ext>
                        </a:extLst>
                      </p:cNvPr>
                      <p:cNvSpPr>
                        <a:spLocks noRot="1" noChangeAspect="1" noMove="1" noResize="1" noEditPoints="1" noAdjustHandles="1" noChangeArrowheads="1" noChangeShapeType="1" noTextEdit="1"/>
                      </p:cNvSpPr>
                      <p:nvPr/>
                    </p:nvSpPr>
                    <p:spPr>
                      <a:xfrm>
                        <a:off x="18592800" y="28121249"/>
                        <a:ext cx="1440000" cy="1440000"/>
                      </a:xfrm>
                      <a:prstGeom prst="ellipse">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8CE61746-C2B1-E290-2DE9-F39096E36053}"/>
                          </a:ext>
                        </a:extLst>
                      </p:cNvPr>
                      <p:cNvSpPr/>
                      <p:nvPr/>
                    </p:nvSpPr>
                    <p:spPr>
                      <a:xfrm>
                        <a:off x="18592800" y="29923199"/>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𝑥</m:t>
                                  </m:r>
                                </m:sub>
                              </m:sSub>
                            </m:oMath>
                          </m:oMathPara>
                        </a14:m>
                        <a:endParaRPr kumimoji="1" lang="ja-JP" altLang="en-US" sz="6000" dirty="0"/>
                      </a:p>
                    </p:txBody>
                  </p:sp>
                </mc:Choice>
                <mc:Fallback xmlns="">
                  <p:sp>
                    <p:nvSpPr>
                      <p:cNvPr id="33" name="楕円 32">
                        <a:extLst>
                          <a:ext uri="{FF2B5EF4-FFF2-40B4-BE49-F238E27FC236}">
                            <a16:creationId xmlns:a16="http://schemas.microsoft.com/office/drawing/2014/main" id="{8CE61746-C2B1-E290-2DE9-F39096E36053}"/>
                          </a:ext>
                        </a:extLst>
                      </p:cNvPr>
                      <p:cNvSpPr>
                        <a:spLocks noRot="1" noChangeAspect="1" noMove="1" noResize="1" noEditPoints="1" noAdjustHandles="1" noChangeArrowheads="1" noChangeShapeType="1" noTextEdit="1"/>
                      </p:cNvSpPr>
                      <p:nvPr/>
                    </p:nvSpPr>
                    <p:spPr>
                      <a:xfrm>
                        <a:off x="18592800" y="29923199"/>
                        <a:ext cx="1440000" cy="1440000"/>
                      </a:xfrm>
                      <a:prstGeom prst="ellipse">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294AFE6C-002D-59A7-030F-F5CD4162F37D}"/>
                          </a:ext>
                        </a:extLst>
                      </p:cNvPr>
                      <p:cNvSpPr/>
                      <p:nvPr/>
                    </p:nvSpPr>
                    <p:spPr>
                      <a:xfrm>
                        <a:off x="20478750" y="24579376"/>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𝑦</m:t>
                                  </m:r>
                                </m:sub>
                              </m:sSub>
                            </m:oMath>
                          </m:oMathPara>
                        </a14:m>
                        <a:endParaRPr kumimoji="1" lang="ja-JP" altLang="en-US" sz="6000" dirty="0"/>
                      </a:p>
                    </p:txBody>
                  </p:sp>
                </mc:Choice>
                <mc:Fallback xmlns="">
                  <p:sp>
                    <p:nvSpPr>
                      <p:cNvPr id="34" name="楕円 33">
                        <a:extLst>
                          <a:ext uri="{FF2B5EF4-FFF2-40B4-BE49-F238E27FC236}">
                            <a16:creationId xmlns:a16="http://schemas.microsoft.com/office/drawing/2014/main" id="{294AFE6C-002D-59A7-030F-F5CD4162F37D}"/>
                          </a:ext>
                        </a:extLst>
                      </p:cNvPr>
                      <p:cNvSpPr>
                        <a:spLocks noRot="1" noChangeAspect="1" noMove="1" noResize="1" noEditPoints="1" noAdjustHandles="1" noChangeArrowheads="1" noChangeShapeType="1" noTextEdit="1"/>
                      </p:cNvSpPr>
                      <p:nvPr/>
                    </p:nvSpPr>
                    <p:spPr>
                      <a:xfrm>
                        <a:off x="20478750" y="24579376"/>
                        <a:ext cx="1440000" cy="1440000"/>
                      </a:xfrm>
                      <a:prstGeom prst="ellipse">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90FE732C-F874-A41F-29F1-1F185D21A4B0}"/>
                          </a:ext>
                        </a:extLst>
                      </p:cNvPr>
                      <p:cNvSpPr/>
                      <p:nvPr/>
                    </p:nvSpPr>
                    <p:spPr>
                      <a:xfrm>
                        <a:off x="20478750" y="26378400"/>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𝑦</m:t>
                                  </m:r>
                                </m:sub>
                              </m:sSub>
                            </m:oMath>
                          </m:oMathPara>
                        </a14:m>
                        <a:endParaRPr kumimoji="1" lang="ja-JP" altLang="en-US" sz="6000" dirty="0"/>
                      </a:p>
                    </p:txBody>
                  </p:sp>
                </mc:Choice>
                <mc:Fallback xmlns="">
                  <p:sp>
                    <p:nvSpPr>
                      <p:cNvPr id="35" name="楕円 34">
                        <a:extLst>
                          <a:ext uri="{FF2B5EF4-FFF2-40B4-BE49-F238E27FC236}">
                            <a16:creationId xmlns:a16="http://schemas.microsoft.com/office/drawing/2014/main" id="{90FE732C-F874-A41F-29F1-1F185D21A4B0}"/>
                          </a:ext>
                        </a:extLst>
                      </p:cNvPr>
                      <p:cNvSpPr>
                        <a:spLocks noRot="1" noChangeAspect="1" noMove="1" noResize="1" noEditPoints="1" noAdjustHandles="1" noChangeArrowheads="1" noChangeShapeType="1" noTextEdit="1"/>
                      </p:cNvSpPr>
                      <p:nvPr/>
                    </p:nvSpPr>
                    <p:spPr>
                      <a:xfrm>
                        <a:off x="20478750" y="26378400"/>
                        <a:ext cx="1440000" cy="1440000"/>
                      </a:xfrm>
                      <a:prstGeom prst="ellipse">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92DAA740-A90D-7E1F-06A0-AEC747E312BF}"/>
                          </a:ext>
                        </a:extLst>
                      </p:cNvPr>
                      <p:cNvSpPr/>
                      <p:nvPr/>
                    </p:nvSpPr>
                    <p:spPr>
                      <a:xfrm>
                        <a:off x="20478750" y="28178399"/>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𝑦</m:t>
                                  </m:r>
                                </m:sub>
                              </m:sSub>
                            </m:oMath>
                          </m:oMathPara>
                        </a14:m>
                        <a:endParaRPr kumimoji="1" lang="ja-JP" altLang="en-US" sz="6000" dirty="0"/>
                      </a:p>
                    </p:txBody>
                  </p:sp>
                </mc:Choice>
                <mc:Fallback xmlns="">
                  <p:sp>
                    <p:nvSpPr>
                      <p:cNvPr id="36" name="楕円 35">
                        <a:extLst>
                          <a:ext uri="{FF2B5EF4-FFF2-40B4-BE49-F238E27FC236}">
                            <a16:creationId xmlns:a16="http://schemas.microsoft.com/office/drawing/2014/main" id="{92DAA740-A90D-7E1F-06A0-AEC747E312BF}"/>
                          </a:ext>
                        </a:extLst>
                      </p:cNvPr>
                      <p:cNvSpPr>
                        <a:spLocks noRot="1" noChangeAspect="1" noMove="1" noResize="1" noEditPoints="1" noAdjustHandles="1" noChangeArrowheads="1" noChangeShapeType="1" noTextEdit="1"/>
                      </p:cNvSpPr>
                      <p:nvPr/>
                    </p:nvSpPr>
                    <p:spPr>
                      <a:xfrm>
                        <a:off x="20478750" y="28178399"/>
                        <a:ext cx="1440000" cy="1440000"/>
                      </a:xfrm>
                      <a:prstGeom prst="ellipse">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楕円 36">
                        <a:extLst>
                          <a:ext uri="{FF2B5EF4-FFF2-40B4-BE49-F238E27FC236}">
                            <a16:creationId xmlns:a16="http://schemas.microsoft.com/office/drawing/2014/main" id="{D204E417-4D4C-A71C-4CB8-5288A5859070}"/>
                          </a:ext>
                        </a:extLst>
                      </p:cNvPr>
                      <p:cNvSpPr/>
                      <p:nvPr/>
                    </p:nvSpPr>
                    <p:spPr>
                      <a:xfrm>
                        <a:off x="20478750" y="29980349"/>
                        <a:ext cx="1440000" cy="144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𝑅</m:t>
                                  </m:r>
                                </m:e>
                                <m:sub>
                                  <m:r>
                                    <a:rPr kumimoji="1" lang="en-US" altLang="ja-JP" sz="6000" b="0" i="1" smtClean="0">
                                      <a:latin typeface="Cambria Math" panose="02040503050406030204" pitchFamily="18" charset="0"/>
                                    </a:rPr>
                                    <m:t>𝑦</m:t>
                                  </m:r>
                                </m:sub>
                              </m:sSub>
                            </m:oMath>
                          </m:oMathPara>
                        </a14:m>
                        <a:endParaRPr kumimoji="1" lang="ja-JP" altLang="en-US" sz="6000" dirty="0"/>
                      </a:p>
                    </p:txBody>
                  </p:sp>
                </mc:Choice>
                <mc:Fallback xmlns="">
                  <p:sp>
                    <p:nvSpPr>
                      <p:cNvPr id="37" name="楕円 36">
                        <a:extLst>
                          <a:ext uri="{FF2B5EF4-FFF2-40B4-BE49-F238E27FC236}">
                            <a16:creationId xmlns:a16="http://schemas.microsoft.com/office/drawing/2014/main" id="{D204E417-4D4C-A71C-4CB8-5288A5859070}"/>
                          </a:ext>
                        </a:extLst>
                      </p:cNvPr>
                      <p:cNvSpPr>
                        <a:spLocks noRot="1" noChangeAspect="1" noMove="1" noResize="1" noEditPoints="1" noAdjustHandles="1" noChangeArrowheads="1" noChangeShapeType="1" noTextEdit="1"/>
                      </p:cNvSpPr>
                      <p:nvPr/>
                    </p:nvSpPr>
                    <p:spPr>
                      <a:xfrm>
                        <a:off x="20478750" y="29980349"/>
                        <a:ext cx="1440000" cy="1440000"/>
                      </a:xfrm>
                      <a:prstGeom prst="ellipse">
                        <a:avLst/>
                      </a:prstGeom>
                      <a:blipFill>
                        <a:blip r:embed="rId9"/>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94A74C4A-AF5D-B2DB-176B-36E1786DE8D7}"/>
                      </a:ext>
                    </a:extLst>
                  </p:cNvPr>
                  <p:cNvSpPr/>
                  <p:nvPr/>
                </p:nvSpPr>
                <p:spPr>
                  <a:xfrm>
                    <a:off x="22242600" y="26350800"/>
                    <a:ext cx="1440000" cy="144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40" name="直線コネクタ 39">
                    <a:extLst>
                      <a:ext uri="{FF2B5EF4-FFF2-40B4-BE49-F238E27FC236}">
                        <a16:creationId xmlns:a16="http://schemas.microsoft.com/office/drawing/2014/main" id="{8A626128-9DFC-763E-67E8-31509462E1F4}"/>
                      </a:ext>
                    </a:extLst>
                  </p:cNvPr>
                  <p:cNvCxnSpPr>
                    <a:endCxn id="38" idx="6"/>
                  </p:cNvCxnSpPr>
                  <p:nvPr/>
                </p:nvCxnSpPr>
                <p:spPr>
                  <a:xfrm>
                    <a:off x="22364700" y="26986052"/>
                    <a:ext cx="1162050" cy="112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5D5C7B4-E8C7-9FDA-F63E-3DAC54DABA73}"/>
                      </a:ext>
                    </a:extLst>
                  </p:cNvPr>
                  <p:cNvCxnSpPr>
                    <a:cxnSpLocks/>
                    <a:stCxn id="38" idx="2"/>
                    <a:endCxn id="38" idx="6"/>
                  </p:cNvCxnSpPr>
                  <p:nvPr/>
                </p:nvCxnSpPr>
                <p:spPr>
                  <a:xfrm>
                    <a:off x="22242600" y="27070800"/>
                    <a:ext cx="14400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B444083-43BE-F16D-811E-84909F7755E4}"/>
                      </a:ext>
                    </a:extLst>
                  </p:cNvPr>
                  <p:cNvCxnSpPr>
                    <a:cxnSpLocks/>
                    <a:stCxn id="38" idx="0"/>
                    <a:endCxn id="38" idx="4"/>
                  </p:cNvCxnSpPr>
                  <p:nvPr/>
                </p:nvCxnSpPr>
                <p:spPr>
                  <a:xfrm>
                    <a:off x="22962600" y="26350800"/>
                    <a:ext cx="0" cy="14400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楕円 46">
                    <a:extLst>
                      <a:ext uri="{FF2B5EF4-FFF2-40B4-BE49-F238E27FC236}">
                        <a16:creationId xmlns:a16="http://schemas.microsoft.com/office/drawing/2014/main" id="{22BD35A0-96F8-75B6-19A7-F08CA5C45D9A}"/>
                      </a:ext>
                    </a:extLst>
                  </p:cNvPr>
                  <p:cNvSpPr/>
                  <p:nvPr/>
                </p:nvSpPr>
                <p:spPr>
                  <a:xfrm>
                    <a:off x="22784775" y="25048575"/>
                    <a:ext cx="360000" cy="36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49" name="直線コネクタ 48">
                    <a:extLst>
                      <a:ext uri="{FF2B5EF4-FFF2-40B4-BE49-F238E27FC236}">
                        <a16:creationId xmlns:a16="http://schemas.microsoft.com/office/drawing/2014/main" id="{BDB46A3B-0B6A-E4F7-75ED-10A91E084FF7}"/>
                      </a:ext>
                    </a:extLst>
                  </p:cNvPr>
                  <p:cNvCxnSpPr>
                    <a:cxnSpLocks/>
                    <a:stCxn id="47" idx="4"/>
                    <a:endCxn id="38" idx="0"/>
                  </p:cNvCxnSpPr>
                  <p:nvPr/>
                </p:nvCxnSpPr>
                <p:spPr>
                  <a:xfrm flipH="1">
                    <a:off x="22962600" y="25408575"/>
                    <a:ext cx="2175" cy="94222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DDD1E8E5-2CEB-C1C4-5F61-FCFB03068A11}"/>
                      </a:ext>
                    </a:extLst>
                  </p:cNvPr>
                  <p:cNvSpPr/>
                  <p:nvPr/>
                </p:nvSpPr>
                <p:spPr>
                  <a:xfrm>
                    <a:off x="23347500" y="28122450"/>
                    <a:ext cx="1440000" cy="144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52" name="直線コネクタ 51">
                    <a:extLst>
                      <a:ext uri="{FF2B5EF4-FFF2-40B4-BE49-F238E27FC236}">
                        <a16:creationId xmlns:a16="http://schemas.microsoft.com/office/drawing/2014/main" id="{C1C424CC-1C14-8792-5BA5-CA6AFC4310E4}"/>
                      </a:ext>
                    </a:extLst>
                  </p:cNvPr>
                  <p:cNvCxnSpPr>
                    <a:endCxn id="51" idx="6"/>
                  </p:cNvCxnSpPr>
                  <p:nvPr/>
                </p:nvCxnSpPr>
                <p:spPr>
                  <a:xfrm>
                    <a:off x="23469600" y="28757702"/>
                    <a:ext cx="1162050" cy="112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A2616C4-02E9-47DE-48BE-96DDBB7D112D}"/>
                      </a:ext>
                    </a:extLst>
                  </p:cNvPr>
                  <p:cNvCxnSpPr>
                    <a:cxnSpLocks/>
                    <a:stCxn id="51" idx="2"/>
                    <a:endCxn id="51" idx="6"/>
                  </p:cNvCxnSpPr>
                  <p:nvPr/>
                </p:nvCxnSpPr>
                <p:spPr>
                  <a:xfrm>
                    <a:off x="23347500" y="28842450"/>
                    <a:ext cx="14400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AE82D2F-3311-981A-76F3-4173A2F77040}"/>
                      </a:ext>
                    </a:extLst>
                  </p:cNvPr>
                  <p:cNvCxnSpPr>
                    <a:cxnSpLocks/>
                    <a:stCxn id="51" idx="0"/>
                    <a:endCxn id="51" idx="4"/>
                  </p:cNvCxnSpPr>
                  <p:nvPr/>
                </p:nvCxnSpPr>
                <p:spPr>
                  <a:xfrm>
                    <a:off x="24067500" y="28122450"/>
                    <a:ext cx="0" cy="14400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5504EA6B-114D-4418-0BF9-A2FFA822C9FC}"/>
                      </a:ext>
                    </a:extLst>
                  </p:cNvPr>
                  <p:cNvSpPr/>
                  <p:nvPr/>
                </p:nvSpPr>
                <p:spPr>
                  <a:xfrm>
                    <a:off x="23889675" y="26890800"/>
                    <a:ext cx="360000" cy="36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56" name="直線コネクタ 55">
                    <a:extLst>
                      <a:ext uri="{FF2B5EF4-FFF2-40B4-BE49-F238E27FC236}">
                        <a16:creationId xmlns:a16="http://schemas.microsoft.com/office/drawing/2014/main" id="{D6D02DF2-3D0A-0DD6-94DD-B8D40926D802}"/>
                      </a:ext>
                    </a:extLst>
                  </p:cNvPr>
                  <p:cNvCxnSpPr>
                    <a:cxnSpLocks/>
                  </p:cNvCxnSpPr>
                  <p:nvPr/>
                </p:nvCxnSpPr>
                <p:spPr>
                  <a:xfrm>
                    <a:off x="24050625" y="27250800"/>
                    <a:ext cx="0" cy="87165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7D06A837-0D4C-BE15-5094-AECFF74B577D}"/>
                      </a:ext>
                    </a:extLst>
                  </p:cNvPr>
                  <p:cNvSpPr/>
                  <p:nvPr/>
                </p:nvSpPr>
                <p:spPr>
                  <a:xfrm>
                    <a:off x="24585750" y="30027450"/>
                    <a:ext cx="1440000" cy="144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59" name="直線コネクタ 58">
                    <a:extLst>
                      <a:ext uri="{FF2B5EF4-FFF2-40B4-BE49-F238E27FC236}">
                        <a16:creationId xmlns:a16="http://schemas.microsoft.com/office/drawing/2014/main" id="{B1BF303D-6CE6-4B61-5D2E-7ACEB4950794}"/>
                      </a:ext>
                    </a:extLst>
                  </p:cNvPr>
                  <p:cNvCxnSpPr>
                    <a:endCxn id="58" idx="6"/>
                  </p:cNvCxnSpPr>
                  <p:nvPr/>
                </p:nvCxnSpPr>
                <p:spPr>
                  <a:xfrm>
                    <a:off x="24707850" y="30662702"/>
                    <a:ext cx="1162050" cy="112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811E9A4-F96A-DA88-CC82-47FADEEA4DE1}"/>
                      </a:ext>
                    </a:extLst>
                  </p:cNvPr>
                  <p:cNvCxnSpPr>
                    <a:cxnSpLocks/>
                    <a:stCxn id="58" idx="2"/>
                    <a:endCxn id="58" idx="6"/>
                  </p:cNvCxnSpPr>
                  <p:nvPr/>
                </p:nvCxnSpPr>
                <p:spPr>
                  <a:xfrm>
                    <a:off x="24585750" y="30747450"/>
                    <a:ext cx="14400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846DE90-B3AC-E150-D02B-65316BCE3CB8}"/>
                      </a:ext>
                    </a:extLst>
                  </p:cNvPr>
                  <p:cNvCxnSpPr>
                    <a:cxnSpLocks/>
                    <a:stCxn id="58" idx="0"/>
                    <a:endCxn id="58" idx="4"/>
                  </p:cNvCxnSpPr>
                  <p:nvPr/>
                </p:nvCxnSpPr>
                <p:spPr>
                  <a:xfrm>
                    <a:off x="25305750" y="30027450"/>
                    <a:ext cx="0" cy="14400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1F1D5F4F-27F8-AFAB-C3B6-EE06406D68D3}"/>
                      </a:ext>
                    </a:extLst>
                  </p:cNvPr>
                  <p:cNvSpPr/>
                  <p:nvPr/>
                </p:nvSpPr>
                <p:spPr>
                  <a:xfrm>
                    <a:off x="25108875" y="28662450"/>
                    <a:ext cx="360000" cy="360000"/>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000" dirty="0"/>
                  </a:p>
                </p:txBody>
              </p:sp>
              <p:cxnSp>
                <p:nvCxnSpPr>
                  <p:cNvPr id="63" name="直線コネクタ 62">
                    <a:extLst>
                      <a:ext uri="{FF2B5EF4-FFF2-40B4-BE49-F238E27FC236}">
                        <a16:creationId xmlns:a16="http://schemas.microsoft.com/office/drawing/2014/main" id="{052CEC4D-BBA1-75BC-BFCB-97BD9296E25F}"/>
                      </a:ext>
                    </a:extLst>
                  </p:cNvPr>
                  <p:cNvCxnSpPr>
                    <a:cxnSpLocks/>
                    <a:stCxn id="62" idx="4"/>
                  </p:cNvCxnSpPr>
                  <p:nvPr/>
                </p:nvCxnSpPr>
                <p:spPr>
                  <a:xfrm>
                    <a:off x="25288875" y="29022450"/>
                    <a:ext cx="0" cy="1005000"/>
                  </a:xfrm>
                  <a:prstGeom prst="line">
                    <a:avLst/>
                  </a:prstGeom>
                  <a:ln w="50800"/>
                </p:spPr>
                <p:style>
                  <a:lnRef idx="1">
                    <a:schemeClr val="accent1"/>
                  </a:lnRef>
                  <a:fillRef idx="0">
                    <a:schemeClr val="accent1"/>
                  </a:fillRef>
                  <a:effectRef idx="0">
                    <a:schemeClr val="accent1"/>
                  </a:effectRef>
                  <a:fontRef idx="minor">
                    <a:schemeClr val="tx1"/>
                  </a:fontRef>
                </p:style>
              </p:cxnSp>
            </p:grpSp>
            <p:sp>
              <p:nvSpPr>
                <p:cNvPr id="66" name="正方形/長方形 65">
                  <a:extLst>
                    <a:ext uri="{FF2B5EF4-FFF2-40B4-BE49-F238E27FC236}">
                      <a16:creationId xmlns:a16="http://schemas.microsoft.com/office/drawing/2014/main" id="{19D9777C-3EF2-E718-0D30-0CDA6DD2DB6E}"/>
                    </a:ext>
                  </a:extLst>
                </p:cNvPr>
                <p:cNvSpPr/>
                <p:nvPr/>
              </p:nvSpPr>
              <p:spPr>
                <a:xfrm>
                  <a:off x="17468850" y="19297650"/>
                  <a:ext cx="9563100" cy="11239494"/>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763AD33E-7F59-91ED-61A2-A911B8856268}"/>
                        </a:ext>
                      </a:extLst>
                    </p:cNvPr>
                    <p:cNvSpPr txBox="1"/>
                    <p:nvPr/>
                  </p:nvSpPr>
                  <p:spPr>
                    <a:xfrm>
                      <a:off x="24235914" y="30965303"/>
                      <a:ext cx="6677420" cy="1339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i="1" smtClean="0">
                                <a:solidFill>
                                  <a:srgbClr val="FF0000"/>
                                </a:solidFill>
                                <a:latin typeface="Cambria Math" panose="02040503050406030204" pitchFamily="18" charset="0"/>
                                <a:ea typeface="Cambria Math" panose="02040503050406030204" pitchFamily="18" charset="0"/>
                              </a:rPr>
                              <m:t>×</m:t>
                            </m:r>
                            <m:r>
                              <a:rPr kumimoji="1" lang="en-US" altLang="ja-JP" sz="4000" b="0" i="1" smtClean="0">
                                <a:solidFill>
                                  <a:srgbClr val="FF0000"/>
                                </a:solidFill>
                                <a:latin typeface="Cambria Math" panose="02040503050406030204" pitchFamily="18" charset="0"/>
                                <a:ea typeface="Cambria Math" panose="02040503050406030204" pitchFamily="18" charset="0"/>
                              </a:rPr>
                              <m:t>𝑙𝑎𝑦𝑒𝑟𝑠</m:t>
                            </m:r>
                            <m:r>
                              <a:rPr kumimoji="1" lang="en-US" altLang="ja-JP" sz="4000" b="0" i="1" smtClean="0">
                                <a:solidFill>
                                  <a:srgbClr val="FF0000"/>
                                </a:solidFill>
                                <a:latin typeface="Cambria Math" panose="02040503050406030204" pitchFamily="18" charset="0"/>
                                <a:ea typeface="Cambria Math" panose="02040503050406030204" pitchFamily="18" charset="0"/>
                              </a:rPr>
                              <m:t> </m:t>
                            </m:r>
                            <m:r>
                              <a:rPr kumimoji="1" lang="en-US" altLang="ja-JP" sz="4000" b="0" i="1" smtClean="0">
                                <a:solidFill>
                                  <a:srgbClr val="FF0000"/>
                                </a:solidFill>
                                <a:latin typeface="Cambria Math" panose="02040503050406030204" pitchFamily="18" charset="0"/>
                                <a:ea typeface="Cambria Math" panose="02040503050406030204" pitchFamily="18" charset="0"/>
                              </a:rPr>
                              <m:t>𝑛𝑢𝑚</m:t>
                            </m:r>
                          </m:oMath>
                        </m:oMathPara>
                      </a14:m>
                      <a:endParaRPr kumimoji="1" lang="ja-JP" altLang="en-US" sz="4000" dirty="0">
                        <a:solidFill>
                          <a:srgbClr val="FF0000"/>
                        </a:solidFill>
                      </a:endParaRPr>
                    </a:p>
                  </p:txBody>
                </p:sp>
              </mc:Choice>
              <mc:Fallback>
                <p:sp>
                  <p:nvSpPr>
                    <p:cNvPr id="67" name="テキスト ボックス 66">
                      <a:extLst>
                        <a:ext uri="{FF2B5EF4-FFF2-40B4-BE49-F238E27FC236}">
                          <a16:creationId xmlns:a16="http://schemas.microsoft.com/office/drawing/2014/main" id="{763AD33E-7F59-91ED-61A2-A911B8856268}"/>
                        </a:ext>
                      </a:extLst>
                    </p:cNvPr>
                    <p:cNvSpPr txBox="1">
                      <a:spLocks noRot="1" noChangeAspect="1" noMove="1" noResize="1" noEditPoints="1" noAdjustHandles="1" noChangeArrowheads="1" noChangeShapeType="1" noTextEdit="1"/>
                    </p:cNvSpPr>
                    <p:nvPr/>
                  </p:nvSpPr>
                  <p:spPr>
                    <a:xfrm>
                      <a:off x="24235914" y="30965303"/>
                      <a:ext cx="6677420" cy="1339855"/>
                    </a:xfrm>
                    <a:prstGeom prst="rect">
                      <a:avLst/>
                    </a:prstGeom>
                    <a:blipFill>
                      <a:blip r:embed="rId21"/>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01" name="テキスト ボックス 100">
                    <a:extLst>
                      <a:ext uri="{FF2B5EF4-FFF2-40B4-BE49-F238E27FC236}">
                        <a16:creationId xmlns:a16="http://schemas.microsoft.com/office/drawing/2014/main" id="{B21FCC22-D027-498A-2365-1805BED63511}"/>
                      </a:ext>
                    </a:extLst>
                  </p:cNvPr>
                  <p:cNvSpPr txBox="1"/>
                  <p:nvPr/>
                </p:nvSpPr>
                <p:spPr>
                  <a:xfrm>
                    <a:off x="16165531" y="20879205"/>
                    <a:ext cx="173219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𝑞</m:t>
                              </m:r>
                            </m:e>
                            <m:sub>
                              <m:r>
                                <a:rPr kumimoji="1" lang="en-US" altLang="ja-JP" sz="6000" b="0" i="1" smtClean="0">
                                  <a:latin typeface="Cambria Math" panose="02040503050406030204" pitchFamily="18" charset="0"/>
                                </a:rPr>
                                <m:t>1</m:t>
                              </m:r>
                            </m:sub>
                          </m:sSub>
                        </m:oMath>
                      </m:oMathPara>
                    </a14:m>
                    <a:endParaRPr kumimoji="1" lang="ja-JP" altLang="en-US" sz="6000" dirty="0"/>
                  </a:p>
                </p:txBody>
              </p:sp>
            </mc:Choice>
            <mc:Fallback>
              <p:sp>
                <p:nvSpPr>
                  <p:cNvPr id="101" name="テキスト ボックス 100">
                    <a:extLst>
                      <a:ext uri="{FF2B5EF4-FFF2-40B4-BE49-F238E27FC236}">
                        <a16:creationId xmlns:a16="http://schemas.microsoft.com/office/drawing/2014/main" id="{B21FCC22-D027-498A-2365-1805BED63511}"/>
                      </a:ext>
                    </a:extLst>
                  </p:cNvPr>
                  <p:cNvSpPr txBox="1">
                    <a:spLocks noRot="1" noChangeAspect="1" noMove="1" noResize="1" noEditPoints="1" noAdjustHandles="1" noChangeArrowheads="1" noChangeShapeType="1" noTextEdit="1"/>
                  </p:cNvSpPr>
                  <p:nvPr/>
                </p:nvSpPr>
                <p:spPr>
                  <a:xfrm>
                    <a:off x="16165531" y="20879205"/>
                    <a:ext cx="1732192" cy="1015663"/>
                  </a:xfrm>
                  <a:prstGeom prst="rect">
                    <a:avLst/>
                  </a:prstGeom>
                  <a:blipFill>
                    <a:blip r:embed="rId22"/>
                    <a:stretch>
                      <a:fillRect b="-407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テキスト ボックス 101">
                    <a:extLst>
                      <a:ext uri="{FF2B5EF4-FFF2-40B4-BE49-F238E27FC236}">
                        <a16:creationId xmlns:a16="http://schemas.microsoft.com/office/drawing/2014/main" id="{B39DE0A6-DA71-F91B-6821-DD5ED903B8F0}"/>
                      </a:ext>
                    </a:extLst>
                  </p:cNvPr>
                  <p:cNvSpPr txBox="1"/>
                  <p:nvPr/>
                </p:nvSpPr>
                <p:spPr>
                  <a:xfrm>
                    <a:off x="16165531" y="22585963"/>
                    <a:ext cx="173219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𝑞</m:t>
                              </m:r>
                            </m:e>
                            <m:sub>
                              <m:r>
                                <a:rPr kumimoji="1" lang="en-US" altLang="ja-JP" sz="6000" b="0" i="1" smtClean="0">
                                  <a:latin typeface="Cambria Math" panose="02040503050406030204" pitchFamily="18" charset="0"/>
                                </a:rPr>
                                <m:t>2</m:t>
                              </m:r>
                            </m:sub>
                          </m:sSub>
                        </m:oMath>
                      </m:oMathPara>
                    </a14:m>
                    <a:endParaRPr kumimoji="1" lang="ja-JP" altLang="en-US" sz="6000" dirty="0"/>
                  </a:p>
                </p:txBody>
              </p:sp>
            </mc:Choice>
            <mc:Fallback>
              <p:sp>
                <p:nvSpPr>
                  <p:cNvPr id="102" name="テキスト ボックス 101">
                    <a:extLst>
                      <a:ext uri="{FF2B5EF4-FFF2-40B4-BE49-F238E27FC236}">
                        <a16:creationId xmlns:a16="http://schemas.microsoft.com/office/drawing/2014/main" id="{B39DE0A6-DA71-F91B-6821-DD5ED903B8F0}"/>
                      </a:ext>
                    </a:extLst>
                  </p:cNvPr>
                  <p:cNvSpPr txBox="1">
                    <a:spLocks noRot="1" noChangeAspect="1" noMove="1" noResize="1" noEditPoints="1" noAdjustHandles="1" noChangeArrowheads="1" noChangeShapeType="1" noTextEdit="1"/>
                  </p:cNvSpPr>
                  <p:nvPr/>
                </p:nvSpPr>
                <p:spPr>
                  <a:xfrm>
                    <a:off x="16165531" y="22585963"/>
                    <a:ext cx="1732192" cy="1015663"/>
                  </a:xfrm>
                  <a:prstGeom prst="rect">
                    <a:avLst/>
                  </a:prstGeom>
                  <a:blipFill>
                    <a:blip r:embed="rId23"/>
                    <a:stretch>
                      <a:fillRect b="-411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テキスト ボックス 102">
                    <a:extLst>
                      <a:ext uri="{FF2B5EF4-FFF2-40B4-BE49-F238E27FC236}">
                        <a16:creationId xmlns:a16="http://schemas.microsoft.com/office/drawing/2014/main" id="{575ABCF2-C524-23BF-B834-F78EFFE77CBD}"/>
                      </a:ext>
                    </a:extLst>
                  </p:cNvPr>
                  <p:cNvSpPr txBox="1"/>
                  <p:nvPr/>
                </p:nvSpPr>
                <p:spPr>
                  <a:xfrm>
                    <a:off x="16165531" y="24457197"/>
                    <a:ext cx="173219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𝑞</m:t>
                              </m:r>
                            </m:e>
                            <m:sub>
                              <m:r>
                                <a:rPr kumimoji="1" lang="en-US" altLang="ja-JP" sz="6000" b="0" i="1" smtClean="0">
                                  <a:latin typeface="Cambria Math" panose="02040503050406030204" pitchFamily="18" charset="0"/>
                                </a:rPr>
                                <m:t>3</m:t>
                              </m:r>
                            </m:sub>
                          </m:sSub>
                        </m:oMath>
                      </m:oMathPara>
                    </a14:m>
                    <a:endParaRPr kumimoji="1" lang="ja-JP" altLang="en-US" sz="6000" dirty="0"/>
                  </a:p>
                </p:txBody>
              </p:sp>
            </mc:Choice>
            <mc:Fallback>
              <p:sp>
                <p:nvSpPr>
                  <p:cNvPr id="103" name="テキスト ボックス 102">
                    <a:extLst>
                      <a:ext uri="{FF2B5EF4-FFF2-40B4-BE49-F238E27FC236}">
                        <a16:creationId xmlns:a16="http://schemas.microsoft.com/office/drawing/2014/main" id="{575ABCF2-C524-23BF-B834-F78EFFE77CBD}"/>
                      </a:ext>
                    </a:extLst>
                  </p:cNvPr>
                  <p:cNvSpPr txBox="1">
                    <a:spLocks noRot="1" noChangeAspect="1" noMove="1" noResize="1" noEditPoints="1" noAdjustHandles="1" noChangeArrowheads="1" noChangeShapeType="1" noTextEdit="1"/>
                  </p:cNvSpPr>
                  <p:nvPr/>
                </p:nvSpPr>
                <p:spPr>
                  <a:xfrm>
                    <a:off x="16165531" y="24457197"/>
                    <a:ext cx="1732192" cy="1015663"/>
                  </a:xfrm>
                  <a:prstGeom prst="rect">
                    <a:avLst/>
                  </a:prstGeom>
                  <a:blipFill>
                    <a:blip r:embed="rId24"/>
                    <a:stretch>
                      <a:fillRect b="-411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CC2DC923-6B5B-3154-6C8A-AB8996818925}"/>
                      </a:ext>
                    </a:extLst>
                  </p:cNvPr>
                  <p:cNvSpPr txBox="1"/>
                  <p:nvPr/>
                </p:nvSpPr>
                <p:spPr>
                  <a:xfrm>
                    <a:off x="16165531" y="26456982"/>
                    <a:ext cx="173219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6000" i="1" smtClean="0">
                                  <a:latin typeface="Cambria Math" panose="02040503050406030204" pitchFamily="18" charset="0"/>
                                </a:rPr>
                              </m:ctrlPr>
                            </m:sSubPr>
                            <m:e>
                              <m:r>
                                <a:rPr kumimoji="1" lang="en-US" altLang="ja-JP" sz="6000" b="0" i="1" smtClean="0">
                                  <a:latin typeface="Cambria Math" panose="02040503050406030204" pitchFamily="18" charset="0"/>
                                </a:rPr>
                                <m:t>𝑞</m:t>
                              </m:r>
                            </m:e>
                            <m:sub>
                              <m:r>
                                <a:rPr kumimoji="1" lang="en-US" altLang="ja-JP" sz="6000" b="0" i="1" smtClean="0">
                                  <a:latin typeface="Cambria Math" panose="02040503050406030204" pitchFamily="18" charset="0"/>
                                </a:rPr>
                                <m:t>4</m:t>
                              </m:r>
                            </m:sub>
                          </m:sSub>
                        </m:oMath>
                      </m:oMathPara>
                    </a14:m>
                    <a:endParaRPr kumimoji="1" lang="ja-JP" altLang="en-US" sz="6000" dirty="0"/>
                  </a:p>
                </p:txBody>
              </p:sp>
            </mc:Choice>
            <mc:Fallback>
              <p:sp>
                <p:nvSpPr>
                  <p:cNvPr id="104" name="テキスト ボックス 103">
                    <a:extLst>
                      <a:ext uri="{FF2B5EF4-FFF2-40B4-BE49-F238E27FC236}">
                        <a16:creationId xmlns:a16="http://schemas.microsoft.com/office/drawing/2014/main" id="{CC2DC923-6B5B-3154-6C8A-AB8996818925}"/>
                      </a:ext>
                    </a:extLst>
                  </p:cNvPr>
                  <p:cNvSpPr txBox="1">
                    <a:spLocks noRot="1" noChangeAspect="1" noMove="1" noResize="1" noEditPoints="1" noAdjustHandles="1" noChangeArrowheads="1" noChangeShapeType="1" noTextEdit="1"/>
                  </p:cNvSpPr>
                  <p:nvPr/>
                </p:nvSpPr>
                <p:spPr>
                  <a:xfrm>
                    <a:off x="16165531" y="26456982"/>
                    <a:ext cx="1732192" cy="1015663"/>
                  </a:xfrm>
                  <a:prstGeom prst="rect">
                    <a:avLst/>
                  </a:prstGeom>
                  <a:blipFill>
                    <a:blip r:embed="rId25"/>
                    <a:stretch>
                      <a:fillRect b="-411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テキスト ボックス 104">
                    <a:extLst>
                      <a:ext uri="{FF2B5EF4-FFF2-40B4-BE49-F238E27FC236}">
                        <a16:creationId xmlns:a16="http://schemas.microsoft.com/office/drawing/2014/main" id="{D46BBCCC-59A6-A824-7215-D8D7BD1BBCC8}"/>
                      </a:ext>
                    </a:extLst>
                  </p:cNvPr>
                  <p:cNvSpPr txBox="1"/>
                  <p:nvPr/>
                </p:nvSpPr>
                <p:spPr>
                  <a:xfrm>
                    <a:off x="14184666" y="20276729"/>
                    <a:ext cx="2385101" cy="1098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𝛼</m:t>
                              </m:r>
                            </m:e>
                            <m:sub>
                              <m:r>
                                <a:rPr kumimoji="1" lang="en-US" altLang="ja-JP" sz="4000" b="0" i="1" smtClean="0">
                                  <a:latin typeface="Cambria Math" panose="02040503050406030204" pitchFamily="18" charset="0"/>
                                </a:rPr>
                                <m:t>1</m:t>
                              </m:r>
                            </m:sub>
                          </m:sSub>
                        </m:oMath>
                      </m:oMathPara>
                    </a14:m>
                    <a:endParaRPr kumimoji="1" lang="ja-JP" altLang="en-US" sz="4000" dirty="0"/>
                  </a:p>
                </p:txBody>
              </p:sp>
            </mc:Choice>
            <mc:Fallback>
              <p:sp>
                <p:nvSpPr>
                  <p:cNvPr id="105" name="テキスト ボックス 104">
                    <a:extLst>
                      <a:ext uri="{FF2B5EF4-FFF2-40B4-BE49-F238E27FC236}">
                        <a16:creationId xmlns:a16="http://schemas.microsoft.com/office/drawing/2014/main" id="{D46BBCCC-59A6-A824-7215-D8D7BD1BBCC8}"/>
                      </a:ext>
                    </a:extLst>
                  </p:cNvPr>
                  <p:cNvSpPr txBox="1">
                    <a:spLocks noRot="1" noChangeAspect="1" noMove="1" noResize="1" noEditPoints="1" noAdjustHandles="1" noChangeArrowheads="1" noChangeShapeType="1" noTextEdit="1"/>
                  </p:cNvSpPr>
                  <p:nvPr/>
                </p:nvSpPr>
                <p:spPr>
                  <a:xfrm>
                    <a:off x="14184666" y="20276729"/>
                    <a:ext cx="2385101" cy="1098409"/>
                  </a:xfrm>
                  <a:prstGeom prst="rect">
                    <a:avLst/>
                  </a:prstGeom>
                  <a:blipFill>
                    <a:blip r:embed="rId26"/>
                    <a:stretch>
                      <a:fillRect/>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B308A8C1-E613-B39C-3D22-77265ACA2B92}"/>
                  </a:ext>
                </a:extLst>
              </p:cNvPr>
              <p:cNvSpPr txBox="1"/>
              <p:nvPr/>
            </p:nvSpPr>
            <p:spPr>
              <a:xfrm>
                <a:off x="14745527" y="22818965"/>
                <a:ext cx="914400" cy="2015808"/>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a:t>
                </a:r>
                <a:endParaRPr kumimoji="1" lang="en-US" altLang="ja-JP" sz="4000" dirty="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a:t>
                </a:r>
              </a:p>
            </p:txBody>
          </p:sp>
        </p:grp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E99D93A0-90A5-DC2A-3C30-43961B6D6FC4}"/>
                    </a:ext>
                  </a:extLst>
                </p:cNvPr>
                <p:cNvSpPr txBox="1"/>
                <p:nvPr/>
              </p:nvSpPr>
              <p:spPr>
                <a:xfrm>
                  <a:off x="22435600" y="22207934"/>
                  <a:ext cx="4753057" cy="707886"/>
                </a:xfrm>
                <a:prstGeom prst="rect">
                  <a:avLst/>
                </a:prstGeom>
                <a:noFill/>
              </p:spPr>
              <p:txBody>
                <a:bodyPr wrap="square" rtlCol="0">
                  <a:spAutoFit/>
                </a:bodyPr>
                <a:lstStyle/>
                <a:p>
                  <a14:m>
                    <m:oMath xmlns:m="http://schemas.openxmlformats.org/officeDocument/2006/math">
                      <m:r>
                        <a:rPr kumimoji="1" lang="en-US" altLang="ja-JP" sz="4000" i="1" dirty="0" smtClean="0">
                          <a:solidFill>
                            <a:srgbClr val="FF0000"/>
                          </a:solidFill>
                          <a:latin typeface="Cambria Math" panose="02040503050406030204" pitchFamily="18" charset="0"/>
                          <a:ea typeface="メイリオ" panose="020B0604030504040204" pitchFamily="50" charset="-128"/>
                        </a:rPr>
                        <m:t>𝑜𝑛𝑒</m:t>
                      </m:r>
                      <m:r>
                        <a:rPr kumimoji="1" lang="en-US" altLang="ja-JP" sz="4000" i="1" dirty="0">
                          <a:solidFill>
                            <a:srgbClr val="FF0000"/>
                          </a:solidFill>
                          <a:latin typeface="Cambria Math" panose="02040503050406030204" pitchFamily="18" charset="0"/>
                          <a:ea typeface="メイリオ" panose="020B0604030504040204" pitchFamily="50" charset="-128"/>
                        </a:rPr>
                        <m:t>‐</m:t>
                      </m:r>
                      <m:r>
                        <a:rPr kumimoji="1" lang="en-US" altLang="ja-JP" sz="4000" i="1" dirty="0" smtClean="0">
                          <a:solidFill>
                            <a:srgbClr val="FF0000"/>
                          </a:solidFill>
                          <a:latin typeface="Cambria Math" panose="02040503050406030204" pitchFamily="18" charset="0"/>
                          <a:ea typeface="メイリオ" panose="020B0604030504040204" pitchFamily="50" charset="-128"/>
                        </a:rPr>
                        <m:t>h𝑜𝑡</m:t>
                      </m:r>
                    </m:oMath>
                  </a14:m>
                  <a:r>
                    <a:rPr kumimoji="1" lang="ja-JP" altLang="en-US" sz="4000" dirty="0">
                      <a:solidFill>
                        <a:srgbClr val="FF0000"/>
                      </a:solidFill>
                      <a:latin typeface="メイリオ" panose="020B0604030504040204" pitchFamily="50" charset="-128"/>
                      <a:ea typeface="メイリオ" panose="020B0604030504040204" pitchFamily="50" charset="-128"/>
                    </a:rPr>
                    <a:t>ベクトル化</a:t>
                  </a:r>
                </a:p>
              </p:txBody>
            </p:sp>
          </mc:Choice>
          <mc:Fallback>
            <p:sp>
              <p:nvSpPr>
                <p:cNvPr id="44" name="テキスト ボックス 43">
                  <a:extLst>
                    <a:ext uri="{FF2B5EF4-FFF2-40B4-BE49-F238E27FC236}">
                      <a16:creationId xmlns:a16="http://schemas.microsoft.com/office/drawing/2014/main" id="{E99D93A0-90A5-DC2A-3C30-43961B6D6FC4}"/>
                    </a:ext>
                  </a:extLst>
                </p:cNvPr>
                <p:cNvSpPr txBox="1">
                  <a:spLocks noRot="1" noChangeAspect="1" noMove="1" noResize="1" noEditPoints="1" noAdjustHandles="1" noChangeArrowheads="1" noChangeShapeType="1" noTextEdit="1"/>
                </p:cNvSpPr>
                <p:nvPr/>
              </p:nvSpPr>
              <p:spPr>
                <a:xfrm>
                  <a:off x="22435600" y="22207934"/>
                  <a:ext cx="4753057" cy="707886"/>
                </a:xfrm>
                <a:prstGeom prst="rect">
                  <a:avLst/>
                </a:prstGeom>
                <a:blipFill>
                  <a:blip r:embed="rId27"/>
                  <a:stretch>
                    <a:fillRect t="-12931" r="-385" b="-38793"/>
                  </a:stretch>
                </a:blipFill>
              </p:spPr>
              <p:txBody>
                <a:bodyPr/>
                <a:lstStyle/>
                <a:p>
                  <a:r>
                    <a:rPr lang="ja-JP" altLang="en-US">
                      <a:noFill/>
                    </a:rPr>
                    <a:t> </a:t>
                  </a:r>
                </a:p>
              </p:txBody>
            </p:sp>
          </mc:Fallback>
        </mc:AlternateContent>
        <p:sp>
          <p:nvSpPr>
            <p:cNvPr id="46" name="正方形/長方形 45">
              <a:extLst>
                <a:ext uri="{FF2B5EF4-FFF2-40B4-BE49-F238E27FC236}">
                  <a16:creationId xmlns:a16="http://schemas.microsoft.com/office/drawing/2014/main" id="{D203046F-28D8-F260-59E9-80DE48CD8DFF}"/>
                </a:ext>
              </a:extLst>
            </p:cNvPr>
            <p:cNvSpPr/>
            <p:nvPr/>
          </p:nvSpPr>
          <p:spPr>
            <a:xfrm>
              <a:off x="24750228" y="24744124"/>
              <a:ext cx="983805" cy="5938166"/>
            </a:xfrm>
            <a:prstGeom prst="rect">
              <a:avLst/>
            </a:prstGeom>
            <a:noFill/>
            <a:ln w="508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a:extLst>
                <a:ext uri="{FF2B5EF4-FFF2-40B4-BE49-F238E27FC236}">
                  <a16:creationId xmlns:a16="http://schemas.microsoft.com/office/drawing/2014/main" id="{7B054833-87D4-8543-9D75-7EA6D88CE8BF}"/>
                </a:ext>
              </a:extLst>
            </p:cNvPr>
            <p:cNvSpPr txBox="1"/>
            <p:nvPr/>
          </p:nvSpPr>
          <p:spPr>
            <a:xfrm>
              <a:off x="23305894" y="23382457"/>
              <a:ext cx="3688531" cy="1323439"/>
            </a:xfrm>
            <a:prstGeom prst="rect">
              <a:avLst/>
            </a:prstGeom>
            <a:noFill/>
          </p:spPr>
          <p:txBody>
            <a:bodyPr wrap="square" rtlCol="0">
              <a:spAutoFit/>
            </a:bodyPr>
            <a:lstStyle/>
            <a:p>
              <a:pPr/>
              <a:r>
                <a:rPr kumimoji="1" lang="ja-JP" altLang="en-US" sz="4000" dirty="0">
                  <a:solidFill>
                    <a:srgbClr val="00B0F0"/>
                  </a:solidFill>
                  <a:latin typeface="メイリオ" panose="020B0604030504040204" pitchFamily="50" charset="-128"/>
                  <a:ea typeface="メイリオ" panose="020B0604030504040204" pitchFamily="50" charset="-128"/>
                </a:rPr>
                <a:t>量子誤り訂正導入予定</a:t>
              </a:r>
            </a:p>
          </p:txBody>
        </p:sp>
        <p:cxnSp>
          <p:nvCxnSpPr>
            <p:cNvPr id="57" name="コネクタ: カギ線 56">
              <a:extLst>
                <a:ext uri="{FF2B5EF4-FFF2-40B4-BE49-F238E27FC236}">
                  <a16:creationId xmlns:a16="http://schemas.microsoft.com/office/drawing/2014/main" id="{62A405E5-0976-EAC9-7285-8F9AEF0531EB}"/>
                </a:ext>
              </a:extLst>
            </p:cNvPr>
            <p:cNvCxnSpPr>
              <a:cxnSpLocks/>
            </p:cNvCxnSpPr>
            <p:nvPr/>
          </p:nvCxnSpPr>
          <p:spPr>
            <a:xfrm rot="10800000" flipV="1">
              <a:off x="16688094" y="19976065"/>
              <a:ext cx="319118" cy="480223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5953AB72-FC09-FF15-22C4-29F67619C0D6}"/>
                </a:ext>
              </a:extLst>
            </p:cNvPr>
            <p:cNvGrpSpPr/>
            <p:nvPr/>
          </p:nvGrpSpPr>
          <p:grpSpPr>
            <a:xfrm>
              <a:off x="17158559" y="18764986"/>
              <a:ext cx="9835868" cy="3225343"/>
              <a:chOff x="17169936" y="18282987"/>
              <a:chExt cx="9726868" cy="3225343"/>
            </a:xfrm>
          </p:grpSpPr>
          <p:sp>
            <p:nvSpPr>
              <p:cNvPr id="12" name="テキスト ボックス 11">
                <a:extLst>
                  <a:ext uri="{FF2B5EF4-FFF2-40B4-BE49-F238E27FC236}">
                    <a16:creationId xmlns:a16="http://schemas.microsoft.com/office/drawing/2014/main" id="{546A332B-94C3-C2A6-2945-E303E93E0E01}"/>
                  </a:ext>
                </a:extLst>
              </p:cNvPr>
              <p:cNvSpPr txBox="1"/>
              <p:nvPr/>
            </p:nvSpPr>
            <p:spPr>
              <a:xfrm>
                <a:off x="17485015" y="19577273"/>
                <a:ext cx="1138529" cy="707886"/>
              </a:xfrm>
              <a:prstGeom prst="rect">
                <a:avLst/>
              </a:prstGeom>
              <a:noFill/>
            </p:spPr>
            <p:txBody>
              <a:bodyPr wrap="square" rtlCol="0">
                <a:spAutoFit/>
              </a:bodyPr>
              <a:lstStyle/>
              <a:p>
                <a:r>
                  <a:rPr kumimoji="1" lang="en-US" altLang="ja-JP" sz="4000" dirty="0"/>
                  <a:t>A</a:t>
                </a:r>
              </a:p>
            </p:txBody>
          </p:sp>
          <p:cxnSp>
            <p:nvCxnSpPr>
              <p:cNvPr id="23" name="直線矢印コネクタ 22">
                <a:extLst>
                  <a:ext uri="{FF2B5EF4-FFF2-40B4-BE49-F238E27FC236}">
                    <a16:creationId xmlns:a16="http://schemas.microsoft.com/office/drawing/2014/main" id="{29C9791A-79DF-37B5-F4E9-073EE548D013}"/>
                  </a:ext>
                </a:extLst>
              </p:cNvPr>
              <p:cNvCxnSpPr/>
              <p:nvPr/>
            </p:nvCxnSpPr>
            <p:spPr>
              <a:xfrm>
                <a:off x="18223367" y="19968043"/>
                <a:ext cx="9181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2A98910C-A8D2-5A70-6EFF-1F1C932DBD2D}"/>
                      </a:ext>
                    </a:extLst>
                  </p:cNvPr>
                  <p:cNvSpPr txBox="1"/>
                  <p:nvPr/>
                </p:nvSpPr>
                <p:spPr>
                  <a:xfrm>
                    <a:off x="18582398" y="18751070"/>
                    <a:ext cx="2594993" cy="23600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m>
                                <m:mPr>
                                  <m:mcs>
                                    <m:mc>
                                      <m:mcPr>
                                        <m:count m:val="1"/>
                                        <m:mcJc m:val="center"/>
                                      </m:mcPr>
                                    </m:mc>
                                  </m:mcs>
                                  <m:ctrlPr>
                                    <a:rPr kumimoji="1" lang="en-US" altLang="ja-JP" sz="4000" i="1" smtClean="0">
                                      <a:latin typeface="Cambria Math" panose="02040503050406030204" pitchFamily="18" charset="0"/>
                                    </a:rPr>
                                  </m:ctrlPr>
                                </m:mPr>
                                <m:mr>
                                  <m:e>
                                    <m:m>
                                      <m:mPr>
                                        <m:mcs>
                                          <m:mc>
                                            <m:mcPr>
                                              <m:count m:val="1"/>
                                              <m:mcJc m:val="center"/>
                                            </m:mcPr>
                                          </m:mc>
                                        </m:mcs>
                                        <m:ctrlPr>
                                          <a:rPr kumimoji="1" lang="en-US" altLang="ja-JP" sz="400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1</m:t>
                                          </m:r>
                                        </m:e>
                                      </m:mr>
                                      <m:mr>
                                        <m:e>
                                          <m:r>
                                            <a:rPr kumimoji="1" lang="en-US" altLang="ja-JP" sz="4000" b="0" i="1" smtClean="0">
                                              <a:latin typeface="Cambria Math" panose="02040503050406030204" pitchFamily="18" charset="0"/>
                                            </a:rPr>
                                            <m:t>0</m:t>
                                          </m:r>
                                        </m:e>
                                      </m:mr>
                                    </m:m>
                                  </m:e>
                                </m:mr>
                                <m:mr>
                                  <m:e>
                                    <m:m>
                                      <m:mPr>
                                        <m:mcs>
                                          <m:mc>
                                            <m:mcPr>
                                              <m:count m:val="1"/>
                                              <m:mcJc m:val="center"/>
                                            </m:mcPr>
                                          </m:mc>
                                        </m:mcs>
                                        <m:ctrlPr>
                                          <a:rPr kumimoji="1" lang="en-US" altLang="ja-JP" sz="400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0</m:t>
                                          </m:r>
                                        </m:e>
                                      </m:mr>
                                      <m:mr>
                                        <m:e>
                                          <m:r>
                                            <a:rPr kumimoji="1" lang="en-US" altLang="ja-JP" sz="4000" i="1" smtClean="0">
                                              <a:latin typeface="Cambria Math" panose="02040503050406030204" pitchFamily="18" charset="0"/>
                                              <a:ea typeface="Cambria Math" panose="02040503050406030204" pitchFamily="18" charset="0"/>
                                            </a:rPr>
                                            <m:t>⋮</m:t>
                                          </m:r>
                                        </m:e>
                                      </m:mr>
                                    </m:m>
                                  </m:e>
                                </m:mr>
                              </m:m>
                            </m:e>
                          </m:d>
                        </m:oMath>
                      </m:oMathPara>
                    </a14:m>
                    <a:endParaRPr kumimoji="1" lang="ja-JP" altLang="en-US" sz="4000" dirty="0"/>
                  </a:p>
                </p:txBody>
              </p:sp>
            </mc:Choice>
            <mc:Fallback>
              <p:sp>
                <p:nvSpPr>
                  <p:cNvPr id="25" name="テキスト ボックス 24">
                    <a:extLst>
                      <a:ext uri="{FF2B5EF4-FFF2-40B4-BE49-F238E27FC236}">
                        <a16:creationId xmlns:a16="http://schemas.microsoft.com/office/drawing/2014/main" id="{2A98910C-A8D2-5A70-6EFF-1F1C932DBD2D}"/>
                      </a:ext>
                    </a:extLst>
                  </p:cNvPr>
                  <p:cNvSpPr txBox="1">
                    <a:spLocks noRot="1" noChangeAspect="1" noMove="1" noResize="1" noEditPoints="1" noAdjustHandles="1" noChangeArrowheads="1" noChangeShapeType="1" noTextEdit="1"/>
                  </p:cNvSpPr>
                  <p:nvPr/>
                </p:nvSpPr>
                <p:spPr>
                  <a:xfrm>
                    <a:off x="18582398" y="18751070"/>
                    <a:ext cx="2594993" cy="2360070"/>
                  </a:xfrm>
                  <a:prstGeom prst="rect">
                    <a:avLst/>
                  </a:prstGeom>
                  <a:blipFill>
                    <a:blip r:embed="rId28"/>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D6EFB812-344F-8DDA-9DBA-EA259B43897D}"/>
                  </a:ext>
                </a:extLst>
              </p:cNvPr>
              <p:cNvSpPr txBox="1"/>
              <p:nvPr/>
            </p:nvSpPr>
            <p:spPr>
              <a:xfrm>
                <a:off x="21295018" y="19585295"/>
                <a:ext cx="1138529" cy="707886"/>
              </a:xfrm>
              <a:prstGeom prst="rect">
                <a:avLst/>
              </a:prstGeom>
              <a:noFill/>
            </p:spPr>
            <p:txBody>
              <a:bodyPr wrap="square" rtlCol="0">
                <a:spAutoFit/>
              </a:bodyPr>
              <a:lstStyle/>
              <a:p>
                <a:r>
                  <a:rPr kumimoji="1" lang="en-US" altLang="ja-JP" sz="4000" dirty="0"/>
                  <a:t>B</a:t>
                </a:r>
              </a:p>
            </p:txBody>
          </p:sp>
          <p:cxnSp>
            <p:nvCxnSpPr>
              <p:cNvPr id="39" name="直線矢印コネクタ 38">
                <a:extLst>
                  <a:ext uri="{FF2B5EF4-FFF2-40B4-BE49-F238E27FC236}">
                    <a16:creationId xmlns:a16="http://schemas.microsoft.com/office/drawing/2014/main" id="{8A185D99-C014-90C5-386A-645A89028779}"/>
                  </a:ext>
                </a:extLst>
              </p:cNvPr>
              <p:cNvCxnSpPr/>
              <p:nvPr/>
            </p:nvCxnSpPr>
            <p:spPr>
              <a:xfrm>
                <a:off x="22033370" y="19976065"/>
                <a:ext cx="9181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3109E647-5A9E-BD73-83BA-91DECE6353DD}"/>
                      </a:ext>
                    </a:extLst>
                  </p:cNvPr>
                  <p:cNvSpPr txBox="1"/>
                  <p:nvPr/>
                </p:nvSpPr>
                <p:spPr>
                  <a:xfrm>
                    <a:off x="22392401" y="18759092"/>
                    <a:ext cx="2594993" cy="23600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m>
                                <m:mPr>
                                  <m:mcs>
                                    <m:mc>
                                      <m:mcPr>
                                        <m:count m:val="1"/>
                                        <m:mcJc m:val="center"/>
                                      </m:mcPr>
                                    </m:mc>
                                  </m:mcs>
                                  <m:ctrlPr>
                                    <a:rPr kumimoji="1" lang="en-US" altLang="ja-JP" sz="4000" i="1" smtClean="0">
                                      <a:latin typeface="Cambria Math" panose="02040503050406030204" pitchFamily="18" charset="0"/>
                                    </a:rPr>
                                  </m:ctrlPr>
                                </m:mPr>
                                <m:mr>
                                  <m:e>
                                    <m:m>
                                      <m:mPr>
                                        <m:mcs>
                                          <m:mc>
                                            <m:mcPr>
                                              <m:count m:val="1"/>
                                              <m:mcJc m:val="center"/>
                                            </m:mcPr>
                                          </m:mc>
                                        </m:mcs>
                                        <m:ctrlPr>
                                          <a:rPr kumimoji="1" lang="en-US" altLang="ja-JP" sz="400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0</m:t>
                                          </m:r>
                                        </m:e>
                                      </m:mr>
                                      <m:mr>
                                        <m:e>
                                          <m:r>
                                            <a:rPr kumimoji="1" lang="en-US" altLang="ja-JP" sz="4000" b="0" i="1" smtClean="0">
                                              <a:latin typeface="Cambria Math" panose="02040503050406030204" pitchFamily="18" charset="0"/>
                                            </a:rPr>
                                            <m:t>1</m:t>
                                          </m:r>
                                        </m:e>
                                      </m:mr>
                                    </m:m>
                                  </m:e>
                                </m:mr>
                                <m:mr>
                                  <m:e>
                                    <m:m>
                                      <m:mPr>
                                        <m:mcs>
                                          <m:mc>
                                            <m:mcPr>
                                              <m:count m:val="1"/>
                                              <m:mcJc m:val="center"/>
                                            </m:mcPr>
                                          </m:mc>
                                        </m:mcs>
                                        <m:ctrlPr>
                                          <a:rPr kumimoji="1" lang="en-US" altLang="ja-JP" sz="4000" i="1" smtClean="0">
                                            <a:latin typeface="Cambria Math" panose="02040503050406030204" pitchFamily="18" charset="0"/>
                                          </a:rPr>
                                        </m:ctrlPr>
                                      </m:mPr>
                                      <m:mr>
                                        <m:e>
                                          <m:r>
                                            <m:rPr>
                                              <m:brk m:alnAt="7"/>
                                            </m:rPr>
                                            <a:rPr kumimoji="1" lang="en-US" altLang="ja-JP" sz="4000" b="0" i="1" smtClean="0">
                                              <a:latin typeface="Cambria Math" panose="02040503050406030204" pitchFamily="18" charset="0"/>
                                            </a:rPr>
                                            <m:t>0</m:t>
                                          </m:r>
                                        </m:e>
                                      </m:mr>
                                      <m:mr>
                                        <m:e>
                                          <m:r>
                                            <a:rPr kumimoji="1" lang="en-US" altLang="ja-JP" sz="4000" i="1" smtClean="0">
                                              <a:latin typeface="Cambria Math" panose="02040503050406030204" pitchFamily="18" charset="0"/>
                                              <a:ea typeface="Cambria Math" panose="02040503050406030204" pitchFamily="18" charset="0"/>
                                            </a:rPr>
                                            <m:t>⋮</m:t>
                                          </m:r>
                                        </m:e>
                                      </m:mr>
                                    </m:m>
                                  </m:e>
                                </m:mr>
                              </m:m>
                            </m:e>
                          </m:d>
                        </m:oMath>
                      </m:oMathPara>
                    </a14:m>
                    <a:endParaRPr kumimoji="1" lang="ja-JP" altLang="en-US" sz="4000" dirty="0"/>
                  </a:p>
                </p:txBody>
              </p:sp>
            </mc:Choice>
            <mc:Fallback>
              <p:sp>
                <p:nvSpPr>
                  <p:cNvPr id="41" name="テキスト ボックス 40">
                    <a:extLst>
                      <a:ext uri="{FF2B5EF4-FFF2-40B4-BE49-F238E27FC236}">
                        <a16:creationId xmlns:a16="http://schemas.microsoft.com/office/drawing/2014/main" id="{3109E647-5A9E-BD73-83BA-91DECE6353DD}"/>
                      </a:ext>
                    </a:extLst>
                  </p:cNvPr>
                  <p:cNvSpPr txBox="1">
                    <a:spLocks noRot="1" noChangeAspect="1" noMove="1" noResize="1" noEditPoints="1" noAdjustHandles="1" noChangeArrowheads="1" noChangeShapeType="1" noTextEdit="1"/>
                  </p:cNvSpPr>
                  <p:nvPr/>
                </p:nvSpPr>
                <p:spPr>
                  <a:xfrm>
                    <a:off x="22392401" y="18759092"/>
                    <a:ext cx="2594993" cy="2360070"/>
                  </a:xfrm>
                  <a:prstGeom prst="rect">
                    <a:avLst/>
                  </a:prstGeom>
                  <a:blipFill>
                    <a:blip r:embed="rId29"/>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6B91314C-B734-6DCE-3BB2-7BEDE5288680}"/>
                  </a:ext>
                </a:extLst>
              </p:cNvPr>
              <p:cNvSpPr txBox="1"/>
              <p:nvPr/>
            </p:nvSpPr>
            <p:spPr>
              <a:xfrm>
                <a:off x="24643642" y="19675115"/>
                <a:ext cx="1804935" cy="707886"/>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a:t>
                </a:r>
              </a:p>
            </p:txBody>
          </p:sp>
          <p:sp>
            <p:nvSpPr>
              <p:cNvPr id="64" name="正方形/長方形 63">
                <a:extLst>
                  <a:ext uri="{FF2B5EF4-FFF2-40B4-BE49-F238E27FC236}">
                    <a16:creationId xmlns:a16="http://schemas.microsoft.com/office/drawing/2014/main" id="{956951F6-2214-9B3C-4442-55F91803E87C}"/>
                  </a:ext>
                </a:extLst>
              </p:cNvPr>
              <p:cNvSpPr/>
              <p:nvPr/>
            </p:nvSpPr>
            <p:spPr>
              <a:xfrm>
                <a:off x="17169936" y="18282987"/>
                <a:ext cx="9726868" cy="322534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テキスト ボックス 75">
              <a:extLst>
                <a:ext uri="{FF2B5EF4-FFF2-40B4-BE49-F238E27FC236}">
                  <a16:creationId xmlns:a16="http://schemas.microsoft.com/office/drawing/2014/main" id="{ED897622-D7EE-87FD-6F08-384C110EF149}"/>
                </a:ext>
              </a:extLst>
            </p:cNvPr>
            <p:cNvSpPr txBox="1"/>
            <p:nvPr/>
          </p:nvSpPr>
          <p:spPr>
            <a:xfrm>
              <a:off x="16802316" y="22984737"/>
              <a:ext cx="4753057" cy="707886"/>
            </a:xfrm>
            <a:prstGeom prst="rect">
              <a:avLst/>
            </a:prstGeom>
            <a:noFill/>
          </p:spPr>
          <p:txBody>
            <a:bodyPr wrap="square" rtlCol="0">
              <a:spAutoFit/>
            </a:bodyPr>
            <a:lstStyle/>
            <a:p>
              <a:r>
                <a:rPr kumimoji="1" lang="ja-JP" altLang="en-US" sz="4000" dirty="0">
                  <a:solidFill>
                    <a:srgbClr val="FF0000"/>
                  </a:solidFill>
                  <a:latin typeface="メイリオ" panose="020B0604030504040204" pitchFamily="50" charset="-128"/>
                  <a:ea typeface="メイリオ" panose="020B0604030504040204" pitchFamily="50" charset="-128"/>
                </a:rPr>
                <a:t>量子状態に変換</a:t>
              </a:r>
            </a:p>
          </p:txBody>
        </p:sp>
        <p:sp>
          <p:nvSpPr>
            <p:cNvPr id="79" name="テキスト ボックス 78">
              <a:extLst>
                <a:ext uri="{FF2B5EF4-FFF2-40B4-BE49-F238E27FC236}">
                  <a16:creationId xmlns:a16="http://schemas.microsoft.com/office/drawing/2014/main" id="{F0F5BB3D-853D-22C7-E8D4-B451A2F81238}"/>
                </a:ext>
              </a:extLst>
            </p:cNvPr>
            <p:cNvSpPr txBox="1"/>
            <p:nvPr/>
          </p:nvSpPr>
          <p:spPr>
            <a:xfrm>
              <a:off x="26541177" y="26924552"/>
              <a:ext cx="596648" cy="1299117"/>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a:t>
              </a:r>
              <a:endParaRPr kumimoji="1" lang="en-US" altLang="ja-JP" sz="4000" dirty="0">
                <a:latin typeface="メイリオ" panose="020B0604030504040204" pitchFamily="50" charset="-128"/>
                <a:ea typeface="メイリオ" panose="020B0604030504040204" pitchFamily="50" charset="-128"/>
              </a:endParaRPr>
            </a:p>
            <a:p>
              <a:r>
                <a:rPr kumimoji="1" lang="ja-JP" altLang="en-US" sz="40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CAE82825-1176-D648-DDF8-DBB9809CBC47}"/>
                    </a:ext>
                  </a:extLst>
                </p:cNvPr>
                <p:cNvSpPr txBox="1"/>
                <p:nvPr/>
              </p:nvSpPr>
              <p:spPr>
                <a:xfrm>
                  <a:off x="16219463" y="25718648"/>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𝛼</m:t>
                            </m:r>
                          </m:e>
                          <m:sub>
                            <m:r>
                              <a:rPr kumimoji="1" lang="en-US" altLang="ja-JP" sz="4000" b="0" i="1" smtClean="0">
                                <a:latin typeface="Cambria Math" panose="02040503050406030204" pitchFamily="18" charset="0"/>
                              </a:rPr>
                              <m:t>2</m:t>
                            </m:r>
                          </m:sub>
                        </m:sSub>
                      </m:oMath>
                    </m:oMathPara>
                  </a14:m>
                  <a:endParaRPr kumimoji="1" lang="ja-JP" altLang="en-US" sz="4000" dirty="0"/>
                </a:p>
              </p:txBody>
            </p:sp>
          </mc:Choice>
          <mc:Fallback>
            <p:sp>
              <p:nvSpPr>
                <p:cNvPr id="84" name="テキスト ボックス 83">
                  <a:extLst>
                    <a:ext uri="{FF2B5EF4-FFF2-40B4-BE49-F238E27FC236}">
                      <a16:creationId xmlns:a16="http://schemas.microsoft.com/office/drawing/2014/main" id="{CAE82825-1176-D648-DDF8-DBB9809CBC47}"/>
                    </a:ext>
                  </a:extLst>
                </p:cNvPr>
                <p:cNvSpPr txBox="1">
                  <a:spLocks noRot="1" noChangeAspect="1" noMove="1" noResize="1" noEditPoints="1" noAdjustHandles="1" noChangeArrowheads="1" noChangeShapeType="1" noTextEdit="1"/>
                </p:cNvSpPr>
                <p:nvPr/>
              </p:nvSpPr>
              <p:spPr>
                <a:xfrm>
                  <a:off x="16219463" y="25718648"/>
                  <a:ext cx="1556283" cy="707886"/>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6" name="テキスト ボックス 85">
                  <a:extLst>
                    <a:ext uri="{FF2B5EF4-FFF2-40B4-BE49-F238E27FC236}">
                      <a16:creationId xmlns:a16="http://schemas.microsoft.com/office/drawing/2014/main" id="{B2B22661-634E-6248-B89B-D3BA7D6AE532}"/>
                    </a:ext>
                  </a:extLst>
                </p:cNvPr>
                <p:cNvSpPr txBox="1"/>
                <p:nvPr/>
              </p:nvSpPr>
              <p:spPr>
                <a:xfrm>
                  <a:off x="16185457" y="28639208"/>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𝛼</m:t>
                            </m:r>
                          </m:e>
                          <m:sub>
                            <m:r>
                              <a:rPr kumimoji="1" lang="en-US" altLang="ja-JP" sz="4000" b="0" i="1" smtClean="0">
                                <a:latin typeface="Cambria Math" panose="02040503050406030204" pitchFamily="18" charset="0"/>
                              </a:rPr>
                              <m:t>15</m:t>
                            </m:r>
                          </m:sub>
                        </m:sSub>
                      </m:oMath>
                    </m:oMathPara>
                  </a14:m>
                  <a:endParaRPr kumimoji="1" lang="ja-JP" altLang="en-US" sz="4000" dirty="0"/>
                </a:p>
              </p:txBody>
            </p:sp>
          </mc:Choice>
          <mc:Fallback>
            <p:sp>
              <p:nvSpPr>
                <p:cNvPr id="86" name="テキスト ボックス 85">
                  <a:extLst>
                    <a:ext uri="{FF2B5EF4-FFF2-40B4-BE49-F238E27FC236}">
                      <a16:creationId xmlns:a16="http://schemas.microsoft.com/office/drawing/2014/main" id="{B2B22661-634E-6248-B89B-D3BA7D6AE532}"/>
                    </a:ext>
                  </a:extLst>
                </p:cNvPr>
                <p:cNvSpPr txBox="1">
                  <a:spLocks noRot="1" noChangeAspect="1" noMove="1" noResize="1" noEditPoints="1" noAdjustHandles="1" noChangeArrowheads="1" noChangeShapeType="1" noTextEdit="1"/>
                </p:cNvSpPr>
                <p:nvPr/>
              </p:nvSpPr>
              <p:spPr>
                <a:xfrm>
                  <a:off x="16185457" y="28639208"/>
                  <a:ext cx="1556283" cy="707886"/>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F5084DF7-E371-26CF-D858-D4EAC307605D}"/>
                    </a:ext>
                  </a:extLst>
                </p:cNvPr>
                <p:cNvSpPr txBox="1"/>
                <p:nvPr/>
              </p:nvSpPr>
              <p:spPr>
                <a:xfrm>
                  <a:off x="16246485" y="29343481"/>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𝛼</m:t>
                            </m:r>
                          </m:e>
                          <m:sub>
                            <m:r>
                              <a:rPr kumimoji="1" lang="en-US" altLang="ja-JP" sz="4000" b="0" i="1" smtClean="0">
                                <a:latin typeface="Cambria Math" panose="02040503050406030204" pitchFamily="18" charset="0"/>
                              </a:rPr>
                              <m:t>16</m:t>
                            </m:r>
                          </m:sub>
                        </m:sSub>
                      </m:oMath>
                    </m:oMathPara>
                  </a14:m>
                  <a:endParaRPr kumimoji="1" lang="ja-JP" altLang="en-US" sz="4000" dirty="0"/>
                </a:p>
              </p:txBody>
            </p:sp>
          </mc:Choice>
          <mc:Fallback>
            <p:sp>
              <p:nvSpPr>
                <p:cNvPr id="87" name="テキスト ボックス 86">
                  <a:extLst>
                    <a:ext uri="{FF2B5EF4-FFF2-40B4-BE49-F238E27FC236}">
                      <a16:creationId xmlns:a16="http://schemas.microsoft.com/office/drawing/2014/main" id="{F5084DF7-E371-26CF-D858-D4EAC307605D}"/>
                    </a:ext>
                  </a:extLst>
                </p:cNvPr>
                <p:cNvSpPr txBox="1">
                  <a:spLocks noRot="1" noChangeAspect="1" noMove="1" noResize="1" noEditPoints="1" noAdjustHandles="1" noChangeArrowheads="1" noChangeShapeType="1" noTextEdit="1"/>
                </p:cNvSpPr>
                <p:nvPr/>
              </p:nvSpPr>
              <p:spPr>
                <a:xfrm>
                  <a:off x="16246485" y="29343481"/>
                  <a:ext cx="1556283" cy="707886"/>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E0B675C6-C5A8-DD8F-0B6D-668CDC0DC526}"/>
                    </a:ext>
                  </a:extLst>
                </p:cNvPr>
                <p:cNvSpPr txBox="1"/>
                <p:nvPr/>
              </p:nvSpPr>
              <p:spPr>
                <a:xfrm>
                  <a:off x="26160449" y="25918791"/>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𝛽</m:t>
                            </m:r>
                          </m:e>
                          <m:sub>
                            <m:r>
                              <a:rPr kumimoji="1" lang="en-US" altLang="ja-JP" sz="4000" b="0" i="1" smtClean="0">
                                <a:latin typeface="Cambria Math" panose="02040503050406030204" pitchFamily="18" charset="0"/>
                              </a:rPr>
                              <m:t>2</m:t>
                            </m:r>
                          </m:sub>
                        </m:sSub>
                      </m:oMath>
                    </m:oMathPara>
                  </a14:m>
                  <a:endParaRPr kumimoji="1" lang="ja-JP" altLang="en-US" sz="4000" dirty="0"/>
                </a:p>
              </p:txBody>
            </p:sp>
          </mc:Choice>
          <mc:Fallback>
            <p:sp>
              <p:nvSpPr>
                <p:cNvPr id="92" name="テキスト ボックス 91">
                  <a:extLst>
                    <a:ext uri="{FF2B5EF4-FFF2-40B4-BE49-F238E27FC236}">
                      <a16:creationId xmlns:a16="http://schemas.microsoft.com/office/drawing/2014/main" id="{E0B675C6-C5A8-DD8F-0B6D-668CDC0DC526}"/>
                    </a:ext>
                  </a:extLst>
                </p:cNvPr>
                <p:cNvSpPr txBox="1">
                  <a:spLocks noRot="1" noChangeAspect="1" noMove="1" noResize="1" noEditPoints="1" noAdjustHandles="1" noChangeArrowheads="1" noChangeShapeType="1" noTextEdit="1"/>
                </p:cNvSpPr>
                <p:nvPr/>
              </p:nvSpPr>
              <p:spPr>
                <a:xfrm>
                  <a:off x="26160449" y="25918791"/>
                  <a:ext cx="1556283" cy="707886"/>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0BAEA479-64E6-3AFE-7D90-CAD035FE7645}"/>
                    </a:ext>
                  </a:extLst>
                </p:cNvPr>
                <p:cNvSpPr txBox="1"/>
                <p:nvPr/>
              </p:nvSpPr>
              <p:spPr>
                <a:xfrm>
                  <a:off x="26203761" y="29128490"/>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𝛽</m:t>
                            </m:r>
                          </m:e>
                          <m:sub>
                            <m:r>
                              <a:rPr kumimoji="1" lang="en-US" altLang="ja-JP" sz="4000" b="0" i="1" smtClean="0">
                                <a:latin typeface="Cambria Math" panose="02040503050406030204" pitchFamily="18" charset="0"/>
                              </a:rPr>
                              <m:t>15</m:t>
                            </m:r>
                          </m:sub>
                        </m:sSub>
                      </m:oMath>
                    </m:oMathPara>
                  </a14:m>
                  <a:endParaRPr kumimoji="1" lang="ja-JP" altLang="en-US" sz="4000" dirty="0"/>
                </a:p>
              </p:txBody>
            </p:sp>
          </mc:Choice>
          <mc:Fallback>
            <p:sp>
              <p:nvSpPr>
                <p:cNvPr id="95" name="テキスト ボックス 94">
                  <a:extLst>
                    <a:ext uri="{FF2B5EF4-FFF2-40B4-BE49-F238E27FC236}">
                      <a16:creationId xmlns:a16="http://schemas.microsoft.com/office/drawing/2014/main" id="{0BAEA479-64E6-3AFE-7D90-CAD035FE7645}"/>
                    </a:ext>
                  </a:extLst>
                </p:cNvPr>
                <p:cNvSpPr txBox="1">
                  <a:spLocks noRot="1" noChangeAspect="1" noMove="1" noResize="1" noEditPoints="1" noAdjustHandles="1" noChangeArrowheads="1" noChangeShapeType="1" noTextEdit="1"/>
                </p:cNvSpPr>
                <p:nvPr/>
              </p:nvSpPr>
              <p:spPr>
                <a:xfrm>
                  <a:off x="26203761" y="29128490"/>
                  <a:ext cx="1556283" cy="707886"/>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3F858F9F-B666-8860-0ABD-BA5F308580CA}"/>
                    </a:ext>
                  </a:extLst>
                </p:cNvPr>
                <p:cNvSpPr txBox="1"/>
                <p:nvPr/>
              </p:nvSpPr>
              <p:spPr>
                <a:xfrm>
                  <a:off x="26264789" y="29832763"/>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𝛽</m:t>
                            </m:r>
                          </m:e>
                          <m:sub>
                            <m:r>
                              <a:rPr kumimoji="1" lang="en-US" altLang="ja-JP" sz="4000" b="0" i="1" smtClean="0">
                                <a:latin typeface="Cambria Math" panose="02040503050406030204" pitchFamily="18" charset="0"/>
                              </a:rPr>
                              <m:t>16</m:t>
                            </m:r>
                          </m:sub>
                        </m:sSub>
                      </m:oMath>
                    </m:oMathPara>
                  </a14:m>
                  <a:endParaRPr kumimoji="1" lang="ja-JP" altLang="en-US" sz="4000" dirty="0"/>
                </a:p>
              </p:txBody>
            </p:sp>
          </mc:Choice>
          <mc:Fallback>
            <p:sp>
              <p:nvSpPr>
                <p:cNvPr id="117" name="テキスト ボックス 116">
                  <a:extLst>
                    <a:ext uri="{FF2B5EF4-FFF2-40B4-BE49-F238E27FC236}">
                      <a16:creationId xmlns:a16="http://schemas.microsoft.com/office/drawing/2014/main" id="{3F858F9F-B666-8860-0ABD-BA5F308580CA}"/>
                    </a:ext>
                  </a:extLst>
                </p:cNvPr>
                <p:cNvSpPr txBox="1">
                  <a:spLocks noRot="1" noChangeAspect="1" noMove="1" noResize="1" noEditPoints="1" noAdjustHandles="1" noChangeArrowheads="1" noChangeShapeType="1" noTextEdit="1"/>
                </p:cNvSpPr>
                <p:nvPr/>
              </p:nvSpPr>
              <p:spPr>
                <a:xfrm>
                  <a:off x="26264789" y="29832763"/>
                  <a:ext cx="1556283" cy="707886"/>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8" name="テキスト ボックス 117">
                  <a:extLst>
                    <a:ext uri="{FF2B5EF4-FFF2-40B4-BE49-F238E27FC236}">
                      <a16:creationId xmlns:a16="http://schemas.microsoft.com/office/drawing/2014/main" id="{E24DE6F2-C29D-7764-1C1B-B1B3EAB6BC33}"/>
                    </a:ext>
                  </a:extLst>
                </p:cNvPr>
                <p:cNvSpPr txBox="1"/>
                <p:nvPr/>
              </p:nvSpPr>
              <p:spPr>
                <a:xfrm>
                  <a:off x="26107285" y="25182437"/>
                  <a:ext cx="155628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ja-JP" altLang="en-US" sz="4000" i="1" smtClean="0">
                                <a:latin typeface="Cambria Math" panose="02040503050406030204" pitchFamily="18" charset="0"/>
                              </a:rPr>
                              <m:t>𝛽</m:t>
                            </m:r>
                          </m:e>
                          <m:sub>
                            <m:r>
                              <a:rPr kumimoji="1" lang="en-US" altLang="ja-JP" sz="4000" b="0" i="1" smtClean="0">
                                <a:latin typeface="Cambria Math" panose="02040503050406030204" pitchFamily="18" charset="0"/>
                              </a:rPr>
                              <m:t>1</m:t>
                            </m:r>
                          </m:sub>
                        </m:sSub>
                      </m:oMath>
                    </m:oMathPara>
                  </a14:m>
                  <a:endParaRPr kumimoji="1" lang="ja-JP" altLang="en-US" sz="4000" dirty="0"/>
                </a:p>
              </p:txBody>
            </p:sp>
          </mc:Choice>
          <mc:Fallback>
            <p:sp>
              <p:nvSpPr>
                <p:cNvPr id="118" name="テキスト ボックス 117">
                  <a:extLst>
                    <a:ext uri="{FF2B5EF4-FFF2-40B4-BE49-F238E27FC236}">
                      <a16:creationId xmlns:a16="http://schemas.microsoft.com/office/drawing/2014/main" id="{E24DE6F2-C29D-7764-1C1B-B1B3EAB6BC33}"/>
                    </a:ext>
                  </a:extLst>
                </p:cNvPr>
                <p:cNvSpPr txBox="1">
                  <a:spLocks noRot="1" noChangeAspect="1" noMove="1" noResize="1" noEditPoints="1" noAdjustHandles="1" noChangeArrowheads="1" noChangeShapeType="1" noTextEdit="1"/>
                </p:cNvSpPr>
                <p:nvPr/>
              </p:nvSpPr>
              <p:spPr>
                <a:xfrm>
                  <a:off x="26107285" y="25182437"/>
                  <a:ext cx="1556283" cy="707886"/>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テキスト ボックス 119">
                  <a:extLst>
                    <a:ext uri="{FF2B5EF4-FFF2-40B4-BE49-F238E27FC236}">
                      <a16:creationId xmlns:a16="http://schemas.microsoft.com/office/drawing/2014/main" id="{21B21526-4469-7C8B-1221-B21C50C085AD}"/>
                    </a:ext>
                  </a:extLst>
                </p:cNvPr>
                <p:cNvSpPr txBox="1"/>
                <p:nvPr/>
              </p:nvSpPr>
              <p:spPr>
                <a:xfrm>
                  <a:off x="26957342" y="27149198"/>
                  <a:ext cx="3636637" cy="70795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𝑎𝑟𝑔𝑚𝑎𝑥</m:t>
                            </m:r>
                          </m:e>
                          <m:sub>
                            <m:r>
                              <a:rPr kumimoji="1" lang="en-US" altLang="ja-JP" sz="4000" b="0" i="1" smtClean="0">
                                <a:latin typeface="Cambria Math" panose="02040503050406030204" pitchFamily="18" charset="0"/>
                              </a:rPr>
                              <m:t>𝑖</m:t>
                            </m:r>
                          </m:sub>
                        </m:sSub>
                        <m:sSup>
                          <m:sSupPr>
                            <m:ctrlPr>
                              <a:rPr kumimoji="1" lang="en-US" altLang="ja-JP" sz="4000" b="0" i="1" smtClean="0">
                                <a:latin typeface="Cambria Math" panose="02040503050406030204" pitchFamily="18" charset="0"/>
                              </a:rPr>
                            </m:ctrlPr>
                          </m:sSupPr>
                          <m:e>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r>
                                      <a:rPr kumimoji="1" lang="ja-JP" altLang="en-US" sz="4000" b="0" i="1" smtClean="0">
                                        <a:latin typeface="Cambria Math" panose="02040503050406030204" pitchFamily="18" charset="0"/>
                                      </a:rPr>
                                      <m:t>𝛽</m:t>
                                    </m:r>
                                  </m:e>
                                  <m:sub>
                                    <m:r>
                                      <a:rPr kumimoji="1" lang="en-US" altLang="ja-JP" sz="4000" b="0" i="1" smtClean="0">
                                        <a:latin typeface="Cambria Math" panose="02040503050406030204" pitchFamily="18" charset="0"/>
                                      </a:rPr>
                                      <m:t>𝑖</m:t>
                                    </m:r>
                                  </m:sub>
                                </m:sSub>
                              </m:e>
                            </m:d>
                          </m:e>
                          <m:sup>
                            <m:r>
                              <a:rPr kumimoji="1" lang="en-US" altLang="ja-JP" sz="4000" b="0" i="1" smtClean="0">
                                <a:latin typeface="Cambria Math" panose="02040503050406030204" pitchFamily="18" charset="0"/>
                              </a:rPr>
                              <m:t>2</m:t>
                            </m:r>
                          </m:sup>
                        </m:sSup>
                      </m:oMath>
                    </m:oMathPara>
                  </a14:m>
                  <a:br>
                    <a:rPr kumimoji="1" lang="en-US" altLang="ja-JP" sz="4000" b="0" i="1" dirty="0">
                      <a:latin typeface="Cambria Math" panose="02040503050406030204" pitchFamily="18" charset="0"/>
                    </a:rPr>
                  </a:br>
                  <a:endParaRPr kumimoji="1" lang="ja-JP" altLang="en-US" sz="4000" dirty="0"/>
                </a:p>
              </p:txBody>
            </p:sp>
          </mc:Choice>
          <mc:Fallback>
            <p:sp>
              <p:nvSpPr>
                <p:cNvPr id="120" name="テキスト ボックス 119">
                  <a:extLst>
                    <a:ext uri="{FF2B5EF4-FFF2-40B4-BE49-F238E27FC236}">
                      <a16:creationId xmlns:a16="http://schemas.microsoft.com/office/drawing/2014/main" id="{21B21526-4469-7C8B-1221-B21C50C085AD}"/>
                    </a:ext>
                  </a:extLst>
                </p:cNvPr>
                <p:cNvSpPr txBox="1">
                  <a:spLocks noRot="1" noChangeAspect="1" noMove="1" noResize="1" noEditPoints="1" noAdjustHandles="1" noChangeArrowheads="1" noChangeShapeType="1" noTextEdit="1"/>
                </p:cNvSpPr>
                <p:nvPr/>
              </p:nvSpPr>
              <p:spPr>
                <a:xfrm>
                  <a:off x="26957342" y="27149198"/>
                  <a:ext cx="3636637" cy="707951"/>
                </a:xfrm>
                <a:prstGeom prst="rect">
                  <a:avLst/>
                </a:prstGeom>
                <a:blipFill>
                  <a:blip r:embed="rId37"/>
                  <a:stretch>
                    <a:fillRect/>
                  </a:stretch>
                </a:blipFill>
              </p:spPr>
              <p:txBody>
                <a:bodyPr/>
                <a:lstStyle/>
                <a:p>
                  <a:r>
                    <a:rPr lang="ja-JP" altLang="en-US">
                      <a:noFill/>
                    </a:rPr>
                    <a:t> </a:t>
                  </a:r>
                </a:p>
              </p:txBody>
            </p:sp>
          </mc:Fallback>
        </mc:AlternateContent>
        <p:cxnSp>
          <p:nvCxnSpPr>
            <p:cNvPr id="122" name="コネクタ: カギ線 121">
              <a:extLst>
                <a:ext uri="{FF2B5EF4-FFF2-40B4-BE49-F238E27FC236}">
                  <a16:creationId xmlns:a16="http://schemas.microsoft.com/office/drawing/2014/main" id="{F0DA212E-B2B3-8206-B0B8-AA2D78D0CD74}"/>
                </a:ext>
              </a:extLst>
            </p:cNvPr>
            <p:cNvCxnSpPr>
              <a:cxnSpLocks/>
              <a:stCxn id="120" idx="0"/>
              <a:endCxn id="64" idx="3"/>
            </p:cNvCxnSpPr>
            <p:nvPr/>
          </p:nvCxnSpPr>
          <p:spPr>
            <a:xfrm rot="16200000" flipV="1">
              <a:off x="24499274" y="22872811"/>
              <a:ext cx="6771540" cy="1781234"/>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DD7D9E40-6CA9-0332-E5CC-03E1D4F0279B}"/>
                </a:ext>
              </a:extLst>
            </p:cNvPr>
            <p:cNvSpPr txBox="1"/>
            <p:nvPr/>
          </p:nvSpPr>
          <p:spPr>
            <a:xfrm>
              <a:off x="28812745" y="22864408"/>
              <a:ext cx="1274913" cy="707886"/>
            </a:xfrm>
            <a:prstGeom prst="rect">
              <a:avLst/>
            </a:prstGeom>
            <a:noFill/>
          </p:spPr>
          <p:txBody>
            <a:bodyPr wrap="square" rtlCol="0">
              <a:spAutoFit/>
            </a:bodyPr>
            <a:lstStyle/>
            <a:p>
              <a:r>
                <a:rPr kumimoji="1" lang="ja-JP" altLang="en-US" sz="4000" dirty="0">
                  <a:solidFill>
                    <a:srgbClr val="FF0000"/>
                  </a:solidFill>
                  <a:latin typeface="メイリオ" panose="020B0604030504040204" pitchFamily="50" charset="-128"/>
                  <a:ea typeface="メイリオ" panose="020B0604030504040204" pitchFamily="50" charset="-128"/>
                </a:rPr>
                <a:t>復元</a:t>
              </a:r>
            </a:p>
          </p:txBody>
        </p:sp>
      </p:grpSp>
      <mc:AlternateContent xmlns:mc="http://schemas.openxmlformats.org/markup-compatibility/2006">
        <mc:Choice xmlns:a14="http://schemas.microsoft.com/office/drawing/2010/main" Requires="a14">
          <p:sp>
            <p:nvSpPr>
              <p:cNvPr id="128" name="テキスト ボックス 127">
                <a:extLst>
                  <a:ext uri="{FF2B5EF4-FFF2-40B4-BE49-F238E27FC236}">
                    <a16:creationId xmlns:a16="http://schemas.microsoft.com/office/drawing/2014/main" id="{83CF913B-BD97-01FB-E44E-51E4CFE32A31}"/>
                  </a:ext>
                </a:extLst>
              </p:cNvPr>
              <p:cNvSpPr txBox="1"/>
              <p:nvPr/>
            </p:nvSpPr>
            <p:spPr>
              <a:xfrm>
                <a:off x="15528353" y="18990123"/>
                <a:ext cx="14287500" cy="3785652"/>
              </a:xfrm>
              <a:prstGeom prst="rect">
                <a:avLst/>
              </a:prstGeom>
              <a:noFill/>
            </p:spPr>
            <p:txBody>
              <a:bodyPr wrap="square">
                <a:spAutoFit/>
              </a:bodyPr>
              <a:lstStyle/>
              <a:p>
                <a:pPr>
                  <a:defRPr/>
                </a:pP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文字言語モデルに量子計算を適用した様子を図</a:t>
                </a:r>
                <a:r>
                  <a:rPr kumimoji="1" lang="en-US" altLang="ja-JP" sz="4000" dirty="0">
                    <a:solidFill>
                      <a:srgbClr val="ACCBF9">
                        <a:lumMod val="10000"/>
                      </a:srgbClr>
                    </a:solidFill>
                    <a:latin typeface="メイリオ" panose="020B0604030504040204" pitchFamily="50" charset="-128"/>
                    <a:ea typeface="メイリオ" panose="020B0604030504040204" pitchFamily="50" charset="-128"/>
                  </a:rPr>
                  <a:t>2</a:t>
                </a: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に示した</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a:p>
                <a:pPr>
                  <a:defRPr/>
                </a:pP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ただし</a:t>
                </a:r>
                <a14:m>
                  <m:oMath xmlns:m="http://schemas.openxmlformats.org/officeDocument/2006/math">
                    <m:r>
                      <a:rPr kumimoji="1" lang="ja-JP" altLang="en-US" sz="4000" i="1" smtClean="0">
                        <a:solidFill>
                          <a:srgbClr val="ACCBF9">
                            <a:lumMod val="10000"/>
                          </a:srgbClr>
                        </a:solidFill>
                        <a:latin typeface="Cambria Math" panose="02040503050406030204" pitchFamily="18" charset="0"/>
                        <a:ea typeface="メイリオ" panose="020B0604030504040204" pitchFamily="50" charset="-128"/>
                      </a:rPr>
                      <m:t>𝛼</m:t>
                    </m:r>
                    <m:r>
                      <a:rPr kumimoji="1" lang="en-US" altLang="ja-JP" sz="4000" b="0" i="1" smtClean="0">
                        <a:solidFill>
                          <a:srgbClr val="ACCBF9">
                            <a:lumMod val="10000"/>
                          </a:srgbClr>
                        </a:solidFill>
                        <a:latin typeface="Cambria Math" panose="02040503050406030204" pitchFamily="18" charset="0"/>
                        <a:ea typeface="メイリオ" panose="020B0604030504040204" pitchFamily="50" charset="-128"/>
                      </a:rPr>
                      <m:t>,</m:t>
                    </m:r>
                    <m:r>
                      <a:rPr kumimoji="1" lang="ja-JP" altLang="en-US" sz="4000" b="0" i="1" smtClean="0">
                        <a:solidFill>
                          <a:srgbClr val="ACCBF9">
                            <a:lumMod val="10000"/>
                          </a:srgbClr>
                        </a:solidFill>
                        <a:latin typeface="Cambria Math" panose="02040503050406030204" pitchFamily="18" charset="0"/>
                        <a:ea typeface="メイリオ" panose="020B0604030504040204" pitchFamily="50" charset="-128"/>
                      </a:rPr>
                      <m:t>𝛽</m:t>
                    </m:r>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はそれぞれ</a:t>
                </a:r>
                <a:r>
                  <a:rPr kumimoji="1" lang="ja-JP" altLang="en-US"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複素数</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であり，量子状態</a:t>
                </a:r>
                <a14:m>
                  <m:oMath xmlns:m="http://schemas.openxmlformats.org/officeDocument/2006/math">
                    <m:d>
                      <m:dPr>
                        <m:begChr m:val="|"/>
                        <m:endChr m:val=""/>
                        <m:ctrlPr>
                          <a:rPr kumimoji="1" lang="en-US" altLang="ja-JP" sz="4000" i="1">
                            <a:latin typeface="Cambria Math" panose="02040503050406030204" pitchFamily="18" charset="0"/>
                          </a:rPr>
                        </m:ctrlPr>
                      </m:dPr>
                      <m:e>
                        <m:d>
                          <m:dPr>
                            <m:begChr m:val=""/>
                            <m:endChr m:val="⟩"/>
                            <m:ctrlPr>
                              <a:rPr kumimoji="1" lang="en-US" altLang="ja-JP" sz="4000" i="1">
                                <a:latin typeface="Cambria Math" panose="02040503050406030204" pitchFamily="18" charset="0"/>
                              </a:rPr>
                            </m:ctrlPr>
                          </m:dPr>
                          <m:e>
                            <m:r>
                              <a:rPr kumimoji="1" lang="ja-JP" altLang="en-US" sz="4000" i="1" smtClean="0">
                                <a:latin typeface="Cambria Math" panose="02040503050406030204" pitchFamily="18" charset="0"/>
                              </a:rPr>
                              <m:t>𝜓</m:t>
                            </m:r>
                          </m:e>
                        </m:d>
                      </m:e>
                    </m:d>
                    <m:r>
                      <a:rPr kumimoji="1" lang="ja-JP" altLang="en-US" sz="4000" i="1">
                        <a:latin typeface="Cambria Math" panose="02040503050406030204" pitchFamily="18" charset="0"/>
                      </a:rPr>
                      <m:t>の</m:t>
                    </m:r>
                  </m:oMath>
                </a14:m>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係数を表している．</a:t>
                </a:r>
                <a:r>
                  <a:rPr kumimoji="1" lang="ja-JP" altLang="en-US"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出力</a:t>
                </a:r>
                <a14:m>
                  <m:oMath xmlns:m="http://schemas.openxmlformats.org/officeDocument/2006/math">
                    <m:r>
                      <a:rPr kumimoji="1" lang="ja-JP" altLang="en-US" sz="4000" i="1">
                        <a:solidFill>
                          <a:srgbClr val="FF0000"/>
                        </a:solidFill>
                        <a:latin typeface="Cambria Math" panose="02040503050406030204" pitchFamily="18" charset="0"/>
                        <a:ea typeface="メイリオ" panose="020B0604030504040204" pitchFamily="50" charset="-128"/>
                      </a:rPr>
                      <m:t>𝛽</m:t>
                    </m:r>
                  </m:oMath>
                </a14:m>
                <a:r>
                  <a:rPr kumimoji="1" lang="ja-JP" altLang="en-US"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の絶対値の</a:t>
                </a:r>
                <a:r>
                  <a:rPr kumimoji="1" lang="en-US" altLang="ja-JP"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2</a:t>
                </a:r>
                <a:r>
                  <a:rPr kumimoji="1" lang="ja-JP" altLang="en-US" sz="4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乗は次の文字の確率</a:t>
                </a:r>
                <a:r>
                  <a:rPr kumimoji="1" lang="ja-JP" altLang="en-US"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rPr>
                  <a:t>を示しているため，それが最大となる文字を辞書から復元する．</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a:p>
                <a:pPr>
                  <a:defRPr/>
                </a:pPr>
                <a:r>
                  <a:rPr kumimoji="1" lang="ja-JP" altLang="en-US" sz="4000" dirty="0">
                    <a:solidFill>
                      <a:srgbClr val="ACCBF9">
                        <a:lumMod val="10000"/>
                      </a:srgbClr>
                    </a:solidFill>
                    <a:latin typeface="メイリオ" panose="020B0604030504040204" pitchFamily="50" charset="-128"/>
                    <a:ea typeface="メイリオ" panose="020B0604030504040204" pitchFamily="50" charset="-128"/>
                  </a:rPr>
                  <a:t>また量子計算はビット反転による計算誤差を含むため，将来的には量子ビット誤り訂正を導入する予定である．</a:t>
                </a:r>
                <a:endParaRPr kumimoji="1" lang="en-US" altLang="ja-JP" sz="4000" b="0" i="0" u="none" strike="noStrike" kern="1200" cap="none" spc="0" normalizeH="0" baseline="0" noProof="0" dirty="0">
                  <a:ln>
                    <a:noFill/>
                  </a:ln>
                  <a:solidFill>
                    <a:srgbClr val="ACCBF9">
                      <a:lumMod val="10000"/>
                    </a:srgbClr>
                  </a:solidFill>
                  <a:effectLst/>
                  <a:uLnTx/>
                  <a:uFillTx/>
                  <a:latin typeface="メイリオ" panose="020B0604030504040204" pitchFamily="50" charset="-128"/>
                  <a:ea typeface="メイリオ" panose="020B0604030504040204" pitchFamily="50" charset="-128"/>
                  <a:cs typeface="+mn-cs"/>
                </a:endParaRPr>
              </a:p>
            </p:txBody>
          </p:sp>
        </mc:Choice>
        <mc:Fallback>
          <p:sp>
            <p:nvSpPr>
              <p:cNvPr id="128" name="テキスト ボックス 127">
                <a:extLst>
                  <a:ext uri="{FF2B5EF4-FFF2-40B4-BE49-F238E27FC236}">
                    <a16:creationId xmlns:a16="http://schemas.microsoft.com/office/drawing/2014/main" id="{83CF913B-BD97-01FB-E44E-51E4CFE32A31}"/>
                  </a:ext>
                </a:extLst>
              </p:cNvPr>
              <p:cNvSpPr txBox="1">
                <a:spLocks noRot="1" noChangeAspect="1" noMove="1" noResize="1" noEditPoints="1" noAdjustHandles="1" noChangeArrowheads="1" noChangeShapeType="1" noTextEdit="1"/>
              </p:cNvSpPr>
              <p:nvPr/>
            </p:nvSpPr>
            <p:spPr>
              <a:xfrm>
                <a:off x="15528353" y="18990123"/>
                <a:ext cx="14287500" cy="3785652"/>
              </a:xfrm>
              <a:prstGeom prst="rect">
                <a:avLst/>
              </a:prstGeom>
              <a:blipFill>
                <a:blip r:embed="rId38"/>
                <a:stretch>
                  <a:fillRect l="-1493" t="-2738" b="-6119"/>
                </a:stretch>
              </a:blipFill>
            </p:spPr>
            <p:txBody>
              <a:bodyPr/>
              <a:lstStyle/>
              <a:p>
                <a:r>
                  <a:rPr lang="ja-JP" altLang="en-US">
                    <a:noFill/>
                  </a:rPr>
                  <a:t> </a:t>
                </a:r>
              </a:p>
            </p:txBody>
          </p:sp>
        </mc:Fallback>
      </mc:AlternateContent>
      <p:sp>
        <p:nvSpPr>
          <p:cNvPr id="131" name="テキスト ボックス 130">
            <a:extLst>
              <a:ext uri="{FF2B5EF4-FFF2-40B4-BE49-F238E27FC236}">
                <a16:creationId xmlns:a16="http://schemas.microsoft.com/office/drawing/2014/main" id="{13E7F119-9B94-912C-EABF-03B085D8573B}"/>
              </a:ext>
            </a:extLst>
          </p:cNvPr>
          <p:cNvSpPr txBox="1"/>
          <p:nvPr/>
        </p:nvSpPr>
        <p:spPr>
          <a:xfrm>
            <a:off x="72188" y="30933396"/>
            <a:ext cx="5263537" cy="707886"/>
          </a:xfrm>
          <a:prstGeom prst="rect">
            <a:avLst/>
          </a:prstGeom>
          <a:noFill/>
        </p:spPr>
        <p:txBody>
          <a:bodyPr wrap="square">
            <a:spAutoFit/>
          </a:bodyPr>
          <a:lstStyle/>
          <a:p>
            <a:pPr algn="ct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パープレキシティ</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graphicFrame>
            <p:nvGraphicFramePr>
              <p:cNvPr id="132" name="表 132">
                <a:extLst>
                  <a:ext uri="{FF2B5EF4-FFF2-40B4-BE49-F238E27FC236}">
                    <a16:creationId xmlns:a16="http://schemas.microsoft.com/office/drawing/2014/main" id="{97369DF7-1344-2A14-344F-7A451A2A6367}"/>
                  </a:ext>
                </a:extLst>
              </p:cNvPr>
              <p:cNvGraphicFramePr>
                <a:graphicFrameLocks noGrp="1"/>
              </p:cNvGraphicFramePr>
              <p:nvPr>
                <p:extLst>
                  <p:ext uri="{D42A27DB-BD31-4B8C-83A1-F6EECF244321}">
                    <p14:modId xmlns:p14="http://schemas.microsoft.com/office/powerpoint/2010/main" val="366865054"/>
                  </p:ext>
                </p:extLst>
              </p:nvPr>
            </p:nvGraphicFramePr>
            <p:xfrm>
              <a:off x="190499" y="35101964"/>
              <a:ext cx="14204498" cy="2011680"/>
            </p:xfrm>
            <a:graphic>
              <a:graphicData uri="http://schemas.openxmlformats.org/drawingml/2006/table">
                <a:tbl>
                  <a:tblPr firstRow="1" bandRow="1">
                    <a:tableStyleId>{5C22544A-7EE6-4342-B048-85BDC9FD1C3A}</a:tableStyleId>
                  </a:tblPr>
                  <a:tblGrid>
                    <a:gridCol w="3551125">
                      <a:extLst>
                        <a:ext uri="{9D8B030D-6E8A-4147-A177-3AD203B41FA5}">
                          <a16:colId xmlns:a16="http://schemas.microsoft.com/office/drawing/2014/main" val="3420442493"/>
                        </a:ext>
                      </a:extLst>
                    </a:gridCol>
                    <a:gridCol w="2866896">
                      <a:extLst>
                        <a:ext uri="{9D8B030D-6E8A-4147-A177-3AD203B41FA5}">
                          <a16:colId xmlns:a16="http://schemas.microsoft.com/office/drawing/2014/main" val="216114635"/>
                        </a:ext>
                      </a:extLst>
                    </a:gridCol>
                    <a:gridCol w="2737966">
                      <a:extLst>
                        <a:ext uri="{9D8B030D-6E8A-4147-A177-3AD203B41FA5}">
                          <a16:colId xmlns:a16="http://schemas.microsoft.com/office/drawing/2014/main" val="3139774701"/>
                        </a:ext>
                      </a:extLst>
                    </a:gridCol>
                    <a:gridCol w="5048511">
                      <a:extLst>
                        <a:ext uri="{9D8B030D-6E8A-4147-A177-3AD203B41FA5}">
                          <a16:colId xmlns:a16="http://schemas.microsoft.com/office/drawing/2014/main" val="450364039"/>
                        </a:ext>
                      </a:extLst>
                    </a:gridCol>
                  </a:tblGrid>
                  <a:tr h="370840">
                    <a:tc>
                      <a:txBody>
                        <a:bodyPr/>
                        <a:lstStyle/>
                        <a:p>
                          <a:pPr algn="ct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14:m>
                            <m:oMathPara xmlns:m="http://schemas.openxmlformats.org/officeDocument/2006/math">
                              <m:oMathParaPr>
                                <m:jc m:val="centerGroup"/>
                              </m:oMathParaPr>
                              <m:oMath xmlns:m="http://schemas.openxmlformats.org/officeDocument/2006/math">
                                <m:r>
                                  <a:rPr kumimoji="1" lang="en-US" altLang="ja-JP" sz="4000" b="0" i="1" smtClean="0">
                                    <a:solidFill>
                                      <a:schemeClr val="tx1"/>
                                    </a:solidFill>
                                    <a:latin typeface="Cambria Math" panose="02040503050406030204" pitchFamily="18" charset="0"/>
                                  </a:rPr>
                                  <m:t>𝑧𝑒𝑟𝑜</m:t>
                                </m:r>
                                <m:r>
                                  <a:rPr kumimoji="1" lang="en-US" altLang="ja-JP" sz="4000" b="0" i="1" smtClean="0">
                                    <a:solidFill>
                                      <a:schemeClr val="tx1"/>
                                    </a:solidFill>
                                    <a:latin typeface="Cambria Math" panose="02040503050406030204" pitchFamily="18" charset="0"/>
                                  </a:rPr>
                                  <m:t> </m:t>
                                </m:r>
                                <m:r>
                                  <a:rPr kumimoji="1" lang="en-US" altLang="ja-JP" sz="4000" b="0" i="1" smtClean="0">
                                    <a:solidFill>
                                      <a:schemeClr val="tx1"/>
                                    </a:solidFill>
                                    <a:latin typeface="Cambria Math" panose="02040503050406030204" pitchFamily="18" charset="0"/>
                                  </a:rPr>
                                  <m:t>𝑔𝑟𝑎𝑚</m:t>
                                </m:r>
                              </m:oMath>
                            </m:oMathPara>
                          </a14:m>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3027487"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𝑢𝑛𝑖</m:t>
                                </m:r>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𝑔𝑟𝑎𝑚</m:t>
                                </m:r>
                              </m:oMath>
                            </m:oMathPara>
                          </a14:m>
                          <a:endParaRPr kumimoji="1" lang="ja-JP" altLang="en-US" sz="596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3027487"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𝑞𝑢𝑎𝑛𝑡𝑢𝑚</m:t>
                                </m:r>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𝑚𝑜𝑑𝑒𝑙</m:t>
                                </m:r>
                              </m:oMath>
                            </m:oMathPara>
                          </a14:m>
                          <a:endParaRPr kumimoji="1" lang="ja-JP" altLang="en-US" sz="596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4283197"/>
                      </a:ext>
                    </a:extLst>
                  </a:tr>
                  <a:tr h="370840">
                    <a:tc>
                      <a:txBody>
                        <a:bodyPr/>
                        <a:lstStyle/>
                        <a:p>
                          <a:pPr marL="0" marR="0" lvl="0" indent="0" algn="ctr" defTabSz="3027487"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4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𝑃𝑒𝑟𝑝𝑙𝑒𝑥𝑖𝑡𝑦</m:t>
                                </m:r>
                              </m:oMath>
                            </m:oMathPara>
                          </a14:m>
                          <a:endParaRPr kumimoji="1" lang="ja-JP" altLang="en-US" sz="596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3200" dirty="0"/>
                            <a:t>64</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3200" dirty="0"/>
                            <a:t>15.6</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3200" dirty="0"/>
                            <a:t>19.6</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4588143"/>
                      </a:ext>
                    </a:extLst>
                  </a:tr>
                </a:tbl>
              </a:graphicData>
            </a:graphic>
          </p:graphicFrame>
        </mc:Choice>
        <mc:Fallback>
          <p:graphicFrame>
            <p:nvGraphicFramePr>
              <p:cNvPr id="132" name="表 132">
                <a:extLst>
                  <a:ext uri="{FF2B5EF4-FFF2-40B4-BE49-F238E27FC236}">
                    <a16:creationId xmlns:a16="http://schemas.microsoft.com/office/drawing/2014/main" id="{97369DF7-1344-2A14-344F-7A451A2A6367}"/>
                  </a:ext>
                </a:extLst>
              </p:cNvPr>
              <p:cNvGraphicFramePr>
                <a:graphicFrameLocks noGrp="1"/>
              </p:cNvGraphicFramePr>
              <p:nvPr>
                <p:extLst>
                  <p:ext uri="{D42A27DB-BD31-4B8C-83A1-F6EECF244321}">
                    <p14:modId xmlns:p14="http://schemas.microsoft.com/office/powerpoint/2010/main" val="366865054"/>
                  </p:ext>
                </p:extLst>
              </p:nvPr>
            </p:nvGraphicFramePr>
            <p:xfrm>
              <a:off x="190499" y="35101964"/>
              <a:ext cx="14204498" cy="2011680"/>
            </p:xfrm>
            <a:graphic>
              <a:graphicData uri="http://schemas.openxmlformats.org/drawingml/2006/table">
                <a:tbl>
                  <a:tblPr firstRow="1" bandRow="1">
                    <a:tableStyleId>{5C22544A-7EE6-4342-B048-85BDC9FD1C3A}</a:tableStyleId>
                  </a:tblPr>
                  <a:tblGrid>
                    <a:gridCol w="3551125">
                      <a:extLst>
                        <a:ext uri="{9D8B030D-6E8A-4147-A177-3AD203B41FA5}">
                          <a16:colId xmlns:a16="http://schemas.microsoft.com/office/drawing/2014/main" val="3420442493"/>
                        </a:ext>
                      </a:extLst>
                    </a:gridCol>
                    <a:gridCol w="2866896">
                      <a:extLst>
                        <a:ext uri="{9D8B030D-6E8A-4147-A177-3AD203B41FA5}">
                          <a16:colId xmlns:a16="http://schemas.microsoft.com/office/drawing/2014/main" val="216114635"/>
                        </a:ext>
                      </a:extLst>
                    </a:gridCol>
                    <a:gridCol w="2737966">
                      <a:extLst>
                        <a:ext uri="{9D8B030D-6E8A-4147-A177-3AD203B41FA5}">
                          <a16:colId xmlns:a16="http://schemas.microsoft.com/office/drawing/2014/main" val="3139774701"/>
                        </a:ext>
                      </a:extLst>
                    </a:gridCol>
                    <a:gridCol w="5048511">
                      <a:extLst>
                        <a:ext uri="{9D8B030D-6E8A-4147-A177-3AD203B41FA5}">
                          <a16:colId xmlns:a16="http://schemas.microsoft.com/office/drawing/2014/main" val="450364039"/>
                        </a:ext>
                      </a:extLst>
                    </a:gridCol>
                  </a:tblGrid>
                  <a:tr h="1005840">
                    <a:tc>
                      <a:txBody>
                        <a:bodyPr/>
                        <a:lstStyle/>
                        <a:p>
                          <a:pPr algn="ctr"/>
                          <a:endParaRPr kumimoji="1" lang="ja-JP" alt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9"/>
                          <a:stretch>
                            <a:fillRect l="-124043" r="-272128"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9"/>
                          <a:stretch>
                            <a:fillRect l="-234000" r="-184222"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9"/>
                          <a:stretch>
                            <a:fillRect l="-181522" r="-121" b="-100000"/>
                          </a:stretch>
                        </a:blipFill>
                      </a:tcPr>
                    </a:tc>
                    <a:extLst>
                      <a:ext uri="{0D108BD9-81ED-4DB2-BD59-A6C34878D82A}">
                        <a16:rowId xmlns:a16="http://schemas.microsoft.com/office/drawing/2014/main" val="2564283197"/>
                      </a:ext>
                    </a:extLst>
                  </a:tr>
                  <a:tr h="1005840">
                    <a:tc>
                      <a:txBody>
                        <a:bodyPr/>
                        <a:lstStyle/>
                        <a:p>
                          <a:endParaRPr lang="ja-JP"/>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9"/>
                          <a:stretch>
                            <a:fillRect t="-100606" r="-300000" b="-606"/>
                          </a:stretch>
                        </a:blipFill>
                      </a:tcPr>
                    </a:tc>
                    <a:tc>
                      <a:txBody>
                        <a:bodyPr/>
                        <a:lstStyle/>
                        <a:p>
                          <a:pPr algn="ctr">
                            <a:lnSpc>
                              <a:spcPct val="150000"/>
                            </a:lnSpc>
                          </a:pPr>
                          <a:r>
                            <a:rPr kumimoji="1" lang="en-US" altLang="ja-JP" sz="3200" dirty="0"/>
                            <a:t>64</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3200" dirty="0"/>
                            <a:t>15.6</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3200" dirty="0"/>
                            <a:t>19.6</a:t>
                          </a:r>
                          <a:endParaRPr kumimoji="1" lang="ja-JP" altLang="en-US" sz="3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4588143"/>
                      </a:ext>
                    </a:extLst>
                  </a:tr>
                </a:tbl>
              </a:graphicData>
            </a:graphic>
          </p:graphicFrame>
        </mc:Fallback>
      </mc:AlternateContent>
      <p:sp>
        <p:nvSpPr>
          <p:cNvPr id="133" name="テキスト ボックス 132">
            <a:extLst>
              <a:ext uri="{FF2B5EF4-FFF2-40B4-BE49-F238E27FC236}">
                <a16:creationId xmlns:a16="http://schemas.microsoft.com/office/drawing/2014/main" id="{B25D160A-CF9B-6737-6F29-2CB28F4DF952}"/>
              </a:ext>
            </a:extLst>
          </p:cNvPr>
          <p:cNvSpPr txBox="1"/>
          <p:nvPr/>
        </p:nvSpPr>
        <p:spPr>
          <a:xfrm>
            <a:off x="0" y="37436652"/>
            <a:ext cx="4259179" cy="707886"/>
          </a:xfrm>
          <a:prstGeom prst="rect">
            <a:avLst/>
          </a:prstGeom>
          <a:noFill/>
        </p:spPr>
        <p:txBody>
          <a:bodyPr wrap="square">
            <a:spAutoFit/>
          </a:bodyPr>
          <a:lstStyle/>
          <a:p>
            <a:pPr algn="ct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r>
              <a:rPr kumimoji="1" lang="ja-JP" altLang="en-US" sz="4000" dirty="0">
                <a:solidFill>
                  <a:schemeClr val="bg2">
                    <a:lumMod val="10000"/>
                  </a:schemeClr>
                </a:solidFill>
                <a:latin typeface="メイリオ" panose="020B0604030504040204" pitchFamily="50" charset="-128"/>
                <a:ea typeface="メイリオ" panose="020B0604030504040204" pitchFamily="50" charset="-128"/>
              </a:rPr>
              <a:t>出力サンプル</a:t>
            </a:r>
            <a:r>
              <a:rPr kumimoji="1" lang="en-US" altLang="ja-JP" sz="4000" dirty="0">
                <a:solidFill>
                  <a:schemeClr val="bg2">
                    <a:lumMod val="10000"/>
                  </a:schemeClr>
                </a:solidFill>
                <a:latin typeface="メイリオ" panose="020B0604030504040204" pitchFamily="50" charset="-128"/>
                <a:ea typeface="メイリオ" panose="020B0604030504040204" pitchFamily="50" charset="-128"/>
              </a:rPr>
              <a:t>】</a:t>
            </a:r>
          </a:p>
        </p:txBody>
      </p:sp>
      <p:sp>
        <p:nvSpPr>
          <p:cNvPr id="134" name="正方形/長方形 133">
            <a:extLst>
              <a:ext uri="{FF2B5EF4-FFF2-40B4-BE49-F238E27FC236}">
                <a16:creationId xmlns:a16="http://schemas.microsoft.com/office/drawing/2014/main" id="{A991ACC0-B733-5A4C-F508-708AB9346B7C}"/>
              </a:ext>
            </a:extLst>
          </p:cNvPr>
          <p:cNvSpPr/>
          <p:nvPr/>
        </p:nvSpPr>
        <p:spPr>
          <a:xfrm>
            <a:off x="15796552" y="38021387"/>
            <a:ext cx="14287500" cy="175432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6000" b="1" dirty="0">
                <a:solidFill>
                  <a:schemeClr val="bg1"/>
                </a:solidFill>
                <a:latin typeface="メイリオ" panose="020B0604030504040204" pitchFamily="50" charset="-128"/>
                <a:ea typeface="メイリオ" panose="020B0604030504040204" pitchFamily="50" charset="-128"/>
              </a:rPr>
              <a:t>まとめ</a:t>
            </a:r>
          </a:p>
        </p:txBody>
      </p:sp>
      <p:sp>
        <p:nvSpPr>
          <p:cNvPr id="135" name="テキスト ボックス 134">
            <a:extLst>
              <a:ext uri="{FF2B5EF4-FFF2-40B4-BE49-F238E27FC236}">
                <a16:creationId xmlns:a16="http://schemas.microsoft.com/office/drawing/2014/main" id="{8EB0A1EC-F34C-3E9A-A2CB-A4EFE35E59AF}"/>
              </a:ext>
            </a:extLst>
          </p:cNvPr>
          <p:cNvSpPr txBox="1"/>
          <p:nvPr/>
        </p:nvSpPr>
        <p:spPr>
          <a:xfrm>
            <a:off x="323850" y="38235504"/>
            <a:ext cx="14154149" cy="2554545"/>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量子機械学習モデルを用いて直前の文字から順に生成を行った際の出力例を以下に挙げる．単語の正確な学習には至っていないが，単語間に空白を挟むことは学習できていると考えられる．</a:t>
            </a:r>
          </a:p>
        </p:txBody>
      </p:sp>
      <p:sp>
        <p:nvSpPr>
          <p:cNvPr id="137" name="テキスト ボックス 136">
            <a:extLst>
              <a:ext uri="{FF2B5EF4-FFF2-40B4-BE49-F238E27FC236}">
                <a16:creationId xmlns:a16="http://schemas.microsoft.com/office/drawing/2014/main" id="{C461D332-6264-38BC-3EDA-0772A55E184E}"/>
              </a:ext>
            </a:extLst>
          </p:cNvPr>
          <p:cNvSpPr txBox="1"/>
          <p:nvPr/>
        </p:nvSpPr>
        <p:spPr>
          <a:xfrm>
            <a:off x="4596062" y="40802738"/>
            <a:ext cx="5476374" cy="923330"/>
          </a:xfrm>
          <a:prstGeom prst="rect">
            <a:avLst/>
          </a:prstGeom>
          <a:noFill/>
        </p:spPr>
        <p:txBody>
          <a:bodyPr wrap="square" rtlCol="0">
            <a:spAutoFit/>
          </a:bodyPr>
          <a:lstStyle/>
          <a:p>
            <a:r>
              <a:rPr kumimoji="1" lang="en-US" altLang="ja-JP" sz="5400" u="sng" dirty="0">
                <a:latin typeface="メイリオ" panose="020B0604030504040204" pitchFamily="50" charset="-128"/>
                <a:ea typeface="メイリオ" panose="020B0604030504040204" pitchFamily="50" charset="-128"/>
              </a:rPr>
              <a:t>I</a:t>
            </a:r>
            <a:r>
              <a:rPr kumimoji="1" lang="en-US" altLang="ja-JP" sz="5400" dirty="0">
                <a:latin typeface="メイリオ" panose="020B0604030504040204" pitchFamily="50" charset="-128"/>
                <a:ea typeface="メイリオ" panose="020B0604030504040204" pitchFamily="50" charset="-128"/>
              </a:rPr>
              <a:t> </a:t>
            </a:r>
            <a:r>
              <a:rPr kumimoji="1" lang="en-US" altLang="ja-JP" sz="5400" u="sng" dirty="0">
                <a:latin typeface="メイリオ" panose="020B0604030504040204" pitchFamily="50" charset="-128"/>
                <a:ea typeface="メイリオ" panose="020B0604030504040204" pitchFamily="50" charset="-128"/>
              </a:rPr>
              <a:t>w</a:t>
            </a:r>
            <a:r>
              <a:rPr kumimoji="1" lang="en-US" altLang="ja-JP" sz="5400" dirty="0">
                <a:latin typeface="メイリオ" panose="020B0604030504040204" pitchFamily="50" charset="-128"/>
                <a:ea typeface="メイリオ" panose="020B0604030504040204" pitchFamily="50" charset="-128"/>
              </a:rPr>
              <a:t>Fg1</a:t>
            </a:r>
            <a:r>
              <a:rPr kumimoji="1" lang="en-US" altLang="ja-JP" sz="5400" u="sng" dirty="0">
                <a:latin typeface="メイリオ" panose="020B0604030504040204" pitchFamily="50" charset="-128"/>
                <a:ea typeface="メイリオ" panose="020B0604030504040204" pitchFamily="50" charset="-128"/>
              </a:rPr>
              <a:t>ish</a:t>
            </a:r>
            <a:r>
              <a:rPr kumimoji="1" lang="en-US" altLang="ja-JP" sz="5400" dirty="0">
                <a:latin typeface="メイリオ" panose="020B0604030504040204" pitchFamily="50" charset="-128"/>
                <a:ea typeface="メイリオ" panose="020B0604030504040204" pitchFamily="50" charset="-128"/>
              </a:rPr>
              <a:t>qY4…</a:t>
            </a:r>
            <a:endParaRPr kumimoji="1" lang="ja-JP" altLang="en-US" sz="5400" dirty="0">
              <a:latin typeface="メイリオ" panose="020B0604030504040204" pitchFamily="50" charset="-128"/>
              <a:ea typeface="メイリオ" panose="020B0604030504040204" pitchFamily="50" charset="-128"/>
            </a:endParaRPr>
          </a:p>
        </p:txBody>
      </p:sp>
      <p:sp>
        <p:nvSpPr>
          <p:cNvPr id="138" name="テキスト ボックス 137">
            <a:extLst>
              <a:ext uri="{FF2B5EF4-FFF2-40B4-BE49-F238E27FC236}">
                <a16:creationId xmlns:a16="http://schemas.microsoft.com/office/drawing/2014/main" id="{62F0043D-76CA-9A83-3074-9F9C9426F50E}"/>
              </a:ext>
            </a:extLst>
          </p:cNvPr>
          <p:cNvSpPr txBox="1"/>
          <p:nvPr/>
        </p:nvSpPr>
        <p:spPr>
          <a:xfrm>
            <a:off x="5826261" y="41911909"/>
            <a:ext cx="7061534" cy="707886"/>
          </a:xfrm>
          <a:prstGeom prst="rect">
            <a:avLst/>
          </a:prstGeom>
          <a:noFill/>
        </p:spPr>
        <p:txBody>
          <a:bodyPr wrap="square" rtlCol="0">
            <a:spAutoFit/>
          </a:bodyPr>
          <a:lstStyle/>
          <a:p>
            <a:r>
              <a:rPr kumimoji="1" lang="ja-JP" altLang="en-US" sz="4000" dirty="0">
                <a:solidFill>
                  <a:srgbClr val="FF0000"/>
                </a:solidFill>
                <a:latin typeface="メイリオ" panose="020B0604030504040204" pitchFamily="50" charset="-128"/>
                <a:ea typeface="メイリオ" panose="020B0604030504040204" pitchFamily="50" charset="-128"/>
              </a:rPr>
              <a:t>学習データに「</a:t>
            </a:r>
            <a:r>
              <a:rPr kumimoji="1" lang="en-US" altLang="ja-JP" sz="4000" dirty="0">
                <a:solidFill>
                  <a:srgbClr val="FF0000"/>
                </a:solidFill>
                <a:latin typeface="メイリオ" panose="020B0604030504040204" pitchFamily="50" charset="-128"/>
                <a:ea typeface="メイリオ" panose="020B0604030504040204" pitchFamily="50" charset="-128"/>
              </a:rPr>
              <a:t>wish</a:t>
            </a:r>
            <a:r>
              <a:rPr kumimoji="1" lang="ja-JP" altLang="en-US" sz="4000" dirty="0">
                <a:solidFill>
                  <a:srgbClr val="FF0000"/>
                </a:solidFill>
                <a:latin typeface="メイリオ" panose="020B0604030504040204" pitchFamily="50" charset="-128"/>
                <a:ea typeface="メイリオ" panose="020B0604030504040204" pitchFamily="50" charset="-128"/>
              </a:rPr>
              <a:t>」を含む</a:t>
            </a:r>
          </a:p>
        </p:txBody>
      </p:sp>
      <p:sp>
        <p:nvSpPr>
          <p:cNvPr id="139" name="テキスト ボックス 138">
            <a:extLst>
              <a:ext uri="{FF2B5EF4-FFF2-40B4-BE49-F238E27FC236}">
                <a16:creationId xmlns:a16="http://schemas.microsoft.com/office/drawing/2014/main" id="{D42729BB-E35F-B02F-36B9-3C0A090A6D2C}"/>
              </a:ext>
            </a:extLst>
          </p:cNvPr>
          <p:cNvSpPr txBox="1"/>
          <p:nvPr/>
        </p:nvSpPr>
        <p:spPr>
          <a:xfrm>
            <a:off x="324090" y="31653971"/>
            <a:ext cx="14154149" cy="1938992"/>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文字種類</a:t>
            </a:r>
            <a:r>
              <a:rPr kumimoji="1" lang="en-US" altLang="ja-JP" sz="4000" dirty="0">
                <a:latin typeface="メイリオ" panose="020B0604030504040204" pitchFamily="50" charset="-128"/>
                <a:ea typeface="メイリオ" panose="020B0604030504040204" pitchFamily="50" charset="-128"/>
              </a:rPr>
              <a:t>64</a:t>
            </a:r>
            <a:r>
              <a:rPr kumimoji="1" lang="ja-JP" altLang="en-US" sz="4000" dirty="0">
                <a:latin typeface="メイリオ" panose="020B0604030504040204" pitchFamily="50" charset="-128"/>
                <a:ea typeface="メイリオ" panose="020B0604030504040204" pitchFamily="50" charset="-128"/>
              </a:rPr>
              <a:t>の辞書を用い，以下のテキストをエポック</a:t>
            </a:r>
            <a:r>
              <a:rPr kumimoji="1" lang="en-US" altLang="ja-JP" sz="4000" dirty="0">
                <a:latin typeface="メイリオ" panose="020B0604030504040204" pitchFamily="50" charset="-128"/>
                <a:ea typeface="メイリオ" panose="020B0604030504040204" pitchFamily="50" charset="-128"/>
              </a:rPr>
              <a:t>100</a:t>
            </a:r>
            <a:r>
              <a:rPr kumimoji="1" lang="ja-JP" altLang="en-US" sz="4000" dirty="0">
                <a:latin typeface="メイリオ" panose="020B0604030504040204" pitchFamily="50" charset="-128"/>
                <a:ea typeface="メイリオ" panose="020B0604030504040204" pitchFamily="50" charset="-128"/>
              </a:rPr>
              <a:t>で学習し，同じテキストでパープレキシティを計算した場合，以下の結果が得られた．</a:t>
            </a:r>
          </a:p>
        </p:txBody>
      </p:sp>
      <p:sp>
        <p:nvSpPr>
          <p:cNvPr id="140" name="テキスト ボックス 139">
            <a:extLst>
              <a:ext uri="{FF2B5EF4-FFF2-40B4-BE49-F238E27FC236}">
                <a16:creationId xmlns:a16="http://schemas.microsoft.com/office/drawing/2014/main" id="{62FB52C9-9B5F-315D-0BF9-00701752BC60}"/>
              </a:ext>
            </a:extLst>
          </p:cNvPr>
          <p:cNvSpPr txBox="1"/>
          <p:nvPr/>
        </p:nvSpPr>
        <p:spPr>
          <a:xfrm>
            <a:off x="15703153" y="40007559"/>
            <a:ext cx="14154149" cy="2554545"/>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本実験を通して，量子機械学習モデルは言語モデルにおいても一定の効果があることが分かった．一方で訓練方法の最適化や計算誤差への対応など未解決の点が多いため，今後は量子誤り訂正の検討から進めていく予定である．</a:t>
            </a:r>
          </a:p>
        </p:txBody>
      </p:sp>
      <p:sp>
        <p:nvSpPr>
          <p:cNvPr id="141" name="テキスト ボックス 140">
            <a:extLst>
              <a:ext uri="{FF2B5EF4-FFF2-40B4-BE49-F238E27FC236}">
                <a16:creationId xmlns:a16="http://schemas.microsoft.com/office/drawing/2014/main" id="{31A3219B-8F30-E87F-09B1-BFB47642287B}"/>
              </a:ext>
            </a:extLst>
          </p:cNvPr>
          <p:cNvSpPr txBox="1"/>
          <p:nvPr/>
        </p:nvSpPr>
        <p:spPr>
          <a:xfrm>
            <a:off x="425678" y="33765836"/>
            <a:ext cx="14154149" cy="1323439"/>
          </a:xfrm>
          <a:prstGeom prst="rect">
            <a:avLst/>
          </a:prstGeom>
          <a:noFill/>
        </p:spPr>
        <p:txBody>
          <a:bodyPr wrap="square" rtlCol="0">
            <a:spAutoFit/>
          </a:bodyPr>
          <a:lstStyle/>
          <a:p>
            <a:r>
              <a:rPr kumimoji="1" lang="ja-JP" altLang="en-US" sz="4000" dirty="0">
                <a:latin typeface="メイリオ" panose="020B0604030504040204" pitchFamily="50" charset="-128"/>
                <a:ea typeface="メイリオ" panose="020B0604030504040204" pitchFamily="50" charset="-128"/>
              </a:rPr>
              <a:t>学習させたテキスト：</a:t>
            </a:r>
            <a:endParaRPr kumimoji="1" lang="en-US" altLang="ja-JP" sz="4000" dirty="0">
              <a:latin typeface="メイリオ" panose="020B0604030504040204" pitchFamily="50" charset="-128"/>
              <a:ea typeface="メイリオ" panose="020B0604030504040204" pitchFamily="50" charset="-128"/>
            </a:endParaRPr>
          </a:p>
          <a:p>
            <a:r>
              <a:rPr kumimoji="1" lang="en-US" altLang="ja-JP" sz="4000" dirty="0">
                <a:latin typeface="メイリオ" panose="020B0604030504040204" pitchFamily="50" charset="-128"/>
                <a:ea typeface="メイリオ" panose="020B0604030504040204" pitchFamily="50" charset="-128"/>
              </a:rPr>
              <a:t>I wish this rain would go away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7935733"/>
      </p:ext>
    </p:extLst>
  </p:cSld>
  <p:clrMapOvr>
    <a:masterClrMapping/>
  </p:clrMapOvr>
</p:sld>
</file>

<file path=ppt/theme/theme1.xml><?xml version="1.0" encoding="utf-8"?>
<a:theme xmlns:a="http://schemas.openxmlformats.org/drawingml/2006/main" name="Office テーマ">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6C69C68D4C273489A64B299BFBA16EC" ma:contentTypeVersion="0" ma:contentTypeDescription="新しいドキュメントを作成します。" ma:contentTypeScope="" ma:versionID="f859bade093fb03a4ba320f57ced567b">
  <xsd:schema xmlns:xsd="http://www.w3.org/2001/XMLSchema" xmlns:xs="http://www.w3.org/2001/XMLSchema" xmlns:p="http://schemas.microsoft.com/office/2006/metadata/properties" targetNamespace="http://schemas.microsoft.com/office/2006/metadata/properties" ma:root="true" ma:fieldsID="ef68108daede3a20a5f158f75b34de0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0EFADC-0FE2-48AE-AD36-C9CEF1E3CA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1A2BAA-B54B-4420-8F3F-9138E279E3E0}">
  <ds:schemaRefs>
    <ds:schemaRef ds:uri="http://schemas.microsoft.com/office/2006/metadata/properties"/>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1FA12BB5-91C5-4FBB-8FF1-3EA7430AA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4917</TotalTime>
  <Words>717</Words>
  <Application>Microsoft Office PowerPoint</Application>
  <PresentationFormat>ユーザー設定</PresentationFormat>
  <Paragraphs>83</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メイリオ</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Miwa Takuma</dc:creator>
  <cp:lastModifiedBy>拓真 三輪</cp:lastModifiedBy>
  <cp:revision>8</cp:revision>
  <dcterms:created xsi:type="dcterms:W3CDTF">2023-08-21T04:23:59Z</dcterms:created>
  <dcterms:modified xsi:type="dcterms:W3CDTF">2023-08-25T13:47:37Z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0x01010006C69C68D4C273489A64B299BFBA16EC</vt:lpwstr>
  </property>
</Properties>
</file>